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0" r:id="rId1"/>
  </p:sldMasterIdLst>
  <p:sldIdLst>
    <p:sldId id="27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</p:sldIdLst>
  <p:sldSz cx="9144000" cy="6858000" type="screen4x3"/>
  <p:notesSz cx="9144000" cy="6858000"/>
  <p:embeddedFontLst>
    <p:embeddedFont>
      <p:font typeface="Corbel" panose="020B0503020204020204" pitchFamily="34" charset="0"/>
      <p:regular r:id="rId24"/>
      <p:bold r:id="rId25"/>
      <p:italic r:id="rId26"/>
      <p:boldItalic r:id="rId27"/>
    </p:embeddedFont>
    <p:embeddedFont>
      <p:font typeface="Garamond" panose="02020404030301010803" pitchFamily="18" charset="0"/>
      <p:regular r:id="rId28"/>
      <p:bold r:id="rId29"/>
      <p:italic r:id="rId30"/>
    </p:embeddedFont>
    <p:embeddedFont>
      <p:font typeface="Century Gothic" panose="020B0502020202020204" pitchFamily="34" charset="0"/>
      <p:regular r:id="rId31"/>
      <p:bold r:id="rId32"/>
      <p:italic r:id="rId33"/>
      <p:boldItalic r:id="rId34"/>
    </p:embeddedFont>
    <p:embeddedFont>
      <p:font typeface="Wingdings 2" panose="05020102010507070707" pitchFamily="18" charset="2"/>
      <p:regular r:id="rId35"/>
    </p:embeddedFont>
    <p:embeddedFont>
      <p:font typeface="Tahoma" panose="020B0604030504040204" pitchFamily="34" charset="0"/>
      <p:regular r:id="rId36"/>
      <p:bold r:id="rId3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74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1">
                <a:solidFill>
                  <a:srgbClr val="AC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11" Type="http://schemas.openxmlformats.org/officeDocument/2006/relationships/image" Target="../media/image13.png"/><Relationship Id="rId5" Type="http://schemas.openxmlformats.org/officeDocument/2006/relationships/image" Target="../media/image28.png"/><Relationship Id="rId10" Type="http://schemas.openxmlformats.org/officeDocument/2006/relationships/image" Target="../media/image14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14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11" Type="http://schemas.openxmlformats.org/officeDocument/2006/relationships/image" Target="../media/image54.png"/><Relationship Id="rId5" Type="http://schemas.openxmlformats.org/officeDocument/2006/relationships/image" Target="../media/image50.png"/><Relationship Id="rId10" Type="http://schemas.openxmlformats.org/officeDocument/2006/relationships/image" Target="../media/image13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0600" y="152400"/>
            <a:ext cx="5943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 smtClean="0">
                <a:solidFill>
                  <a:schemeClr val="tx2">
                    <a:lumMod val="10000"/>
                  </a:schemeClr>
                </a:solidFill>
                <a:latin typeface="Corbel" panose="020B0503020204020204" pitchFamily="34" charset="0"/>
              </a:rPr>
              <a:t>ОДЕСЬКИЙ НАЦ</a:t>
            </a:r>
            <a:r>
              <a:rPr lang="uk-UA" sz="2000" b="1" strike="noStrike" spc="-1" dirty="0" smtClean="0">
                <a:solidFill>
                  <a:schemeClr val="tx2">
                    <a:lumMod val="10000"/>
                  </a:schemeClr>
                </a:solidFill>
                <a:latin typeface="Corbel" panose="020B0503020204020204" pitchFamily="34" charset="0"/>
              </a:rPr>
              <a:t>І</a:t>
            </a:r>
            <a:r>
              <a:rPr lang="ru-RU" sz="2000" b="1" strike="noStrike" spc="-1" dirty="0" smtClean="0">
                <a:solidFill>
                  <a:schemeClr val="tx2">
                    <a:lumMod val="10000"/>
                  </a:schemeClr>
                </a:solidFill>
                <a:latin typeface="Corbel" panose="020B0503020204020204" pitchFamily="34" charset="0"/>
              </a:rPr>
              <a:t>ОНАЛЬНИЙ МЕДИЧНИЙ УНІВЕРСИТЕТ</a:t>
            </a:r>
            <a:endParaRPr lang="en-US" sz="2000" b="0" strike="noStrike" spc="-1" dirty="0" smtClean="0">
              <a:solidFill>
                <a:schemeClr val="tx2">
                  <a:lumMod val="10000"/>
                </a:schemeClr>
              </a:solidFill>
              <a:latin typeface="Corbel" panose="020B0503020204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uk-UA" sz="2000" b="1" strike="noStrike" spc="-1" dirty="0" smtClean="0">
                <a:solidFill>
                  <a:schemeClr val="tx2">
                    <a:lumMod val="10000"/>
                  </a:schemeClr>
                </a:solidFill>
                <a:latin typeface="Corbel" panose="020B0503020204020204" pitchFamily="34" charset="0"/>
              </a:rPr>
              <a:t>КАФЕДРА ТЕХНОЛОГІЇ ЛІКІВ</a:t>
            </a:r>
            <a:endParaRPr lang="en-US" sz="2000" b="1" strike="noStrike" spc="-1" dirty="0" smtClean="0">
              <a:solidFill>
                <a:schemeClr val="tx2">
                  <a:lumMod val="10000"/>
                </a:schemeClr>
              </a:solidFill>
              <a:latin typeface="Corbel" panose="020B0503020204020204" pitchFamily="34" charset="0"/>
            </a:endParaRPr>
          </a:p>
        </p:txBody>
      </p:sp>
      <p:pic>
        <p:nvPicPr>
          <p:cNvPr id="5" name="Picture 2" descr="https://onmedu.edu.ua/wp-content/themes/medun/img/logos/logo-default.png"/>
          <p:cNvPicPr/>
          <p:nvPr/>
        </p:nvPicPr>
        <p:blipFill>
          <a:blip r:embed="rId2"/>
          <a:stretch/>
        </p:blipFill>
        <p:spPr>
          <a:xfrm>
            <a:off x="7086600" y="71389"/>
            <a:ext cx="1716234" cy="1600200"/>
          </a:xfrm>
          <a:prstGeom prst="rect">
            <a:avLst/>
          </a:prstGeom>
          <a:ln w="0"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33400" y="3474535"/>
            <a:ext cx="6858000" cy="1105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4040">
              <a:lnSpc>
                <a:spcPts val="7915"/>
              </a:lnSpc>
              <a:spcBef>
                <a:spcPts val="3415"/>
              </a:spcBef>
            </a:pP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Практичн</a:t>
            </a:r>
            <a:r>
              <a:rPr lang="ru-RU" sz="2000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е</a:t>
            </a:r>
            <a:r>
              <a:rPr lang="ru-RU" sz="2000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 </a:t>
            </a: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заняття</a:t>
            </a:r>
            <a:r>
              <a:rPr lang="ru-RU" sz="2000" b="0" strike="noStrike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 з </a:t>
            </a: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дисципліни</a:t>
            </a:r>
            <a:r>
              <a:rPr lang="ru-RU" sz="2000" b="0" strike="noStrike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 «Технологія </a:t>
            </a: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ліків</a:t>
            </a:r>
            <a:r>
              <a:rPr lang="ru-RU" sz="2000" b="0" strike="noStrike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»</a:t>
            </a:r>
            <a:endParaRPr lang="ru-RU" sz="2000" b="0" strike="noStrike" spc="-1" dirty="0" smtClean="0">
              <a:solidFill>
                <a:schemeClr val="tx1">
                  <a:lumMod val="95000"/>
                </a:schemeClr>
              </a:solidFill>
              <a:latin typeface="Arial"/>
            </a:endParaRPr>
          </a:p>
        </p:txBody>
      </p:sp>
      <p:sp>
        <p:nvSpPr>
          <p:cNvPr id="8" name="CustomShape 4"/>
          <p:cNvSpPr>
            <a:spLocks noGrp="1"/>
          </p:cNvSpPr>
          <p:nvPr>
            <p:ph type="subTitle" idx="1"/>
          </p:nvPr>
        </p:nvSpPr>
        <p:spPr>
          <a:xfrm>
            <a:off x="4572000" y="4572000"/>
            <a:ext cx="3699768" cy="1875983"/>
          </a:xfrm>
          <a:prstGeom prst="rect">
            <a:avLst/>
          </a:prstGeom>
          <a:solidFill>
            <a:srgbClr val="C2D0E4"/>
          </a:solidFill>
          <a:ln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2000" b="1" strike="noStrike" spc="-1" dirty="0" err="1">
                <a:solidFill>
                  <a:srgbClr val="000000"/>
                </a:solidFill>
                <a:latin typeface="Corbel"/>
              </a:rPr>
              <a:t>Презентацію</a:t>
            </a:r>
            <a:r>
              <a:rPr lang="ru-RU" sz="2000" b="1" strike="noStrike" spc="-1" dirty="0">
                <a:solidFill>
                  <a:srgbClr val="000000"/>
                </a:solidFill>
                <a:latin typeface="Corbel"/>
              </a:rPr>
              <a:t> </a:t>
            </a:r>
            <a:r>
              <a:rPr lang="ru-RU" sz="2000" b="1" strike="noStrike" spc="-1" dirty="0" err="1">
                <a:solidFill>
                  <a:srgbClr val="000000"/>
                </a:solidFill>
                <a:latin typeface="Corbel"/>
              </a:rPr>
              <a:t>підготував</a:t>
            </a:r>
            <a:r>
              <a:rPr lang="ru-RU" sz="2000" b="1" strike="noStrike" spc="-1" dirty="0">
                <a:solidFill>
                  <a:srgbClr val="000000"/>
                </a:solidFill>
                <a:latin typeface="Corbel"/>
              </a:rPr>
              <a:t>:</a:t>
            </a:r>
            <a:endParaRPr lang="en-US" sz="20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uk-UA" sz="2000" b="0" strike="noStrike" spc="-1" dirty="0" err="1">
                <a:solidFill>
                  <a:srgbClr val="000000"/>
                </a:solidFill>
                <a:latin typeface="Corbel"/>
              </a:rPr>
              <a:t>д.фарм.н</a:t>
            </a:r>
            <a:r>
              <a:rPr lang="uk-UA" sz="2000" b="0" strike="noStrike" spc="-1" dirty="0">
                <a:solidFill>
                  <a:srgbClr val="000000"/>
                </a:solidFill>
                <a:latin typeface="Corbel"/>
              </a:rPr>
              <a:t>. Борисюк І.Ю.</a:t>
            </a:r>
            <a:endParaRPr lang="en-US" sz="20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uk-UA" sz="2000" b="0" strike="noStrike" spc="-1" dirty="0">
                <a:solidFill>
                  <a:srgbClr val="000000"/>
                </a:solidFill>
                <a:latin typeface="Corbel"/>
              </a:rPr>
              <a:t>доц. </a:t>
            </a:r>
            <a:r>
              <a:rPr lang="uk-UA" sz="2000" b="0" strike="noStrike" spc="-1" dirty="0" err="1">
                <a:solidFill>
                  <a:srgbClr val="000000"/>
                </a:solidFill>
                <a:latin typeface="Corbel"/>
              </a:rPr>
              <a:t>Фізор</a:t>
            </a:r>
            <a:r>
              <a:rPr lang="uk-UA" sz="2000" b="0" strike="noStrike" spc="-1" dirty="0">
                <a:solidFill>
                  <a:srgbClr val="000000"/>
                </a:solidFill>
                <a:latin typeface="Corbel"/>
              </a:rPr>
              <a:t> Н.С.</a:t>
            </a:r>
            <a:endParaRPr lang="en-US" sz="20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uk-UA" sz="2000" b="0" strike="noStrike" spc="-1" dirty="0">
                <a:solidFill>
                  <a:srgbClr val="000000"/>
                </a:solidFill>
                <a:latin typeface="Corbel"/>
              </a:rPr>
              <a:t>ас. Молодан Ю.О.</a:t>
            </a:r>
            <a:endParaRPr lang="en-US" sz="20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uk-UA" sz="2000" b="0" strike="noStrike" spc="-1" dirty="0">
                <a:solidFill>
                  <a:srgbClr val="000000"/>
                </a:solidFill>
                <a:latin typeface="Corbel"/>
              </a:rPr>
              <a:t>ас. </a:t>
            </a:r>
            <a:r>
              <a:rPr lang="uk-UA" sz="2000" b="0" strike="noStrike" spc="-1" dirty="0" err="1">
                <a:solidFill>
                  <a:srgbClr val="000000"/>
                </a:solidFill>
                <a:latin typeface="Corbel"/>
              </a:rPr>
              <a:t>Акішева</a:t>
            </a:r>
            <a:r>
              <a:rPr lang="uk-UA" sz="2000" b="0" strike="noStrike" spc="-1" dirty="0">
                <a:solidFill>
                  <a:srgbClr val="000000"/>
                </a:solidFill>
                <a:latin typeface="Corbel"/>
              </a:rPr>
              <a:t> А.С. 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2000" y="2286000"/>
            <a:ext cx="762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Виготовлення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складних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порошків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отруйними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сильнодіючими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речовинами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Тритурації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3922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200" y="375357"/>
            <a:ext cx="5943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>
                <a:latin typeface="Arial"/>
                <a:cs typeface="Arial"/>
              </a:rPr>
              <a:t>ПЛАН</a:t>
            </a:r>
            <a:r>
              <a:rPr lang="ru-RU" sz="2800" spc="-80" dirty="0">
                <a:latin typeface="Arial"/>
                <a:cs typeface="Arial"/>
              </a:rPr>
              <a:t> </a:t>
            </a:r>
            <a:r>
              <a:rPr lang="ru-RU" sz="2800" dirty="0">
                <a:latin typeface="Arial"/>
                <a:cs typeface="Arial"/>
              </a:rPr>
              <a:t>ПРАКТИЧНОГО ЗАНЯТТЯ</a:t>
            </a:r>
            <a:endParaRPr sz="2800" dirty="0">
              <a:latin typeface="Garamond"/>
              <a:cs typeface="Garamon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4389" y="1484376"/>
            <a:ext cx="6895465" cy="415306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0" marR="153670" indent="-342900">
              <a:lnSpc>
                <a:spcPts val="1939"/>
              </a:lnSpc>
              <a:spcBef>
                <a:spcPts val="345"/>
              </a:spcBef>
              <a:buClr>
                <a:srgbClr val="666600"/>
              </a:buClr>
              <a:buSzPct val="75000"/>
              <a:buFont typeface="Wingdings" panose="05000000000000000000" pitchFamily="2" charset="2"/>
              <a:buChar char="Ø"/>
              <a:tabLst>
                <a:tab pos="354965" algn="l"/>
                <a:tab pos="355600" algn="l"/>
                <a:tab pos="2110105" algn="l"/>
              </a:tabLst>
            </a:pPr>
            <a:r>
              <a:rPr sz="18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Загальні правила </a:t>
            </a:r>
            <a:r>
              <a:rPr sz="1800" b="1" spc="-1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виготовлення </a:t>
            </a:r>
            <a:r>
              <a:rPr sz="18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порошків із </a:t>
            </a: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отруйними,  наркотичними	</a:t>
            </a:r>
            <a:r>
              <a:rPr sz="1800" b="1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і </a:t>
            </a:r>
            <a:r>
              <a:rPr sz="1800" b="1" spc="-10" dirty="0" err="1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сильнодіючими</a:t>
            </a:r>
            <a:r>
              <a:rPr sz="1800" b="1" spc="1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800" b="1" spc="-10" dirty="0" err="1" smtClean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речовинами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marL="355600" marR="153670" indent="-342900">
              <a:lnSpc>
                <a:spcPts val="1939"/>
              </a:lnSpc>
              <a:spcBef>
                <a:spcPts val="345"/>
              </a:spcBef>
              <a:buClr>
                <a:srgbClr val="666600"/>
              </a:buClr>
              <a:buSzPct val="75000"/>
              <a:buFont typeface="Wingdings" panose="05000000000000000000" pitchFamily="2" charset="2"/>
              <a:buChar char="Ø"/>
              <a:tabLst>
                <a:tab pos="354965" algn="l"/>
                <a:tab pos="355600" algn="l"/>
                <a:tab pos="2110105" algn="l"/>
              </a:tabLst>
            </a:pPr>
            <a:endParaRPr sz="245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marL="355600" marR="85725" indent="-342900">
              <a:lnSpc>
                <a:spcPts val="1939"/>
              </a:lnSpc>
              <a:buClr>
                <a:srgbClr val="666600"/>
              </a:buClr>
              <a:buSzPct val="75000"/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Порядок змішування </a:t>
            </a:r>
            <a:r>
              <a:rPr sz="18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складних порошків </a:t>
            </a:r>
            <a:r>
              <a:rPr sz="1800" b="1" spc="-2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коли </a:t>
            </a:r>
            <a:r>
              <a:rPr sz="1800" b="1" spc="-1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отруйні </a:t>
            </a:r>
            <a:r>
              <a:rPr sz="1800" b="1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та  </a:t>
            </a:r>
            <a:r>
              <a:rPr sz="1800" b="1" spc="-1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сильнодіючі </a:t>
            </a: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речовини </a:t>
            </a:r>
            <a:r>
              <a:rPr sz="1800" b="1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виписані в </a:t>
            </a: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кількості, </a:t>
            </a:r>
            <a:r>
              <a:rPr sz="1800" b="1" spc="-1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можна  відважити</a:t>
            </a:r>
            <a:endParaRPr sz="180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5"/>
              </a:spcBef>
              <a:buClr>
                <a:srgbClr val="666600"/>
              </a:buClr>
              <a:buFont typeface="Wingdings" panose="05000000000000000000" pitchFamily="2" charset="2"/>
              <a:buChar char="Ø"/>
            </a:pPr>
            <a:endParaRPr sz="245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marL="355600" marR="5080" indent="-342900">
              <a:lnSpc>
                <a:spcPts val="1939"/>
              </a:lnSpc>
              <a:buClr>
                <a:srgbClr val="666600"/>
              </a:buClr>
              <a:buSzPct val="75000"/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Порядок змішування </a:t>
            </a:r>
            <a:r>
              <a:rPr sz="18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складних порошків </a:t>
            </a:r>
            <a:r>
              <a:rPr sz="1800" b="1" spc="-2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коли </a:t>
            </a:r>
            <a:r>
              <a:rPr sz="1800" b="1" spc="-1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отруйні </a:t>
            </a:r>
            <a:r>
              <a:rPr sz="1800" b="1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та  </a:t>
            </a:r>
            <a:r>
              <a:rPr sz="1800" b="1" spc="-1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сильнодіючі </a:t>
            </a: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речовини </a:t>
            </a:r>
            <a:r>
              <a:rPr sz="1800" b="1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виписані в </a:t>
            </a: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кількості, </a:t>
            </a:r>
            <a:r>
              <a:rPr sz="1800" b="1" spc="-1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що </a:t>
            </a:r>
            <a:r>
              <a:rPr sz="1800" b="1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не </a:t>
            </a: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можна  відважити </a:t>
            </a:r>
            <a:r>
              <a:rPr sz="1800" b="1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на </a:t>
            </a: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ручних</a:t>
            </a:r>
            <a:r>
              <a:rPr sz="1800" b="1" spc="4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терезах</a:t>
            </a:r>
            <a:endParaRPr sz="180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40"/>
              </a:spcBef>
              <a:buClr>
                <a:srgbClr val="666600"/>
              </a:buClr>
              <a:buFont typeface="Wingdings" panose="05000000000000000000" pitchFamily="2" charset="2"/>
              <a:buChar char="Ø"/>
            </a:pPr>
            <a:endParaRPr sz="220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666600"/>
              </a:buClr>
              <a:buSzPct val="75000"/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Тритурації.</a:t>
            </a:r>
            <a:endParaRPr sz="180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5"/>
              </a:spcBef>
              <a:buClr>
                <a:srgbClr val="666600"/>
              </a:buClr>
              <a:buFont typeface="Wingdings" panose="05000000000000000000" pitchFamily="2" charset="2"/>
              <a:buChar char="Ø"/>
            </a:pPr>
            <a:endParaRPr sz="225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marL="355600" indent="-342900">
              <a:lnSpc>
                <a:spcPts val="2055"/>
              </a:lnSpc>
              <a:buClr>
                <a:srgbClr val="666600"/>
              </a:buClr>
              <a:buSzPct val="75000"/>
              <a:buFont typeface="Wingdings" panose="05000000000000000000" pitchFamily="2" charset="2"/>
              <a:buChar char="Ø"/>
              <a:tabLst>
                <a:tab pos="354965" algn="l"/>
                <a:tab pos="355600" algn="l"/>
                <a:tab pos="6534784" algn="l"/>
              </a:tabLst>
            </a:pPr>
            <a:r>
              <a:rPr sz="18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Окремі випадки </a:t>
            </a:r>
            <a:r>
              <a:rPr sz="1800" b="1" spc="-1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виготовлення </a:t>
            </a:r>
            <a:r>
              <a:rPr sz="18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порошків</a:t>
            </a:r>
            <a:r>
              <a:rPr sz="1800" b="1" spc="114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з</a:t>
            </a:r>
            <a:r>
              <a:rPr sz="1800" b="1" spc="2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отруйними	</a:t>
            </a:r>
            <a:r>
              <a:rPr sz="1800" b="1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та</a:t>
            </a:r>
            <a:endParaRPr sz="180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marL="641350" indent="-285750">
              <a:lnSpc>
                <a:spcPts val="2055"/>
              </a:lnSpc>
              <a:buFont typeface="Wingdings" panose="05000000000000000000" pitchFamily="2" charset="2"/>
              <a:buChar char="Ø"/>
            </a:pP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сильнодіючими</a:t>
            </a:r>
            <a:r>
              <a:rPr sz="1800" b="1" spc="3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речовини</a:t>
            </a:r>
            <a:endParaRPr sz="1800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948" y="454573"/>
            <a:ext cx="651510" cy="214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80"/>
              </a:lnSpc>
            </a:pPr>
            <a:r>
              <a:rPr sz="1400" spc="-5" dirty="0">
                <a:latin typeface="Tahoma"/>
                <a:cs typeface="Tahoma"/>
              </a:rPr>
              <a:t>Слайд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2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9011" y="405002"/>
            <a:ext cx="914400" cy="314960"/>
          </a:xfrm>
          <a:custGeom>
            <a:avLst/>
            <a:gdLst/>
            <a:ahLst/>
            <a:cxnLst/>
            <a:rect l="l" t="t" r="r" b="b"/>
            <a:pathLst>
              <a:path w="914400" h="314959">
                <a:moveTo>
                  <a:pt x="914400" y="0"/>
                </a:moveTo>
                <a:lnTo>
                  <a:pt x="0" y="0"/>
                </a:lnTo>
                <a:lnTo>
                  <a:pt x="0" y="314706"/>
                </a:lnTo>
                <a:lnTo>
                  <a:pt x="914400" y="314706"/>
                </a:lnTo>
                <a:lnTo>
                  <a:pt x="914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19150" y="977519"/>
            <a:ext cx="8578850" cy="2237740"/>
            <a:chOff x="319150" y="977519"/>
            <a:chExt cx="8578850" cy="2237740"/>
          </a:xfrm>
        </p:grpSpPr>
        <p:sp>
          <p:nvSpPr>
            <p:cNvPr id="6" name="object 6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8460867" y="0"/>
                  </a:moveTo>
                  <a:lnTo>
                    <a:pt x="107823" y="0"/>
                  </a:lnTo>
                  <a:lnTo>
                    <a:pt x="65852" y="8471"/>
                  </a:lnTo>
                  <a:lnTo>
                    <a:pt x="31580" y="31575"/>
                  </a:lnTo>
                  <a:lnTo>
                    <a:pt x="8473" y="65847"/>
                  </a:lnTo>
                  <a:lnTo>
                    <a:pt x="0" y="107823"/>
                  </a:lnTo>
                  <a:lnTo>
                    <a:pt x="0" y="539114"/>
                  </a:lnTo>
                  <a:lnTo>
                    <a:pt x="8473" y="581090"/>
                  </a:lnTo>
                  <a:lnTo>
                    <a:pt x="31580" y="615362"/>
                  </a:lnTo>
                  <a:lnTo>
                    <a:pt x="65852" y="638466"/>
                  </a:lnTo>
                  <a:lnTo>
                    <a:pt x="107823" y="646938"/>
                  </a:lnTo>
                  <a:lnTo>
                    <a:pt x="8460867" y="646938"/>
                  </a:lnTo>
                  <a:lnTo>
                    <a:pt x="8502842" y="638466"/>
                  </a:lnTo>
                  <a:lnTo>
                    <a:pt x="8537114" y="615362"/>
                  </a:lnTo>
                  <a:lnTo>
                    <a:pt x="8560218" y="581090"/>
                  </a:lnTo>
                  <a:lnTo>
                    <a:pt x="8568690" y="539114"/>
                  </a:lnTo>
                  <a:lnTo>
                    <a:pt x="8568690" y="107823"/>
                  </a:lnTo>
                  <a:lnTo>
                    <a:pt x="8560218" y="65847"/>
                  </a:lnTo>
                  <a:lnTo>
                    <a:pt x="8537114" y="31575"/>
                  </a:lnTo>
                  <a:lnTo>
                    <a:pt x="8502842" y="8471"/>
                  </a:lnTo>
                  <a:lnTo>
                    <a:pt x="846086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0" y="107823"/>
                  </a:moveTo>
                  <a:lnTo>
                    <a:pt x="8473" y="65847"/>
                  </a:lnTo>
                  <a:lnTo>
                    <a:pt x="31580" y="31575"/>
                  </a:lnTo>
                  <a:lnTo>
                    <a:pt x="65852" y="8471"/>
                  </a:lnTo>
                  <a:lnTo>
                    <a:pt x="107823" y="0"/>
                  </a:lnTo>
                  <a:lnTo>
                    <a:pt x="8460867" y="0"/>
                  </a:lnTo>
                  <a:lnTo>
                    <a:pt x="8502842" y="8471"/>
                  </a:lnTo>
                  <a:lnTo>
                    <a:pt x="8537114" y="31575"/>
                  </a:lnTo>
                  <a:lnTo>
                    <a:pt x="8560218" y="65847"/>
                  </a:lnTo>
                  <a:lnTo>
                    <a:pt x="8568690" y="107823"/>
                  </a:lnTo>
                  <a:lnTo>
                    <a:pt x="8568690" y="539114"/>
                  </a:lnTo>
                  <a:lnTo>
                    <a:pt x="8560218" y="581090"/>
                  </a:lnTo>
                  <a:lnTo>
                    <a:pt x="8537114" y="615362"/>
                  </a:lnTo>
                  <a:lnTo>
                    <a:pt x="8502842" y="638466"/>
                  </a:lnTo>
                  <a:lnTo>
                    <a:pt x="8460867" y="646938"/>
                  </a:lnTo>
                  <a:lnTo>
                    <a:pt x="107823" y="646938"/>
                  </a:lnTo>
                  <a:lnTo>
                    <a:pt x="65852" y="638466"/>
                  </a:lnTo>
                  <a:lnTo>
                    <a:pt x="31580" y="615362"/>
                  </a:lnTo>
                  <a:lnTo>
                    <a:pt x="8473" y="581090"/>
                  </a:lnTo>
                  <a:lnTo>
                    <a:pt x="0" y="539114"/>
                  </a:lnTo>
                  <a:lnTo>
                    <a:pt x="0" y="10782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0054" y="2010536"/>
              <a:ext cx="4103370" cy="1205230"/>
            </a:xfrm>
            <a:custGeom>
              <a:avLst/>
              <a:gdLst/>
              <a:ahLst/>
              <a:cxnLst/>
              <a:rect l="l" t="t" r="r" b="b"/>
              <a:pathLst>
                <a:path w="4103370" h="1205230">
                  <a:moveTo>
                    <a:pt x="3902583" y="0"/>
                  </a:moveTo>
                  <a:lnTo>
                    <a:pt x="200787" y="0"/>
                  </a:lnTo>
                  <a:lnTo>
                    <a:pt x="154746" y="5304"/>
                  </a:lnTo>
                  <a:lnTo>
                    <a:pt x="112483" y="20411"/>
                  </a:lnTo>
                  <a:lnTo>
                    <a:pt x="75202" y="44117"/>
                  </a:lnTo>
                  <a:lnTo>
                    <a:pt x="44109" y="75213"/>
                  </a:lnTo>
                  <a:lnTo>
                    <a:pt x="20407" y="112494"/>
                  </a:lnTo>
                  <a:lnTo>
                    <a:pt x="5302" y="154754"/>
                  </a:lnTo>
                  <a:lnTo>
                    <a:pt x="0" y="200787"/>
                  </a:lnTo>
                  <a:lnTo>
                    <a:pt x="0" y="1003935"/>
                  </a:lnTo>
                  <a:lnTo>
                    <a:pt x="5302" y="1049967"/>
                  </a:lnTo>
                  <a:lnTo>
                    <a:pt x="20407" y="1092227"/>
                  </a:lnTo>
                  <a:lnTo>
                    <a:pt x="44109" y="1129508"/>
                  </a:lnTo>
                  <a:lnTo>
                    <a:pt x="75202" y="1160604"/>
                  </a:lnTo>
                  <a:lnTo>
                    <a:pt x="112483" y="1184310"/>
                  </a:lnTo>
                  <a:lnTo>
                    <a:pt x="154746" y="1199417"/>
                  </a:lnTo>
                  <a:lnTo>
                    <a:pt x="200787" y="1204722"/>
                  </a:lnTo>
                  <a:lnTo>
                    <a:pt x="3902583" y="1204722"/>
                  </a:lnTo>
                  <a:lnTo>
                    <a:pt x="3948615" y="1199417"/>
                  </a:lnTo>
                  <a:lnTo>
                    <a:pt x="3990875" y="1184310"/>
                  </a:lnTo>
                  <a:lnTo>
                    <a:pt x="4028156" y="1160604"/>
                  </a:lnTo>
                  <a:lnTo>
                    <a:pt x="4059252" y="1129508"/>
                  </a:lnTo>
                  <a:lnTo>
                    <a:pt x="4082958" y="1092227"/>
                  </a:lnTo>
                  <a:lnTo>
                    <a:pt x="4098065" y="1049967"/>
                  </a:lnTo>
                  <a:lnTo>
                    <a:pt x="4103370" y="1003935"/>
                  </a:lnTo>
                  <a:lnTo>
                    <a:pt x="4103370" y="200787"/>
                  </a:lnTo>
                  <a:lnTo>
                    <a:pt x="4098065" y="154754"/>
                  </a:lnTo>
                  <a:lnTo>
                    <a:pt x="4082958" y="112494"/>
                  </a:lnTo>
                  <a:lnTo>
                    <a:pt x="4059252" y="75213"/>
                  </a:lnTo>
                  <a:lnTo>
                    <a:pt x="4028156" y="44117"/>
                  </a:lnTo>
                  <a:lnTo>
                    <a:pt x="3990875" y="20411"/>
                  </a:lnTo>
                  <a:lnTo>
                    <a:pt x="3948615" y="5304"/>
                  </a:lnTo>
                  <a:lnTo>
                    <a:pt x="3902583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44880" y="1045463"/>
            <a:ext cx="81026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885"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ПОРОШКИ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З ОТРУЙНИМИ,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І</a:t>
            </a:r>
            <a:r>
              <a:rPr sz="1600" b="1" spc="-3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СИЛЬНОДІЮЧИМИ</a:t>
            </a:r>
            <a:endParaRPr sz="1600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12700" algn="ctr">
              <a:lnSpc>
                <a:spcPct val="100000"/>
              </a:lnSpc>
              <a:tabLst>
                <a:tab pos="3416935" algn="l"/>
                <a:tab pos="8089265" algn="l"/>
              </a:tabLst>
            </a:pPr>
            <a:r>
              <a:rPr sz="1600" strike="sngStrike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70C0"/>
                </a:solidFill>
                <a:latin typeface="Times New Roman"/>
                <a:cs typeface="Times New Roman"/>
              </a:rPr>
              <a:t>	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РЕЧОВИНАМИ</a:t>
            </a:r>
            <a:r>
              <a:rPr sz="1600" b="1" spc="-5" dirty="0">
                <a:solidFill>
                  <a:srgbClr val="990033"/>
                </a:solidFill>
                <a:latin typeface="Tahoma"/>
                <a:cs typeface="Tahoma"/>
              </a:rPr>
              <a:t>	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0055" y="2010536"/>
            <a:ext cx="4103370" cy="1205230"/>
          </a:xfrm>
          <a:custGeom>
            <a:avLst/>
            <a:gdLst/>
            <a:ahLst/>
            <a:cxnLst/>
            <a:rect l="l" t="t" r="r" b="b"/>
            <a:pathLst>
              <a:path w="4103370" h="1205230">
                <a:moveTo>
                  <a:pt x="0" y="200787"/>
                </a:moveTo>
                <a:lnTo>
                  <a:pt x="5302" y="154754"/>
                </a:lnTo>
                <a:lnTo>
                  <a:pt x="20407" y="112494"/>
                </a:lnTo>
                <a:lnTo>
                  <a:pt x="44109" y="75213"/>
                </a:lnTo>
                <a:lnTo>
                  <a:pt x="75202" y="44117"/>
                </a:lnTo>
                <a:lnTo>
                  <a:pt x="112483" y="20411"/>
                </a:lnTo>
                <a:lnTo>
                  <a:pt x="154746" y="5304"/>
                </a:lnTo>
                <a:lnTo>
                  <a:pt x="200787" y="0"/>
                </a:lnTo>
                <a:lnTo>
                  <a:pt x="3902583" y="0"/>
                </a:lnTo>
                <a:lnTo>
                  <a:pt x="3948615" y="5304"/>
                </a:lnTo>
                <a:lnTo>
                  <a:pt x="3990875" y="20411"/>
                </a:lnTo>
                <a:lnTo>
                  <a:pt x="4028156" y="44117"/>
                </a:lnTo>
                <a:lnTo>
                  <a:pt x="4059252" y="75213"/>
                </a:lnTo>
                <a:lnTo>
                  <a:pt x="4082958" y="112494"/>
                </a:lnTo>
                <a:lnTo>
                  <a:pt x="4098065" y="154754"/>
                </a:lnTo>
                <a:lnTo>
                  <a:pt x="4103370" y="200787"/>
                </a:lnTo>
                <a:lnTo>
                  <a:pt x="4103370" y="1003935"/>
                </a:lnTo>
                <a:lnTo>
                  <a:pt x="4098065" y="1049967"/>
                </a:lnTo>
                <a:lnTo>
                  <a:pt x="4082958" y="1092227"/>
                </a:lnTo>
                <a:lnTo>
                  <a:pt x="4059252" y="1129508"/>
                </a:lnTo>
                <a:lnTo>
                  <a:pt x="4028156" y="1160604"/>
                </a:lnTo>
                <a:lnTo>
                  <a:pt x="3990875" y="1184310"/>
                </a:lnTo>
                <a:lnTo>
                  <a:pt x="3948615" y="1199417"/>
                </a:lnTo>
                <a:lnTo>
                  <a:pt x="3902583" y="1204722"/>
                </a:lnTo>
                <a:lnTo>
                  <a:pt x="200787" y="1204722"/>
                </a:lnTo>
                <a:lnTo>
                  <a:pt x="154746" y="1199417"/>
                </a:lnTo>
                <a:lnTo>
                  <a:pt x="112483" y="1184310"/>
                </a:lnTo>
                <a:lnTo>
                  <a:pt x="75202" y="1160604"/>
                </a:lnTo>
                <a:lnTo>
                  <a:pt x="44109" y="1129508"/>
                </a:lnTo>
                <a:lnTo>
                  <a:pt x="20407" y="1092227"/>
                </a:lnTo>
                <a:lnTo>
                  <a:pt x="5302" y="1049967"/>
                </a:lnTo>
                <a:lnTo>
                  <a:pt x="0" y="1003935"/>
                </a:lnTo>
                <a:lnTo>
                  <a:pt x="0" y="200787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85901" y="2050288"/>
            <a:ext cx="382142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отруйні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сильнодіючі речовини 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виписані в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кількості,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можна  відважити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ручних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терезах, 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тобто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більше, ніж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0,05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625975" y="1984120"/>
            <a:ext cx="4043045" cy="1160780"/>
            <a:chOff x="4625975" y="1984120"/>
            <a:chExt cx="4043045" cy="1160780"/>
          </a:xfrm>
        </p:grpSpPr>
        <p:sp>
          <p:nvSpPr>
            <p:cNvPr id="13" name="object 13"/>
            <p:cNvSpPr/>
            <p:nvPr/>
          </p:nvSpPr>
          <p:spPr>
            <a:xfrm>
              <a:off x="4631055" y="1989200"/>
              <a:ext cx="4032885" cy="1150620"/>
            </a:xfrm>
            <a:custGeom>
              <a:avLst/>
              <a:gdLst/>
              <a:ahLst/>
              <a:cxnLst/>
              <a:rect l="l" t="t" r="r" b="b"/>
              <a:pathLst>
                <a:path w="4032884" h="1150620">
                  <a:moveTo>
                    <a:pt x="3840734" y="0"/>
                  </a:moveTo>
                  <a:lnTo>
                    <a:pt x="191770" y="0"/>
                  </a:lnTo>
                  <a:lnTo>
                    <a:pt x="147796" y="5064"/>
                  </a:lnTo>
                  <a:lnTo>
                    <a:pt x="107431" y="19490"/>
                  </a:lnTo>
                  <a:lnTo>
                    <a:pt x="71824" y="42127"/>
                  </a:lnTo>
                  <a:lnTo>
                    <a:pt x="42127" y="71824"/>
                  </a:lnTo>
                  <a:lnTo>
                    <a:pt x="19490" y="107431"/>
                  </a:lnTo>
                  <a:lnTo>
                    <a:pt x="5064" y="147796"/>
                  </a:lnTo>
                  <a:lnTo>
                    <a:pt x="0" y="191770"/>
                  </a:lnTo>
                  <a:lnTo>
                    <a:pt x="0" y="958850"/>
                  </a:lnTo>
                  <a:lnTo>
                    <a:pt x="5064" y="1002823"/>
                  </a:lnTo>
                  <a:lnTo>
                    <a:pt x="19490" y="1043188"/>
                  </a:lnTo>
                  <a:lnTo>
                    <a:pt x="42127" y="1078795"/>
                  </a:lnTo>
                  <a:lnTo>
                    <a:pt x="71824" y="1108492"/>
                  </a:lnTo>
                  <a:lnTo>
                    <a:pt x="107431" y="1131129"/>
                  </a:lnTo>
                  <a:lnTo>
                    <a:pt x="147796" y="1145555"/>
                  </a:lnTo>
                  <a:lnTo>
                    <a:pt x="191770" y="1150620"/>
                  </a:lnTo>
                  <a:lnTo>
                    <a:pt x="3840734" y="1150620"/>
                  </a:lnTo>
                  <a:lnTo>
                    <a:pt x="3884707" y="1145555"/>
                  </a:lnTo>
                  <a:lnTo>
                    <a:pt x="3925072" y="1131129"/>
                  </a:lnTo>
                  <a:lnTo>
                    <a:pt x="3960679" y="1108492"/>
                  </a:lnTo>
                  <a:lnTo>
                    <a:pt x="3990376" y="1078795"/>
                  </a:lnTo>
                  <a:lnTo>
                    <a:pt x="4013013" y="1043188"/>
                  </a:lnTo>
                  <a:lnTo>
                    <a:pt x="4027439" y="1002823"/>
                  </a:lnTo>
                  <a:lnTo>
                    <a:pt x="4032504" y="958850"/>
                  </a:lnTo>
                  <a:lnTo>
                    <a:pt x="4032504" y="191770"/>
                  </a:lnTo>
                  <a:lnTo>
                    <a:pt x="4027439" y="147796"/>
                  </a:lnTo>
                  <a:lnTo>
                    <a:pt x="4013013" y="107431"/>
                  </a:lnTo>
                  <a:lnTo>
                    <a:pt x="3990376" y="71824"/>
                  </a:lnTo>
                  <a:lnTo>
                    <a:pt x="3960679" y="42127"/>
                  </a:lnTo>
                  <a:lnTo>
                    <a:pt x="3925072" y="19490"/>
                  </a:lnTo>
                  <a:lnTo>
                    <a:pt x="3884707" y="5064"/>
                  </a:lnTo>
                  <a:lnTo>
                    <a:pt x="3840734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31055" y="1989200"/>
              <a:ext cx="4032885" cy="1150620"/>
            </a:xfrm>
            <a:custGeom>
              <a:avLst/>
              <a:gdLst/>
              <a:ahLst/>
              <a:cxnLst/>
              <a:rect l="l" t="t" r="r" b="b"/>
              <a:pathLst>
                <a:path w="4032884" h="1150620">
                  <a:moveTo>
                    <a:pt x="0" y="191770"/>
                  </a:moveTo>
                  <a:lnTo>
                    <a:pt x="5064" y="147796"/>
                  </a:lnTo>
                  <a:lnTo>
                    <a:pt x="19490" y="107431"/>
                  </a:lnTo>
                  <a:lnTo>
                    <a:pt x="42127" y="71824"/>
                  </a:lnTo>
                  <a:lnTo>
                    <a:pt x="71824" y="42127"/>
                  </a:lnTo>
                  <a:lnTo>
                    <a:pt x="107431" y="19490"/>
                  </a:lnTo>
                  <a:lnTo>
                    <a:pt x="147796" y="5064"/>
                  </a:lnTo>
                  <a:lnTo>
                    <a:pt x="191770" y="0"/>
                  </a:lnTo>
                  <a:lnTo>
                    <a:pt x="3840734" y="0"/>
                  </a:lnTo>
                  <a:lnTo>
                    <a:pt x="3884707" y="5064"/>
                  </a:lnTo>
                  <a:lnTo>
                    <a:pt x="3925072" y="19490"/>
                  </a:lnTo>
                  <a:lnTo>
                    <a:pt x="3960679" y="42127"/>
                  </a:lnTo>
                  <a:lnTo>
                    <a:pt x="3990376" y="71824"/>
                  </a:lnTo>
                  <a:lnTo>
                    <a:pt x="4013013" y="107431"/>
                  </a:lnTo>
                  <a:lnTo>
                    <a:pt x="4027439" y="147796"/>
                  </a:lnTo>
                  <a:lnTo>
                    <a:pt x="4032504" y="191770"/>
                  </a:lnTo>
                  <a:lnTo>
                    <a:pt x="4032504" y="958850"/>
                  </a:lnTo>
                  <a:lnTo>
                    <a:pt x="4027439" y="1002823"/>
                  </a:lnTo>
                  <a:lnTo>
                    <a:pt x="4013013" y="1043188"/>
                  </a:lnTo>
                  <a:lnTo>
                    <a:pt x="3990376" y="1078795"/>
                  </a:lnTo>
                  <a:lnTo>
                    <a:pt x="3960679" y="1108492"/>
                  </a:lnTo>
                  <a:lnTo>
                    <a:pt x="3925072" y="1131129"/>
                  </a:lnTo>
                  <a:lnTo>
                    <a:pt x="3884707" y="1145555"/>
                  </a:lnTo>
                  <a:lnTo>
                    <a:pt x="3840734" y="1150620"/>
                  </a:lnTo>
                  <a:lnTo>
                    <a:pt x="191770" y="1150620"/>
                  </a:lnTo>
                  <a:lnTo>
                    <a:pt x="147796" y="1145555"/>
                  </a:lnTo>
                  <a:lnTo>
                    <a:pt x="107431" y="1131129"/>
                  </a:lnTo>
                  <a:lnTo>
                    <a:pt x="71824" y="1108492"/>
                  </a:lnTo>
                  <a:lnTo>
                    <a:pt x="42127" y="1078795"/>
                  </a:lnTo>
                  <a:lnTo>
                    <a:pt x="19490" y="1043188"/>
                  </a:lnTo>
                  <a:lnTo>
                    <a:pt x="5064" y="1002823"/>
                  </a:lnTo>
                  <a:lnTo>
                    <a:pt x="0" y="958850"/>
                  </a:lnTo>
                  <a:lnTo>
                    <a:pt x="0" y="1917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674615" y="2026411"/>
            <a:ext cx="39090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Arial"/>
                <a:cs typeface="Arial"/>
              </a:rPr>
              <a:t>отруйні </a:t>
            </a:r>
            <a:r>
              <a:rPr sz="1800" b="1" dirty="0">
                <a:latin typeface="Arial"/>
                <a:cs typeface="Arial"/>
              </a:rPr>
              <a:t>та </a:t>
            </a:r>
            <a:r>
              <a:rPr sz="1800" b="1" spc="-15" dirty="0">
                <a:latin typeface="Arial"/>
                <a:cs typeface="Arial"/>
              </a:rPr>
              <a:t>сильнодіючі </a:t>
            </a:r>
            <a:r>
              <a:rPr sz="1800" b="1" spc="-10" dirty="0">
                <a:latin typeface="Arial"/>
                <a:cs typeface="Arial"/>
              </a:rPr>
              <a:t>речовини  </a:t>
            </a:r>
            <a:r>
              <a:rPr sz="1800" b="1" dirty="0">
                <a:latin typeface="Arial"/>
                <a:cs typeface="Arial"/>
              </a:rPr>
              <a:t>виписані в </a:t>
            </a:r>
            <a:r>
              <a:rPr sz="1800" b="1" spc="-10" dirty="0">
                <a:latin typeface="Arial"/>
                <a:cs typeface="Arial"/>
              </a:rPr>
              <a:t>кількості, </a:t>
            </a:r>
            <a:r>
              <a:rPr sz="1800" b="1" spc="-15" dirty="0">
                <a:latin typeface="Arial"/>
                <a:cs typeface="Arial"/>
              </a:rPr>
              <a:t>що </a:t>
            </a:r>
            <a:r>
              <a:rPr sz="1800" b="1" dirty="0">
                <a:latin typeface="Arial"/>
                <a:cs typeface="Arial"/>
              </a:rPr>
              <a:t>не </a:t>
            </a:r>
            <a:r>
              <a:rPr sz="1800" b="1" spc="-10" dirty="0">
                <a:latin typeface="Arial"/>
                <a:cs typeface="Arial"/>
              </a:rPr>
              <a:t>можна  відважити </a:t>
            </a:r>
            <a:r>
              <a:rPr sz="1800" b="1" dirty="0">
                <a:latin typeface="Arial"/>
                <a:cs typeface="Arial"/>
              </a:rPr>
              <a:t>на </a:t>
            </a:r>
            <a:r>
              <a:rPr sz="1800" b="1" spc="-10" dirty="0">
                <a:latin typeface="Arial"/>
                <a:cs typeface="Arial"/>
              </a:rPr>
              <a:t>ручних </a:t>
            </a:r>
            <a:r>
              <a:rPr sz="1800" b="1" spc="-5" dirty="0">
                <a:latin typeface="Arial"/>
                <a:cs typeface="Arial"/>
              </a:rPr>
              <a:t>терезах,  </a:t>
            </a:r>
            <a:r>
              <a:rPr sz="1800" b="1" spc="-15" dirty="0">
                <a:latin typeface="Arial"/>
                <a:cs typeface="Arial"/>
              </a:rPr>
              <a:t>тобто </a:t>
            </a:r>
            <a:r>
              <a:rPr sz="1800" b="1" spc="-5" dirty="0">
                <a:latin typeface="Arial"/>
                <a:cs typeface="Arial"/>
              </a:rPr>
              <a:t>менше, </a:t>
            </a:r>
            <a:r>
              <a:rPr sz="1800" b="1" dirty="0">
                <a:latin typeface="Arial"/>
                <a:cs typeface="Arial"/>
              </a:rPr>
              <a:t>ніж </a:t>
            </a:r>
            <a:r>
              <a:rPr sz="1800" b="1" spc="-5" dirty="0">
                <a:latin typeface="Arial"/>
                <a:cs typeface="Arial"/>
              </a:rPr>
              <a:t>0,05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г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147191" y="1623186"/>
            <a:ext cx="6372225" cy="391160"/>
          </a:xfrm>
          <a:custGeom>
            <a:avLst/>
            <a:gdLst/>
            <a:ahLst/>
            <a:cxnLst/>
            <a:rect l="l" t="t" r="r" b="b"/>
            <a:pathLst>
              <a:path w="6372225" h="391160">
                <a:moveTo>
                  <a:pt x="2355596" y="12573"/>
                </a:moveTo>
                <a:lnTo>
                  <a:pt x="2353564" y="127"/>
                </a:lnTo>
                <a:lnTo>
                  <a:pt x="74371" y="346710"/>
                </a:lnTo>
                <a:lnTo>
                  <a:pt x="69608" y="315341"/>
                </a:lnTo>
                <a:lnTo>
                  <a:pt x="0" y="364490"/>
                </a:lnTo>
                <a:lnTo>
                  <a:pt x="81064" y="390652"/>
                </a:lnTo>
                <a:lnTo>
                  <a:pt x="76581" y="361188"/>
                </a:lnTo>
                <a:lnTo>
                  <a:pt x="76288" y="359283"/>
                </a:lnTo>
                <a:lnTo>
                  <a:pt x="2355596" y="12573"/>
                </a:lnTo>
                <a:close/>
              </a:path>
              <a:path w="6372225" h="391160">
                <a:moveTo>
                  <a:pt x="6368262" y="325589"/>
                </a:moveTo>
                <a:lnTo>
                  <a:pt x="6300470" y="281432"/>
                </a:lnTo>
                <a:lnTo>
                  <a:pt x="6296863" y="313029"/>
                </a:lnTo>
                <a:lnTo>
                  <a:pt x="3542538" y="0"/>
                </a:lnTo>
                <a:lnTo>
                  <a:pt x="3541014" y="12700"/>
                </a:lnTo>
                <a:lnTo>
                  <a:pt x="6295428" y="325589"/>
                </a:lnTo>
                <a:lnTo>
                  <a:pt x="6308242" y="325589"/>
                </a:lnTo>
                <a:lnTo>
                  <a:pt x="6368262" y="325589"/>
                </a:lnTo>
                <a:close/>
              </a:path>
              <a:path w="6372225" h="391160">
                <a:moveTo>
                  <a:pt x="6371844" y="327914"/>
                </a:moveTo>
                <a:lnTo>
                  <a:pt x="6370472" y="327025"/>
                </a:lnTo>
                <a:lnTo>
                  <a:pt x="6308090" y="327025"/>
                </a:lnTo>
                <a:lnTo>
                  <a:pt x="6295263" y="327025"/>
                </a:lnTo>
                <a:lnTo>
                  <a:pt x="6291834" y="357124"/>
                </a:lnTo>
                <a:lnTo>
                  <a:pt x="6371844" y="3279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586" y="3362705"/>
            <a:ext cx="8309609" cy="314096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74801" y="3406140"/>
            <a:ext cx="8154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6409" algn="l"/>
                <a:tab pos="1537970" algn="l"/>
                <a:tab pos="2245360" algn="l"/>
                <a:tab pos="3290570" algn="l"/>
                <a:tab pos="3827145" algn="l"/>
                <a:tab pos="5440680" algn="l"/>
                <a:tab pos="6651625" algn="l"/>
                <a:tab pos="8000365" algn="l"/>
              </a:tabLst>
            </a:pP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-й	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ріант:	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щ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	</a:t>
            </a:r>
            <a:r>
              <a:rPr sz="1800" b="1" spc="-4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уйн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а	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аб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	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ильн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ді</a:t>
            </a:r>
            <a:r>
              <a:rPr sz="1800" b="1" spc="-70" dirty="0">
                <a:solidFill>
                  <a:srgbClr val="C00000"/>
                </a:solidFill>
                <a:latin typeface="Arial"/>
                <a:cs typeface="Arial"/>
              </a:rPr>
              <a:t>ю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ча	р</a:t>
            </a:r>
            <a:r>
              <a:rPr sz="1800" b="1" spc="-45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ч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вина	пропи</a:t>
            </a:r>
            <a:r>
              <a:rPr sz="1800" b="1" spc="2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ан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а	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00543" y="3680459"/>
            <a:ext cx="1325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5530" algn="l"/>
              </a:tabLst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тере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з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х	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4801" y="3680459"/>
            <a:ext cx="6668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43305" algn="l"/>
                <a:tab pos="1196340" algn="l"/>
                <a:tab pos="1366520" algn="l"/>
                <a:tab pos="2626995" algn="l"/>
                <a:tab pos="3138805" algn="l"/>
                <a:tab pos="3176905" algn="l"/>
                <a:tab pos="3596004" algn="l"/>
                <a:tab pos="4051935" algn="l"/>
                <a:tab pos="5114290" algn="l"/>
                <a:tab pos="5404485" algn="l"/>
                <a:tab pos="5852160" algn="l"/>
              </a:tabLst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рецепті	в		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кіль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ст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і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,	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щ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	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жна	від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ж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	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а	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чних 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порошки		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виготовляють		за	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загальними	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правилами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28509" y="3954779"/>
            <a:ext cx="159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4801" y="4229100"/>
            <a:ext cx="8134984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9665" algn="l"/>
              </a:tabLst>
            </a:pP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складних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порошків,	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тобто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наступному</a:t>
            </a:r>
            <a:r>
              <a:rPr sz="18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порядку: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затирають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індиферентною речовиною,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виписаною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більшій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кількості, змішування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починають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засобів,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прописаних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меншій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(від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меншого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більшого),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додаючи 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інші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порядку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їх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зростаючих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кількостей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(з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урахуванням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фізико-хімічних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властивостей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</a:t>
            </a:r>
            <a:r>
              <a:rPr sz="1800"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речовин)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417319" y="112776"/>
            <a:ext cx="7625080" cy="657860"/>
            <a:chOff x="1417319" y="112776"/>
            <a:chExt cx="7625080" cy="657860"/>
          </a:xfrm>
        </p:grpSpPr>
        <p:sp>
          <p:nvSpPr>
            <p:cNvPr id="25" name="object 25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7506716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700"/>
                  </a:lnTo>
                  <a:lnTo>
                    <a:pt x="7506716" y="647700"/>
                  </a:lnTo>
                  <a:lnTo>
                    <a:pt x="7548711" y="639208"/>
                  </a:lnTo>
                  <a:lnTo>
                    <a:pt x="7583027" y="616061"/>
                  </a:lnTo>
                  <a:lnTo>
                    <a:pt x="7606174" y="581745"/>
                  </a:lnTo>
                  <a:lnTo>
                    <a:pt x="7614666" y="539750"/>
                  </a:lnTo>
                  <a:lnTo>
                    <a:pt x="7614666" y="107950"/>
                  </a:lnTo>
                  <a:lnTo>
                    <a:pt x="7606174" y="65954"/>
                  </a:lnTo>
                  <a:lnTo>
                    <a:pt x="7583027" y="31638"/>
                  </a:lnTo>
                  <a:lnTo>
                    <a:pt x="7548711" y="8491"/>
                  </a:lnTo>
                  <a:lnTo>
                    <a:pt x="7506716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7506716" y="0"/>
                  </a:lnTo>
                  <a:lnTo>
                    <a:pt x="7548711" y="8491"/>
                  </a:lnTo>
                  <a:lnTo>
                    <a:pt x="7583027" y="31638"/>
                  </a:lnTo>
                  <a:lnTo>
                    <a:pt x="7606174" y="65954"/>
                  </a:lnTo>
                  <a:lnTo>
                    <a:pt x="7614666" y="107950"/>
                  </a:lnTo>
                  <a:lnTo>
                    <a:pt x="7614666" y="539750"/>
                  </a:lnTo>
                  <a:lnTo>
                    <a:pt x="7606174" y="581745"/>
                  </a:lnTo>
                  <a:lnTo>
                    <a:pt x="7583027" y="616061"/>
                  </a:lnTo>
                  <a:lnTo>
                    <a:pt x="7548711" y="639208"/>
                  </a:lnTo>
                  <a:lnTo>
                    <a:pt x="7506716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775205" y="180593"/>
            <a:ext cx="690943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780" marR="5080" indent="-640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ahoma"/>
                <a:cs typeface="Tahoma"/>
              </a:rPr>
              <a:t>ЗАГАЛЬНІ </a:t>
            </a:r>
            <a:r>
              <a:rPr sz="1600" b="1" spc="-5" dirty="0"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latin typeface="Tahoma"/>
                <a:cs typeface="Tahoma"/>
              </a:rPr>
              <a:t>З ОТРУЙНИМИ,  </a:t>
            </a:r>
            <a:r>
              <a:rPr sz="1600" b="1" spc="-5" dirty="0">
                <a:latin typeface="Tahoma"/>
                <a:cs typeface="Tahoma"/>
              </a:rPr>
              <a:t>НАРКОТИЧНИМИ </a:t>
            </a:r>
            <a:r>
              <a:rPr sz="1600" b="1" dirty="0">
                <a:latin typeface="Tahoma"/>
                <a:cs typeface="Tahoma"/>
              </a:rPr>
              <a:t>І </a:t>
            </a:r>
            <a:r>
              <a:rPr sz="1600" b="1" spc="-5" dirty="0">
                <a:latin typeface="Tahoma"/>
                <a:cs typeface="Tahoma"/>
              </a:rPr>
              <a:t>СИЛЬНОДІЮЧИМИ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РЕЧОВИНАМИ</a:t>
            </a:r>
            <a:endParaRPr sz="1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19277" y="977646"/>
            <a:ext cx="8578850" cy="782320"/>
            <a:chOff x="319277" y="977646"/>
            <a:chExt cx="8578850" cy="782320"/>
          </a:xfrm>
        </p:grpSpPr>
        <p:sp>
          <p:nvSpPr>
            <p:cNvPr id="6" name="object 6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8460867" y="0"/>
                  </a:moveTo>
                  <a:lnTo>
                    <a:pt x="107823" y="0"/>
                  </a:lnTo>
                  <a:lnTo>
                    <a:pt x="65852" y="8471"/>
                  </a:lnTo>
                  <a:lnTo>
                    <a:pt x="31580" y="31575"/>
                  </a:lnTo>
                  <a:lnTo>
                    <a:pt x="8473" y="65847"/>
                  </a:lnTo>
                  <a:lnTo>
                    <a:pt x="0" y="107823"/>
                  </a:lnTo>
                  <a:lnTo>
                    <a:pt x="0" y="539114"/>
                  </a:lnTo>
                  <a:lnTo>
                    <a:pt x="8473" y="581090"/>
                  </a:lnTo>
                  <a:lnTo>
                    <a:pt x="31580" y="615362"/>
                  </a:lnTo>
                  <a:lnTo>
                    <a:pt x="65852" y="638466"/>
                  </a:lnTo>
                  <a:lnTo>
                    <a:pt x="107823" y="646938"/>
                  </a:lnTo>
                  <a:lnTo>
                    <a:pt x="8460867" y="646938"/>
                  </a:lnTo>
                  <a:lnTo>
                    <a:pt x="8502842" y="638466"/>
                  </a:lnTo>
                  <a:lnTo>
                    <a:pt x="8537114" y="615362"/>
                  </a:lnTo>
                  <a:lnTo>
                    <a:pt x="8560218" y="581090"/>
                  </a:lnTo>
                  <a:lnTo>
                    <a:pt x="8568690" y="539114"/>
                  </a:lnTo>
                  <a:lnTo>
                    <a:pt x="8568690" y="107823"/>
                  </a:lnTo>
                  <a:lnTo>
                    <a:pt x="8560218" y="65847"/>
                  </a:lnTo>
                  <a:lnTo>
                    <a:pt x="8537114" y="31575"/>
                  </a:lnTo>
                  <a:lnTo>
                    <a:pt x="8502842" y="8471"/>
                  </a:lnTo>
                  <a:lnTo>
                    <a:pt x="846086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0" y="107823"/>
                  </a:moveTo>
                  <a:lnTo>
                    <a:pt x="8473" y="65847"/>
                  </a:lnTo>
                  <a:lnTo>
                    <a:pt x="31580" y="31575"/>
                  </a:lnTo>
                  <a:lnTo>
                    <a:pt x="65852" y="8471"/>
                  </a:lnTo>
                  <a:lnTo>
                    <a:pt x="107823" y="0"/>
                  </a:lnTo>
                  <a:lnTo>
                    <a:pt x="8460867" y="0"/>
                  </a:lnTo>
                  <a:lnTo>
                    <a:pt x="8502842" y="8471"/>
                  </a:lnTo>
                  <a:lnTo>
                    <a:pt x="8537114" y="31575"/>
                  </a:lnTo>
                  <a:lnTo>
                    <a:pt x="8560218" y="65847"/>
                  </a:lnTo>
                  <a:lnTo>
                    <a:pt x="8568690" y="107823"/>
                  </a:lnTo>
                  <a:lnTo>
                    <a:pt x="8568690" y="539114"/>
                  </a:lnTo>
                  <a:lnTo>
                    <a:pt x="8560218" y="581090"/>
                  </a:lnTo>
                  <a:lnTo>
                    <a:pt x="8537114" y="615362"/>
                  </a:lnTo>
                  <a:lnTo>
                    <a:pt x="8502842" y="638466"/>
                  </a:lnTo>
                  <a:lnTo>
                    <a:pt x="8460867" y="646938"/>
                  </a:lnTo>
                  <a:lnTo>
                    <a:pt x="107823" y="646938"/>
                  </a:lnTo>
                  <a:lnTo>
                    <a:pt x="65852" y="638466"/>
                  </a:lnTo>
                  <a:lnTo>
                    <a:pt x="31580" y="615362"/>
                  </a:lnTo>
                  <a:lnTo>
                    <a:pt x="8473" y="581090"/>
                  </a:lnTo>
                  <a:lnTo>
                    <a:pt x="0" y="539114"/>
                  </a:lnTo>
                  <a:lnTo>
                    <a:pt x="0" y="10782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4617" y="1629537"/>
              <a:ext cx="76200" cy="13030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423672" y="1852422"/>
            <a:ext cx="8103234" cy="635000"/>
            <a:chOff x="423672" y="1852422"/>
            <a:chExt cx="8103234" cy="635000"/>
          </a:xfrm>
        </p:grpSpPr>
        <p:sp>
          <p:nvSpPr>
            <p:cNvPr id="10" name="object 10"/>
            <p:cNvSpPr/>
            <p:nvPr/>
          </p:nvSpPr>
          <p:spPr>
            <a:xfrm>
              <a:off x="428625" y="1857375"/>
              <a:ext cx="8093709" cy="624840"/>
            </a:xfrm>
            <a:custGeom>
              <a:avLst/>
              <a:gdLst/>
              <a:ahLst/>
              <a:cxnLst/>
              <a:rect l="l" t="t" r="r" b="b"/>
              <a:pathLst>
                <a:path w="8093709" h="624839">
                  <a:moveTo>
                    <a:pt x="7989061" y="0"/>
                  </a:moveTo>
                  <a:lnTo>
                    <a:pt x="104140" y="0"/>
                  </a:lnTo>
                  <a:lnTo>
                    <a:pt x="63602" y="8181"/>
                  </a:lnTo>
                  <a:lnTo>
                    <a:pt x="30500" y="30495"/>
                  </a:lnTo>
                  <a:lnTo>
                    <a:pt x="8183" y="63597"/>
                  </a:lnTo>
                  <a:lnTo>
                    <a:pt x="0" y="104139"/>
                  </a:lnTo>
                  <a:lnTo>
                    <a:pt x="0" y="520700"/>
                  </a:lnTo>
                  <a:lnTo>
                    <a:pt x="8183" y="561242"/>
                  </a:lnTo>
                  <a:lnTo>
                    <a:pt x="30500" y="594344"/>
                  </a:lnTo>
                  <a:lnTo>
                    <a:pt x="63602" y="616658"/>
                  </a:lnTo>
                  <a:lnTo>
                    <a:pt x="104140" y="624839"/>
                  </a:lnTo>
                  <a:lnTo>
                    <a:pt x="7989061" y="624839"/>
                  </a:lnTo>
                  <a:lnTo>
                    <a:pt x="8029604" y="616658"/>
                  </a:lnTo>
                  <a:lnTo>
                    <a:pt x="8062706" y="594344"/>
                  </a:lnTo>
                  <a:lnTo>
                    <a:pt x="8085020" y="561242"/>
                  </a:lnTo>
                  <a:lnTo>
                    <a:pt x="8093202" y="520700"/>
                  </a:lnTo>
                  <a:lnTo>
                    <a:pt x="8093202" y="104139"/>
                  </a:lnTo>
                  <a:lnTo>
                    <a:pt x="8085020" y="63597"/>
                  </a:lnTo>
                  <a:lnTo>
                    <a:pt x="8062706" y="30495"/>
                  </a:lnTo>
                  <a:lnTo>
                    <a:pt x="8029604" y="8181"/>
                  </a:lnTo>
                  <a:lnTo>
                    <a:pt x="7989061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8625" y="1857375"/>
              <a:ext cx="8093709" cy="624840"/>
            </a:xfrm>
            <a:custGeom>
              <a:avLst/>
              <a:gdLst/>
              <a:ahLst/>
              <a:cxnLst/>
              <a:rect l="l" t="t" r="r" b="b"/>
              <a:pathLst>
                <a:path w="8093709" h="624839">
                  <a:moveTo>
                    <a:pt x="0" y="104139"/>
                  </a:moveTo>
                  <a:lnTo>
                    <a:pt x="8183" y="63597"/>
                  </a:lnTo>
                  <a:lnTo>
                    <a:pt x="30500" y="30495"/>
                  </a:lnTo>
                  <a:lnTo>
                    <a:pt x="63602" y="8181"/>
                  </a:lnTo>
                  <a:lnTo>
                    <a:pt x="104140" y="0"/>
                  </a:lnTo>
                  <a:lnTo>
                    <a:pt x="7989061" y="0"/>
                  </a:lnTo>
                  <a:lnTo>
                    <a:pt x="8029604" y="8181"/>
                  </a:lnTo>
                  <a:lnTo>
                    <a:pt x="8062706" y="30495"/>
                  </a:lnTo>
                  <a:lnTo>
                    <a:pt x="8085020" y="63597"/>
                  </a:lnTo>
                  <a:lnTo>
                    <a:pt x="8093202" y="104139"/>
                  </a:lnTo>
                  <a:lnTo>
                    <a:pt x="8093202" y="520700"/>
                  </a:lnTo>
                  <a:lnTo>
                    <a:pt x="8085020" y="561242"/>
                  </a:lnTo>
                  <a:lnTo>
                    <a:pt x="8062706" y="594344"/>
                  </a:lnTo>
                  <a:lnTo>
                    <a:pt x="8029604" y="616658"/>
                  </a:lnTo>
                  <a:lnTo>
                    <a:pt x="7989061" y="624839"/>
                  </a:lnTo>
                  <a:lnTo>
                    <a:pt x="104140" y="624839"/>
                  </a:lnTo>
                  <a:lnTo>
                    <a:pt x="63602" y="616658"/>
                  </a:lnTo>
                  <a:lnTo>
                    <a:pt x="30500" y="594344"/>
                  </a:lnTo>
                  <a:lnTo>
                    <a:pt x="8183" y="561242"/>
                  </a:lnTo>
                  <a:lnTo>
                    <a:pt x="0" y="520700"/>
                  </a:lnTo>
                  <a:lnTo>
                    <a:pt x="0" y="10413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377" y="2643377"/>
            <a:ext cx="8135874" cy="175641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4594" y="1045463"/>
            <a:ext cx="8113395" cy="3526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104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ПОРОШКИ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З ОТРУЙНИМИ,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І</a:t>
            </a:r>
            <a:r>
              <a:rPr sz="1600" b="1" spc="-30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СИЛЬНОДІЮЧИМИ</a:t>
            </a:r>
            <a:endParaRPr sz="1600" dirty="0">
              <a:solidFill>
                <a:srgbClr val="0070C0"/>
              </a:solidFill>
              <a:latin typeface="Tahoma"/>
              <a:cs typeface="Tahoma"/>
            </a:endParaRPr>
          </a:p>
          <a:p>
            <a:pPr marL="10160" algn="ctr">
              <a:lnSpc>
                <a:spcPct val="100000"/>
              </a:lnSpc>
              <a:tabLst>
                <a:tab pos="3414395" algn="l"/>
                <a:tab pos="8087359" algn="l"/>
              </a:tabLst>
            </a:pPr>
            <a:r>
              <a:rPr sz="1600" b="1" spc="-5" dirty="0" smtClean="0">
                <a:solidFill>
                  <a:srgbClr val="0070C0"/>
                </a:solidFill>
                <a:latin typeface="Tahoma"/>
                <a:cs typeface="Tahoma"/>
              </a:rPr>
              <a:t>РЕЧОВИНАМИ</a:t>
            </a:r>
            <a:endParaRPr sz="2150" dirty="0">
              <a:latin typeface="Tahoma"/>
              <a:cs typeface="Tahoma"/>
            </a:endParaRPr>
          </a:p>
          <a:p>
            <a:pPr marL="309880" marR="335915" algn="ctr">
              <a:lnSpc>
                <a:spcPct val="100000"/>
              </a:lnSpc>
            </a:pPr>
            <a:endParaRPr lang="en-US" sz="1800" b="1" spc="-10" dirty="0" smtClean="0">
              <a:solidFill>
                <a:srgbClr val="4D4D00"/>
              </a:solidFill>
              <a:latin typeface="Arial"/>
              <a:cs typeface="Arial"/>
            </a:endParaRPr>
          </a:p>
          <a:p>
            <a:pPr marL="309880" marR="335915" algn="ctr">
              <a:lnSpc>
                <a:spcPct val="100000"/>
              </a:lnSpc>
            </a:pPr>
            <a:r>
              <a:rPr sz="1800" b="1" spc="-10" dirty="0" err="1" smtClean="0">
                <a:solidFill>
                  <a:srgbClr val="FF0000"/>
                </a:solidFill>
                <a:latin typeface="Arial"/>
                <a:cs typeface="Arial"/>
              </a:rPr>
              <a:t>Отруйні</a:t>
            </a:r>
            <a:r>
              <a:rPr sz="1800" b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сильнодіючі речовини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виписані в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кількості,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можна 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відважити,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тобто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більше, ніж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0,05</a:t>
            </a:r>
            <a:r>
              <a:rPr sz="1800" b="1" spc="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Arial"/>
              <a:cs typeface="Arial"/>
            </a:endParaRPr>
          </a:p>
          <a:p>
            <a:pPr marL="12700" marR="135255" algn="just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Оформлення </a:t>
            </a:r>
            <a:r>
              <a:rPr sz="1800" b="1" dirty="0">
                <a:latin typeface="Arial"/>
                <a:cs typeface="Arial"/>
              </a:rPr>
              <a:t>рецепта з </a:t>
            </a:r>
            <a:r>
              <a:rPr sz="1800" b="1" spc="-10" dirty="0">
                <a:latin typeface="Arial"/>
                <a:cs typeface="Arial"/>
              </a:rPr>
              <a:t>отруйними, </a:t>
            </a:r>
            <a:r>
              <a:rPr sz="1800" b="1" spc="-5" dirty="0">
                <a:latin typeface="Arial"/>
                <a:cs typeface="Arial"/>
              </a:rPr>
              <a:t>наркотичними речовинами </a:t>
            </a:r>
            <a:r>
              <a:rPr sz="1800" b="1" dirty="0">
                <a:latin typeface="Arial"/>
                <a:cs typeface="Arial"/>
              </a:rPr>
              <a:t>і  </a:t>
            </a:r>
            <a:r>
              <a:rPr sz="1800" b="1" spc="-5" dirty="0">
                <a:latin typeface="Arial"/>
                <a:cs typeface="Arial"/>
              </a:rPr>
              <a:t>речовинами прекурсорами відповідно до </a:t>
            </a:r>
            <a:r>
              <a:rPr sz="1800" b="1" spc="-10" dirty="0">
                <a:latin typeface="Arial"/>
                <a:cs typeface="Arial"/>
              </a:rPr>
              <a:t>наказу </a:t>
            </a:r>
            <a:r>
              <a:rPr sz="1800" b="1" dirty="0">
                <a:latin typeface="Arial"/>
                <a:cs typeface="Arial"/>
              </a:rPr>
              <a:t>№ </a:t>
            </a:r>
            <a:r>
              <a:rPr sz="1800" b="1" spc="-5" dirty="0">
                <a:latin typeface="Arial"/>
                <a:cs typeface="Arial"/>
              </a:rPr>
              <a:t>360 </a:t>
            </a:r>
            <a:r>
              <a:rPr sz="1800" b="1" dirty="0">
                <a:latin typeface="Arial"/>
                <a:cs typeface="Arial"/>
              </a:rPr>
              <a:t>від </a:t>
            </a:r>
            <a:r>
              <a:rPr sz="1800" b="1" spc="-5" dirty="0">
                <a:latin typeface="Arial"/>
                <a:cs typeface="Arial"/>
              </a:rPr>
              <a:t>19.07.2005  </a:t>
            </a:r>
            <a:r>
              <a:rPr sz="1800" b="1" dirty="0">
                <a:latin typeface="Arial"/>
                <a:cs typeface="Arial"/>
              </a:rPr>
              <a:t>р МОЗ </a:t>
            </a:r>
            <a:r>
              <a:rPr sz="1800" b="1" spc="-15" dirty="0">
                <a:latin typeface="Arial"/>
                <a:cs typeface="Arial"/>
              </a:rPr>
              <a:t>України </a:t>
            </a:r>
            <a:r>
              <a:rPr sz="1800" b="1" dirty="0">
                <a:latin typeface="Arial"/>
                <a:cs typeface="Arial"/>
              </a:rPr>
              <a:t>«Про </a:t>
            </a:r>
            <a:r>
              <a:rPr sz="1800" b="1" spc="-15" dirty="0">
                <a:latin typeface="Arial"/>
                <a:cs typeface="Arial"/>
              </a:rPr>
              <a:t>затвердження </a:t>
            </a:r>
            <a:r>
              <a:rPr sz="1800" b="1" dirty="0">
                <a:latin typeface="Arial"/>
                <a:cs typeface="Arial"/>
              </a:rPr>
              <a:t>правил </a:t>
            </a:r>
            <a:r>
              <a:rPr sz="1800" b="1" spc="-5" dirty="0">
                <a:latin typeface="Arial"/>
                <a:cs typeface="Arial"/>
              </a:rPr>
              <a:t>виписування </a:t>
            </a:r>
            <a:r>
              <a:rPr sz="1800" b="1" dirty="0">
                <a:latin typeface="Arial"/>
                <a:cs typeface="Arial"/>
              </a:rPr>
              <a:t>рецептів </a:t>
            </a:r>
            <a:r>
              <a:rPr sz="1800" b="1" spc="5" dirty="0">
                <a:latin typeface="Arial"/>
                <a:cs typeface="Arial"/>
              </a:rPr>
              <a:t>та  </a:t>
            </a:r>
            <a:r>
              <a:rPr sz="1800" b="1" spc="-10" dirty="0">
                <a:latin typeface="Arial"/>
                <a:cs typeface="Arial"/>
              </a:rPr>
              <a:t>порядку відпуску </a:t>
            </a:r>
            <a:r>
              <a:rPr sz="1800" b="1" spc="-5" dirty="0">
                <a:latin typeface="Arial"/>
                <a:cs typeface="Arial"/>
              </a:rPr>
              <a:t>лікарських </a:t>
            </a:r>
            <a:r>
              <a:rPr sz="1800" b="1" spc="-10" dirty="0">
                <a:latin typeface="Arial"/>
                <a:cs typeface="Arial"/>
              </a:rPr>
              <a:t>засобів </a:t>
            </a:r>
            <a:r>
              <a:rPr sz="1800" b="1" dirty="0">
                <a:latin typeface="Arial"/>
                <a:cs typeface="Arial"/>
              </a:rPr>
              <a:t>з </a:t>
            </a:r>
            <a:r>
              <a:rPr sz="1800" b="1" spc="-5" dirty="0">
                <a:latin typeface="Arial"/>
                <a:cs typeface="Arial"/>
              </a:rPr>
              <a:t>аптек», штамп </a:t>
            </a:r>
            <a:r>
              <a:rPr sz="1800" b="1" dirty="0">
                <a:latin typeface="Arial"/>
                <a:cs typeface="Arial"/>
              </a:rPr>
              <a:t>ЛПЗ, </a:t>
            </a:r>
            <a:r>
              <a:rPr sz="1800" b="1" spc="-5" dirty="0">
                <a:latin typeface="Arial"/>
                <a:cs typeface="Arial"/>
              </a:rPr>
              <a:t>особиста  </a:t>
            </a:r>
            <a:r>
              <a:rPr sz="1800" b="1" spc="-10" dirty="0">
                <a:latin typeface="Arial"/>
                <a:cs typeface="Arial"/>
              </a:rPr>
              <a:t>печатка </a:t>
            </a:r>
            <a:r>
              <a:rPr sz="1800" b="1" dirty="0">
                <a:latin typeface="Arial"/>
                <a:cs typeface="Arial"/>
              </a:rPr>
              <a:t>і </a:t>
            </a:r>
            <a:r>
              <a:rPr sz="1800" b="1" spc="-5" dirty="0">
                <a:latin typeface="Arial"/>
                <a:cs typeface="Arial"/>
              </a:rPr>
              <a:t>підпис </a:t>
            </a:r>
            <a:r>
              <a:rPr sz="1800" b="1" spc="-10" dirty="0">
                <a:latin typeface="Arial"/>
                <a:cs typeface="Arial"/>
              </a:rPr>
              <a:t>лікаря. </a:t>
            </a:r>
            <a:r>
              <a:rPr sz="1800" b="1" spc="-20" dirty="0">
                <a:latin typeface="Arial"/>
                <a:cs typeface="Arial"/>
              </a:rPr>
              <a:t>Термін </a:t>
            </a:r>
            <a:r>
              <a:rPr sz="1800" b="1" spc="-5" dirty="0">
                <a:latin typeface="Arial"/>
                <a:cs typeface="Arial"/>
              </a:rPr>
              <a:t>придатності </a:t>
            </a:r>
            <a:r>
              <a:rPr sz="1800" b="1" dirty="0">
                <a:latin typeface="Arial"/>
                <a:cs typeface="Arial"/>
              </a:rPr>
              <a:t>рецепта </a:t>
            </a:r>
            <a:r>
              <a:rPr sz="1800" b="1" spc="-5" dirty="0">
                <a:latin typeface="Arial"/>
                <a:cs typeface="Arial"/>
              </a:rPr>
              <a:t>не більше 1  місяця.</a:t>
            </a:r>
            <a:endParaRPr sz="1800" dirty="0">
              <a:latin typeface="Arial"/>
              <a:cs typeface="Arial"/>
            </a:endParaRPr>
          </a:p>
          <a:p>
            <a:pPr marL="1565275" algn="just">
              <a:lnSpc>
                <a:spcPct val="100000"/>
              </a:lnSpc>
              <a:spcBef>
                <a:spcPts val="40"/>
              </a:spcBef>
              <a:tabLst>
                <a:tab pos="4142104" algn="l"/>
              </a:tabLst>
            </a:pP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Rp.:</a:t>
            </a:r>
            <a:r>
              <a:rPr sz="1600" b="1" spc="15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u="heavy" spc="-5" dirty="0">
                <a:solidFill>
                  <a:srgbClr val="333300"/>
                </a:solidFill>
                <a:uFill>
                  <a:solidFill>
                    <a:srgbClr val="333300"/>
                  </a:solidFill>
                </a:uFill>
                <a:latin typeface="Arial"/>
                <a:cs typeface="Arial"/>
              </a:rPr>
              <a:t>Osarsoli	</a:t>
            </a:r>
            <a:r>
              <a:rPr sz="1600" b="1" u="heavy" dirty="0">
                <a:solidFill>
                  <a:srgbClr val="333300"/>
                </a:solidFill>
                <a:uFill>
                  <a:solidFill>
                    <a:srgbClr val="333300"/>
                  </a:solidFill>
                </a:uFill>
                <a:latin typeface="Arial"/>
                <a:cs typeface="Arial"/>
              </a:rPr>
              <a:t>2,5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417319" y="112776"/>
            <a:ext cx="7625080" cy="657860"/>
            <a:chOff x="1417319" y="112776"/>
            <a:chExt cx="7625080" cy="657860"/>
          </a:xfrm>
        </p:grpSpPr>
        <p:sp>
          <p:nvSpPr>
            <p:cNvPr id="16" name="object 16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7506716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700"/>
                  </a:lnTo>
                  <a:lnTo>
                    <a:pt x="7506716" y="647700"/>
                  </a:lnTo>
                  <a:lnTo>
                    <a:pt x="7548711" y="639208"/>
                  </a:lnTo>
                  <a:lnTo>
                    <a:pt x="7583027" y="616061"/>
                  </a:lnTo>
                  <a:lnTo>
                    <a:pt x="7606174" y="581745"/>
                  </a:lnTo>
                  <a:lnTo>
                    <a:pt x="7614666" y="539750"/>
                  </a:lnTo>
                  <a:lnTo>
                    <a:pt x="7614666" y="107950"/>
                  </a:lnTo>
                  <a:lnTo>
                    <a:pt x="7606174" y="65954"/>
                  </a:lnTo>
                  <a:lnTo>
                    <a:pt x="7583027" y="31638"/>
                  </a:lnTo>
                  <a:lnTo>
                    <a:pt x="7548711" y="8491"/>
                  </a:lnTo>
                  <a:lnTo>
                    <a:pt x="7506716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7506716" y="0"/>
                  </a:lnTo>
                  <a:lnTo>
                    <a:pt x="7548711" y="8491"/>
                  </a:lnTo>
                  <a:lnTo>
                    <a:pt x="7583027" y="31638"/>
                  </a:lnTo>
                  <a:lnTo>
                    <a:pt x="7606174" y="65954"/>
                  </a:lnTo>
                  <a:lnTo>
                    <a:pt x="7614666" y="107950"/>
                  </a:lnTo>
                  <a:lnTo>
                    <a:pt x="7614666" y="539750"/>
                  </a:lnTo>
                  <a:lnTo>
                    <a:pt x="7606174" y="581745"/>
                  </a:lnTo>
                  <a:lnTo>
                    <a:pt x="7583027" y="616061"/>
                  </a:lnTo>
                  <a:lnTo>
                    <a:pt x="7548711" y="639208"/>
                  </a:lnTo>
                  <a:lnTo>
                    <a:pt x="7506716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775205" y="180593"/>
            <a:ext cx="690943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780" marR="5080" indent="-640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ahoma"/>
                <a:cs typeface="Tahoma"/>
              </a:rPr>
              <a:t>ЗАГАЛЬНІ </a:t>
            </a:r>
            <a:r>
              <a:rPr sz="1600" b="1" spc="-5" dirty="0"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latin typeface="Tahoma"/>
                <a:cs typeface="Tahoma"/>
              </a:rPr>
              <a:t>З ОТРУЙНИМИ,  </a:t>
            </a:r>
            <a:r>
              <a:rPr sz="1600" b="1" spc="-5" dirty="0">
                <a:latin typeface="Tahoma"/>
                <a:cs typeface="Tahoma"/>
              </a:rPr>
              <a:t>НАРКОТИЧНИМИ </a:t>
            </a:r>
            <a:r>
              <a:rPr sz="1600" b="1" dirty="0">
                <a:latin typeface="Tahoma"/>
                <a:cs typeface="Tahoma"/>
              </a:rPr>
              <a:t>І </a:t>
            </a:r>
            <a:r>
              <a:rPr sz="1600" b="1" spc="-5" dirty="0">
                <a:latin typeface="Tahoma"/>
                <a:cs typeface="Tahoma"/>
              </a:rPr>
              <a:t>СИЛЬНОДІЮЧИМИ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РЕЧОВИНАМИ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6147" y="4574540"/>
            <a:ext cx="4210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1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0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,0</a:t>
            </a:r>
            <a:endParaRPr sz="16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1,0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79726" y="4574540"/>
            <a:ext cx="172021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1820" indent="4572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Glucosi 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Acidi</a:t>
            </a:r>
            <a:r>
              <a:rPr sz="1600" b="1" spc="-95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borici</a:t>
            </a:r>
            <a:endParaRPr sz="1600">
              <a:latin typeface="Arial"/>
              <a:cs typeface="Arial"/>
            </a:endParaRPr>
          </a:p>
          <a:p>
            <a:pPr marL="19685">
              <a:lnSpc>
                <a:spcPct val="100000"/>
              </a:lnSpc>
            </a:pP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Misce,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fiat</a:t>
            </a:r>
            <a:r>
              <a:rPr sz="1600" b="1" spc="-1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pulvis.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30195" y="5306314"/>
            <a:ext cx="30086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Divide in partes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aequales 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N</a:t>
            </a:r>
            <a:r>
              <a:rPr sz="1600" b="1" spc="-5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10.  Signa: Для</a:t>
            </a:r>
            <a:r>
              <a:rPr sz="1600" b="1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333300"/>
                </a:solidFill>
                <a:latin typeface="Arial"/>
                <a:cs typeface="Arial"/>
              </a:rPr>
              <a:t>присипок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05533" y="5793994"/>
            <a:ext cx="1588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r>
              <a:rPr sz="1800" b="1" spc="-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13479" y="5793994"/>
            <a:ext cx="17354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Печатка</a:t>
            </a:r>
            <a:r>
              <a:rPr sz="1800" b="1" spc="-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лікаря  Печатка</a:t>
            </a:r>
            <a:r>
              <a:rPr sz="18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«ЛПЗ»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19277" y="977646"/>
            <a:ext cx="8578850" cy="1664970"/>
            <a:chOff x="319277" y="977646"/>
            <a:chExt cx="8578850" cy="1664970"/>
          </a:xfrm>
        </p:grpSpPr>
        <p:sp>
          <p:nvSpPr>
            <p:cNvPr id="6" name="object 6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8460867" y="0"/>
                  </a:moveTo>
                  <a:lnTo>
                    <a:pt x="107823" y="0"/>
                  </a:lnTo>
                  <a:lnTo>
                    <a:pt x="65852" y="8471"/>
                  </a:lnTo>
                  <a:lnTo>
                    <a:pt x="31580" y="31575"/>
                  </a:lnTo>
                  <a:lnTo>
                    <a:pt x="8473" y="65847"/>
                  </a:lnTo>
                  <a:lnTo>
                    <a:pt x="0" y="107823"/>
                  </a:lnTo>
                  <a:lnTo>
                    <a:pt x="0" y="539114"/>
                  </a:lnTo>
                  <a:lnTo>
                    <a:pt x="8473" y="581090"/>
                  </a:lnTo>
                  <a:lnTo>
                    <a:pt x="31580" y="615362"/>
                  </a:lnTo>
                  <a:lnTo>
                    <a:pt x="65852" y="638466"/>
                  </a:lnTo>
                  <a:lnTo>
                    <a:pt x="107823" y="646938"/>
                  </a:lnTo>
                  <a:lnTo>
                    <a:pt x="8460867" y="646938"/>
                  </a:lnTo>
                  <a:lnTo>
                    <a:pt x="8502842" y="638466"/>
                  </a:lnTo>
                  <a:lnTo>
                    <a:pt x="8537114" y="615362"/>
                  </a:lnTo>
                  <a:lnTo>
                    <a:pt x="8560218" y="581090"/>
                  </a:lnTo>
                  <a:lnTo>
                    <a:pt x="8568690" y="539114"/>
                  </a:lnTo>
                  <a:lnTo>
                    <a:pt x="8568690" y="107823"/>
                  </a:lnTo>
                  <a:lnTo>
                    <a:pt x="8560218" y="65847"/>
                  </a:lnTo>
                  <a:lnTo>
                    <a:pt x="8537114" y="31575"/>
                  </a:lnTo>
                  <a:lnTo>
                    <a:pt x="8502842" y="8471"/>
                  </a:lnTo>
                  <a:lnTo>
                    <a:pt x="846086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4230" y="982599"/>
              <a:ext cx="8568690" cy="647065"/>
            </a:xfrm>
            <a:custGeom>
              <a:avLst/>
              <a:gdLst/>
              <a:ahLst/>
              <a:cxnLst/>
              <a:rect l="l" t="t" r="r" b="b"/>
              <a:pathLst>
                <a:path w="8568690" h="647064">
                  <a:moveTo>
                    <a:pt x="0" y="107823"/>
                  </a:moveTo>
                  <a:lnTo>
                    <a:pt x="8473" y="65847"/>
                  </a:lnTo>
                  <a:lnTo>
                    <a:pt x="31580" y="31575"/>
                  </a:lnTo>
                  <a:lnTo>
                    <a:pt x="65852" y="8471"/>
                  </a:lnTo>
                  <a:lnTo>
                    <a:pt x="107823" y="0"/>
                  </a:lnTo>
                  <a:lnTo>
                    <a:pt x="8460867" y="0"/>
                  </a:lnTo>
                  <a:lnTo>
                    <a:pt x="8502842" y="8471"/>
                  </a:lnTo>
                  <a:lnTo>
                    <a:pt x="8537114" y="31575"/>
                  </a:lnTo>
                  <a:lnTo>
                    <a:pt x="8560218" y="65847"/>
                  </a:lnTo>
                  <a:lnTo>
                    <a:pt x="8568690" y="107823"/>
                  </a:lnTo>
                  <a:lnTo>
                    <a:pt x="8568690" y="539114"/>
                  </a:lnTo>
                  <a:lnTo>
                    <a:pt x="8560218" y="581090"/>
                  </a:lnTo>
                  <a:lnTo>
                    <a:pt x="8537114" y="615362"/>
                  </a:lnTo>
                  <a:lnTo>
                    <a:pt x="8502842" y="638466"/>
                  </a:lnTo>
                  <a:lnTo>
                    <a:pt x="8460867" y="646938"/>
                  </a:lnTo>
                  <a:lnTo>
                    <a:pt x="107823" y="646938"/>
                  </a:lnTo>
                  <a:lnTo>
                    <a:pt x="65852" y="638466"/>
                  </a:lnTo>
                  <a:lnTo>
                    <a:pt x="31580" y="615362"/>
                  </a:lnTo>
                  <a:lnTo>
                    <a:pt x="8473" y="581090"/>
                  </a:lnTo>
                  <a:lnTo>
                    <a:pt x="0" y="539114"/>
                  </a:lnTo>
                  <a:lnTo>
                    <a:pt x="0" y="10782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9198" y="2012823"/>
              <a:ext cx="8092440" cy="624840"/>
            </a:xfrm>
            <a:custGeom>
              <a:avLst/>
              <a:gdLst/>
              <a:ahLst/>
              <a:cxnLst/>
              <a:rect l="l" t="t" r="r" b="b"/>
              <a:pathLst>
                <a:path w="8092440" h="624839">
                  <a:moveTo>
                    <a:pt x="7988300" y="0"/>
                  </a:moveTo>
                  <a:lnTo>
                    <a:pt x="104140" y="0"/>
                  </a:lnTo>
                  <a:lnTo>
                    <a:pt x="63602" y="8181"/>
                  </a:lnTo>
                  <a:lnTo>
                    <a:pt x="30500" y="30495"/>
                  </a:lnTo>
                  <a:lnTo>
                    <a:pt x="8183" y="63597"/>
                  </a:lnTo>
                  <a:lnTo>
                    <a:pt x="0" y="104139"/>
                  </a:lnTo>
                  <a:lnTo>
                    <a:pt x="0" y="520700"/>
                  </a:lnTo>
                  <a:lnTo>
                    <a:pt x="8183" y="561242"/>
                  </a:lnTo>
                  <a:lnTo>
                    <a:pt x="30500" y="594344"/>
                  </a:lnTo>
                  <a:lnTo>
                    <a:pt x="63602" y="616658"/>
                  </a:lnTo>
                  <a:lnTo>
                    <a:pt x="104140" y="624839"/>
                  </a:lnTo>
                  <a:lnTo>
                    <a:pt x="7988300" y="624839"/>
                  </a:lnTo>
                  <a:lnTo>
                    <a:pt x="8028842" y="616658"/>
                  </a:lnTo>
                  <a:lnTo>
                    <a:pt x="8061944" y="594344"/>
                  </a:lnTo>
                  <a:lnTo>
                    <a:pt x="8084258" y="561242"/>
                  </a:lnTo>
                  <a:lnTo>
                    <a:pt x="8092440" y="520700"/>
                  </a:lnTo>
                  <a:lnTo>
                    <a:pt x="8092440" y="104139"/>
                  </a:lnTo>
                  <a:lnTo>
                    <a:pt x="8084258" y="63597"/>
                  </a:lnTo>
                  <a:lnTo>
                    <a:pt x="8061944" y="30495"/>
                  </a:lnTo>
                  <a:lnTo>
                    <a:pt x="8028842" y="8181"/>
                  </a:lnTo>
                  <a:lnTo>
                    <a:pt x="7988300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9198" y="2012823"/>
              <a:ext cx="8092440" cy="624840"/>
            </a:xfrm>
            <a:custGeom>
              <a:avLst/>
              <a:gdLst/>
              <a:ahLst/>
              <a:cxnLst/>
              <a:rect l="l" t="t" r="r" b="b"/>
              <a:pathLst>
                <a:path w="8092440" h="624839">
                  <a:moveTo>
                    <a:pt x="0" y="104139"/>
                  </a:moveTo>
                  <a:lnTo>
                    <a:pt x="8183" y="63597"/>
                  </a:lnTo>
                  <a:lnTo>
                    <a:pt x="30500" y="30495"/>
                  </a:lnTo>
                  <a:lnTo>
                    <a:pt x="63602" y="8181"/>
                  </a:lnTo>
                  <a:lnTo>
                    <a:pt x="104140" y="0"/>
                  </a:lnTo>
                  <a:lnTo>
                    <a:pt x="7988300" y="0"/>
                  </a:lnTo>
                  <a:lnTo>
                    <a:pt x="8028842" y="8181"/>
                  </a:lnTo>
                  <a:lnTo>
                    <a:pt x="8061944" y="30495"/>
                  </a:lnTo>
                  <a:lnTo>
                    <a:pt x="8084258" y="63597"/>
                  </a:lnTo>
                  <a:lnTo>
                    <a:pt x="8092440" y="104139"/>
                  </a:lnTo>
                  <a:lnTo>
                    <a:pt x="8092440" y="520700"/>
                  </a:lnTo>
                  <a:lnTo>
                    <a:pt x="8084258" y="561242"/>
                  </a:lnTo>
                  <a:lnTo>
                    <a:pt x="8061944" y="594344"/>
                  </a:lnTo>
                  <a:lnTo>
                    <a:pt x="8028842" y="616658"/>
                  </a:lnTo>
                  <a:lnTo>
                    <a:pt x="7988300" y="624839"/>
                  </a:lnTo>
                  <a:lnTo>
                    <a:pt x="104140" y="624839"/>
                  </a:lnTo>
                  <a:lnTo>
                    <a:pt x="63602" y="616658"/>
                  </a:lnTo>
                  <a:lnTo>
                    <a:pt x="30500" y="594344"/>
                  </a:lnTo>
                  <a:lnTo>
                    <a:pt x="8183" y="561242"/>
                  </a:lnTo>
                  <a:lnTo>
                    <a:pt x="0" y="520700"/>
                  </a:lnTo>
                  <a:lnTo>
                    <a:pt x="0" y="10413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74617" y="1629537"/>
              <a:ext cx="76200" cy="389890"/>
            </a:xfrm>
            <a:custGeom>
              <a:avLst/>
              <a:gdLst/>
              <a:ahLst/>
              <a:cxnLst/>
              <a:rect l="l" t="t" r="r" b="b"/>
              <a:pathLst>
                <a:path w="76200" h="389889">
                  <a:moveTo>
                    <a:pt x="31750" y="313182"/>
                  </a:moveTo>
                  <a:lnTo>
                    <a:pt x="0" y="313182"/>
                  </a:lnTo>
                  <a:lnTo>
                    <a:pt x="38100" y="389382"/>
                  </a:lnTo>
                  <a:lnTo>
                    <a:pt x="69850" y="325882"/>
                  </a:lnTo>
                  <a:lnTo>
                    <a:pt x="31750" y="325882"/>
                  </a:lnTo>
                  <a:lnTo>
                    <a:pt x="31750" y="313182"/>
                  </a:lnTo>
                  <a:close/>
                </a:path>
                <a:path w="76200" h="389889">
                  <a:moveTo>
                    <a:pt x="44450" y="0"/>
                  </a:moveTo>
                  <a:lnTo>
                    <a:pt x="31750" y="0"/>
                  </a:lnTo>
                  <a:lnTo>
                    <a:pt x="31750" y="325882"/>
                  </a:lnTo>
                  <a:lnTo>
                    <a:pt x="44450" y="325882"/>
                  </a:lnTo>
                  <a:lnTo>
                    <a:pt x="44450" y="0"/>
                  </a:lnTo>
                  <a:close/>
                </a:path>
                <a:path w="76200" h="389889">
                  <a:moveTo>
                    <a:pt x="76200" y="313182"/>
                  </a:moveTo>
                  <a:lnTo>
                    <a:pt x="44450" y="313182"/>
                  </a:lnTo>
                  <a:lnTo>
                    <a:pt x="44450" y="325882"/>
                  </a:lnTo>
                  <a:lnTo>
                    <a:pt x="69850" y="325882"/>
                  </a:lnTo>
                  <a:lnTo>
                    <a:pt x="76200" y="3131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44880" y="1045463"/>
            <a:ext cx="8114030" cy="4016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904"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ПОРОШКИ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З ОТРУЙНИМИ,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НАРКОТИЧНИМИ </a:t>
            </a:r>
            <a:r>
              <a:rPr sz="1600" b="1" dirty="0">
                <a:solidFill>
                  <a:srgbClr val="0070C0"/>
                </a:solidFill>
                <a:latin typeface="Tahoma"/>
                <a:cs typeface="Tahoma"/>
              </a:rPr>
              <a:t>І</a:t>
            </a:r>
            <a:r>
              <a:rPr sz="1600" b="1" spc="-25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СИЛЬНОДІЮЧИМИ</a:t>
            </a:r>
            <a:endParaRPr sz="1600" dirty="0">
              <a:solidFill>
                <a:srgbClr val="0070C0"/>
              </a:solidFill>
              <a:latin typeface="Tahoma"/>
              <a:cs typeface="Tahoma"/>
            </a:endParaRPr>
          </a:p>
          <a:p>
            <a:pPr marR="3175" algn="ctr">
              <a:lnSpc>
                <a:spcPct val="100000"/>
              </a:lnSpc>
              <a:tabLst>
                <a:tab pos="3404235" algn="l"/>
                <a:tab pos="8076565" algn="l"/>
              </a:tabLst>
            </a:pPr>
            <a:r>
              <a:rPr sz="1600" strike="sngStrike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70C0"/>
                </a:solidFill>
                <a:latin typeface="Times New Roman"/>
                <a:cs typeface="Times New Roman"/>
              </a:rPr>
              <a:t>	</a:t>
            </a:r>
            <a:r>
              <a:rPr sz="1600" b="1" spc="-5" dirty="0">
                <a:solidFill>
                  <a:srgbClr val="0070C0"/>
                </a:solidFill>
                <a:latin typeface="Tahoma"/>
                <a:cs typeface="Tahoma"/>
              </a:rPr>
              <a:t>РЕЧОВИНАМИ</a:t>
            </a:r>
            <a:r>
              <a:rPr sz="1600" b="1" spc="-5" dirty="0">
                <a:solidFill>
                  <a:srgbClr val="990033"/>
                </a:solidFill>
                <a:latin typeface="Tahoma"/>
                <a:cs typeface="Tahoma"/>
              </a:rPr>
              <a:t>	</a:t>
            </a:r>
            <a:endParaRPr sz="1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900" dirty="0">
              <a:latin typeface="Tahoma"/>
              <a:cs typeface="Tahoma"/>
            </a:endParaRPr>
          </a:p>
          <a:p>
            <a:pPr marL="319405" marR="327025" algn="ctr">
              <a:lnSpc>
                <a:spcPct val="100000"/>
              </a:lnSpc>
              <a:spcBef>
                <a:spcPts val="1575"/>
              </a:spcBef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Отруйні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сильнодіючі речовини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виписані в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кількості,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можна  відважити,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тобто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більше, ніж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0,05</a:t>
            </a:r>
            <a:r>
              <a:rPr sz="1800" b="1" spc="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 dirty="0">
              <a:latin typeface="Arial"/>
              <a:cs typeface="Arial"/>
            </a:endParaRPr>
          </a:p>
          <a:p>
            <a:pPr marL="146050" marR="5080" indent="457200" algn="just">
              <a:lnSpc>
                <a:spcPct val="100000"/>
              </a:lnSpc>
            </a:pP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Дозу осарсолу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перевіряють </a:t>
            </a: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тому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що,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порошок призначений  для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зовнішнього застосування.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Отруйна речовина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осарсол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зберігається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шафі (сейфі) VENENA для зберігання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і  прирівняних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них сильно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діючих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 кодеїн, кодеїну </a:t>
            </a:r>
            <a:r>
              <a:rPr sz="1800" b="1" spc="-30" dirty="0">
                <a:solidFill>
                  <a:srgbClr val="4D4D00"/>
                </a:solidFill>
                <a:latin typeface="Arial"/>
                <a:cs typeface="Arial"/>
              </a:rPr>
              <a:t>фосфат,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фенобарбітал,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ефедрину гідрохлорид, що підлягають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предметно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кількісному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обліку</a:t>
            </a:r>
            <a:r>
              <a:rPr sz="18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 dirty="0">
              <a:latin typeface="Arial"/>
              <a:cs typeface="Arial"/>
            </a:endParaRPr>
          </a:p>
          <a:p>
            <a:pPr marL="198120" algn="ctr">
              <a:lnSpc>
                <a:spcPct val="100000"/>
              </a:lnSpc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Виписуємо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вимогу 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отримання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2,5</a:t>
            </a:r>
            <a:r>
              <a:rPr sz="1600" b="1" spc="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осарсолу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417319" y="112776"/>
            <a:ext cx="7625080" cy="657860"/>
            <a:chOff x="1417319" y="112776"/>
            <a:chExt cx="7625080" cy="657860"/>
          </a:xfrm>
        </p:grpSpPr>
        <p:sp>
          <p:nvSpPr>
            <p:cNvPr id="14" name="object 14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7506716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700"/>
                  </a:lnTo>
                  <a:lnTo>
                    <a:pt x="7506716" y="647700"/>
                  </a:lnTo>
                  <a:lnTo>
                    <a:pt x="7548711" y="639208"/>
                  </a:lnTo>
                  <a:lnTo>
                    <a:pt x="7583027" y="616061"/>
                  </a:lnTo>
                  <a:lnTo>
                    <a:pt x="7606174" y="581745"/>
                  </a:lnTo>
                  <a:lnTo>
                    <a:pt x="7614666" y="539750"/>
                  </a:lnTo>
                  <a:lnTo>
                    <a:pt x="7614666" y="107950"/>
                  </a:lnTo>
                  <a:lnTo>
                    <a:pt x="7606174" y="65954"/>
                  </a:lnTo>
                  <a:lnTo>
                    <a:pt x="7583027" y="31638"/>
                  </a:lnTo>
                  <a:lnTo>
                    <a:pt x="7548711" y="8491"/>
                  </a:lnTo>
                  <a:lnTo>
                    <a:pt x="7506716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22272" y="117729"/>
              <a:ext cx="7614920" cy="647700"/>
            </a:xfrm>
            <a:custGeom>
              <a:avLst/>
              <a:gdLst/>
              <a:ahLst/>
              <a:cxnLst/>
              <a:rect l="l" t="t" r="r" b="b"/>
              <a:pathLst>
                <a:path w="761492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7506716" y="0"/>
                  </a:lnTo>
                  <a:lnTo>
                    <a:pt x="7548711" y="8491"/>
                  </a:lnTo>
                  <a:lnTo>
                    <a:pt x="7583027" y="31638"/>
                  </a:lnTo>
                  <a:lnTo>
                    <a:pt x="7606174" y="65954"/>
                  </a:lnTo>
                  <a:lnTo>
                    <a:pt x="7614666" y="107950"/>
                  </a:lnTo>
                  <a:lnTo>
                    <a:pt x="7614666" y="539750"/>
                  </a:lnTo>
                  <a:lnTo>
                    <a:pt x="7606174" y="581745"/>
                  </a:lnTo>
                  <a:lnTo>
                    <a:pt x="7583027" y="616061"/>
                  </a:lnTo>
                  <a:lnTo>
                    <a:pt x="7548711" y="639208"/>
                  </a:lnTo>
                  <a:lnTo>
                    <a:pt x="7506716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775205" y="180593"/>
            <a:ext cx="690943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780" marR="5080" indent="-640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ahoma"/>
                <a:cs typeface="Tahoma"/>
              </a:rPr>
              <a:t>ЗАГАЛЬНІ </a:t>
            </a:r>
            <a:r>
              <a:rPr sz="1600" b="1" spc="-5" dirty="0"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latin typeface="Tahoma"/>
                <a:cs typeface="Tahoma"/>
              </a:rPr>
              <a:t>З ОТРУЙНИМИ,  </a:t>
            </a:r>
            <a:r>
              <a:rPr sz="1600" b="1" spc="-5" dirty="0">
                <a:latin typeface="Tahoma"/>
                <a:cs typeface="Tahoma"/>
              </a:rPr>
              <a:t>НАРКОТИЧНИМИ </a:t>
            </a:r>
            <a:r>
              <a:rPr sz="1600" b="1" dirty="0">
                <a:latin typeface="Tahoma"/>
                <a:cs typeface="Tahoma"/>
              </a:rPr>
              <a:t>І </a:t>
            </a:r>
            <a:r>
              <a:rPr sz="1600" b="1" spc="-5" dirty="0">
                <a:latin typeface="Tahoma"/>
                <a:cs typeface="Tahoma"/>
              </a:rPr>
              <a:t>СИЛЬНОДІЮЧИМИ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РЕЧОВИНАМИ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31794" y="4987544"/>
            <a:ext cx="1501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360" marR="5080" indent="-74295">
              <a:lnSpc>
                <a:spcPct val="100000"/>
              </a:lnSpc>
              <a:spcBef>
                <a:spcPts val="95"/>
              </a:spcBef>
              <a:tabLst>
                <a:tab pos="777240" algn="l"/>
              </a:tabLst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Видав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: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Osarsoli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60188" y="4987544"/>
            <a:ext cx="6311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083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2,5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31794" y="5414517"/>
            <a:ext cx="16738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Отримав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: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Osarsoli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4855" y="5414517"/>
            <a:ext cx="27241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2,5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55238" y="5627878"/>
            <a:ext cx="4337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60188" y="5627878"/>
            <a:ext cx="6311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469011" y="807338"/>
            <a:ext cx="8136255" cy="552450"/>
          </a:xfrm>
          <a:custGeom>
            <a:avLst/>
            <a:gdLst/>
            <a:ahLst/>
            <a:cxnLst/>
            <a:rect l="l" t="t" r="r" b="b"/>
            <a:pathLst>
              <a:path w="8136255" h="552450">
                <a:moveTo>
                  <a:pt x="8043799" y="0"/>
                </a:moveTo>
                <a:lnTo>
                  <a:pt x="92075" y="0"/>
                </a:lnTo>
                <a:lnTo>
                  <a:pt x="56235" y="7242"/>
                </a:lnTo>
                <a:lnTo>
                  <a:pt x="26968" y="26987"/>
                </a:lnTo>
                <a:lnTo>
                  <a:pt x="7235" y="56257"/>
                </a:lnTo>
                <a:lnTo>
                  <a:pt x="0" y="92075"/>
                </a:lnTo>
                <a:lnTo>
                  <a:pt x="0" y="460375"/>
                </a:lnTo>
                <a:lnTo>
                  <a:pt x="7235" y="496192"/>
                </a:lnTo>
                <a:lnTo>
                  <a:pt x="26968" y="525462"/>
                </a:lnTo>
                <a:lnTo>
                  <a:pt x="56235" y="545207"/>
                </a:lnTo>
                <a:lnTo>
                  <a:pt x="92075" y="552450"/>
                </a:lnTo>
                <a:lnTo>
                  <a:pt x="8043799" y="552450"/>
                </a:lnTo>
                <a:lnTo>
                  <a:pt x="8079616" y="545207"/>
                </a:lnTo>
                <a:lnTo>
                  <a:pt x="8108886" y="525462"/>
                </a:lnTo>
                <a:lnTo>
                  <a:pt x="8128631" y="496192"/>
                </a:lnTo>
                <a:lnTo>
                  <a:pt x="8135874" y="460375"/>
                </a:lnTo>
                <a:lnTo>
                  <a:pt x="8135874" y="92075"/>
                </a:lnTo>
                <a:lnTo>
                  <a:pt x="8128631" y="56257"/>
                </a:lnTo>
                <a:lnTo>
                  <a:pt x="8108886" y="26987"/>
                </a:lnTo>
                <a:lnTo>
                  <a:pt x="8079616" y="7242"/>
                </a:lnTo>
                <a:lnTo>
                  <a:pt x="8043799" y="0"/>
                </a:lnTo>
                <a:close/>
              </a:path>
            </a:pathLst>
          </a:custGeom>
          <a:solidFill>
            <a:srgbClr val="FFE6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4980" y="814832"/>
            <a:ext cx="8086725" cy="2341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Отруйні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сильнодіючі речовини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виписані в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кількості,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що</a:t>
            </a:r>
            <a:r>
              <a:rPr sz="1800" b="1" spc="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можна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37465" algn="ctr">
              <a:lnSpc>
                <a:spcPct val="100000"/>
              </a:lnSpc>
              <a:tabLst>
                <a:tab pos="2064385" algn="l"/>
                <a:tab pos="8060690" algn="l"/>
              </a:tabLst>
            </a:pPr>
            <a:r>
              <a:rPr sz="18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800" b="1" u="sng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відважити, </a:t>
            </a:r>
            <a:r>
              <a:rPr sz="1800" b="1" u="sng" spc="-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тобто </a:t>
            </a:r>
            <a:r>
              <a:rPr sz="1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більше, ніж </a:t>
            </a:r>
            <a:r>
              <a:rPr sz="1800" b="1" u="sng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0,05</a:t>
            </a:r>
            <a:r>
              <a:rPr sz="1800" b="1" u="sng" spc="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</a:t>
            </a:r>
            <a:r>
              <a:rPr sz="1800" b="1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Arial"/>
              <a:cs typeface="Arial"/>
            </a:endParaRPr>
          </a:p>
          <a:p>
            <a:pPr marL="12700" marR="417830">
              <a:lnSpc>
                <a:spcPct val="100000"/>
              </a:lnSpc>
              <a:tabLst>
                <a:tab pos="7183120" algn="l"/>
                <a:tab pos="7237095" algn="l"/>
              </a:tabLst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Дани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</a:t>
            </a:r>
            <a:r>
              <a:rPr sz="18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</a:t>
            </a:r>
            <a:r>
              <a:rPr sz="18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препарат -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800" b="1" spc="20" dirty="0">
                <a:solidFill>
                  <a:srgbClr val="4D4D00"/>
                </a:solidFill>
                <a:latin typeface="Arial"/>
                <a:cs typeface="Arial"/>
              </a:rPr>
              <a:t>к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ладни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нед</a:t>
            </a:r>
            <a:r>
              <a:rPr sz="1800" b="1" spc="-3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50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30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ани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</a:t>
            </a:r>
            <a:r>
              <a:rPr sz="1800" b="1" spc="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пор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шо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к	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для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зовнішнього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виписаний</a:t>
            </a:r>
            <a:r>
              <a:rPr sz="1800" b="1" spc="1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роздільним</a:t>
            </a:r>
            <a:r>
              <a:rPr sz="18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способом,	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до  складу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якого входить отруйна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речовина</a:t>
            </a:r>
            <a:r>
              <a:rPr sz="1800" b="1" spc="8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осарсол.</a:t>
            </a:r>
            <a:endParaRPr sz="1800" dirty="0">
              <a:latin typeface="Arial"/>
              <a:cs typeface="Arial"/>
            </a:endParaRPr>
          </a:p>
          <a:p>
            <a:pPr marL="12700" marR="207645" indent="507365">
              <a:lnSpc>
                <a:spcPct val="100000"/>
              </a:lnSpc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Дози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осарсола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перевіряють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оскільки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препарат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призначений 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зовнішнього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застосування.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18426" y="3350640"/>
          <a:ext cx="7991474" cy="2792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0495"/>
                <a:gridCol w="4030979"/>
              </a:tblGrid>
              <a:tr h="27920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ППК(зворотний</a:t>
                      </a:r>
                      <a:r>
                        <a:rPr sz="18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2,5+10,0+1,0=13,5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751205" marR="742950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одного</a:t>
                      </a:r>
                      <a:r>
                        <a:rPr sz="1800" b="1" spc="-8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порошку 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13,5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10=1,35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800" b="1" spc="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56870">
                        <a:lnSpc>
                          <a:spcPct val="100000"/>
                        </a:lnSpc>
                        <a:tabLst>
                          <a:tab pos="2274570" algn="l"/>
                        </a:tabLst>
                      </a:pP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718820">
                        <a:lnSpc>
                          <a:spcPct val="100000"/>
                        </a:lnSpc>
                        <a:tabLst>
                          <a:tab pos="2128520" algn="l"/>
                        </a:tabLst>
                      </a:pP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Glucosi	10,0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718820" marR="1563370" indent="19050">
                        <a:lnSpc>
                          <a:spcPct val="100000"/>
                        </a:lnSpc>
                        <a:tabLst>
                          <a:tab pos="2141220" algn="l"/>
                        </a:tabLst>
                      </a:pP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Асidi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borici 1,0  </a:t>
                      </a:r>
                      <a:r>
                        <a:rPr sz="18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Osarsoli	2,5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41732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1,35 </a:t>
                      </a:r>
                      <a:r>
                        <a:rPr sz="18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8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419734">
                        <a:lnSpc>
                          <a:spcPct val="100000"/>
                        </a:lnSpc>
                        <a:tabLst>
                          <a:tab pos="2781935" algn="l"/>
                        </a:tabLst>
                      </a:pPr>
                      <a:r>
                        <a:rPr sz="18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Виготовив:	</a:t>
                      </a:r>
                      <a:r>
                        <a:rPr sz="18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7889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tabLst>
                          <a:tab pos="276479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9"/>
                    </a:solidFill>
                  </a:tcPr>
                </a:tc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175260" y="111252"/>
            <a:ext cx="874394" cy="325120"/>
            <a:chOff x="175260" y="111252"/>
            <a:chExt cx="874394" cy="325120"/>
          </a:xfrm>
        </p:grpSpPr>
        <p:sp>
          <p:nvSpPr>
            <p:cNvPr id="10" name="object 10"/>
            <p:cNvSpPr/>
            <p:nvPr/>
          </p:nvSpPr>
          <p:spPr>
            <a:xfrm>
              <a:off x="180213" y="116205"/>
              <a:ext cx="864235" cy="314960"/>
            </a:xfrm>
            <a:custGeom>
              <a:avLst/>
              <a:gdLst/>
              <a:ahLst/>
              <a:cxnLst/>
              <a:rect l="l" t="t" r="r" b="b"/>
              <a:pathLst>
                <a:path w="864235" h="314959">
                  <a:moveTo>
                    <a:pt x="864108" y="0"/>
                  </a:moveTo>
                  <a:lnTo>
                    <a:pt x="0" y="0"/>
                  </a:lnTo>
                  <a:lnTo>
                    <a:pt x="0" y="314706"/>
                  </a:lnTo>
                  <a:lnTo>
                    <a:pt x="864108" y="314706"/>
                  </a:lnTo>
                  <a:lnTo>
                    <a:pt x="864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0213" y="116205"/>
              <a:ext cx="864235" cy="314960"/>
            </a:xfrm>
            <a:custGeom>
              <a:avLst/>
              <a:gdLst/>
              <a:ahLst/>
              <a:cxnLst/>
              <a:rect l="l" t="t" r="r" b="b"/>
              <a:pathLst>
                <a:path w="864235" h="314959">
                  <a:moveTo>
                    <a:pt x="0" y="314706"/>
                  </a:moveTo>
                  <a:lnTo>
                    <a:pt x="864108" y="314706"/>
                  </a:lnTo>
                  <a:lnTo>
                    <a:pt x="864108" y="0"/>
                  </a:lnTo>
                  <a:lnTo>
                    <a:pt x="0" y="0"/>
                  </a:lnTo>
                  <a:lnTo>
                    <a:pt x="0" y="31470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110996" y="97535"/>
            <a:ext cx="7714615" cy="586740"/>
            <a:chOff x="1110996" y="97535"/>
            <a:chExt cx="7714615" cy="586740"/>
          </a:xfrm>
        </p:grpSpPr>
        <p:sp>
          <p:nvSpPr>
            <p:cNvPr id="14" name="object 14"/>
            <p:cNvSpPr/>
            <p:nvPr/>
          </p:nvSpPr>
          <p:spPr>
            <a:xfrm>
              <a:off x="1115949" y="102488"/>
              <a:ext cx="7705090" cy="577215"/>
            </a:xfrm>
            <a:custGeom>
              <a:avLst/>
              <a:gdLst/>
              <a:ahLst/>
              <a:cxnLst/>
              <a:rect l="l" t="t" r="r" b="b"/>
              <a:pathLst>
                <a:path w="7705090" h="577215">
                  <a:moveTo>
                    <a:pt x="7608443" y="0"/>
                  </a:moveTo>
                  <a:lnTo>
                    <a:pt x="96138" y="0"/>
                  </a:lnTo>
                  <a:lnTo>
                    <a:pt x="58716" y="7556"/>
                  </a:lnTo>
                  <a:lnTo>
                    <a:pt x="28157" y="28162"/>
                  </a:lnTo>
                  <a:lnTo>
                    <a:pt x="7554" y="58721"/>
                  </a:lnTo>
                  <a:lnTo>
                    <a:pt x="0" y="96138"/>
                  </a:lnTo>
                  <a:lnTo>
                    <a:pt x="0" y="480694"/>
                  </a:lnTo>
                  <a:lnTo>
                    <a:pt x="7554" y="518112"/>
                  </a:lnTo>
                  <a:lnTo>
                    <a:pt x="28157" y="548671"/>
                  </a:lnTo>
                  <a:lnTo>
                    <a:pt x="58716" y="569277"/>
                  </a:lnTo>
                  <a:lnTo>
                    <a:pt x="96138" y="576833"/>
                  </a:lnTo>
                  <a:lnTo>
                    <a:pt x="7608443" y="576833"/>
                  </a:lnTo>
                  <a:lnTo>
                    <a:pt x="7645860" y="569277"/>
                  </a:lnTo>
                  <a:lnTo>
                    <a:pt x="7676419" y="548671"/>
                  </a:lnTo>
                  <a:lnTo>
                    <a:pt x="7697025" y="518112"/>
                  </a:lnTo>
                  <a:lnTo>
                    <a:pt x="7704582" y="480694"/>
                  </a:lnTo>
                  <a:lnTo>
                    <a:pt x="7704582" y="96138"/>
                  </a:lnTo>
                  <a:lnTo>
                    <a:pt x="7697025" y="58721"/>
                  </a:lnTo>
                  <a:lnTo>
                    <a:pt x="7676419" y="28162"/>
                  </a:lnTo>
                  <a:lnTo>
                    <a:pt x="7645860" y="7556"/>
                  </a:lnTo>
                  <a:lnTo>
                    <a:pt x="7608443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15949" y="102488"/>
              <a:ext cx="7705090" cy="577215"/>
            </a:xfrm>
            <a:custGeom>
              <a:avLst/>
              <a:gdLst/>
              <a:ahLst/>
              <a:cxnLst/>
              <a:rect l="l" t="t" r="r" b="b"/>
              <a:pathLst>
                <a:path w="7705090" h="577215">
                  <a:moveTo>
                    <a:pt x="0" y="96138"/>
                  </a:moveTo>
                  <a:lnTo>
                    <a:pt x="7554" y="58721"/>
                  </a:lnTo>
                  <a:lnTo>
                    <a:pt x="28157" y="28162"/>
                  </a:lnTo>
                  <a:lnTo>
                    <a:pt x="58716" y="7556"/>
                  </a:lnTo>
                  <a:lnTo>
                    <a:pt x="96138" y="0"/>
                  </a:lnTo>
                  <a:lnTo>
                    <a:pt x="7608443" y="0"/>
                  </a:lnTo>
                  <a:lnTo>
                    <a:pt x="7645860" y="7556"/>
                  </a:lnTo>
                  <a:lnTo>
                    <a:pt x="7676419" y="28162"/>
                  </a:lnTo>
                  <a:lnTo>
                    <a:pt x="7697025" y="58721"/>
                  </a:lnTo>
                  <a:lnTo>
                    <a:pt x="7704582" y="96138"/>
                  </a:lnTo>
                  <a:lnTo>
                    <a:pt x="7704582" y="480694"/>
                  </a:lnTo>
                  <a:lnTo>
                    <a:pt x="7697025" y="518112"/>
                  </a:lnTo>
                  <a:lnTo>
                    <a:pt x="7676419" y="548671"/>
                  </a:lnTo>
                  <a:lnTo>
                    <a:pt x="7645860" y="569277"/>
                  </a:lnTo>
                  <a:lnTo>
                    <a:pt x="7608443" y="576833"/>
                  </a:lnTo>
                  <a:lnTo>
                    <a:pt x="96138" y="576833"/>
                  </a:lnTo>
                  <a:lnTo>
                    <a:pt x="58716" y="569277"/>
                  </a:lnTo>
                  <a:lnTo>
                    <a:pt x="28157" y="548671"/>
                  </a:lnTo>
                  <a:lnTo>
                    <a:pt x="7554" y="518112"/>
                  </a:lnTo>
                  <a:lnTo>
                    <a:pt x="0" y="480694"/>
                  </a:lnTo>
                  <a:lnTo>
                    <a:pt x="0" y="9613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684020" y="157480"/>
            <a:ext cx="66344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9125" marR="5080" indent="-60706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990033"/>
                </a:solidFill>
                <a:latin typeface="Arial"/>
                <a:cs typeface="Arial"/>
              </a:rPr>
              <a:t>ЗАГАЛЬНІ </a:t>
            </a:r>
            <a:r>
              <a:rPr sz="1600" b="1" spc="-25" dirty="0">
                <a:solidFill>
                  <a:srgbClr val="990033"/>
                </a:solidFill>
                <a:latin typeface="Arial"/>
                <a:cs typeface="Arial"/>
              </a:rPr>
              <a:t>ПРАВИЛА </a:t>
            </a:r>
            <a:r>
              <a:rPr sz="1600" b="1" spc="-10" dirty="0">
                <a:solidFill>
                  <a:srgbClr val="990033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ПОРОШКІВ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ОТРУЙНИМИ,  НАРКОТИЧНИМИ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990033"/>
                </a:solidFill>
                <a:latin typeface="Arial"/>
                <a:cs typeface="Arial"/>
              </a:rPr>
              <a:t>СИЛЬНОДІЮЧИМИ</a:t>
            </a:r>
            <a:r>
              <a:rPr sz="1600" b="1" spc="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580" y="1448180"/>
              <a:ext cx="8077200" cy="0"/>
            </a:xfrm>
            <a:custGeom>
              <a:avLst/>
              <a:gdLst/>
              <a:ahLst/>
              <a:cxnLst/>
              <a:rect l="l" t="t" r="r" b="b"/>
              <a:pathLst>
                <a:path w="8077200">
                  <a:moveTo>
                    <a:pt x="0" y="0"/>
                  </a:moveTo>
                  <a:lnTo>
                    <a:pt x="8077200" y="0"/>
                  </a:lnTo>
                </a:path>
              </a:pathLst>
            </a:custGeom>
            <a:ln w="19050">
              <a:solidFill>
                <a:srgbClr val="99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16330" y="333756"/>
              <a:ext cx="8027670" cy="72390"/>
            </a:xfrm>
            <a:custGeom>
              <a:avLst/>
              <a:gdLst/>
              <a:ahLst/>
              <a:cxnLst/>
              <a:rect l="l" t="t" r="r" b="b"/>
              <a:pathLst>
                <a:path w="8027670" h="72389">
                  <a:moveTo>
                    <a:pt x="8027670" y="0"/>
                  </a:moveTo>
                  <a:lnTo>
                    <a:pt x="0" y="0"/>
                  </a:lnTo>
                  <a:lnTo>
                    <a:pt x="0" y="72390"/>
                  </a:lnTo>
                  <a:lnTo>
                    <a:pt x="8027670" y="72390"/>
                  </a:lnTo>
                  <a:lnTo>
                    <a:pt x="8027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8248" y="1596771"/>
              <a:ext cx="8136890" cy="180975"/>
            </a:xfrm>
            <a:custGeom>
              <a:avLst/>
              <a:gdLst/>
              <a:ahLst/>
              <a:cxnLst/>
              <a:rect l="l" t="t" r="r" b="b"/>
              <a:pathLst>
                <a:path w="8136890" h="180975">
                  <a:moveTo>
                    <a:pt x="8106536" y="0"/>
                  </a:moveTo>
                  <a:lnTo>
                    <a:pt x="30099" y="0"/>
                  </a:lnTo>
                  <a:lnTo>
                    <a:pt x="18382" y="2363"/>
                  </a:lnTo>
                  <a:lnTo>
                    <a:pt x="8815" y="8810"/>
                  </a:lnTo>
                  <a:lnTo>
                    <a:pt x="2365" y="18377"/>
                  </a:lnTo>
                  <a:lnTo>
                    <a:pt x="0" y="30099"/>
                  </a:lnTo>
                  <a:lnTo>
                    <a:pt x="0" y="150494"/>
                  </a:lnTo>
                  <a:lnTo>
                    <a:pt x="2365" y="162216"/>
                  </a:lnTo>
                  <a:lnTo>
                    <a:pt x="8815" y="171783"/>
                  </a:lnTo>
                  <a:lnTo>
                    <a:pt x="18382" y="178230"/>
                  </a:lnTo>
                  <a:lnTo>
                    <a:pt x="30099" y="180593"/>
                  </a:lnTo>
                  <a:lnTo>
                    <a:pt x="8106536" y="180593"/>
                  </a:lnTo>
                  <a:lnTo>
                    <a:pt x="8118258" y="178230"/>
                  </a:lnTo>
                  <a:lnTo>
                    <a:pt x="8127825" y="171783"/>
                  </a:lnTo>
                  <a:lnTo>
                    <a:pt x="8134272" y="162216"/>
                  </a:lnTo>
                  <a:lnTo>
                    <a:pt x="8136635" y="150494"/>
                  </a:lnTo>
                  <a:lnTo>
                    <a:pt x="8136635" y="30099"/>
                  </a:lnTo>
                  <a:lnTo>
                    <a:pt x="8134272" y="18377"/>
                  </a:lnTo>
                  <a:lnTo>
                    <a:pt x="8127825" y="8810"/>
                  </a:lnTo>
                  <a:lnTo>
                    <a:pt x="8118258" y="2363"/>
                  </a:lnTo>
                  <a:lnTo>
                    <a:pt x="8106536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8248" y="1596771"/>
              <a:ext cx="8136890" cy="180975"/>
            </a:xfrm>
            <a:custGeom>
              <a:avLst/>
              <a:gdLst/>
              <a:ahLst/>
              <a:cxnLst/>
              <a:rect l="l" t="t" r="r" b="b"/>
              <a:pathLst>
                <a:path w="8136890" h="180975">
                  <a:moveTo>
                    <a:pt x="0" y="30099"/>
                  </a:moveTo>
                  <a:lnTo>
                    <a:pt x="2365" y="18377"/>
                  </a:lnTo>
                  <a:lnTo>
                    <a:pt x="8815" y="8810"/>
                  </a:lnTo>
                  <a:lnTo>
                    <a:pt x="18382" y="2363"/>
                  </a:lnTo>
                  <a:lnTo>
                    <a:pt x="30099" y="0"/>
                  </a:lnTo>
                  <a:lnTo>
                    <a:pt x="8106536" y="0"/>
                  </a:lnTo>
                  <a:lnTo>
                    <a:pt x="8118258" y="2363"/>
                  </a:lnTo>
                  <a:lnTo>
                    <a:pt x="8127825" y="8810"/>
                  </a:lnTo>
                  <a:lnTo>
                    <a:pt x="8134272" y="18377"/>
                  </a:lnTo>
                  <a:lnTo>
                    <a:pt x="8136635" y="30099"/>
                  </a:lnTo>
                  <a:lnTo>
                    <a:pt x="8136635" y="150494"/>
                  </a:lnTo>
                  <a:lnTo>
                    <a:pt x="8134272" y="162216"/>
                  </a:lnTo>
                  <a:lnTo>
                    <a:pt x="8127825" y="171783"/>
                  </a:lnTo>
                  <a:lnTo>
                    <a:pt x="8118258" y="178230"/>
                  </a:lnTo>
                  <a:lnTo>
                    <a:pt x="8106536" y="180593"/>
                  </a:lnTo>
                  <a:lnTo>
                    <a:pt x="30099" y="180593"/>
                  </a:lnTo>
                  <a:lnTo>
                    <a:pt x="18382" y="178230"/>
                  </a:lnTo>
                  <a:lnTo>
                    <a:pt x="8815" y="171783"/>
                  </a:lnTo>
                  <a:lnTo>
                    <a:pt x="2365" y="162216"/>
                  </a:lnTo>
                  <a:lnTo>
                    <a:pt x="0" y="150494"/>
                  </a:lnTo>
                  <a:lnTo>
                    <a:pt x="0" y="3009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2225" y="1933575"/>
              <a:ext cx="2448560" cy="852805"/>
            </a:xfrm>
            <a:custGeom>
              <a:avLst/>
              <a:gdLst/>
              <a:ahLst/>
              <a:cxnLst/>
              <a:rect l="l" t="t" r="r" b="b"/>
              <a:pathLst>
                <a:path w="2448559" h="852805">
                  <a:moveTo>
                    <a:pt x="2306193" y="0"/>
                  </a:moveTo>
                  <a:lnTo>
                    <a:pt x="142113" y="0"/>
                  </a:lnTo>
                  <a:lnTo>
                    <a:pt x="97194" y="7245"/>
                  </a:lnTo>
                  <a:lnTo>
                    <a:pt x="58183" y="27419"/>
                  </a:lnTo>
                  <a:lnTo>
                    <a:pt x="27419" y="58183"/>
                  </a:lnTo>
                  <a:lnTo>
                    <a:pt x="7245" y="97194"/>
                  </a:lnTo>
                  <a:lnTo>
                    <a:pt x="0" y="142112"/>
                  </a:lnTo>
                  <a:lnTo>
                    <a:pt x="0" y="710564"/>
                  </a:lnTo>
                  <a:lnTo>
                    <a:pt x="7245" y="755483"/>
                  </a:lnTo>
                  <a:lnTo>
                    <a:pt x="27419" y="794494"/>
                  </a:lnTo>
                  <a:lnTo>
                    <a:pt x="58183" y="825258"/>
                  </a:lnTo>
                  <a:lnTo>
                    <a:pt x="97194" y="845432"/>
                  </a:lnTo>
                  <a:lnTo>
                    <a:pt x="142113" y="852677"/>
                  </a:lnTo>
                  <a:lnTo>
                    <a:pt x="2306193" y="852677"/>
                  </a:lnTo>
                  <a:lnTo>
                    <a:pt x="2351111" y="845432"/>
                  </a:lnTo>
                  <a:lnTo>
                    <a:pt x="2390122" y="825258"/>
                  </a:lnTo>
                  <a:lnTo>
                    <a:pt x="2420886" y="794494"/>
                  </a:lnTo>
                  <a:lnTo>
                    <a:pt x="2441060" y="755483"/>
                  </a:lnTo>
                  <a:lnTo>
                    <a:pt x="2448305" y="710564"/>
                  </a:lnTo>
                  <a:lnTo>
                    <a:pt x="2448305" y="142112"/>
                  </a:lnTo>
                  <a:lnTo>
                    <a:pt x="2441060" y="97194"/>
                  </a:lnTo>
                  <a:lnTo>
                    <a:pt x="2420886" y="58183"/>
                  </a:lnTo>
                  <a:lnTo>
                    <a:pt x="2390122" y="27419"/>
                  </a:lnTo>
                  <a:lnTo>
                    <a:pt x="2351111" y="7245"/>
                  </a:lnTo>
                  <a:lnTo>
                    <a:pt x="2306193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72225" y="1933575"/>
              <a:ext cx="2448560" cy="852805"/>
            </a:xfrm>
            <a:custGeom>
              <a:avLst/>
              <a:gdLst/>
              <a:ahLst/>
              <a:cxnLst/>
              <a:rect l="l" t="t" r="r" b="b"/>
              <a:pathLst>
                <a:path w="2448559" h="852805">
                  <a:moveTo>
                    <a:pt x="0" y="142112"/>
                  </a:moveTo>
                  <a:lnTo>
                    <a:pt x="7245" y="97194"/>
                  </a:lnTo>
                  <a:lnTo>
                    <a:pt x="27419" y="58183"/>
                  </a:lnTo>
                  <a:lnTo>
                    <a:pt x="58183" y="27419"/>
                  </a:lnTo>
                  <a:lnTo>
                    <a:pt x="97194" y="7245"/>
                  </a:lnTo>
                  <a:lnTo>
                    <a:pt x="142113" y="0"/>
                  </a:lnTo>
                  <a:lnTo>
                    <a:pt x="2306193" y="0"/>
                  </a:lnTo>
                  <a:lnTo>
                    <a:pt x="2351111" y="7245"/>
                  </a:lnTo>
                  <a:lnTo>
                    <a:pt x="2390122" y="27419"/>
                  </a:lnTo>
                  <a:lnTo>
                    <a:pt x="2420886" y="58183"/>
                  </a:lnTo>
                  <a:lnTo>
                    <a:pt x="2441060" y="97194"/>
                  </a:lnTo>
                  <a:lnTo>
                    <a:pt x="2448305" y="142112"/>
                  </a:lnTo>
                  <a:lnTo>
                    <a:pt x="2448305" y="710564"/>
                  </a:lnTo>
                  <a:lnTo>
                    <a:pt x="2441060" y="755483"/>
                  </a:lnTo>
                  <a:lnTo>
                    <a:pt x="2420886" y="794494"/>
                  </a:lnTo>
                  <a:lnTo>
                    <a:pt x="2390122" y="825258"/>
                  </a:lnTo>
                  <a:lnTo>
                    <a:pt x="2351111" y="845432"/>
                  </a:lnTo>
                  <a:lnTo>
                    <a:pt x="2306193" y="852677"/>
                  </a:lnTo>
                  <a:lnTo>
                    <a:pt x="142113" y="852677"/>
                  </a:lnTo>
                  <a:lnTo>
                    <a:pt x="97194" y="845432"/>
                  </a:lnTo>
                  <a:lnTo>
                    <a:pt x="58183" y="825258"/>
                  </a:lnTo>
                  <a:lnTo>
                    <a:pt x="27419" y="794494"/>
                  </a:lnTo>
                  <a:lnTo>
                    <a:pt x="7245" y="755483"/>
                  </a:lnTo>
                  <a:lnTo>
                    <a:pt x="0" y="710564"/>
                  </a:lnTo>
                  <a:lnTo>
                    <a:pt x="0" y="14211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401561" y="1957832"/>
            <a:ext cx="231457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0099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Індиферентна  речовина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(менше 7</a:t>
            </a: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мг)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втирається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пори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ступки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09344" y="1919351"/>
            <a:ext cx="4980305" cy="4265930"/>
            <a:chOff x="1109344" y="1919351"/>
            <a:chExt cx="4980305" cy="426593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2910" y="5229986"/>
              <a:ext cx="4819650" cy="35966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92910" y="5229986"/>
              <a:ext cx="4819650" cy="360045"/>
            </a:xfrm>
            <a:custGeom>
              <a:avLst/>
              <a:gdLst/>
              <a:ahLst/>
              <a:cxnLst/>
              <a:rect l="l" t="t" r="r" b="b"/>
              <a:pathLst>
                <a:path w="4819650" h="360045">
                  <a:moveTo>
                    <a:pt x="0" y="59943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3" y="0"/>
                  </a:lnTo>
                  <a:lnTo>
                    <a:pt x="4759706" y="0"/>
                  </a:lnTo>
                  <a:lnTo>
                    <a:pt x="4783056" y="4704"/>
                  </a:lnTo>
                  <a:lnTo>
                    <a:pt x="4802108" y="17541"/>
                  </a:lnTo>
                  <a:lnTo>
                    <a:pt x="4814945" y="36593"/>
                  </a:lnTo>
                  <a:lnTo>
                    <a:pt x="4819650" y="59943"/>
                  </a:lnTo>
                  <a:lnTo>
                    <a:pt x="4819650" y="299719"/>
                  </a:lnTo>
                  <a:lnTo>
                    <a:pt x="4814945" y="323070"/>
                  </a:lnTo>
                  <a:lnTo>
                    <a:pt x="4802108" y="342122"/>
                  </a:lnTo>
                  <a:lnTo>
                    <a:pt x="4783056" y="354959"/>
                  </a:lnTo>
                  <a:lnTo>
                    <a:pt x="4759706" y="359663"/>
                  </a:lnTo>
                  <a:lnTo>
                    <a:pt x="59943" y="359663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19"/>
                  </a:lnTo>
                  <a:lnTo>
                    <a:pt x="0" y="5994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2524" y="5733669"/>
              <a:ext cx="4931664" cy="4465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152524" y="5733669"/>
              <a:ext cx="4932045" cy="447040"/>
            </a:xfrm>
            <a:custGeom>
              <a:avLst/>
              <a:gdLst/>
              <a:ahLst/>
              <a:cxnLst/>
              <a:rect l="l" t="t" r="r" b="b"/>
              <a:pathLst>
                <a:path w="4932045" h="447039">
                  <a:moveTo>
                    <a:pt x="0" y="74421"/>
                  </a:moveTo>
                  <a:lnTo>
                    <a:pt x="5849" y="45455"/>
                  </a:lnTo>
                  <a:lnTo>
                    <a:pt x="21799" y="21799"/>
                  </a:lnTo>
                  <a:lnTo>
                    <a:pt x="45455" y="5849"/>
                  </a:lnTo>
                  <a:lnTo>
                    <a:pt x="74422" y="0"/>
                  </a:lnTo>
                  <a:lnTo>
                    <a:pt x="4857242" y="0"/>
                  </a:lnTo>
                  <a:lnTo>
                    <a:pt x="4886229" y="5849"/>
                  </a:lnTo>
                  <a:lnTo>
                    <a:pt x="4909883" y="21799"/>
                  </a:lnTo>
                  <a:lnTo>
                    <a:pt x="4925822" y="45455"/>
                  </a:lnTo>
                  <a:lnTo>
                    <a:pt x="4931664" y="74421"/>
                  </a:lnTo>
                  <a:lnTo>
                    <a:pt x="4931664" y="372109"/>
                  </a:lnTo>
                  <a:lnTo>
                    <a:pt x="4925822" y="401076"/>
                  </a:lnTo>
                  <a:lnTo>
                    <a:pt x="4909883" y="424732"/>
                  </a:lnTo>
                  <a:lnTo>
                    <a:pt x="4886229" y="440682"/>
                  </a:lnTo>
                  <a:lnTo>
                    <a:pt x="4857242" y="446531"/>
                  </a:lnTo>
                  <a:lnTo>
                    <a:pt x="74422" y="446531"/>
                  </a:lnTo>
                  <a:lnTo>
                    <a:pt x="45455" y="440682"/>
                  </a:lnTo>
                  <a:lnTo>
                    <a:pt x="21799" y="424732"/>
                  </a:lnTo>
                  <a:lnTo>
                    <a:pt x="5849" y="401076"/>
                  </a:lnTo>
                  <a:lnTo>
                    <a:pt x="0" y="372109"/>
                  </a:lnTo>
                  <a:lnTo>
                    <a:pt x="0" y="7442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9476" y="2862453"/>
              <a:ext cx="4863084" cy="5760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149476" y="2862453"/>
              <a:ext cx="4863465" cy="576580"/>
            </a:xfrm>
            <a:custGeom>
              <a:avLst/>
              <a:gdLst/>
              <a:ahLst/>
              <a:cxnLst/>
              <a:rect l="l" t="t" r="r" b="b"/>
              <a:pathLst>
                <a:path w="4863465" h="576579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1" y="0"/>
                  </a:lnTo>
                  <a:lnTo>
                    <a:pt x="4767072" y="0"/>
                  </a:lnTo>
                  <a:lnTo>
                    <a:pt x="4804469" y="7536"/>
                  </a:lnTo>
                  <a:lnTo>
                    <a:pt x="4834985" y="28098"/>
                  </a:lnTo>
                  <a:lnTo>
                    <a:pt x="4855547" y="58614"/>
                  </a:lnTo>
                  <a:lnTo>
                    <a:pt x="4863084" y="96012"/>
                  </a:lnTo>
                  <a:lnTo>
                    <a:pt x="4863084" y="480060"/>
                  </a:lnTo>
                  <a:lnTo>
                    <a:pt x="4855547" y="517457"/>
                  </a:lnTo>
                  <a:lnTo>
                    <a:pt x="4834985" y="547973"/>
                  </a:lnTo>
                  <a:lnTo>
                    <a:pt x="4804469" y="568535"/>
                  </a:lnTo>
                  <a:lnTo>
                    <a:pt x="4767072" y="576072"/>
                  </a:lnTo>
                  <a:lnTo>
                    <a:pt x="96011" y="576072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4424" y="1924431"/>
              <a:ext cx="4896612" cy="87096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14424" y="1924431"/>
              <a:ext cx="4897120" cy="871219"/>
            </a:xfrm>
            <a:custGeom>
              <a:avLst/>
              <a:gdLst/>
              <a:ahLst/>
              <a:cxnLst/>
              <a:rect l="l" t="t" r="r" b="b"/>
              <a:pathLst>
                <a:path w="4897120" h="871219">
                  <a:moveTo>
                    <a:pt x="0" y="145161"/>
                  </a:moveTo>
                  <a:lnTo>
                    <a:pt x="7399" y="99291"/>
                  </a:lnTo>
                  <a:lnTo>
                    <a:pt x="28006" y="59445"/>
                  </a:lnTo>
                  <a:lnTo>
                    <a:pt x="59428" y="28017"/>
                  </a:lnTo>
                  <a:lnTo>
                    <a:pt x="99277" y="7403"/>
                  </a:lnTo>
                  <a:lnTo>
                    <a:pt x="145161" y="0"/>
                  </a:lnTo>
                  <a:lnTo>
                    <a:pt x="4751451" y="0"/>
                  </a:lnTo>
                  <a:lnTo>
                    <a:pt x="4797320" y="7403"/>
                  </a:lnTo>
                  <a:lnTo>
                    <a:pt x="4837166" y="28017"/>
                  </a:lnTo>
                  <a:lnTo>
                    <a:pt x="4868594" y="59445"/>
                  </a:lnTo>
                  <a:lnTo>
                    <a:pt x="4889208" y="99291"/>
                  </a:lnTo>
                  <a:lnTo>
                    <a:pt x="4896612" y="145161"/>
                  </a:lnTo>
                  <a:lnTo>
                    <a:pt x="4896612" y="725805"/>
                  </a:lnTo>
                  <a:lnTo>
                    <a:pt x="4889208" y="771674"/>
                  </a:lnTo>
                  <a:lnTo>
                    <a:pt x="4868594" y="811520"/>
                  </a:lnTo>
                  <a:lnTo>
                    <a:pt x="4837166" y="842948"/>
                  </a:lnTo>
                  <a:lnTo>
                    <a:pt x="4797320" y="863562"/>
                  </a:lnTo>
                  <a:lnTo>
                    <a:pt x="4751451" y="870966"/>
                  </a:lnTo>
                  <a:lnTo>
                    <a:pt x="145161" y="870966"/>
                  </a:lnTo>
                  <a:lnTo>
                    <a:pt x="99277" y="863562"/>
                  </a:lnTo>
                  <a:lnTo>
                    <a:pt x="59428" y="842948"/>
                  </a:lnTo>
                  <a:lnTo>
                    <a:pt x="28006" y="811520"/>
                  </a:lnTo>
                  <a:lnTo>
                    <a:pt x="7399" y="771674"/>
                  </a:lnTo>
                  <a:lnTo>
                    <a:pt x="0" y="725805"/>
                  </a:lnTo>
                  <a:lnTo>
                    <a:pt x="0" y="14516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235710" y="1915668"/>
            <a:ext cx="46158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ступці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ретельно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10,0 г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глюкози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однорідності, відбирають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частину 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залишивши приблизно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1,0 (1 : 1) по відношенню до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кислоти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борної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111630" y="3660521"/>
            <a:ext cx="4977765" cy="1430020"/>
            <a:chOff x="1111630" y="3660521"/>
            <a:chExt cx="4977765" cy="1430020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6710" y="3665601"/>
              <a:ext cx="4967478" cy="59436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116710" y="3665601"/>
              <a:ext cx="4967605" cy="594360"/>
            </a:xfrm>
            <a:custGeom>
              <a:avLst/>
              <a:gdLst/>
              <a:ahLst/>
              <a:cxnLst/>
              <a:rect l="l" t="t" r="r" b="b"/>
              <a:pathLst>
                <a:path w="4967605" h="594360">
                  <a:moveTo>
                    <a:pt x="0" y="99060"/>
                  </a:moveTo>
                  <a:lnTo>
                    <a:pt x="7784" y="60489"/>
                  </a:lnTo>
                  <a:lnTo>
                    <a:pt x="29013" y="29003"/>
                  </a:lnTo>
                  <a:lnTo>
                    <a:pt x="60500" y="7780"/>
                  </a:lnTo>
                  <a:lnTo>
                    <a:pt x="99059" y="0"/>
                  </a:lnTo>
                  <a:lnTo>
                    <a:pt x="4868418" y="0"/>
                  </a:lnTo>
                  <a:lnTo>
                    <a:pt x="4906988" y="7780"/>
                  </a:lnTo>
                  <a:lnTo>
                    <a:pt x="4938474" y="29003"/>
                  </a:lnTo>
                  <a:lnTo>
                    <a:pt x="4959697" y="60489"/>
                  </a:lnTo>
                  <a:lnTo>
                    <a:pt x="4967478" y="99060"/>
                  </a:lnTo>
                  <a:lnTo>
                    <a:pt x="4967478" y="495300"/>
                  </a:lnTo>
                  <a:lnTo>
                    <a:pt x="4959697" y="533870"/>
                  </a:lnTo>
                  <a:lnTo>
                    <a:pt x="4938474" y="565356"/>
                  </a:lnTo>
                  <a:lnTo>
                    <a:pt x="4906988" y="586579"/>
                  </a:lnTo>
                  <a:lnTo>
                    <a:pt x="4868418" y="594360"/>
                  </a:lnTo>
                  <a:lnTo>
                    <a:pt x="99059" y="594360"/>
                  </a:lnTo>
                  <a:lnTo>
                    <a:pt x="60500" y="586579"/>
                  </a:lnTo>
                  <a:lnTo>
                    <a:pt x="29013" y="565356"/>
                  </a:lnTo>
                  <a:lnTo>
                    <a:pt x="7784" y="533870"/>
                  </a:lnTo>
                  <a:lnTo>
                    <a:pt x="0" y="495300"/>
                  </a:lnTo>
                  <a:lnTo>
                    <a:pt x="0" y="9906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7576" y="4509897"/>
              <a:ext cx="4896612" cy="57530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187576" y="4509897"/>
              <a:ext cx="4897120" cy="575310"/>
            </a:xfrm>
            <a:custGeom>
              <a:avLst/>
              <a:gdLst/>
              <a:ahLst/>
              <a:cxnLst/>
              <a:rect l="l" t="t" r="r" b="b"/>
              <a:pathLst>
                <a:path w="4897120" h="575310">
                  <a:moveTo>
                    <a:pt x="0" y="95884"/>
                  </a:moveTo>
                  <a:lnTo>
                    <a:pt x="7534" y="58560"/>
                  </a:lnTo>
                  <a:lnTo>
                    <a:pt x="28082" y="28082"/>
                  </a:lnTo>
                  <a:lnTo>
                    <a:pt x="58560" y="7534"/>
                  </a:lnTo>
                  <a:lnTo>
                    <a:pt x="95884" y="0"/>
                  </a:lnTo>
                  <a:lnTo>
                    <a:pt x="4800727" y="0"/>
                  </a:lnTo>
                  <a:lnTo>
                    <a:pt x="4838051" y="7534"/>
                  </a:lnTo>
                  <a:lnTo>
                    <a:pt x="4868529" y="28082"/>
                  </a:lnTo>
                  <a:lnTo>
                    <a:pt x="4889077" y="58560"/>
                  </a:lnTo>
                  <a:lnTo>
                    <a:pt x="4896612" y="95884"/>
                  </a:lnTo>
                  <a:lnTo>
                    <a:pt x="4896612" y="479425"/>
                  </a:lnTo>
                  <a:lnTo>
                    <a:pt x="4889077" y="516749"/>
                  </a:lnTo>
                  <a:lnTo>
                    <a:pt x="4868529" y="547227"/>
                  </a:lnTo>
                  <a:lnTo>
                    <a:pt x="4838051" y="567775"/>
                  </a:lnTo>
                  <a:lnTo>
                    <a:pt x="4800727" y="575309"/>
                  </a:lnTo>
                  <a:lnTo>
                    <a:pt x="95884" y="575309"/>
                  </a:lnTo>
                  <a:lnTo>
                    <a:pt x="58560" y="567775"/>
                  </a:lnTo>
                  <a:lnTo>
                    <a:pt x="28082" y="547227"/>
                  </a:lnTo>
                  <a:lnTo>
                    <a:pt x="7534" y="516749"/>
                  </a:lnTo>
                  <a:lnTo>
                    <a:pt x="0" y="479425"/>
                  </a:lnTo>
                  <a:lnTo>
                    <a:pt x="0" y="9588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326641" y="2919983"/>
            <a:ext cx="6177915" cy="3708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530" marR="1839595"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Додають кристалічну речовину кислоту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борну,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12065" marR="1634489" indent="-635" algn="ctr">
              <a:lnSpc>
                <a:spcPct val="100000"/>
              </a:lnSpc>
              <a:spcBef>
                <a:spcPts val="1315"/>
              </a:spcBef>
            </a:pP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додають, отриману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вимогу,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отруйну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осарсол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висипають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ступку і</a:t>
            </a:r>
            <a:r>
              <a:rPr sz="1400" b="1" spc="10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Arial"/>
              <a:cs typeface="Arial"/>
            </a:endParaRPr>
          </a:p>
          <a:p>
            <a:pPr marR="1550670" algn="ctr">
              <a:lnSpc>
                <a:spcPct val="100000"/>
              </a:lnSpc>
            </a:pP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кілька прийомів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глюкози</a:t>
            </a:r>
            <a:r>
              <a:rPr sz="14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endParaRPr sz="1400">
              <a:latin typeface="Arial"/>
              <a:cs typeface="Arial"/>
            </a:endParaRPr>
          </a:p>
          <a:p>
            <a:pPr marR="1551940" algn="ctr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>
              <a:latin typeface="Arial"/>
              <a:cs typeface="Arial"/>
            </a:endParaRPr>
          </a:p>
          <a:p>
            <a:pPr marL="569595" marR="2153920" indent="-34925" algn="ctr">
              <a:lnSpc>
                <a:spcPts val="4310"/>
              </a:lnSpc>
              <a:spcBef>
                <a:spcPts val="254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 1,35 г на 10 порошків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  <a:p>
            <a:pPr marL="481965" algn="ctr">
              <a:lnSpc>
                <a:spcPct val="100000"/>
              </a:lnSpc>
              <a:spcBef>
                <a:spcPts val="440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«Сигнатура»,</a:t>
            </a:r>
            <a:endParaRPr sz="1400">
              <a:latin typeface="Arial"/>
              <a:cs typeface="Arial"/>
            </a:endParaRPr>
          </a:p>
          <a:p>
            <a:pPr marL="483870" algn="ctr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«Поводитись </a:t>
            </a:r>
            <a:r>
              <a:rPr sz="1400" b="1" spc="-5" dirty="0">
                <a:latin typeface="Arial"/>
                <a:cs typeface="Arial"/>
              </a:rPr>
              <a:t>з обережністю», «Берегти від </a:t>
            </a:r>
            <a:r>
              <a:rPr sz="1400" b="1" spc="-10" dirty="0">
                <a:latin typeface="Arial"/>
                <a:cs typeface="Arial"/>
              </a:rPr>
              <a:t>дітей»,</a:t>
            </a:r>
            <a:r>
              <a:rPr sz="1400" b="1" spc="1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опечатують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24230" y="206883"/>
            <a:ext cx="5976620" cy="5526785"/>
            <a:chOff x="324230" y="206883"/>
            <a:chExt cx="5976620" cy="5526785"/>
          </a:xfrm>
        </p:grpSpPr>
        <p:sp>
          <p:nvSpPr>
            <p:cNvPr id="31" name="object 31"/>
            <p:cNvSpPr/>
            <p:nvPr/>
          </p:nvSpPr>
          <p:spPr>
            <a:xfrm>
              <a:off x="6012560" y="2351913"/>
              <a:ext cx="288290" cy="76200"/>
            </a:xfrm>
            <a:custGeom>
              <a:avLst/>
              <a:gdLst/>
              <a:ahLst/>
              <a:cxnLst/>
              <a:rect l="l" t="t" r="r" b="b"/>
              <a:pathLst>
                <a:path w="288289" h="76200">
                  <a:moveTo>
                    <a:pt x="211836" y="0"/>
                  </a:moveTo>
                  <a:lnTo>
                    <a:pt x="211836" y="76200"/>
                  </a:lnTo>
                  <a:lnTo>
                    <a:pt x="275336" y="44450"/>
                  </a:lnTo>
                  <a:lnTo>
                    <a:pt x="224536" y="44450"/>
                  </a:lnTo>
                  <a:lnTo>
                    <a:pt x="224536" y="31750"/>
                  </a:lnTo>
                  <a:lnTo>
                    <a:pt x="275336" y="31750"/>
                  </a:lnTo>
                  <a:lnTo>
                    <a:pt x="211836" y="0"/>
                  </a:lnTo>
                  <a:close/>
                </a:path>
                <a:path w="288289" h="76200">
                  <a:moveTo>
                    <a:pt x="211836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11836" y="44450"/>
                  </a:lnTo>
                  <a:lnTo>
                    <a:pt x="211836" y="31750"/>
                  </a:lnTo>
                  <a:close/>
                </a:path>
                <a:path w="288289" h="76200">
                  <a:moveTo>
                    <a:pt x="275336" y="31750"/>
                  </a:moveTo>
                  <a:lnTo>
                    <a:pt x="224536" y="31750"/>
                  </a:lnTo>
                  <a:lnTo>
                    <a:pt x="224536" y="44450"/>
                  </a:lnTo>
                  <a:lnTo>
                    <a:pt x="275336" y="44450"/>
                  </a:lnTo>
                  <a:lnTo>
                    <a:pt x="288036" y="38100"/>
                  </a:lnTo>
                  <a:lnTo>
                    <a:pt x="27533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21533" y="2739770"/>
              <a:ext cx="76200" cy="14477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65728" y="3520820"/>
              <a:ext cx="76200" cy="14477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89350" y="4365117"/>
              <a:ext cx="76200" cy="14478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5728" y="5085206"/>
              <a:ext cx="76200" cy="1447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5728" y="5588888"/>
              <a:ext cx="76200" cy="14478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24230" y="206883"/>
              <a:ext cx="1008380" cy="314325"/>
            </a:xfrm>
            <a:custGeom>
              <a:avLst/>
              <a:gdLst/>
              <a:ahLst/>
              <a:cxnLst/>
              <a:rect l="l" t="t" r="r" b="b"/>
              <a:pathLst>
                <a:path w="1008380" h="314325">
                  <a:moveTo>
                    <a:pt x="0" y="313944"/>
                  </a:moveTo>
                  <a:lnTo>
                    <a:pt x="1008126" y="313944"/>
                  </a:lnTo>
                  <a:lnTo>
                    <a:pt x="1008126" y="0"/>
                  </a:lnTo>
                  <a:lnTo>
                    <a:pt x="0" y="0"/>
                  </a:lnTo>
                  <a:lnTo>
                    <a:pt x="0" y="31394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319150" y="73025"/>
            <a:ext cx="8722995" cy="1433195"/>
            <a:chOff x="319150" y="73025"/>
            <a:chExt cx="8722995" cy="1433195"/>
          </a:xfrm>
        </p:grpSpPr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0456" y="78105"/>
              <a:ext cx="7666482" cy="62103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370456" y="78105"/>
              <a:ext cx="7666990" cy="621030"/>
            </a:xfrm>
            <a:custGeom>
              <a:avLst/>
              <a:gdLst/>
              <a:ahLst/>
              <a:cxnLst/>
              <a:rect l="l" t="t" r="r" b="b"/>
              <a:pathLst>
                <a:path w="7666990" h="621030">
                  <a:moveTo>
                    <a:pt x="0" y="103504"/>
                  </a:moveTo>
                  <a:lnTo>
                    <a:pt x="8135" y="63222"/>
                  </a:lnTo>
                  <a:lnTo>
                    <a:pt x="30321" y="30321"/>
                  </a:lnTo>
                  <a:lnTo>
                    <a:pt x="63222" y="8135"/>
                  </a:lnTo>
                  <a:lnTo>
                    <a:pt x="103505" y="0"/>
                  </a:lnTo>
                  <a:lnTo>
                    <a:pt x="7562977" y="0"/>
                  </a:lnTo>
                  <a:lnTo>
                    <a:pt x="7603259" y="8135"/>
                  </a:lnTo>
                  <a:lnTo>
                    <a:pt x="7636160" y="30321"/>
                  </a:lnTo>
                  <a:lnTo>
                    <a:pt x="7658346" y="63222"/>
                  </a:lnTo>
                  <a:lnTo>
                    <a:pt x="7666482" y="103504"/>
                  </a:lnTo>
                  <a:lnTo>
                    <a:pt x="7666482" y="517525"/>
                  </a:lnTo>
                  <a:lnTo>
                    <a:pt x="7658346" y="557807"/>
                  </a:lnTo>
                  <a:lnTo>
                    <a:pt x="7636160" y="590708"/>
                  </a:lnTo>
                  <a:lnTo>
                    <a:pt x="7603259" y="612894"/>
                  </a:lnTo>
                  <a:lnTo>
                    <a:pt x="7562977" y="621030"/>
                  </a:lnTo>
                  <a:lnTo>
                    <a:pt x="103505" y="621030"/>
                  </a:lnTo>
                  <a:lnTo>
                    <a:pt x="63222" y="612894"/>
                  </a:lnTo>
                  <a:lnTo>
                    <a:pt x="30321" y="590708"/>
                  </a:lnTo>
                  <a:lnTo>
                    <a:pt x="8135" y="557807"/>
                  </a:lnTo>
                  <a:lnTo>
                    <a:pt x="0" y="517525"/>
                  </a:lnTo>
                  <a:lnTo>
                    <a:pt x="0" y="10350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24230" y="714375"/>
              <a:ext cx="8640445" cy="786765"/>
            </a:xfrm>
            <a:custGeom>
              <a:avLst/>
              <a:gdLst/>
              <a:ahLst/>
              <a:cxnLst/>
              <a:rect l="l" t="t" r="r" b="b"/>
              <a:pathLst>
                <a:path w="8640445" h="786765">
                  <a:moveTo>
                    <a:pt x="8509254" y="0"/>
                  </a:moveTo>
                  <a:lnTo>
                    <a:pt x="131064" y="0"/>
                  </a:lnTo>
                  <a:lnTo>
                    <a:pt x="80051" y="10298"/>
                  </a:lnTo>
                  <a:lnTo>
                    <a:pt x="38390" y="38385"/>
                  </a:lnTo>
                  <a:lnTo>
                    <a:pt x="10300" y="80045"/>
                  </a:lnTo>
                  <a:lnTo>
                    <a:pt x="0" y="131063"/>
                  </a:lnTo>
                  <a:lnTo>
                    <a:pt x="0" y="655320"/>
                  </a:lnTo>
                  <a:lnTo>
                    <a:pt x="10300" y="706338"/>
                  </a:lnTo>
                  <a:lnTo>
                    <a:pt x="38390" y="747998"/>
                  </a:lnTo>
                  <a:lnTo>
                    <a:pt x="80051" y="776085"/>
                  </a:lnTo>
                  <a:lnTo>
                    <a:pt x="131064" y="786384"/>
                  </a:lnTo>
                  <a:lnTo>
                    <a:pt x="8509254" y="786384"/>
                  </a:lnTo>
                  <a:lnTo>
                    <a:pt x="8560272" y="776085"/>
                  </a:lnTo>
                  <a:lnTo>
                    <a:pt x="8601932" y="747998"/>
                  </a:lnTo>
                  <a:lnTo>
                    <a:pt x="8630019" y="706338"/>
                  </a:lnTo>
                  <a:lnTo>
                    <a:pt x="8640318" y="655320"/>
                  </a:lnTo>
                  <a:lnTo>
                    <a:pt x="8640318" y="131063"/>
                  </a:lnTo>
                  <a:lnTo>
                    <a:pt x="8630019" y="80045"/>
                  </a:lnTo>
                  <a:lnTo>
                    <a:pt x="8601932" y="38385"/>
                  </a:lnTo>
                  <a:lnTo>
                    <a:pt x="8560272" y="10298"/>
                  </a:lnTo>
                  <a:lnTo>
                    <a:pt x="8509254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4230" y="714375"/>
              <a:ext cx="8640445" cy="786765"/>
            </a:xfrm>
            <a:custGeom>
              <a:avLst/>
              <a:gdLst/>
              <a:ahLst/>
              <a:cxnLst/>
              <a:rect l="l" t="t" r="r" b="b"/>
              <a:pathLst>
                <a:path w="8640445" h="786765">
                  <a:moveTo>
                    <a:pt x="0" y="131063"/>
                  </a:moveTo>
                  <a:lnTo>
                    <a:pt x="10300" y="80045"/>
                  </a:lnTo>
                  <a:lnTo>
                    <a:pt x="38390" y="38385"/>
                  </a:lnTo>
                  <a:lnTo>
                    <a:pt x="80051" y="10298"/>
                  </a:lnTo>
                  <a:lnTo>
                    <a:pt x="131064" y="0"/>
                  </a:lnTo>
                  <a:lnTo>
                    <a:pt x="8509254" y="0"/>
                  </a:lnTo>
                  <a:lnTo>
                    <a:pt x="8560272" y="10298"/>
                  </a:lnTo>
                  <a:lnTo>
                    <a:pt x="8601932" y="38385"/>
                  </a:lnTo>
                  <a:lnTo>
                    <a:pt x="8630019" y="80045"/>
                  </a:lnTo>
                  <a:lnTo>
                    <a:pt x="8640318" y="131063"/>
                  </a:lnTo>
                  <a:lnTo>
                    <a:pt x="8640318" y="655320"/>
                  </a:lnTo>
                  <a:lnTo>
                    <a:pt x="8630019" y="706338"/>
                  </a:lnTo>
                  <a:lnTo>
                    <a:pt x="8601932" y="747998"/>
                  </a:lnTo>
                  <a:lnTo>
                    <a:pt x="8560272" y="776085"/>
                  </a:lnTo>
                  <a:lnTo>
                    <a:pt x="8509254" y="786384"/>
                  </a:lnTo>
                  <a:lnTo>
                    <a:pt x="131064" y="786384"/>
                  </a:lnTo>
                  <a:lnTo>
                    <a:pt x="80051" y="776085"/>
                  </a:lnTo>
                  <a:lnTo>
                    <a:pt x="38390" y="747998"/>
                  </a:lnTo>
                  <a:lnTo>
                    <a:pt x="10300" y="706338"/>
                  </a:lnTo>
                  <a:lnTo>
                    <a:pt x="0" y="655320"/>
                  </a:lnTo>
                  <a:lnTo>
                    <a:pt x="0" y="13106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40944" y="770127"/>
            <a:ext cx="8120380" cy="1045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3865879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використання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  <a:p>
            <a:pPr marL="71120" algn="ctr">
              <a:lnSpc>
                <a:spcPct val="100000"/>
              </a:lnSpc>
              <a:spcBef>
                <a:spcPts val="1075"/>
              </a:spcBef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528572" y="114300"/>
            <a:ext cx="7435850" cy="584835"/>
          </a:xfrm>
          <a:custGeom>
            <a:avLst/>
            <a:gdLst/>
            <a:ahLst/>
            <a:cxnLst/>
            <a:rect l="l" t="t" r="r" b="b"/>
            <a:pathLst>
              <a:path w="7435850" h="584835">
                <a:moveTo>
                  <a:pt x="7435596" y="0"/>
                </a:moveTo>
                <a:lnTo>
                  <a:pt x="0" y="0"/>
                </a:lnTo>
                <a:lnTo>
                  <a:pt x="0" y="584453"/>
                </a:lnTo>
                <a:lnTo>
                  <a:pt x="7435596" y="584453"/>
                </a:lnTo>
                <a:lnTo>
                  <a:pt x="7435596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528572" y="140969"/>
            <a:ext cx="743585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8585" marR="400685" indent="-960755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ЗАГАЛЬНІ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ПРАВИЛА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ОТРУЙНИМИ  РЕЧОВИНАМИ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КІЛЬКОСТІ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БІЛЬШЕ НІЖ 0,5</a:t>
            </a:r>
            <a:r>
              <a:rPr sz="16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4304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47622" y="147828"/>
            <a:ext cx="6913245" cy="833119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51435" rIns="0" bIns="0" rtlCol="0">
            <a:spAutoFit/>
          </a:bodyPr>
          <a:lstStyle/>
          <a:p>
            <a:pPr marL="93345" marR="84455" algn="ctr">
              <a:lnSpc>
                <a:spcPct val="99100"/>
              </a:lnSpc>
              <a:spcBef>
                <a:spcPts val="405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ПРАВИЛА ВИГОТВЛЕННЯ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РЕЧОВИНАМИ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886" y="1274825"/>
            <a:ext cx="8263890" cy="833119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5085" rIns="0" bIns="0" rtlCol="0">
            <a:spAutoFit/>
          </a:bodyPr>
          <a:lstStyle/>
          <a:p>
            <a:pPr marL="89535" marR="80645" algn="just">
              <a:lnSpc>
                <a:spcPct val="100000"/>
              </a:lnSpc>
              <a:spcBef>
                <a:spcPts val="355"/>
              </a:spcBef>
            </a:pP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2-й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варіант </a:t>
            </a:r>
            <a:r>
              <a:rPr sz="1400" b="1" spc="-5" dirty="0">
                <a:latin typeface="Arial"/>
                <a:cs typeface="Arial"/>
              </a:rPr>
              <a:t>-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коли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сильнодіючі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виписані 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менше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0,05 </a:t>
            </a:r>
            <a:r>
              <a:rPr sz="1600" b="1" spc="-70" dirty="0">
                <a:solidFill>
                  <a:srgbClr val="4D4D00"/>
                </a:solidFill>
                <a:latin typeface="Arial"/>
                <a:cs typeface="Arial"/>
              </a:rPr>
              <a:t>г,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необхідно використовувати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тритурації, так як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відважити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наважку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менше,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ніж 0,05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достатньою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точністю</a:t>
            </a:r>
            <a:r>
              <a:rPr sz="16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неможливо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4045" y="2128266"/>
            <a:ext cx="8434705" cy="875030"/>
            <a:chOff x="464045" y="2128266"/>
            <a:chExt cx="8434705" cy="875030"/>
          </a:xfrm>
        </p:grpSpPr>
        <p:sp>
          <p:nvSpPr>
            <p:cNvPr id="9" name="object 9"/>
            <p:cNvSpPr/>
            <p:nvPr/>
          </p:nvSpPr>
          <p:spPr>
            <a:xfrm>
              <a:off x="469011" y="2187321"/>
              <a:ext cx="8425180" cy="810895"/>
            </a:xfrm>
            <a:custGeom>
              <a:avLst/>
              <a:gdLst/>
              <a:ahLst/>
              <a:cxnLst/>
              <a:rect l="l" t="t" r="r" b="b"/>
              <a:pathLst>
                <a:path w="8425180" h="810894">
                  <a:moveTo>
                    <a:pt x="8424672" y="0"/>
                  </a:moveTo>
                  <a:lnTo>
                    <a:pt x="8420415" y="21024"/>
                  </a:lnTo>
                  <a:lnTo>
                    <a:pt x="8408812" y="38179"/>
                  </a:lnTo>
                  <a:lnTo>
                    <a:pt x="8391614" y="49738"/>
                  </a:lnTo>
                  <a:lnTo>
                    <a:pt x="8370570" y="53975"/>
                  </a:lnTo>
                  <a:lnTo>
                    <a:pt x="54051" y="53975"/>
                  </a:lnTo>
                  <a:lnTo>
                    <a:pt x="33014" y="58231"/>
                  </a:lnTo>
                  <a:lnTo>
                    <a:pt x="15833" y="69834"/>
                  </a:lnTo>
                  <a:lnTo>
                    <a:pt x="4248" y="87032"/>
                  </a:lnTo>
                  <a:lnTo>
                    <a:pt x="0" y="108076"/>
                  </a:lnTo>
                  <a:lnTo>
                    <a:pt x="0" y="756665"/>
                  </a:lnTo>
                  <a:lnTo>
                    <a:pt x="4248" y="777710"/>
                  </a:lnTo>
                  <a:lnTo>
                    <a:pt x="15833" y="794908"/>
                  </a:lnTo>
                  <a:lnTo>
                    <a:pt x="33014" y="806511"/>
                  </a:lnTo>
                  <a:lnTo>
                    <a:pt x="54051" y="810767"/>
                  </a:lnTo>
                  <a:lnTo>
                    <a:pt x="75094" y="806511"/>
                  </a:lnTo>
                  <a:lnTo>
                    <a:pt x="92279" y="794908"/>
                  </a:lnTo>
                  <a:lnTo>
                    <a:pt x="103866" y="777710"/>
                  </a:lnTo>
                  <a:lnTo>
                    <a:pt x="108115" y="756665"/>
                  </a:lnTo>
                  <a:lnTo>
                    <a:pt x="108115" y="702690"/>
                  </a:lnTo>
                  <a:lnTo>
                    <a:pt x="8370570" y="702690"/>
                  </a:lnTo>
                  <a:lnTo>
                    <a:pt x="8391614" y="698434"/>
                  </a:lnTo>
                  <a:lnTo>
                    <a:pt x="8408812" y="686831"/>
                  </a:lnTo>
                  <a:lnTo>
                    <a:pt x="8420415" y="669633"/>
                  </a:lnTo>
                  <a:lnTo>
                    <a:pt x="8424672" y="648588"/>
                  </a:lnTo>
                  <a:lnTo>
                    <a:pt x="8424672" y="162178"/>
                  </a:lnTo>
                  <a:lnTo>
                    <a:pt x="54051" y="162178"/>
                  </a:lnTo>
                  <a:lnTo>
                    <a:pt x="54063" y="108076"/>
                  </a:lnTo>
                  <a:lnTo>
                    <a:pt x="56188" y="97528"/>
                  </a:lnTo>
                  <a:lnTo>
                    <a:pt x="61980" y="88931"/>
                  </a:lnTo>
                  <a:lnTo>
                    <a:pt x="70571" y="83145"/>
                  </a:lnTo>
                  <a:lnTo>
                    <a:pt x="81089" y="81025"/>
                  </a:lnTo>
                  <a:lnTo>
                    <a:pt x="8424672" y="81025"/>
                  </a:lnTo>
                  <a:lnTo>
                    <a:pt x="8424672" y="0"/>
                  </a:lnTo>
                  <a:close/>
                </a:path>
                <a:path w="8425180" h="810894">
                  <a:moveTo>
                    <a:pt x="8424672" y="81025"/>
                  </a:moveTo>
                  <a:lnTo>
                    <a:pt x="81089" y="81025"/>
                  </a:lnTo>
                  <a:lnTo>
                    <a:pt x="91607" y="83145"/>
                  </a:lnTo>
                  <a:lnTo>
                    <a:pt x="100198" y="88931"/>
                  </a:lnTo>
                  <a:lnTo>
                    <a:pt x="105990" y="97528"/>
                  </a:lnTo>
                  <a:lnTo>
                    <a:pt x="108115" y="108076"/>
                  </a:lnTo>
                  <a:lnTo>
                    <a:pt x="103866" y="129121"/>
                  </a:lnTo>
                  <a:lnTo>
                    <a:pt x="92279" y="146319"/>
                  </a:lnTo>
                  <a:lnTo>
                    <a:pt x="75094" y="157922"/>
                  </a:lnTo>
                  <a:lnTo>
                    <a:pt x="54051" y="162178"/>
                  </a:lnTo>
                  <a:lnTo>
                    <a:pt x="8424672" y="162178"/>
                  </a:lnTo>
                  <a:lnTo>
                    <a:pt x="8424672" y="81025"/>
                  </a:lnTo>
                  <a:close/>
                </a:path>
                <a:path w="8425180" h="810894">
                  <a:moveTo>
                    <a:pt x="8316595" y="0"/>
                  </a:moveTo>
                  <a:lnTo>
                    <a:pt x="8316595" y="53975"/>
                  </a:lnTo>
                  <a:lnTo>
                    <a:pt x="8370570" y="53975"/>
                  </a:lnTo>
                  <a:lnTo>
                    <a:pt x="8370570" y="26924"/>
                  </a:lnTo>
                  <a:lnTo>
                    <a:pt x="8343646" y="26924"/>
                  </a:lnTo>
                  <a:lnTo>
                    <a:pt x="8333097" y="24806"/>
                  </a:lnTo>
                  <a:lnTo>
                    <a:pt x="8324500" y="19034"/>
                  </a:lnTo>
                  <a:lnTo>
                    <a:pt x="8318714" y="10475"/>
                  </a:lnTo>
                  <a:lnTo>
                    <a:pt x="8316595" y="0"/>
                  </a:lnTo>
                  <a:close/>
                </a:path>
                <a:path w="8425180" h="810894">
                  <a:moveTo>
                    <a:pt x="8370570" y="0"/>
                  </a:moveTo>
                  <a:lnTo>
                    <a:pt x="8368452" y="10475"/>
                  </a:lnTo>
                  <a:lnTo>
                    <a:pt x="8362680" y="19034"/>
                  </a:lnTo>
                  <a:lnTo>
                    <a:pt x="8354121" y="24806"/>
                  </a:lnTo>
                  <a:lnTo>
                    <a:pt x="8343646" y="26924"/>
                  </a:lnTo>
                  <a:lnTo>
                    <a:pt x="8370570" y="26924"/>
                  </a:lnTo>
                  <a:lnTo>
                    <a:pt x="837057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3062" y="2133219"/>
              <a:ext cx="8371205" cy="216535"/>
            </a:xfrm>
            <a:custGeom>
              <a:avLst/>
              <a:gdLst/>
              <a:ahLst/>
              <a:cxnLst/>
              <a:rect l="l" t="t" r="r" b="b"/>
              <a:pathLst>
                <a:path w="8371205" h="216535">
                  <a:moveTo>
                    <a:pt x="27038" y="135127"/>
                  </a:moveTo>
                  <a:lnTo>
                    <a:pt x="12" y="162178"/>
                  </a:lnTo>
                  <a:lnTo>
                    <a:pt x="0" y="216280"/>
                  </a:lnTo>
                  <a:lnTo>
                    <a:pt x="21043" y="212024"/>
                  </a:lnTo>
                  <a:lnTo>
                    <a:pt x="38228" y="200421"/>
                  </a:lnTo>
                  <a:lnTo>
                    <a:pt x="49815" y="183223"/>
                  </a:lnTo>
                  <a:lnTo>
                    <a:pt x="54063" y="162178"/>
                  </a:lnTo>
                  <a:lnTo>
                    <a:pt x="51939" y="151630"/>
                  </a:lnTo>
                  <a:lnTo>
                    <a:pt x="46147" y="143033"/>
                  </a:lnTo>
                  <a:lnTo>
                    <a:pt x="37556" y="137247"/>
                  </a:lnTo>
                  <a:lnTo>
                    <a:pt x="27038" y="135127"/>
                  </a:lnTo>
                  <a:close/>
                </a:path>
                <a:path w="8371205" h="216535">
                  <a:moveTo>
                    <a:pt x="8370620" y="54101"/>
                  </a:moveTo>
                  <a:lnTo>
                    <a:pt x="8316518" y="54101"/>
                  </a:lnTo>
                  <a:lnTo>
                    <a:pt x="8316518" y="108076"/>
                  </a:lnTo>
                  <a:lnTo>
                    <a:pt x="8337563" y="103840"/>
                  </a:lnTo>
                  <a:lnTo>
                    <a:pt x="8354761" y="92281"/>
                  </a:lnTo>
                  <a:lnTo>
                    <a:pt x="8366364" y="75126"/>
                  </a:lnTo>
                  <a:lnTo>
                    <a:pt x="8370620" y="54101"/>
                  </a:lnTo>
                  <a:close/>
                </a:path>
                <a:path w="8371205" h="216535">
                  <a:moveTo>
                    <a:pt x="8316518" y="0"/>
                  </a:moveTo>
                  <a:lnTo>
                    <a:pt x="8295494" y="4256"/>
                  </a:lnTo>
                  <a:lnTo>
                    <a:pt x="8278339" y="15859"/>
                  </a:lnTo>
                  <a:lnTo>
                    <a:pt x="8266780" y="33057"/>
                  </a:lnTo>
                  <a:lnTo>
                    <a:pt x="8262543" y="54101"/>
                  </a:lnTo>
                  <a:lnTo>
                    <a:pt x="8264663" y="64577"/>
                  </a:lnTo>
                  <a:lnTo>
                    <a:pt x="8270449" y="73136"/>
                  </a:lnTo>
                  <a:lnTo>
                    <a:pt x="8279045" y="78908"/>
                  </a:lnTo>
                  <a:lnTo>
                    <a:pt x="8289594" y="81025"/>
                  </a:lnTo>
                  <a:lnTo>
                    <a:pt x="8300070" y="78908"/>
                  </a:lnTo>
                  <a:lnTo>
                    <a:pt x="8308628" y="73136"/>
                  </a:lnTo>
                  <a:lnTo>
                    <a:pt x="8314401" y="64577"/>
                  </a:lnTo>
                  <a:lnTo>
                    <a:pt x="8316518" y="54101"/>
                  </a:lnTo>
                  <a:lnTo>
                    <a:pt x="8370620" y="54101"/>
                  </a:lnTo>
                  <a:lnTo>
                    <a:pt x="8366364" y="33057"/>
                  </a:lnTo>
                  <a:lnTo>
                    <a:pt x="8354761" y="15859"/>
                  </a:lnTo>
                  <a:lnTo>
                    <a:pt x="8337563" y="4256"/>
                  </a:lnTo>
                  <a:lnTo>
                    <a:pt x="8316518" y="0"/>
                  </a:lnTo>
                  <a:close/>
                </a:path>
              </a:pathLst>
            </a:custGeom>
            <a:solidFill>
              <a:srgbClr val="A3A3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9011" y="2133219"/>
              <a:ext cx="8425180" cy="864869"/>
            </a:xfrm>
            <a:custGeom>
              <a:avLst/>
              <a:gdLst/>
              <a:ahLst/>
              <a:cxnLst/>
              <a:rect l="l" t="t" r="r" b="b"/>
              <a:pathLst>
                <a:path w="8425180" h="864869">
                  <a:moveTo>
                    <a:pt x="0" y="162178"/>
                  </a:moveTo>
                  <a:lnTo>
                    <a:pt x="4248" y="141134"/>
                  </a:lnTo>
                  <a:lnTo>
                    <a:pt x="15833" y="123936"/>
                  </a:lnTo>
                  <a:lnTo>
                    <a:pt x="33014" y="112333"/>
                  </a:lnTo>
                  <a:lnTo>
                    <a:pt x="54051" y="108076"/>
                  </a:lnTo>
                  <a:lnTo>
                    <a:pt x="8316595" y="108076"/>
                  </a:lnTo>
                  <a:lnTo>
                    <a:pt x="8316595" y="54101"/>
                  </a:lnTo>
                  <a:lnTo>
                    <a:pt x="8320831" y="33057"/>
                  </a:lnTo>
                  <a:lnTo>
                    <a:pt x="8332390" y="15859"/>
                  </a:lnTo>
                  <a:lnTo>
                    <a:pt x="8349545" y="4256"/>
                  </a:lnTo>
                  <a:lnTo>
                    <a:pt x="8370570" y="0"/>
                  </a:lnTo>
                  <a:lnTo>
                    <a:pt x="8391614" y="4256"/>
                  </a:lnTo>
                  <a:lnTo>
                    <a:pt x="8408812" y="15859"/>
                  </a:lnTo>
                  <a:lnTo>
                    <a:pt x="8420415" y="33057"/>
                  </a:lnTo>
                  <a:lnTo>
                    <a:pt x="8424672" y="54101"/>
                  </a:lnTo>
                  <a:lnTo>
                    <a:pt x="8424672" y="702690"/>
                  </a:lnTo>
                  <a:lnTo>
                    <a:pt x="8420415" y="723735"/>
                  </a:lnTo>
                  <a:lnTo>
                    <a:pt x="8408812" y="740933"/>
                  </a:lnTo>
                  <a:lnTo>
                    <a:pt x="8391614" y="752536"/>
                  </a:lnTo>
                  <a:lnTo>
                    <a:pt x="8370570" y="756792"/>
                  </a:lnTo>
                  <a:lnTo>
                    <a:pt x="108115" y="756792"/>
                  </a:lnTo>
                  <a:lnTo>
                    <a:pt x="108115" y="810767"/>
                  </a:lnTo>
                  <a:lnTo>
                    <a:pt x="103866" y="831812"/>
                  </a:lnTo>
                  <a:lnTo>
                    <a:pt x="92279" y="849010"/>
                  </a:lnTo>
                  <a:lnTo>
                    <a:pt x="75094" y="860613"/>
                  </a:lnTo>
                  <a:lnTo>
                    <a:pt x="54051" y="864869"/>
                  </a:lnTo>
                  <a:lnTo>
                    <a:pt x="33014" y="860613"/>
                  </a:lnTo>
                  <a:lnTo>
                    <a:pt x="15833" y="849010"/>
                  </a:lnTo>
                  <a:lnTo>
                    <a:pt x="4248" y="831812"/>
                  </a:lnTo>
                  <a:lnTo>
                    <a:pt x="0" y="810767"/>
                  </a:lnTo>
                  <a:lnTo>
                    <a:pt x="0" y="16217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0653" y="2182368"/>
              <a:ext cx="117982" cy="638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045" y="2263394"/>
              <a:ext cx="118021" cy="9105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7126" y="2295398"/>
              <a:ext cx="0" cy="594995"/>
            </a:xfrm>
            <a:custGeom>
              <a:avLst/>
              <a:gdLst/>
              <a:ahLst/>
              <a:cxnLst/>
              <a:rect l="l" t="t" r="r" b="b"/>
              <a:pathLst>
                <a:path h="594994">
                  <a:moveTo>
                    <a:pt x="0" y="0"/>
                  </a:moveTo>
                  <a:lnTo>
                    <a:pt x="0" y="59461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571500" y="3295650"/>
            <a:ext cx="8286750" cy="2372360"/>
          </a:xfrm>
          <a:custGeom>
            <a:avLst/>
            <a:gdLst/>
            <a:ahLst/>
            <a:cxnLst/>
            <a:rect l="l" t="t" r="r" b="b"/>
            <a:pathLst>
              <a:path w="8286750" h="2372360">
                <a:moveTo>
                  <a:pt x="8286750" y="0"/>
                </a:moveTo>
                <a:lnTo>
                  <a:pt x="0" y="0"/>
                </a:lnTo>
                <a:lnTo>
                  <a:pt x="0" y="2372106"/>
                </a:lnTo>
                <a:lnTo>
                  <a:pt x="8286750" y="2372106"/>
                </a:lnTo>
                <a:lnTo>
                  <a:pt x="8286750" y="0"/>
                </a:lnTo>
                <a:close/>
              </a:path>
            </a:pathLst>
          </a:custGeom>
          <a:solidFill>
            <a:srgbClr val="FFFF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48716" y="2268219"/>
            <a:ext cx="8048625" cy="3319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marR="352425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Trituratio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(лат.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стирання)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це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чи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сильнодіючих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індиферентними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наповнювачами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 dirty="0">
              <a:latin typeface="Arial"/>
              <a:cs typeface="Arial"/>
            </a:endParaRPr>
          </a:p>
          <a:p>
            <a:pPr marL="12700" marR="821055">
              <a:lnSpc>
                <a:spcPct val="100000"/>
              </a:lnSpc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якості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наповнювача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найчастіше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використовується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молочний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цукор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(Saccharum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lactis),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має ряд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переваг перед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іншими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наповнювачами</a:t>
            </a:r>
            <a:r>
              <a:rPr sz="1600" b="1" spc="8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негігроскопічний;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найбільш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індиферентний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(хімічному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фармакологічному</a:t>
            </a:r>
            <a:r>
              <a:rPr sz="1600"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відношенні);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без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запаху;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має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слабкий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солодкий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смак;</a:t>
            </a:r>
            <a:endParaRPr sz="1600" dirty="0">
              <a:latin typeface="Arial"/>
              <a:cs typeface="Arial"/>
            </a:endParaRPr>
          </a:p>
          <a:p>
            <a:pPr marL="598805" indent="-129539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нетоксичний;</a:t>
            </a:r>
            <a:endParaRPr sz="1600" dirty="0">
              <a:latin typeface="Arial"/>
              <a:cs typeface="Arial"/>
            </a:endParaRPr>
          </a:p>
          <a:p>
            <a:pPr marL="469900" marR="501015">
              <a:lnSpc>
                <a:spcPct val="100000"/>
              </a:lnSpc>
              <a:buFont typeface="Arial"/>
              <a:buChar char="•"/>
              <a:tabLst>
                <a:tab pos="59944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густина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(1,52)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близька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густини багатьох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(солей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алкалоїдів)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13510" y="156971"/>
            <a:ext cx="7416800" cy="833755"/>
          </a:xfrm>
          <a:custGeom>
            <a:avLst/>
            <a:gdLst/>
            <a:ahLst/>
            <a:cxnLst/>
            <a:rect l="l" t="t" r="r" b="b"/>
            <a:pathLst>
              <a:path w="7416800" h="833755">
                <a:moveTo>
                  <a:pt x="7416546" y="0"/>
                </a:moveTo>
                <a:lnTo>
                  <a:pt x="0" y="0"/>
                </a:lnTo>
                <a:lnTo>
                  <a:pt x="0" y="833627"/>
                </a:lnTo>
                <a:lnTo>
                  <a:pt x="7416546" y="833627"/>
                </a:lnTo>
                <a:lnTo>
                  <a:pt x="7416546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13510" y="193801"/>
            <a:ext cx="7418705" cy="753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36854" marR="229870" algn="ctr">
              <a:lnSpc>
                <a:spcPct val="99100"/>
              </a:lnSpc>
              <a:spcBef>
                <a:spcPts val="120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РЕЧОВИНАМИ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1574" y="816863"/>
            <a:ext cx="8435340" cy="1331595"/>
            <a:chOff x="401574" y="816863"/>
            <a:chExt cx="8435340" cy="1331595"/>
          </a:xfrm>
        </p:grpSpPr>
        <p:sp>
          <p:nvSpPr>
            <p:cNvPr id="9" name="object 9"/>
            <p:cNvSpPr/>
            <p:nvPr/>
          </p:nvSpPr>
          <p:spPr>
            <a:xfrm>
              <a:off x="406527" y="904366"/>
              <a:ext cx="8425815" cy="1238885"/>
            </a:xfrm>
            <a:custGeom>
              <a:avLst/>
              <a:gdLst/>
              <a:ahLst/>
              <a:cxnLst/>
              <a:rect l="l" t="t" r="r" b="b"/>
              <a:pathLst>
                <a:path w="8425815" h="1238885">
                  <a:moveTo>
                    <a:pt x="8260333" y="0"/>
                  </a:moveTo>
                  <a:lnTo>
                    <a:pt x="8260207" y="82677"/>
                  </a:lnTo>
                  <a:lnTo>
                    <a:pt x="82575" y="82677"/>
                  </a:lnTo>
                  <a:lnTo>
                    <a:pt x="50433" y="89163"/>
                  </a:lnTo>
                  <a:lnTo>
                    <a:pt x="24185" y="106854"/>
                  </a:lnTo>
                  <a:lnTo>
                    <a:pt x="6489" y="133094"/>
                  </a:lnTo>
                  <a:lnTo>
                    <a:pt x="0" y="165227"/>
                  </a:lnTo>
                  <a:lnTo>
                    <a:pt x="0" y="1156208"/>
                  </a:lnTo>
                  <a:lnTo>
                    <a:pt x="6489" y="1188340"/>
                  </a:lnTo>
                  <a:lnTo>
                    <a:pt x="24185" y="1214580"/>
                  </a:lnTo>
                  <a:lnTo>
                    <a:pt x="50433" y="1232271"/>
                  </a:lnTo>
                  <a:lnTo>
                    <a:pt x="82575" y="1238758"/>
                  </a:lnTo>
                  <a:lnTo>
                    <a:pt x="114717" y="1232271"/>
                  </a:lnTo>
                  <a:lnTo>
                    <a:pt x="140965" y="1214580"/>
                  </a:lnTo>
                  <a:lnTo>
                    <a:pt x="158661" y="1188340"/>
                  </a:lnTo>
                  <a:lnTo>
                    <a:pt x="165150" y="1156208"/>
                  </a:lnTo>
                  <a:lnTo>
                    <a:pt x="165163" y="1073531"/>
                  </a:lnTo>
                  <a:lnTo>
                    <a:pt x="8342883" y="1073531"/>
                  </a:lnTo>
                  <a:lnTo>
                    <a:pt x="8375016" y="1067044"/>
                  </a:lnTo>
                  <a:lnTo>
                    <a:pt x="8401256" y="1049353"/>
                  </a:lnTo>
                  <a:lnTo>
                    <a:pt x="8418947" y="1023113"/>
                  </a:lnTo>
                  <a:lnTo>
                    <a:pt x="8425434" y="990981"/>
                  </a:lnTo>
                  <a:lnTo>
                    <a:pt x="8425434" y="247777"/>
                  </a:lnTo>
                  <a:lnTo>
                    <a:pt x="82575" y="247777"/>
                  </a:lnTo>
                  <a:lnTo>
                    <a:pt x="82575" y="165227"/>
                  </a:lnTo>
                  <a:lnTo>
                    <a:pt x="85820" y="149133"/>
                  </a:lnTo>
                  <a:lnTo>
                    <a:pt x="94670" y="136017"/>
                  </a:lnTo>
                  <a:lnTo>
                    <a:pt x="107794" y="127186"/>
                  </a:lnTo>
                  <a:lnTo>
                    <a:pt x="123863" y="123952"/>
                  </a:lnTo>
                  <a:lnTo>
                    <a:pt x="8425434" y="123952"/>
                  </a:lnTo>
                  <a:lnTo>
                    <a:pt x="8425434" y="82550"/>
                  </a:lnTo>
                  <a:lnTo>
                    <a:pt x="8342883" y="82550"/>
                  </a:lnTo>
                  <a:lnTo>
                    <a:pt x="8342883" y="41275"/>
                  </a:lnTo>
                  <a:lnTo>
                    <a:pt x="8301608" y="41275"/>
                  </a:lnTo>
                  <a:lnTo>
                    <a:pt x="8285515" y="38040"/>
                  </a:lnTo>
                  <a:lnTo>
                    <a:pt x="8272399" y="29210"/>
                  </a:lnTo>
                  <a:lnTo>
                    <a:pt x="8263568" y="16093"/>
                  </a:lnTo>
                  <a:lnTo>
                    <a:pt x="8260333" y="0"/>
                  </a:lnTo>
                  <a:close/>
                </a:path>
                <a:path w="8425815" h="1238885">
                  <a:moveTo>
                    <a:pt x="8425434" y="123952"/>
                  </a:moveTo>
                  <a:lnTo>
                    <a:pt x="123863" y="123952"/>
                  </a:lnTo>
                  <a:lnTo>
                    <a:pt x="139936" y="127186"/>
                  </a:lnTo>
                  <a:lnTo>
                    <a:pt x="153060" y="136017"/>
                  </a:lnTo>
                  <a:lnTo>
                    <a:pt x="161907" y="149133"/>
                  </a:lnTo>
                  <a:lnTo>
                    <a:pt x="165150" y="165227"/>
                  </a:lnTo>
                  <a:lnTo>
                    <a:pt x="158661" y="197359"/>
                  </a:lnTo>
                  <a:lnTo>
                    <a:pt x="140965" y="223599"/>
                  </a:lnTo>
                  <a:lnTo>
                    <a:pt x="114717" y="241290"/>
                  </a:lnTo>
                  <a:lnTo>
                    <a:pt x="82575" y="247777"/>
                  </a:lnTo>
                  <a:lnTo>
                    <a:pt x="8425434" y="247777"/>
                  </a:lnTo>
                  <a:lnTo>
                    <a:pt x="8425434" y="123952"/>
                  </a:lnTo>
                  <a:close/>
                </a:path>
                <a:path w="8425815" h="1238885">
                  <a:moveTo>
                    <a:pt x="8425434" y="0"/>
                  </a:moveTo>
                  <a:lnTo>
                    <a:pt x="8418947" y="32132"/>
                  </a:lnTo>
                  <a:lnTo>
                    <a:pt x="8401256" y="58372"/>
                  </a:lnTo>
                  <a:lnTo>
                    <a:pt x="8375016" y="76063"/>
                  </a:lnTo>
                  <a:lnTo>
                    <a:pt x="8342883" y="82550"/>
                  </a:lnTo>
                  <a:lnTo>
                    <a:pt x="8425434" y="82550"/>
                  </a:lnTo>
                  <a:lnTo>
                    <a:pt x="8425434" y="0"/>
                  </a:lnTo>
                  <a:close/>
                </a:path>
                <a:path w="8425815" h="1238885">
                  <a:moveTo>
                    <a:pt x="8342883" y="0"/>
                  </a:moveTo>
                  <a:lnTo>
                    <a:pt x="8339631" y="16093"/>
                  </a:lnTo>
                  <a:lnTo>
                    <a:pt x="8330771" y="29210"/>
                  </a:lnTo>
                  <a:lnTo>
                    <a:pt x="8317648" y="38040"/>
                  </a:lnTo>
                  <a:lnTo>
                    <a:pt x="8301608" y="41275"/>
                  </a:lnTo>
                  <a:lnTo>
                    <a:pt x="8342883" y="41275"/>
                  </a:lnTo>
                  <a:lnTo>
                    <a:pt x="8342883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9102" y="821816"/>
              <a:ext cx="8343265" cy="330835"/>
            </a:xfrm>
            <a:custGeom>
              <a:avLst/>
              <a:gdLst/>
              <a:ahLst/>
              <a:cxnLst/>
              <a:rect l="l" t="t" r="r" b="b"/>
              <a:pathLst>
                <a:path w="8343265" h="330834">
                  <a:moveTo>
                    <a:pt x="41287" y="206502"/>
                  </a:moveTo>
                  <a:lnTo>
                    <a:pt x="25219" y="209736"/>
                  </a:lnTo>
                  <a:lnTo>
                    <a:pt x="12095" y="218567"/>
                  </a:lnTo>
                  <a:lnTo>
                    <a:pt x="3245" y="231683"/>
                  </a:lnTo>
                  <a:lnTo>
                    <a:pt x="0" y="247777"/>
                  </a:lnTo>
                  <a:lnTo>
                    <a:pt x="0" y="330327"/>
                  </a:lnTo>
                  <a:lnTo>
                    <a:pt x="32142" y="323840"/>
                  </a:lnTo>
                  <a:lnTo>
                    <a:pt x="58389" y="306149"/>
                  </a:lnTo>
                  <a:lnTo>
                    <a:pt x="76086" y="279909"/>
                  </a:lnTo>
                  <a:lnTo>
                    <a:pt x="82575" y="247777"/>
                  </a:lnTo>
                  <a:lnTo>
                    <a:pt x="79331" y="231683"/>
                  </a:lnTo>
                  <a:lnTo>
                    <a:pt x="70484" y="218567"/>
                  </a:lnTo>
                  <a:lnTo>
                    <a:pt x="57361" y="209736"/>
                  </a:lnTo>
                  <a:lnTo>
                    <a:pt x="41287" y="206502"/>
                  </a:lnTo>
                  <a:close/>
                </a:path>
                <a:path w="8343265" h="330834">
                  <a:moveTo>
                    <a:pt x="8342858" y="82550"/>
                  </a:moveTo>
                  <a:lnTo>
                    <a:pt x="8260308" y="82550"/>
                  </a:lnTo>
                  <a:lnTo>
                    <a:pt x="8260308" y="165227"/>
                  </a:lnTo>
                  <a:lnTo>
                    <a:pt x="8292441" y="158720"/>
                  </a:lnTo>
                  <a:lnTo>
                    <a:pt x="8318680" y="140985"/>
                  </a:lnTo>
                  <a:lnTo>
                    <a:pt x="8336371" y="114702"/>
                  </a:lnTo>
                  <a:lnTo>
                    <a:pt x="8342858" y="82550"/>
                  </a:lnTo>
                  <a:close/>
                </a:path>
                <a:path w="8343265" h="330834">
                  <a:moveTo>
                    <a:pt x="8260308" y="0"/>
                  </a:moveTo>
                  <a:lnTo>
                    <a:pt x="8228175" y="6486"/>
                  </a:lnTo>
                  <a:lnTo>
                    <a:pt x="8201936" y="24177"/>
                  </a:lnTo>
                  <a:lnTo>
                    <a:pt x="8184245" y="50417"/>
                  </a:lnTo>
                  <a:lnTo>
                    <a:pt x="8177758" y="82550"/>
                  </a:lnTo>
                  <a:lnTo>
                    <a:pt x="8180993" y="98643"/>
                  </a:lnTo>
                  <a:lnTo>
                    <a:pt x="8189823" y="111760"/>
                  </a:lnTo>
                  <a:lnTo>
                    <a:pt x="8202940" y="120590"/>
                  </a:lnTo>
                  <a:lnTo>
                    <a:pt x="8219033" y="123825"/>
                  </a:lnTo>
                  <a:lnTo>
                    <a:pt x="8235073" y="120590"/>
                  </a:lnTo>
                  <a:lnTo>
                    <a:pt x="8248195" y="111760"/>
                  </a:lnTo>
                  <a:lnTo>
                    <a:pt x="8257056" y="98643"/>
                  </a:lnTo>
                  <a:lnTo>
                    <a:pt x="8260308" y="82550"/>
                  </a:lnTo>
                  <a:lnTo>
                    <a:pt x="8342858" y="82550"/>
                  </a:lnTo>
                  <a:lnTo>
                    <a:pt x="8336371" y="50417"/>
                  </a:lnTo>
                  <a:lnTo>
                    <a:pt x="8318680" y="24177"/>
                  </a:lnTo>
                  <a:lnTo>
                    <a:pt x="8292441" y="6486"/>
                  </a:lnTo>
                  <a:lnTo>
                    <a:pt x="8260308" y="0"/>
                  </a:lnTo>
                  <a:close/>
                </a:path>
              </a:pathLst>
            </a:custGeom>
            <a:solidFill>
              <a:srgbClr val="A3A3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6527" y="821816"/>
              <a:ext cx="8425815" cy="1321435"/>
            </a:xfrm>
            <a:custGeom>
              <a:avLst/>
              <a:gdLst/>
              <a:ahLst/>
              <a:cxnLst/>
              <a:rect l="l" t="t" r="r" b="b"/>
              <a:pathLst>
                <a:path w="8425815" h="1321435">
                  <a:moveTo>
                    <a:pt x="0" y="247777"/>
                  </a:moveTo>
                  <a:lnTo>
                    <a:pt x="6489" y="215644"/>
                  </a:lnTo>
                  <a:lnTo>
                    <a:pt x="24185" y="189404"/>
                  </a:lnTo>
                  <a:lnTo>
                    <a:pt x="50433" y="171713"/>
                  </a:lnTo>
                  <a:lnTo>
                    <a:pt x="82575" y="165227"/>
                  </a:lnTo>
                  <a:lnTo>
                    <a:pt x="8260207" y="165227"/>
                  </a:lnTo>
                  <a:lnTo>
                    <a:pt x="8260207" y="82550"/>
                  </a:lnTo>
                  <a:lnTo>
                    <a:pt x="8266713" y="50417"/>
                  </a:lnTo>
                  <a:lnTo>
                    <a:pt x="8284448" y="24177"/>
                  </a:lnTo>
                  <a:lnTo>
                    <a:pt x="8310731" y="6486"/>
                  </a:lnTo>
                  <a:lnTo>
                    <a:pt x="8342883" y="0"/>
                  </a:lnTo>
                  <a:lnTo>
                    <a:pt x="8375016" y="6486"/>
                  </a:lnTo>
                  <a:lnTo>
                    <a:pt x="8401256" y="24177"/>
                  </a:lnTo>
                  <a:lnTo>
                    <a:pt x="8418947" y="50417"/>
                  </a:lnTo>
                  <a:lnTo>
                    <a:pt x="8425434" y="82550"/>
                  </a:lnTo>
                  <a:lnTo>
                    <a:pt x="8425434" y="1073531"/>
                  </a:lnTo>
                  <a:lnTo>
                    <a:pt x="8418947" y="1105663"/>
                  </a:lnTo>
                  <a:lnTo>
                    <a:pt x="8401256" y="1131903"/>
                  </a:lnTo>
                  <a:lnTo>
                    <a:pt x="8375016" y="1149594"/>
                  </a:lnTo>
                  <a:lnTo>
                    <a:pt x="8342883" y="1156081"/>
                  </a:lnTo>
                  <a:lnTo>
                    <a:pt x="165163" y="1156081"/>
                  </a:lnTo>
                  <a:lnTo>
                    <a:pt x="165163" y="1238758"/>
                  </a:lnTo>
                  <a:lnTo>
                    <a:pt x="158674" y="1270890"/>
                  </a:lnTo>
                  <a:lnTo>
                    <a:pt x="140977" y="1297130"/>
                  </a:lnTo>
                  <a:lnTo>
                    <a:pt x="114730" y="1314821"/>
                  </a:lnTo>
                  <a:lnTo>
                    <a:pt x="82588" y="1321308"/>
                  </a:lnTo>
                  <a:lnTo>
                    <a:pt x="50445" y="1314821"/>
                  </a:lnTo>
                  <a:lnTo>
                    <a:pt x="24198" y="1297130"/>
                  </a:lnTo>
                  <a:lnTo>
                    <a:pt x="6501" y="1270890"/>
                  </a:lnTo>
                  <a:lnTo>
                    <a:pt x="12" y="1238758"/>
                  </a:lnTo>
                  <a:lnTo>
                    <a:pt x="0" y="24777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1780" y="899413"/>
              <a:ext cx="175132" cy="925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574" y="1023365"/>
              <a:ext cx="175056" cy="13373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1690" y="1069593"/>
              <a:ext cx="0" cy="908685"/>
            </a:xfrm>
            <a:custGeom>
              <a:avLst/>
              <a:gdLst/>
              <a:ahLst/>
              <a:cxnLst/>
              <a:rect l="l" t="t" r="r" b="b"/>
              <a:pathLst>
                <a:path h="908685">
                  <a:moveTo>
                    <a:pt x="0" y="0"/>
                  </a:moveTo>
                  <a:lnTo>
                    <a:pt x="0" y="90830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50494" y="1013713"/>
            <a:ext cx="76942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Trituratio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(лат.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стирання)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це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чи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сильнодіючих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лікарських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індиферентними наповнювачами, які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виготовляють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1:100)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(1:10)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11326" y="2358008"/>
            <a:ext cx="8182609" cy="927735"/>
            <a:chOff x="711326" y="2358008"/>
            <a:chExt cx="8182609" cy="92773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1326" y="2358008"/>
              <a:ext cx="3673602" cy="54635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137785" y="2358008"/>
              <a:ext cx="3756025" cy="927735"/>
            </a:xfrm>
            <a:custGeom>
              <a:avLst/>
              <a:gdLst/>
              <a:ahLst/>
              <a:cxnLst/>
              <a:rect l="l" t="t" r="r" b="b"/>
              <a:pathLst>
                <a:path w="3756025" h="927735">
                  <a:moveTo>
                    <a:pt x="3601339" y="0"/>
                  </a:moveTo>
                  <a:lnTo>
                    <a:pt x="154559" y="0"/>
                  </a:lnTo>
                  <a:lnTo>
                    <a:pt x="105712" y="7881"/>
                  </a:lnTo>
                  <a:lnTo>
                    <a:pt x="63285" y="29825"/>
                  </a:lnTo>
                  <a:lnTo>
                    <a:pt x="29825" y="63285"/>
                  </a:lnTo>
                  <a:lnTo>
                    <a:pt x="7881" y="105712"/>
                  </a:lnTo>
                  <a:lnTo>
                    <a:pt x="0" y="154558"/>
                  </a:lnTo>
                  <a:lnTo>
                    <a:pt x="0" y="772794"/>
                  </a:lnTo>
                  <a:lnTo>
                    <a:pt x="7881" y="821641"/>
                  </a:lnTo>
                  <a:lnTo>
                    <a:pt x="29825" y="864068"/>
                  </a:lnTo>
                  <a:lnTo>
                    <a:pt x="63285" y="897528"/>
                  </a:lnTo>
                  <a:lnTo>
                    <a:pt x="105712" y="919472"/>
                  </a:lnTo>
                  <a:lnTo>
                    <a:pt x="154559" y="927353"/>
                  </a:lnTo>
                  <a:lnTo>
                    <a:pt x="3601339" y="927353"/>
                  </a:lnTo>
                  <a:lnTo>
                    <a:pt x="3650185" y="919472"/>
                  </a:lnTo>
                  <a:lnTo>
                    <a:pt x="3692612" y="897528"/>
                  </a:lnTo>
                  <a:lnTo>
                    <a:pt x="3726072" y="864068"/>
                  </a:lnTo>
                  <a:lnTo>
                    <a:pt x="3748016" y="821641"/>
                  </a:lnTo>
                  <a:lnTo>
                    <a:pt x="3755897" y="772794"/>
                  </a:lnTo>
                  <a:lnTo>
                    <a:pt x="3755897" y="154558"/>
                  </a:lnTo>
                  <a:lnTo>
                    <a:pt x="3748016" y="105712"/>
                  </a:lnTo>
                  <a:lnTo>
                    <a:pt x="3726072" y="63285"/>
                  </a:lnTo>
                  <a:lnTo>
                    <a:pt x="3692612" y="29825"/>
                  </a:lnTo>
                  <a:lnTo>
                    <a:pt x="3650185" y="7881"/>
                  </a:lnTo>
                  <a:lnTo>
                    <a:pt x="360133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515112" y="2413623"/>
          <a:ext cx="181610" cy="27035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610"/>
              </a:tblGrid>
              <a:tr h="3154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9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7863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82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754241" y="2411222"/>
            <a:ext cx="35883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тритурації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1236980" algn="l"/>
                <a:tab pos="3561715" algn="l"/>
              </a:tabLst>
            </a:pPr>
            <a:r>
              <a:rPr sz="1600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b="1" u="sng" spc="-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проводять	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137784" y="2358008"/>
            <a:ext cx="3756025" cy="927735"/>
          </a:xfrm>
          <a:custGeom>
            <a:avLst/>
            <a:gdLst/>
            <a:ahLst/>
            <a:cxnLst/>
            <a:rect l="l" t="t" r="r" b="b"/>
            <a:pathLst>
              <a:path w="3756025" h="927735">
                <a:moveTo>
                  <a:pt x="0" y="154558"/>
                </a:moveTo>
                <a:lnTo>
                  <a:pt x="7881" y="105712"/>
                </a:lnTo>
                <a:lnTo>
                  <a:pt x="29825" y="63285"/>
                </a:lnTo>
                <a:lnTo>
                  <a:pt x="63285" y="29825"/>
                </a:lnTo>
                <a:lnTo>
                  <a:pt x="105712" y="7881"/>
                </a:lnTo>
                <a:lnTo>
                  <a:pt x="154559" y="0"/>
                </a:lnTo>
                <a:lnTo>
                  <a:pt x="3601339" y="0"/>
                </a:lnTo>
                <a:lnTo>
                  <a:pt x="3650185" y="7881"/>
                </a:lnTo>
                <a:lnTo>
                  <a:pt x="3692612" y="29825"/>
                </a:lnTo>
                <a:lnTo>
                  <a:pt x="3726072" y="63285"/>
                </a:lnTo>
                <a:lnTo>
                  <a:pt x="3748016" y="105712"/>
                </a:lnTo>
                <a:lnTo>
                  <a:pt x="3755897" y="154558"/>
                </a:lnTo>
                <a:lnTo>
                  <a:pt x="3755897" y="772794"/>
                </a:lnTo>
                <a:lnTo>
                  <a:pt x="3748016" y="821641"/>
                </a:lnTo>
                <a:lnTo>
                  <a:pt x="3726072" y="864068"/>
                </a:lnTo>
                <a:lnTo>
                  <a:pt x="3692612" y="897528"/>
                </a:lnTo>
                <a:lnTo>
                  <a:pt x="3650185" y="919472"/>
                </a:lnTo>
                <a:lnTo>
                  <a:pt x="3601339" y="927353"/>
                </a:lnTo>
                <a:lnTo>
                  <a:pt x="154559" y="927353"/>
                </a:lnTo>
                <a:lnTo>
                  <a:pt x="105712" y="919472"/>
                </a:lnTo>
                <a:lnTo>
                  <a:pt x="63285" y="897528"/>
                </a:lnTo>
                <a:lnTo>
                  <a:pt x="29825" y="864068"/>
                </a:lnTo>
                <a:lnTo>
                  <a:pt x="7881" y="821641"/>
                </a:lnTo>
                <a:lnTo>
                  <a:pt x="0" y="772794"/>
                </a:lnTo>
                <a:lnTo>
                  <a:pt x="0" y="154558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261609" y="2429763"/>
            <a:ext cx="33210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правилами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змішування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речовинами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загального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списку 1:1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06247" y="3159125"/>
            <a:ext cx="4043045" cy="1346835"/>
            <a:chOff x="706247" y="3159125"/>
            <a:chExt cx="4043045" cy="1346835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1327" y="3164205"/>
              <a:ext cx="4032504" cy="133654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11327" y="3164205"/>
              <a:ext cx="4032885" cy="1336675"/>
            </a:xfrm>
            <a:custGeom>
              <a:avLst/>
              <a:gdLst/>
              <a:ahLst/>
              <a:cxnLst/>
              <a:rect l="l" t="t" r="r" b="b"/>
              <a:pathLst>
                <a:path w="4032885" h="1336675">
                  <a:moveTo>
                    <a:pt x="0" y="222758"/>
                  </a:moveTo>
                  <a:lnTo>
                    <a:pt x="4525" y="177853"/>
                  </a:lnTo>
                  <a:lnTo>
                    <a:pt x="17505" y="136034"/>
                  </a:lnTo>
                  <a:lnTo>
                    <a:pt x="38043" y="98195"/>
                  </a:lnTo>
                  <a:lnTo>
                    <a:pt x="65244" y="65230"/>
                  </a:lnTo>
                  <a:lnTo>
                    <a:pt x="98212" y="38033"/>
                  </a:lnTo>
                  <a:lnTo>
                    <a:pt x="136050" y="17500"/>
                  </a:lnTo>
                  <a:lnTo>
                    <a:pt x="177864" y="4524"/>
                  </a:lnTo>
                  <a:lnTo>
                    <a:pt x="222758" y="0"/>
                  </a:lnTo>
                  <a:lnTo>
                    <a:pt x="3809746" y="0"/>
                  </a:lnTo>
                  <a:lnTo>
                    <a:pt x="3854650" y="4524"/>
                  </a:lnTo>
                  <a:lnTo>
                    <a:pt x="3896469" y="17500"/>
                  </a:lnTo>
                  <a:lnTo>
                    <a:pt x="3934308" y="38033"/>
                  </a:lnTo>
                  <a:lnTo>
                    <a:pt x="3967273" y="65230"/>
                  </a:lnTo>
                  <a:lnTo>
                    <a:pt x="3994470" y="98195"/>
                  </a:lnTo>
                  <a:lnTo>
                    <a:pt x="4015003" y="136034"/>
                  </a:lnTo>
                  <a:lnTo>
                    <a:pt x="4027979" y="177853"/>
                  </a:lnTo>
                  <a:lnTo>
                    <a:pt x="4032504" y="222758"/>
                  </a:lnTo>
                  <a:lnTo>
                    <a:pt x="4032504" y="1113790"/>
                  </a:lnTo>
                  <a:lnTo>
                    <a:pt x="4027979" y="1158694"/>
                  </a:lnTo>
                  <a:lnTo>
                    <a:pt x="4015003" y="1200513"/>
                  </a:lnTo>
                  <a:lnTo>
                    <a:pt x="3994470" y="1238352"/>
                  </a:lnTo>
                  <a:lnTo>
                    <a:pt x="3967273" y="1271317"/>
                  </a:lnTo>
                  <a:lnTo>
                    <a:pt x="3934308" y="1298514"/>
                  </a:lnTo>
                  <a:lnTo>
                    <a:pt x="3896469" y="1319047"/>
                  </a:lnTo>
                  <a:lnTo>
                    <a:pt x="3854650" y="1332023"/>
                  </a:lnTo>
                  <a:lnTo>
                    <a:pt x="3809746" y="1336548"/>
                  </a:lnTo>
                  <a:lnTo>
                    <a:pt x="222758" y="1336548"/>
                  </a:lnTo>
                  <a:lnTo>
                    <a:pt x="177864" y="1332023"/>
                  </a:lnTo>
                  <a:lnTo>
                    <a:pt x="136050" y="1319047"/>
                  </a:lnTo>
                  <a:lnTo>
                    <a:pt x="98212" y="1298514"/>
                  </a:lnTo>
                  <a:lnTo>
                    <a:pt x="65244" y="1271317"/>
                  </a:lnTo>
                  <a:lnTo>
                    <a:pt x="38043" y="1238352"/>
                  </a:lnTo>
                  <a:lnTo>
                    <a:pt x="17505" y="1200513"/>
                  </a:lnTo>
                  <a:lnTo>
                    <a:pt x="4525" y="1158694"/>
                  </a:lnTo>
                  <a:lnTo>
                    <a:pt x="0" y="1113790"/>
                  </a:lnTo>
                  <a:lnTo>
                    <a:pt x="0" y="22275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63777" y="3210560"/>
            <a:ext cx="336359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</a:t>
            </a:r>
            <a:r>
              <a:rPr sz="16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1:100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1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отруйної 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99  частин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наповнювача</a:t>
            </a:r>
            <a:endParaRPr sz="1600">
              <a:latin typeface="Arial"/>
              <a:cs typeface="Arial"/>
            </a:endParaRPr>
          </a:p>
          <a:p>
            <a:pPr marL="12700" marR="252729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тритурації=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0,01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отруйної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288279" y="3548634"/>
            <a:ext cx="3752850" cy="677545"/>
            <a:chOff x="5288279" y="3548634"/>
            <a:chExt cx="3752850" cy="677545"/>
          </a:xfrm>
        </p:grpSpPr>
        <p:sp>
          <p:nvSpPr>
            <p:cNvPr id="28" name="object 28"/>
            <p:cNvSpPr/>
            <p:nvPr/>
          </p:nvSpPr>
          <p:spPr>
            <a:xfrm>
              <a:off x="5293232" y="3553587"/>
              <a:ext cx="3743325" cy="668020"/>
            </a:xfrm>
            <a:custGeom>
              <a:avLst/>
              <a:gdLst/>
              <a:ahLst/>
              <a:cxnLst/>
              <a:rect l="l" t="t" r="r" b="b"/>
              <a:pathLst>
                <a:path w="3743325" h="668020">
                  <a:moveTo>
                    <a:pt x="3631691" y="0"/>
                  </a:moveTo>
                  <a:lnTo>
                    <a:pt x="111251" y="0"/>
                  </a:lnTo>
                  <a:lnTo>
                    <a:pt x="67937" y="8739"/>
                  </a:lnTo>
                  <a:lnTo>
                    <a:pt x="32575" y="32575"/>
                  </a:lnTo>
                  <a:lnTo>
                    <a:pt x="8739" y="67937"/>
                  </a:lnTo>
                  <a:lnTo>
                    <a:pt x="0" y="111251"/>
                  </a:lnTo>
                  <a:lnTo>
                    <a:pt x="0" y="556260"/>
                  </a:lnTo>
                  <a:lnTo>
                    <a:pt x="8739" y="599574"/>
                  </a:lnTo>
                  <a:lnTo>
                    <a:pt x="32575" y="634936"/>
                  </a:lnTo>
                  <a:lnTo>
                    <a:pt x="67937" y="658772"/>
                  </a:lnTo>
                  <a:lnTo>
                    <a:pt x="111251" y="667512"/>
                  </a:lnTo>
                  <a:lnTo>
                    <a:pt x="3631691" y="667512"/>
                  </a:lnTo>
                  <a:lnTo>
                    <a:pt x="3675006" y="658772"/>
                  </a:lnTo>
                  <a:lnTo>
                    <a:pt x="3710368" y="634936"/>
                  </a:lnTo>
                  <a:lnTo>
                    <a:pt x="3734204" y="599574"/>
                  </a:lnTo>
                  <a:lnTo>
                    <a:pt x="3742943" y="556260"/>
                  </a:lnTo>
                  <a:lnTo>
                    <a:pt x="3742943" y="111251"/>
                  </a:lnTo>
                  <a:lnTo>
                    <a:pt x="3734204" y="67937"/>
                  </a:lnTo>
                  <a:lnTo>
                    <a:pt x="3710368" y="32575"/>
                  </a:lnTo>
                  <a:lnTo>
                    <a:pt x="3675006" y="8739"/>
                  </a:lnTo>
                  <a:lnTo>
                    <a:pt x="3631691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93232" y="3553587"/>
              <a:ext cx="3743325" cy="668020"/>
            </a:xfrm>
            <a:custGeom>
              <a:avLst/>
              <a:gdLst/>
              <a:ahLst/>
              <a:cxnLst/>
              <a:rect l="l" t="t" r="r" b="b"/>
              <a:pathLst>
                <a:path w="3743325" h="668020">
                  <a:moveTo>
                    <a:pt x="0" y="111251"/>
                  </a:moveTo>
                  <a:lnTo>
                    <a:pt x="8739" y="67937"/>
                  </a:lnTo>
                  <a:lnTo>
                    <a:pt x="32575" y="32575"/>
                  </a:lnTo>
                  <a:lnTo>
                    <a:pt x="67937" y="8739"/>
                  </a:lnTo>
                  <a:lnTo>
                    <a:pt x="111251" y="0"/>
                  </a:lnTo>
                  <a:lnTo>
                    <a:pt x="3631691" y="0"/>
                  </a:lnTo>
                  <a:lnTo>
                    <a:pt x="3675006" y="8739"/>
                  </a:lnTo>
                  <a:lnTo>
                    <a:pt x="3710368" y="32575"/>
                  </a:lnTo>
                  <a:lnTo>
                    <a:pt x="3734204" y="67937"/>
                  </a:lnTo>
                  <a:lnTo>
                    <a:pt x="3742943" y="111251"/>
                  </a:lnTo>
                  <a:lnTo>
                    <a:pt x="3742943" y="556260"/>
                  </a:lnTo>
                  <a:lnTo>
                    <a:pt x="3734204" y="599574"/>
                  </a:lnTo>
                  <a:lnTo>
                    <a:pt x="3710368" y="634936"/>
                  </a:lnTo>
                  <a:lnTo>
                    <a:pt x="3675006" y="658772"/>
                  </a:lnTo>
                  <a:lnTo>
                    <a:pt x="3631691" y="667512"/>
                  </a:lnTo>
                  <a:lnTo>
                    <a:pt x="111251" y="667512"/>
                  </a:lnTo>
                  <a:lnTo>
                    <a:pt x="67937" y="658772"/>
                  </a:lnTo>
                  <a:lnTo>
                    <a:pt x="32575" y="634936"/>
                  </a:lnTo>
                  <a:lnTo>
                    <a:pt x="8739" y="599574"/>
                  </a:lnTo>
                  <a:lnTo>
                    <a:pt x="0" y="556260"/>
                  </a:lnTo>
                  <a:lnTo>
                    <a:pt x="0" y="11125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312917" y="3567429"/>
            <a:ext cx="357060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 дози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яких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рецептах прописані в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міліграмах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359908" y="4856988"/>
            <a:ext cx="3610610" cy="791845"/>
            <a:chOff x="5359908" y="4856988"/>
            <a:chExt cx="3610610" cy="791845"/>
          </a:xfrm>
        </p:grpSpPr>
        <p:sp>
          <p:nvSpPr>
            <p:cNvPr id="32" name="object 32"/>
            <p:cNvSpPr/>
            <p:nvPr/>
          </p:nvSpPr>
          <p:spPr>
            <a:xfrm>
              <a:off x="5364861" y="4861941"/>
              <a:ext cx="3600450" cy="782320"/>
            </a:xfrm>
            <a:custGeom>
              <a:avLst/>
              <a:gdLst/>
              <a:ahLst/>
              <a:cxnLst/>
              <a:rect l="l" t="t" r="r" b="b"/>
              <a:pathLst>
                <a:path w="3600450" h="782320">
                  <a:moveTo>
                    <a:pt x="3470147" y="0"/>
                  </a:moveTo>
                  <a:lnTo>
                    <a:pt x="130301" y="0"/>
                  </a:lnTo>
                  <a:lnTo>
                    <a:pt x="79563" y="10233"/>
                  </a:lnTo>
                  <a:lnTo>
                    <a:pt x="38147" y="38147"/>
                  </a:lnTo>
                  <a:lnTo>
                    <a:pt x="10233" y="79563"/>
                  </a:lnTo>
                  <a:lnTo>
                    <a:pt x="0" y="130301"/>
                  </a:lnTo>
                  <a:lnTo>
                    <a:pt x="0" y="651509"/>
                  </a:lnTo>
                  <a:lnTo>
                    <a:pt x="10233" y="702248"/>
                  </a:lnTo>
                  <a:lnTo>
                    <a:pt x="38147" y="743664"/>
                  </a:lnTo>
                  <a:lnTo>
                    <a:pt x="79563" y="771578"/>
                  </a:lnTo>
                  <a:lnTo>
                    <a:pt x="130301" y="781811"/>
                  </a:lnTo>
                  <a:lnTo>
                    <a:pt x="3470147" y="781811"/>
                  </a:lnTo>
                  <a:lnTo>
                    <a:pt x="3520886" y="771578"/>
                  </a:lnTo>
                  <a:lnTo>
                    <a:pt x="3562302" y="743664"/>
                  </a:lnTo>
                  <a:lnTo>
                    <a:pt x="3590216" y="702248"/>
                  </a:lnTo>
                  <a:lnTo>
                    <a:pt x="3600449" y="651509"/>
                  </a:lnTo>
                  <a:lnTo>
                    <a:pt x="3600449" y="130301"/>
                  </a:lnTo>
                  <a:lnTo>
                    <a:pt x="3590216" y="79563"/>
                  </a:lnTo>
                  <a:lnTo>
                    <a:pt x="3562302" y="38147"/>
                  </a:lnTo>
                  <a:lnTo>
                    <a:pt x="3520886" y="10233"/>
                  </a:lnTo>
                  <a:lnTo>
                    <a:pt x="3470147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64861" y="4861941"/>
              <a:ext cx="3600450" cy="782320"/>
            </a:xfrm>
            <a:custGeom>
              <a:avLst/>
              <a:gdLst/>
              <a:ahLst/>
              <a:cxnLst/>
              <a:rect l="l" t="t" r="r" b="b"/>
              <a:pathLst>
                <a:path w="3600450" h="782320">
                  <a:moveTo>
                    <a:pt x="0" y="130301"/>
                  </a:moveTo>
                  <a:lnTo>
                    <a:pt x="10233" y="79563"/>
                  </a:lnTo>
                  <a:lnTo>
                    <a:pt x="38147" y="38147"/>
                  </a:lnTo>
                  <a:lnTo>
                    <a:pt x="79563" y="10233"/>
                  </a:lnTo>
                  <a:lnTo>
                    <a:pt x="130301" y="0"/>
                  </a:lnTo>
                  <a:lnTo>
                    <a:pt x="3470147" y="0"/>
                  </a:lnTo>
                  <a:lnTo>
                    <a:pt x="3520886" y="10233"/>
                  </a:lnTo>
                  <a:lnTo>
                    <a:pt x="3562302" y="38147"/>
                  </a:lnTo>
                  <a:lnTo>
                    <a:pt x="3590216" y="79563"/>
                  </a:lnTo>
                  <a:lnTo>
                    <a:pt x="3600449" y="130301"/>
                  </a:lnTo>
                  <a:lnTo>
                    <a:pt x="3600449" y="651509"/>
                  </a:lnTo>
                  <a:lnTo>
                    <a:pt x="3590216" y="702248"/>
                  </a:lnTo>
                  <a:lnTo>
                    <a:pt x="3562302" y="743664"/>
                  </a:lnTo>
                  <a:lnTo>
                    <a:pt x="3520886" y="771578"/>
                  </a:lnTo>
                  <a:lnTo>
                    <a:pt x="3470147" y="781811"/>
                  </a:lnTo>
                  <a:lnTo>
                    <a:pt x="130301" y="781811"/>
                  </a:lnTo>
                  <a:lnTo>
                    <a:pt x="79563" y="771578"/>
                  </a:lnTo>
                  <a:lnTo>
                    <a:pt x="38147" y="743664"/>
                  </a:lnTo>
                  <a:lnTo>
                    <a:pt x="10233" y="702248"/>
                  </a:lnTo>
                  <a:lnTo>
                    <a:pt x="0" y="651509"/>
                  </a:lnTo>
                  <a:lnTo>
                    <a:pt x="0" y="13030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390134" y="4881372"/>
            <a:ext cx="34080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 дози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яких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рецептах прописані в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сантиграммах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45108" y="4627498"/>
            <a:ext cx="4077970" cy="1061085"/>
            <a:chOff x="745108" y="4627498"/>
            <a:chExt cx="4077970" cy="1061085"/>
          </a:xfrm>
        </p:grpSpPr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0188" y="4632578"/>
              <a:ext cx="4067556" cy="105079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50188" y="4632578"/>
              <a:ext cx="4067810" cy="1050925"/>
            </a:xfrm>
            <a:custGeom>
              <a:avLst/>
              <a:gdLst/>
              <a:ahLst/>
              <a:cxnLst/>
              <a:rect l="l" t="t" r="r" b="b"/>
              <a:pathLst>
                <a:path w="4067810" h="1050925">
                  <a:moveTo>
                    <a:pt x="0" y="175133"/>
                  </a:moveTo>
                  <a:lnTo>
                    <a:pt x="6255" y="128558"/>
                  </a:lnTo>
                  <a:lnTo>
                    <a:pt x="23910" y="86717"/>
                  </a:lnTo>
                  <a:lnTo>
                    <a:pt x="51295" y="51276"/>
                  </a:lnTo>
                  <a:lnTo>
                    <a:pt x="86740" y="23899"/>
                  </a:lnTo>
                  <a:lnTo>
                    <a:pt x="128575" y="6252"/>
                  </a:lnTo>
                  <a:lnTo>
                    <a:pt x="175133" y="0"/>
                  </a:lnTo>
                  <a:lnTo>
                    <a:pt x="3892423" y="0"/>
                  </a:lnTo>
                  <a:lnTo>
                    <a:pt x="3938997" y="6252"/>
                  </a:lnTo>
                  <a:lnTo>
                    <a:pt x="3980838" y="23899"/>
                  </a:lnTo>
                  <a:lnTo>
                    <a:pt x="4016279" y="51276"/>
                  </a:lnTo>
                  <a:lnTo>
                    <a:pt x="4043656" y="86717"/>
                  </a:lnTo>
                  <a:lnTo>
                    <a:pt x="4061303" y="128558"/>
                  </a:lnTo>
                  <a:lnTo>
                    <a:pt x="4067556" y="175133"/>
                  </a:lnTo>
                  <a:lnTo>
                    <a:pt x="4067556" y="875665"/>
                  </a:lnTo>
                  <a:lnTo>
                    <a:pt x="4061303" y="922222"/>
                  </a:lnTo>
                  <a:lnTo>
                    <a:pt x="4043656" y="964057"/>
                  </a:lnTo>
                  <a:lnTo>
                    <a:pt x="4016279" y="999502"/>
                  </a:lnTo>
                  <a:lnTo>
                    <a:pt x="3980838" y="1026887"/>
                  </a:lnTo>
                  <a:lnTo>
                    <a:pt x="3938997" y="1044542"/>
                  </a:lnTo>
                  <a:lnTo>
                    <a:pt x="3892423" y="1050798"/>
                  </a:lnTo>
                  <a:lnTo>
                    <a:pt x="175133" y="1050798"/>
                  </a:lnTo>
                  <a:lnTo>
                    <a:pt x="128575" y="1044542"/>
                  </a:lnTo>
                  <a:lnTo>
                    <a:pt x="86740" y="1026887"/>
                  </a:lnTo>
                  <a:lnTo>
                    <a:pt x="51295" y="999502"/>
                  </a:lnTo>
                  <a:lnTo>
                    <a:pt x="23910" y="964057"/>
                  </a:lnTo>
                  <a:lnTo>
                    <a:pt x="6255" y="922222"/>
                  </a:lnTo>
                  <a:lnTo>
                    <a:pt x="0" y="875665"/>
                  </a:lnTo>
                  <a:lnTo>
                    <a:pt x="0" y="17513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88669" y="4665217"/>
            <a:ext cx="397446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співвідношенні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1:10</a:t>
            </a:r>
            <a:endParaRPr sz="1600">
              <a:latin typeface="Arial"/>
              <a:cs typeface="Arial"/>
            </a:endParaRPr>
          </a:p>
          <a:p>
            <a:pPr marL="12700" marR="728980">
              <a:lnSpc>
                <a:spcPct val="100000"/>
              </a:lnSpc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1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частину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отруйної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9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частин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наповнювача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г тритурації=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0,1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отруйної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384166" y="2691002"/>
            <a:ext cx="719455" cy="76200"/>
          </a:xfrm>
          <a:custGeom>
            <a:avLst/>
            <a:gdLst/>
            <a:ahLst/>
            <a:cxnLst/>
            <a:rect l="l" t="t" r="r" b="b"/>
            <a:pathLst>
              <a:path w="719454" h="76200">
                <a:moveTo>
                  <a:pt x="643128" y="0"/>
                </a:moveTo>
                <a:lnTo>
                  <a:pt x="643128" y="76200"/>
                </a:lnTo>
                <a:lnTo>
                  <a:pt x="706628" y="44450"/>
                </a:lnTo>
                <a:lnTo>
                  <a:pt x="655828" y="44450"/>
                </a:lnTo>
                <a:lnTo>
                  <a:pt x="655828" y="31750"/>
                </a:lnTo>
                <a:lnTo>
                  <a:pt x="706628" y="31750"/>
                </a:lnTo>
                <a:lnTo>
                  <a:pt x="643128" y="0"/>
                </a:lnTo>
                <a:close/>
              </a:path>
              <a:path w="719454" h="76200">
                <a:moveTo>
                  <a:pt x="643128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43128" y="44450"/>
                </a:lnTo>
                <a:lnTo>
                  <a:pt x="643128" y="31750"/>
                </a:lnTo>
                <a:close/>
              </a:path>
              <a:path w="719454" h="76200">
                <a:moveTo>
                  <a:pt x="706628" y="31750"/>
                </a:moveTo>
                <a:lnTo>
                  <a:pt x="655828" y="31750"/>
                </a:lnTo>
                <a:lnTo>
                  <a:pt x="655828" y="44450"/>
                </a:lnTo>
                <a:lnTo>
                  <a:pt x="706628" y="44450"/>
                </a:lnTo>
                <a:lnTo>
                  <a:pt x="719328" y="38100"/>
                </a:lnTo>
                <a:lnTo>
                  <a:pt x="70662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43830" y="3786759"/>
            <a:ext cx="470534" cy="76200"/>
          </a:xfrm>
          <a:custGeom>
            <a:avLst/>
            <a:gdLst/>
            <a:ahLst/>
            <a:cxnLst/>
            <a:rect l="l" t="t" r="r" b="b"/>
            <a:pathLst>
              <a:path w="470535" h="76200">
                <a:moveTo>
                  <a:pt x="393954" y="0"/>
                </a:moveTo>
                <a:lnTo>
                  <a:pt x="393954" y="76200"/>
                </a:lnTo>
                <a:lnTo>
                  <a:pt x="457454" y="44450"/>
                </a:lnTo>
                <a:lnTo>
                  <a:pt x="406654" y="44450"/>
                </a:lnTo>
                <a:lnTo>
                  <a:pt x="406654" y="31750"/>
                </a:lnTo>
                <a:lnTo>
                  <a:pt x="457454" y="31750"/>
                </a:lnTo>
                <a:lnTo>
                  <a:pt x="393954" y="0"/>
                </a:lnTo>
                <a:close/>
              </a:path>
              <a:path w="470535" h="76200">
                <a:moveTo>
                  <a:pt x="39395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93954" y="44450"/>
                </a:lnTo>
                <a:lnTo>
                  <a:pt x="393954" y="31750"/>
                </a:lnTo>
                <a:close/>
              </a:path>
              <a:path w="470535" h="76200">
                <a:moveTo>
                  <a:pt x="457454" y="31750"/>
                </a:moveTo>
                <a:lnTo>
                  <a:pt x="406654" y="31750"/>
                </a:lnTo>
                <a:lnTo>
                  <a:pt x="406654" y="44450"/>
                </a:lnTo>
                <a:lnTo>
                  <a:pt x="457454" y="44450"/>
                </a:lnTo>
                <a:lnTo>
                  <a:pt x="470154" y="38100"/>
                </a:lnTo>
                <a:lnTo>
                  <a:pt x="45745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807077" y="5090540"/>
            <a:ext cx="459105" cy="76200"/>
          </a:xfrm>
          <a:custGeom>
            <a:avLst/>
            <a:gdLst/>
            <a:ahLst/>
            <a:cxnLst/>
            <a:rect l="l" t="t" r="r" b="b"/>
            <a:pathLst>
              <a:path w="459104" h="76200">
                <a:moveTo>
                  <a:pt x="382524" y="0"/>
                </a:moveTo>
                <a:lnTo>
                  <a:pt x="382524" y="76199"/>
                </a:lnTo>
                <a:lnTo>
                  <a:pt x="446024" y="44449"/>
                </a:lnTo>
                <a:lnTo>
                  <a:pt x="395224" y="44449"/>
                </a:lnTo>
                <a:lnTo>
                  <a:pt x="395224" y="31749"/>
                </a:lnTo>
                <a:lnTo>
                  <a:pt x="446024" y="31749"/>
                </a:lnTo>
                <a:lnTo>
                  <a:pt x="382524" y="0"/>
                </a:lnTo>
                <a:close/>
              </a:path>
              <a:path w="459104" h="76200">
                <a:moveTo>
                  <a:pt x="382524" y="31749"/>
                </a:moveTo>
                <a:lnTo>
                  <a:pt x="0" y="31749"/>
                </a:lnTo>
                <a:lnTo>
                  <a:pt x="0" y="44449"/>
                </a:lnTo>
                <a:lnTo>
                  <a:pt x="382524" y="44449"/>
                </a:lnTo>
                <a:lnTo>
                  <a:pt x="382524" y="31749"/>
                </a:lnTo>
                <a:close/>
              </a:path>
              <a:path w="459104" h="76200">
                <a:moveTo>
                  <a:pt x="446024" y="31749"/>
                </a:moveTo>
                <a:lnTo>
                  <a:pt x="395224" y="31749"/>
                </a:lnTo>
                <a:lnTo>
                  <a:pt x="395224" y="44449"/>
                </a:lnTo>
                <a:lnTo>
                  <a:pt x="446024" y="44449"/>
                </a:lnTo>
                <a:lnTo>
                  <a:pt x="458724" y="38099"/>
                </a:lnTo>
                <a:lnTo>
                  <a:pt x="446024" y="31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56793" y="565912"/>
            <a:ext cx="863092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49580" algn="just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Тритурації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аптеці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готуються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запас провізором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внутріаптечних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заготовок</a:t>
            </a:r>
            <a:r>
              <a:rPr sz="1400" b="1" spc="3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термін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 більше 15 днів,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максимум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30 днів.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тритурації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реєструється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журналі лабораторно-фасувальних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робіт з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зазначенням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 серії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r>
              <a:rPr sz="1400" b="1" spc="204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аналізу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344673" y="1844675"/>
            <a:ext cx="5026660" cy="1186180"/>
            <a:chOff x="2344673" y="1844675"/>
            <a:chExt cx="5026660" cy="118618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7373" y="1857375"/>
              <a:ext cx="5001006" cy="116052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57373" y="1851025"/>
              <a:ext cx="5001260" cy="1173480"/>
            </a:xfrm>
            <a:custGeom>
              <a:avLst/>
              <a:gdLst/>
              <a:ahLst/>
              <a:cxnLst/>
              <a:rect l="l" t="t" r="r" b="b"/>
              <a:pathLst>
                <a:path w="5001259" h="1173480">
                  <a:moveTo>
                    <a:pt x="0" y="0"/>
                  </a:moveTo>
                  <a:lnTo>
                    <a:pt x="0" y="1173099"/>
                  </a:lnTo>
                </a:path>
                <a:path w="5001259" h="1173480">
                  <a:moveTo>
                    <a:pt x="5000752" y="0"/>
                  </a:moveTo>
                  <a:lnTo>
                    <a:pt x="5000752" y="11730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51023" y="1851025"/>
              <a:ext cx="5013960" cy="12700"/>
            </a:xfrm>
            <a:custGeom>
              <a:avLst/>
              <a:gdLst/>
              <a:ahLst/>
              <a:cxnLst/>
              <a:rect l="l" t="t" r="r" b="b"/>
              <a:pathLst>
                <a:path w="5013959" h="12700">
                  <a:moveTo>
                    <a:pt x="0" y="12700"/>
                  </a:moveTo>
                  <a:lnTo>
                    <a:pt x="5013452" y="12700"/>
                  </a:lnTo>
                  <a:lnTo>
                    <a:pt x="5013452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51023" y="3017774"/>
              <a:ext cx="5013960" cy="0"/>
            </a:xfrm>
            <a:custGeom>
              <a:avLst/>
              <a:gdLst/>
              <a:ahLst/>
              <a:cxnLst/>
              <a:rect l="l" t="t" r="r" b="b"/>
              <a:pathLst>
                <a:path w="5013959">
                  <a:moveTo>
                    <a:pt x="0" y="0"/>
                  </a:moveTo>
                  <a:lnTo>
                    <a:pt x="501345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434844" y="1886966"/>
            <a:ext cx="3660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Trituratio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Platyphyllini hydrotartratis (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1:10)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(0,01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= 0,1</a:t>
            </a:r>
            <a:r>
              <a:rPr sz="14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triturationis)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31452" y="2313939"/>
            <a:ext cx="7975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r>
              <a:rPr sz="1400" b="1" spc="-6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серии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34844" y="2313939"/>
            <a:ext cx="957580" cy="666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  Ви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r>
              <a:rPr sz="1400" b="1" spc="-4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овив  Перевірив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42484" y="2313939"/>
            <a:ext cx="1123950" cy="666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6215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r>
              <a:rPr sz="1400" b="1" spc="-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аналіза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  Підпис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71135" y="3781637"/>
            <a:ext cx="4187190" cy="1234440"/>
            <a:chOff x="4771135" y="3781637"/>
            <a:chExt cx="4187190" cy="1234440"/>
          </a:xfrm>
        </p:grpSpPr>
        <p:sp>
          <p:nvSpPr>
            <p:cNvPr id="18" name="object 18"/>
            <p:cNvSpPr/>
            <p:nvPr/>
          </p:nvSpPr>
          <p:spPr>
            <a:xfrm>
              <a:off x="4776215" y="3786717"/>
              <a:ext cx="4177029" cy="1224280"/>
            </a:xfrm>
            <a:custGeom>
              <a:avLst/>
              <a:gdLst/>
              <a:ahLst/>
              <a:cxnLst/>
              <a:rect l="l" t="t" r="r" b="b"/>
              <a:pathLst>
                <a:path w="4177029" h="1224279">
                  <a:moveTo>
                    <a:pt x="2327572" y="0"/>
                  </a:moveTo>
                  <a:lnTo>
                    <a:pt x="2259585" y="187"/>
                  </a:lnTo>
                  <a:lnTo>
                    <a:pt x="2191131" y="1184"/>
                  </a:lnTo>
                  <a:lnTo>
                    <a:pt x="2119672" y="3098"/>
                  </a:lnTo>
                  <a:lnTo>
                    <a:pt x="2049062" y="5869"/>
                  </a:lnTo>
                  <a:lnTo>
                    <a:pt x="1979345" y="9481"/>
                  </a:lnTo>
                  <a:lnTo>
                    <a:pt x="1910567" y="13916"/>
                  </a:lnTo>
                  <a:lnTo>
                    <a:pt x="1842773" y="19158"/>
                  </a:lnTo>
                  <a:lnTo>
                    <a:pt x="1776007" y="25191"/>
                  </a:lnTo>
                  <a:lnTo>
                    <a:pt x="1710317" y="31996"/>
                  </a:lnTo>
                  <a:lnTo>
                    <a:pt x="1645746" y="39558"/>
                  </a:lnTo>
                  <a:lnTo>
                    <a:pt x="1582340" y="47860"/>
                  </a:lnTo>
                  <a:lnTo>
                    <a:pt x="1520144" y="56884"/>
                  </a:lnTo>
                  <a:lnTo>
                    <a:pt x="1459204" y="66614"/>
                  </a:lnTo>
                  <a:lnTo>
                    <a:pt x="1399564" y="77034"/>
                  </a:lnTo>
                  <a:lnTo>
                    <a:pt x="1341271" y="88126"/>
                  </a:lnTo>
                  <a:lnTo>
                    <a:pt x="1284369" y="99873"/>
                  </a:lnTo>
                  <a:lnTo>
                    <a:pt x="1228904" y="112259"/>
                  </a:lnTo>
                  <a:lnTo>
                    <a:pt x="1174921" y="125267"/>
                  </a:lnTo>
                  <a:lnTo>
                    <a:pt x="1122465" y="138881"/>
                  </a:lnTo>
                  <a:lnTo>
                    <a:pt x="1071581" y="153082"/>
                  </a:lnTo>
                  <a:lnTo>
                    <a:pt x="1022315" y="167855"/>
                  </a:lnTo>
                  <a:lnTo>
                    <a:pt x="974713" y="183183"/>
                  </a:lnTo>
                  <a:lnTo>
                    <a:pt x="928818" y="199049"/>
                  </a:lnTo>
                  <a:lnTo>
                    <a:pt x="884677" y="215435"/>
                  </a:lnTo>
                  <a:lnTo>
                    <a:pt x="842335" y="232326"/>
                  </a:lnTo>
                  <a:lnTo>
                    <a:pt x="801837" y="249705"/>
                  </a:lnTo>
                  <a:lnTo>
                    <a:pt x="763228" y="267554"/>
                  </a:lnTo>
                  <a:lnTo>
                    <a:pt x="726555" y="285857"/>
                  </a:lnTo>
                  <a:lnTo>
                    <a:pt x="691861" y="304597"/>
                  </a:lnTo>
                  <a:lnTo>
                    <a:pt x="628594" y="343321"/>
                  </a:lnTo>
                  <a:lnTo>
                    <a:pt x="573790" y="383591"/>
                  </a:lnTo>
                  <a:lnTo>
                    <a:pt x="527811" y="425273"/>
                  </a:lnTo>
                  <a:lnTo>
                    <a:pt x="491020" y="468232"/>
                  </a:lnTo>
                  <a:lnTo>
                    <a:pt x="463779" y="512334"/>
                  </a:lnTo>
                  <a:lnTo>
                    <a:pt x="446450" y="557445"/>
                  </a:lnTo>
                  <a:lnTo>
                    <a:pt x="439394" y="603430"/>
                  </a:lnTo>
                  <a:lnTo>
                    <a:pt x="439833" y="626708"/>
                  </a:lnTo>
                  <a:lnTo>
                    <a:pt x="442975" y="650154"/>
                  </a:lnTo>
                  <a:lnTo>
                    <a:pt x="0" y="808650"/>
                  </a:lnTo>
                  <a:lnTo>
                    <a:pt x="622554" y="876214"/>
                  </a:lnTo>
                  <a:lnTo>
                    <a:pt x="650069" y="894257"/>
                  </a:lnTo>
                  <a:lnTo>
                    <a:pt x="679227" y="911906"/>
                  </a:lnTo>
                  <a:lnTo>
                    <a:pt x="742315" y="945997"/>
                  </a:lnTo>
                  <a:lnTo>
                    <a:pt x="811496" y="978424"/>
                  </a:lnTo>
                  <a:lnTo>
                    <a:pt x="848273" y="993995"/>
                  </a:lnTo>
                  <a:lnTo>
                    <a:pt x="886454" y="1009127"/>
                  </a:lnTo>
                  <a:lnTo>
                    <a:pt x="925998" y="1023813"/>
                  </a:lnTo>
                  <a:lnTo>
                    <a:pt x="966867" y="1038044"/>
                  </a:lnTo>
                  <a:lnTo>
                    <a:pt x="1009020" y="1051814"/>
                  </a:lnTo>
                  <a:lnTo>
                    <a:pt x="1052417" y="1065114"/>
                  </a:lnTo>
                  <a:lnTo>
                    <a:pt x="1097019" y="1077938"/>
                  </a:lnTo>
                  <a:lnTo>
                    <a:pt x="1142785" y="1090276"/>
                  </a:lnTo>
                  <a:lnTo>
                    <a:pt x="1189676" y="1102122"/>
                  </a:lnTo>
                  <a:lnTo>
                    <a:pt x="1237651" y="1113469"/>
                  </a:lnTo>
                  <a:lnTo>
                    <a:pt x="1286672" y="1124307"/>
                  </a:lnTo>
                  <a:lnTo>
                    <a:pt x="1336697" y="1134630"/>
                  </a:lnTo>
                  <a:lnTo>
                    <a:pt x="1387688" y="1144430"/>
                  </a:lnTo>
                  <a:lnTo>
                    <a:pt x="1439604" y="1153700"/>
                  </a:lnTo>
                  <a:lnTo>
                    <a:pt x="1492405" y="1162431"/>
                  </a:lnTo>
                  <a:lnTo>
                    <a:pt x="1546051" y="1170616"/>
                  </a:lnTo>
                  <a:lnTo>
                    <a:pt x="1600503" y="1178248"/>
                  </a:lnTo>
                  <a:lnTo>
                    <a:pt x="1655720" y="1185318"/>
                  </a:lnTo>
                  <a:lnTo>
                    <a:pt x="1711664" y="1191819"/>
                  </a:lnTo>
                  <a:lnTo>
                    <a:pt x="1768293" y="1197744"/>
                  </a:lnTo>
                  <a:lnTo>
                    <a:pt x="1825568" y="1203084"/>
                  </a:lnTo>
                  <a:lnTo>
                    <a:pt x="1883448" y="1207833"/>
                  </a:lnTo>
                  <a:lnTo>
                    <a:pt x="1941895" y="1211982"/>
                  </a:lnTo>
                  <a:lnTo>
                    <a:pt x="2000869" y="1215524"/>
                  </a:lnTo>
                  <a:lnTo>
                    <a:pt x="2060328" y="1218450"/>
                  </a:lnTo>
                  <a:lnTo>
                    <a:pt x="2120234" y="1220755"/>
                  </a:lnTo>
                  <a:lnTo>
                    <a:pt x="2180547" y="1222429"/>
                  </a:lnTo>
                  <a:lnTo>
                    <a:pt x="2241226" y="1223465"/>
                  </a:lnTo>
                  <a:lnTo>
                    <a:pt x="2302232" y="1223856"/>
                  </a:lnTo>
                  <a:lnTo>
                    <a:pt x="2363525" y="1223593"/>
                  </a:lnTo>
                  <a:lnTo>
                    <a:pt x="2425065" y="1222670"/>
                  </a:lnTo>
                  <a:lnTo>
                    <a:pt x="2496523" y="1220756"/>
                  </a:lnTo>
                  <a:lnTo>
                    <a:pt x="2567133" y="1217985"/>
                  </a:lnTo>
                  <a:lnTo>
                    <a:pt x="2636850" y="1214373"/>
                  </a:lnTo>
                  <a:lnTo>
                    <a:pt x="2705628" y="1209938"/>
                  </a:lnTo>
                  <a:lnTo>
                    <a:pt x="2773422" y="1204696"/>
                  </a:lnTo>
                  <a:lnTo>
                    <a:pt x="2840188" y="1198663"/>
                  </a:lnTo>
                  <a:lnTo>
                    <a:pt x="2905878" y="1191858"/>
                  </a:lnTo>
                  <a:lnTo>
                    <a:pt x="2970449" y="1184296"/>
                  </a:lnTo>
                  <a:lnTo>
                    <a:pt x="3033855" y="1175994"/>
                  </a:lnTo>
                  <a:lnTo>
                    <a:pt x="3096051" y="1166970"/>
                  </a:lnTo>
                  <a:lnTo>
                    <a:pt x="3156991" y="1157240"/>
                  </a:lnTo>
                  <a:lnTo>
                    <a:pt x="3216631" y="1146820"/>
                  </a:lnTo>
                  <a:lnTo>
                    <a:pt x="3274924" y="1135728"/>
                  </a:lnTo>
                  <a:lnTo>
                    <a:pt x="3331826" y="1123981"/>
                  </a:lnTo>
                  <a:lnTo>
                    <a:pt x="3387291" y="1111595"/>
                  </a:lnTo>
                  <a:lnTo>
                    <a:pt x="3441274" y="1098587"/>
                  </a:lnTo>
                  <a:lnTo>
                    <a:pt x="3493730" y="1084973"/>
                  </a:lnTo>
                  <a:lnTo>
                    <a:pt x="3544614" y="1070772"/>
                  </a:lnTo>
                  <a:lnTo>
                    <a:pt x="3593880" y="1055999"/>
                  </a:lnTo>
                  <a:lnTo>
                    <a:pt x="3641482" y="1040671"/>
                  </a:lnTo>
                  <a:lnTo>
                    <a:pt x="3687377" y="1024805"/>
                  </a:lnTo>
                  <a:lnTo>
                    <a:pt x="3731518" y="1008419"/>
                  </a:lnTo>
                  <a:lnTo>
                    <a:pt x="3773860" y="991528"/>
                  </a:lnTo>
                  <a:lnTo>
                    <a:pt x="3814358" y="974149"/>
                  </a:lnTo>
                  <a:lnTo>
                    <a:pt x="3852967" y="956300"/>
                  </a:lnTo>
                  <a:lnTo>
                    <a:pt x="3889640" y="937997"/>
                  </a:lnTo>
                  <a:lnTo>
                    <a:pt x="3924334" y="919257"/>
                  </a:lnTo>
                  <a:lnTo>
                    <a:pt x="3987601" y="880533"/>
                  </a:lnTo>
                  <a:lnTo>
                    <a:pt x="4042405" y="840263"/>
                  </a:lnTo>
                  <a:lnTo>
                    <a:pt x="4088384" y="798581"/>
                  </a:lnTo>
                  <a:lnTo>
                    <a:pt x="4125175" y="755622"/>
                  </a:lnTo>
                  <a:lnTo>
                    <a:pt x="4152416" y="711520"/>
                  </a:lnTo>
                  <a:lnTo>
                    <a:pt x="4169745" y="666409"/>
                  </a:lnTo>
                  <a:lnTo>
                    <a:pt x="4176801" y="620424"/>
                  </a:lnTo>
                  <a:lnTo>
                    <a:pt x="4176362" y="597146"/>
                  </a:lnTo>
                  <a:lnTo>
                    <a:pt x="4167707" y="551335"/>
                  </a:lnTo>
                  <a:lnTo>
                    <a:pt x="4149545" y="507376"/>
                  </a:lnTo>
                  <a:lnTo>
                    <a:pt x="4122167" y="464533"/>
                  </a:lnTo>
                  <a:lnTo>
                    <a:pt x="4085932" y="422909"/>
                  </a:lnTo>
                  <a:lnTo>
                    <a:pt x="4041197" y="382607"/>
                  </a:lnTo>
                  <a:lnTo>
                    <a:pt x="3988322" y="343730"/>
                  </a:lnTo>
                  <a:lnTo>
                    <a:pt x="3927664" y="306383"/>
                  </a:lnTo>
                  <a:lnTo>
                    <a:pt x="3859581" y="270669"/>
                  </a:lnTo>
                  <a:lnTo>
                    <a:pt x="3822868" y="253456"/>
                  </a:lnTo>
                  <a:lnTo>
                    <a:pt x="3784433" y="236690"/>
                  </a:lnTo>
                  <a:lnTo>
                    <a:pt x="3744321" y="220384"/>
                  </a:lnTo>
                  <a:lnTo>
                    <a:pt x="3702577" y="204551"/>
                  </a:lnTo>
                  <a:lnTo>
                    <a:pt x="3659246" y="189203"/>
                  </a:lnTo>
                  <a:lnTo>
                    <a:pt x="3614373" y="174354"/>
                  </a:lnTo>
                  <a:lnTo>
                    <a:pt x="3568001" y="160017"/>
                  </a:lnTo>
                  <a:lnTo>
                    <a:pt x="3520177" y="146204"/>
                  </a:lnTo>
                  <a:lnTo>
                    <a:pt x="3470945" y="132929"/>
                  </a:lnTo>
                  <a:lnTo>
                    <a:pt x="3420349" y="120204"/>
                  </a:lnTo>
                  <a:lnTo>
                    <a:pt x="3368435" y="108042"/>
                  </a:lnTo>
                  <a:lnTo>
                    <a:pt x="3315247" y="96456"/>
                  </a:lnTo>
                  <a:lnTo>
                    <a:pt x="3260830" y="85460"/>
                  </a:lnTo>
                  <a:lnTo>
                    <a:pt x="3205230" y="75065"/>
                  </a:lnTo>
                  <a:lnTo>
                    <a:pt x="3148489" y="65286"/>
                  </a:lnTo>
                  <a:lnTo>
                    <a:pt x="3090655" y="56135"/>
                  </a:lnTo>
                  <a:lnTo>
                    <a:pt x="3031770" y="47624"/>
                  </a:lnTo>
                  <a:lnTo>
                    <a:pt x="2971881" y="39767"/>
                  </a:lnTo>
                  <a:lnTo>
                    <a:pt x="2911032" y="32577"/>
                  </a:lnTo>
                  <a:lnTo>
                    <a:pt x="2849267" y="26066"/>
                  </a:lnTo>
                  <a:lnTo>
                    <a:pt x="2786631" y="20248"/>
                  </a:lnTo>
                  <a:lnTo>
                    <a:pt x="2723170" y="15136"/>
                  </a:lnTo>
                  <a:lnTo>
                    <a:pt x="2658928" y="10742"/>
                  </a:lnTo>
                  <a:lnTo>
                    <a:pt x="2593950" y="7079"/>
                  </a:lnTo>
                  <a:lnTo>
                    <a:pt x="2528281" y="4160"/>
                  </a:lnTo>
                  <a:lnTo>
                    <a:pt x="2461965" y="1999"/>
                  </a:lnTo>
                  <a:lnTo>
                    <a:pt x="2395047" y="608"/>
                  </a:lnTo>
                  <a:lnTo>
                    <a:pt x="2327572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76215" y="3786717"/>
              <a:ext cx="4177029" cy="1224280"/>
            </a:xfrm>
            <a:custGeom>
              <a:avLst/>
              <a:gdLst/>
              <a:ahLst/>
              <a:cxnLst/>
              <a:rect l="l" t="t" r="r" b="b"/>
              <a:pathLst>
                <a:path w="4177029" h="1224279">
                  <a:moveTo>
                    <a:pt x="0" y="808650"/>
                  </a:moveTo>
                  <a:lnTo>
                    <a:pt x="442975" y="650154"/>
                  </a:lnTo>
                  <a:lnTo>
                    <a:pt x="439833" y="626708"/>
                  </a:lnTo>
                  <a:lnTo>
                    <a:pt x="439394" y="603430"/>
                  </a:lnTo>
                  <a:lnTo>
                    <a:pt x="446450" y="557445"/>
                  </a:lnTo>
                  <a:lnTo>
                    <a:pt x="463779" y="512334"/>
                  </a:lnTo>
                  <a:lnTo>
                    <a:pt x="491020" y="468232"/>
                  </a:lnTo>
                  <a:lnTo>
                    <a:pt x="527811" y="425273"/>
                  </a:lnTo>
                  <a:lnTo>
                    <a:pt x="573790" y="383591"/>
                  </a:lnTo>
                  <a:lnTo>
                    <a:pt x="628594" y="343321"/>
                  </a:lnTo>
                  <a:lnTo>
                    <a:pt x="691861" y="304597"/>
                  </a:lnTo>
                  <a:lnTo>
                    <a:pt x="726555" y="285857"/>
                  </a:lnTo>
                  <a:lnTo>
                    <a:pt x="763228" y="267554"/>
                  </a:lnTo>
                  <a:lnTo>
                    <a:pt x="801837" y="249705"/>
                  </a:lnTo>
                  <a:lnTo>
                    <a:pt x="842335" y="232326"/>
                  </a:lnTo>
                  <a:lnTo>
                    <a:pt x="884677" y="215435"/>
                  </a:lnTo>
                  <a:lnTo>
                    <a:pt x="928818" y="199049"/>
                  </a:lnTo>
                  <a:lnTo>
                    <a:pt x="974713" y="183183"/>
                  </a:lnTo>
                  <a:lnTo>
                    <a:pt x="1022315" y="167855"/>
                  </a:lnTo>
                  <a:lnTo>
                    <a:pt x="1071581" y="153082"/>
                  </a:lnTo>
                  <a:lnTo>
                    <a:pt x="1122465" y="138881"/>
                  </a:lnTo>
                  <a:lnTo>
                    <a:pt x="1174921" y="125267"/>
                  </a:lnTo>
                  <a:lnTo>
                    <a:pt x="1228904" y="112259"/>
                  </a:lnTo>
                  <a:lnTo>
                    <a:pt x="1284369" y="99873"/>
                  </a:lnTo>
                  <a:lnTo>
                    <a:pt x="1341271" y="88126"/>
                  </a:lnTo>
                  <a:lnTo>
                    <a:pt x="1399564" y="77034"/>
                  </a:lnTo>
                  <a:lnTo>
                    <a:pt x="1459204" y="66614"/>
                  </a:lnTo>
                  <a:lnTo>
                    <a:pt x="1520144" y="56884"/>
                  </a:lnTo>
                  <a:lnTo>
                    <a:pt x="1582340" y="47860"/>
                  </a:lnTo>
                  <a:lnTo>
                    <a:pt x="1645746" y="39558"/>
                  </a:lnTo>
                  <a:lnTo>
                    <a:pt x="1710317" y="31996"/>
                  </a:lnTo>
                  <a:lnTo>
                    <a:pt x="1776007" y="25191"/>
                  </a:lnTo>
                  <a:lnTo>
                    <a:pt x="1842773" y="19158"/>
                  </a:lnTo>
                  <a:lnTo>
                    <a:pt x="1910567" y="13916"/>
                  </a:lnTo>
                  <a:lnTo>
                    <a:pt x="1979345" y="9481"/>
                  </a:lnTo>
                  <a:lnTo>
                    <a:pt x="2049062" y="5869"/>
                  </a:lnTo>
                  <a:lnTo>
                    <a:pt x="2119672" y="3098"/>
                  </a:lnTo>
                  <a:lnTo>
                    <a:pt x="2191131" y="1184"/>
                  </a:lnTo>
                  <a:lnTo>
                    <a:pt x="2259585" y="187"/>
                  </a:lnTo>
                  <a:lnTo>
                    <a:pt x="2327572" y="0"/>
                  </a:lnTo>
                  <a:lnTo>
                    <a:pt x="2395047" y="608"/>
                  </a:lnTo>
                  <a:lnTo>
                    <a:pt x="2461965" y="1999"/>
                  </a:lnTo>
                  <a:lnTo>
                    <a:pt x="2528281" y="4160"/>
                  </a:lnTo>
                  <a:lnTo>
                    <a:pt x="2593950" y="7079"/>
                  </a:lnTo>
                  <a:lnTo>
                    <a:pt x="2658928" y="10742"/>
                  </a:lnTo>
                  <a:lnTo>
                    <a:pt x="2723170" y="15136"/>
                  </a:lnTo>
                  <a:lnTo>
                    <a:pt x="2786631" y="20248"/>
                  </a:lnTo>
                  <a:lnTo>
                    <a:pt x="2849267" y="26066"/>
                  </a:lnTo>
                  <a:lnTo>
                    <a:pt x="2911032" y="32577"/>
                  </a:lnTo>
                  <a:lnTo>
                    <a:pt x="2971881" y="39767"/>
                  </a:lnTo>
                  <a:lnTo>
                    <a:pt x="3031770" y="47624"/>
                  </a:lnTo>
                  <a:lnTo>
                    <a:pt x="3090655" y="56135"/>
                  </a:lnTo>
                  <a:lnTo>
                    <a:pt x="3148489" y="65286"/>
                  </a:lnTo>
                  <a:lnTo>
                    <a:pt x="3205230" y="75065"/>
                  </a:lnTo>
                  <a:lnTo>
                    <a:pt x="3260830" y="85460"/>
                  </a:lnTo>
                  <a:lnTo>
                    <a:pt x="3315247" y="96456"/>
                  </a:lnTo>
                  <a:lnTo>
                    <a:pt x="3368435" y="108042"/>
                  </a:lnTo>
                  <a:lnTo>
                    <a:pt x="3420349" y="120204"/>
                  </a:lnTo>
                  <a:lnTo>
                    <a:pt x="3470945" y="132929"/>
                  </a:lnTo>
                  <a:lnTo>
                    <a:pt x="3520177" y="146204"/>
                  </a:lnTo>
                  <a:lnTo>
                    <a:pt x="3568001" y="160017"/>
                  </a:lnTo>
                  <a:lnTo>
                    <a:pt x="3614373" y="174354"/>
                  </a:lnTo>
                  <a:lnTo>
                    <a:pt x="3659246" y="189203"/>
                  </a:lnTo>
                  <a:lnTo>
                    <a:pt x="3702577" y="204551"/>
                  </a:lnTo>
                  <a:lnTo>
                    <a:pt x="3744321" y="220384"/>
                  </a:lnTo>
                  <a:lnTo>
                    <a:pt x="3784433" y="236690"/>
                  </a:lnTo>
                  <a:lnTo>
                    <a:pt x="3822868" y="253456"/>
                  </a:lnTo>
                  <a:lnTo>
                    <a:pt x="3859581" y="270669"/>
                  </a:lnTo>
                  <a:lnTo>
                    <a:pt x="3894528" y="288315"/>
                  </a:lnTo>
                  <a:lnTo>
                    <a:pt x="3958943" y="324859"/>
                  </a:lnTo>
                  <a:lnTo>
                    <a:pt x="4015755" y="362984"/>
                  </a:lnTo>
                  <a:lnTo>
                    <a:pt x="4064605" y="402586"/>
                  </a:lnTo>
                  <a:lnTo>
                    <a:pt x="4105135" y="443562"/>
                  </a:lnTo>
                  <a:lnTo>
                    <a:pt x="4136986" y="485809"/>
                  </a:lnTo>
                  <a:lnTo>
                    <a:pt x="4159800" y="529222"/>
                  </a:lnTo>
                  <a:lnTo>
                    <a:pt x="4173219" y="573700"/>
                  </a:lnTo>
                  <a:lnTo>
                    <a:pt x="4176801" y="620424"/>
                  </a:lnTo>
                  <a:lnTo>
                    <a:pt x="4174580" y="643517"/>
                  </a:lnTo>
                  <a:lnTo>
                    <a:pt x="4162342" y="689082"/>
                  </a:lnTo>
                  <a:lnTo>
                    <a:pt x="4140012" y="733705"/>
                  </a:lnTo>
                  <a:lnTo>
                    <a:pt x="4107950" y="777253"/>
                  </a:lnTo>
                  <a:lnTo>
                    <a:pt x="4066520" y="819590"/>
                  </a:lnTo>
                  <a:lnTo>
                    <a:pt x="4016084" y="860583"/>
                  </a:lnTo>
                  <a:lnTo>
                    <a:pt x="3957003" y="900097"/>
                  </a:lnTo>
                  <a:lnTo>
                    <a:pt x="3889640" y="937997"/>
                  </a:lnTo>
                  <a:lnTo>
                    <a:pt x="3852967" y="956300"/>
                  </a:lnTo>
                  <a:lnTo>
                    <a:pt x="3814358" y="974149"/>
                  </a:lnTo>
                  <a:lnTo>
                    <a:pt x="3773860" y="991528"/>
                  </a:lnTo>
                  <a:lnTo>
                    <a:pt x="3731518" y="1008419"/>
                  </a:lnTo>
                  <a:lnTo>
                    <a:pt x="3687377" y="1024805"/>
                  </a:lnTo>
                  <a:lnTo>
                    <a:pt x="3641482" y="1040671"/>
                  </a:lnTo>
                  <a:lnTo>
                    <a:pt x="3593880" y="1055999"/>
                  </a:lnTo>
                  <a:lnTo>
                    <a:pt x="3544614" y="1070772"/>
                  </a:lnTo>
                  <a:lnTo>
                    <a:pt x="3493730" y="1084973"/>
                  </a:lnTo>
                  <a:lnTo>
                    <a:pt x="3441274" y="1098587"/>
                  </a:lnTo>
                  <a:lnTo>
                    <a:pt x="3387291" y="1111595"/>
                  </a:lnTo>
                  <a:lnTo>
                    <a:pt x="3331826" y="1123981"/>
                  </a:lnTo>
                  <a:lnTo>
                    <a:pt x="3274924" y="1135728"/>
                  </a:lnTo>
                  <a:lnTo>
                    <a:pt x="3216631" y="1146820"/>
                  </a:lnTo>
                  <a:lnTo>
                    <a:pt x="3156991" y="1157240"/>
                  </a:lnTo>
                  <a:lnTo>
                    <a:pt x="3096051" y="1166970"/>
                  </a:lnTo>
                  <a:lnTo>
                    <a:pt x="3033855" y="1175994"/>
                  </a:lnTo>
                  <a:lnTo>
                    <a:pt x="2970449" y="1184296"/>
                  </a:lnTo>
                  <a:lnTo>
                    <a:pt x="2905878" y="1191858"/>
                  </a:lnTo>
                  <a:lnTo>
                    <a:pt x="2840188" y="1198663"/>
                  </a:lnTo>
                  <a:lnTo>
                    <a:pt x="2773422" y="1204696"/>
                  </a:lnTo>
                  <a:lnTo>
                    <a:pt x="2705628" y="1209938"/>
                  </a:lnTo>
                  <a:lnTo>
                    <a:pt x="2636850" y="1214373"/>
                  </a:lnTo>
                  <a:lnTo>
                    <a:pt x="2567133" y="1217985"/>
                  </a:lnTo>
                  <a:lnTo>
                    <a:pt x="2496523" y="1220756"/>
                  </a:lnTo>
                  <a:lnTo>
                    <a:pt x="2425065" y="1222670"/>
                  </a:lnTo>
                  <a:lnTo>
                    <a:pt x="2363525" y="1223593"/>
                  </a:lnTo>
                  <a:lnTo>
                    <a:pt x="2302232" y="1223856"/>
                  </a:lnTo>
                  <a:lnTo>
                    <a:pt x="2241226" y="1223465"/>
                  </a:lnTo>
                  <a:lnTo>
                    <a:pt x="2180547" y="1222429"/>
                  </a:lnTo>
                  <a:lnTo>
                    <a:pt x="2120234" y="1220755"/>
                  </a:lnTo>
                  <a:lnTo>
                    <a:pt x="2060328" y="1218450"/>
                  </a:lnTo>
                  <a:lnTo>
                    <a:pt x="2000869" y="1215524"/>
                  </a:lnTo>
                  <a:lnTo>
                    <a:pt x="1941895" y="1211982"/>
                  </a:lnTo>
                  <a:lnTo>
                    <a:pt x="1883448" y="1207833"/>
                  </a:lnTo>
                  <a:lnTo>
                    <a:pt x="1825568" y="1203084"/>
                  </a:lnTo>
                  <a:lnTo>
                    <a:pt x="1768293" y="1197744"/>
                  </a:lnTo>
                  <a:lnTo>
                    <a:pt x="1711664" y="1191819"/>
                  </a:lnTo>
                  <a:lnTo>
                    <a:pt x="1655720" y="1185318"/>
                  </a:lnTo>
                  <a:lnTo>
                    <a:pt x="1600503" y="1178248"/>
                  </a:lnTo>
                  <a:lnTo>
                    <a:pt x="1546051" y="1170616"/>
                  </a:lnTo>
                  <a:lnTo>
                    <a:pt x="1492405" y="1162431"/>
                  </a:lnTo>
                  <a:lnTo>
                    <a:pt x="1439604" y="1153700"/>
                  </a:lnTo>
                  <a:lnTo>
                    <a:pt x="1387688" y="1144430"/>
                  </a:lnTo>
                  <a:lnTo>
                    <a:pt x="1336697" y="1134630"/>
                  </a:lnTo>
                  <a:lnTo>
                    <a:pt x="1286672" y="1124307"/>
                  </a:lnTo>
                  <a:lnTo>
                    <a:pt x="1237651" y="1113469"/>
                  </a:lnTo>
                  <a:lnTo>
                    <a:pt x="1189676" y="1102122"/>
                  </a:lnTo>
                  <a:lnTo>
                    <a:pt x="1142785" y="1090276"/>
                  </a:lnTo>
                  <a:lnTo>
                    <a:pt x="1097019" y="1077938"/>
                  </a:lnTo>
                  <a:lnTo>
                    <a:pt x="1052417" y="1065114"/>
                  </a:lnTo>
                  <a:lnTo>
                    <a:pt x="1009020" y="1051814"/>
                  </a:lnTo>
                  <a:lnTo>
                    <a:pt x="966867" y="1038044"/>
                  </a:lnTo>
                  <a:lnTo>
                    <a:pt x="925998" y="1023813"/>
                  </a:lnTo>
                  <a:lnTo>
                    <a:pt x="886454" y="1009127"/>
                  </a:lnTo>
                  <a:lnTo>
                    <a:pt x="848273" y="993995"/>
                  </a:lnTo>
                  <a:lnTo>
                    <a:pt x="811496" y="978424"/>
                  </a:lnTo>
                  <a:lnTo>
                    <a:pt x="776164" y="962422"/>
                  </a:lnTo>
                  <a:lnTo>
                    <a:pt x="709989" y="929156"/>
                  </a:lnTo>
                  <a:lnTo>
                    <a:pt x="650069" y="894257"/>
                  </a:lnTo>
                  <a:lnTo>
                    <a:pt x="622554" y="876214"/>
                  </a:lnTo>
                  <a:lnTo>
                    <a:pt x="0" y="80865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808471" y="3948683"/>
            <a:ext cx="25495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3810"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щоб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збільшувати масу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порошку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рекомендується  зменшити кількість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масу взятої</a:t>
            </a:r>
            <a:r>
              <a:rPr sz="14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тритурації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785359" y="5228759"/>
            <a:ext cx="3968750" cy="1301750"/>
            <a:chOff x="4785359" y="5228759"/>
            <a:chExt cx="3968750" cy="1301750"/>
          </a:xfrm>
        </p:grpSpPr>
        <p:sp>
          <p:nvSpPr>
            <p:cNvPr id="22" name="object 22"/>
            <p:cNvSpPr/>
            <p:nvPr/>
          </p:nvSpPr>
          <p:spPr>
            <a:xfrm>
              <a:off x="4790439" y="5233839"/>
              <a:ext cx="3958590" cy="1291590"/>
            </a:xfrm>
            <a:custGeom>
              <a:avLst/>
              <a:gdLst/>
              <a:ahLst/>
              <a:cxnLst/>
              <a:rect l="l" t="t" r="r" b="b"/>
              <a:pathLst>
                <a:path w="3958590" h="1291590">
                  <a:moveTo>
                    <a:pt x="2112957" y="4"/>
                  </a:moveTo>
                  <a:lnTo>
                    <a:pt x="2059709" y="0"/>
                  </a:lnTo>
                  <a:lnTo>
                    <a:pt x="2006466" y="514"/>
                  </a:lnTo>
                  <a:lnTo>
                    <a:pt x="1953262" y="1549"/>
                  </a:lnTo>
                  <a:lnTo>
                    <a:pt x="1900133" y="3104"/>
                  </a:lnTo>
                  <a:lnTo>
                    <a:pt x="1847112" y="5180"/>
                  </a:lnTo>
                  <a:lnTo>
                    <a:pt x="1794235" y="7777"/>
                  </a:lnTo>
                  <a:lnTo>
                    <a:pt x="1741535" y="10896"/>
                  </a:lnTo>
                  <a:lnTo>
                    <a:pt x="1689048" y="14538"/>
                  </a:lnTo>
                  <a:lnTo>
                    <a:pt x="1636808" y="18703"/>
                  </a:lnTo>
                  <a:lnTo>
                    <a:pt x="1584849" y="23391"/>
                  </a:lnTo>
                  <a:lnTo>
                    <a:pt x="1533207" y="28604"/>
                  </a:lnTo>
                  <a:lnTo>
                    <a:pt x="1481915" y="34341"/>
                  </a:lnTo>
                  <a:lnTo>
                    <a:pt x="1431009" y="40602"/>
                  </a:lnTo>
                  <a:lnTo>
                    <a:pt x="1380523" y="47390"/>
                  </a:lnTo>
                  <a:lnTo>
                    <a:pt x="1330491" y="54703"/>
                  </a:lnTo>
                  <a:lnTo>
                    <a:pt x="1280949" y="62543"/>
                  </a:lnTo>
                  <a:lnTo>
                    <a:pt x="1231930" y="70910"/>
                  </a:lnTo>
                  <a:lnTo>
                    <a:pt x="1183470" y="79804"/>
                  </a:lnTo>
                  <a:lnTo>
                    <a:pt x="1135602" y="89226"/>
                  </a:lnTo>
                  <a:lnTo>
                    <a:pt x="1088362" y="99177"/>
                  </a:lnTo>
                  <a:lnTo>
                    <a:pt x="1041785" y="109657"/>
                  </a:lnTo>
                  <a:lnTo>
                    <a:pt x="995904" y="120667"/>
                  </a:lnTo>
                  <a:lnTo>
                    <a:pt x="950754" y="132206"/>
                  </a:lnTo>
                  <a:lnTo>
                    <a:pt x="906370" y="144276"/>
                  </a:lnTo>
                  <a:lnTo>
                    <a:pt x="862787" y="156877"/>
                  </a:lnTo>
                  <a:lnTo>
                    <a:pt x="820038" y="170010"/>
                  </a:lnTo>
                  <a:lnTo>
                    <a:pt x="0" y="114257"/>
                  </a:lnTo>
                  <a:lnTo>
                    <a:pt x="395605" y="368269"/>
                  </a:lnTo>
                  <a:lnTo>
                    <a:pt x="358416" y="397001"/>
                  </a:lnTo>
                  <a:lnTo>
                    <a:pt x="325537" y="426112"/>
                  </a:lnTo>
                  <a:lnTo>
                    <a:pt x="296943" y="455551"/>
                  </a:lnTo>
                  <a:lnTo>
                    <a:pt x="272612" y="485267"/>
                  </a:lnTo>
                  <a:lnTo>
                    <a:pt x="236653" y="545325"/>
                  </a:lnTo>
                  <a:lnTo>
                    <a:pt x="217480" y="605876"/>
                  </a:lnTo>
                  <a:lnTo>
                    <a:pt x="214133" y="636208"/>
                  </a:lnTo>
                  <a:lnTo>
                    <a:pt x="214915" y="666509"/>
                  </a:lnTo>
                  <a:lnTo>
                    <a:pt x="228779" y="726814"/>
                  </a:lnTo>
                  <a:lnTo>
                    <a:pt x="258893" y="786381"/>
                  </a:lnTo>
                  <a:lnTo>
                    <a:pt x="305078" y="844800"/>
                  </a:lnTo>
                  <a:lnTo>
                    <a:pt x="334142" y="873450"/>
                  </a:lnTo>
                  <a:lnTo>
                    <a:pt x="367157" y="901660"/>
                  </a:lnTo>
                  <a:lnTo>
                    <a:pt x="404100" y="929378"/>
                  </a:lnTo>
                  <a:lnTo>
                    <a:pt x="444950" y="956553"/>
                  </a:lnTo>
                  <a:lnTo>
                    <a:pt x="489683" y="983132"/>
                  </a:lnTo>
                  <a:lnTo>
                    <a:pt x="538278" y="1009066"/>
                  </a:lnTo>
                  <a:lnTo>
                    <a:pt x="590712" y="1034303"/>
                  </a:lnTo>
                  <a:lnTo>
                    <a:pt x="646963" y="1058791"/>
                  </a:lnTo>
                  <a:lnTo>
                    <a:pt x="707009" y="1082479"/>
                  </a:lnTo>
                  <a:lnTo>
                    <a:pt x="746350" y="1096823"/>
                  </a:lnTo>
                  <a:lnTo>
                    <a:pt x="786655" y="1110662"/>
                  </a:lnTo>
                  <a:lnTo>
                    <a:pt x="827889" y="1123996"/>
                  </a:lnTo>
                  <a:lnTo>
                    <a:pt x="870017" y="1136823"/>
                  </a:lnTo>
                  <a:lnTo>
                    <a:pt x="913005" y="1149143"/>
                  </a:lnTo>
                  <a:lnTo>
                    <a:pt x="956819" y="1160956"/>
                  </a:lnTo>
                  <a:lnTo>
                    <a:pt x="1001423" y="1172261"/>
                  </a:lnTo>
                  <a:lnTo>
                    <a:pt x="1046783" y="1183058"/>
                  </a:lnTo>
                  <a:lnTo>
                    <a:pt x="1092864" y="1193347"/>
                  </a:lnTo>
                  <a:lnTo>
                    <a:pt x="1139633" y="1203126"/>
                  </a:lnTo>
                  <a:lnTo>
                    <a:pt x="1187054" y="1212395"/>
                  </a:lnTo>
                  <a:lnTo>
                    <a:pt x="1235092" y="1221154"/>
                  </a:lnTo>
                  <a:lnTo>
                    <a:pt x="1283714" y="1229402"/>
                  </a:lnTo>
                  <a:lnTo>
                    <a:pt x="1332884" y="1237139"/>
                  </a:lnTo>
                  <a:lnTo>
                    <a:pt x="1382568" y="1244364"/>
                  </a:lnTo>
                  <a:lnTo>
                    <a:pt x="1432731" y="1251076"/>
                  </a:lnTo>
                  <a:lnTo>
                    <a:pt x="1483339" y="1257276"/>
                  </a:lnTo>
                  <a:lnTo>
                    <a:pt x="1534357" y="1262963"/>
                  </a:lnTo>
                  <a:lnTo>
                    <a:pt x="1585751" y="1268135"/>
                  </a:lnTo>
                  <a:lnTo>
                    <a:pt x="1637485" y="1272794"/>
                  </a:lnTo>
                  <a:lnTo>
                    <a:pt x="1689526" y="1276937"/>
                  </a:lnTo>
                  <a:lnTo>
                    <a:pt x="1741838" y="1280565"/>
                  </a:lnTo>
                  <a:lnTo>
                    <a:pt x="1794388" y="1283677"/>
                  </a:lnTo>
                  <a:lnTo>
                    <a:pt x="1847140" y="1286273"/>
                  </a:lnTo>
                  <a:lnTo>
                    <a:pt x="1900060" y="1288352"/>
                  </a:lnTo>
                  <a:lnTo>
                    <a:pt x="1953114" y="1289913"/>
                  </a:lnTo>
                  <a:lnTo>
                    <a:pt x="2006266" y="1290956"/>
                  </a:lnTo>
                  <a:lnTo>
                    <a:pt x="2059483" y="1291481"/>
                  </a:lnTo>
                  <a:lnTo>
                    <a:pt x="2112728" y="1291487"/>
                  </a:lnTo>
                  <a:lnTo>
                    <a:pt x="2165969" y="1290974"/>
                  </a:lnTo>
                  <a:lnTo>
                    <a:pt x="2219171" y="1289940"/>
                  </a:lnTo>
                  <a:lnTo>
                    <a:pt x="2272298" y="1288386"/>
                  </a:lnTo>
                  <a:lnTo>
                    <a:pt x="2325316" y="1286311"/>
                  </a:lnTo>
                  <a:lnTo>
                    <a:pt x="2378191" y="1283715"/>
                  </a:lnTo>
                  <a:lnTo>
                    <a:pt x="2430887" y="1280596"/>
                  </a:lnTo>
                  <a:lnTo>
                    <a:pt x="2483372" y="1276955"/>
                  </a:lnTo>
                  <a:lnTo>
                    <a:pt x="2535609" y="1272791"/>
                  </a:lnTo>
                  <a:lnTo>
                    <a:pt x="2587564" y="1268103"/>
                  </a:lnTo>
                  <a:lnTo>
                    <a:pt x="2639203" y="1262891"/>
                  </a:lnTo>
                  <a:lnTo>
                    <a:pt x="2690490" y="1257155"/>
                  </a:lnTo>
                  <a:lnTo>
                    <a:pt x="2741392" y="1250894"/>
                  </a:lnTo>
                  <a:lnTo>
                    <a:pt x="2791874" y="1244107"/>
                  </a:lnTo>
                  <a:lnTo>
                    <a:pt x="2841902" y="1236794"/>
                  </a:lnTo>
                  <a:lnTo>
                    <a:pt x="2891440" y="1228954"/>
                  </a:lnTo>
                  <a:lnTo>
                    <a:pt x="2940453" y="1220587"/>
                  </a:lnTo>
                  <a:lnTo>
                    <a:pt x="2988909" y="1211693"/>
                  </a:lnTo>
                  <a:lnTo>
                    <a:pt x="3036771" y="1202270"/>
                  </a:lnTo>
                  <a:lnTo>
                    <a:pt x="3084005" y="1192319"/>
                  </a:lnTo>
                  <a:lnTo>
                    <a:pt x="3130577" y="1181838"/>
                  </a:lnTo>
                  <a:lnTo>
                    <a:pt x="3176452" y="1170828"/>
                  </a:lnTo>
                  <a:lnTo>
                    <a:pt x="3221596" y="1159288"/>
                  </a:lnTo>
                  <a:lnTo>
                    <a:pt x="3265973" y="1147217"/>
                  </a:lnTo>
                  <a:lnTo>
                    <a:pt x="3309550" y="1134615"/>
                  </a:lnTo>
                  <a:lnTo>
                    <a:pt x="3352291" y="1121481"/>
                  </a:lnTo>
                  <a:lnTo>
                    <a:pt x="3409484" y="1102603"/>
                  </a:lnTo>
                  <a:lnTo>
                    <a:pt x="3463868" y="1083096"/>
                  </a:lnTo>
                  <a:lnTo>
                    <a:pt x="3515439" y="1062992"/>
                  </a:lnTo>
                  <a:lnTo>
                    <a:pt x="3564193" y="1042324"/>
                  </a:lnTo>
                  <a:lnTo>
                    <a:pt x="3610126" y="1021122"/>
                  </a:lnTo>
                  <a:lnTo>
                    <a:pt x="3653235" y="999418"/>
                  </a:lnTo>
                  <a:lnTo>
                    <a:pt x="3693515" y="977244"/>
                  </a:lnTo>
                  <a:lnTo>
                    <a:pt x="3730962" y="954632"/>
                  </a:lnTo>
                  <a:lnTo>
                    <a:pt x="3765573" y="931613"/>
                  </a:lnTo>
                  <a:lnTo>
                    <a:pt x="3797344" y="908219"/>
                  </a:lnTo>
                  <a:lnTo>
                    <a:pt x="3852348" y="860433"/>
                  </a:lnTo>
                  <a:lnTo>
                    <a:pt x="3895944" y="811527"/>
                  </a:lnTo>
                  <a:lnTo>
                    <a:pt x="3928099" y="761753"/>
                  </a:lnTo>
                  <a:lnTo>
                    <a:pt x="3948782" y="711367"/>
                  </a:lnTo>
                  <a:lnTo>
                    <a:pt x="3957963" y="660620"/>
                  </a:lnTo>
                  <a:lnTo>
                    <a:pt x="3958230" y="635191"/>
                  </a:lnTo>
                  <a:lnTo>
                    <a:pt x="3955609" y="609766"/>
                  </a:lnTo>
                  <a:lnTo>
                    <a:pt x="3941689" y="559059"/>
                  </a:lnTo>
                  <a:lnTo>
                    <a:pt x="3916171" y="508752"/>
                  </a:lnTo>
                  <a:lnTo>
                    <a:pt x="3879025" y="459098"/>
                  </a:lnTo>
                  <a:lnTo>
                    <a:pt x="3830218" y="410351"/>
                  </a:lnTo>
                  <a:lnTo>
                    <a:pt x="3769720" y="362763"/>
                  </a:lnTo>
                  <a:lnTo>
                    <a:pt x="3735076" y="339484"/>
                  </a:lnTo>
                  <a:lnTo>
                    <a:pt x="3697498" y="316589"/>
                  </a:lnTo>
                  <a:lnTo>
                    <a:pt x="3656981" y="294111"/>
                  </a:lnTo>
                  <a:lnTo>
                    <a:pt x="3613522" y="272081"/>
                  </a:lnTo>
                  <a:lnTo>
                    <a:pt x="3567116" y="250532"/>
                  </a:lnTo>
                  <a:lnTo>
                    <a:pt x="3517759" y="229494"/>
                  </a:lnTo>
                  <a:lnTo>
                    <a:pt x="3465449" y="208999"/>
                  </a:lnTo>
                  <a:lnTo>
                    <a:pt x="3426107" y="194653"/>
                  </a:lnTo>
                  <a:lnTo>
                    <a:pt x="3385802" y="180813"/>
                  </a:lnTo>
                  <a:lnTo>
                    <a:pt x="3344568" y="167479"/>
                  </a:lnTo>
                  <a:lnTo>
                    <a:pt x="3302440" y="154651"/>
                  </a:lnTo>
                  <a:lnTo>
                    <a:pt x="3259452" y="142330"/>
                  </a:lnTo>
                  <a:lnTo>
                    <a:pt x="3215638" y="130517"/>
                  </a:lnTo>
                  <a:lnTo>
                    <a:pt x="3171034" y="119211"/>
                  </a:lnTo>
                  <a:lnTo>
                    <a:pt x="3125674" y="108414"/>
                  </a:lnTo>
                  <a:lnTo>
                    <a:pt x="3079592" y="98125"/>
                  </a:lnTo>
                  <a:lnTo>
                    <a:pt x="3032823" y="88346"/>
                  </a:lnTo>
                  <a:lnTo>
                    <a:pt x="2985402" y="79077"/>
                  </a:lnTo>
                  <a:lnTo>
                    <a:pt x="2937363" y="70319"/>
                  </a:lnTo>
                  <a:lnTo>
                    <a:pt x="2888741" y="62071"/>
                  </a:lnTo>
                  <a:lnTo>
                    <a:pt x="2839571" y="54334"/>
                  </a:lnTo>
                  <a:lnTo>
                    <a:pt x="2789886" y="47110"/>
                  </a:lnTo>
                  <a:lnTo>
                    <a:pt x="2739723" y="40398"/>
                  </a:lnTo>
                  <a:lnTo>
                    <a:pt x="2689114" y="34199"/>
                  </a:lnTo>
                  <a:lnTo>
                    <a:pt x="2638095" y="28513"/>
                  </a:lnTo>
                  <a:lnTo>
                    <a:pt x="2586701" y="23341"/>
                  </a:lnTo>
                  <a:lnTo>
                    <a:pt x="2534965" y="18684"/>
                  </a:lnTo>
                  <a:lnTo>
                    <a:pt x="2482924" y="14541"/>
                  </a:lnTo>
                  <a:lnTo>
                    <a:pt x="2430610" y="10914"/>
                  </a:lnTo>
                  <a:lnTo>
                    <a:pt x="2378059" y="7803"/>
                  </a:lnTo>
                  <a:lnTo>
                    <a:pt x="2325306" y="5209"/>
                  </a:lnTo>
                  <a:lnTo>
                    <a:pt x="2272384" y="3131"/>
                  </a:lnTo>
                  <a:lnTo>
                    <a:pt x="2219329" y="1571"/>
                  </a:lnTo>
                  <a:lnTo>
                    <a:pt x="2166175" y="528"/>
                  </a:lnTo>
                  <a:lnTo>
                    <a:pt x="2112957" y="4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90439" y="5233839"/>
              <a:ext cx="3958590" cy="1291590"/>
            </a:xfrm>
            <a:custGeom>
              <a:avLst/>
              <a:gdLst/>
              <a:ahLst/>
              <a:cxnLst/>
              <a:rect l="l" t="t" r="r" b="b"/>
              <a:pathLst>
                <a:path w="3958590" h="1291590">
                  <a:moveTo>
                    <a:pt x="0" y="114257"/>
                  </a:moveTo>
                  <a:lnTo>
                    <a:pt x="820038" y="170010"/>
                  </a:lnTo>
                  <a:lnTo>
                    <a:pt x="862787" y="156877"/>
                  </a:lnTo>
                  <a:lnTo>
                    <a:pt x="906370" y="144276"/>
                  </a:lnTo>
                  <a:lnTo>
                    <a:pt x="950754" y="132206"/>
                  </a:lnTo>
                  <a:lnTo>
                    <a:pt x="995904" y="120667"/>
                  </a:lnTo>
                  <a:lnTo>
                    <a:pt x="1041785" y="109657"/>
                  </a:lnTo>
                  <a:lnTo>
                    <a:pt x="1088362" y="99177"/>
                  </a:lnTo>
                  <a:lnTo>
                    <a:pt x="1135602" y="89226"/>
                  </a:lnTo>
                  <a:lnTo>
                    <a:pt x="1183470" y="79804"/>
                  </a:lnTo>
                  <a:lnTo>
                    <a:pt x="1231930" y="70910"/>
                  </a:lnTo>
                  <a:lnTo>
                    <a:pt x="1280949" y="62543"/>
                  </a:lnTo>
                  <a:lnTo>
                    <a:pt x="1330491" y="54703"/>
                  </a:lnTo>
                  <a:lnTo>
                    <a:pt x="1380523" y="47390"/>
                  </a:lnTo>
                  <a:lnTo>
                    <a:pt x="1431009" y="40602"/>
                  </a:lnTo>
                  <a:lnTo>
                    <a:pt x="1481915" y="34341"/>
                  </a:lnTo>
                  <a:lnTo>
                    <a:pt x="1533207" y="28604"/>
                  </a:lnTo>
                  <a:lnTo>
                    <a:pt x="1584849" y="23391"/>
                  </a:lnTo>
                  <a:lnTo>
                    <a:pt x="1636808" y="18703"/>
                  </a:lnTo>
                  <a:lnTo>
                    <a:pt x="1689048" y="14538"/>
                  </a:lnTo>
                  <a:lnTo>
                    <a:pt x="1741535" y="10896"/>
                  </a:lnTo>
                  <a:lnTo>
                    <a:pt x="1794235" y="7777"/>
                  </a:lnTo>
                  <a:lnTo>
                    <a:pt x="1847112" y="5180"/>
                  </a:lnTo>
                  <a:lnTo>
                    <a:pt x="1900133" y="3104"/>
                  </a:lnTo>
                  <a:lnTo>
                    <a:pt x="1953262" y="1549"/>
                  </a:lnTo>
                  <a:lnTo>
                    <a:pt x="2006466" y="514"/>
                  </a:lnTo>
                  <a:lnTo>
                    <a:pt x="2059709" y="0"/>
                  </a:lnTo>
                  <a:lnTo>
                    <a:pt x="2112957" y="4"/>
                  </a:lnTo>
                  <a:lnTo>
                    <a:pt x="2166175" y="528"/>
                  </a:lnTo>
                  <a:lnTo>
                    <a:pt x="2219329" y="1571"/>
                  </a:lnTo>
                  <a:lnTo>
                    <a:pt x="2272384" y="3131"/>
                  </a:lnTo>
                  <a:lnTo>
                    <a:pt x="2325306" y="5209"/>
                  </a:lnTo>
                  <a:lnTo>
                    <a:pt x="2378059" y="7803"/>
                  </a:lnTo>
                  <a:lnTo>
                    <a:pt x="2430610" y="10914"/>
                  </a:lnTo>
                  <a:lnTo>
                    <a:pt x="2482924" y="14541"/>
                  </a:lnTo>
                  <a:lnTo>
                    <a:pt x="2534965" y="18684"/>
                  </a:lnTo>
                  <a:lnTo>
                    <a:pt x="2586701" y="23341"/>
                  </a:lnTo>
                  <a:lnTo>
                    <a:pt x="2638095" y="28513"/>
                  </a:lnTo>
                  <a:lnTo>
                    <a:pt x="2689114" y="34199"/>
                  </a:lnTo>
                  <a:lnTo>
                    <a:pt x="2739723" y="40398"/>
                  </a:lnTo>
                  <a:lnTo>
                    <a:pt x="2789886" y="47110"/>
                  </a:lnTo>
                  <a:lnTo>
                    <a:pt x="2839571" y="54334"/>
                  </a:lnTo>
                  <a:lnTo>
                    <a:pt x="2888741" y="62071"/>
                  </a:lnTo>
                  <a:lnTo>
                    <a:pt x="2937363" y="70319"/>
                  </a:lnTo>
                  <a:lnTo>
                    <a:pt x="2985402" y="79077"/>
                  </a:lnTo>
                  <a:lnTo>
                    <a:pt x="3032823" y="88346"/>
                  </a:lnTo>
                  <a:lnTo>
                    <a:pt x="3079592" y="98125"/>
                  </a:lnTo>
                  <a:lnTo>
                    <a:pt x="3125674" y="108414"/>
                  </a:lnTo>
                  <a:lnTo>
                    <a:pt x="3171034" y="119211"/>
                  </a:lnTo>
                  <a:lnTo>
                    <a:pt x="3215638" y="130517"/>
                  </a:lnTo>
                  <a:lnTo>
                    <a:pt x="3259452" y="142330"/>
                  </a:lnTo>
                  <a:lnTo>
                    <a:pt x="3302440" y="154651"/>
                  </a:lnTo>
                  <a:lnTo>
                    <a:pt x="3344568" y="167479"/>
                  </a:lnTo>
                  <a:lnTo>
                    <a:pt x="3385802" y="180813"/>
                  </a:lnTo>
                  <a:lnTo>
                    <a:pt x="3426107" y="194653"/>
                  </a:lnTo>
                  <a:lnTo>
                    <a:pt x="3465449" y="208999"/>
                  </a:lnTo>
                  <a:lnTo>
                    <a:pt x="3517759" y="229494"/>
                  </a:lnTo>
                  <a:lnTo>
                    <a:pt x="3567116" y="250532"/>
                  </a:lnTo>
                  <a:lnTo>
                    <a:pt x="3613522" y="272081"/>
                  </a:lnTo>
                  <a:lnTo>
                    <a:pt x="3656981" y="294111"/>
                  </a:lnTo>
                  <a:lnTo>
                    <a:pt x="3697498" y="316589"/>
                  </a:lnTo>
                  <a:lnTo>
                    <a:pt x="3735076" y="339484"/>
                  </a:lnTo>
                  <a:lnTo>
                    <a:pt x="3769720" y="362763"/>
                  </a:lnTo>
                  <a:lnTo>
                    <a:pt x="3801433" y="386396"/>
                  </a:lnTo>
                  <a:lnTo>
                    <a:pt x="3856081" y="434595"/>
                  </a:lnTo>
                  <a:lnTo>
                    <a:pt x="3899054" y="483828"/>
                  </a:lnTo>
                  <a:lnTo>
                    <a:pt x="3930382" y="533840"/>
                  </a:lnTo>
                  <a:lnTo>
                    <a:pt x="3950097" y="584379"/>
                  </a:lnTo>
                  <a:lnTo>
                    <a:pt x="3958230" y="635191"/>
                  </a:lnTo>
                  <a:lnTo>
                    <a:pt x="3957963" y="660620"/>
                  </a:lnTo>
                  <a:lnTo>
                    <a:pt x="3948782" y="711367"/>
                  </a:lnTo>
                  <a:lnTo>
                    <a:pt x="3928099" y="761753"/>
                  </a:lnTo>
                  <a:lnTo>
                    <a:pt x="3895944" y="811527"/>
                  </a:lnTo>
                  <a:lnTo>
                    <a:pt x="3852348" y="860433"/>
                  </a:lnTo>
                  <a:lnTo>
                    <a:pt x="3797344" y="908219"/>
                  </a:lnTo>
                  <a:lnTo>
                    <a:pt x="3765573" y="931613"/>
                  </a:lnTo>
                  <a:lnTo>
                    <a:pt x="3730962" y="954632"/>
                  </a:lnTo>
                  <a:lnTo>
                    <a:pt x="3693515" y="977244"/>
                  </a:lnTo>
                  <a:lnTo>
                    <a:pt x="3653235" y="999418"/>
                  </a:lnTo>
                  <a:lnTo>
                    <a:pt x="3610126" y="1021122"/>
                  </a:lnTo>
                  <a:lnTo>
                    <a:pt x="3564193" y="1042324"/>
                  </a:lnTo>
                  <a:lnTo>
                    <a:pt x="3515439" y="1062992"/>
                  </a:lnTo>
                  <a:lnTo>
                    <a:pt x="3463868" y="1083096"/>
                  </a:lnTo>
                  <a:lnTo>
                    <a:pt x="3409484" y="1102603"/>
                  </a:lnTo>
                  <a:lnTo>
                    <a:pt x="3352291" y="1121481"/>
                  </a:lnTo>
                  <a:lnTo>
                    <a:pt x="3309550" y="1134615"/>
                  </a:lnTo>
                  <a:lnTo>
                    <a:pt x="3265973" y="1147217"/>
                  </a:lnTo>
                  <a:lnTo>
                    <a:pt x="3221596" y="1159288"/>
                  </a:lnTo>
                  <a:lnTo>
                    <a:pt x="3176452" y="1170828"/>
                  </a:lnTo>
                  <a:lnTo>
                    <a:pt x="3130577" y="1181838"/>
                  </a:lnTo>
                  <a:lnTo>
                    <a:pt x="3084005" y="1192319"/>
                  </a:lnTo>
                  <a:lnTo>
                    <a:pt x="3036771" y="1202270"/>
                  </a:lnTo>
                  <a:lnTo>
                    <a:pt x="2988909" y="1211693"/>
                  </a:lnTo>
                  <a:lnTo>
                    <a:pt x="2940453" y="1220587"/>
                  </a:lnTo>
                  <a:lnTo>
                    <a:pt x="2891440" y="1228954"/>
                  </a:lnTo>
                  <a:lnTo>
                    <a:pt x="2841902" y="1236794"/>
                  </a:lnTo>
                  <a:lnTo>
                    <a:pt x="2791874" y="1244107"/>
                  </a:lnTo>
                  <a:lnTo>
                    <a:pt x="2741392" y="1250894"/>
                  </a:lnTo>
                  <a:lnTo>
                    <a:pt x="2690490" y="1257155"/>
                  </a:lnTo>
                  <a:lnTo>
                    <a:pt x="2639203" y="1262891"/>
                  </a:lnTo>
                  <a:lnTo>
                    <a:pt x="2587564" y="1268103"/>
                  </a:lnTo>
                  <a:lnTo>
                    <a:pt x="2535609" y="1272791"/>
                  </a:lnTo>
                  <a:lnTo>
                    <a:pt x="2483372" y="1276955"/>
                  </a:lnTo>
                  <a:lnTo>
                    <a:pt x="2430887" y="1280596"/>
                  </a:lnTo>
                  <a:lnTo>
                    <a:pt x="2378191" y="1283715"/>
                  </a:lnTo>
                  <a:lnTo>
                    <a:pt x="2325316" y="1286311"/>
                  </a:lnTo>
                  <a:lnTo>
                    <a:pt x="2272298" y="1288386"/>
                  </a:lnTo>
                  <a:lnTo>
                    <a:pt x="2219171" y="1289940"/>
                  </a:lnTo>
                  <a:lnTo>
                    <a:pt x="2165969" y="1290974"/>
                  </a:lnTo>
                  <a:lnTo>
                    <a:pt x="2112728" y="1291487"/>
                  </a:lnTo>
                  <a:lnTo>
                    <a:pt x="2059483" y="1291481"/>
                  </a:lnTo>
                  <a:lnTo>
                    <a:pt x="2006266" y="1290956"/>
                  </a:lnTo>
                  <a:lnTo>
                    <a:pt x="1953114" y="1289913"/>
                  </a:lnTo>
                  <a:lnTo>
                    <a:pt x="1900060" y="1288352"/>
                  </a:lnTo>
                  <a:lnTo>
                    <a:pt x="1847140" y="1286273"/>
                  </a:lnTo>
                  <a:lnTo>
                    <a:pt x="1794388" y="1283677"/>
                  </a:lnTo>
                  <a:lnTo>
                    <a:pt x="1741838" y="1280565"/>
                  </a:lnTo>
                  <a:lnTo>
                    <a:pt x="1689526" y="1276937"/>
                  </a:lnTo>
                  <a:lnTo>
                    <a:pt x="1637485" y="1272794"/>
                  </a:lnTo>
                  <a:lnTo>
                    <a:pt x="1585751" y="1268135"/>
                  </a:lnTo>
                  <a:lnTo>
                    <a:pt x="1534357" y="1262963"/>
                  </a:lnTo>
                  <a:lnTo>
                    <a:pt x="1483339" y="1257276"/>
                  </a:lnTo>
                  <a:lnTo>
                    <a:pt x="1432731" y="1251076"/>
                  </a:lnTo>
                  <a:lnTo>
                    <a:pt x="1382568" y="1244364"/>
                  </a:lnTo>
                  <a:lnTo>
                    <a:pt x="1332884" y="1237139"/>
                  </a:lnTo>
                  <a:lnTo>
                    <a:pt x="1283714" y="1229402"/>
                  </a:lnTo>
                  <a:lnTo>
                    <a:pt x="1235092" y="1221154"/>
                  </a:lnTo>
                  <a:lnTo>
                    <a:pt x="1187054" y="1212395"/>
                  </a:lnTo>
                  <a:lnTo>
                    <a:pt x="1139633" y="1203126"/>
                  </a:lnTo>
                  <a:lnTo>
                    <a:pt x="1092864" y="1193347"/>
                  </a:lnTo>
                  <a:lnTo>
                    <a:pt x="1046783" y="1183058"/>
                  </a:lnTo>
                  <a:lnTo>
                    <a:pt x="1001423" y="1172261"/>
                  </a:lnTo>
                  <a:lnTo>
                    <a:pt x="956819" y="1160956"/>
                  </a:lnTo>
                  <a:lnTo>
                    <a:pt x="913005" y="1149143"/>
                  </a:lnTo>
                  <a:lnTo>
                    <a:pt x="870017" y="1136823"/>
                  </a:lnTo>
                  <a:lnTo>
                    <a:pt x="827889" y="1123996"/>
                  </a:lnTo>
                  <a:lnTo>
                    <a:pt x="786655" y="1110662"/>
                  </a:lnTo>
                  <a:lnTo>
                    <a:pt x="746350" y="1096823"/>
                  </a:lnTo>
                  <a:lnTo>
                    <a:pt x="707009" y="1082479"/>
                  </a:lnTo>
                  <a:lnTo>
                    <a:pt x="646963" y="1058791"/>
                  </a:lnTo>
                  <a:lnTo>
                    <a:pt x="590712" y="1034303"/>
                  </a:lnTo>
                  <a:lnTo>
                    <a:pt x="538278" y="1009066"/>
                  </a:lnTo>
                  <a:lnTo>
                    <a:pt x="489683" y="983132"/>
                  </a:lnTo>
                  <a:lnTo>
                    <a:pt x="444950" y="956553"/>
                  </a:lnTo>
                  <a:lnTo>
                    <a:pt x="404100" y="929378"/>
                  </a:lnTo>
                  <a:lnTo>
                    <a:pt x="367157" y="901660"/>
                  </a:lnTo>
                  <a:lnTo>
                    <a:pt x="334142" y="873450"/>
                  </a:lnTo>
                  <a:lnTo>
                    <a:pt x="305078" y="844800"/>
                  </a:lnTo>
                  <a:lnTo>
                    <a:pt x="279988" y="815759"/>
                  </a:lnTo>
                  <a:lnTo>
                    <a:pt x="241816" y="756715"/>
                  </a:lnTo>
                  <a:lnTo>
                    <a:pt x="219804" y="696728"/>
                  </a:lnTo>
                  <a:lnTo>
                    <a:pt x="214133" y="636208"/>
                  </a:lnTo>
                  <a:lnTo>
                    <a:pt x="217480" y="605876"/>
                  </a:lnTo>
                  <a:lnTo>
                    <a:pt x="236653" y="545325"/>
                  </a:lnTo>
                  <a:lnTo>
                    <a:pt x="272612" y="485267"/>
                  </a:lnTo>
                  <a:lnTo>
                    <a:pt x="296943" y="455551"/>
                  </a:lnTo>
                  <a:lnTo>
                    <a:pt x="325537" y="426112"/>
                  </a:lnTo>
                  <a:lnTo>
                    <a:pt x="358416" y="397001"/>
                  </a:lnTo>
                  <a:lnTo>
                    <a:pt x="395605" y="368269"/>
                  </a:lnTo>
                  <a:lnTo>
                    <a:pt x="0" y="11425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631688" y="5451602"/>
            <a:ext cx="24631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маса порошку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збільшується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кількість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взятої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тритурації,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що зазна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чається у ППК і</a:t>
            </a:r>
            <a:r>
              <a:rPr sz="1400" b="1" spc="37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сигнатурі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30808" y="4144390"/>
            <a:ext cx="4210685" cy="830580"/>
            <a:chOff x="630808" y="4144390"/>
            <a:chExt cx="4210685" cy="830580"/>
          </a:xfrm>
        </p:grpSpPr>
        <p:sp>
          <p:nvSpPr>
            <p:cNvPr id="26" name="object 26"/>
            <p:cNvSpPr/>
            <p:nvPr/>
          </p:nvSpPr>
          <p:spPr>
            <a:xfrm>
              <a:off x="635888" y="4149470"/>
              <a:ext cx="4200525" cy="820419"/>
            </a:xfrm>
            <a:custGeom>
              <a:avLst/>
              <a:gdLst/>
              <a:ahLst/>
              <a:cxnLst/>
              <a:rect l="l" t="t" r="r" b="b"/>
              <a:pathLst>
                <a:path w="4200525" h="820420">
                  <a:moveTo>
                    <a:pt x="4063491" y="0"/>
                  </a:moveTo>
                  <a:lnTo>
                    <a:pt x="136651" y="0"/>
                  </a:lnTo>
                  <a:lnTo>
                    <a:pt x="93462" y="6969"/>
                  </a:lnTo>
                  <a:lnTo>
                    <a:pt x="55950" y="26375"/>
                  </a:lnTo>
                  <a:lnTo>
                    <a:pt x="26368" y="55961"/>
                  </a:lnTo>
                  <a:lnTo>
                    <a:pt x="6967" y="93471"/>
                  </a:lnTo>
                  <a:lnTo>
                    <a:pt x="0" y="136651"/>
                  </a:lnTo>
                  <a:lnTo>
                    <a:pt x="0" y="683259"/>
                  </a:lnTo>
                  <a:lnTo>
                    <a:pt x="6967" y="726439"/>
                  </a:lnTo>
                  <a:lnTo>
                    <a:pt x="26368" y="763950"/>
                  </a:lnTo>
                  <a:lnTo>
                    <a:pt x="55950" y="793536"/>
                  </a:lnTo>
                  <a:lnTo>
                    <a:pt x="93462" y="812942"/>
                  </a:lnTo>
                  <a:lnTo>
                    <a:pt x="136651" y="819911"/>
                  </a:lnTo>
                  <a:lnTo>
                    <a:pt x="4063491" y="819911"/>
                  </a:lnTo>
                  <a:lnTo>
                    <a:pt x="4106672" y="812942"/>
                  </a:lnTo>
                  <a:lnTo>
                    <a:pt x="4144182" y="793536"/>
                  </a:lnTo>
                  <a:lnTo>
                    <a:pt x="4173768" y="763950"/>
                  </a:lnTo>
                  <a:lnTo>
                    <a:pt x="4193174" y="726439"/>
                  </a:lnTo>
                  <a:lnTo>
                    <a:pt x="4200144" y="683259"/>
                  </a:lnTo>
                  <a:lnTo>
                    <a:pt x="4200144" y="136651"/>
                  </a:lnTo>
                  <a:lnTo>
                    <a:pt x="4193174" y="93471"/>
                  </a:lnTo>
                  <a:lnTo>
                    <a:pt x="4173768" y="55961"/>
                  </a:lnTo>
                  <a:lnTo>
                    <a:pt x="4144182" y="26375"/>
                  </a:lnTo>
                  <a:lnTo>
                    <a:pt x="4106672" y="6969"/>
                  </a:lnTo>
                  <a:lnTo>
                    <a:pt x="4063491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5888" y="4149470"/>
              <a:ext cx="4200525" cy="820419"/>
            </a:xfrm>
            <a:custGeom>
              <a:avLst/>
              <a:gdLst/>
              <a:ahLst/>
              <a:cxnLst/>
              <a:rect l="l" t="t" r="r" b="b"/>
              <a:pathLst>
                <a:path w="4200525" h="820420">
                  <a:moveTo>
                    <a:pt x="0" y="136651"/>
                  </a:moveTo>
                  <a:lnTo>
                    <a:pt x="6967" y="93471"/>
                  </a:lnTo>
                  <a:lnTo>
                    <a:pt x="26368" y="55961"/>
                  </a:lnTo>
                  <a:lnTo>
                    <a:pt x="55950" y="26375"/>
                  </a:lnTo>
                  <a:lnTo>
                    <a:pt x="93462" y="6969"/>
                  </a:lnTo>
                  <a:lnTo>
                    <a:pt x="136651" y="0"/>
                  </a:lnTo>
                  <a:lnTo>
                    <a:pt x="4063491" y="0"/>
                  </a:lnTo>
                  <a:lnTo>
                    <a:pt x="4106672" y="6969"/>
                  </a:lnTo>
                  <a:lnTo>
                    <a:pt x="4144182" y="26375"/>
                  </a:lnTo>
                  <a:lnTo>
                    <a:pt x="4173768" y="55961"/>
                  </a:lnTo>
                  <a:lnTo>
                    <a:pt x="4193174" y="93471"/>
                  </a:lnTo>
                  <a:lnTo>
                    <a:pt x="4200144" y="136651"/>
                  </a:lnTo>
                  <a:lnTo>
                    <a:pt x="4200144" y="683259"/>
                  </a:lnTo>
                  <a:lnTo>
                    <a:pt x="4193174" y="726439"/>
                  </a:lnTo>
                  <a:lnTo>
                    <a:pt x="4173768" y="763950"/>
                  </a:lnTo>
                  <a:lnTo>
                    <a:pt x="4144182" y="793536"/>
                  </a:lnTo>
                  <a:lnTo>
                    <a:pt x="4106672" y="812942"/>
                  </a:lnTo>
                  <a:lnTo>
                    <a:pt x="4063491" y="819911"/>
                  </a:lnTo>
                  <a:lnTo>
                    <a:pt x="136651" y="819911"/>
                  </a:lnTo>
                  <a:lnTo>
                    <a:pt x="93462" y="812942"/>
                  </a:lnTo>
                  <a:lnTo>
                    <a:pt x="55950" y="793536"/>
                  </a:lnTo>
                  <a:lnTo>
                    <a:pt x="26368" y="763950"/>
                  </a:lnTo>
                  <a:lnTo>
                    <a:pt x="6967" y="726439"/>
                  </a:lnTo>
                  <a:lnTo>
                    <a:pt x="0" y="683259"/>
                  </a:lnTo>
                  <a:lnTo>
                    <a:pt x="0" y="13665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79500" y="4222241"/>
            <a:ext cx="32645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6895" marR="5080" indent="-54483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Коли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рецепті виписаний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цукор або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інші допоміжні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 речовини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78815" y="5259959"/>
            <a:ext cx="4113529" cy="353060"/>
            <a:chOff x="678815" y="5259959"/>
            <a:chExt cx="4113529" cy="353060"/>
          </a:xfrm>
        </p:grpSpPr>
        <p:sp>
          <p:nvSpPr>
            <p:cNvPr id="30" name="object 30"/>
            <p:cNvSpPr/>
            <p:nvPr/>
          </p:nvSpPr>
          <p:spPr>
            <a:xfrm>
              <a:off x="683895" y="5265039"/>
              <a:ext cx="4103370" cy="342900"/>
            </a:xfrm>
            <a:custGeom>
              <a:avLst/>
              <a:gdLst/>
              <a:ahLst/>
              <a:cxnLst/>
              <a:rect l="l" t="t" r="r" b="b"/>
              <a:pathLst>
                <a:path w="4103370" h="342900">
                  <a:moveTo>
                    <a:pt x="4046219" y="0"/>
                  </a:moveTo>
                  <a:lnTo>
                    <a:pt x="57150" y="0"/>
                  </a:lnTo>
                  <a:lnTo>
                    <a:pt x="34906" y="4482"/>
                  </a:lnTo>
                  <a:lnTo>
                    <a:pt x="16740" y="16716"/>
                  </a:lnTo>
                  <a:lnTo>
                    <a:pt x="4491" y="34879"/>
                  </a:lnTo>
                  <a:lnTo>
                    <a:pt x="0" y="57150"/>
                  </a:lnTo>
                  <a:lnTo>
                    <a:pt x="0" y="285750"/>
                  </a:lnTo>
                  <a:lnTo>
                    <a:pt x="4491" y="308020"/>
                  </a:lnTo>
                  <a:lnTo>
                    <a:pt x="16740" y="326183"/>
                  </a:lnTo>
                  <a:lnTo>
                    <a:pt x="34906" y="338417"/>
                  </a:lnTo>
                  <a:lnTo>
                    <a:pt x="57150" y="342900"/>
                  </a:lnTo>
                  <a:lnTo>
                    <a:pt x="4046219" y="342900"/>
                  </a:lnTo>
                  <a:lnTo>
                    <a:pt x="4068490" y="338417"/>
                  </a:lnTo>
                  <a:lnTo>
                    <a:pt x="4086653" y="326183"/>
                  </a:lnTo>
                  <a:lnTo>
                    <a:pt x="4098887" y="308020"/>
                  </a:lnTo>
                  <a:lnTo>
                    <a:pt x="4103369" y="285750"/>
                  </a:lnTo>
                  <a:lnTo>
                    <a:pt x="4103369" y="57150"/>
                  </a:lnTo>
                  <a:lnTo>
                    <a:pt x="4098887" y="34879"/>
                  </a:lnTo>
                  <a:lnTo>
                    <a:pt x="4086653" y="16716"/>
                  </a:lnTo>
                  <a:lnTo>
                    <a:pt x="4068490" y="4482"/>
                  </a:lnTo>
                  <a:lnTo>
                    <a:pt x="404621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83895" y="5265039"/>
              <a:ext cx="4103370" cy="342900"/>
            </a:xfrm>
            <a:custGeom>
              <a:avLst/>
              <a:gdLst/>
              <a:ahLst/>
              <a:cxnLst/>
              <a:rect l="l" t="t" r="r" b="b"/>
              <a:pathLst>
                <a:path w="4103370" h="342900">
                  <a:moveTo>
                    <a:pt x="0" y="57150"/>
                  </a:moveTo>
                  <a:lnTo>
                    <a:pt x="4491" y="34879"/>
                  </a:lnTo>
                  <a:lnTo>
                    <a:pt x="16740" y="16716"/>
                  </a:lnTo>
                  <a:lnTo>
                    <a:pt x="34906" y="4482"/>
                  </a:lnTo>
                  <a:lnTo>
                    <a:pt x="57150" y="0"/>
                  </a:lnTo>
                  <a:lnTo>
                    <a:pt x="4046219" y="0"/>
                  </a:lnTo>
                  <a:lnTo>
                    <a:pt x="4068490" y="4482"/>
                  </a:lnTo>
                  <a:lnTo>
                    <a:pt x="4086653" y="16716"/>
                  </a:lnTo>
                  <a:lnTo>
                    <a:pt x="4098887" y="34879"/>
                  </a:lnTo>
                  <a:lnTo>
                    <a:pt x="4103369" y="57150"/>
                  </a:lnTo>
                  <a:lnTo>
                    <a:pt x="4103369" y="285750"/>
                  </a:lnTo>
                  <a:lnTo>
                    <a:pt x="4098887" y="308020"/>
                  </a:lnTo>
                  <a:lnTo>
                    <a:pt x="4086653" y="326183"/>
                  </a:lnTo>
                  <a:lnTo>
                    <a:pt x="4068490" y="338417"/>
                  </a:lnTo>
                  <a:lnTo>
                    <a:pt x="4046219" y="342900"/>
                  </a:lnTo>
                  <a:lnTo>
                    <a:pt x="57150" y="342900"/>
                  </a:lnTo>
                  <a:lnTo>
                    <a:pt x="34906" y="338417"/>
                  </a:lnTo>
                  <a:lnTo>
                    <a:pt x="16740" y="326183"/>
                  </a:lnTo>
                  <a:lnTo>
                    <a:pt x="4491" y="308020"/>
                  </a:lnTo>
                  <a:lnTo>
                    <a:pt x="0" y="285750"/>
                  </a:lnTo>
                  <a:lnTo>
                    <a:pt x="0" y="571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540255" y="5312664"/>
            <a:ext cx="23895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Коли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цукор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прописаний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4231" y="118490"/>
            <a:ext cx="1008380" cy="310515"/>
          </a:xfrm>
          <a:prstGeom prst="rect">
            <a:avLst/>
          </a:prstGeom>
          <a:solidFill>
            <a:srgbClr val="FFFFFF"/>
          </a:solidFill>
          <a:ln w="9906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370"/>
              </a:spcBef>
            </a:pPr>
            <a:r>
              <a:rPr sz="1400" spc="-5" dirty="0">
                <a:latin typeface="Tahoma"/>
                <a:cs typeface="Tahoma"/>
              </a:rPr>
              <a:t>Слайд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8625" y="3215258"/>
            <a:ext cx="8209280" cy="586740"/>
          </a:xfrm>
          <a:prstGeom prst="rect">
            <a:avLst/>
          </a:prstGeom>
          <a:solidFill>
            <a:srgbClr val="CCCC66"/>
          </a:solidFill>
          <a:ln w="9905">
            <a:solidFill>
              <a:srgbClr val="00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3520440" marR="537210" indent="-2975610">
              <a:lnSpc>
                <a:spcPct val="100000"/>
              </a:lnSpc>
              <a:spcBef>
                <a:spcPts val="375"/>
              </a:spcBef>
            </a:pPr>
            <a:r>
              <a:rPr sz="1600" b="1" i="1" dirty="0">
                <a:solidFill>
                  <a:srgbClr val="04761A"/>
                </a:solidFill>
                <a:latin typeface="Tahoma"/>
                <a:cs typeface="Tahoma"/>
              </a:rPr>
              <a:t>2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варіанти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прописів порошків</a:t>
            </a:r>
            <a:r>
              <a:rPr sz="1600" b="1" i="1" spc="-5" dirty="0">
                <a:solidFill>
                  <a:srgbClr val="04761A"/>
                </a:solidFill>
                <a:latin typeface="Tahoma"/>
                <a:cs typeface="Tahoma"/>
              </a:rPr>
              <a:t>,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які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виготовляють з використанням  тритурацій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28625" y="1429130"/>
            <a:ext cx="8209280" cy="340995"/>
          </a:xfrm>
          <a:prstGeom prst="rect">
            <a:avLst/>
          </a:prstGeom>
          <a:solidFill>
            <a:srgbClr val="CCCC66"/>
          </a:solidFill>
          <a:ln w="9905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815975">
              <a:lnSpc>
                <a:spcPct val="100000"/>
              </a:lnSpc>
              <a:spcBef>
                <a:spcPts val="370"/>
              </a:spcBef>
            </a:pP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Штанглас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з тритурацією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оформляють </a:t>
            </a:r>
            <a:r>
              <a:rPr sz="1600" b="1" dirty="0">
                <a:solidFill>
                  <a:srgbClr val="04761A"/>
                </a:solidFill>
                <a:latin typeface="Tahoma"/>
                <a:cs typeface="Tahoma"/>
              </a:rPr>
              <a:t>етикеткою з</a:t>
            </a:r>
            <a:r>
              <a:rPr sz="1600" b="1" spc="65" dirty="0">
                <a:solidFill>
                  <a:srgbClr val="04761A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4761A"/>
                </a:solidFill>
                <a:latin typeface="Tahoma"/>
                <a:cs typeface="Tahoma"/>
              </a:rPr>
              <a:t>написом</a:t>
            </a:r>
            <a:r>
              <a:rPr sz="1600" spc="-5" dirty="0">
                <a:latin typeface="Tahoma"/>
                <a:cs typeface="Tahoma"/>
              </a:rPr>
              <a:t>: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31085" y="0"/>
            <a:ext cx="67779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ВИГОТОВЛЕННЯ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 РЕЧОВИНАМИ 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1738630" cy="0"/>
          </a:xfrm>
          <a:custGeom>
            <a:avLst/>
            <a:gdLst/>
            <a:ahLst/>
            <a:cxnLst/>
            <a:rect l="l" t="t" r="r" b="b"/>
            <a:pathLst>
              <a:path w="1738630">
                <a:moveTo>
                  <a:pt x="0" y="0"/>
                </a:moveTo>
                <a:lnTo>
                  <a:pt x="1738502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92695" y="1448180"/>
            <a:ext cx="1442085" cy="0"/>
          </a:xfrm>
          <a:custGeom>
            <a:avLst/>
            <a:gdLst/>
            <a:ahLst/>
            <a:cxnLst/>
            <a:rect l="l" t="t" r="r" b="b"/>
            <a:pathLst>
              <a:path w="1442084">
                <a:moveTo>
                  <a:pt x="0" y="0"/>
                </a:moveTo>
                <a:lnTo>
                  <a:pt x="1442084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434846" y="220979"/>
            <a:ext cx="7246620" cy="693420"/>
            <a:chOff x="1434846" y="220979"/>
            <a:chExt cx="7246620" cy="693420"/>
          </a:xfrm>
        </p:grpSpPr>
        <p:sp>
          <p:nvSpPr>
            <p:cNvPr id="8" name="object 8"/>
            <p:cNvSpPr/>
            <p:nvPr/>
          </p:nvSpPr>
          <p:spPr>
            <a:xfrm>
              <a:off x="1439799" y="225932"/>
              <a:ext cx="7237095" cy="683895"/>
            </a:xfrm>
            <a:custGeom>
              <a:avLst/>
              <a:gdLst/>
              <a:ahLst/>
              <a:cxnLst/>
              <a:rect l="l" t="t" r="r" b="b"/>
              <a:pathLst>
                <a:path w="7237095" h="683894">
                  <a:moveTo>
                    <a:pt x="7122795" y="0"/>
                  </a:moveTo>
                  <a:lnTo>
                    <a:pt x="113918" y="0"/>
                  </a:lnTo>
                  <a:lnTo>
                    <a:pt x="69597" y="8959"/>
                  </a:lnTo>
                  <a:lnTo>
                    <a:pt x="33385" y="33385"/>
                  </a:lnTo>
                  <a:lnTo>
                    <a:pt x="8959" y="69597"/>
                  </a:lnTo>
                  <a:lnTo>
                    <a:pt x="0" y="113919"/>
                  </a:lnTo>
                  <a:lnTo>
                    <a:pt x="0" y="569595"/>
                  </a:lnTo>
                  <a:lnTo>
                    <a:pt x="8959" y="613916"/>
                  </a:lnTo>
                  <a:lnTo>
                    <a:pt x="33385" y="650128"/>
                  </a:lnTo>
                  <a:lnTo>
                    <a:pt x="69597" y="674554"/>
                  </a:lnTo>
                  <a:lnTo>
                    <a:pt x="113918" y="683514"/>
                  </a:lnTo>
                  <a:lnTo>
                    <a:pt x="7122795" y="683514"/>
                  </a:lnTo>
                  <a:lnTo>
                    <a:pt x="7167116" y="674554"/>
                  </a:lnTo>
                  <a:lnTo>
                    <a:pt x="7203328" y="650128"/>
                  </a:lnTo>
                  <a:lnTo>
                    <a:pt x="7227754" y="613916"/>
                  </a:lnTo>
                  <a:lnTo>
                    <a:pt x="7236714" y="569595"/>
                  </a:lnTo>
                  <a:lnTo>
                    <a:pt x="7236714" y="113919"/>
                  </a:lnTo>
                  <a:lnTo>
                    <a:pt x="7227754" y="69597"/>
                  </a:lnTo>
                  <a:lnTo>
                    <a:pt x="7203328" y="33385"/>
                  </a:lnTo>
                  <a:lnTo>
                    <a:pt x="7167116" y="8959"/>
                  </a:lnTo>
                  <a:lnTo>
                    <a:pt x="7122795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39799" y="225932"/>
              <a:ext cx="7237095" cy="683895"/>
            </a:xfrm>
            <a:custGeom>
              <a:avLst/>
              <a:gdLst/>
              <a:ahLst/>
              <a:cxnLst/>
              <a:rect l="l" t="t" r="r" b="b"/>
              <a:pathLst>
                <a:path w="7237095" h="683894">
                  <a:moveTo>
                    <a:pt x="0" y="113919"/>
                  </a:moveTo>
                  <a:lnTo>
                    <a:pt x="8959" y="69597"/>
                  </a:lnTo>
                  <a:lnTo>
                    <a:pt x="33385" y="33385"/>
                  </a:lnTo>
                  <a:lnTo>
                    <a:pt x="69597" y="8959"/>
                  </a:lnTo>
                  <a:lnTo>
                    <a:pt x="113918" y="0"/>
                  </a:lnTo>
                  <a:lnTo>
                    <a:pt x="7122795" y="0"/>
                  </a:lnTo>
                  <a:lnTo>
                    <a:pt x="7167116" y="8959"/>
                  </a:lnTo>
                  <a:lnTo>
                    <a:pt x="7203328" y="33385"/>
                  </a:lnTo>
                  <a:lnTo>
                    <a:pt x="7227754" y="69597"/>
                  </a:lnTo>
                  <a:lnTo>
                    <a:pt x="7236714" y="113919"/>
                  </a:lnTo>
                  <a:lnTo>
                    <a:pt x="7236714" y="569595"/>
                  </a:lnTo>
                  <a:lnTo>
                    <a:pt x="7227754" y="613916"/>
                  </a:lnTo>
                  <a:lnTo>
                    <a:pt x="7203328" y="650128"/>
                  </a:lnTo>
                  <a:lnTo>
                    <a:pt x="7167116" y="674554"/>
                  </a:lnTo>
                  <a:lnTo>
                    <a:pt x="7122795" y="683514"/>
                  </a:lnTo>
                  <a:lnTo>
                    <a:pt x="113918" y="683514"/>
                  </a:lnTo>
                  <a:lnTo>
                    <a:pt x="69597" y="674554"/>
                  </a:lnTo>
                  <a:lnTo>
                    <a:pt x="33385" y="650128"/>
                  </a:lnTo>
                  <a:lnTo>
                    <a:pt x="8959" y="613916"/>
                  </a:lnTo>
                  <a:lnTo>
                    <a:pt x="0" y="569595"/>
                  </a:lnTo>
                  <a:lnTo>
                    <a:pt x="0" y="11391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67180" y="287274"/>
            <a:ext cx="69780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1308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ЗАГАЛЬНІ 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ПРАВИЛА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ПОРОШКІВ З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ОТРУЙНИМИ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,  СИЛЬНОДІЮЧИМИ РЕЧОВИНАМИ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ПРОПИСАНИМИ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КІЛЬКОСТІ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МЕНШЕ 0, 05</a:t>
            </a:r>
            <a:r>
              <a:rPr sz="1400" b="1" spc="1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06730" y="3568446"/>
            <a:ext cx="8362950" cy="1235710"/>
            <a:chOff x="506730" y="3568446"/>
            <a:chExt cx="8362950" cy="1235710"/>
          </a:xfrm>
        </p:grpSpPr>
        <p:sp>
          <p:nvSpPr>
            <p:cNvPr id="12" name="object 12"/>
            <p:cNvSpPr/>
            <p:nvPr/>
          </p:nvSpPr>
          <p:spPr>
            <a:xfrm>
              <a:off x="511683" y="3573399"/>
              <a:ext cx="8353425" cy="1225550"/>
            </a:xfrm>
            <a:custGeom>
              <a:avLst/>
              <a:gdLst/>
              <a:ahLst/>
              <a:cxnLst/>
              <a:rect l="l" t="t" r="r" b="b"/>
              <a:pathLst>
                <a:path w="8353425" h="1225550">
                  <a:moveTo>
                    <a:pt x="8148828" y="0"/>
                  </a:moveTo>
                  <a:lnTo>
                    <a:pt x="204215" y="0"/>
                  </a:lnTo>
                  <a:lnTo>
                    <a:pt x="157390" y="5393"/>
                  </a:lnTo>
                  <a:lnTo>
                    <a:pt x="114405" y="20758"/>
                  </a:lnTo>
                  <a:lnTo>
                    <a:pt x="76487" y="44866"/>
                  </a:lnTo>
                  <a:lnTo>
                    <a:pt x="44862" y="76493"/>
                  </a:lnTo>
                  <a:lnTo>
                    <a:pt x="20756" y="114411"/>
                  </a:lnTo>
                  <a:lnTo>
                    <a:pt x="5393" y="157394"/>
                  </a:lnTo>
                  <a:lnTo>
                    <a:pt x="0" y="204215"/>
                  </a:lnTo>
                  <a:lnTo>
                    <a:pt x="0" y="1021080"/>
                  </a:lnTo>
                  <a:lnTo>
                    <a:pt x="5393" y="1067901"/>
                  </a:lnTo>
                  <a:lnTo>
                    <a:pt x="20756" y="1110884"/>
                  </a:lnTo>
                  <a:lnTo>
                    <a:pt x="44862" y="1148802"/>
                  </a:lnTo>
                  <a:lnTo>
                    <a:pt x="76487" y="1180429"/>
                  </a:lnTo>
                  <a:lnTo>
                    <a:pt x="114405" y="1204537"/>
                  </a:lnTo>
                  <a:lnTo>
                    <a:pt x="157390" y="1219902"/>
                  </a:lnTo>
                  <a:lnTo>
                    <a:pt x="204215" y="1225295"/>
                  </a:lnTo>
                  <a:lnTo>
                    <a:pt x="8148828" y="1225295"/>
                  </a:lnTo>
                  <a:lnTo>
                    <a:pt x="8195649" y="1219902"/>
                  </a:lnTo>
                  <a:lnTo>
                    <a:pt x="8238632" y="1204537"/>
                  </a:lnTo>
                  <a:lnTo>
                    <a:pt x="8276550" y="1180429"/>
                  </a:lnTo>
                  <a:lnTo>
                    <a:pt x="8308177" y="1148802"/>
                  </a:lnTo>
                  <a:lnTo>
                    <a:pt x="8332285" y="1110884"/>
                  </a:lnTo>
                  <a:lnTo>
                    <a:pt x="8347650" y="1067901"/>
                  </a:lnTo>
                  <a:lnTo>
                    <a:pt x="8353044" y="1021080"/>
                  </a:lnTo>
                  <a:lnTo>
                    <a:pt x="8353044" y="204215"/>
                  </a:lnTo>
                  <a:lnTo>
                    <a:pt x="8347650" y="157394"/>
                  </a:lnTo>
                  <a:lnTo>
                    <a:pt x="8332285" y="114411"/>
                  </a:lnTo>
                  <a:lnTo>
                    <a:pt x="8308177" y="76493"/>
                  </a:lnTo>
                  <a:lnTo>
                    <a:pt x="8276550" y="44866"/>
                  </a:lnTo>
                  <a:lnTo>
                    <a:pt x="8238632" y="20758"/>
                  </a:lnTo>
                  <a:lnTo>
                    <a:pt x="8195649" y="5393"/>
                  </a:lnTo>
                  <a:lnTo>
                    <a:pt x="8148828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1683" y="3573399"/>
              <a:ext cx="8353425" cy="1225550"/>
            </a:xfrm>
            <a:custGeom>
              <a:avLst/>
              <a:gdLst/>
              <a:ahLst/>
              <a:cxnLst/>
              <a:rect l="l" t="t" r="r" b="b"/>
              <a:pathLst>
                <a:path w="8353425" h="1225550">
                  <a:moveTo>
                    <a:pt x="0" y="204215"/>
                  </a:moveTo>
                  <a:lnTo>
                    <a:pt x="5393" y="157394"/>
                  </a:lnTo>
                  <a:lnTo>
                    <a:pt x="20756" y="114411"/>
                  </a:lnTo>
                  <a:lnTo>
                    <a:pt x="44862" y="76493"/>
                  </a:lnTo>
                  <a:lnTo>
                    <a:pt x="76487" y="44866"/>
                  </a:lnTo>
                  <a:lnTo>
                    <a:pt x="114405" y="20758"/>
                  </a:lnTo>
                  <a:lnTo>
                    <a:pt x="157390" y="5393"/>
                  </a:lnTo>
                  <a:lnTo>
                    <a:pt x="204215" y="0"/>
                  </a:lnTo>
                  <a:lnTo>
                    <a:pt x="8148828" y="0"/>
                  </a:lnTo>
                  <a:lnTo>
                    <a:pt x="8195649" y="5393"/>
                  </a:lnTo>
                  <a:lnTo>
                    <a:pt x="8238632" y="20758"/>
                  </a:lnTo>
                  <a:lnTo>
                    <a:pt x="8276550" y="44866"/>
                  </a:lnTo>
                  <a:lnTo>
                    <a:pt x="8308177" y="76493"/>
                  </a:lnTo>
                  <a:lnTo>
                    <a:pt x="8332285" y="114411"/>
                  </a:lnTo>
                  <a:lnTo>
                    <a:pt x="8347650" y="157394"/>
                  </a:lnTo>
                  <a:lnTo>
                    <a:pt x="8353044" y="204215"/>
                  </a:lnTo>
                  <a:lnTo>
                    <a:pt x="8353044" y="1021080"/>
                  </a:lnTo>
                  <a:lnTo>
                    <a:pt x="8347650" y="1067901"/>
                  </a:lnTo>
                  <a:lnTo>
                    <a:pt x="8332285" y="1110884"/>
                  </a:lnTo>
                  <a:lnTo>
                    <a:pt x="8308177" y="1148802"/>
                  </a:lnTo>
                  <a:lnTo>
                    <a:pt x="8276550" y="1180429"/>
                  </a:lnTo>
                  <a:lnTo>
                    <a:pt x="8238632" y="1204537"/>
                  </a:lnTo>
                  <a:lnTo>
                    <a:pt x="8195649" y="1219902"/>
                  </a:lnTo>
                  <a:lnTo>
                    <a:pt x="8148828" y="1225295"/>
                  </a:lnTo>
                  <a:lnTo>
                    <a:pt x="204215" y="1225295"/>
                  </a:lnTo>
                  <a:lnTo>
                    <a:pt x="157390" y="1219902"/>
                  </a:lnTo>
                  <a:lnTo>
                    <a:pt x="114405" y="1204537"/>
                  </a:lnTo>
                  <a:lnTo>
                    <a:pt x="76487" y="1180429"/>
                  </a:lnTo>
                  <a:lnTo>
                    <a:pt x="44862" y="1148802"/>
                  </a:lnTo>
                  <a:lnTo>
                    <a:pt x="20756" y="1110884"/>
                  </a:lnTo>
                  <a:lnTo>
                    <a:pt x="5393" y="1067901"/>
                  </a:lnTo>
                  <a:lnTo>
                    <a:pt x="0" y="1021080"/>
                  </a:lnTo>
                  <a:lnTo>
                    <a:pt x="0" y="20421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8291" y="3615944"/>
            <a:ext cx="8258809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Даний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лікарський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препарат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- складний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порошок для внутрішнього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якого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входить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отруйна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платифіліну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гідротартрат,</a:t>
            </a:r>
            <a:r>
              <a:rPr sz="1400" b="1" spc="3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менше 0,05, 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сильнодіюча речовина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папаверину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гідрохлорид.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Перед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приготування перевіряємо максимальні  терапевтичні дози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для платифіліну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гідротартрату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папаверину</a:t>
            </a:r>
            <a:r>
              <a:rPr sz="1400" b="1" spc="1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гідрохлориду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0906" y="4990338"/>
            <a:ext cx="3994150" cy="1324610"/>
            <a:chOff x="390906" y="4990338"/>
            <a:chExt cx="3994150" cy="1324610"/>
          </a:xfrm>
        </p:grpSpPr>
        <p:sp>
          <p:nvSpPr>
            <p:cNvPr id="16" name="object 16"/>
            <p:cNvSpPr/>
            <p:nvPr/>
          </p:nvSpPr>
          <p:spPr>
            <a:xfrm>
              <a:off x="395859" y="4995291"/>
              <a:ext cx="3983990" cy="1314450"/>
            </a:xfrm>
            <a:custGeom>
              <a:avLst/>
              <a:gdLst/>
              <a:ahLst/>
              <a:cxnLst/>
              <a:rect l="l" t="t" r="r" b="b"/>
              <a:pathLst>
                <a:path w="3983990" h="1314450">
                  <a:moveTo>
                    <a:pt x="3764661" y="0"/>
                  </a:moveTo>
                  <a:lnTo>
                    <a:pt x="219075" y="0"/>
                  </a:lnTo>
                  <a:lnTo>
                    <a:pt x="168842" y="5783"/>
                  </a:lnTo>
                  <a:lnTo>
                    <a:pt x="122730" y="22260"/>
                  </a:lnTo>
                  <a:lnTo>
                    <a:pt x="82054" y="48115"/>
                  </a:lnTo>
                  <a:lnTo>
                    <a:pt x="48127" y="82038"/>
                  </a:lnTo>
                  <a:lnTo>
                    <a:pt x="22266" y="122714"/>
                  </a:lnTo>
                  <a:lnTo>
                    <a:pt x="5785" y="168830"/>
                  </a:lnTo>
                  <a:lnTo>
                    <a:pt x="0" y="219074"/>
                  </a:lnTo>
                  <a:lnTo>
                    <a:pt x="0" y="1095374"/>
                  </a:lnTo>
                  <a:lnTo>
                    <a:pt x="5785" y="1145607"/>
                  </a:lnTo>
                  <a:lnTo>
                    <a:pt x="22266" y="1191719"/>
                  </a:lnTo>
                  <a:lnTo>
                    <a:pt x="48127" y="1232395"/>
                  </a:lnTo>
                  <a:lnTo>
                    <a:pt x="82054" y="1266322"/>
                  </a:lnTo>
                  <a:lnTo>
                    <a:pt x="122730" y="1292183"/>
                  </a:lnTo>
                  <a:lnTo>
                    <a:pt x="168842" y="1308664"/>
                  </a:lnTo>
                  <a:lnTo>
                    <a:pt x="219075" y="1314449"/>
                  </a:lnTo>
                  <a:lnTo>
                    <a:pt x="3764661" y="1314449"/>
                  </a:lnTo>
                  <a:lnTo>
                    <a:pt x="3814905" y="1308664"/>
                  </a:lnTo>
                  <a:lnTo>
                    <a:pt x="3861021" y="1292183"/>
                  </a:lnTo>
                  <a:lnTo>
                    <a:pt x="3901697" y="1266322"/>
                  </a:lnTo>
                  <a:lnTo>
                    <a:pt x="3935620" y="1232395"/>
                  </a:lnTo>
                  <a:lnTo>
                    <a:pt x="3961475" y="1191719"/>
                  </a:lnTo>
                  <a:lnTo>
                    <a:pt x="3977952" y="1145607"/>
                  </a:lnTo>
                  <a:lnTo>
                    <a:pt x="3983736" y="1095374"/>
                  </a:lnTo>
                  <a:lnTo>
                    <a:pt x="3983736" y="219074"/>
                  </a:lnTo>
                  <a:lnTo>
                    <a:pt x="3977952" y="168830"/>
                  </a:lnTo>
                  <a:lnTo>
                    <a:pt x="3961475" y="122714"/>
                  </a:lnTo>
                  <a:lnTo>
                    <a:pt x="3935620" y="82038"/>
                  </a:lnTo>
                  <a:lnTo>
                    <a:pt x="3901697" y="48115"/>
                  </a:lnTo>
                  <a:lnTo>
                    <a:pt x="3861021" y="22260"/>
                  </a:lnTo>
                  <a:lnTo>
                    <a:pt x="3814905" y="5783"/>
                  </a:lnTo>
                  <a:lnTo>
                    <a:pt x="3764661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5859" y="4995291"/>
              <a:ext cx="3983990" cy="1314450"/>
            </a:xfrm>
            <a:custGeom>
              <a:avLst/>
              <a:gdLst/>
              <a:ahLst/>
              <a:cxnLst/>
              <a:rect l="l" t="t" r="r" b="b"/>
              <a:pathLst>
                <a:path w="3983990" h="1314450">
                  <a:moveTo>
                    <a:pt x="0" y="219074"/>
                  </a:moveTo>
                  <a:lnTo>
                    <a:pt x="5785" y="168830"/>
                  </a:lnTo>
                  <a:lnTo>
                    <a:pt x="22266" y="122714"/>
                  </a:lnTo>
                  <a:lnTo>
                    <a:pt x="48127" y="82038"/>
                  </a:lnTo>
                  <a:lnTo>
                    <a:pt x="82054" y="48115"/>
                  </a:lnTo>
                  <a:lnTo>
                    <a:pt x="122730" y="22260"/>
                  </a:lnTo>
                  <a:lnTo>
                    <a:pt x="168842" y="5783"/>
                  </a:lnTo>
                  <a:lnTo>
                    <a:pt x="219075" y="0"/>
                  </a:lnTo>
                  <a:lnTo>
                    <a:pt x="3764661" y="0"/>
                  </a:lnTo>
                  <a:lnTo>
                    <a:pt x="3814905" y="5783"/>
                  </a:lnTo>
                  <a:lnTo>
                    <a:pt x="3861021" y="22260"/>
                  </a:lnTo>
                  <a:lnTo>
                    <a:pt x="3901697" y="48115"/>
                  </a:lnTo>
                  <a:lnTo>
                    <a:pt x="3935620" y="82038"/>
                  </a:lnTo>
                  <a:lnTo>
                    <a:pt x="3961475" y="122714"/>
                  </a:lnTo>
                  <a:lnTo>
                    <a:pt x="3977952" y="168830"/>
                  </a:lnTo>
                  <a:lnTo>
                    <a:pt x="3983736" y="219074"/>
                  </a:lnTo>
                  <a:lnTo>
                    <a:pt x="3983736" y="1095374"/>
                  </a:lnTo>
                  <a:lnTo>
                    <a:pt x="3977952" y="1145607"/>
                  </a:lnTo>
                  <a:lnTo>
                    <a:pt x="3961475" y="1191719"/>
                  </a:lnTo>
                  <a:lnTo>
                    <a:pt x="3935620" y="1232395"/>
                  </a:lnTo>
                  <a:lnTo>
                    <a:pt x="3901697" y="1266322"/>
                  </a:lnTo>
                  <a:lnTo>
                    <a:pt x="3861021" y="1292183"/>
                  </a:lnTo>
                  <a:lnTo>
                    <a:pt x="3814905" y="1308664"/>
                  </a:lnTo>
                  <a:lnTo>
                    <a:pt x="3764661" y="1314449"/>
                  </a:lnTo>
                  <a:lnTo>
                    <a:pt x="219075" y="1314449"/>
                  </a:lnTo>
                  <a:lnTo>
                    <a:pt x="168842" y="1308664"/>
                  </a:lnTo>
                  <a:lnTo>
                    <a:pt x="122730" y="1292183"/>
                  </a:lnTo>
                  <a:lnTo>
                    <a:pt x="82054" y="1266322"/>
                  </a:lnTo>
                  <a:lnTo>
                    <a:pt x="48127" y="1232395"/>
                  </a:lnTo>
                  <a:lnTo>
                    <a:pt x="22266" y="1191719"/>
                  </a:lnTo>
                  <a:lnTo>
                    <a:pt x="5785" y="1145607"/>
                  </a:lnTo>
                  <a:lnTo>
                    <a:pt x="0" y="1095374"/>
                  </a:lnTo>
                  <a:lnTo>
                    <a:pt x="0" y="219074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47040" y="5042153"/>
            <a:ext cx="3077210" cy="481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Перевірка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разових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добових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914"/>
              </a:lnSpc>
            </a:pP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Платифіліну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гідротартрату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20517" y="5499353"/>
            <a:ext cx="543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034" marR="5080" indent="-13970">
              <a:lnSpc>
                <a:spcPct val="100000"/>
              </a:lnSpc>
              <a:spcBef>
                <a:spcPts val="95"/>
              </a:spcBef>
            </a:pP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МТРД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ДД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34843" y="5499353"/>
            <a:ext cx="3917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7040" y="5499353"/>
            <a:ext cx="196596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91260" algn="l"/>
              </a:tabLst>
            </a:pP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ТРД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0,002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0,002 ×3 =</a:t>
            </a: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0,006</a:t>
            </a:r>
            <a:endParaRPr sz="14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Дози не</a:t>
            </a:r>
            <a:r>
              <a:rPr sz="1400" b="1" spc="-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завищені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96083" y="1110996"/>
            <a:ext cx="4935220" cy="2343150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1275" rIns="0" bIns="0" rtlCol="0">
            <a:spAutoFit/>
          </a:bodyPr>
          <a:lstStyle/>
          <a:p>
            <a:pPr marL="767715" marR="1271270" indent="-443230">
              <a:lnSpc>
                <a:spcPct val="100000"/>
              </a:lnSpc>
              <a:spcBef>
                <a:spcPts val="325"/>
              </a:spcBef>
              <a:tabLst>
                <a:tab pos="2007235" algn="l"/>
              </a:tabLst>
            </a:pPr>
            <a:r>
              <a:rPr sz="1400" b="1" spc="-5" dirty="0">
                <a:latin typeface="Arial"/>
                <a:cs typeface="Arial"/>
              </a:rPr>
              <a:t>Rp.: 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Platyphyllini	hydrotartratis</a:t>
            </a:r>
            <a:r>
              <a:rPr sz="1400" b="1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0,002 </a:t>
            </a:r>
            <a:r>
              <a:rPr sz="1400" b="1" spc="-5" dirty="0">
                <a:latin typeface="Arial"/>
                <a:cs typeface="Arial"/>
              </a:rPr>
              <a:t> Papaverini hydrochloridi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0,02</a:t>
            </a:r>
            <a:endParaRPr sz="1400">
              <a:latin typeface="Arial"/>
              <a:cs typeface="Arial"/>
            </a:endParaRPr>
          </a:p>
          <a:p>
            <a:pPr marL="767715" marR="247396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Sacchari </a:t>
            </a:r>
            <a:r>
              <a:rPr sz="1400" b="1" dirty="0">
                <a:latin typeface="Arial"/>
                <a:cs typeface="Arial"/>
              </a:rPr>
              <a:t>0,35  </a:t>
            </a:r>
            <a:r>
              <a:rPr sz="1400" b="1" spc="-5" dirty="0">
                <a:latin typeface="Arial"/>
                <a:cs typeface="Arial"/>
              </a:rPr>
              <a:t>Misce, ut </a:t>
            </a:r>
            <a:r>
              <a:rPr sz="1400" b="1" dirty="0">
                <a:latin typeface="Arial"/>
                <a:cs typeface="Arial"/>
              </a:rPr>
              <a:t>fiat </a:t>
            </a:r>
            <a:r>
              <a:rPr sz="1400" b="1" spc="-5" dirty="0">
                <a:latin typeface="Arial"/>
                <a:cs typeface="Arial"/>
              </a:rPr>
              <a:t>pulvis  Da </a:t>
            </a:r>
            <a:r>
              <a:rPr sz="1400" b="1" dirty="0">
                <a:latin typeface="Arial"/>
                <a:cs typeface="Arial"/>
              </a:rPr>
              <a:t>tales </a:t>
            </a:r>
            <a:r>
              <a:rPr sz="1400" b="1" spc="-5" dirty="0">
                <a:latin typeface="Arial"/>
                <a:cs typeface="Arial"/>
              </a:rPr>
              <a:t>doses N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10</a:t>
            </a:r>
            <a:endParaRPr sz="1400">
              <a:latin typeface="Arial"/>
              <a:cs typeface="Arial"/>
            </a:endParaRPr>
          </a:p>
          <a:p>
            <a:pPr marL="767715" marR="3048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Signa. По 1 порошку 3 </a:t>
            </a:r>
            <a:r>
              <a:rPr sz="1400" b="1" dirty="0">
                <a:latin typeface="Arial"/>
                <a:cs typeface="Arial"/>
              </a:rPr>
              <a:t>рази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день.</a:t>
            </a:r>
            <a:endParaRPr sz="1400">
              <a:latin typeface="Arial"/>
              <a:cs typeface="Arial"/>
            </a:endParaRPr>
          </a:p>
          <a:p>
            <a:pPr marR="30480"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877569" marR="2751455" indent="-11430">
              <a:lnSpc>
                <a:spcPct val="100000"/>
              </a:lnSpc>
            </a:pPr>
            <a:r>
              <a:rPr sz="1400" b="1" spc="-15" dirty="0">
                <a:latin typeface="Arial"/>
                <a:cs typeface="Arial"/>
              </a:rPr>
              <a:t>Печатка </a:t>
            </a:r>
            <a:r>
              <a:rPr sz="1400" b="1" spc="-10" dirty="0">
                <a:latin typeface="Arial"/>
                <a:cs typeface="Arial"/>
              </a:rPr>
              <a:t>лікаря  </a:t>
            </a:r>
            <a:r>
              <a:rPr sz="1400" b="1" spc="-5" dirty="0">
                <a:latin typeface="Arial"/>
                <a:cs typeface="Arial"/>
              </a:rPr>
              <a:t>Підпис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лікаря</a:t>
            </a:r>
            <a:endParaRPr sz="1400">
              <a:latin typeface="Arial"/>
              <a:cs typeface="Arial"/>
            </a:endParaRPr>
          </a:p>
          <a:p>
            <a:pPr marL="866140">
              <a:lnSpc>
                <a:spcPct val="100000"/>
              </a:lnSpc>
            </a:pPr>
            <a:r>
              <a:rPr sz="1400" b="1" spc="-15" dirty="0">
                <a:latin typeface="Arial"/>
                <a:cs typeface="Arial"/>
              </a:rPr>
              <a:t>печатка </a:t>
            </a:r>
            <a:r>
              <a:rPr sz="1400" b="1" spc="-5" dirty="0">
                <a:latin typeface="Arial"/>
                <a:cs typeface="Arial"/>
              </a:rPr>
              <a:t>«Лікувально-профілактичного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заклад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17670" y="3059938"/>
            <a:ext cx="22542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10" dirty="0">
                <a:latin typeface="Arial"/>
                <a:cs typeface="Arial"/>
              </a:rPr>
              <a:t>у</a:t>
            </a:r>
            <a:r>
              <a:rPr sz="1400" b="1" spc="-5" dirty="0">
                <a:latin typeface="Arial"/>
                <a:cs typeface="Arial"/>
              </a:rPr>
              <a:t>»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781422" y="4996307"/>
            <a:ext cx="4137660" cy="1280160"/>
            <a:chOff x="4781422" y="4996307"/>
            <a:chExt cx="4137660" cy="1280160"/>
          </a:xfrm>
        </p:grpSpPr>
        <p:sp>
          <p:nvSpPr>
            <p:cNvPr id="26" name="object 26"/>
            <p:cNvSpPr/>
            <p:nvPr/>
          </p:nvSpPr>
          <p:spPr>
            <a:xfrm>
              <a:off x="4786502" y="5001387"/>
              <a:ext cx="4127500" cy="1270000"/>
            </a:xfrm>
            <a:custGeom>
              <a:avLst/>
              <a:gdLst/>
              <a:ahLst/>
              <a:cxnLst/>
              <a:rect l="l" t="t" r="r" b="b"/>
              <a:pathLst>
                <a:path w="4127500" h="1270000">
                  <a:moveTo>
                    <a:pt x="3915410" y="0"/>
                  </a:moveTo>
                  <a:lnTo>
                    <a:pt x="211582" y="0"/>
                  </a:lnTo>
                  <a:lnTo>
                    <a:pt x="163072" y="5588"/>
                  </a:lnTo>
                  <a:lnTo>
                    <a:pt x="118539" y="21507"/>
                  </a:lnTo>
                  <a:lnTo>
                    <a:pt x="79253" y="46486"/>
                  </a:lnTo>
                  <a:lnTo>
                    <a:pt x="46486" y="79253"/>
                  </a:lnTo>
                  <a:lnTo>
                    <a:pt x="21507" y="118539"/>
                  </a:lnTo>
                  <a:lnTo>
                    <a:pt x="5588" y="163072"/>
                  </a:lnTo>
                  <a:lnTo>
                    <a:pt x="0" y="211581"/>
                  </a:lnTo>
                  <a:lnTo>
                    <a:pt x="0" y="1057910"/>
                  </a:lnTo>
                  <a:lnTo>
                    <a:pt x="5588" y="1106423"/>
                  </a:lnTo>
                  <a:lnTo>
                    <a:pt x="21507" y="1150958"/>
                  </a:lnTo>
                  <a:lnTo>
                    <a:pt x="46486" y="1190243"/>
                  </a:lnTo>
                  <a:lnTo>
                    <a:pt x="79253" y="1223009"/>
                  </a:lnTo>
                  <a:lnTo>
                    <a:pt x="118539" y="1247986"/>
                  </a:lnTo>
                  <a:lnTo>
                    <a:pt x="163072" y="1263903"/>
                  </a:lnTo>
                  <a:lnTo>
                    <a:pt x="211582" y="1269492"/>
                  </a:lnTo>
                  <a:lnTo>
                    <a:pt x="3915410" y="1269492"/>
                  </a:lnTo>
                  <a:lnTo>
                    <a:pt x="3963919" y="1263903"/>
                  </a:lnTo>
                  <a:lnTo>
                    <a:pt x="4008452" y="1247986"/>
                  </a:lnTo>
                  <a:lnTo>
                    <a:pt x="4047738" y="1223009"/>
                  </a:lnTo>
                  <a:lnTo>
                    <a:pt x="4080505" y="1190243"/>
                  </a:lnTo>
                  <a:lnTo>
                    <a:pt x="4105484" y="1150958"/>
                  </a:lnTo>
                  <a:lnTo>
                    <a:pt x="4121403" y="1106423"/>
                  </a:lnTo>
                  <a:lnTo>
                    <a:pt x="4126992" y="1057910"/>
                  </a:lnTo>
                  <a:lnTo>
                    <a:pt x="4126992" y="211581"/>
                  </a:lnTo>
                  <a:lnTo>
                    <a:pt x="4121403" y="163072"/>
                  </a:lnTo>
                  <a:lnTo>
                    <a:pt x="4105484" y="118539"/>
                  </a:lnTo>
                  <a:lnTo>
                    <a:pt x="4080505" y="79253"/>
                  </a:lnTo>
                  <a:lnTo>
                    <a:pt x="4047738" y="46486"/>
                  </a:lnTo>
                  <a:lnTo>
                    <a:pt x="4008452" y="21507"/>
                  </a:lnTo>
                  <a:lnTo>
                    <a:pt x="3963919" y="5588"/>
                  </a:lnTo>
                  <a:lnTo>
                    <a:pt x="3915410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86502" y="5001387"/>
              <a:ext cx="4127500" cy="1270000"/>
            </a:xfrm>
            <a:custGeom>
              <a:avLst/>
              <a:gdLst/>
              <a:ahLst/>
              <a:cxnLst/>
              <a:rect l="l" t="t" r="r" b="b"/>
              <a:pathLst>
                <a:path w="4127500" h="1270000">
                  <a:moveTo>
                    <a:pt x="0" y="211581"/>
                  </a:moveTo>
                  <a:lnTo>
                    <a:pt x="5588" y="163072"/>
                  </a:lnTo>
                  <a:lnTo>
                    <a:pt x="21507" y="118539"/>
                  </a:lnTo>
                  <a:lnTo>
                    <a:pt x="46486" y="79253"/>
                  </a:lnTo>
                  <a:lnTo>
                    <a:pt x="79253" y="46486"/>
                  </a:lnTo>
                  <a:lnTo>
                    <a:pt x="118539" y="21507"/>
                  </a:lnTo>
                  <a:lnTo>
                    <a:pt x="163072" y="5588"/>
                  </a:lnTo>
                  <a:lnTo>
                    <a:pt x="211582" y="0"/>
                  </a:lnTo>
                  <a:lnTo>
                    <a:pt x="3915410" y="0"/>
                  </a:lnTo>
                  <a:lnTo>
                    <a:pt x="3963919" y="5588"/>
                  </a:lnTo>
                  <a:lnTo>
                    <a:pt x="4008452" y="21507"/>
                  </a:lnTo>
                  <a:lnTo>
                    <a:pt x="4047738" y="46486"/>
                  </a:lnTo>
                  <a:lnTo>
                    <a:pt x="4080505" y="79253"/>
                  </a:lnTo>
                  <a:lnTo>
                    <a:pt x="4105484" y="118539"/>
                  </a:lnTo>
                  <a:lnTo>
                    <a:pt x="4121403" y="163072"/>
                  </a:lnTo>
                  <a:lnTo>
                    <a:pt x="4126992" y="211581"/>
                  </a:lnTo>
                  <a:lnTo>
                    <a:pt x="4126992" y="1057910"/>
                  </a:lnTo>
                  <a:lnTo>
                    <a:pt x="4121403" y="1106423"/>
                  </a:lnTo>
                  <a:lnTo>
                    <a:pt x="4105484" y="1150958"/>
                  </a:lnTo>
                  <a:lnTo>
                    <a:pt x="4080505" y="1190243"/>
                  </a:lnTo>
                  <a:lnTo>
                    <a:pt x="4047738" y="1223009"/>
                  </a:lnTo>
                  <a:lnTo>
                    <a:pt x="4008452" y="1247986"/>
                  </a:lnTo>
                  <a:lnTo>
                    <a:pt x="3963919" y="1263903"/>
                  </a:lnTo>
                  <a:lnTo>
                    <a:pt x="3915410" y="1269492"/>
                  </a:lnTo>
                  <a:lnTo>
                    <a:pt x="211582" y="1269492"/>
                  </a:lnTo>
                  <a:lnTo>
                    <a:pt x="163072" y="1263903"/>
                  </a:lnTo>
                  <a:lnTo>
                    <a:pt x="118539" y="1247986"/>
                  </a:lnTo>
                  <a:lnTo>
                    <a:pt x="79253" y="1223009"/>
                  </a:lnTo>
                  <a:lnTo>
                    <a:pt x="46486" y="1190243"/>
                  </a:lnTo>
                  <a:lnTo>
                    <a:pt x="21507" y="1150958"/>
                  </a:lnTo>
                  <a:lnTo>
                    <a:pt x="5588" y="1106423"/>
                  </a:lnTo>
                  <a:lnTo>
                    <a:pt x="0" y="1057910"/>
                  </a:lnTo>
                  <a:lnTo>
                    <a:pt x="0" y="21158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835905" y="5045455"/>
            <a:ext cx="3076575" cy="48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100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Перевірка разових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добових</a:t>
            </a:r>
            <a:r>
              <a:rPr sz="1400" b="1" spc="-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914"/>
              </a:lnSpc>
            </a:pP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Папаверину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гідрохлориду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35905" y="5503164"/>
            <a:ext cx="3670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16939" y="5503164"/>
            <a:ext cx="37147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02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57211" y="5503164"/>
            <a:ext cx="1195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95"/>
              </a:spcBef>
              <a:tabLst>
                <a:tab pos="934719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0,2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910590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МТД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 Д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0,6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35905" y="5716523"/>
            <a:ext cx="1965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0,02 ×3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=0,06</a:t>
            </a:r>
            <a:endParaRPr sz="14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Дози не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завищені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874394" cy="0"/>
          </a:xfrm>
          <a:custGeom>
            <a:avLst/>
            <a:gdLst/>
            <a:ahLst/>
            <a:cxnLst/>
            <a:rect l="l" t="t" r="r" b="b"/>
            <a:pathLst>
              <a:path w="874394">
                <a:moveTo>
                  <a:pt x="0" y="0"/>
                </a:moveTo>
                <a:lnTo>
                  <a:pt x="874394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79969" y="1448180"/>
            <a:ext cx="1155065" cy="0"/>
          </a:xfrm>
          <a:custGeom>
            <a:avLst/>
            <a:gdLst/>
            <a:ahLst/>
            <a:cxnLst/>
            <a:rect l="l" t="t" r="r" b="b"/>
            <a:pathLst>
              <a:path w="1155065">
                <a:moveTo>
                  <a:pt x="0" y="0"/>
                </a:moveTo>
                <a:lnTo>
                  <a:pt x="115481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331975" y="264413"/>
            <a:ext cx="7416800" cy="833119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51435" rIns="0" bIns="0" rtlCol="0">
            <a:spAutoFit/>
          </a:bodyPr>
          <a:lstStyle/>
          <a:p>
            <a:pPr marL="175895" marR="168275" algn="ctr">
              <a:lnSpc>
                <a:spcPct val="99100"/>
              </a:lnSpc>
              <a:spcBef>
                <a:spcPts val="405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ЗАГАЛЬНІ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ПРАВИЛА ВИГОТОВЛЕННЯ ПОРОШКІВ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З ОТРУЙНИМИ, 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СИЛЬНОДІЮЧИМИ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РЕЧОВИНАМИ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ПРОПИСАНИМИ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В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КІЛЬКОСТІ  МЕНШЕ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0,05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г</a:t>
            </a:r>
            <a:endParaRPr sz="16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33400" y="3056254"/>
          <a:ext cx="8354059" cy="2958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6880"/>
                <a:gridCol w="4107179"/>
              </a:tblGrid>
              <a:tr h="2958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14744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0170" marR="1381125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платифіліну</a:t>
                      </a:r>
                      <a:r>
                        <a:rPr sz="1600" b="1" spc="-9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гідротартрату:  0,002×10=0,02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тритурації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платифиліну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 marR="189230" algn="just">
                        <a:lnSpc>
                          <a:spcPct val="100000"/>
                        </a:lnSpc>
                        <a:tabLst>
                          <a:tab pos="290004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гідротартрату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(1:10)</a:t>
                      </a:r>
                      <a:r>
                        <a:rPr sz="16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0,02×10=0,2 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папаверину гідрохлориду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0,02×10=0,2  цукру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0,35×10=3,5 ; 3,5 – 0,2 =</a:t>
                      </a: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3,30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576070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(0,2 + 0,2 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3,2)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10 =</a:t>
                      </a:r>
                      <a:r>
                        <a:rPr sz="16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marL="11430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37617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547370">
                        <a:lnSpc>
                          <a:spcPct val="100000"/>
                        </a:lnSpc>
                        <a:tabLst>
                          <a:tab pos="350774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Sacchari	3,3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547370" marR="250825">
                        <a:lnSpc>
                          <a:spcPct val="100000"/>
                        </a:lnSpc>
                        <a:tabLst>
                          <a:tab pos="355917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Triturationis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Platyphyllini 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hydrot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rtratis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1: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0)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рія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	 0,2 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Pap</a:t>
                      </a:r>
                      <a:r>
                        <a:rPr sz="1600" b="1" u="heavy" spc="-1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v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rini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hydro</a:t>
                      </a:r>
                      <a:r>
                        <a:rPr sz="1600" b="1" u="heavy" spc="-1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c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hloridi	0,2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052955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0,37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290195" algn="ctr">
                        <a:lnSpc>
                          <a:spcPct val="100000"/>
                        </a:lnSpc>
                        <a:tabLst>
                          <a:tab pos="1999614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311785" algn="ctr">
                        <a:lnSpc>
                          <a:spcPct val="100000"/>
                        </a:lnSpc>
                        <a:tabLst>
                          <a:tab pos="19761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282575" algn="ctr">
                        <a:lnSpc>
                          <a:spcPct val="100000"/>
                        </a:lnSpc>
                        <a:tabLst>
                          <a:tab pos="200723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975" y="1412747"/>
            <a:ext cx="6047994" cy="138531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841751" y="1454403"/>
            <a:ext cx="380301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Видав: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Triturationis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Platyphyllini</a:t>
            </a:r>
            <a:endParaRPr sz="1400">
              <a:latin typeface="Arial"/>
              <a:cs typeface="Arial"/>
            </a:endParaRPr>
          </a:p>
          <a:p>
            <a:pPr marL="297180" marR="5080" indent="769620">
              <a:lnSpc>
                <a:spcPct val="100000"/>
              </a:lnSpc>
              <a:tabLst>
                <a:tab pos="3041015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hydrotartratis (1:10) 0,2 серія</a:t>
            </a:r>
            <a:r>
              <a:rPr sz="14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Отримав: Triturationis</a:t>
            </a:r>
            <a:r>
              <a:rPr sz="14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Platyphyllini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54527" y="2521712"/>
            <a:ext cx="4337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97376" y="2308351"/>
            <a:ext cx="27971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hydrotartratis ( 1:10) 0,2 серія</a:t>
            </a:r>
            <a:r>
              <a:rPr sz="14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№</a:t>
            </a:r>
            <a:endParaRPr sz="1400">
              <a:latin typeface="Arial"/>
              <a:cs typeface="Arial"/>
            </a:endParaRPr>
          </a:p>
          <a:p>
            <a:pPr marL="294640" algn="ctr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580" y="1448180"/>
              <a:ext cx="8077200" cy="0"/>
            </a:xfrm>
            <a:custGeom>
              <a:avLst/>
              <a:gdLst/>
              <a:ahLst/>
              <a:cxnLst/>
              <a:rect l="l" t="t" r="r" b="b"/>
              <a:pathLst>
                <a:path w="8077200">
                  <a:moveTo>
                    <a:pt x="0" y="0"/>
                  </a:moveTo>
                  <a:lnTo>
                    <a:pt x="8077200" y="0"/>
                  </a:lnTo>
                </a:path>
              </a:pathLst>
            </a:custGeom>
            <a:ln w="19050">
              <a:solidFill>
                <a:srgbClr val="99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47622" y="70103"/>
              <a:ext cx="6913245" cy="586740"/>
            </a:xfrm>
            <a:custGeom>
              <a:avLst/>
              <a:gdLst/>
              <a:ahLst/>
              <a:cxnLst/>
              <a:rect l="l" t="t" r="r" b="b"/>
              <a:pathLst>
                <a:path w="6913245" h="586740">
                  <a:moveTo>
                    <a:pt x="6912864" y="0"/>
                  </a:moveTo>
                  <a:lnTo>
                    <a:pt x="0" y="0"/>
                  </a:lnTo>
                  <a:lnTo>
                    <a:pt x="0" y="586740"/>
                  </a:lnTo>
                  <a:lnTo>
                    <a:pt x="6912864" y="586740"/>
                  </a:lnTo>
                  <a:lnTo>
                    <a:pt x="6912864" y="0"/>
                  </a:lnTo>
                  <a:close/>
                </a:path>
              </a:pathLst>
            </a:custGeom>
            <a:solidFill>
              <a:srgbClr val="EFFF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801876" y="100838"/>
            <a:ext cx="64046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ОКРЕМІ 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ВИПАДКИ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З</a:t>
            </a:r>
            <a:r>
              <a:rPr sz="16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ОТРУЙНИМИ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СИЛЬНОДІЮЧИМИ РЕЧОВИНАМИ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99744" y="1632839"/>
            <a:ext cx="8506460" cy="1029969"/>
            <a:chOff x="499744" y="1632839"/>
            <a:chExt cx="8506460" cy="1029969"/>
          </a:xfrm>
        </p:grpSpPr>
        <p:sp>
          <p:nvSpPr>
            <p:cNvPr id="11" name="object 11"/>
            <p:cNvSpPr/>
            <p:nvPr/>
          </p:nvSpPr>
          <p:spPr>
            <a:xfrm>
              <a:off x="504824" y="1637919"/>
              <a:ext cx="8496300" cy="360680"/>
            </a:xfrm>
            <a:custGeom>
              <a:avLst/>
              <a:gdLst/>
              <a:ahLst/>
              <a:cxnLst/>
              <a:rect l="l" t="t" r="r" b="b"/>
              <a:pathLst>
                <a:path w="8496300" h="360680">
                  <a:moveTo>
                    <a:pt x="8436229" y="0"/>
                  </a:moveTo>
                  <a:lnTo>
                    <a:pt x="60070" y="0"/>
                  </a:lnTo>
                  <a:lnTo>
                    <a:pt x="36690" y="4724"/>
                  </a:lnTo>
                  <a:lnTo>
                    <a:pt x="17595" y="17605"/>
                  </a:lnTo>
                  <a:lnTo>
                    <a:pt x="4721" y="36701"/>
                  </a:lnTo>
                  <a:lnTo>
                    <a:pt x="0" y="60070"/>
                  </a:lnTo>
                  <a:lnTo>
                    <a:pt x="0" y="300354"/>
                  </a:lnTo>
                  <a:lnTo>
                    <a:pt x="4721" y="323724"/>
                  </a:lnTo>
                  <a:lnTo>
                    <a:pt x="17595" y="342820"/>
                  </a:lnTo>
                  <a:lnTo>
                    <a:pt x="36690" y="355701"/>
                  </a:lnTo>
                  <a:lnTo>
                    <a:pt x="60070" y="360425"/>
                  </a:lnTo>
                  <a:lnTo>
                    <a:pt x="8436229" y="360425"/>
                  </a:lnTo>
                  <a:lnTo>
                    <a:pt x="8459598" y="355701"/>
                  </a:lnTo>
                  <a:lnTo>
                    <a:pt x="8478694" y="342820"/>
                  </a:lnTo>
                  <a:lnTo>
                    <a:pt x="8491575" y="323724"/>
                  </a:lnTo>
                  <a:lnTo>
                    <a:pt x="8496300" y="300354"/>
                  </a:lnTo>
                  <a:lnTo>
                    <a:pt x="8496300" y="60070"/>
                  </a:lnTo>
                  <a:lnTo>
                    <a:pt x="8491575" y="36701"/>
                  </a:lnTo>
                  <a:lnTo>
                    <a:pt x="8478694" y="17605"/>
                  </a:lnTo>
                  <a:lnTo>
                    <a:pt x="8459598" y="4724"/>
                  </a:lnTo>
                  <a:lnTo>
                    <a:pt x="8436229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4824" y="1637919"/>
              <a:ext cx="8496300" cy="360680"/>
            </a:xfrm>
            <a:custGeom>
              <a:avLst/>
              <a:gdLst/>
              <a:ahLst/>
              <a:cxnLst/>
              <a:rect l="l" t="t" r="r" b="b"/>
              <a:pathLst>
                <a:path w="8496300" h="360680">
                  <a:moveTo>
                    <a:pt x="0" y="60070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8436229" y="0"/>
                  </a:lnTo>
                  <a:lnTo>
                    <a:pt x="8459598" y="4724"/>
                  </a:lnTo>
                  <a:lnTo>
                    <a:pt x="8478694" y="17605"/>
                  </a:lnTo>
                  <a:lnTo>
                    <a:pt x="8491575" y="36701"/>
                  </a:lnTo>
                  <a:lnTo>
                    <a:pt x="8496300" y="60070"/>
                  </a:lnTo>
                  <a:lnTo>
                    <a:pt x="8496300" y="300354"/>
                  </a:lnTo>
                  <a:lnTo>
                    <a:pt x="8491575" y="323724"/>
                  </a:lnTo>
                  <a:lnTo>
                    <a:pt x="8478694" y="342820"/>
                  </a:lnTo>
                  <a:lnTo>
                    <a:pt x="8459598" y="355701"/>
                  </a:lnTo>
                  <a:lnTo>
                    <a:pt x="8436229" y="360425"/>
                  </a:lnTo>
                  <a:lnTo>
                    <a:pt x="60070" y="360425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4"/>
                  </a:lnTo>
                  <a:lnTo>
                    <a:pt x="0" y="600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56579" y="2098929"/>
              <a:ext cx="2447925" cy="558800"/>
            </a:xfrm>
            <a:custGeom>
              <a:avLst/>
              <a:gdLst/>
              <a:ahLst/>
              <a:cxnLst/>
              <a:rect l="l" t="t" r="r" b="b"/>
              <a:pathLst>
                <a:path w="2447925" h="558800">
                  <a:moveTo>
                    <a:pt x="2354453" y="0"/>
                  </a:moveTo>
                  <a:lnTo>
                    <a:pt x="93091" y="0"/>
                  </a:lnTo>
                  <a:lnTo>
                    <a:pt x="56846" y="7312"/>
                  </a:lnTo>
                  <a:lnTo>
                    <a:pt x="27257" y="27257"/>
                  </a:lnTo>
                  <a:lnTo>
                    <a:pt x="7312" y="56846"/>
                  </a:lnTo>
                  <a:lnTo>
                    <a:pt x="0" y="93091"/>
                  </a:lnTo>
                  <a:lnTo>
                    <a:pt x="0" y="465455"/>
                  </a:lnTo>
                  <a:lnTo>
                    <a:pt x="7312" y="501699"/>
                  </a:lnTo>
                  <a:lnTo>
                    <a:pt x="27257" y="531288"/>
                  </a:lnTo>
                  <a:lnTo>
                    <a:pt x="56846" y="551233"/>
                  </a:lnTo>
                  <a:lnTo>
                    <a:pt x="93091" y="558546"/>
                  </a:lnTo>
                  <a:lnTo>
                    <a:pt x="2354453" y="558546"/>
                  </a:lnTo>
                  <a:lnTo>
                    <a:pt x="2390697" y="551233"/>
                  </a:lnTo>
                  <a:lnTo>
                    <a:pt x="2420286" y="531288"/>
                  </a:lnTo>
                  <a:lnTo>
                    <a:pt x="2440231" y="501699"/>
                  </a:lnTo>
                  <a:lnTo>
                    <a:pt x="2447544" y="465455"/>
                  </a:lnTo>
                  <a:lnTo>
                    <a:pt x="2447544" y="93091"/>
                  </a:lnTo>
                  <a:lnTo>
                    <a:pt x="2440231" y="56846"/>
                  </a:lnTo>
                  <a:lnTo>
                    <a:pt x="2420286" y="27257"/>
                  </a:lnTo>
                  <a:lnTo>
                    <a:pt x="2390697" y="7312"/>
                  </a:lnTo>
                  <a:lnTo>
                    <a:pt x="2354453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56579" y="2098929"/>
              <a:ext cx="2447925" cy="558800"/>
            </a:xfrm>
            <a:custGeom>
              <a:avLst/>
              <a:gdLst/>
              <a:ahLst/>
              <a:cxnLst/>
              <a:rect l="l" t="t" r="r" b="b"/>
              <a:pathLst>
                <a:path w="2447925" h="558800">
                  <a:moveTo>
                    <a:pt x="0" y="93091"/>
                  </a:moveTo>
                  <a:lnTo>
                    <a:pt x="7312" y="56846"/>
                  </a:lnTo>
                  <a:lnTo>
                    <a:pt x="27257" y="27257"/>
                  </a:lnTo>
                  <a:lnTo>
                    <a:pt x="56846" y="7312"/>
                  </a:lnTo>
                  <a:lnTo>
                    <a:pt x="93091" y="0"/>
                  </a:lnTo>
                  <a:lnTo>
                    <a:pt x="2354453" y="0"/>
                  </a:lnTo>
                  <a:lnTo>
                    <a:pt x="2390697" y="7312"/>
                  </a:lnTo>
                  <a:lnTo>
                    <a:pt x="2420286" y="27257"/>
                  </a:lnTo>
                  <a:lnTo>
                    <a:pt x="2440231" y="56846"/>
                  </a:lnTo>
                  <a:lnTo>
                    <a:pt x="2447544" y="93091"/>
                  </a:lnTo>
                  <a:lnTo>
                    <a:pt x="2447544" y="465455"/>
                  </a:lnTo>
                  <a:lnTo>
                    <a:pt x="2440231" y="501699"/>
                  </a:lnTo>
                  <a:lnTo>
                    <a:pt x="2420286" y="531288"/>
                  </a:lnTo>
                  <a:lnTo>
                    <a:pt x="2390697" y="551233"/>
                  </a:lnTo>
                  <a:lnTo>
                    <a:pt x="2354453" y="558546"/>
                  </a:lnTo>
                  <a:lnTo>
                    <a:pt x="93091" y="558546"/>
                  </a:lnTo>
                  <a:lnTo>
                    <a:pt x="56846" y="551233"/>
                  </a:lnTo>
                  <a:lnTo>
                    <a:pt x="27257" y="531288"/>
                  </a:lnTo>
                  <a:lnTo>
                    <a:pt x="7312" y="501699"/>
                  </a:lnTo>
                  <a:lnTo>
                    <a:pt x="0" y="465455"/>
                  </a:lnTo>
                  <a:lnTo>
                    <a:pt x="0" y="93091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723380" y="2108707"/>
            <a:ext cx="12623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Індиферентна</a:t>
            </a:r>
            <a:endParaRPr sz="1400">
              <a:latin typeface="Arial"/>
              <a:cs typeface="Arial"/>
            </a:endParaRPr>
          </a:p>
          <a:p>
            <a:pPr marL="52705" algn="ctr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речовина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61061" y="697865"/>
            <a:ext cx="8611870" cy="5487670"/>
            <a:chOff x="361061" y="697865"/>
            <a:chExt cx="8611870" cy="548767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877" y="5092826"/>
              <a:ext cx="4968240" cy="36042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39877" y="5092826"/>
              <a:ext cx="4968240" cy="360680"/>
            </a:xfrm>
            <a:custGeom>
              <a:avLst/>
              <a:gdLst/>
              <a:ahLst/>
              <a:cxnLst/>
              <a:rect l="l" t="t" r="r" b="b"/>
              <a:pathLst>
                <a:path w="4968240" h="360679">
                  <a:moveTo>
                    <a:pt x="0" y="60071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1" y="0"/>
                  </a:lnTo>
                  <a:lnTo>
                    <a:pt x="4908169" y="0"/>
                  </a:lnTo>
                  <a:lnTo>
                    <a:pt x="4931538" y="4724"/>
                  </a:lnTo>
                  <a:lnTo>
                    <a:pt x="4950634" y="17605"/>
                  </a:lnTo>
                  <a:lnTo>
                    <a:pt x="4963515" y="36701"/>
                  </a:lnTo>
                  <a:lnTo>
                    <a:pt x="4968240" y="60071"/>
                  </a:lnTo>
                  <a:lnTo>
                    <a:pt x="4968240" y="300355"/>
                  </a:lnTo>
                  <a:lnTo>
                    <a:pt x="4963515" y="323724"/>
                  </a:lnTo>
                  <a:lnTo>
                    <a:pt x="4950634" y="342820"/>
                  </a:lnTo>
                  <a:lnTo>
                    <a:pt x="4931538" y="355701"/>
                  </a:lnTo>
                  <a:lnTo>
                    <a:pt x="4908169" y="360426"/>
                  </a:lnTo>
                  <a:lnTo>
                    <a:pt x="60071" y="360426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5"/>
                  </a:lnTo>
                  <a:lnTo>
                    <a:pt x="0" y="6007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877" y="5608700"/>
              <a:ext cx="4968240" cy="5715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39877" y="5608700"/>
              <a:ext cx="4968240" cy="571500"/>
            </a:xfrm>
            <a:custGeom>
              <a:avLst/>
              <a:gdLst/>
              <a:ahLst/>
              <a:cxnLst/>
              <a:rect l="l" t="t" r="r" b="b"/>
              <a:pathLst>
                <a:path w="4968240" h="571500">
                  <a:moveTo>
                    <a:pt x="0" y="95250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4872990" y="0"/>
                  </a:lnTo>
                  <a:lnTo>
                    <a:pt x="4910054" y="7485"/>
                  </a:lnTo>
                  <a:lnTo>
                    <a:pt x="4940331" y="27898"/>
                  </a:lnTo>
                  <a:lnTo>
                    <a:pt x="4960750" y="58175"/>
                  </a:lnTo>
                  <a:lnTo>
                    <a:pt x="4968240" y="95250"/>
                  </a:lnTo>
                  <a:lnTo>
                    <a:pt x="4968240" y="476250"/>
                  </a:lnTo>
                  <a:lnTo>
                    <a:pt x="4960750" y="513324"/>
                  </a:lnTo>
                  <a:lnTo>
                    <a:pt x="4940331" y="543601"/>
                  </a:lnTo>
                  <a:lnTo>
                    <a:pt x="4910054" y="564014"/>
                  </a:lnTo>
                  <a:lnTo>
                    <a:pt x="4872990" y="571500"/>
                  </a:lnTo>
                  <a:lnTo>
                    <a:pt x="95250" y="571500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5859" y="3692270"/>
              <a:ext cx="5112258" cy="43281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95859" y="3692270"/>
              <a:ext cx="5112385" cy="433070"/>
            </a:xfrm>
            <a:custGeom>
              <a:avLst/>
              <a:gdLst/>
              <a:ahLst/>
              <a:cxnLst/>
              <a:rect l="l" t="t" r="r" b="b"/>
              <a:pathLst>
                <a:path w="5112385" h="433070">
                  <a:moveTo>
                    <a:pt x="0" y="72135"/>
                  </a:moveTo>
                  <a:lnTo>
                    <a:pt x="5668" y="44041"/>
                  </a:lnTo>
                  <a:lnTo>
                    <a:pt x="21128" y="21113"/>
                  </a:lnTo>
                  <a:lnTo>
                    <a:pt x="44057" y="5663"/>
                  </a:lnTo>
                  <a:lnTo>
                    <a:pt x="72136" y="0"/>
                  </a:lnTo>
                  <a:lnTo>
                    <a:pt x="5040121" y="0"/>
                  </a:lnTo>
                  <a:lnTo>
                    <a:pt x="5068216" y="5663"/>
                  </a:lnTo>
                  <a:lnTo>
                    <a:pt x="5091144" y="21113"/>
                  </a:lnTo>
                  <a:lnTo>
                    <a:pt x="5106594" y="44041"/>
                  </a:lnTo>
                  <a:lnTo>
                    <a:pt x="5112258" y="72135"/>
                  </a:lnTo>
                  <a:lnTo>
                    <a:pt x="5112258" y="360679"/>
                  </a:lnTo>
                  <a:lnTo>
                    <a:pt x="5106594" y="388774"/>
                  </a:lnTo>
                  <a:lnTo>
                    <a:pt x="5091144" y="411702"/>
                  </a:lnTo>
                  <a:lnTo>
                    <a:pt x="5068216" y="427152"/>
                  </a:lnTo>
                  <a:lnTo>
                    <a:pt x="5040121" y="432815"/>
                  </a:lnTo>
                  <a:lnTo>
                    <a:pt x="72136" y="432815"/>
                  </a:lnTo>
                  <a:lnTo>
                    <a:pt x="44057" y="427152"/>
                  </a:lnTo>
                  <a:lnTo>
                    <a:pt x="21128" y="411702"/>
                  </a:lnTo>
                  <a:lnTo>
                    <a:pt x="5668" y="388774"/>
                  </a:lnTo>
                  <a:lnTo>
                    <a:pt x="0" y="360679"/>
                  </a:lnTo>
                  <a:lnTo>
                    <a:pt x="0" y="72135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0535" y="702945"/>
              <a:ext cx="8497062" cy="73837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70535" y="702945"/>
              <a:ext cx="8497570" cy="738505"/>
            </a:xfrm>
            <a:custGeom>
              <a:avLst/>
              <a:gdLst/>
              <a:ahLst/>
              <a:cxnLst/>
              <a:rect l="l" t="t" r="r" b="b"/>
              <a:pathLst>
                <a:path w="8497570" h="738505">
                  <a:moveTo>
                    <a:pt x="0" y="68452"/>
                  </a:moveTo>
                  <a:lnTo>
                    <a:pt x="5383" y="41790"/>
                  </a:lnTo>
                  <a:lnTo>
                    <a:pt x="20062" y="20034"/>
                  </a:lnTo>
                  <a:lnTo>
                    <a:pt x="41833" y="5373"/>
                  </a:lnTo>
                  <a:lnTo>
                    <a:pt x="68491" y="0"/>
                  </a:lnTo>
                  <a:lnTo>
                    <a:pt x="8428609" y="0"/>
                  </a:lnTo>
                  <a:lnTo>
                    <a:pt x="8455271" y="5373"/>
                  </a:lnTo>
                  <a:lnTo>
                    <a:pt x="8477027" y="20034"/>
                  </a:lnTo>
                  <a:lnTo>
                    <a:pt x="8491688" y="41790"/>
                  </a:lnTo>
                  <a:lnTo>
                    <a:pt x="8497062" y="68452"/>
                  </a:lnTo>
                  <a:lnTo>
                    <a:pt x="8497062" y="669925"/>
                  </a:lnTo>
                  <a:lnTo>
                    <a:pt x="8491688" y="696587"/>
                  </a:lnTo>
                  <a:lnTo>
                    <a:pt x="8477027" y="718343"/>
                  </a:lnTo>
                  <a:lnTo>
                    <a:pt x="8455271" y="733004"/>
                  </a:lnTo>
                  <a:lnTo>
                    <a:pt x="8428609" y="738377"/>
                  </a:lnTo>
                  <a:lnTo>
                    <a:pt x="68491" y="738377"/>
                  </a:lnTo>
                  <a:lnTo>
                    <a:pt x="41833" y="733004"/>
                  </a:lnTo>
                  <a:lnTo>
                    <a:pt x="20062" y="718343"/>
                  </a:lnTo>
                  <a:lnTo>
                    <a:pt x="5383" y="696587"/>
                  </a:lnTo>
                  <a:lnTo>
                    <a:pt x="0" y="669925"/>
                  </a:lnTo>
                  <a:lnTo>
                    <a:pt x="0" y="684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6141" y="2969894"/>
              <a:ext cx="5112258" cy="57607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66141" y="2969894"/>
              <a:ext cx="5112385" cy="576580"/>
            </a:xfrm>
            <a:custGeom>
              <a:avLst/>
              <a:gdLst/>
              <a:ahLst/>
              <a:cxnLst/>
              <a:rect l="l" t="t" r="r" b="b"/>
              <a:pathLst>
                <a:path w="5112385" h="576579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2" y="0"/>
                  </a:lnTo>
                  <a:lnTo>
                    <a:pt x="5016246" y="0"/>
                  </a:lnTo>
                  <a:lnTo>
                    <a:pt x="5053643" y="7536"/>
                  </a:lnTo>
                  <a:lnTo>
                    <a:pt x="5084159" y="28098"/>
                  </a:lnTo>
                  <a:lnTo>
                    <a:pt x="5104721" y="58614"/>
                  </a:lnTo>
                  <a:lnTo>
                    <a:pt x="5112258" y="96012"/>
                  </a:lnTo>
                  <a:lnTo>
                    <a:pt x="5112258" y="480059"/>
                  </a:lnTo>
                  <a:lnTo>
                    <a:pt x="5104721" y="517457"/>
                  </a:lnTo>
                  <a:lnTo>
                    <a:pt x="5084159" y="547973"/>
                  </a:lnTo>
                  <a:lnTo>
                    <a:pt x="5053643" y="568535"/>
                  </a:lnTo>
                  <a:lnTo>
                    <a:pt x="5016246" y="576071"/>
                  </a:lnTo>
                  <a:lnTo>
                    <a:pt x="96012" y="576071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59"/>
                  </a:lnTo>
                  <a:lnTo>
                    <a:pt x="0" y="96012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5859" y="4308729"/>
              <a:ext cx="5112258" cy="57683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95859" y="4308729"/>
              <a:ext cx="5112385" cy="577215"/>
            </a:xfrm>
            <a:custGeom>
              <a:avLst/>
              <a:gdLst/>
              <a:ahLst/>
              <a:cxnLst/>
              <a:rect l="l" t="t" r="r" b="b"/>
              <a:pathLst>
                <a:path w="5112385" h="577214">
                  <a:moveTo>
                    <a:pt x="0" y="96139"/>
                  </a:moveTo>
                  <a:lnTo>
                    <a:pt x="7554" y="58721"/>
                  </a:lnTo>
                  <a:lnTo>
                    <a:pt x="28157" y="28162"/>
                  </a:lnTo>
                  <a:lnTo>
                    <a:pt x="58716" y="7556"/>
                  </a:lnTo>
                  <a:lnTo>
                    <a:pt x="96139" y="0"/>
                  </a:lnTo>
                  <a:lnTo>
                    <a:pt x="5016119" y="0"/>
                  </a:lnTo>
                  <a:lnTo>
                    <a:pt x="5053536" y="7556"/>
                  </a:lnTo>
                  <a:lnTo>
                    <a:pt x="5084095" y="28162"/>
                  </a:lnTo>
                  <a:lnTo>
                    <a:pt x="5104701" y="58721"/>
                  </a:lnTo>
                  <a:lnTo>
                    <a:pt x="5112258" y="96139"/>
                  </a:lnTo>
                  <a:lnTo>
                    <a:pt x="5112258" y="480695"/>
                  </a:lnTo>
                  <a:lnTo>
                    <a:pt x="5104701" y="518112"/>
                  </a:lnTo>
                  <a:lnTo>
                    <a:pt x="5084095" y="548671"/>
                  </a:lnTo>
                  <a:lnTo>
                    <a:pt x="5053536" y="569277"/>
                  </a:lnTo>
                  <a:lnTo>
                    <a:pt x="5016119" y="576834"/>
                  </a:lnTo>
                  <a:lnTo>
                    <a:pt x="96139" y="576834"/>
                  </a:lnTo>
                  <a:lnTo>
                    <a:pt x="58716" y="569277"/>
                  </a:lnTo>
                  <a:lnTo>
                    <a:pt x="28157" y="548671"/>
                  </a:lnTo>
                  <a:lnTo>
                    <a:pt x="7554" y="518112"/>
                  </a:lnTo>
                  <a:lnTo>
                    <a:pt x="0" y="480695"/>
                  </a:lnTo>
                  <a:lnTo>
                    <a:pt x="0" y="9613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95554" y="3027425"/>
            <a:ext cx="8301355" cy="3759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5095" marR="3564890" indent="1905" algn="ctr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Отримують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вимогу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тритурації платифіліну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гідротартрату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(1:10),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висипають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ступку і</a:t>
            </a:r>
            <a:r>
              <a:rPr sz="1400" b="1" spc="114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</a:t>
            </a:r>
            <a:endParaRPr sz="1400">
              <a:latin typeface="Arial"/>
              <a:cs typeface="Arial"/>
            </a:endParaRPr>
          </a:p>
          <a:p>
            <a:pPr marL="75565" marR="3456940" indent="-63500">
              <a:lnSpc>
                <a:spcPts val="4580"/>
              </a:lnSpc>
              <a:spcBef>
                <a:spcPts val="340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папаверину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гідрохлориду,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кілька прийомів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400" b="1" spc="9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</a:t>
            </a:r>
            <a:endParaRPr sz="1400">
              <a:latin typeface="Arial"/>
              <a:cs typeface="Arial"/>
            </a:endParaRPr>
          </a:p>
          <a:p>
            <a:pPr marR="3380740" algn="ctr">
              <a:lnSpc>
                <a:spcPts val="1045"/>
              </a:lnSpc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>
              <a:latin typeface="Arial"/>
              <a:cs typeface="Arial"/>
            </a:endParaRPr>
          </a:p>
          <a:p>
            <a:pPr marL="1203325" marR="4441190" algn="ctr">
              <a:lnSpc>
                <a:spcPct val="241299"/>
              </a:lnSpc>
              <a:spcBef>
                <a:spcPts val="430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 0,37 на 10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</a:t>
            </a:r>
            <a:endParaRPr sz="1400">
              <a:latin typeface="Arial"/>
              <a:cs typeface="Arial"/>
            </a:endParaRPr>
          </a:p>
          <a:p>
            <a:pPr marR="3234690" algn="ctr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  <a:p>
            <a:pPr marL="967105" algn="ctr">
              <a:lnSpc>
                <a:spcPct val="100000"/>
              </a:lnSpc>
              <a:spcBef>
                <a:spcPts val="960"/>
              </a:spcBef>
            </a:pPr>
            <a:r>
              <a:rPr sz="1800" b="1" spc="-10" dirty="0">
                <a:latin typeface="Arial"/>
                <a:cs typeface="Arial"/>
              </a:rPr>
              <a:t>Оформлення: </a:t>
            </a:r>
            <a:r>
              <a:rPr sz="1800" b="1" dirty="0">
                <a:latin typeface="Arial"/>
                <a:cs typeface="Arial"/>
              </a:rPr>
              <a:t>№ рецепта,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«Сигнатура»,</a:t>
            </a:r>
            <a:endParaRPr sz="1800">
              <a:latin typeface="Arial"/>
              <a:cs typeface="Arial"/>
            </a:endParaRPr>
          </a:p>
          <a:p>
            <a:pPr marL="967740" algn="ctr">
              <a:lnSpc>
                <a:spcPct val="100000"/>
              </a:lnSpc>
              <a:tabLst>
                <a:tab pos="2609850" algn="l"/>
                <a:tab pos="6086475" algn="l"/>
              </a:tabLst>
            </a:pPr>
            <a:r>
              <a:rPr sz="1800" b="1" spc="-10" dirty="0">
                <a:latin typeface="Arial"/>
                <a:cs typeface="Arial"/>
              </a:rPr>
              <a:t>«Поводитись	</a:t>
            </a:r>
            <a:r>
              <a:rPr sz="1800" b="1" dirty="0">
                <a:latin typeface="Arial"/>
                <a:cs typeface="Arial"/>
              </a:rPr>
              <a:t>з </a:t>
            </a:r>
            <a:r>
              <a:rPr sz="1800" b="1" spc="-5" dirty="0">
                <a:latin typeface="Arial"/>
                <a:cs typeface="Arial"/>
              </a:rPr>
              <a:t>обережністю»,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«Берегти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від	дітей»,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опечатують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39495" y="702563"/>
            <a:ext cx="8461375" cy="4887595"/>
            <a:chOff x="539495" y="702563"/>
            <a:chExt cx="8461375" cy="4887595"/>
          </a:xfrm>
        </p:grpSpPr>
        <p:sp>
          <p:nvSpPr>
            <p:cNvPr id="31" name="object 31"/>
            <p:cNvSpPr/>
            <p:nvPr/>
          </p:nvSpPr>
          <p:spPr>
            <a:xfrm>
              <a:off x="5478399" y="2399918"/>
              <a:ext cx="576580" cy="76200"/>
            </a:xfrm>
            <a:custGeom>
              <a:avLst/>
              <a:gdLst/>
              <a:ahLst/>
              <a:cxnLst/>
              <a:rect l="l" t="t" r="r" b="b"/>
              <a:pathLst>
                <a:path w="576579" h="76200">
                  <a:moveTo>
                    <a:pt x="499872" y="0"/>
                  </a:moveTo>
                  <a:lnTo>
                    <a:pt x="499872" y="76200"/>
                  </a:lnTo>
                  <a:lnTo>
                    <a:pt x="563372" y="44450"/>
                  </a:lnTo>
                  <a:lnTo>
                    <a:pt x="512572" y="44450"/>
                  </a:lnTo>
                  <a:lnTo>
                    <a:pt x="512572" y="31750"/>
                  </a:lnTo>
                  <a:lnTo>
                    <a:pt x="563372" y="31750"/>
                  </a:lnTo>
                  <a:lnTo>
                    <a:pt x="499872" y="0"/>
                  </a:lnTo>
                  <a:close/>
                </a:path>
                <a:path w="576579" h="76200">
                  <a:moveTo>
                    <a:pt x="499872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99872" y="44450"/>
                  </a:lnTo>
                  <a:lnTo>
                    <a:pt x="499872" y="31750"/>
                  </a:lnTo>
                  <a:close/>
                </a:path>
                <a:path w="576579" h="76200">
                  <a:moveTo>
                    <a:pt x="563372" y="31750"/>
                  </a:moveTo>
                  <a:lnTo>
                    <a:pt x="512572" y="31750"/>
                  </a:lnTo>
                  <a:lnTo>
                    <a:pt x="512572" y="44450"/>
                  </a:lnTo>
                  <a:lnTo>
                    <a:pt x="563372" y="44450"/>
                  </a:lnTo>
                  <a:lnTo>
                    <a:pt x="576072" y="38100"/>
                  </a:lnTo>
                  <a:lnTo>
                    <a:pt x="56337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62047" y="2825877"/>
              <a:ext cx="76200" cy="14401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62047" y="3547490"/>
              <a:ext cx="76200" cy="14478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4437" y="4164710"/>
              <a:ext cx="76200" cy="1440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65728" y="4940427"/>
              <a:ext cx="76200" cy="1447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65728" y="5445633"/>
              <a:ext cx="76200" cy="14401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39495" y="702563"/>
              <a:ext cx="8461375" cy="738505"/>
            </a:xfrm>
            <a:custGeom>
              <a:avLst/>
              <a:gdLst/>
              <a:ahLst/>
              <a:cxnLst/>
              <a:rect l="l" t="t" r="r" b="b"/>
              <a:pathLst>
                <a:path w="8461375" h="738505">
                  <a:moveTo>
                    <a:pt x="8461248" y="0"/>
                  </a:moveTo>
                  <a:lnTo>
                    <a:pt x="0" y="0"/>
                  </a:lnTo>
                  <a:lnTo>
                    <a:pt x="0" y="738377"/>
                  </a:lnTo>
                  <a:lnTo>
                    <a:pt x="8461248" y="738377"/>
                  </a:lnTo>
                  <a:lnTo>
                    <a:pt x="8461248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18236" y="731012"/>
            <a:ext cx="8129905" cy="1216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 підбір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використання в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139700" algn="ctr">
              <a:lnSpc>
                <a:spcPct val="100000"/>
              </a:lnSpc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61188" y="2001011"/>
            <a:ext cx="5122545" cy="873760"/>
            <a:chOff x="361188" y="2001011"/>
            <a:chExt cx="5122545" cy="873760"/>
          </a:xfrm>
        </p:grpSpPr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6141" y="2005964"/>
              <a:ext cx="5112258" cy="86334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66141" y="2005964"/>
              <a:ext cx="5112385" cy="863600"/>
            </a:xfrm>
            <a:custGeom>
              <a:avLst/>
              <a:gdLst/>
              <a:ahLst/>
              <a:cxnLst/>
              <a:rect l="l" t="t" r="r" b="b"/>
              <a:pathLst>
                <a:path w="5112385" h="863600">
                  <a:moveTo>
                    <a:pt x="0" y="143890"/>
                  </a:moveTo>
                  <a:lnTo>
                    <a:pt x="7336" y="98397"/>
                  </a:lnTo>
                  <a:lnTo>
                    <a:pt x="27764" y="58896"/>
                  </a:lnTo>
                  <a:lnTo>
                    <a:pt x="58912" y="27753"/>
                  </a:lnTo>
                  <a:lnTo>
                    <a:pt x="98412" y="7332"/>
                  </a:lnTo>
                  <a:lnTo>
                    <a:pt x="143890" y="0"/>
                  </a:lnTo>
                  <a:lnTo>
                    <a:pt x="4968367" y="0"/>
                  </a:lnTo>
                  <a:lnTo>
                    <a:pt x="5013860" y="7332"/>
                  </a:lnTo>
                  <a:lnTo>
                    <a:pt x="5053361" y="27753"/>
                  </a:lnTo>
                  <a:lnTo>
                    <a:pt x="5084504" y="58896"/>
                  </a:lnTo>
                  <a:lnTo>
                    <a:pt x="5104925" y="98397"/>
                  </a:lnTo>
                  <a:lnTo>
                    <a:pt x="5112258" y="143890"/>
                  </a:lnTo>
                  <a:lnTo>
                    <a:pt x="5112258" y="719455"/>
                  </a:lnTo>
                  <a:lnTo>
                    <a:pt x="5104925" y="764948"/>
                  </a:lnTo>
                  <a:lnTo>
                    <a:pt x="5084504" y="804449"/>
                  </a:lnTo>
                  <a:lnTo>
                    <a:pt x="5053361" y="835592"/>
                  </a:lnTo>
                  <a:lnTo>
                    <a:pt x="5013860" y="856013"/>
                  </a:lnTo>
                  <a:lnTo>
                    <a:pt x="4968367" y="863346"/>
                  </a:lnTo>
                  <a:lnTo>
                    <a:pt x="143890" y="863346"/>
                  </a:lnTo>
                  <a:lnTo>
                    <a:pt x="98412" y="856013"/>
                  </a:lnTo>
                  <a:lnTo>
                    <a:pt x="58912" y="835592"/>
                  </a:lnTo>
                  <a:lnTo>
                    <a:pt x="27764" y="804449"/>
                  </a:lnTo>
                  <a:lnTo>
                    <a:pt x="7336" y="764948"/>
                  </a:lnTo>
                  <a:lnTo>
                    <a:pt x="0" y="719455"/>
                  </a:lnTo>
                  <a:lnTo>
                    <a:pt x="0" y="14389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41019" y="2100072"/>
            <a:ext cx="476313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ступці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ретельно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3,3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цукру,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відбирають 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залишивши приблизно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(1 :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1)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по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відношенню до тритурації платифіліну</a:t>
            </a:r>
            <a:r>
              <a:rPr sz="1400" b="1" spc="9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гідротартрату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149348" y="254254"/>
            <a:ext cx="502602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ОКРЕМІ ВИПАДКИ ВИГОТОВЛЕННЯ</a:t>
            </a:r>
            <a:r>
              <a:rPr sz="1600" b="1" spc="-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ПОРОШКІВ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477" y="1235963"/>
            <a:ext cx="8496300" cy="329488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059939" y="1279652"/>
            <a:ext cx="3917315" cy="133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700" marR="5080" indent="-508634">
              <a:lnSpc>
                <a:spcPct val="100000"/>
              </a:lnSpc>
              <a:spcBef>
                <a:spcPts val="100"/>
              </a:spcBef>
              <a:tabLst>
                <a:tab pos="3187700" algn="l"/>
              </a:tabLst>
            </a:pPr>
            <a:r>
              <a:rPr sz="1800" b="1" dirty="0">
                <a:latin typeface="Arial"/>
                <a:cs typeface="Arial"/>
              </a:rPr>
              <a:t>R</a:t>
            </a:r>
            <a:r>
              <a:rPr sz="1800" b="1" spc="-5" dirty="0">
                <a:latin typeface="Arial"/>
                <a:cs typeface="Arial"/>
              </a:rPr>
              <a:t>p</a:t>
            </a:r>
            <a:r>
              <a:rPr sz="1800" b="1" dirty="0">
                <a:latin typeface="Arial"/>
                <a:cs typeface="Arial"/>
              </a:rPr>
              <a:t>. :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Atropini</a:t>
            </a:r>
            <a:r>
              <a:rPr sz="18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sulfati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800" b="1" u="heavy" spc="-3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0,0003 </a:t>
            </a:r>
            <a:r>
              <a:rPr sz="1800" b="1" spc="-5" dirty="0">
                <a:latin typeface="Arial"/>
                <a:cs typeface="Arial"/>
              </a:rPr>
              <a:t> Sacchari	</a:t>
            </a:r>
            <a:r>
              <a:rPr sz="1800" b="1" dirty="0">
                <a:latin typeface="Arial"/>
                <a:cs typeface="Arial"/>
              </a:rPr>
              <a:t>0,3</a:t>
            </a:r>
            <a:endParaRPr sz="1800">
              <a:latin typeface="Arial"/>
              <a:cs typeface="Arial"/>
            </a:endParaRPr>
          </a:p>
          <a:p>
            <a:pPr marL="5842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Misce, </a:t>
            </a:r>
            <a:r>
              <a:rPr sz="1800" b="1" spc="-5" dirty="0">
                <a:latin typeface="Arial"/>
                <a:cs typeface="Arial"/>
              </a:rPr>
              <a:t>ut </a:t>
            </a:r>
            <a:r>
              <a:rPr sz="1800" b="1" dirty="0">
                <a:latin typeface="Arial"/>
                <a:cs typeface="Arial"/>
              </a:rPr>
              <a:t>fiat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pulvis.</a:t>
            </a:r>
            <a:endParaRPr sz="1800">
              <a:latin typeface="Arial"/>
              <a:cs typeface="Arial"/>
            </a:endParaRPr>
          </a:p>
          <a:p>
            <a:pPr marL="5842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Da tales </a:t>
            </a:r>
            <a:r>
              <a:rPr sz="1800" b="1" spc="-5" dirty="0">
                <a:latin typeface="Arial"/>
                <a:cs typeface="Arial"/>
              </a:rPr>
              <a:t>doses numero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10.</a:t>
            </a:r>
            <a:endParaRPr sz="1800">
              <a:latin typeface="Arial"/>
              <a:cs typeface="Arial"/>
            </a:endParaRPr>
          </a:p>
          <a:p>
            <a:pPr marL="590550">
              <a:lnSpc>
                <a:spcPct val="100000"/>
              </a:lnSpc>
              <a:spcBef>
                <a:spcPts val="10"/>
              </a:spcBef>
            </a:pPr>
            <a:r>
              <a:rPr sz="1400" b="1" spc="-5" dirty="0">
                <a:latin typeface="Arial"/>
                <a:cs typeface="Arial"/>
              </a:rPr>
              <a:t>Signa: По 1 порошку 3 </a:t>
            </a:r>
            <a:r>
              <a:rPr sz="1400" b="1" dirty="0">
                <a:latin typeface="Arial"/>
                <a:cs typeface="Arial"/>
              </a:rPr>
              <a:t>рази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день.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38298" y="2592069"/>
            <a:ext cx="12407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Підпис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лікаря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87391" y="2592069"/>
            <a:ext cx="13373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510" marR="5080" indent="-381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latin typeface="Arial"/>
                <a:cs typeface="Arial"/>
              </a:rPr>
              <a:t>Печатка </a:t>
            </a:r>
            <a:r>
              <a:rPr sz="1400" b="1" spc="-10" dirty="0">
                <a:latin typeface="Arial"/>
                <a:cs typeface="Arial"/>
              </a:rPr>
              <a:t>лікаря  </a:t>
            </a:r>
            <a:r>
              <a:rPr sz="1400" b="1" spc="-15" dirty="0">
                <a:latin typeface="Arial"/>
                <a:cs typeface="Arial"/>
              </a:rPr>
              <a:t>Печатка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«ЛПЗ»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495" y="4755641"/>
            <a:ext cx="6984492" cy="132359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72694" y="3230625"/>
            <a:ext cx="8317230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Даний лікарський препарат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порошок для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внутрішнього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складу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якого  входить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отруйна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атропіну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сульфат,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менше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0,05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весь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порошок.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Перед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виготовлення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перевіряємо максимльні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терапевтичні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атропіну</a:t>
            </a:r>
            <a:r>
              <a:rPr sz="16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сульфату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Arial"/>
              <a:cs typeface="Arial"/>
            </a:endParaRPr>
          </a:p>
          <a:p>
            <a:pPr marL="158115">
              <a:lnSpc>
                <a:spcPct val="100000"/>
              </a:lnSpc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Перевірка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разових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добових терапевтичних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600">
              <a:latin typeface="Arial"/>
              <a:cs typeface="Arial"/>
            </a:endParaRPr>
          </a:p>
          <a:p>
            <a:pPr marL="158115">
              <a:lnSpc>
                <a:spcPct val="100000"/>
              </a:lnSpc>
              <a:spcBef>
                <a:spcPts val="40"/>
              </a:spcBef>
            </a:pP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атропіну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сульфату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8236" y="5283708"/>
            <a:ext cx="22936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7985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spc="-10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0,0003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47894" y="5283708"/>
            <a:ext cx="6032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МТРД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ДД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64027" y="5283708"/>
            <a:ext cx="5518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0,001</a:t>
            </a:r>
            <a:endParaRPr sz="1600">
              <a:latin typeface="Arial"/>
              <a:cs typeface="Arial"/>
            </a:endParaRPr>
          </a:p>
          <a:p>
            <a:pPr marL="3048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0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8236" y="5527547"/>
            <a:ext cx="22542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0,0003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×3 =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0,0009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Дози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завищені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5477" y="566927"/>
            <a:ext cx="8496300" cy="339090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41275" rIns="0" bIns="0" rtlCol="0">
            <a:spAutoFit/>
          </a:bodyPr>
          <a:lstStyle/>
          <a:p>
            <a:pPr marL="222250">
              <a:lnSpc>
                <a:spcPct val="100000"/>
              </a:lnSpc>
              <a:spcBef>
                <a:spcPts val="325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ОТРУЙНИМИ, НАРКОТИЧНИМИ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990033"/>
                </a:solidFill>
                <a:latin typeface="Arial"/>
                <a:cs typeface="Arial"/>
              </a:rPr>
              <a:t>СИЛЬНОДІЮЧИМИ</a:t>
            </a:r>
            <a:r>
              <a:rPr sz="1600" b="1" spc="3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991869" cy="0"/>
          </a:xfrm>
          <a:custGeom>
            <a:avLst/>
            <a:gdLst/>
            <a:ahLst/>
            <a:cxnLst/>
            <a:rect l="l" t="t" r="r" b="b"/>
            <a:pathLst>
              <a:path w="991869">
                <a:moveTo>
                  <a:pt x="0" y="0"/>
                </a:moveTo>
                <a:lnTo>
                  <a:pt x="991743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62950" y="1448180"/>
            <a:ext cx="172085" cy="0"/>
          </a:xfrm>
          <a:custGeom>
            <a:avLst/>
            <a:gdLst/>
            <a:ahLst/>
            <a:cxnLst/>
            <a:rect l="l" t="t" r="r" b="b"/>
            <a:pathLst>
              <a:path w="172084">
                <a:moveTo>
                  <a:pt x="0" y="0"/>
                </a:moveTo>
                <a:lnTo>
                  <a:pt x="17183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14322" y="0"/>
            <a:ext cx="6546215" cy="9531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598170">
              <a:lnSpc>
                <a:spcPct val="100000"/>
              </a:lnSpc>
              <a:spcBef>
                <a:spcPts val="865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ОКРЕМІ ВИПАДКИ ПРИГОТУВАННЯ</a:t>
            </a:r>
            <a:r>
              <a:rPr sz="1600" b="1" spc="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ПОРОШКІВ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ОТРУЙНИМИ, НАРКОТИЧНИМИ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І</a:t>
            </a:r>
            <a:r>
              <a:rPr sz="1600" b="1" spc="-2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СИЛЬНОДІЮЧИМИ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10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33400" y="2559050"/>
          <a:ext cx="8353425" cy="27353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8300"/>
                <a:gridCol w="4175125"/>
              </a:tblGrid>
              <a:tr h="2735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1137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0170" marR="35306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Атропіну сульфату 0,0003 х10=0,003 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тритурації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атропіну сульфату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(1:100) 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0,003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х10=0,3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цукру 0,3 х10=3,0 3,0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600" b="1" spc="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0,3=2,7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 marR="2222500">
                        <a:lnSpc>
                          <a:spcPct val="100000"/>
                        </a:lnSpc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 (0,3 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2,7)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10 =</a:t>
                      </a:r>
                      <a:r>
                        <a:rPr sz="1600" b="1" spc="-5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ППК(лицевий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83185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28600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04470">
                        <a:lnSpc>
                          <a:spcPct val="100000"/>
                        </a:lnSpc>
                        <a:tabLst>
                          <a:tab pos="282194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Sacchari	2,7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47320" marR="1014730">
                        <a:lnSpc>
                          <a:spcPct val="100000"/>
                        </a:lnSpc>
                        <a:tabLst>
                          <a:tab pos="287020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Triturationis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Atropini sulfatis 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(1:1</a:t>
                      </a:r>
                      <a:r>
                        <a:rPr sz="1600" b="1" u="heavy" spc="-1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) </a:t>
                      </a:r>
                      <a:r>
                        <a:rPr sz="1600" b="1" u="heavy" spc="1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сері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я</a:t>
                      </a:r>
                      <a:r>
                        <a:rPr sz="1600" b="1" u="heavy" spc="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№	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0,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283335" algn="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8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273175" algn="r">
                        <a:lnSpc>
                          <a:spcPct val="100000"/>
                        </a:lnSpc>
                        <a:tabLst>
                          <a:tab pos="197548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270635" algn="r">
                        <a:lnSpc>
                          <a:spcPct val="100000"/>
                        </a:lnSpc>
                        <a:tabLst>
                          <a:tab pos="197802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298575" algn="r">
                        <a:lnSpc>
                          <a:spcPct val="100000"/>
                        </a:lnSpc>
                        <a:tabLst>
                          <a:tab pos="195072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9324" y="1052322"/>
            <a:ext cx="6913626" cy="107746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528317" y="1089913"/>
            <a:ext cx="62839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400" marR="5080" indent="-1028700">
              <a:lnSpc>
                <a:spcPct val="100000"/>
              </a:lnSpc>
              <a:spcBef>
                <a:spcPts val="100"/>
              </a:spcBef>
              <a:tabLst>
                <a:tab pos="3670300" algn="l"/>
                <a:tab pos="5988685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Вид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в: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95" dirty="0">
                <a:solidFill>
                  <a:srgbClr val="4D4D00"/>
                </a:solidFill>
                <a:latin typeface="Arial"/>
                <a:cs typeface="Arial"/>
              </a:rPr>
              <a:t>T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rituratio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n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is</a:t>
            </a:r>
            <a:r>
              <a:rPr sz="1600" b="1" spc="-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Atropini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su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l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fatis 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(1:1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0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)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рія №	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3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Дата	Підпис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77898" y="1577593"/>
            <a:ext cx="517334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Отримав: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Triturationis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Atropini sulfatis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(1:100)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серія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25766" y="1577593"/>
            <a:ext cx="30797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0,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14167" y="1821687"/>
            <a:ext cx="32899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8445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Дат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а	Під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ис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5023" y="1916810"/>
              <a:ext cx="8183880" cy="252729"/>
            </a:xfrm>
            <a:custGeom>
              <a:avLst/>
              <a:gdLst/>
              <a:ahLst/>
              <a:cxnLst/>
              <a:rect l="l" t="t" r="r" b="b"/>
              <a:pathLst>
                <a:path w="8183880" h="252730">
                  <a:moveTo>
                    <a:pt x="8141843" y="0"/>
                  </a:moveTo>
                  <a:lnTo>
                    <a:pt x="42036" y="0"/>
                  </a:lnTo>
                  <a:lnTo>
                    <a:pt x="25674" y="3300"/>
                  </a:lnTo>
                  <a:lnTo>
                    <a:pt x="12312" y="12303"/>
                  </a:lnTo>
                  <a:lnTo>
                    <a:pt x="3303" y="25663"/>
                  </a:lnTo>
                  <a:lnTo>
                    <a:pt x="0" y="42037"/>
                  </a:lnTo>
                  <a:lnTo>
                    <a:pt x="0" y="210185"/>
                  </a:lnTo>
                  <a:lnTo>
                    <a:pt x="3303" y="226558"/>
                  </a:lnTo>
                  <a:lnTo>
                    <a:pt x="12312" y="239918"/>
                  </a:lnTo>
                  <a:lnTo>
                    <a:pt x="25674" y="248921"/>
                  </a:lnTo>
                  <a:lnTo>
                    <a:pt x="42036" y="252222"/>
                  </a:lnTo>
                  <a:lnTo>
                    <a:pt x="8141843" y="252222"/>
                  </a:lnTo>
                  <a:lnTo>
                    <a:pt x="8158216" y="248921"/>
                  </a:lnTo>
                  <a:lnTo>
                    <a:pt x="8171576" y="239918"/>
                  </a:lnTo>
                  <a:lnTo>
                    <a:pt x="8180579" y="226558"/>
                  </a:lnTo>
                  <a:lnTo>
                    <a:pt x="8183880" y="210185"/>
                  </a:lnTo>
                  <a:lnTo>
                    <a:pt x="8183880" y="42037"/>
                  </a:lnTo>
                  <a:lnTo>
                    <a:pt x="8180579" y="25663"/>
                  </a:lnTo>
                  <a:lnTo>
                    <a:pt x="8171576" y="12303"/>
                  </a:lnTo>
                  <a:lnTo>
                    <a:pt x="8158216" y="3300"/>
                  </a:lnTo>
                  <a:lnTo>
                    <a:pt x="8141843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5023" y="1916810"/>
              <a:ext cx="8183880" cy="252729"/>
            </a:xfrm>
            <a:custGeom>
              <a:avLst/>
              <a:gdLst/>
              <a:ahLst/>
              <a:cxnLst/>
              <a:rect l="l" t="t" r="r" b="b"/>
              <a:pathLst>
                <a:path w="8183880" h="252730">
                  <a:moveTo>
                    <a:pt x="0" y="42037"/>
                  </a:moveTo>
                  <a:lnTo>
                    <a:pt x="3303" y="25663"/>
                  </a:lnTo>
                  <a:lnTo>
                    <a:pt x="12312" y="12303"/>
                  </a:lnTo>
                  <a:lnTo>
                    <a:pt x="25674" y="3300"/>
                  </a:lnTo>
                  <a:lnTo>
                    <a:pt x="42036" y="0"/>
                  </a:lnTo>
                  <a:lnTo>
                    <a:pt x="8141843" y="0"/>
                  </a:lnTo>
                  <a:lnTo>
                    <a:pt x="8158216" y="3300"/>
                  </a:lnTo>
                  <a:lnTo>
                    <a:pt x="8171576" y="12303"/>
                  </a:lnTo>
                  <a:lnTo>
                    <a:pt x="8180579" y="25663"/>
                  </a:lnTo>
                  <a:lnTo>
                    <a:pt x="8183880" y="42037"/>
                  </a:lnTo>
                  <a:lnTo>
                    <a:pt x="8183880" y="210185"/>
                  </a:lnTo>
                  <a:lnTo>
                    <a:pt x="8180579" y="226558"/>
                  </a:lnTo>
                  <a:lnTo>
                    <a:pt x="8171576" y="239918"/>
                  </a:lnTo>
                  <a:lnTo>
                    <a:pt x="8158216" y="248921"/>
                  </a:lnTo>
                  <a:lnTo>
                    <a:pt x="8141843" y="252222"/>
                  </a:lnTo>
                  <a:lnTo>
                    <a:pt x="42036" y="252222"/>
                  </a:lnTo>
                  <a:lnTo>
                    <a:pt x="25674" y="248921"/>
                  </a:lnTo>
                  <a:lnTo>
                    <a:pt x="12312" y="239918"/>
                  </a:lnTo>
                  <a:lnTo>
                    <a:pt x="3303" y="226558"/>
                  </a:lnTo>
                  <a:lnTo>
                    <a:pt x="0" y="210185"/>
                  </a:lnTo>
                  <a:lnTo>
                    <a:pt x="0" y="4203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13678" y="2349626"/>
              <a:ext cx="2448560" cy="558800"/>
            </a:xfrm>
            <a:custGeom>
              <a:avLst/>
              <a:gdLst/>
              <a:ahLst/>
              <a:cxnLst/>
              <a:rect l="l" t="t" r="r" b="b"/>
              <a:pathLst>
                <a:path w="2448559" h="558800">
                  <a:moveTo>
                    <a:pt x="2355215" y="0"/>
                  </a:moveTo>
                  <a:lnTo>
                    <a:pt x="93091" y="0"/>
                  </a:lnTo>
                  <a:lnTo>
                    <a:pt x="56846" y="7312"/>
                  </a:lnTo>
                  <a:lnTo>
                    <a:pt x="27257" y="27257"/>
                  </a:lnTo>
                  <a:lnTo>
                    <a:pt x="7312" y="56846"/>
                  </a:lnTo>
                  <a:lnTo>
                    <a:pt x="0" y="93090"/>
                  </a:lnTo>
                  <a:lnTo>
                    <a:pt x="0" y="465455"/>
                  </a:lnTo>
                  <a:lnTo>
                    <a:pt x="7312" y="501699"/>
                  </a:lnTo>
                  <a:lnTo>
                    <a:pt x="27257" y="531288"/>
                  </a:lnTo>
                  <a:lnTo>
                    <a:pt x="56846" y="551233"/>
                  </a:lnTo>
                  <a:lnTo>
                    <a:pt x="93091" y="558546"/>
                  </a:lnTo>
                  <a:lnTo>
                    <a:pt x="2355215" y="558546"/>
                  </a:lnTo>
                  <a:lnTo>
                    <a:pt x="2391459" y="551233"/>
                  </a:lnTo>
                  <a:lnTo>
                    <a:pt x="2421048" y="531288"/>
                  </a:lnTo>
                  <a:lnTo>
                    <a:pt x="2440993" y="501699"/>
                  </a:lnTo>
                  <a:lnTo>
                    <a:pt x="2448305" y="465455"/>
                  </a:lnTo>
                  <a:lnTo>
                    <a:pt x="2448305" y="93090"/>
                  </a:lnTo>
                  <a:lnTo>
                    <a:pt x="2440993" y="56846"/>
                  </a:lnTo>
                  <a:lnTo>
                    <a:pt x="2421048" y="27257"/>
                  </a:lnTo>
                  <a:lnTo>
                    <a:pt x="2391459" y="7312"/>
                  </a:lnTo>
                  <a:lnTo>
                    <a:pt x="2355215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13678" y="2349626"/>
              <a:ext cx="2448560" cy="558800"/>
            </a:xfrm>
            <a:custGeom>
              <a:avLst/>
              <a:gdLst/>
              <a:ahLst/>
              <a:cxnLst/>
              <a:rect l="l" t="t" r="r" b="b"/>
              <a:pathLst>
                <a:path w="2448559" h="558800">
                  <a:moveTo>
                    <a:pt x="0" y="93090"/>
                  </a:moveTo>
                  <a:lnTo>
                    <a:pt x="7312" y="56846"/>
                  </a:lnTo>
                  <a:lnTo>
                    <a:pt x="27257" y="27257"/>
                  </a:lnTo>
                  <a:lnTo>
                    <a:pt x="56846" y="7312"/>
                  </a:lnTo>
                  <a:lnTo>
                    <a:pt x="93091" y="0"/>
                  </a:lnTo>
                  <a:lnTo>
                    <a:pt x="2355215" y="0"/>
                  </a:lnTo>
                  <a:lnTo>
                    <a:pt x="2391459" y="7312"/>
                  </a:lnTo>
                  <a:lnTo>
                    <a:pt x="2421048" y="27257"/>
                  </a:lnTo>
                  <a:lnTo>
                    <a:pt x="2440993" y="56846"/>
                  </a:lnTo>
                  <a:lnTo>
                    <a:pt x="2448305" y="93090"/>
                  </a:lnTo>
                  <a:lnTo>
                    <a:pt x="2448305" y="465455"/>
                  </a:lnTo>
                  <a:lnTo>
                    <a:pt x="2440993" y="501699"/>
                  </a:lnTo>
                  <a:lnTo>
                    <a:pt x="2421048" y="531288"/>
                  </a:lnTo>
                  <a:lnTo>
                    <a:pt x="2391459" y="551233"/>
                  </a:lnTo>
                  <a:lnTo>
                    <a:pt x="2355215" y="558546"/>
                  </a:lnTo>
                  <a:lnTo>
                    <a:pt x="93091" y="558546"/>
                  </a:lnTo>
                  <a:lnTo>
                    <a:pt x="56846" y="551233"/>
                  </a:lnTo>
                  <a:lnTo>
                    <a:pt x="27257" y="531288"/>
                  </a:lnTo>
                  <a:lnTo>
                    <a:pt x="7312" y="501699"/>
                  </a:lnTo>
                  <a:lnTo>
                    <a:pt x="0" y="465455"/>
                  </a:lnTo>
                  <a:lnTo>
                    <a:pt x="0" y="9309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380734" y="2359151"/>
            <a:ext cx="12611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125" marR="5080" indent="-22606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Інди</a:t>
            </a:r>
            <a:r>
              <a:rPr sz="1400" b="1" spc="-25" dirty="0">
                <a:latin typeface="Arial"/>
                <a:cs typeface="Arial"/>
              </a:rPr>
              <a:t>ф</a:t>
            </a:r>
            <a:r>
              <a:rPr sz="1400" b="1" spc="-10" dirty="0">
                <a:latin typeface="Arial"/>
                <a:cs typeface="Arial"/>
              </a:rPr>
              <a:t>ере</a:t>
            </a:r>
            <a:r>
              <a:rPr sz="1400" b="1" spc="-5" dirty="0">
                <a:latin typeface="Arial"/>
                <a:cs typeface="Arial"/>
              </a:rPr>
              <a:t>н</a:t>
            </a:r>
            <a:r>
              <a:rPr sz="1400" b="1" spc="-30" dirty="0">
                <a:latin typeface="Arial"/>
                <a:cs typeface="Arial"/>
              </a:rPr>
              <a:t>т</a:t>
            </a:r>
            <a:r>
              <a:rPr sz="1400" b="1" spc="-5" dirty="0">
                <a:latin typeface="Arial"/>
                <a:cs typeface="Arial"/>
              </a:rPr>
              <a:t>на  </a:t>
            </a:r>
            <a:r>
              <a:rPr sz="1400" b="1" spc="-10" dirty="0">
                <a:latin typeface="Arial"/>
                <a:cs typeface="Arial"/>
              </a:rPr>
              <a:t>речовина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59943" y="2272157"/>
            <a:ext cx="4683125" cy="3981450"/>
            <a:chOff x="559943" y="2272157"/>
            <a:chExt cx="4683125" cy="398145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895" y="5092827"/>
              <a:ext cx="4540758" cy="36042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83895" y="5092827"/>
              <a:ext cx="4540885" cy="360680"/>
            </a:xfrm>
            <a:custGeom>
              <a:avLst/>
              <a:gdLst/>
              <a:ahLst/>
              <a:cxnLst/>
              <a:rect l="l" t="t" r="r" b="b"/>
              <a:pathLst>
                <a:path w="4540885" h="360679">
                  <a:moveTo>
                    <a:pt x="0" y="60071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4480687" y="0"/>
                  </a:lnTo>
                  <a:lnTo>
                    <a:pt x="4504056" y="4724"/>
                  </a:lnTo>
                  <a:lnTo>
                    <a:pt x="4523152" y="17605"/>
                  </a:lnTo>
                  <a:lnTo>
                    <a:pt x="4536033" y="36701"/>
                  </a:lnTo>
                  <a:lnTo>
                    <a:pt x="4540758" y="60071"/>
                  </a:lnTo>
                  <a:lnTo>
                    <a:pt x="4540758" y="300355"/>
                  </a:lnTo>
                  <a:lnTo>
                    <a:pt x="4536033" y="323724"/>
                  </a:lnTo>
                  <a:lnTo>
                    <a:pt x="4523152" y="342820"/>
                  </a:lnTo>
                  <a:lnTo>
                    <a:pt x="4504056" y="355701"/>
                  </a:lnTo>
                  <a:lnTo>
                    <a:pt x="4480687" y="360426"/>
                  </a:lnTo>
                  <a:lnTo>
                    <a:pt x="60070" y="360426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5"/>
                  </a:lnTo>
                  <a:lnTo>
                    <a:pt x="0" y="6007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3895" y="5676519"/>
              <a:ext cx="4553712" cy="5715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83895" y="5676519"/>
              <a:ext cx="4554220" cy="571500"/>
            </a:xfrm>
            <a:custGeom>
              <a:avLst/>
              <a:gdLst/>
              <a:ahLst/>
              <a:cxnLst/>
              <a:rect l="l" t="t" r="r" b="b"/>
              <a:pathLst>
                <a:path w="4554220" h="571500">
                  <a:moveTo>
                    <a:pt x="0" y="95249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4458462" y="0"/>
                  </a:lnTo>
                  <a:lnTo>
                    <a:pt x="4495526" y="7485"/>
                  </a:lnTo>
                  <a:lnTo>
                    <a:pt x="4525803" y="27898"/>
                  </a:lnTo>
                  <a:lnTo>
                    <a:pt x="4546222" y="58175"/>
                  </a:lnTo>
                  <a:lnTo>
                    <a:pt x="4553712" y="95249"/>
                  </a:lnTo>
                  <a:lnTo>
                    <a:pt x="4553712" y="476249"/>
                  </a:lnTo>
                  <a:lnTo>
                    <a:pt x="4546222" y="513324"/>
                  </a:lnTo>
                  <a:lnTo>
                    <a:pt x="4525803" y="543601"/>
                  </a:lnTo>
                  <a:lnTo>
                    <a:pt x="4495526" y="564014"/>
                  </a:lnTo>
                  <a:lnTo>
                    <a:pt x="4458462" y="571499"/>
                  </a:lnTo>
                  <a:lnTo>
                    <a:pt x="95250" y="571499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49"/>
                  </a:lnTo>
                  <a:lnTo>
                    <a:pt x="0" y="9524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5023" y="2277237"/>
              <a:ext cx="4583430" cy="84734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65023" y="2277237"/>
              <a:ext cx="4583430" cy="847725"/>
            </a:xfrm>
            <a:custGeom>
              <a:avLst/>
              <a:gdLst/>
              <a:ahLst/>
              <a:cxnLst/>
              <a:rect l="l" t="t" r="r" b="b"/>
              <a:pathLst>
                <a:path w="4583430" h="847725">
                  <a:moveTo>
                    <a:pt x="0" y="141224"/>
                  </a:moveTo>
                  <a:lnTo>
                    <a:pt x="7200" y="96593"/>
                  </a:lnTo>
                  <a:lnTo>
                    <a:pt x="27249" y="57826"/>
                  </a:lnTo>
                  <a:lnTo>
                    <a:pt x="57821" y="27253"/>
                  </a:lnTo>
                  <a:lnTo>
                    <a:pt x="96588" y="7201"/>
                  </a:lnTo>
                  <a:lnTo>
                    <a:pt x="141223" y="0"/>
                  </a:lnTo>
                  <a:lnTo>
                    <a:pt x="4442206" y="0"/>
                  </a:lnTo>
                  <a:lnTo>
                    <a:pt x="4486836" y="7201"/>
                  </a:lnTo>
                  <a:lnTo>
                    <a:pt x="4525603" y="27253"/>
                  </a:lnTo>
                  <a:lnTo>
                    <a:pt x="4556176" y="57826"/>
                  </a:lnTo>
                  <a:lnTo>
                    <a:pt x="4576228" y="96593"/>
                  </a:lnTo>
                  <a:lnTo>
                    <a:pt x="4583430" y="141224"/>
                  </a:lnTo>
                  <a:lnTo>
                    <a:pt x="4583430" y="706120"/>
                  </a:lnTo>
                  <a:lnTo>
                    <a:pt x="4576228" y="750750"/>
                  </a:lnTo>
                  <a:lnTo>
                    <a:pt x="4556176" y="789517"/>
                  </a:lnTo>
                  <a:lnTo>
                    <a:pt x="4525603" y="820090"/>
                  </a:lnTo>
                  <a:lnTo>
                    <a:pt x="4486836" y="840142"/>
                  </a:lnTo>
                  <a:lnTo>
                    <a:pt x="4442206" y="847343"/>
                  </a:lnTo>
                  <a:lnTo>
                    <a:pt x="141223" y="847343"/>
                  </a:lnTo>
                  <a:lnTo>
                    <a:pt x="96588" y="840142"/>
                  </a:lnTo>
                  <a:lnTo>
                    <a:pt x="57821" y="820090"/>
                  </a:lnTo>
                  <a:lnTo>
                    <a:pt x="27249" y="789517"/>
                  </a:lnTo>
                  <a:lnTo>
                    <a:pt x="7200" y="750750"/>
                  </a:lnTo>
                  <a:lnTo>
                    <a:pt x="0" y="706120"/>
                  </a:lnTo>
                  <a:lnTo>
                    <a:pt x="0" y="14122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33805" y="2256789"/>
            <a:ext cx="42481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ступці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ретельно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2,7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цукру,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виймають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залишивши приблизно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 (1 : 1) по відношенню до тритурації атропіну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сульфату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59943" y="3352672"/>
            <a:ext cx="4665345" cy="1601470"/>
            <a:chOff x="559943" y="3352672"/>
            <a:chExt cx="4665345" cy="160147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5023" y="3357752"/>
              <a:ext cx="4655058" cy="66446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65023" y="3357752"/>
              <a:ext cx="4655185" cy="664845"/>
            </a:xfrm>
            <a:custGeom>
              <a:avLst/>
              <a:gdLst/>
              <a:ahLst/>
              <a:cxnLst/>
              <a:rect l="l" t="t" r="r" b="b"/>
              <a:pathLst>
                <a:path w="4655185" h="664845">
                  <a:moveTo>
                    <a:pt x="0" y="110744"/>
                  </a:moveTo>
                  <a:lnTo>
                    <a:pt x="8702" y="67615"/>
                  </a:lnTo>
                  <a:lnTo>
                    <a:pt x="32435" y="32416"/>
                  </a:lnTo>
                  <a:lnTo>
                    <a:pt x="67637" y="8695"/>
                  </a:lnTo>
                  <a:lnTo>
                    <a:pt x="110743" y="0"/>
                  </a:lnTo>
                  <a:lnTo>
                    <a:pt x="4544314" y="0"/>
                  </a:lnTo>
                  <a:lnTo>
                    <a:pt x="4587442" y="8695"/>
                  </a:lnTo>
                  <a:lnTo>
                    <a:pt x="4622641" y="32416"/>
                  </a:lnTo>
                  <a:lnTo>
                    <a:pt x="4646362" y="67615"/>
                  </a:lnTo>
                  <a:lnTo>
                    <a:pt x="4655058" y="110744"/>
                  </a:lnTo>
                  <a:lnTo>
                    <a:pt x="4655058" y="553720"/>
                  </a:lnTo>
                  <a:lnTo>
                    <a:pt x="4646362" y="596848"/>
                  </a:lnTo>
                  <a:lnTo>
                    <a:pt x="4622641" y="632047"/>
                  </a:lnTo>
                  <a:lnTo>
                    <a:pt x="4587442" y="655768"/>
                  </a:lnTo>
                  <a:lnTo>
                    <a:pt x="4544314" y="664464"/>
                  </a:lnTo>
                  <a:lnTo>
                    <a:pt x="110743" y="664464"/>
                  </a:lnTo>
                  <a:lnTo>
                    <a:pt x="67637" y="655768"/>
                  </a:lnTo>
                  <a:lnTo>
                    <a:pt x="32435" y="632047"/>
                  </a:lnTo>
                  <a:lnTo>
                    <a:pt x="8702" y="596848"/>
                  </a:lnTo>
                  <a:lnTo>
                    <a:pt x="0" y="553720"/>
                  </a:lnTo>
                  <a:lnTo>
                    <a:pt x="0" y="11074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3895" y="4229480"/>
              <a:ext cx="4536185" cy="71932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83895" y="4229480"/>
              <a:ext cx="4536440" cy="719455"/>
            </a:xfrm>
            <a:custGeom>
              <a:avLst/>
              <a:gdLst/>
              <a:ahLst/>
              <a:cxnLst/>
              <a:rect l="l" t="t" r="r" b="b"/>
              <a:pathLst>
                <a:path w="4536440" h="719454">
                  <a:moveTo>
                    <a:pt x="0" y="119888"/>
                  </a:moveTo>
                  <a:lnTo>
                    <a:pt x="9420" y="73241"/>
                  </a:lnTo>
                  <a:lnTo>
                    <a:pt x="35112" y="35131"/>
                  </a:lnTo>
                  <a:lnTo>
                    <a:pt x="73219" y="9427"/>
                  </a:lnTo>
                  <a:lnTo>
                    <a:pt x="119887" y="0"/>
                  </a:lnTo>
                  <a:lnTo>
                    <a:pt x="4416297" y="0"/>
                  </a:lnTo>
                  <a:lnTo>
                    <a:pt x="4462944" y="9427"/>
                  </a:lnTo>
                  <a:lnTo>
                    <a:pt x="4501054" y="35131"/>
                  </a:lnTo>
                  <a:lnTo>
                    <a:pt x="4526758" y="73241"/>
                  </a:lnTo>
                  <a:lnTo>
                    <a:pt x="4536185" y="119888"/>
                  </a:lnTo>
                  <a:lnTo>
                    <a:pt x="4536185" y="599440"/>
                  </a:lnTo>
                  <a:lnTo>
                    <a:pt x="4526758" y="646086"/>
                  </a:lnTo>
                  <a:lnTo>
                    <a:pt x="4501054" y="684196"/>
                  </a:lnTo>
                  <a:lnTo>
                    <a:pt x="4462944" y="709900"/>
                  </a:lnTo>
                  <a:lnTo>
                    <a:pt x="4416297" y="719328"/>
                  </a:lnTo>
                  <a:lnTo>
                    <a:pt x="119887" y="719328"/>
                  </a:lnTo>
                  <a:lnTo>
                    <a:pt x="73219" y="709900"/>
                  </a:lnTo>
                  <a:lnTo>
                    <a:pt x="35112" y="684196"/>
                  </a:lnTo>
                  <a:lnTo>
                    <a:pt x="9420" y="646086"/>
                  </a:lnTo>
                  <a:lnTo>
                    <a:pt x="0" y="599440"/>
                  </a:lnTo>
                  <a:lnTo>
                    <a:pt x="0" y="11988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10437" y="3458971"/>
            <a:ext cx="7242809" cy="3206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883535" indent="161925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Отримують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вимогу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 тритурації атропіну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сульфату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(1:100),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висипають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ступку і</a:t>
            </a:r>
            <a:r>
              <a:rPr sz="1400" b="1" spc="9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Arial"/>
              <a:cs typeface="Arial"/>
            </a:endParaRPr>
          </a:p>
          <a:p>
            <a:pPr marL="290195" marR="3042920" algn="ctr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кілька прийомів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R="2747645" algn="ctr">
              <a:lnSpc>
                <a:spcPct val="100000"/>
              </a:lnSpc>
              <a:spcBef>
                <a:spcPts val="1140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 0,3 г на 10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1068070" marR="3801745" algn="ctr">
              <a:lnSpc>
                <a:spcPct val="100000"/>
              </a:lnSpc>
              <a:spcBef>
                <a:spcPts val="1180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  <a:p>
            <a:pPr marL="1595755" algn="ctr">
              <a:lnSpc>
                <a:spcPct val="100000"/>
              </a:lnSpc>
              <a:spcBef>
                <a:spcPts val="430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 «Внутрішнє»,</a:t>
            </a:r>
            <a:r>
              <a:rPr sz="1400" b="1" spc="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«Сигнатура»,</a:t>
            </a:r>
            <a:endParaRPr sz="1400">
              <a:latin typeface="Arial"/>
              <a:cs typeface="Arial"/>
            </a:endParaRPr>
          </a:p>
          <a:p>
            <a:pPr marL="1597660" algn="ctr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«Поводитись </a:t>
            </a:r>
            <a:r>
              <a:rPr sz="1400" b="1" spc="-5" dirty="0">
                <a:latin typeface="Arial"/>
                <a:cs typeface="Arial"/>
              </a:rPr>
              <a:t>з обережністю», «Берегти від </a:t>
            </a:r>
            <a:r>
              <a:rPr sz="1400" b="1" spc="-10" dirty="0">
                <a:latin typeface="Arial"/>
                <a:cs typeface="Arial"/>
              </a:rPr>
              <a:t>дітей»,</a:t>
            </a:r>
            <a:r>
              <a:rPr sz="1400" b="1" spc="10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опечатують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65633" y="897508"/>
            <a:ext cx="8588375" cy="4779010"/>
            <a:chOff x="365633" y="897508"/>
            <a:chExt cx="8588375" cy="4779010"/>
          </a:xfrm>
        </p:grpSpPr>
        <p:sp>
          <p:nvSpPr>
            <p:cNvPr id="27" name="object 27"/>
            <p:cNvSpPr/>
            <p:nvPr/>
          </p:nvSpPr>
          <p:spPr>
            <a:xfrm>
              <a:off x="5224653" y="2584323"/>
              <a:ext cx="577215" cy="76200"/>
            </a:xfrm>
            <a:custGeom>
              <a:avLst/>
              <a:gdLst/>
              <a:ahLst/>
              <a:cxnLst/>
              <a:rect l="l" t="t" r="r" b="b"/>
              <a:pathLst>
                <a:path w="577214" h="76200">
                  <a:moveTo>
                    <a:pt x="500634" y="0"/>
                  </a:moveTo>
                  <a:lnTo>
                    <a:pt x="500634" y="76200"/>
                  </a:lnTo>
                  <a:lnTo>
                    <a:pt x="564134" y="44450"/>
                  </a:lnTo>
                  <a:lnTo>
                    <a:pt x="513334" y="44450"/>
                  </a:lnTo>
                  <a:lnTo>
                    <a:pt x="513334" y="31750"/>
                  </a:lnTo>
                  <a:lnTo>
                    <a:pt x="564134" y="31750"/>
                  </a:lnTo>
                  <a:lnTo>
                    <a:pt x="500634" y="0"/>
                  </a:lnTo>
                  <a:close/>
                </a:path>
                <a:path w="577214" h="76200">
                  <a:moveTo>
                    <a:pt x="500634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500634" y="44450"/>
                  </a:lnTo>
                  <a:lnTo>
                    <a:pt x="500634" y="31750"/>
                  </a:lnTo>
                  <a:close/>
                </a:path>
                <a:path w="577214" h="76200">
                  <a:moveTo>
                    <a:pt x="564134" y="31750"/>
                  </a:moveTo>
                  <a:lnTo>
                    <a:pt x="513334" y="31750"/>
                  </a:lnTo>
                  <a:lnTo>
                    <a:pt x="513334" y="44450"/>
                  </a:lnTo>
                  <a:lnTo>
                    <a:pt x="564134" y="44450"/>
                  </a:lnTo>
                  <a:lnTo>
                    <a:pt x="576834" y="38100"/>
                  </a:lnTo>
                  <a:lnTo>
                    <a:pt x="564134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22650" y="2169033"/>
              <a:ext cx="76200" cy="14477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07588" y="3197732"/>
              <a:ext cx="76200" cy="1447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54833" y="4022216"/>
              <a:ext cx="76200" cy="14554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54833" y="4932806"/>
              <a:ext cx="76200" cy="1447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54833" y="5531738"/>
              <a:ext cx="76200" cy="14478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0713" y="902588"/>
              <a:ext cx="8577834" cy="86182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70713" y="902588"/>
              <a:ext cx="8578215" cy="862330"/>
            </a:xfrm>
            <a:custGeom>
              <a:avLst/>
              <a:gdLst/>
              <a:ahLst/>
              <a:cxnLst/>
              <a:rect l="l" t="t" r="r" b="b"/>
              <a:pathLst>
                <a:path w="8578215" h="862330">
                  <a:moveTo>
                    <a:pt x="0" y="143637"/>
                  </a:moveTo>
                  <a:lnTo>
                    <a:pt x="7323" y="98218"/>
                  </a:lnTo>
                  <a:lnTo>
                    <a:pt x="27714" y="58786"/>
                  </a:lnTo>
                  <a:lnTo>
                    <a:pt x="58808" y="27700"/>
                  </a:lnTo>
                  <a:lnTo>
                    <a:pt x="98238" y="7318"/>
                  </a:lnTo>
                  <a:lnTo>
                    <a:pt x="143636" y="0"/>
                  </a:lnTo>
                  <a:lnTo>
                    <a:pt x="8434196" y="0"/>
                  </a:lnTo>
                  <a:lnTo>
                    <a:pt x="8479615" y="7318"/>
                  </a:lnTo>
                  <a:lnTo>
                    <a:pt x="8519047" y="27700"/>
                  </a:lnTo>
                  <a:lnTo>
                    <a:pt x="8550133" y="58786"/>
                  </a:lnTo>
                  <a:lnTo>
                    <a:pt x="8570515" y="98218"/>
                  </a:lnTo>
                  <a:lnTo>
                    <a:pt x="8577834" y="143637"/>
                  </a:lnTo>
                  <a:lnTo>
                    <a:pt x="8577834" y="718185"/>
                  </a:lnTo>
                  <a:lnTo>
                    <a:pt x="8570515" y="763603"/>
                  </a:lnTo>
                  <a:lnTo>
                    <a:pt x="8550133" y="803035"/>
                  </a:lnTo>
                  <a:lnTo>
                    <a:pt x="8519047" y="834121"/>
                  </a:lnTo>
                  <a:lnTo>
                    <a:pt x="8479615" y="854503"/>
                  </a:lnTo>
                  <a:lnTo>
                    <a:pt x="8434196" y="861822"/>
                  </a:lnTo>
                  <a:lnTo>
                    <a:pt x="143636" y="861822"/>
                  </a:lnTo>
                  <a:lnTo>
                    <a:pt x="98238" y="854503"/>
                  </a:lnTo>
                  <a:lnTo>
                    <a:pt x="58808" y="834121"/>
                  </a:lnTo>
                  <a:lnTo>
                    <a:pt x="27714" y="803035"/>
                  </a:lnTo>
                  <a:lnTo>
                    <a:pt x="7323" y="763603"/>
                  </a:lnTo>
                  <a:lnTo>
                    <a:pt x="0" y="718185"/>
                  </a:lnTo>
                  <a:lnTo>
                    <a:pt x="0" y="14363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64642" y="1025651"/>
              <a:ext cx="8183880" cy="738505"/>
            </a:xfrm>
            <a:custGeom>
              <a:avLst/>
              <a:gdLst/>
              <a:ahLst/>
              <a:cxnLst/>
              <a:rect l="l" t="t" r="r" b="b"/>
              <a:pathLst>
                <a:path w="8183880" h="738505">
                  <a:moveTo>
                    <a:pt x="8183880" y="0"/>
                  </a:moveTo>
                  <a:lnTo>
                    <a:pt x="0" y="0"/>
                  </a:lnTo>
                  <a:lnTo>
                    <a:pt x="0" y="738377"/>
                  </a:lnTo>
                  <a:lnTo>
                    <a:pt x="8183880" y="738377"/>
                  </a:lnTo>
                  <a:lnTo>
                    <a:pt x="8183880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547622" y="163068"/>
            <a:ext cx="6408420" cy="338455"/>
          </a:xfrm>
          <a:prstGeom prst="rect">
            <a:avLst/>
          </a:prstGeom>
          <a:solidFill>
            <a:srgbClr val="EFFFC2"/>
          </a:solidFill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ОКРЕМІ 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ВИПАДКИ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r>
              <a:rPr sz="1600" b="1" spc="40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49174" y="514350"/>
            <a:ext cx="8820150" cy="339090"/>
          </a:xfrm>
          <a:custGeom>
            <a:avLst/>
            <a:gdLst/>
            <a:ahLst/>
            <a:cxnLst/>
            <a:rect l="l" t="t" r="r" b="b"/>
            <a:pathLst>
              <a:path w="8820150" h="339090">
                <a:moveTo>
                  <a:pt x="8820150" y="0"/>
                </a:moveTo>
                <a:lnTo>
                  <a:pt x="0" y="0"/>
                </a:lnTo>
                <a:lnTo>
                  <a:pt x="0" y="339089"/>
                </a:lnTo>
                <a:lnTo>
                  <a:pt x="8820150" y="339089"/>
                </a:lnTo>
                <a:lnTo>
                  <a:pt x="8820150" y="0"/>
                </a:lnTo>
                <a:close/>
              </a:path>
            </a:pathLst>
          </a:custGeom>
          <a:solidFill>
            <a:srgbClr val="FFF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444880" y="542290"/>
            <a:ext cx="8293100" cy="1629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96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ОТРУЙНИМИ, НАРКОТИЧНИМИ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990033"/>
                </a:solidFill>
                <a:latin typeface="Arial"/>
                <a:cs typeface="Arial"/>
              </a:rPr>
              <a:t>СИЛЬНОДІЮЧИМИ</a:t>
            </a:r>
            <a:r>
              <a:rPr sz="1600" b="1" spc="5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>
              <a:latin typeface="Arial"/>
              <a:cs typeface="Arial"/>
            </a:endParaRPr>
          </a:p>
          <a:p>
            <a:pPr marL="211454">
              <a:lnSpc>
                <a:spcPct val="100000"/>
              </a:lnSpc>
              <a:tabLst>
                <a:tab pos="4064635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</a:t>
            </a:r>
            <a:endParaRPr sz="1400">
              <a:latin typeface="Arial"/>
              <a:cs typeface="Arial"/>
            </a:endParaRPr>
          </a:p>
          <a:p>
            <a:pPr marL="211454" marR="140335" indent="-198755">
              <a:lnSpc>
                <a:spcPct val="100000"/>
              </a:lnSpc>
              <a:tabLst>
                <a:tab pos="210820" algn="l"/>
              </a:tabLst>
            </a:pPr>
            <a:r>
              <a:rPr sz="1400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400" b="1" u="heavy" spc="-10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поверхні </a:t>
            </a:r>
            <a:r>
              <a:rPr sz="1400" b="1" u="heavy" spc="-2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стола </a:t>
            </a:r>
            <a:r>
              <a:rPr sz="1400" b="1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, </a:t>
            </a:r>
            <a:r>
              <a:rPr sz="1400" b="1" u="heavy" spc="-10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чашок терезів дезінфікуючими </a:t>
            </a:r>
            <a:r>
              <a:rPr sz="1400" b="1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засобами, </a:t>
            </a:r>
            <a:r>
              <a:rPr sz="1400" b="1" u="heavy" spc="-1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дозволеними </a:t>
            </a:r>
            <a:r>
              <a:rPr sz="1400" b="1" u="heavy" spc="-5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до </a:t>
            </a:r>
            <a:r>
              <a:rPr sz="1400" b="1" u="heavy" spc="-10" dirty="0">
                <a:solidFill>
                  <a:srgbClr val="4D4D00"/>
                </a:solidFill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використання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marL="132080" algn="ctr">
              <a:lnSpc>
                <a:spcPct val="100000"/>
              </a:lnSpc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964295" cy="6858000"/>
            <a:chOff x="0" y="0"/>
            <a:chExt cx="896429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222" y="793241"/>
              <a:ext cx="8711946" cy="338785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157982" y="839469"/>
            <a:ext cx="290004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40000" algn="l"/>
              </a:tabLst>
            </a:pPr>
            <a:r>
              <a:rPr sz="1400" b="1" spc="-10" dirty="0">
                <a:latin typeface="Arial"/>
                <a:cs typeface="Arial"/>
              </a:rPr>
              <a:t>Rp</a:t>
            </a:r>
            <a:r>
              <a:rPr sz="1400" b="1" spc="-5" dirty="0">
                <a:latin typeface="Arial"/>
                <a:cs typeface="Arial"/>
              </a:rPr>
              <a:t>.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: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</a:t>
            </a:r>
            <a:r>
              <a:rPr sz="14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eini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ospha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04840" y="1052830"/>
            <a:ext cx="3721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0,</a:t>
            </a:r>
            <a:r>
              <a:rPr sz="1400" b="1" dirty="0">
                <a:latin typeface="Arial"/>
                <a:cs typeface="Arial"/>
              </a:rPr>
              <a:t>0</a:t>
            </a:r>
            <a:r>
              <a:rPr sz="1400" b="1" spc="-5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0,3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41090" y="1052830"/>
            <a:ext cx="171577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94410" indent="5715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Dibazoli  Analgini</a:t>
            </a:r>
            <a:endParaRPr sz="140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Misce, ut </a:t>
            </a:r>
            <a:r>
              <a:rPr sz="1400" b="1" dirty="0">
                <a:latin typeface="Arial"/>
                <a:cs typeface="Arial"/>
              </a:rPr>
              <a:t>fiat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pulvis.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98417" y="1692910"/>
            <a:ext cx="31432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47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Da tales doses numero 10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Signa. По 1 порошку 3 </a:t>
            </a:r>
            <a:r>
              <a:rPr sz="1400" b="1" dirty="0">
                <a:latin typeface="Arial"/>
                <a:cs typeface="Arial"/>
              </a:rPr>
              <a:t>рази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день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60059" y="2069541"/>
            <a:ext cx="135636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" marR="5080" indent="-22860">
              <a:lnSpc>
                <a:spcPct val="1233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Підпис </a:t>
            </a:r>
            <a:r>
              <a:rPr sz="1400" b="1" spc="-10" dirty="0">
                <a:latin typeface="Arial"/>
                <a:cs typeface="Arial"/>
              </a:rPr>
              <a:t>лікаря  </a:t>
            </a:r>
            <a:r>
              <a:rPr sz="1400" b="1" spc="-15" dirty="0">
                <a:latin typeface="Arial"/>
                <a:cs typeface="Arial"/>
              </a:rPr>
              <a:t>Печатка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«ЛПЗ»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5037" y="2119630"/>
            <a:ext cx="820229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95575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latin typeface="Arial"/>
                <a:cs typeface="Arial"/>
              </a:rPr>
              <a:t>Печатка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лікаря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774065" algn="l"/>
                <a:tab pos="1956435" algn="l"/>
                <a:tab pos="2978785" algn="l"/>
                <a:tab pos="3248025" algn="l"/>
                <a:tab pos="4297045" algn="l"/>
                <a:tab pos="5450205" algn="l"/>
                <a:tab pos="6435725" algn="l"/>
                <a:tab pos="6973570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Даний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лікарський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препарат	-	складний	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порошок	для	внутрішнього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3127" y="4857750"/>
            <a:ext cx="3528060" cy="16002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21613" y="5969000"/>
            <a:ext cx="3169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Терапевтичні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норма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не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 завищені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8244" y="4214621"/>
            <a:ext cx="8407400" cy="523875"/>
          </a:xfrm>
          <a:custGeom>
            <a:avLst/>
            <a:gdLst/>
            <a:ahLst/>
            <a:cxnLst/>
            <a:rect l="l" t="t" r="r" b="b"/>
            <a:pathLst>
              <a:path w="8407400" h="523875">
                <a:moveTo>
                  <a:pt x="8407146" y="0"/>
                </a:moveTo>
                <a:lnTo>
                  <a:pt x="0" y="0"/>
                </a:lnTo>
                <a:lnTo>
                  <a:pt x="0" y="523494"/>
                </a:lnTo>
                <a:lnTo>
                  <a:pt x="8407146" y="523494"/>
                </a:lnTo>
                <a:lnTo>
                  <a:pt x="8407146" y="0"/>
                </a:lnTo>
                <a:close/>
              </a:path>
            </a:pathLst>
          </a:custGeom>
          <a:solidFill>
            <a:srgbClr val="FFFF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29184" y="2820924"/>
            <a:ext cx="8559800" cy="187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розподільним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способом,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якого входять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сильнодіючі  речовини дибазол,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анальгін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кодеїну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фосфат,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прирівняна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 наркотичних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знаходиться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предметно-кількісному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обліку.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Перед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виготовлення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перевіряємо  максимальні терапевтичні дози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відповідність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одноразової норми відпуску кодеїну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фосфату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гранично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допустимій кількості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один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рецепт,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терапевтичних разової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добової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 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їх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максимально терапевтичним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разовій і добовій</a:t>
            </a:r>
            <a:r>
              <a:rPr sz="1400"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дозам</a:t>
            </a:r>
            <a:endParaRPr sz="1400">
              <a:latin typeface="Arial"/>
              <a:cs typeface="Arial"/>
            </a:endParaRPr>
          </a:p>
          <a:p>
            <a:pPr marL="190500" marR="641350">
              <a:lnSpc>
                <a:spcPct val="100000"/>
              </a:lnSpc>
              <a:spcBef>
                <a:spcPts val="112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Гранично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допустима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кількість одноразового відпуску кодеїну фосфату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один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рецепт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згідно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наказом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МОЗ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України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 19.07.05 р № 360 становить 0,2 </a:t>
            </a:r>
            <a:r>
              <a:rPr sz="1400" b="1" spc="-50" dirty="0">
                <a:solidFill>
                  <a:srgbClr val="4D4D00"/>
                </a:solidFill>
                <a:latin typeface="Arial"/>
                <a:cs typeface="Arial"/>
              </a:rPr>
              <a:t>г.,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 рецептом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- 0,2</a:t>
            </a:r>
            <a:r>
              <a:rPr sz="1400" b="1" spc="18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5255" y="4857750"/>
            <a:ext cx="3672078" cy="1600200"/>
          </a:xfrm>
          <a:prstGeom prst="rect">
            <a:avLst/>
          </a:prstGeom>
        </p:spPr>
      </p:pic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702563" y="4931718"/>
          <a:ext cx="7540623" cy="1052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46804"/>
                <a:gridCol w="1637664"/>
                <a:gridCol w="768350"/>
                <a:gridCol w="995680"/>
                <a:gridCol w="492125"/>
              </a:tblGrid>
              <a:tr h="419216">
                <a:tc>
                  <a:txBody>
                    <a:bodyPr/>
                    <a:lstStyle/>
                    <a:p>
                      <a:pPr marL="31750">
                        <a:lnSpc>
                          <a:spcPts val="1545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Перевірка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терапевтичних</a:t>
                      </a:r>
                      <a:r>
                        <a:rPr sz="1400" b="1" spc="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разових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ts val="1655"/>
                        </a:lnSpc>
                      </a:pP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та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добових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 </a:t>
                      </a: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та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норми</a:t>
                      </a:r>
                      <a:r>
                        <a:rPr sz="1400" b="1" spc="5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відпуску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45"/>
                        </a:lnSpc>
                      </a:pP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Дібазолу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06730">
                        <a:lnSpc>
                          <a:spcPts val="1655"/>
                        </a:lnSpc>
                      </a:pPr>
                      <a:r>
                        <a:rPr sz="14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8260">
                        <a:lnSpc>
                          <a:spcPts val="1655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24460" algn="r">
                        <a:lnSpc>
                          <a:spcPts val="1655"/>
                        </a:lnSpc>
                      </a:pPr>
                      <a:r>
                        <a:rPr sz="14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13664">
                        <a:lnSpc>
                          <a:spcPts val="1655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/>
                </a:tc>
              </a:tr>
              <a:tr h="213359">
                <a:tc>
                  <a:txBody>
                    <a:bodyPr/>
                    <a:lstStyle/>
                    <a:p>
                      <a:pPr marL="31750">
                        <a:lnSpc>
                          <a:spcPts val="158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Кодеїну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фосфату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80"/>
                        </a:lnSpc>
                      </a:pP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ТДД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 ×3</a:t>
                      </a:r>
                      <a:r>
                        <a:rPr sz="1400" b="1" spc="-5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580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885" algn="r">
                        <a:lnSpc>
                          <a:spcPts val="1580"/>
                        </a:lnSpc>
                      </a:pP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МТДД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ts val="158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213360">
                <a:tc>
                  <a:txBody>
                    <a:bodyPr/>
                    <a:lstStyle/>
                    <a:p>
                      <a:pPr marL="31750">
                        <a:lnSpc>
                          <a:spcPts val="1580"/>
                        </a:lnSpc>
                        <a:tabLst>
                          <a:tab pos="1259840" algn="l"/>
                          <a:tab pos="2303145" algn="l"/>
                          <a:tab pos="2941320" algn="l"/>
                        </a:tabLst>
                      </a:pPr>
                      <a:r>
                        <a:rPr sz="14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	</a:t>
                      </a:r>
                      <a:r>
                        <a:rPr sz="14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	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8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Анальгіну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5856">
                <a:tc>
                  <a:txBody>
                    <a:bodyPr/>
                    <a:lstStyle/>
                    <a:p>
                      <a:pPr marL="31750">
                        <a:lnSpc>
                          <a:spcPts val="1520"/>
                        </a:lnSpc>
                        <a:tabLst>
                          <a:tab pos="2317115" algn="l"/>
                        </a:tabLst>
                      </a:pPr>
                      <a:r>
                        <a:rPr sz="14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ТДД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 ×3</a:t>
                      </a:r>
                      <a:r>
                        <a:rPr sz="14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0,06	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МТДД</a:t>
                      </a:r>
                      <a:r>
                        <a:rPr sz="14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520"/>
                        </a:lnSpc>
                      </a:pPr>
                      <a:r>
                        <a:rPr sz="14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</a:t>
                      </a:r>
                      <a:r>
                        <a:rPr sz="14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1520"/>
                        </a:lnSpc>
                      </a:pPr>
                      <a:r>
                        <a:rPr sz="14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ts val="1520"/>
                        </a:lnSpc>
                      </a:pPr>
                      <a:r>
                        <a:rPr sz="14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7128729" y="5969000"/>
            <a:ext cx="97472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4375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400" b="1" spc="-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3,0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93996" y="5969000"/>
            <a:ext cx="1572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ТДД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0,3 ×3 =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0,9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Дози не</a:t>
            </a:r>
            <a:r>
              <a:rPr sz="14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завищені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66823" y="279526"/>
            <a:ext cx="64039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880" marR="5080" indent="-424815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ОКРЕМІ 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ВИПАДКИ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З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ОТРУЙНИМИ, 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НАРКОТИЧНИМИ </a:t>
            </a:r>
            <a:r>
              <a:rPr sz="1600" b="1" spc="-55" dirty="0">
                <a:solidFill>
                  <a:srgbClr val="C00000"/>
                </a:solidFill>
                <a:latin typeface="Arial"/>
                <a:cs typeface="Arial"/>
              </a:rPr>
              <a:t>ТА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СИЛЬНОДІЮЧИМИ</a:t>
            </a:r>
            <a:r>
              <a:rPr sz="1600" b="1" spc="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РЕЧОВИНАМИ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1174750" cy="0"/>
          </a:xfrm>
          <a:custGeom>
            <a:avLst/>
            <a:gdLst/>
            <a:ahLst/>
            <a:cxnLst/>
            <a:rect l="l" t="t" r="r" b="b"/>
            <a:pathLst>
              <a:path w="1174750">
                <a:moveTo>
                  <a:pt x="0" y="0"/>
                </a:moveTo>
                <a:lnTo>
                  <a:pt x="1174623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708404" y="0"/>
            <a:ext cx="6758940" cy="9531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67385">
              <a:lnSpc>
                <a:spcPct val="100000"/>
              </a:lnSpc>
              <a:spcBef>
                <a:spcPts val="865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ОКРЕМІ ВИПАДКИ ВИГОТОВЛЕННЯ</a:t>
            </a:r>
            <a:r>
              <a:rPr sz="1600" b="1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ПОРОШКІВ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ОТРУЙНИМИ, НАРКОТИЧНИМИ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та</a:t>
            </a:r>
            <a:r>
              <a:rPr sz="1600" b="1" spc="40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990033"/>
                </a:solidFill>
                <a:latin typeface="Arial"/>
                <a:cs typeface="Arial"/>
              </a:rPr>
              <a:t>СИЛЬНОДІЮЧИМИ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33400" y="2559050"/>
          <a:ext cx="8353425" cy="27353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8300"/>
                <a:gridCol w="4175125"/>
              </a:tblGrid>
              <a:tr h="2735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23825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4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400" b="1" spc="4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tabLst>
                          <a:tab pos="248158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Кодеїну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фосфату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</a:t>
                      </a:r>
                      <a:r>
                        <a:rPr sz="1600" b="1" spc="-7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×10=0,2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tabLst>
                          <a:tab pos="2491740" algn="l"/>
                        </a:tabLst>
                      </a:pP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Дибазолу: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</a:t>
                      </a:r>
                      <a:r>
                        <a:rPr sz="1600" b="1" spc="-5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×10=0,2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tabLst>
                          <a:tab pos="2484120" algn="l"/>
                          <a:tab pos="293814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Анальгіну</a:t>
                      </a:r>
                      <a:r>
                        <a:rPr sz="16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0,3	×10=3,0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0170" marR="274955">
                        <a:lnSpc>
                          <a:spcPct val="100000"/>
                        </a:lnSpc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(0,02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0,02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 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marL="117792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17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91897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170940" algn="r">
                        <a:lnSpc>
                          <a:spcPct val="100000"/>
                        </a:lnSpc>
                        <a:tabLst>
                          <a:tab pos="21158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Analgini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3,0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166495" algn="r">
                        <a:lnSpc>
                          <a:spcPct val="100000"/>
                        </a:lnSpc>
                        <a:tabLst>
                          <a:tab pos="216979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Codeini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phosphatis	0,2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185545" algn="r">
                        <a:lnSpc>
                          <a:spcPct val="100000"/>
                        </a:lnSpc>
                        <a:tabLst>
                          <a:tab pos="457200" algn="l"/>
                          <a:tab pos="2608580" algn="l"/>
                        </a:tabLst>
                      </a:pP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Dibazoli	0,2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63322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0,34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31902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29679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tabLst>
                          <a:tab pos="232664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FF46"/>
                    </a:solidFill>
                  </a:tcPr>
                </a:tc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2204" y="1114805"/>
            <a:ext cx="6912102" cy="9540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662426" y="1152144"/>
            <a:ext cx="28517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555" marR="116205" algn="ctr">
              <a:lnSpc>
                <a:spcPct val="100000"/>
              </a:lnSpc>
              <a:spcBef>
                <a:spcPts val="95"/>
              </a:spcBef>
              <a:tabLst>
                <a:tab pos="1951355" algn="l"/>
              </a:tabLst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Видав: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Codeini phosphatis 0,2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Отримав: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Codeini phosphatis</a:t>
            </a:r>
            <a:r>
              <a:rPr sz="14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  <a:tabLst>
                <a:tab pos="1828164" algn="l"/>
              </a:tabLst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Дата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Підпис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66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580" y="1448180"/>
              <a:ext cx="8077200" cy="0"/>
            </a:xfrm>
            <a:custGeom>
              <a:avLst/>
              <a:gdLst/>
              <a:ahLst/>
              <a:cxnLst/>
              <a:rect l="l" t="t" r="r" b="b"/>
              <a:pathLst>
                <a:path w="8077200">
                  <a:moveTo>
                    <a:pt x="0" y="0"/>
                  </a:moveTo>
                  <a:lnTo>
                    <a:pt x="8077200" y="0"/>
                  </a:lnTo>
                </a:path>
              </a:pathLst>
            </a:custGeom>
            <a:ln w="19050">
              <a:solidFill>
                <a:srgbClr val="99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2266" y="1731645"/>
              <a:ext cx="7992745" cy="360680"/>
            </a:xfrm>
            <a:custGeom>
              <a:avLst/>
              <a:gdLst/>
              <a:ahLst/>
              <a:cxnLst/>
              <a:rect l="l" t="t" r="r" b="b"/>
              <a:pathLst>
                <a:path w="7992745" h="360680">
                  <a:moveTo>
                    <a:pt x="7932547" y="0"/>
                  </a:moveTo>
                  <a:lnTo>
                    <a:pt x="60070" y="0"/>
                  </a:lnTo>
                  <a:lnTo>
                    <a:pt x="36690" y="4724"/>
                  </a:lnTo>
                  <a:lnTo>
                    <a:pt x="17595" y="17605"/>
                  </a:lnTo>
                  <a:lnTo>
                    <a:pt x="4721" y="36701"/>
                  </a:lnTo>
                  <a:lnTo>
                    <a:pt x="0" y="60070"/>
                  </a:lnTo>
                  <a:lnTo>
                    <a:pt x="0" y="300354"/>
                  </a:lnTo>
                  <a:lnTo>
                    <a:pt x="4721" y="323724"/>
                  </a:lnTo>
                  <a:lnTo>
                    <a:pt x="17595" y="342820"/>
                  </a:lnTo>
                  <a:lnTo>
                    <a:pt x="36690" y="355701"/>
                  </a:lnTo>
                  <a:lnTo>
                    <a:pt x="60070" y="360425"/>
                  </a:lnTo>
                  <a:lnTo>
                    <a:pt x="7932547" y="360425"/>
                  </a:lnTo>
                  <a:lnTo>
                    <a:pt x="7955916" y="355701"/>
                  </a:lnTo>
                  <a:lnTo>
                    <a:pt x="7975012" y="342820"/>
                  </a:lnTo>
                  <a:lnTo>
                    <a:pt x="7987893" y="323724"/>
                  </a:lnTo>
                  <a:lnTo>
                    <a:pt x="7992617" y="300354"/>
                  </a:lnTo>
                  <a:lnTo>
                    <a:pt x="7992617" y="60070"/>
                  </a:lnTo>
                  <a:lnTo>
                    <a:pt x="7987893" y="36701"/>
                  </a:lnTo>
                  <a:lnTo>
                    <a:pt x="7975012" y="17605"/>
                  </a:lnTo>
                  <a:lnTo>
                    <a:pt x="7955916" y="4724"/>
                  </a:lnTo>
                  <a:lnTo>
                    <a:pt x="7932547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2266" y="1731645"/>
              <a:ext cx="7992745" cy="360680"/>
            </a:xfrm>
            <a:custGeom>
              <a:avLst/>
              <a:gdLst/>
              <a:ahLst/>
              <a:cxnLst/>
              <a:rect l="l" t="t" r="r" b="b"/>
              <a:pathLst>
                <a:path w="7992745" h="360680">
                  <a:moveTo>
                    <a:pt x="0" y="60070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7932547" y="0"/>
                  </a:lnTo>
                  <a:lnTo>
                    <a:pt x="7955916" y="4724"/>
                  </a:lnTo>
                  <a:lnTo>
                    <a:pt x="7975012" y="17605"/>
                  </a:lnTo>
                  <a:lnTo>
                    <a:pt x="7987893" y="36701"/>
                  </a:lnTo>
                  <a:lnTo>
                    <a:pt x="7992617" y="60070"/>
                  </a:lnTo>
                  <a:lnTo>
                    <a:pt x="7992617" y="300354"/>
                  </a:lnTo>
                  <a:lnTo>
                    <a:pt x="7987893" y="323724"/>
                  </a:lnTo>
                  <a:lnTo>
                    <a:pt x="7975012" y="342820"/>
                  </a:lnTo>
                  <a:lnTo>
                    <a:pt x="7955916" y="355701"/>
                  </a:lnTo>
                  <a:lnTo>
                    <a:pt x="7932547" y="360425"/>
                  </a:lnTo>
                  <a:lnTo>
                    <a:pt x="60070" y="360425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4"/>
                  </a:lnTo>
                  <a:lnTo>
                    <a:pt x="0" y="6007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69304" y="2263520"/>
              <a:ext cx="2448560" cy="863600"/>
            </a:xfrm>
            <a:custGeom>
              <a:avLst/>
              <a:gdLst/>
              <a:ahLst/>
              <a:cxnLst/>
              <a:rect l="l" t="t" r="r" b="b"/>
              <a:pathLst>
                <a:path w="2448559" h="863600">
                  <a:moveTo>
                    <a:pt x="2304415" y="0"/>
                  </a:moveTo>
                  <a:lnTo>
                    <a:pt x="143891" y="0"/>
                  </a:lnTo>
                  <a:lnTo>
                    <a:pt x="98397" y="7332"/>
                  </a:lnTo>
                  <a:lnTo>
                    <a:pt x="58896" y="27753"/>
                  </a:lnTo>
                  <a:lnTo>
                    <a:pt x="27753" y="58896"/>
                  </a:lnTo>
                  <a:lnTo>
                    <a:pt x="7332" y="98397"/>
                  </a:lnTo>
                  <a:lnTo>
                    <a:pt x="0" y="143890"/>
                  </a:lnTo>
                  <a:lnTo>
                    <a:pt x="0" y="719454"/>
                  </a:lnTo>
                  <a:lnTo>
                    <a:pt x="7332" y="764948"/>
                  </a:lnTo>
                  <a:lnTo>
                    <a:pt x="27753" y="804449"/>
                  </a:lnTo>
                  <a:lnTo>
                    <a:pt x="58896" y="835592"/>
                  </a:lnTo>
                  <a:lnTo>
                    <a:pt x="98397" y="856013"/>
                  </a:lnTo>
                  <a:lnTo>
                    <a:pt x="143891" y="863345"/>
                  </a:lnTo>
                  <a:lnTo>
                    <a:pt x="2304415" y="863345"/>
                  </a:lnTo>
                  <a:lnTo>
                    <a:pt x="2349908" y="856013"/>
                  </a:lnTo>
                  <a:lnTo>
                    <a:pt x="2389409" y="835592"/>
                  </a:lnTo>
                  <a:lnTo>
                    <a:pt x="2420552" y="804449"/>
                  </a:lnTo>
                  <a:lnTo>
                    <a:pt x="2440973" y="764948"/>
                  </a:lnTo>
                  <a:lnTo>
                    <a:pt x="2448305" y="719454"/>
                  </a:lnTo>
                  <a:lnTo>
                    <a:pt x="2448305" y="143890"/>
                  </a:lnTo>
                  <a:lnTo>
                    <a:pt x="2440973" y="98397"/>
                  </a:lnTo>
                  <a:lnTo>
                    <a:pt x="2420552" y="58896"/>
                  </a:lnTo>
                  <a:lnTo>
                    <a:pt x="2389409" y="27753"/>
                  </a:lnTo>
                  <a:lnTo>
                    <a:pt x="2349908" y="7332"/>
                  </a:lnTo>
                  <a:lnTo>
                    <a:pt x="2304415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69304" y="2263520"/>
              <a:ext cx="2448560" cy="863600"/>
            </a:xfrm>
            <a:custGeom>
              <a:avLst/>
              <a:gdLst/>
              <a:ahLst/>
              <a:cxnLst/>
              <a:rect l="l" t="t" r="r" b="b"/>
              <a:pathLst>
                <a:path w="2448559" h="863600">
                  <a:moveTo>
                    <a:pt x="0" y="143890"/>
                  </a:moveTo>
                  <a:lnTo>
                    <a:pt x="7332" y="98397"/>
                  </a:lnTo>
                  <a:lnTo>
                    <a:pt x="27753" y="58896"/>
                  </a:lnTo>
                  <a:lnTo>
                    <a:pt x="58896" y="27753"/>
                  </a:lnTo>
                  <a:lnTo>
                    <a:pt x="98397" y="7332"/>
                  </a:lnTo>
                  <a:lnTo>
                    <a:pt x="143891" y="0"/>
                  </a:lnTo>
                  <a:lnTo>
                    <a:pt x="2304415" y="0"/>
                  </a:lnTo>
                  <a:lnTo>
                    <a:pt x="2349908" y="7332"/>
                  </a:lnTo>
                  <a:lnTo>
                    <a:pt x="2389409" y="27753"/>
                  </a:lnTo>
                  <a:lnTo>
                    <a:pt x="2420552" y="58896"/>
                  </a:lnTo>
                  <a:lnTo>
                    <a:pt x="2440973" y="98397"/>
                  </a:lnTo>
                  <a:lnTo>
                    <a:pt x="2448305" y="143890"/>
                  </a:lnTo>
                  <a:lnTo>
                    <a:pt x="2448305" y="719454"/>
                  </a:lnTo>
                  <a:lnTo>
                    <a:pt x="2440973" y="764948"/>
                  </a:lnTo>
                  <a:lnTo>
                    <a:pt x="2420552" y="804449"/>
                  </a:lnTo>
                  <a:lnTo>
                    <a:pt x="2389409" y="835592"/>
                  </a:lnTo>
                  <a:lnTo>
                    <a:pt x="2349908" y="856013"/>
                  </a:lnTo>
                  <a:lnTo>
                    <a:pt x="2304415" y="863345"/>
                  </a:lnTo>
                  <a:lnTo>
                    <a:pt x="143891" y="863345"/>
                  </a:lnTo>
                  <a:lnTo>
                    <a:pt x="98397" y="856013"/>
                  </a:lnTo>
                  <a:lnTo>
                    <a:pt x="58896" y="835592"/>
                  </a:lnTo>
                  <a:lnTo>
                    <a:pt x="27753" y="804449"/>
                  </a:lnTo>
                  <a:lnTo>
                    <a:pt x="7332" y="764948"/>
                  </a:lnTo>
                  <a:lnTo>
                    <a:pt x="0" y="719454"/>
                  </a:lnTo>
                  <a:lnTo>
                    <a:pt x="0" y="14389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159753" y="2288032"/>
            <a:ext cx="186817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latin typeface="Arial"/>
                <a:cs typeface="Arial"/>
              </a:rPr>
              <a:t>Діюча </a:t>
            </a:r>
            <a:r>
              <a:rPr sz="1400" b="1" spc="-10" dirty="0">
                <a:latin typeface="Arial"/>
                <a:cs typeface="Arial"/>
              </a:rPr>
              <a:t>речовина  </a:t>
            </a:r>
            <a:r>
              <a:rPr sz="1400" b="1" spc="-5" dirty="0">
                <a:latin typeface="Arial"/>
                <a:cs typeface="Arial"/>
              </a:rPr>
              <a:t>прописана в більшій  </a:t>
            </a:r>
            <a:r>
              <a:rPr sz="1400" b="1" spc="-15" dirty="0">
                <a:latin typeface="Arial"/>
                <a:cs typeface="Arial"/>
              </a:rPr>
              <a:t>кількості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82041" y="2238629"/>
            <a:ext cx="4692015" cy="3982085"/>
            <a:chOff x="582041" y="2238629"/>
            <a:chExt cx="4692015" cy="398208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267" y="5121021"/>
              <a:ext cx="4601718" cy="35966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12267" y="5121021"/>
              <a:ext cx="4601845" cy="360045"/>
            </a:xfrm>
            <a:custGeom>
              <a:avLst/>
              <a:gdLst/>
              <a:ahLst/>
              <a:cxnLst/>
              <a:rect l="l" t="t" r="r" b="b"/>
              <a:pathLst>
                <a:path w="4601845" h="360045">
                  <a:moveTo>
                    <a:pt x="0" y="59943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3" y="0"/>
                  </a:lnTo>
                  <a:lnTo>
                    <a:pt x="4541774" y="0"/>
                  </a:lnTo>
                  <a:lnTo>
                    <a:pt x="4565124" y="4704"/>
                  </a:lnTo>
                  <a:lnTo>
                    <a:pt x="4584176" y="17541"/>
                  </a:lnTo>
                  <a:lnTo>
                    <a:pt x="4597013" y="36593"/>
                  </a:lnTo>
                  <a:lnTo>
                    <a:pt x="4601718" y="59943"/>
                  </a:lnTo>
                  <a:lnTo>
                    <a:pt x="4601718" y="299719"/>
                  </a:lnTo>
                  <a:lnTo>
                    <a:pt x="4597013" y="323070"/>
                  </a:lnTo>
                  <a:lnTo>
                    <a:pt x="4584176" y="342122"/>
                  </a:lnTo>
                  <a:lnTo>
                    <a:pt x="4565124" y="354959"/>
                  </a:lnTo>
                  <a:lnTo>
                    <a:pt x="4541774" y="359663"/>
                  </a:lnTo>
                  <a:lnTo>
                    <a:pt x="59943" y="359663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19"/>
                  </a:lnTo>
                  <a:lnTo>
                    <a:pt x="0" y="5994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509" y="5643752"/>
              <a:ext cx="4625340" cy="5715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43509" y="5643752"/>
              <a:ext cx="4625340" cy="571500"/>
            </a:xfrm>
            <a:custGeom>
              <a:avLst/>
              <a:gdLst/>
              <a:ahLst/>
              <a:cxnLst/>
              <a:rect l="l" t="t" r="r" b="b"/>
              <a:pathLst>
                <a:path w="4625340" h="571500">
                  <a:moveTo>
                    <a:pt x="0" y="95250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4530090" y="0"/>
                  </a:lnTo>
                  <a:lnTo>
                    <a:pt x="4567154" y="7485"/>
                  </a:lnTo>
                  <a:lnTo>
                    <a:pt x="4597431" y="27898"/>
                  </a:lnTo>
                  <a:lnTo>
                    <a:pt x="4617850" y="58175"/>
                  </a:lnTo>
                  <a:lnTo>
                    <a:pt x="4625340" y="95250"/>
                  </a:lnTo>
                  <a:lnTo>
                    <a:pt x="4625340" y="476250"/>
                  </a:lnTo>
                  <a:lnTo>
                    <a:pt x="4617850" y="513324"/>
                  </a:lnTo>
                  <a:lnTo>
                    <a:pt x="4597431" y="543601"/>
                  </a:lnTo>
                  <a:lnTo>
                    <a:pt x="4567154" y="564014"/>
                  </a:lnTo>
                  <a:lnTo>
                    <a:pt x="4530090" y="571500"/>
                  </a:lnTo>
                  <a:lnTo>
                    <a:pt x="95250" y="571500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7121" y="2243709"/>
              <a:ext cx="4608576" cy="93649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87121" y="2243709"/>
              <a:ext cx="4608830" cy="936625"/>
            </a:xfrm>
            <a:custGeom>
              <a:avLst/>
              <a:gdLst/>
              <a:ahLst/>
              <a:cxnLst/>
              <a:rect l="l" t="t" r="r" b="b"/>
              <a:pathLst>
                <a:path w="4608830" h="936625">
                  <a:moveTo>
                    <a:pt x="0" y="156082"/>
                  </a:moveTo>
                  <a:lnTo>
                    <a:pt x="7956" y="106736"/>
                  </a:lnTo>
                  <a:lnTo>
                    <a:pt x="30113" y="63889"/>
                  </a:lnTo>
                  <a:lnTo>
                    <a:pt x="63900" y="30106"/>
                  </a:lnTo>
                  <a:lnTo>
                    <a:pt x="106746" y="7954"/>
                  </a:lnTo>
                  <a:lnTo>
                    <a:pt x="156083" y="0"/>
                  </a:lnTo>
                  <a:lnTo>
                    <a:pt x="4452493" y="0"/>
                  </a:lnTo>
                  <a:lnTo>
                    <a:pt x="4501839" y="7954"/>
                  </a:lnTo>
                  <a:lnTo>
                    <a:pt x="4544686" y="30106"/>
                  </a:lnTo>
                  <a:lnTo>
                    <a:pt x="4578469" y="63889"/>
                  </a:lnTo>
                  <a:lnTo>
                    <a:pt x="4600621" y="106736"/>
                  </a:lnTo>
                  <a:lnTo>
                    <a:pt x="4608576" y="156082"/>
                  </a:lnTo>
                  <a:lnTo>
                    <a:pt x="4608576" y="780414"/>
                  </a:lnTo>
                  <a:lnTo>
                    <a:pt x="4600621" y="829761"/>
                  </a:lnTo>
                  <a:lnTo>
                    <a:pt x="4578469" y="872608"/>
                  </a:lnTo>
                  <a:lnTo>
                    <a:pt x="4544686" y="906391"/>
                  </a:lnTo>
                  <a:lnTo>
                    <a:pt x="4501839" y="928543"/>
                  </a:lnTo>
                  <a:lnTo>
                    <a:pt x="4452493" y="936498"/>
                  </a:lnTo>
                  <a:lnTo>
                    <a:pt x="156083" y="936498"/>
                  </a:lnTo>
                  <a:lnTo>
                    <a:pt x="106746" y="928543"/>
                  </a:lnTo>
                  <a:lnTo>
                    <a:pt x="63900" y="906391"/>
                  </a:lnTo>
                  <a:lnTo>
                    <a:pt x="30113" y="872608"/>
                  </a:lnTo>
                  <a:lnTo>
                    <a:pt x="7956" y="829761"/>
                  </a:lnTo>
                  <a:lnTo>
                    <a:pt x="0" y="780414"/>
                  </a:lnTo>
                  <a:lnTo>
                    <a:pt x="0" y="15608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16026" y="2374645"/>
            <a:ext cx="434975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ступці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ретельно розтирають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3,0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анальгіну,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виймають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залишивши приблизно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 (1 : 1) по відношенню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слідуючої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речовини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07187" y="3352672"/>
            <a:ext cx="4618355" cy="1628775"/>
            <a:chOff x="607187" y="3352672"/>
            <a:chExt cx="4618355" cy="1628775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2267" y="3357752"/>
              <a:ext cx="4607814" cy="82524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12267" y="3357752"/>
              <a:ext cx="4608195" cy="825500"/>
            </a:xfrm>
            <a:custGeom>
              <a:avLst/>
              <a:gdLst/>
              <a:ahLst/>
              <a:cxnLst/>
              <a:rect l="l" t="t" r="r" b="b"/>
              <a:pathLst>
                <a:path w="4608195" h="825500">
                  <a:moveTo>
                    <a:pt x="0" y="137541"/>
                  </a:moveTo>
                  <a:lnTo>
                    <a:pt x="7012" y="94073"/>
                  </a:lnTo>
                  <a:lnTo>
                    <a:pt x="26538" y="56317"/>
                  </a:lnTo>
                  <a:lnTo>
                    <a:pt x="56312" y="26541"/>
                  </a:lnTo>
                  <a:lnTo>
                    <a:pt x="94068" y="7013"/>
                  </a:lnTo>
                  <a:lnTo>
                    <a:pt x="137540" y="0"/>
                  </a:lnTo>
                  <a:lnTo>
                    <a:pt x="4470273" y="0"/>
                  </a:lnTo>
                  <a:lnTo>
                    <a:pt x="4513740" y="7013"/>
                  </a:lnTo>
                  <a:lnTo>
                    <a:pt x="4551496" y="26541"/>
                  </a:lnTo>
                  <a:lnTo>
                    <a:pt x="4581272" y="56317"/>
                  </a:lnTo>
                  <a:lnTo>
                    <a:pt x="4600800" y="94073"/>
                  </a:lnTo>
                  <a:lnTo>
                    <a:pt x="4607814" y="137541"/>
                  </a:lnTo>
                  <a:lnTo>
                    <a:pt x="4607814" y="687705"/>
                  </a:lnTo>
                  <a:lnTo>
                    <a:pt x="4600800" y="731172"/>
                  </a:lnTo>
                  <a:lnTo>
                    <a:pt x="4581272" y="768928"/>
                  </a:lnTo>
                  <a:lnTo>
                    <a:pt x="4551496" y="798704"/>
                  </a:lnTo>
                  <a:lnTo>
                    <a:pt x="4513740" y="818232"/>
                  </a:lnTo>
                  <a:lnTo>
                    <a:pt x="4470273" y="825246"/>
                  </a:lnTo>
                  <a:lnTo>
                    <a:pt x="137540" y="825246"/>
                  </a:lnTo>
                  <a:lnTo>
                    <a:pt x="94068" y="818232"/>
                  </a:lnTo>
                  <a:lnTo>
                    <a:pt x="56312" y="798704"/>
                  </a:lnTo>
                  <a:lnTo>
                    <a:pt x="26538" y="768928"/>
                  </a:lnTo>
                  <a:lnTo>
                    <a:pt x="7012" y="731172"/>
                  </a:lnTo>
                  <a:lnTo>
                    <a:pt x="0" y="687705"/>
                  </a:lnTo>
                  <a:lnTo>
                    <a:pt x="0" y="13754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267" y="4330064"/>
              <a:ext cx="4600194" cy="64617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12267" y="4330064"/>
              <a:ext cx="4600575" cy="646430"/>
            </a:xfrm>
            <a:custGeom>
              <a:avLst/>
              <a:gdLst/>
              <a:ahLst/>
              <a:cxnLst/>
              <a:rect l="l" t="t" r="r" b="b"/>
              <a:pathLst>
                <a:path w="4600575" h="646429">
                  <a:moveTo>
                    <a:pt x="0" y="107696"/>
                  </a:moveTo>
                  <a:lnTo>
                    <a:pt x="8463" y="65793"/>
                  </a:lnTo>
                  <a:lnTo>
                    <a:pt x="31545" y="31559"/>
                  </a:lnTo>
                  <a:lnTo>
                    <a:pt x="65777" y="8469"/>
                  </a:lnTo>
                  <a:lnTo>
                    <a:pt x="107695" y="0"/>
                  </a:lnTo>
                  <a:lnTo>
                    <a:pt x="4492498" y="0"/>
                  </a:lnTo>
                  <a:lnTo>
                    <a:pt x="4534400" y="8469"/>
                  </a:lnTo>
                  <a:lnTo>
                    <a:pt x="4568634" y="31559"/>
                  </a:lnTo>
                  <a:lnTo>
                    <a:pt x="4591724" y="65793"/>
                  </a:lnTo>
                  <a:lnTo>
                    <a:pt x="4600194" y="107696"/>
                  </a:lnTo>
                  <a:lnTo>
                    <a:pt x="4600194" y="538480"/>
                  </a:lnTo>
                  <a:lnTo>
                    <a:pt x="4591724" y="580382"/>
                  </a:lnTo>
                  <a:lnTo>
                    <a:pt x="4568634" y="614616"/>
                  </a:lnTo>
                  <a:lnTo>
                    <a:pt x="4534400" y="637706"/>
                  </a:lnTo>
                  <a:lnTo>
                    <a:pt x="4492498" y="646176"/>
                  </a:lnTo>
                  <a:lnTo>
                    <a:pt x="107695" y="646176"/>
                  </a:lnTo>
                  <a:lnTo>
                    <a:pt x="65777" y="637706"/>
                  </a:lnTo>
                  <a:lnTo>
                    <a:pt x="31545" y="614616"/>
                  </a:lnTo>
                  <a:lnTo>
                    <a:pt x="8463" y="580382"/>
                  </a:lnTo>
                  <a:lnTo>
                    <a:pt x="0" y="538480"/>
                  </a:lnTo>
                  <a:lnTo>
                    <a:pt x="0" y="10769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54887" y="3539235"/>
            <a:ext cx="6283325" cy="3160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965960" indent="-1270" algn="ctr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Отримують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вимогу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0,2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кодеїну фосфату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висипають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ступку,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змішують, додають</a:t>
            </a:r>
            <a:r>
              <a:rPr sz="1400" b="1" spc="1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дібазол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Arial"/>
              <a:cs typeface="Arial"/>
            </a:endParaRPr>
          </a:p>
          <a:p>
            <a:pPr marL="205740" marR="2167890" algn="ctr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У кілька прийомів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однорідності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>
              <a:latin typeface="Arial"/>
              <a:cs typeface="Arial"/>
            </a:endParaRPr>
          </a:p>
          <a:p>
            <a:pPr marR="1960880" algn="ctr">
              <a:lnSpc>
                <a:spcPct val="100000"/>
              </a:lnSpc>
              <a:spcBef>
                <a:spcPts val="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порошкову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суміш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по 0,3 г на 10</a:t>
            </a:r>
            <a:r>
              <a:rPr sz="1400" b="1" spc="7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Arial"/>
              <a:cs typeface="Arial"/>
            </a:endParaRPr>
          </a:p>
          <a:p>
            <a:pPr marL="1078865" marR="2454275" indent="-499109">
              <a:lnSpc>
                <a:spcPct val="100000"/>
              </a:lnSpc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пергаментні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  <a:p>
            <a:pPr marL="635000" algn="ctr">
              <a:lnSpc>
                <a:spcPct val="100000"/>
              </a:lnSpc>
              <a:spcBef>
                <a:spcPts val="960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«Сигнатура»,</a:t>
            </a:r>
            <a:endParaRPr sz="1400">
              <a:latin typeface="Arial"/>
              <a:cs typeface="Arial"/>
            </a:endParaRPr>
          </a:p>
          <a:p>
            <a:pPr marL="637540" algn="ctr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«Поводитись </a:t>
            </a:r>
            <a:r>
              <a:rPr sz="1400" b="1" spc="-5" dirty="0">
                <a:latin typeface="Arial"/>
                <a:cs typeface="Arial"/>
              </a:rPr>
              <a:t>з обережністю», «Берегти від </a:t>
            </a:r>
            <a:r>
              <a:rPr sz="1400" b="1" spc="-10" dirty="0">
                <a:latin typeface="Arial"/>
                <a:cs typeface="Arial"/>
              </a:rPr>
              <a:t>дітей»,</a:t>
            </a:r>
            <a:r>
              <a:rPr sz="1400" b="1" spc="1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опечатують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82041" y="803783"/>
            <a:ext cx="8387715" cy="4886960"/>
            <a:chOff x="582041" y="803783"/>
            <a:chExt cx="8387715" cy="4886960"/>
          </a:xfrm>
        </p:grpSpPr>
        <p:sp>
          <p:nvSpPr>
            <p:cNvPr id="28" name="object 28"/>
            <p:cNvSpPr/>
            <p:nvPr/>
          </p:nvSpPr>
          <p:spPr>
            <a:xfrm>
              <a:off x="5293232" y="2652140"/>
              <a:ext cx="576580" cy="76200"/>
            </a:xfrm>
            <a:custGeom>
              <a:avLst/>
              <a:gdLst/>
              <a:ahLst/>
              <a:cxnLst/>
              <a:rect l="l" t="t" r="r" b="b"/>
              <a:pathLst>
                <a:path w="576579" h="76200">
                  <a:moveTo>
                    <a:pt x="499871" y="0"/>
                  </a:moveTo>
                  <a:lnTo>
                    <a:pt x="499871" y="76200"/>
                  </a:lnTo>
                  <a:lnTo>
                    <a:pt x="563371" y="44450"/>
                  </a:lnTo>
                  <a:lnTo>
                    <a:pt x="512571" y="44450"/>
                  </a:lnTo>
                  <a:lnTo>
                    <a:pt x="512571" y="31750"/>
                  </a:lnTo>
                  <a:lnTo>
                    <a:pt x="563371" y="31750"/>
                  </a:lnTo>
                  <a:lnTo>
                    <a:pt x="499871" y="0"/>
                  </a:lnTo>
                  <a:close/>
                </a:path>
                <a:path w="576579" h="76200">
                  <a:moveTo>
                    <a:pt x="499871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99871" y="44450"/>
                  </a:lnTo>
                  <a:lnTo>
                    <a:pt x="499871" y="31750"/>
                  </a:lnTo>
                  <a:close/>
                </a:path>
                <a:path w="576579" h="76200">
                  <a:moveTo>
                    <a:pt x="563371" y="31750"/>
                  </a:moveTo>
                  <a:lnTo>
                    <a:pt x="512571" y="31750"/>
                  </a:lnTo>
                  <a:lnTo>
                    <a:pt x="512571" y="44450"/>
                  </a:lnTo>
                  <a:lnTo>
                    <a:pt x="563371" y="44450"/>
                  </a:lnTo>
                  <a:lnTo>
                    <a:pt x="576071" y="38100"/>
                  </a:lnTo>
                  <a:lnTo>
                    <a:pt x="563371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53308" y="2118741"/>
              <a:ext cx="76200" cy="1447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22473" y="3212972"/>
              <a:ext cx="76200" cy="1447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55061" y="4183761"/>
              <a:ext cx="76200" cy="1463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65729" y="4976241"/>
              <a:ext cx="76200" cy="14477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5729" y="5545454"/>
              <a:ext cx="76200" cy="14477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7121" y="808863"/>
              <a:ext cx="8377428" cy="89077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87121" y="808863"/>
              <a:ext cx="8377555" cy="890905"/>
            </a:xfrm>
            <a:custGeom>
              <a:avLst/>
              <a:gdLst/>
              <a:ahLst/>
              <a:cxnLst/>
              <a:rect l="l" t="t" r="r" b="b"/>
              <a:pathLst>
                <a:path w="8377555" h="890905">
                  <a:moveTo>
                    <a:pt x="0" y="318008"/>
                  </a:moveTo>
                  <a:lnTo>
                    <a:pt x="3448" y="271012"/>
                  </a:lnTo>
                  <a:lnTo>
                    <a:pt x="13465" y="226159"/>
                  </a:lnTo>
                  <a:lnTo>
                    <a:pt x="29559" y="183939"/>
                  </a:lnTo>
                  <a:lnTo>
                    <a:pt x="51238" y="144844"/>
                  </a:lnTo>
                  <a:lnTo>
                    <a:pt x="78010" y="109367"/>
                  </a:lnTo>
                  <a:lnTo>
                    <a:pt x="109383" y="77998"/>
                  </a:lnTo>
                  <a:lnTo>
                    <a:pt x="144865" y="51230"/>
                  </a:lnTo>
                  <a:lnTo>
                    <a:pt x="183965" y="29554"/>
                  </a:lnTo>
                  <a:lnTo>
                    <a:pt x="226189" y="13463"/>
                  </a:lnTo>
                  <a:lnTo>
                    <a:pt x="271047" y="3447"/>
                  </a:lnTo>
                  <a:lnTo>
                    <a:pt x="318046" y="0"/>
                  </a:lnTo>
                  <a:lnTo>
                    <a:pt x="8059420" y="0"/>
                  </a:lnTo>
                  <a:lnTo>
                    <a:pt x="8106415" y="3447"/>
                  </a:lnTo>
                  <a:lnTo>
                    <a:pt x="8151268" y="13463"/>
                  </a:lnTo>
                  <a:lnTo>
                    <a:pt x="8193488" y="29554"/>
                  </a:lnTo>
                  <a:lnTo>
                    <a:pt x="8232583" y="51230"/>
                  </a:lnTo>
                  <a:lnTo>
                    <a:pt x="8268060" y="77998"/>
                  </a:lnTo>
                  <a:lnTo>
                    <a:pt x="8299429" y="109367"/>
                  </a:lnTo>
                  <a:lnTo>
                    <a:pt x="8326197" y="144844"/>
                  </a:lnTo>
                  <a:lnTo>
                    <a:pt x="8347873" y="183939"/>
                  </a:lnTo>
                  <a:lnTo>
                    <a:pt x="8363964" y="226159"/>
                  </a:lnTo>
                  <a:lnTo>
                    <a:pt x="8373980" y="271012"/>
                  </a:lnTo>
                  <a:lnTo>
                    <a:pt x="8377428" y="318008"/>
                  </a:lnTo>
                  <a:lnTo>
                    <a:pt x="8377428" y="572770"/>
                  </a:lnTo>
                  <a:lnTo>
                    <a:pt x="8373980" y="619765"/>
                  </a:lnTo>
                  <a:lnTo>
                    <a:pt x="8363964" y="664618"/>
                  </a:lnTo>
                  <a:lnTo>
                    <a:pt x="8347873" y="706838"/>
                  </a:lnTo>
                  <a:lnTo>
                    <a:pt x="8326197" y="745933"/>
                  </a:lnTo>
                  <a:lnTo>
                    <a:pt x="8299429" y="781410"/>
                  </a:lnTo>
                  <a:lnTo>
                    <a:pt x="8268060" y="812779"/>
                  </a:lnTo>
                  <a:lnTo>
                    <a:pt x="8232583" y="839547"/>
                  </a:lnTo>
                  <a:lnTo>
                    <a:pt x="8193488" y="861223"/>
                  </a:lnTo>
                  <a:lnTo>
                    <a:pt x="8151268" y="877314"/>
                  </a:lnTo>
                  <a:lnTo>
                    <a:pt x="8106415" y="887330"/>
                  </a:lnTo>
                  <a:lnTo>
                    <a:pt x="8059420" y="890777"/>
                  </a:lnTo>
                  <a:lnTo>
                    <a:pt x="318046" y="890777"/>
                  </a:lnTo>
                  <a:lnTo>
                    <a:pt x="271047" y="887330"/>
                  </a:lnTo>
                  <a:lnTo>
                    <a:pt x="226189" y="877314"/>
                  </a:lnTo>
                  <a:lnTo>
                    <a:pt x="183965" y="861223"/>
                  </a:lnTo>
                  <a:lnTo>
                    <a:pt x="144865" y="839547"/>
                  </a:lnTo>
                  <a:lnTo>
                    <a:pt x="109383" y="812779"/>
                  </a:lnTo>
                  <a:lnTo>
                    <a:pt x="78010" y="781410"/>
                  </a:lnTo>
                  <a:lnTo>
                    <a:pt x="51238" y="745933"/>
                  </a:lnTo>
                  <a:lnTo>
                    <a:pt x="29559" y="706838"/>
                  </a:lnTo>
                  <a:lnTo>
                    <a:pt x="13465" y="664618"/>
                  </a:lnTo>
                  <a:lnTo>
                    <a:pt x="3448" y="619765"/>
                  </a:lnTo>
                  <a:lnTo>
                    <a:pt x="0" y="572770"/>
                  </a:lnTo>
                  <a:lnTo>
                    <a:pt x="0" y="31800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83514" y="884682"/>
              <a:ext cx="8171815" cy="738505"/>
            </a:xfrm>
            <a:custGeom>
              <a:avLst/>
              <a:gdLst/>
              <a:ahLst/>
              <a:cxnLst/>
              <a:rect l="l" t="t" r="r" b="b"/>
              <a:pathLst>
                <a:path w="8171815" h="738505">
                  <a:moveTo>
                    <a:pt x="8171688" y="0"/>
                  </a:moveTo>
                  <a:lnTo>
                    <a:pt x="0" y="0"/>
                  </a:lnTo>
                  <a:lnTo>
                    <a:pt x="0" y="738377"/>
                  </a:lnTo>
                  <a:lnTo>
                    <a:pt x="8171688" y="738377"/>
                  </a:lnTo>
                  <a:lnTo>
                    <a:pt x="8171688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62254" y="462280"/>
            <a:ext cx="8008620" cy="1578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0479" marR="5080" indent="-2919095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Порошки з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отруйними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наркотичними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та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сильнодіючими речовинами  речовинами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385"/>
              </a:lnSpc>
              <a:tabLst>
                <a:tab pos="3869690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9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</a:t>
            </a:r>
            <a:r>
              <a:rPr sz="14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поверхні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, чашок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400" b="1" spc="1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використання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Arial"/>
              <a:cs typeface="Arial"/>
            </a:endParaRPr>
          </a:p>
          <a:p>
            <a:pPr marR="308610" algn="ctr">
              <a:lnSpc>
                <a:spcPct val="100000"/>
              </a:lnSpc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007870" y="38861"/>
            <a:ext cx="6029960" cy="340360"/>
          </a:xfrm>
          <a:custGeom>
            <a:avLst/>
            <a:gdLst/>
            <a:ahLst/>
            <a:cxnLst/>
            <a:rect l="l" t="t" r="r" b="b"/>
            <a:pathLst>
              <a:path w="6029959" h="340360">
                <a:moveTo>
                  <a:pt x="6029706" y="0"/>
                </a:moveTo>
                <a:lnTo>
                  <a:pt x="0" y="0"/>
                </a:lnTo>
                <a:lnTo>
                  <a:pt x="0" y="339852"/>
                </a:lnTo>
                <a:lnTo>
                  <a:pt x="6029706" y="339852"/>
                </a:lnTo>
                <a:lnTo>
                  <a:pt x="6029706" y="0"/>
                </a:lnTo>
                <a:close/>
              </a:path>
            </a:pathLst>
          </a:custGeom>
          <a:solidFill>
            <a:srgbClr val="FFFF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617977" y="67817"/>
            <a:ext cx="481076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ОКРЕМІ 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ВИПАДКИ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r>
              <a:rPr sz="16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ПОРОШКІВ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4334" y="244856"/>
            <a:ext cx="246189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i="0" spc="-5" dirty="0">
                <a:solidFill>
                  <a:srgbClr val="C00000"/>
                </a:solidFill>
                <a:latin typeface="Arial"/>
                <a:cs typeface="Arial"/>
              </a:rPr>
              <a:t>Висновки</a:t>
            </a:r>
            <a:endParaRPr sz="44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idx="1"/>
          </p:nvPr>
        </p:nvSpPr>
        <p:spPr>
          <a:xfrm>
            <a:off x="535940" y="3581400"/>
            <a:ext cx="8087614" cy="20031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030" marR="5080" indent="-285750" algn="just">
              <a:lnSpc>
                <a:spcPct val="100000"/>
              </a:lnSpc>
              <a:spcBef>
                <a:spcPts val="100"/>
              </a:spcBef>
              <a:buFont typeface="Courier New" panose="02070309020205020404" pitchFamily="49" charset="0"/>
              <a:buChar char="o"/>
            </a:pP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лікарських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засобів, </a:t>
            </a:r>
            <a:r>
              <a:rPr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прописаних в </a:t>
            </a: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меншій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кількості </a:t>
            </a:r>
            <a:r>
              <a:rPr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(від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меншого  </a:t>
            </a: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більшого), </a:t>
            </a:r>
            <a:r>
              <a:rPr sz="1800" b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додаючи </a:t>
            </a:r>
            <a:r>
              <a:rPr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інші </a:t>
            </a: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речовини </a:t>
            </a:r>
            <a:r>
              <a:rPr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порядку </a:t>
            </a: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їх </a:t>
            </a:r>
            <a:r>
              <a:rPr sz="1800" b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зростаючих 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кількостей </a:t>
            </a:r>
            <a:r>
              <a:rPr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 </a:t>
            </a: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урахуванням фізико-хімічних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властивостей  </a:t>
            </a: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лікарських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речовин).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434"/>
              </a:spcBef>
              <a:buClr>
                <a:srgbClr val="666600"/>
              </a:buClr>
              <a:buSzPct val="75000"/>
              <a:buFont typeface="Courier New" panose="02070309020205020404" pitchFamily="49" charset="0"/>
              <a:buChar char="o"/>
              <a:tabLst>
                <a:tab pos="355600" algn="l"/>
              </a:tabLst>
            </a:pP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Отруйні </a:t>
            </a:r>
            <a:r>
              <a:rPr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сильнодіючі </a:t>
            </a: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речовини </a:t>
            </a:r>
            <a:r>
              <a:rPr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виписані в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кількості </a:t>
            </a:r>
            <a:r>
              <a:rPr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менше </a:t>
            </a: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0,05 </a:t>
            </a:r>
            <a:r>
              <a:rPr sz="1800" b="1" spc="-16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г, 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необхідно використовувати </a:t>
            </a:r>
            <a:r>
              <a:rPr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тритурації, так </a:t>
            </a: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 відважити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наважку  </a:t>
            </a:r>
            <a:r>
              <a:rPr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менше, ніж </a:t>
            </a:r>
            <a:r>
              <a:rPr sz="18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0,05 </a:t>
            </a:r>
            <a:r>
              <a:rPr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 з </a:t>
            </a:r>
            <a:r>
              <a:rPr sz="1800" b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достатньою точністю</a:t>
            </a:r>
            <a:r>
              <a:rPr sz="1800" b="1" spc="3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неможливо.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7378"/>
            <a:ext cx="80708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Clr>
                <a:srgbClr val="666600"/>
              </a:buClr>
              <a:buSzPct val="66666"/>
              <a:buFont typeface="Courier New" panose="02070309020205020404" pitchFamily="49" charset="0"/>
              <a:buChar char="o"/>
              <a:tabLst>
                <a:tab pos="412750" algn="l"/>
              </a:tabLst>
            </a:pPr>
            <a:r>
              <a:rPr dirty="0"/>
              <a:t>	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При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виготовленні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порошків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вмістом отруйних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або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сильнодіючих  речовин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прописаних в рецепті в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більше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0,05 </a:t>
            </a:r>
            <a:r>
              <a:rPr sz="1800" b="1" spc="-90" dirty="0">
                <a:solidFill>
                  <a:srgbClr val="4D4D00"/>
                </a:solidFill>
                <a:latin typeface="Arial"/>
                <a:cs typeface="Arial"/>
              </a:rPr>
              <a:t>г.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весь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порошок, порошки </a:t>
            </a: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виготовляють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загальними</a:t>
            </a:r>
            <a:r>
              <a:rPr sz="1800" b="1" spc="1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правилами.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505202"/>
            <a:ext cx="6526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8465" indent="-406400">
              <a:lnSpc>
                <a:spcPct val="100000"/>
              </a:lnSpc>
              <a:spcBef>
                <a:spcPts val="100"/>
              </a:spcBef>
              <a:buClr>
                <a:srgbClr val="666600"/>
              </a:buClr>
              <a:buSzPct val="75000"/>
              <a:buFont typeface="Courier New" panose="02070309020205020404" pitchFamily="49" charset="0"/>
              <a:buChar char="o"/>
              <a:tabLst>
                <a:tab pos="418465" algn="l"/>
                <a:tab pos="419100" algn="l"/>
                <a:tab pos="2416175" algn="l"/>
                <a:tab pos="3681729" algn="l"/>
                <a:tab pos="4948555" algn="l"/>
                <a:tab pos="6372225" algn="l"/>
              </a:tabLst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1800" b="1" spc="-25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r>
              <a:rPr sz="1800" b="1" spc="-4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25" dirty="0">
                <a:solidFill>
                  <a:srgbClr val="4D4D00"/>
                </a:solidFill>
                <a:latin typeface="Arial"/>
                <a:cs typeface="Arial"/>
              </a:rPr>
              <a:t>вл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ня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800" b="1" spc="15" dirty="0">
                <a:solidFill>
                  <a:srgbClr val="4D4D00"/>
                </a:solidFill>
                <a:latin typeface="Arial"/>
                <a:cs typeface="Arial"/>
              </a:rPr>
              <a:t>к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ла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них	порошків	пр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30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800" b="1" spc="-2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дя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ь	в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28331" y="2505202"/>
            <a:ext cx="1379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нас</a:t>
            </a:r>
            <a:r>
              <a:rPr sz="1800" b="1" spc="4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упн</a:t>
            </a:r>
            <a:r>
              <a:rPr sz="1800" b="1" spc="-2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у  р</a:t>
            </a:r>
            <a:r>
              <a:rPr sz="1800" b="1" spc="-45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ч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вин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ю,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8839" y="2779521"/>
            <a:ext cx="42240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72260" algn="l"/>
                <a:tab pos="1654175" algn="l"/>
                <a:tab pos="1979930" algn="l"/>
                <a:tab pos="2722880" algn="l"/>
                <a:tab pos="3132455" algn="l"/>
              </a:tabLst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порядку:		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ступку	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затирають 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випи</a:t>
            </a:r>
            <a:r>
              <a:rPr sz="1800" b="1" spc="30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ано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ю	в	більшій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кіль</a:t>
            </a:r>
            <a:r>
              <a:rPr sz="1800" b="1" spc="-25" dirty="0">
                <a:solidFill>
                  <a:srgbClr val="4D4D00"/>
                </a:solidFill>
                <a:latin typeface="Arial"/>
                <a:cs typeface="Arial"/>
              </a:rPr>
              <a:t>ко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ті,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9209" y="2779521"/>
            <a:ext cx="3498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індиферентною</a:t>
            </a:r>
            <a:endParaRPr sz="1800" dirty="0">
              <a:latin typeface="Arial"/>
              <a:cs typeface="Arial"/>
            </a:endParaRPr>
          </a:p>
          <a:p>
            <a:pPr marL="248285">
              <a:lnSpc>
                <a:spcPct val="100000"/>
              </a:lnSpc>
              <a:tabLst>
                <a:tab pos="1848485" algn="l"/>
                <a:tab pos="3371215" algn="l"/>
              </a:tabLst>
            </a:pPr>
            <a:r>
              <a:rPr sz="1800" b="1" spc="-45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мішу</a:t>
            </a:r>
            <a:r>
              <a:rPr sz="1800" b="1" spc="-25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ння	п</a:t>
            </a:r>
            <a:r>
              <a:rPr sz="1800" b="1" spc="-4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ч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на</a:t>
            </a:r>
            <a:r>
              <a:rPr sz="1800" b="1" spc="-45" dirty="0">
                <a:solidFill>
                  <a:srgbClr val="4D4D00"/>
                </a:solidFill>
                <a:latin typeface="Arial"/>
                <a:cs typeface="Arial"/>
              </a:rPr>
              <a:t>ю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ть	з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36226"/>
            <a:ext cx="373634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1800" spc="-1" dirty="0">
                <a:solidFill>
                  <a:srgbClr val="000000"/>
                </a:solidFill>
                <a:latin typeface="Corbel"/>
              </a:rPr>
              <a:t>Список літератури: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7491" y="771398"/>
            <a:ext cx="8333740" cy="55521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065">
              <a:lnSpc>
                <a:spcPct val="100000"/>
              </a:lnSpc>
              <a:spcBef>
                <a:spcPts val="95"/>
              </a:spcBef>
              <a:buClr>
                <a:srgbClr val="000000"/>
              </a:buClr>
              <a:buAutoNum type="arabicPeriod"/>
              <a:tabLst>
                <a:tab pos="209550" algn="l"/>
              </a:tabLst>
            </a:pP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Державна фармакопея України / Державне підприємство «Науковий фармакопейний центр якості  лікарських засобів». – 2-е вид. – Х.: Державне підприємство «Науковий фармакопейний</a:t>
            </a:r>
            <a:r>
              <a:rPr spc="7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центр</a:t>
            </a:r>
            <a:endParaRPr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якості лікарських засобів»., 2015. – Т. 3. – 732</a:t>
            </a:r>
            <a:r>
              <a:rPr spc="-5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с.</a:t>
            </a:r>
            <a:endParaRPr dirty="0">
              <a:latin typeface="Arial"/>
              <a:cs typeface="Arial"/>
            </a:endParaRPr>
          </a:p>
          <a:p>
            <a:pPr marL="208915" indent="-196850">
              <a:lnSpc>
                <a:spcPct val="100000"/>
              </a:lnSpc>
              <a:buAutoNum type="arabicPeriod" startAt="2"/>
              <a:tabLst>
                <a:tab pos="209550" algn="l"/>
              </a:tabLst>
            </a:pP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Екстемпоральна рецептура (технологія, аналіз, застосування): Методичні рекомендації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/ О.</a:t>
            </a:r>
            <a:r>
              <a:rPr spc="-7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І.</a:t>
            </a:r>
            <a:endParaRPr dirty="0">
              <a:latin typeface="Arial"/>
              <a:cs typeface="Arial"/>
            </a:endParaRPr>
          </a:p>
          <a:p>
            <a:pPr marL="12700" marR="142875">
              <a:lnSpc>
                <a:spcPct val="100000"/>
              </a:lnSpc>
              <a:spcBef>
                <a:spcPts val="5"/>
              </a:spcBef>
            </a:pP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Тихонов, </a:t>
            </a:r>
            <a:r>
              <a:rPr spc="-10" dirty="0">
                <a:solidFill>
                  <a:srgbClr val="333300"/>
                </a:solidFill>
                <a:latin typeface="Arial"/>
                <a:cs typeface="Arial"/>
              </a:rPr>
              <a:t>Т.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Г. Ярних., І. С. Грищенко, Н. В. Хохленкова та ін.; за ред. О. І. Тихонова і </a:t>
            </a:r>
            <a:r>
              <a:rPr spc="-10" dirty="0">
                <a:solidFill>
                  <a:srgbClr val="333300"/>
                </a:solidFill>
                <a:latin typeface="Arial"/>
                <a:cs typeface="Arial"/>
              </a:rPr>
              <a:t>Т.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Г. Ярних. –  К.: Видавничий дім «Агентство Медичного Маркетингу», 2016. – 352</a:t>
            </a:r>
            <a:r>
              <a:rPr spc="-15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с.</a:t>
            </a:r>
            <a:endParaRPr dirty="0">
              <a:latin typeface="Arial"/>
              <a:cs typeface="Arial"/>
            </a:endParaRPr>
          </a:p>
          <a:p>
            <a:pPr marL="12700" marR="470534">
              <a:lnSpc>
                <a:spcPct val="100000"/>
              </a:lnSpc>
              <a:tabLst>
                <a:tab pos="209550" algn="l"/>
              </a:tabLst>
            </a:pPr>
            <a:r>
              <a:rPr lang="en-US" spc="-5" dirty="0" smtClean="0">
                <a:solidFill>
                  <a:srgbClr val="333300"/>
                </a:solidFill>
                <a:latin typeface="Arial"/>
                <a:cs typeface="Arial"/>
              </a:rPr>
              <a:t>3. </a:t>
            </a:r>
            <a:r>
              <a:rPr spc="-5" dirty="0" err="1" smtClean="0">
                <a:solidFill>
                  <a:srgbClr val="333300"/>
                </a:solidFill>
                <a:latin typeface="Arial"/>
                <a:cs typeface="Arial"/>
              </a:rPr>
              <a:t>Про</a:t>
            </a:r>
            <a:r>
              <a:rPr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затвердження правил виробництва (виготовлення) лікарських засобів в умовах аптеки :  </a:t>
            </a:r>
            <a:r>
              <a:rPr spc="-10" dirty="0">
                <a:solidFill>
                  <a:srgbClr val="333300"/>
                </a:solidFill>
                <a:latin typeface="Arial"/>
                <a:cs typeface="Arial"/>
              </a:rPr>
              <a:t>Наказ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МОЗ України від 17.10.2012 № 812 // Офіційний вісник України від 23.11.2012 №</a:t>
            </a:r>
            <a:r>
              <a:rPr spc="40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87.</a:t>
            </a:r>
            <a:endParaRPr dirty="0">
              <a:latin typeface="Arial"/>
              <a:cs typeface="Arial"/>
            </a:endParaRPr>
          </a:p>
          <a:p>
            <a:pPr marL="12700" marR="266700">
              <a:lnSpc>
                <a:spcPct val="100000"/>
              </a:lnSpc>
              <a:tabLst>
                <a:tab pos="209550" algn="l"/>
              </a:tabLst>
            </a:pPr>
            <a:r>
              <a:rPr lang="en-US" spc="-5" dirty="0" smtClean="0">
                <a:solidFill>
                  <a:srgbClr val="333300"/>
                </a:solidFill>
                <a:latin typeface="Arial"/>
                <a:cs typeface="Arial"/>
              </a:rPr>
              <a:t>4. </a:t>
            </a:r>
            <a:r>
              <a:rPr spc="-5" dirty="0" err="1" smtClean="0">
                <a:solidFill>
                  <a:srgbClr val="333300"/>
                </a:solidFill>
                <a:latin typeface="Arial"/>
                <a:cs typeface="Arial"/>
              </a:rPr>
              <a:t>Руководство</a:t>
            </a:r>
            <a:r>
              <a:rPr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к учебным занятиям по аптечной технологии лекарств: учеб. пособие для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студ. 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вузов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/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Л.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И.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Вишневская, Н. П. Половко,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Р.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С. Корытнюк, С. С.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Зуйкина, Е. Е.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Богуцкая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и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др. </a:t>
            </a:r>
            <a:r>
              <a:rPr dirty="0">
                <a:solidFill>
                  <a:srgbClr val="333300"/>
                </a:solidFill>
                <a:latin typeface="Arial"/>
                <a:cs typeface="Arial"/>
              </a:rPr>
              <a:t>– Х.: 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НФаУ: Оригинал, 2016. – 378</a:t>
            </a:r>
            <a:r>
              <a:rPr spc="-35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с.</a:t>
            </a:r>
            <a:endParaRPr dirty="0">
              <a:latin typeface="Arial"/>
              <a:cs typeface="Arial"/>
            </a:endParaRPr>
          </a:p>
          <a:p>
            <a:pPr marL="12700" marR="459105">
              <a:lnSpc>
                <a:spcPct val="100000"/>
              </a:lnSpc>
              <a:buAutoNum type="arabicPeriod" startAt="5"/>
              <a:tabLst>
                <a:tab pos="209550" algn="l"/>
              </a:tabLst>
            </a:pPr>
            <a:r>
              <a:rPr spc="-5" dirty="0" err="1" smtClean="0">
                <a:solidFill>
                  <a:srgbClr val="333300"/>
                </a:solidFill>
                <a:latin typeface="Arial"/>
                <a:cs typeface="Arial"/>
              </a:rPr>
              <a:t>Тихонов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, О. І. Технологія ліків : підручник для студентів фармацевтичних факультетів ВМНЗ  України ІІІ-IV рівнів акредитації : переклад з російської / </a:t>
            </a:r>
            <a:r>
              <a:rPr spc="-10" dirty="0">
                <a:solidFill>
                  <a:srgbClr val="333300"/>
                </a:solidFill>
                <a:latin typeface="Arial"/>
                <a:cs typeface="Arial"/>
              </a:rPr>
              <a:t>О.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І. Тихонов, Т. Г. Ярних; за ред. О. І.  Тихонова. – Вінниця :Вид-во </a:t>
            </a:r>
            <a:r>
              <a:rPr spc="-10" dirty="0">
                <a:solidFill>
                  <a:srgbClr val="333300"/>
                </a:solidFill>
                <a:latin typeface="Arial"/>
                <a:cs typeface="Arial"/>
              </a:rPr>
              <a:t>НОВА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КНИГА, 2016. – 536</a:t>
            </a:r>
            <a:r>
              <a:rPr spc="55" dirty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333300"/>
                </a:solidFill>
                <a:latin typeface="Arial"/>
                <a:cs typeface="Arial"/>
              </a:rPr>
              <a:t>с</a:t>
            </a:r>
            <a:r>
              <a:rPr spc="-5" dirty="0" smtClean="0">
                <a:solidFill>
                  <a:srgbClr val="333300"/>
                </a:solidFill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46504"/>
            <a:ext cx="609600" cy="59584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3407246"/>
            <a:ext cx="702474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205">
              <a:lnSpc>
                <a:spcPct val="100000"/>
              </a:lnSpc>
              <a:spcBef>
                <a:spcPts val="100"/>
              </a:spcBef>
            </a:pPr>
            <a:r>
              <a:rPr spc="5" dirty="0">
                <a:solidFill>
                  <a:schemeClr val="accent1">
                    <a:lumMod val="50000"/>
                  </a:schemeClr>
                </a:solidFill>
              </a:rPr>
              <a:t>Дякую </a:t>
            </a:r>
            <a:r>
              <a:rPr spc="-5" dirty="0">
                <a:solidFill>
                  <a:schemeClr val="accent1">
                    <a:lumMod val="50000"/>
                  </a:schemeClr>
                </a:solidFill>
              </a:rPr>
              <a:t>за</a:t>
            </a:r>
            <a:r>
              <a:rPr spc="-7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spc="-20" dirty="0">
                <a:solidFill>
                  <a:schemeClr val="accent1">
                    <a:lumMod val="50000"/>
                  </a:schemeClr>
                </a:solidFill>
              </a:rPr>
              <a:t>увагу!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28</TotalTime>
  <Words>2043</Words>
  <Application>Microsoft Office PowerPoint</Application>
  <PresentationFormat>Экран (4:3)</PresentationFormat>
  <Paragraphs>358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Arial</vt:lpstr>
      <vt:lpstr>Courier New</vt:lpstr>
      <vt:lpstr>Corbel</vt:lpstr>
      <vt:lpstr>Garamond</vt:lpstr>
      <vt:lpstr>Century Gothic</vt:lpstr>
      <vt:lpstr>Wingdings 2</vt:lpstr>
      <vt:lpstr>Wingdings</vt:lpstr>
      <vt:lpstr>Tahoma</vt:lpstr>
      <vt:lpstr>Symbol</vt:lpstr>
      <vt:lpstr>Times New Roman</vt:lpstr>
      <vt:lpstr>Остин</vt:lpstr>
      <vt:lpstr>Презентация PowerPoint</vt:lpstr>
      <vt:lpstr>ПЛАН ПРАКТИЧНОГО ЗАНЯТТЯ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</vt:lpstr>
      <vt:lpstr>Список літератури: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по диссертационной работе «Разработка технологии и исследование мази «Пролидоксид»</dc:title>
  <dc:creator>Nata</dc:creator>
  <cp:lastModifiedBy>LENOVO</cp:lastModifiedBy>
  <cp:revision>4</cp:revision>
  <dcterms:created xsi:type="dcterms:W3CDTF">2020-10-05T07:49:55Z</dcterms:created>
  <dcterms:modified xsi:type="dcterms:W3CDTF">2020-11-25T18:53:46Z</dcterms:modified>
</cp:coreProperties>
</file>