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6" r:id="rId1"/>
  </p:sld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</p:sldIdLst>
  <p:sldSz cx="9144000" cy="6858000" type="screen4x3"/>
  <p:notesSz cx="9144000" cy="6858000"/>
  <p:embeddedFontLst>
    <p:embeddedFont>
      <p:font typeface="Corbel" panose="020B0503020204020204" pitchFamily="34" charset="0"/>
      <p:regular r:id="rId18"/>
      <p:bold r:id="rId19"/>
      <p:italic r:id="rId20"/>
      <p:boldItalic r:id="rId21"/>
    </p:embeddedFont>
    <p:embeddedFont>
      <p:font typeface="Garamond" panose="02020404030301010803" pitchFamily="18" charset="0"/>
      <p:regular r:id="rId22"/>
      <p:bold r:id="rId23"/>
      <p:italic r:id="rId24"/>
    </p:embeddedFont>
    <p:embeddedFont>
      <p:font typeface="Wingdings 2" panose="05020102010507070707" pitchFamily="18" charset="2"/>
      <p:regular r:id="rId25"/>
    </p:embeddedFont>
    <p:embeddedFont>
      <p:font typeface="Tahoma" panose="020B0604030504040204" pitchFamily="34" charset="0"/>
      <p:regular r:id="rId26"/>
      <p:bold r:id="rId27"/>
    </p:embeddedFont>
    <p:embeddedFont>
      <p:font typeface="Arial Black" panose="020B0A04020102020204" pitchFamily="34" charset="0"/>
      <p:bold r:id="rId28"/>
    </p:embeddedFont>
    <p:embeddedFont>
      <p:font typeface="Franklin Gothic Medium" panose="020B0603020102020204" pitchFamily="34" charset="0"/>
      <p:regular r:id="rId29"/>
      <p:italic r:id="rId3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95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934200" y="4800600"/>
            <a:ext cx="1981200" cy="1828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5800" y="2057400"/>
            <a:ext cx="6324600" cy="1828800"/>
          </a:xfrm>
        </p:spPr>
        <p:txBody>
          <a:bodyPr/>
          <a:lstStyle/>
          <a:p>
            <a:pPr algn="ctr"/>
            <a:r>
              <a:rPr lang="ru-RU" sz="2800" dirty="0" err="1">
                <a:solidFill>
                  <a:srgbClr val="FFFF00"/>
                </a:solidFill>
              </a:rPr>
              <a:t>Виготовлення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складних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порошків</a:t>
            </a:r>
            <a:r>
              <a:rPr lang="ru-RU" sz="2800" dirty="0">
                <a:solidFill>
                  <a:srgbClr val="FFFF00"/>
                </a:solidFill>
              </a:rPr>
              <a:t> з </a:t>
            </a:r>
            <a:r>
              <a:rPr lang="ru-RU" sz="2800" dirty="0" err="1">
                <a:solidFill>
                  <a:srgbClr val="FFFF00"/>
                </a:solidFill>
              </a:rPr>
              <a:t>барвними</a:t>
            </a:r>
            <a:r>
              <a:rPr lang="ru-RU" sz="2800" dirty="0">
                <a:solidFill>
                  <a:srgbClr val="FFFF00"/>
                </a:solidFill>
              </a:rPr>
              <a:t>, пахучими та </a:t>
            </a:r>
            <a:r>
              <a:rPr lang="ru-RU" sz="2800" dirty="0" err="1">
                <a:solidFill>
                  <a:srgbClr val="FFFF00"/>
                </a:solidFill>
              </a:rPr>
              <a:t>важко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подрібнюваними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речовинами</a:t>
            </a:r>
            <a:r>
              <a:rPr lang="ru-RU" sz="2800" dirty="0">
                <a:solidFill>
                  <a:srgbClr val="FFFF00"/>
                </a:solidFill>
              </a:rPr>
              <a:t>.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92633" y="220133"/>
            <a:ext cx="5943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strike="noStrike" spc="-1" dirty="0" smtClean="0">
                <a:solidFill>
                  <a:srgbClr val="00B0F0"/>
                </a:solidFill>
                <a:latin typeface="Corbel" panose="020B0503020204020204" pitchFamily="34" charset="0"/>
              </a:rPr>
              <a:t>ОДЕСЬКИЙ НАЦ</a:t>
            </a:r>
            <a:r>
              <a:rPr lang="uk-UA" sz="2400" strike="noStrike" spc="-1" dirty="0" smtClean="0">
                <a:solidFill>
                  <a:srgbClr val="00B0F0"/>
                </a:solidFill>
                <a:latin typeface="Corbel" panose="020B0503020204020204" pitchFamily="34" charset="0"/>
              </a:rPr>
              <a:t>І</a:t>
            </a:r>
            <a:r>
              <a:rPr lang="ru-RU" sz="2400" strike="noStrike" spc="-1" dirty="0" smtClean="0">
                <a:solidFill>
                  <a:srgbClr val="00B0F0"/>
                </a:solidFill>
                <a:latin typeface="Corbel" panose="020B0503020204020204" pitchFamily="34" charset="0"/>
              </a:rPr>
              <a:t>ОНАЛЬНИЙ МЕДИЧНИЙ УНІВЕРСИТЕТ</a:t>
            </a:r>
            <a:endParaRPr lang="en-US" sz="2400" strike="noStrike" spc="-1" dirty="0" smtClean="0">
              <a:solidFill>
                <a:srgbClr val="00B0F0"/>
              </a:solidFill>
              <a:latin typeface="Corbel" panose="020B0503020204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uk-UA" sz="2400" strike="noStrike" spc="-1" dirty="0" smtClean="0">
                <a:solidFill>
                  <a:srgbClr val="00B0F0"/>
                </a:solidFill>
                <a:latin typeface="Corbel" panose="020B0503020204020204" pitchFamily="34" charset="0"/>
              </a:rPr>
              <a:t>КАФЕДРА ТЕХНОЛОГІЇ ЛІКІВ</a:t>
            </a:r>
            <a:endParaRPr lang="en-US" sz="2400" strike="noStrike" spc="-1" dirty="0" smtClean="0">
              <a:solidFill>
                <a:srgbClr val="00B0F0"/>
              </a:solidFill>
              <a:latin typeface="Corbel" panose="020B0503020204020204" pitchFamily="34" charset="0"/>
            </a:endParaRPr>
          </a:p>
        </p:txBody>
      </p:sp>
      <p:pic>
        <p:nvPicPr>
          <p:cNvPr id="5" name="Picture 2" descr="https://onmedu.edu.ua/wp-content/themes/medun/img/logos/logo-default.png"/>
          <p:cNvPicPr/>
          <p:nvPr/>
        </p:nvPicPr>
        <p:blipFill>
          <a:blip r:embed="rId2"/>
          <a:stretch/>
        </p:blipFill>
        <p:spPr>
          <a:xfrm>
            <a:off x="7427766" y="71389"/>
            <a:ext cx="1716234" cy="1600200"/>
          </a:xfrm>
          <a:prstGeom prst="rect">
            <a:avLst/>
          </a:prstGeom>
          <a:ln w="0"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990600" y="3429000"/>
            <a:ext cx="7848600" cy="1105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4040">
              <a:lnSpc>
                <a:spcPts val="7915"/>
              </a:lnSpc>
              <a:spcBef>
                <a:spcPts val="3415"/>
              </a:spcBef>
            </a:pPr>
            <a:r>
              <a:rPr lang="ru-RU" sz="2000" b="0" strike="noStrike" spc="-1" dirty="0" err="1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Практичн</a:t>
            </a:r>
            <a:r>
              <a:rPr lang="ru-RU" sz="2000" spc="-1" dirty="0" err="1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е</a:t>
            </a:r>
            <a:r>
              <a:rPr lang="ru-RU" sz="2000" spc="-1" dirty="0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 </a:t>
            </a:r>
            <a:r>
              <a:rPr lang="ru-RU" sz="2000" b="0" strike="noStrike" spc="-1" dirty="0" err="1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заняття</a:t>
            </a:r>
            <a:r>
              <a:rPr lang="ru-RU" sz="2000" b="0" strike="noStrike" spc="-1" dirty="0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 з </a:t>
            </a:r>
            <a:r>
              <a:rPr lang="ru-RU" sz="2000" b="0" strike="noStrike" spc="-1" dirty="0" err="1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дисципліни</a:t>
            </a:r>
            <a:r>
              <a:rPr lang="ru-RU" sz="2000" b="0" strike="noStrike" spc="-1" dirty="0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 «Технологія </a:t>
            </a:r>
            <a:r>
              <a:rPr lang="ru-RU" sz="2000" b="0" strike="noStrike" spc="-1" dirty="0" err="1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ліків</a:t>
            </a:r>
            <a:r>
              <a:rPr lang="ru-RU" sz="2000" b="0" strike="noStrike" spc="-1" dirty="0" smtClean="0">
                <a:solidFill>
                  <a:schemeClr val="tx1">
                    <a:lumMod val="95000"/>
                  </a:schemeClr>
                </a:solidFill>
                <a:latin typeface="Corbel"/>
              </a:rPr>
              <a:t>»</a:t>
            </a:r>
            <a:endParaRPr lang="ru-RU" sz="2000" b="0" strike="noStrike" spc="-1" dirty="0" smtClean="0">
              <a:solidFill>
                <a:schemeClr val="tx1">
                  <a:lumMod val="95000"/>
                </a:schemeClr>
              </a:solidFill>
              <a:latin typeface="Arial"/>
            </a:endParaRPr>
          </a:p>
        </p:txBody>
      </p:sp>
      <p:sp>
        <p:nvSpPr>
          <p:cNvPr id="7" name="CustomShape 4"/>
          <p:cNvSpPr txBox="1">
            <a:spLocks/>
          </p:cNvSpPr>
          <p:nvPr/>
        </p:nvSpPr>
        <p:spPr>
          <a:xfrm>
            <a:off x="6163733" y="4558517"/>
            <a:ext cx="2971800" cy="2183760"/>
          </a:xfrm>
          <a:prstGeom prst="rect">
            <a:avLst/>
          </a:prstGeom>
          <a:solidFill>
            <a:srgbClr val="C2D0E4"/>
          </a:solidFill>
          <a:ln w="10000" cap="flat" cmpd="sng" algn="ctr">
            <a:solidFill>
              <a:schemeClr val="accent6"/>
            </a:solidFill>
            <a:prstDash val="solid"/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vert="horz" wrap="square" lIns="90000" tIns="45000" rIns="90000" bIns="45000" rtlCol="0" anchor="ctr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1900" kern="1200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8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6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3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000" b="1" spc="-1" dirty="0" err="1" smtClean="0">
                <a:solidFill>
                  <a:srgbClr val="000000"/>
                </a:solidFill>
                <a:latin typeface="Corbel"/>
              </a:rPr>
              <a:t>Презентацію</a:t>
            </a:r>
            <a:r>
              <a:rPr lang="ru-RU" sz="2000" b="1" spc="-1" dirty="0" smtClean="0">
                <a:solidFill>
                  <a:srgbClr val="000000"/>
                </a:solidFill>
                <a:latin typeface="Corbel"/>
              </a:rPr>
              <a:t> </a:t>
            </a:r>
            <a:r>
              <a:rPr lang="ru-RU" sz="2000" b="1" spc="-1" dirty="0" err="1" smtClean="0">
                <a:solidFill>
                  <a:srgbClr val="000000"/>
                </a:solidFill>
                <a:latin typeface="Corbel"/>
              </a:rPr>
              <a:t>підготував</a:t>
            </a:r>
            <a:r>
              <a:rPr lang="ru-RU" sz="2000" b="1" spc="-1" dirty="0" smtClean="0">
                <a:solidFill>
                  <a:srgbClr val="000000"/>
                </a:solidFill>
                <a:latin typeface="Corbel"/>
              </a:rPr>
              <a:t>:</a:t>
            </a:r>
            <a:endParaRPr lang="en-US" sz="2000" spc="-1" dirty="0" smtClean="0">
              <a:latin typeface="Arial"/>
            </a:endParaRPr>
          </a:p>
          <a:p>
            <a:pPr algn="r"/>
            <a:r>
              <a:rPr lang="uk-UA" sz="2000" spc="-1" dirty="0" err="1" smtClean="0">
                <a:solidFill>
                  <a:srgbClr val="000000"/>
                </a:solidFill>
                <a:latin typeface="Corbel"/>
              </a:rPr>
              <a:t>д.фарм.н</a:t>
            </a: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. Борисюк І.Ю.</a:t>
            </a:r>
            <a:endParaRPr lang="en-US" sz="2000" spc="-1" dirty="0" smtClean="0">
              <a:latin typeface="Arial"/>
            </a:endParaRPr>
          </a:p>
          <a:p>
            <a:pPr algn="r"/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доц. </a:t>
            </a:r>
            <a:r>
              <a:rPr lang="uk-UA" sz="2000" spc="-1" dirty="0" err="1" smtClean="0">
                <a:solidFill>
                  <a:srgbClr val="000000"/>
                </a:solidFill>
                <a:latin typeface="Corbel"/>
              </a:rPr>
              <a:t>Фізор</a:t>
            </a: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 Н.С.</a:t>
            </a:r>
            <a:endParaRPr lang="en-US" sz="2000" spc="-1" dirty="0" smtClean="0">
              <a:latin typeface="Arial"/>
            </a:endParaRPr>
          </a:p>
          <a:p>
            <a:pPr algn="r"/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ас. Молодан Ю.О.</a:t>
            </a:r>
            <a:endParaRPr lang="en-US" sz="2000" spc="-1" dirty="0" smtClean="0">
              <a:latin typeface="Arial"/>
            </a:endParaRPr>
          </a:p>
          <a:p>
            <a:pPr algn="r"/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ас. </a:t>
            </a:r>
            <a:r>
              <a:rPr lang="uk-UA" sz="2000" spc="-1" dirty="0" err="1" smtClean="0">
                <a:solidFill>
                  <a:srgbClr val="000000"/>
                </a:solidFill>
                <a:latin typeface="Corbel"/>
              </a:rPr>
              <a:t>Акішева</a:t>
            </a:r>
            <a:r>
              <a:rPr lang="uk-UA" sz="2000" spc="-1" dirty="0" smtClean="0">
                <a:solidFill>
                  <a:srgbClr val="000000"/>
                </a:solidFill>
                <a:latin typeface="Corbel"/>
              </a:rPr>
              <a:t> А.С. </a:t>
            </a:r>
            <a:endParaRPr lang="en-US" sz="20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885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286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8200" y="467649"/>
            <a:ext cx="693420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dirty="0">
                <a:latin typeface="Arial"/>
                <a:cs typeface="Arial"/>
              </a:rPr>
              <a:t>ПЛАН</a:t>
            </a:r>
            <a:r>
              <a:rPr lang="ru-RU" spc="-80" dirty="0">
                <a:latin typeface="Arial"/>
                <a:cs typeface="Arial"/>
              </a:rPr>
              <a:t> </a:t>
            </a:r>
            <a:r>
              <a:rPr lang="ru-RU" dirty="0">
                <a:latin typeface="Arial"/>
                <a:cs typeface="Arial"/>
              </a:rPr>
              <a:t>ПРАКТИЧНОГО ЗАНЯТТЯ</a:t>
            </a:r>
            <a:endParaRPr sz="3200" dirty="0">
              <a:latin typeface="Garamond"/>
              <a:cs typeface="Garamon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9010" y="1624367"/>
            <a:ext cx="8370189" cy="516231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0705" indent="-343535" algn="just">
              <a:lnSpc>
                <a:spcPts val="2280"/>
              </a:lnSpc>
              <a:spcBef>
                <a:spcPts val="95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560705" algn="l"/>
                <a:tab pos="561340" algn="l"/>
              </a:tabLst>
            </a:pPr>
            <a:r>
              <a:rPr sz="2000" b="1" spc="-20" dirty="0">
                <a:latin typeface="Arial"/>
                <a:cs typeface="Arial"/>
              </a:rPr>
              <a:t>Технологічні </a:t>
            </a:r>
            <a:r>
              <a:rPr sz="2000" b="1" spc="-10" dirty="0">
                <a:latin typeface="Arial"/>
                <a:cs typeface="Arial"/>
              </a:rPr>
              <a:t>стадії </a:t>
            </a:r>
            <a:r>
              <a:rPr sz="2000" b="1" spc="-5" dirty="0">
                <a:latin typeface="Arial"/>
                <a:cs typeface="Arial"/>
              </a:rPr>
              <a:t>та </a:t>
            </a:r>
            <a:r>
              <a:rPr sz="2000" b="1" spc="-10" dirty="0">
                <a:latin typeface="Arial"/>
                <a:cs typeface="Arial"/>
              </a:rPr>
              <a:t>загальні </a:t>
            </a:r>
            <a:r>
              <a:rPr sz="2000" b="1" spc="-5" dirty="0">
                <a:latin typeface="Arial"/>
                <a:cs typeface="Arial"/>
              </a:rPr>
              <a:t>правила</a:t>
            </a:r>
            <a:r>
              <a:rPr sz="2000" b="1" spc="7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виготовлення</a:t>
            </a:r>
            <a:endParaRPr sz="2000" dirty="0">
              <a:latin typeface="Arial"/>
              <a:cs typeface="Arial"/>
            </a:endParaRPr>
          </a:p>
          <a:p>
            <a:pPr marL="560705" marR="5080" indent="-548640" algn="just">
              <a:lnSpc>
                <a:spcPts val="2160"/>
              </a:lnSpc>
              <a:spcBef>
                <a:spcPts val="155"/>
              </a:spcBef>
              <a:tabLst>
                <a:tab pos="560705" algn="l"/>
                <a:tab pos="8089265" algn="l"/>
              </a:tabLst>
            </a:pPr>
            <a:r>
              <a:rPr sz="2000" strike="sngStrike" spc="-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	</a:t>
            </a:r>
            <a:r>
              <a:rPr sz="2000" b="1" spc="-5" dirty="0">
                <a:latin typeface="Arial"/>
                <a:cs typeface="Arial"/>
              </a:rPr>
              <a:t>порошків із барвними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та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важкоподрібнюваними 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trike="noStrike" dirty="0">
                <a:latin typeface="Arial"/>
                <a:cs typeface="Arial"/>
              </a:rPr>
              <a:t> </a:t>
            </a:r>
            <a:r>
              <a:rPr sz="2000" b="1" strike="noStrike" spc="-10" dirty="0">
                <a:latin typeface="Arial"/>
                <a:cs typeface="Arial"/>
              </a:rPr>
              <a:t>речовинами</a:t>
            </a:r>
            <a:endParaRPr sz="20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15"/>
              </a:spcBef>
            </a:pPr>
            <a:endParaRPr sz="2700" dirty="0">
              <a:latin typeface="Arial"/>
              <a:cs typeface="Arial"/>
            </a:endParaRPr>
          </a:p>
          <a:p>
            <a:pPr marL="560705" marR="873125" indent="-342900" algn="just">
              <a:lnSpc>
                <a:spcPts val="2160"/>
              </a:lnSpc>
              <a:buClr>
                <a:srgbClr val="666600"/>
              </a:buClr>
              <a:buSzPct val="75000"/>
              <a:buFont typeface="Wingdings"/>
              <a:buChar char=""/>
              <a:tabLst>
                <a:tab pos="560705" algn="l"/>
                <a:tab pos="561340" algn="l"/>
                <a:tab pos="2915920" algn="l"/>
                <a:tab pos="3322320" algn="l"/>
              </a:tabLst>
            </a:pPr>
            <a:r>
              <a:rPr sz="2000" b="1" spc="-30" dirty="0">
                <a:latin typeface="Arial"/>
                <a:cs typeface="Arial"/>
              </a:rPr>
              <a:t>Умови</a:t>
            </a:r>
            <a:r>
              <a:rPr sz="2000" b="1" spc="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зберігання	</a:t>
            </a:r>
            <a:r>
              <a:rPr sz="2000" b="1" spc="-5" dirty="0">
                <a:latin typeface="Arial"/>
                <a:cs typeface="Arial"/>
              </a:rPr>
              <a:t>та	</a:t>
            </a:r>
            <a:r>
              <a:rPr sz="2000" b="1" spc="-15" dirty="0">
                <a:latin typeface="Arial"/>
                <a:cs typeface="Arial"/>
              </a:rPr>
              <a:t>підготовка робочого </a:t>
            </a:r>
            <a:r>
              <a:rPr sz="2000" b="1" spc="-5" dirty="0">
                <a:latin typeface="Arial"/>
                <a:cs typeface="Arial"/>
              </a:rPr>
              <a:t>місця для  </a:t>
            </a:r>
            <a:r>
              <a:rPr sz="2000" b="1" spc="-20" dirty="0">
                <a:latin typeface="Arial"/>
                <a:cs typeface="Arial"/>
              </a:rPr>
              <a:t>виготовлення </a:t>
            </a:r>
            <a:r>
              <a:rPr sz="2000" b="1" spc="-5" dirty="0">
                <a:latin typeface="Arial"/>
                <a:cs typeface="Arial"/>
              </a:rPr>
              <a:t>порошків із барвними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речовинами</a:t>
            </a:r>
            <a:endParaRPr sz="20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  <a:buClr>
                <a:srgbClr val="666600"/>
              </a:buClr>
              <a:buFont typeface="Wingdings"/>
              <a:buChar char=""/>
            </a:pPr>
            <a:endParaRPr sz="2450" dirty="0">
              <a:latin typeface="Arial"/>
              <a:cs typeface="Arial"/>
            </a:endParaRPr>
          </a:p>
          <a:p>
            <a:pPr marL="560705" indent="-343535" algn="just">
              <a:lnSpc>
                <a:spcPct val="100000"/>
              </a:lnSpc>
              <a:buClr>
                <a:srgbClr val="666600"/>
              </a:buClr>
              <a:buSzPct val="75000"/>
              <a:buFont typeface="Wingdings"/>
              <a:buChar char=""/>
              <a:tabLst>
                <a:tab pos="560705" algn="l"/>
                <a:tab pos="561340" algn="l"/>
              </a:tabLst>
            </a:pPr>
            <a:r>
              <a:rPr sz="2000" b="1" spc="-20" dirty="0">
                <a:latin typeface="Arial"/>
                <a:cs typeface="Arial"/>
              </a:rPr>
              <a:t>Виготовленння </a:t>
            </a:r>
            <a:r>
              <a:rPr sz="2000" b="1" spc="-5" dirty="0">
                <a:latin typeface="Arial"/>
                <a:cs typeface="Arial"/>
              </a:rPr>
              <a:t>порошків із барвними</a:t>
            </a:r>
            <a:r>
              <a:rPr sz="2000" b="1" spc="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речовинами</a:t>
            </a:r>
            <a:endParaRPr sz="20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50"/>
              </a:spcBef>
              <a:buClr>
                <a:srgbClr val="666600"/>
              </a:buClr>
              <a:buFont typeface="Wingdings"/>
              <a:buChar char=""/>
            </a:pPr>
            <a:endParaRPr sz="2700" dirty="0">
              <a:latin typeface="Arial"/>
              <a:cs typeface="Arial"/>
            </a:endParaRPr>
          </a:p>
          <a:p>
            <a:pPr marL="560705" marR="1024890" indent="-342900" algn="just">
              <a:lnSpc>
                <a:spcPts val="2160"/>
              </a:lnSpc>
              <a:buClr>
                <a:srgbClr val="666600"/>
              </a:buClr>
              <a:buSzPct val="75000"/>
              <a:buFont typeface="Wingdings"/>
              <a:buChar char=""/>
              <a:tabLst>
                <a:tab pos="630555" algn="l"/>
                <a:tab pos="631190" algn="l"/>
              </a:tabLst>
            </a:pPr>
            <a:r>
              <a:rPr dirty="0"/>
              <a:t>	</a:t>
            </a:r>
            <a:r>
              <a:rPr sz="2000" b="1" spc="-20" dirty="0">
                <a:latin typeface="Arial"/>
                <a:cs typeface="Arial"/>
              </a:rPr>
              <a:t>Виготовленння </a:t>
            </a:r>
            <a:r>
              <a:rPr sz="2000" b="1" spc="-5" dirty="0">
                <a:latin typeface="Arial"/>
                <a:cs typeface="Arial"/>
              </a:rPr>
              <a:t>порошків із </a:t>
            </a:r>
            <a:r>
              <a:rPr sz="2000" b="1" spc="-10" dirty="0">
                <a:latin typeface="Arial"/>
                <a:cs typeface="Arial"/>
              </a:rPr>
              <a:t>важкоподрібнюваними  речовинами</a:t>
            </a:r>
            <a:endParaRPr sz="20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15"/>
              </a:spcBef>
              <a:buClr>
                <a:srgbClr val="666600"/>
              </a:buClr>
              <a:buFont typeface="Wingdings"/>
              <a:buChar char=""/>
            </a:pPr>
            <a:endParaRPr sz="2700" dirty="0">
              <a:latin typeface="Arial"/>
              <a:cs typeface="Arial"/>
            </a:endParaRPr>
          </a:p>
          <a:p>
            <a:pPr marL="560705" marR="1024255" indent="-342900" algn="just">
              <a:lnSpc>
                <a:spcPts val="2160"/>
              </a:lnSpc>
              <a:buClr>
                <a:srgbClr val="666600"/>
              </a:buClr>
              <a:buSzPct val="75000"/>
              <a:buFont typeface="Wingdings"/>
              <a:buChar char=""/>
              <a:tabLst>
                <a:tab pos="560705" algn="l"/>
                <a:tab pos="561340" algn="l"/>
                <a:tab pos="1927860" algn="l"/>
              </a:tabLst>
            </a:pPr>
            <a:r>
              <a:rPr sz="2000" b="1" spc="-20" dirty="0">
                <a:latin typeface="Arial"/>
                <a:cs typeface="Arial"/>
              </a:rPr>
              <a:t>Виготовленння </a:t>
            </a:r>
            <a:r>
              <a:rPr sz="2000" b="1" spc="-5" dirty="0">
                <a:latin typeface="Arial"/>
                <a:cs typeface="Arial"/>
              </a:rPr>
              <a:t>порошків із </a:t>
            </a:r>
            <a:r>
              <a:rPr sz="2000" b="1" spc="-10" dirty="0">
                <a:latin typeface="Arial"/>
                <a:cs typeface="Arial"/>
              </a:rPr>
              <a:t>важкоподрібнюваними,  </a:t>
            </a:r>
            <a:r>
              <a:rPr sz="2000" b="1" spc="-5" dirty="0">
                <a:latin typeface="Arial"/>
                <a:cs typeface="Arial"/>
              </a:rPr>
              <a:t>пахучими	</a:t>
            </a:r>
            <a:r>
              <a:rPr sz="2000" b="1" spc="-10" dirty="0">
                <a:latin typeface="Arial"/>
                <a:cs typeface="Arial"/>
              </a:rPr>
              <a:t>речовинами</a:t>
            </a:r>
            <a:endParaRPr sz="2000" dirty="0">
              <a:latin typeface="Arial"/>
              <a:cs typeface="Arial"/>
            </a:endParaRPr>
          </a:p>
          <a:p>
            <a:pPr marL="560705" marR="533400" indent="-342900" algn="just">
              <a:lnSpc>
                <a:spcPts val="2160"/>
              </a:lnSpc>
              <a:spcBef>
                <a:spcPts val="480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560705" algn="l"/>
                <a:tab pos="561340" algn="l"/>
              </a:tabLst>
            </a:pPr>
            <a:r>
              <a:rPr sz="2000" b="1" spc="-10" dirty="0">
                <a:latin typeface="Arial"/>
                <a:cs typeface="Arial"/>
              </a:rPr>
              <a:t>Окремі </a:t>
            </a:r>
            <a:r>
              <a:rPr sz="2000" b="1" spc="-5" dirty="0">
                <a:latin typeface="Arial"/>
                <a:cs typeface="Arial"/>
              </a:rPr>
              <a:t>випадки </a:t>
            </a:r>
            <a:r>
              <a:rPr sz="2000" b="1" spc="-20" dirty="0">
                <a:latin typeface="Arial"/>
                <a:cs typeface="Arial"/>
              </a:rPr>
              <a:t>виготовлення </a:t>
            </a:r>
            <a:r>
              <a:rPr sz="2000" b="1" spc="-5" dirty="0">
                <a:latin typeface="Arial"/>
                <a:cs typeface="Arial"/>
              </a:rPr>
              <a:t>порошків із барвними та  </a:t>
            </a:r>
            <a:r>
              <a:rPr sz="2000" b="1" spc="-10" dirty="0">
                <a:latin typeface="Arial"/>
                <a:cs typeface="Arial"/>
              </a:rPr>
              <a:t>важкоподрібнюваними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речовинами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580" y="1448180"/>
            <a:ext cx="42545" cy="0"/>
          </a:xfrm>
          <a:custGeom>
            <a:avLst/>
            <a:gdLst/>
            <a:ahLst/>
            <a:cxnLst/>
            <a:rect l="l" t="t" r="r" b="b"/>
            <a:pathLst>
              <a:path w="42545">
                <a:moveTo>
                  <a:pt x="0" y="0"/>
                </a:moveTo>
                <a:lnTo>
                  <a:pt x="4229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499872" y="1143000"/>
            <a:ext cx="8183245" cy="5143500"/>
          </a:xfrm>
          <a:custGeom>
            <a:avLst/>
            <a:gdLst/>
            <a:ahLst/>
            <a:cxnLst/>
            <a:rect l="l" t="t" r="r" b="b"/>
            <a:pathLst>
              <a:path w="8183245" h="5143500">
                <a:moveTo>
                  <a:pt x="8183118" y="0"/>
                </a:moveTo>
                <a:lnTo>
                  <a:pt x="0" y="0"/>
                </a:lnTo>
                <a:lnTo>
                  <a:pt x="0" y="5143500"/>
                </a:lnTo>
                <a:lnTo>
                  <a:pt x="8183118" y="5143500"/>
                </a:lnTo>
                <a:lnTo>
                  <a:pt x="8183118" y="0"/>
                </a:lnTo>
                <a:close/>
              </a:path>
            </a:pathLst>
          </a:custGeom>
          <a:solidFill>
            <a:srgbClr val="FFF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21766" y="1504695"/>
            <a:ext cx="22510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2915" indent="-450850">
              <a:lnSpc>
                <a:spcPct val="100000"/>
              </a:lnSpc>
              <a:spcBef>
                <a:spcPts val="95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462915" algn="l"/>
                <a:tab pos="463550" algn="l"/>
              </a:tabLst>
            </a:pPr>
            <a:r>
              <a:rPr sz="2000" b="1" spc="-10" dirty="0">
                <a:solidFill>
                  <a:srgbClr val="4D4D00"/>
                </a:solidFill>
                <a:latin typeface="Arial"/>
                <a:cs typeface="Arial"/>
              </a:rPr>
              <a:t>Ви</a:t>
            </a:r>
            <a:r>
              <a:rPr sz="2000" b="1" spc="-25" dirty="0">
                <a:solidFill>
                  <a:srgbClr val="4D4D00"/>
                </a:solidFill>
                <a:latin typeface="Arial"/>
                <a:cs typeface="Arial"/>
              </a:rPr>
              <a:t>г</a:t>
            </a:r>
            <a:r>
              <a:rPr sz="2000" b="1" spc="-5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2000" b="1" spc="-35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2000" b="1" spc="-35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2000" b="1" spc="-30" dirty="0">
                <a:solidFill>
                  <a:srgbClr val="4D4D00"/>
                </a:solidFill>
                <a:latin typeface="Arial"/>
                <a:cs typeface="Arial"/>
              </a:rPr>
              <a:t>л</a:t>
            </a:r>
            <a:r>
              <a:rPr sz="2000" b="1" spc="-10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2000" b="1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ня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77461" y="1504695"/>
            <a:ext cx="22656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26615" algn="l"/>
              </a:tabLst>
            </a:pP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п</a:t>
            </a:r>
            <a:r>
              <a:rPr sz="2000" b="1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2000" b="1" spc="5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2000" b="1" spc="-10" dirty="0">
                <a:solidFill>
                  <a:srgbClr val="4D4D00"/>
                </a:solidFill>
                <a:latin typeface="Arial"/>
                <a:cs typeface="Arial"/>
              </a:rPr>
              <a:t>шкі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2000" b="1" dirty="0">
                <a:solidFill>
                  <a:srgbClr val="4D4D00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47635" y="1504695"/>
            <a:ext cx="13576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барвни</a:t>
            </a:r>
            <a:r>
              <a:rPr sz="2000" b="1" spc="-15" dirty="0">
                <a:solidFill>
                  <a:srgbClr val="4D4D00"/>
                </a:solidFill>
                <a:latin typeface="Arial"/>
                <a:cs typeface="Arial"/>
              </a:rPr>
              <a:t>м</a:t>
            </a:r>
            <a:r>
              <a:rPr sz="2000" b="1" spc="-10" dirty="0">
                <a:solidFill>
                  <a:srgbClr val="4D4D00"/>
                </a:solidFill>
                <a:latin typeface="Arial"/>
                <a:cs typeface="Arial"/>
              </a:rPr>
              <a:t>и</a:t>
            </a:r>
            <a:r>
              <a:rPr sz="2000" b="1" spc="-5" dirty="0">
                <a:solidFill>
                  <a:srgbClr val="4D4D00"/>
                </a:solidFill>
                <a:latin typeface="Arial"/>
                <a:cs typeface="Arial"/>
              </a:rPr>
              <a:t>,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idx="1"/>
          </p:nvPr>
        </p:nvSpPr>
        <p:spPr>
          <a:xfrm>
            <a:off x="609600" y="1879092"/>
            <a:ext cx="7977462" cy="29745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важкоподрібнюваними, </a:t>
            </a:r>
            <a:r>
              <a:rPr spc="-5" dirty="0"/>
              <a:t>пахучими та </a:t>
            </a:r>
            <a:r>
              <a:rPr spc="-10" dirty="0"/>
              <a:t>леткими лікарськими  речовинами проводять на </a:t>
            </a:r>
            <a:r>
              <a:rPr spc="-15" dirty="0"/>
              <a:t>окремому  робочому  </a:t>
            </a:r>
            <a:r>
              <a:rPr spc="-10" dirty="0"/>
              <a:t>місці,  </a:t>
            </a:r>
            <a:r>
              <a:rPr spc="-25" dirty="0"/>
              <a:t>застосовуючи </a:t>
            </a:r>
            <a:r>
              <a:rPr spc="-5" dirty="0"/>
              <a:t>окремі </a:t>
            </a:r>
            <a:r>
              <a:rPr spc="-10" dirty="0"/>
              <a:t>ваги </a:t>
            </a:r>
            <a:r>
              <a:rPr spc="-5" dirty="0"/>
              <a:t>і</a:t>
            </a:r>
            <a:r>
              <a:rPr spc="10" dirty="0"/>
              <a:t> </a:t>
            </a:r>
            <a:r>
              <a:rPr spc="-25" dirty="0"/>
              <a:t>ступку.</a:t>
            </a:r>
          </a:p>
          <a:p>
            <a:pPr marL="12700" marR="5080" algn="just">
              <a:lnSpc>
                <a:spcPct val="100000"/>
              </a:lnSpc>
              <a:spcBef>
                <a:spcPts val="480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463550" algn="l"/>
              </a:tabLst>
            </a:pPr>
            <a:r>
              <a:rPr spc="-5" dirty="0"/>
              <a:t>Барвні </a:t>
            </a:r>
            <a:r>
              <a:rPr spc="-10" dirty="0"/>
              <a:t>лікарські речовини </a:t>
            </a:r>
            <a:r>
              <a:rPr spc="-5" dirty="0"/>
              <a:t>перед </a:t>
            </a:r>
            <a:r>
              <a:rPr spc="-15" dirty="0"/>
              <a:t>початком змішування  </a:t>
            </a:r>
            <a:r>
              <a:rPr spc="-10" dirty="0"/>
              <a:t>поміщають </a:t>
            </a:r>
            <a:r>
              <a:rPr spc="-5" dirty="0"/>
              <a:t>між </a:t>
            </a:r>
            <a:r>
              <a:rPr spc="-20" dirty="0"/>
              <a:t>двома </a:t>
            </a:r>
            <a:r>
              <a:rPr spc="-5" dirty="0"/>
              <a:t>порціями </a:t>
            </a:r>
            <a:r>
              <a:rPr spc="-10" dirty="0"/>
              <a:t>незабарвленої речовини  </a:t>
            </a:r>
            <a:r>
              <a:rPr spc="-5" dirty="0"/>
              <a:t>або </a:t>
            </a:r>
            <a:r>
              <a:rPr spc="-10" dirty="0"/>
              <a:t>суміші незабарвлених речовин </a:t>
            </a:r>
            <a:r>
              <a:rPr spc="-20" dirty="0"/>
              <a:t>(метод</a:t>
            </a:r>
            <a:r>
              <a:rPr spc="35" dirty="0"/>
              <a:t> </a:t>
            </a:r>
            <a:r>
              <a:rPr spc="-10" dirty="0"/>
              <a:t>“тришаровості”)</a:t>
            </a:r>
          </a:p>
          <a:p>
            <a:pPr marL="12700" marR="5715" algn="just">
              <a:lnSpc>
                <a:spcPct val="100000"/>
              </a:lnSpc>
              <a:spcBef>
                <a:spcPts val="480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534035" algn="l"/>
              </a:tabLst>
            </a:pPr>
            <a:r>
              <a:rPr spc="-10" dirty="0"/>
              <a:t>Важкоподрібнювані лікарські речовини подрібнюють </a:t>
            </a:r>
            <a:r>
              <a:rPr spc="-5" dirty="0"/>
              <a:t>в  присутності 95% </a:t>
            </a:r>
            <a:r>
              <a:rPr spc="-15" dirty="0"/>
              <a:t>етилового </a:t>
            </a:r>
            <a:r>
              <a:rPr spc="-5" dirty="0"/>
              <a:t>спирту або </a:t>
            </a:r>
            <a:r>
              <a:rPr spc="-10" dirty="0"/>
              <a:t>ефіру</a:t>
            </a:r>
            <a:r>
              <a:rPr spc="30" dirty="0"/>
              <a:t> </a:t>
            </a:r>
            <a:r>
              <a:rPr spc="-10" dirty="0"/>
              <a:t>медичного</a:t>
            </a:r>
          </a:p>
          <a:p>
            <a:pPr marL="462915" indent="-450850" algn="just">
              <a:lnSpc>
                <a:spcPct val="100000"/>
              </a:lnSpc>
              <a:spcBef>
                <a:spcPts val="484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463550" algn="l"/>
              </a:tabLst>
            </a:pPr>
            <a:r>
              <a:rPr dirty="0"/>
              <a:t>Пахучі </a:t>
            </a:r>
            <a:r>
              <a:rPr spc="-10" dirty="0"/>
              <a:t>лікарські речовини подрібнюють </a:t>
            </a:r>
            <a:r>
              <a:rPr spc="-5" dirty="0"/>
              <a:t>у</a:t>
            </a:r>
            <a:r>
              <a:rPr spc="380" dirty="0"/>
              <a:t> </a:t>
            </a:r>
            <a:r>
              <a:rPr dirty="0"/>
              <a:t>ступці,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842516" y="123444"/>
            <a:ext cx="5863590" cy="87884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370"/>
              </a:spcBef>
            </a:pPr>
            <a:r>
              <a:rPr sz="2000" spc="-10" dirty="0">
                <a:latin typeface="Arial"/>
                <a:cs typeface="Arial"/>
              </a:rPr>
              <a:t>ТЕХНОЛОГІЧНІ </a:t>
            </a:r>
            <a:r>
              <a:rPr sz="2000" spc="-25" dirty="0">
                <a:latin typeface="Arial"/>
                <a:cs typeface="Arial"/>
              </a:rPr>
              <a:t>СТАДІЇ </a:t>
            </a:r>
            <a:r>
              <a:rPr sz="2000" spc="-70" dirty="0">
                <a:latin typeface="Arial"/>
                <a:cs typeface="Arial"/>
              </a:rPr>
              <a:t>ТА </a:t>
            </a:r>
            <a:r>
              <a:rPr sz="2000" spc="-20" dirty="0">
                <a:latin typeface="Arial"/>
                <a:cs typeface="Arial"/>
              </a:rPr>
              <a:t>ЗАГАЛЬНІ </a:t>
            </a:r>
            <a:r>
              <a:rPr sz="2000" spc="-30" dirty="0">
                <a:latin typeface="Arial"/>
                <a:cs typeface="Arial"/>
              </a:rPr>
              <a:t>ПРАВИЛА  </a:t>
            </a:r>
            <a:r>
              <a:rPr sz="2000" spc="-15" dirty="0">
                <a:latin typeface="Arial"/>
                <a:cs typeface="Arial"/>
              </a:rPr>
              <a:t>ВИГОТОВЛЕННЯ </a:t>
            </a:r>
            <a:r>
              <a:rPr sz="2000" spc="-10" dirty="0">
                <a:latin typeface="Arial"/>
                <a:cs typeface="Arial"/>
              </a:rPr>
              <a:t>ПОРОШКІВ </a:t>
            </a:r>
            <a:r>
              <a:rPr sz="2000" spc="-5" dirty="0">
                <a:latin typeface="Arial"/>
                <a:cs typeface="Arial"/>
              </a:rPr>
              <a:t>ІЗ </a:t>
            </a:r>
            <a:r>
              <a:rPr sz="2000" spc="-15" dirty="0">
                <a:latin typeface="Arial"/>
                <a:cs typeface="Arial"/>
              </a:rPr>
              <a:t>БАРВНИМИ </a:t>
            </a:r>
            <a:r>
              <a:rPr sz="2000" spc="-70" dirty="0">
                <a:latin typeface="Arial"/>
                <a:cs typeface="Arial"/>
              </a:rPr>
              <a:t>ТА  </a:t>
            </a:r>
            <a:r>
              <a:rPr sz="2000" spc="-20" dirty="0">
                <a:latin typeface="Arial"/>
                <a:cs typeface="Arial"/>
              </a:rPr>
              <a:t>ВАЖКОПОДРІБНЮВАНИМИ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РЕЧОВИНАМИ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73848" y="5079999"/>
            <a:ext cx="19469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84225" algn="l"/>
              </a:tabLst>
            </a:pP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2000" b="1" spc="-30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ткі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лі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арсь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і</a:t>
            </a:r>
            <a:endParaRPr sz="2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98122" y="5079999"/>
            <a:ext cx="54889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275080" algn="l"/>
                <a:tab pos="2442845" algn="l"/>
                <a:tab pos="3974465" algn="l"/>
              </a:tabLst>
            </a:pP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сп</a:t>
            </a:r>
            <a:r>
              <a:rPr sz="2000" b="1" spc="-5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ч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тку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000" b="1" spc="-35" dirty="0">
                <a:solidFill>
                  <a:srgbClr val="FF0000"/>
                </a:solidFill>
                <a:latin typeface="Arial"/>
                <a:cs typeface="Arial"/>
              </a:rPr>
              <a:t>з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ате</a:t>
            </a:r>
            <a:r>
              <a:rPr sz="2000" b="1" spc="-40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тій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непа</a:t>
            </a:r>
            <a:r>
              <a:rPr sz="2000" b="1" spc="15" dirty="0">
                <a:solidFill>
                  <a:srgbClr val="FF0000"/>
                </a:solidFill>
                <a:latin typeface="Arial"/>
                <a:cs typeface="Arial"/>
              </a:rPr>
              <a:t>х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у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ч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ою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000" b="1" spc="-55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човиною.  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речовини </a:t>
            </a:r>
            <a:r>
              <a:rPr sz="2000" b="1" spc="-15" dirty="0">
                <a:solidFill>
                  <a:srgbClr val="FF0000"/>
                </a:solidFill>
                <a:latin typeface="Arial"/>
                <a:cs typeface="Arial"/>
              </a:rPr>
              <a:t>додають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в 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останню</a:t>
            </a:r>
            <a:r>
              <a:rPr sz="2000" b="1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FF0000"/>
                </a:solidFill>
                <a:latin typeface="Arial"/>
                <a:cs typeface="Arial"/>
              </a:rPr>
              <a:t>чергу.</a:t>
            </a:r>
            <a:endParaRPr sz="2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764029" y="128015"/>
            <a:ext cx="6192520" cy="923290"/>
          </a:xfrm>
          <a:custGeom>
            <a:avLst/>
            <a:gdLst/>
            <a:ahLst/>
            <a:cxnLst/>
            <a:rect l="l" t="t" r="r" b="b"/>
            <a:pathLst>
              <a:path w="6192520" h="923290">
                <a:moveTo>
                  <a:pt x="6192012" y="0"/>
                </a:moveTo>
                <a:lnTo>
                  <a:pt x="0" y="0"/>
                </a:lnTo>
                <a:lnTo>
                  <a:pt x="0" y="922781"/>
                </a:lnTo>
                <a:lnTo>
                  <a:pt x="6192012" y="922781"/>
                </a:lnTo>
                <a:lnTo>
                  <a:pt x="6192012" y="0"/>
                </a:lnTo>
                <a:close/>
              </a:path>
            </a:pathLst>
          </a:custGeom>
          <a:solidFill>
            <a:srgbClr val="EFFFC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286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1268" y="172994"/>
            <a:ext cx="843686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2041525" algn="l"/>
              </a:tabLst>
            </a:pPr>
            <a:r>
              <a:rPr sz="1800" spc="-15" dirty="0">
                <a:latin typeface="Arial"/>
                <a:cs typeface="Arial"/>
              </a:rPr>
              <a:t>ВИГОТОВЛЕННЯ	</a:t>
            </a:r>
            <a:r>
              <a:rPr sz="1800" spc="-10" dirty="0">
                <a:latin typeface="Arial"/>
                <a:cs typeface="Arial"/>
              </a:rPr>
              <a:t>ПОРОШКІВ </a:t>
            </a:r>
            <a:r>
              <a:rPr sz="1800" dirty="0">
                <a:latin typeface="Arial"/>
                <a:cs typeface="Arial"/>
              </a:rPr>
              <a:t>ІЗ </a:t>
            </a:r>
            <a:r>
              <a:rPr sz="1800" spc="-10" dirty="0">
                <a:latin typeface="Arial"/>
                <a:cs typeface="Arial"/>
              </a:rPr>
              <a:t>БАРВНИМИ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ТА</a:t>
            </a:r>
          </a:p>
          <a:p>
            <a:pPr algn="ctr">
              <a:lnSpc>
                <a:spcPct val="100000"/>
              </a:lnSpc>
            </a:pPr>
            <a:r>
              <a:rPr sz="1800" spc="-15" dirty="0">
                <a:latin typeface="Arial"/>
                <a:cs typeface="Arial"/>
              </a:rPr>
              <a:t>ВАЖКОПОДРІБНЮВАНИМИ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РЕЧОВИНАМИ</a:t>
            </a:r>
          </a:p>
        </p:txBody>
      </p:sp>
      <p:sp>
        <p:nvSpPr>
          <p:cNvPr id="6" name="object 6"/>
          <p:cNvSpPr/>
          <p:nvPr/>
        </p:nvSpPr>
        <p:spPr>
          <a:xfrm>
            <a:off x="3408807" y="1778889"/>
            <a:ext cx="186055" cy="2916555"/>
          </a:xfrm>
          <a:custGeom>
            <a:avLst/>
            <a:gdLst/>
            <a:ahLst/>
            <a:cxnLst/>
            <a:rect l="l" t="t" r="r" b="b"/>
            <a:pathLst>
              <a:path w="186054" h="2916554">
                <a:moveTo>
                  <a:pt x="0" y="0"/>
                </a:moveTo>
                <a:lnTo>
                  <a:pt x="36171" y="11326"/>
                </a:lnTo>
                <a:lnTo>
                  <a:pt x="65722" y="42227"/>
                </a:lnTo>
                <a:lnTo>
                  <a:pt x="85653" y="88082"/>
                </a:lnTo>
                <a:lnTo>
                  <a:pt x="92963" y="144272"/>
                </a:lnTo>
                <a:lnTo>
                  <a:pt x="92963" y="1225423"/>
                </a:lnTo>
                <a:lnTo>
                  <a:pt x="100274" y="1281558"/>
                </a:lnTo>
                <a:lnTo>
                  <a:pt x="120205" y="1327419"/>
                </a:lnTo>
                <a:lnTo>
                  <a:pt x="149756" y="1358350"/>
                </a:lnTo>
                <a:lnTo>
                  <a:pt x="185927" y="1369695"/>
                </a:lnTo>
                <a:lnTo>
                  <a:pt x="149756" y="1381019"/>
                </a:lnTo>
                <a:lnTo>
                  <a:pt x="120205" y="1411906"/>
                </a:lnTo>
                <a:lnTo>
                  <a:pt x="100274" y="1457723"/>
                </a:lnTo>
                <a:lnTo>
                  <a:pt x="92963" y="1513839"/>
                </a:lnTo>
                <a:lnTo>
                  <a:pt x="92963" y="2771902"/>
                </a:lnTo>
                <a:lnTo>
                  <a:pt x="85653" y="2828091"/>
                </a:lnTo>
                <a:lnTo>
                  <a:pt x="65722" y="2873946"/>
                </a:lnTo>
                <a:lnTo>
                  <a:pt x="36171" y="2904847"/>
                </a:lnTo>
                <a:lnTo>
                  <a:pt x="0" y="2916174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847338" y="1480566"/>
            <a:ext cx="5160010" cy="2242185"/>
            <a:chOff x="3847338" y="1480566"/>
            <a:chExt cx="5160010" cy="2242185"/>
          </a:xfrm>
        </p:grpSpPr>
        <p:sp>
          <p:nvSpPr>
            <p:cNvPr id="8" name="object 8"/>
            <p:cNvSpPr/>
            <p:nvPr/>
          </p:nvSpPr>
          <p:spPr>
            <a:xfrm>
              <a:off x="3852291" y="1485519"/>
              <a:ext cx="5149850" cy="2232025"/>
            </a:xfrm>
            <a:custGeom>
              <a:avLst/>
              <a:gdLst/>
              <a:ahLst/>
              <a:cxnLst/>
              <a:rect l="l" t="t" r="r" b="b"/>
              <a:pathLst>
                <a:path w="5149850" h="2232025">
                  <a:moveTo>
                    <a:pt x="1111631" y="0"/>
                  </a:moveTo>
                  <a:lnTo>
                    <a:pt x="0" y="1115948"/>
                  </a:lnTo>
                  <a:lnTo>
                    <a:pt x="1111631" y="2231897"/>
                  </a:lnTo>
                  <a:lnTo>
                    <a:pt x="1111631" y="2020569"/>
                  </a:lnTo>
                  <a:lnTo>
                    <a:pt x="5149595" y="2020569"/>
                  </a:lnTo>
                  <a:lnTo>
                    <a:pt x="5149595" y="211327"/>
                  </a:lnTo>
                  <a:lnTo>
                    <a:pt x="1111631" y="211327"/>
                  </a:lnTo>
                  <a:lnTo>
                    <a:pt x="1111631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52291" y="1485519"/>
              <a:ext cx="5149850" cy="2232025"/>
            </a:xfrm>
            <a:custGeom>
              <a:avLst/>
              <a:gdLst/>
              <a:ahLst/>
              <a:cxnLst/>
              <a:rect l="l" t="t" r="r" b="b"/>
              <a:pathLst>
                <a:path w="5149850" h="2232025">
                  <a:moveTo>
                    <a:pt x="0" y="1115948"/>
                  </a:moveTo>
                  <a:lnTo>
                    <a:pt x="1111631" y="0"/>
                  </a:lnTo>
                  <a:lnTo>
                    <a:pt x="1111631" y="211327"/>
                  </a:lnTo>
                  <a:lnTo>
                    <a:pt x="5149595" y="211327"/>
                  </a:lnTo>
                  <a:lnTo>
                    <a:pt x="5149595" y="2020569"/>
                  </a:lnTo>
                  <a:lnTo>
                    <a:pt x="1111631" y="2020569"/>
                  </a:lnTo>
                  <a:lnTo>
                    <a:pt x="1111631" y="2231897"/>
                  </a:lnTo>
                  <a:lnTo>
                    <a:pt x="0" y="111594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840478" y="1723135"/>
            <a:ext cx="407987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810" algn="ctr">
              <a:lnSpc>
                <a:spcPct val="100000"/>
              </a:lnSpc>
              <a:spcBef>
                <a:spcPts val="100"/>
              </a:spcBef>
              <a:tabLst>
                <a:tab pos="942340" algn="l"/>
              </a:tabLst>
            </a:pP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речовини,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а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також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їх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розчини, 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суміші,	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залишають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слід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тарі, 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закупорювальних засобах,  устаткуванні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та інших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предметах, 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що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не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змивається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звичайною  санітарно-технічної</a:t>
            </a:r>
            <a:r>
              <a:rPr sz="18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обробкою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781678" y="4281551"/>
            <a:ext cx="5229860" cy="1716405"/>
            <a:chOff x="3781678" y="4281551"/>
            <a:chExt cx="5229860" cy="1716405"/>
          </a:xfrm>
        </p:grpSpPr>
        <p:sp>
          <p:nvSpPr>
            <p:cNvPr id="12" name="object 12"/>
            <p:cNvSpPr/>
            <p:nvPr/>
          </p:nvSpPr>
          <p:spPr>
            <a:xfrm>
              <a:off x="3786758" y="4286631"/>
              <a:ext cx="5219700" cy="1706245"/>
            </a:xfrm>
            <a:custGeom>
              <a:avLst/>
              <a:gdLst/>
              <a:ahLst/>
              <a:cxnLst/>
              <a:rect l="l" t="t" r="r" b="b"/>
              <a:pathLst>
                <a:path w="5219700" h="1706245">
                  <a:moveTo>
                    <a:pt x="5219699" y="0"/>
                  </a:moveTo>
                  <a:lnTo>
                    <a:pt x="1323593" y="0"/>
                  </a:lnTo>
                  <a:lnTo>
                    <a:pt x="1323593" y="165227"/>
                  </a:lnTo>
                  <a:lnTo>
                    <a:pt x="942466" y="165227"/>
                  </a:lnTo>
                  <a:lnTo>
                    <a:pt x="942466" y="0"/>
                  </a:lnTo>
                  <a:lnTo>
                    <a:pt x="0" y="853059"/>
                  </a:lnTo>
                  <a:lnTo>
                    <a:pt x="942466" y="1706118"/>
                  </a:lnTo>
                  <a:lnTo>
                    <a:pt x="942466" y="1540916"/>
                  </a:lnTo>
                  <a:lnTo>
                    <a:pt x="1323593" y="1540916"/>
                  </a:lnTo>
                  <a:lnTo>
                    <a:pt x="1323593" y="1706118"/>
                  </a:lnTo>
                  <a:lnTo>
                    <a:pt x="5219699" y="1706118"/>
                  </a:lnTo>
                  <a:lnTo>
                    <a:pt x="5219699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86758" y="4286631"/>
              <a:ext cx="5219700" cy="1706245"/>
            </a:xfrm>
            <a:custGeom>
              <a:avLst/>
              <a:gdLst/>
              <a:ahLst/>
              <a:cxnLst/>
              <a:rect l="l" t="t" r="r" b="b"/>
              <a:pathLst>
                <a:path w="5219700" h="1706245">
                  <a:moveTo>
                    <a:pt x="0" y="853059"/>
                  </a:moveTo>
                  <a:lnTo>
                    <a:pt x="942466" y="0"/>
                  </a:lnTo>
                  <a:lnTo>
                    <a:pt x="942466" y="165227"/>
                  </a:lnTo>
                  <a:lnTo>
                    <a:pt x="1323593" y="165227"/>
                  </a:lnTo>
                  <a:lnTo>
                    <a:pt x="1323593" y="0"/>
                  </a:lnTo>
                  <a:lnTo>
                    <a:pt x="5219699" y="0"/>
                  </a:lnTo>
                  <a:lnTo>
                    <a:pt x="5219699" y="1706118"/>
                  </a:lnTo>
                  <a:lnTo>
                    <a:pt x="1323593" y="1706118"/>
                  </a:lnTo>
                  <a:lnTo>
                    <a:pt x="1323593" y="1540916"/>
                  </a:lnTo>
                  <a:lnTo>
                    <a:pt x="942466" y="1540916"/>
                  </a:lnTo>
                  <a:lnTo>
                    <a:pt x="942466" y="1706118"/>
                  </a:lnTo>
                  <a:lnTo>
                    <a:pt x="0" y="853059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188965" y="4313682"/>
            <a:ext cx="300799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Відважуютсь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На спеціальних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вагах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за 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окремим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робочим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місцем,  покритий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білим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папером.  </a:t>
            </a:r>
            <a:r>
              <a:rPr sz="1800" b="1" spc="-25" dirty="0">
                <a:solidFill>
                  <a:srgbClr val="4D4D00"/>
                </a:solidFill>
                <a:latin typeface="Arial"/>
                <a:cs typeface="Arial"/>
              </a:rPr>
              <a:t>Готують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окремій</a:t>
            </a:r>
            <a:r>
              <a:rPr sz="18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ступці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4726" y="824483"/>
            <a:ext cx="8489950" cy="648970"/>
          </a:xfrm>
          <a:prstGeom prst="rect">
            <a:avLst/>
          </a:prstGeom>
          <a:solidFill>
            <a:srgbClr val="CCCC66"/>
          </a:solidFill>
        </p:spPr>
        <p:txBody>
          <a:bodyPr vert="horz" wrap="square" lIns="0" tIns="438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45"/>
              </a:spcBef>
              <a:tabLst>
                <a:tab pos="2926080" algn="l"/>
              </a:tabLst>
            </a:pP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ПОРОШКИ</a:t>
            </a:r>
            <a:r>
              <a:rPr sz="18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БАРВНИМИ	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РЕЧОВИНАМИ</a:t>
            </a:r>
            <a:endParaRPr sz="18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Згідно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наказом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МОЗ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України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№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44 від 16.03.93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р. до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групи</a:t>
            </a:r>
            <a:r>
              <a:rPr sz="1800" b="1" spc="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барвних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4276" y="1778507"/>
            <a:ext cx="2592070" cy="2916555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5080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400"/>
              </a:spcBef>
            </a:pPr>
            <a:r>
              <a:rPr sz="1800" b="1" spc="-10" dirty="0">
                <a:latin typeface="Arial"/>
                <a:cs typeface="Arial"/>
              </a:rPr>
              <a:t>відносяться:</a:t>
            </a:r>
            <a:endParaRPr sz="1800" dirty="0"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45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spc="-5" dirty="0">
                <a:latin typeface="Arial"/>
                <a:cs typeface="Arial"/>
              </a:rPr>
              <a:t>Акрихін</a:t>
            </a:r>
            <a:endParaRPr sz="1800" dirty="0"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35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spc="-10" dirty="0">
                <a:latin typeface="Arial"/>
                <a:cs typeface="Arial"/>
              </a:rPr>
              <a:t>Рибофлавін</a:t>
            </a:r>
            <a:endParaRPr sz="1800" dirty="0"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40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spc="-5" dirty="0">
                <a:latin typeface="Arial"/>
                <a:cs typeface="Arial"/>
              </a:rPr>
              <a:t>Етакридину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лактат</a:t>
            </a:r>
            <a:endParaRPr sz="1800" dirty="0"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45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spc="-10" dirty="0">
                <a:latin typeface="Arial"/>
                <a:cs typeface="Arial"/>
              </a:rPr>
              <a:t>Фурацилін</a:t>
            </a:r>
            <a:endParaRPr sz="1800" dirty="0"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35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dirty="0">
                <a:latin typeface="Arial"/>
                <a:cs typeface="Arial"/>
              </a:rPr>
              <a:t>Калію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перманганат</a:t>
            </a:r>
            <a:endParaRPr sz="1800" dirty="0"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45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spc="-10" dirty="0">
                <a:latin typeface="Arial"/>
                <a:cs typeface="Arial"/>
              </a:rPr>
              <a:t>Метиленовий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синій</a:t>
            </a:r>
            <a:endParaRPr sz="1800" dirty="0"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40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spc="-5" dirty="0">
                <a:latin typeface="Arial"/>
                <a:cs typeface="Arial"/>
              </a:rPr>
              <a:t>Бриліантовий</a:t>
            </a:r>
            <a:endParaRPr sz="1800" dirty="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  <a:spcBef>
                <a:spcPts val="40"/>
              </a:spcBef>
            </a:pPr>
            <a:r>
              <a:rPr sz="1800" b="1" spc="-15" dirty="0">
                <a:latin typeface="Arial"/>
                <a:cs typeface="Arial"/>
              </a:rPr>
              <a:t>зелений</a:t>
            </a:r>
            <a:endParaRPr sz="1800" dirty="0">
              <a:latin typeface="Arial"/>
              <a:cs typeface="Arial"/>
            </a:endParaRPr>
          </a:p>
          <a:p>
            <a:pPr marL="269875" indent="-180975">
              <a:lnSpc>
                <a:spcPct val="100000"/>
              </a:lnSpc>
              <a:spcBef>
                <a:spcPts val="40"/>
              </a:spcBef>
              <a:buSzPct val="94444"/>
              <a:buFont typeface="Wingdings"/>
              <a:buChar char=""/>
              <a:tabLst>
                <a:tab pos="270510" algn="l"/>
              </a:tabLst>
            </a:pPr>
            <a:r>
              <a:rPr sz="1800" b="1" spc="-10" dirty="0">
                <a:latin typeface="Arial"/>
                <a:cs typeface="Arial"/>
              </a:rPr>
              <a:t>Індигокармін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78408" y="4864480"/>
            <a:ext cx="3460115" cy="1810385"/>
            <a:chOff x="478408" y="4864480"/>
            <a:chExt cx="3460115" cy="181038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488" y="4869560"/>
              <a:ext cx="3449574" cy="179984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83488" y="4869560"/>
              <a:ext cx="3449954" cy="1800225"/>
            </a:xfrm>
            <a:custGeom>
              <a:avLst/>
              <a:gdLst/>
              <a:ahLst/>
              <a:cxnLst/>
              <a:rect l="l" t="t" r="r" b="b"/>
              <a:pathLst>
                <a:path w="3449954" h="1800225">
                  <a:moveTo>
                    <a:pt x="0" y="599947"/>
                  </a:moveTo>
                  <a:lnTo>
                    <a:pt x="1141602" y="599947"/>
                  </a:lnTo>
                  <a:lnTo>
                    <a:pt x="1141602" y="299974"/>
                  </a:lnTo>
                  <a:lnTo>
                    <a:pt x="558546" y="299974"/>
                  </a:lnTo>
                  <a:lnTo>
                    <a:pt x="1724787" y="0"/>
                  </a:lnTo>
                  <a:lnTo>
                    <a:pt x="2891028" y="299974"/>
                  </a:lnTo>
                  <a:lnTo>
                    <a:pt x="2307971" y="299974"/>
                  </a:lnTo>
                  <a:lnTo>
                    <a:pt x="2307971" y="599947"/>
                  </a:lnTo>
                  <a:lnTo>
                    <a:pt x="3449574" y="599947"/>
                  </a:lnTo>
                  <a:lnTo>
                    <a:pt x="3449574" y="1799844"/>
                  </a:lnTo>
                  <a:lnTo>
                    <a:pt x="0" y="1799844"/>
                  </a:lnTo>
                  <a:lnTo>
                    <a:pt x="0" y="59994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080516" y="5496559"/>
            <a:ext cx="22555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Зберігаються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окремій шафі</a:t>
            </a:r>
            <a:r>
              <a:rPr sz="1800" b="1" spc="-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для</a:t>
            </a:r>
            <a:endParaRPr sz="1800">
              <a:latin typeface="Arial"/>
              <a:cs typeface="Arial"/>
            </a:endParaRPr>
          </a:p>
          <a:p>
            <a:pPr marL="15875" marR="8890" algn="ctr">
              <a:lnSpc>
                <a:spcPct val="100000"/>
              </a:lnSpc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«Пахучих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барвних 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речовин»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286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57580" y="1058218"/>
          <a:ext cx="8077199" cy="10639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99280"/>
                <a:gridCol w="335279"/>
                <a:gridCol w="3342640"/>
              </a:tblGrid>
              <a:tr h="205856">
                <a:tc>
                  <a:txBody>
                    <a:bodyPr/>
                    <a:lstStyle/>
                    <a:p>
                      <a:pPr marL="1991360">
                        <a:lnSpc>
                          <a:spcPts val="152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Rp.: Aethacridini</a:t>
                      </a:r>
                      <a:r>
                        <a:rPr sz="14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lactatis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ts val="152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0,05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205856">
                <a:tc>
                  <a:txBody>
                    <a:bodyPr/>
                    <a:lstStyle/>
                    <a:p>
                      <a:pPr marL="2385060">
                        <a:lnSpc>
                          <a:spcPts val="135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Sacchari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9050">
                      <a:solidFill>
                        <a:srgbClr val="9999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9999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ts val="135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0,3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9050">
                      <a:solidFill>
                        <a:srgbClr val="999900"/>
                      </a:solidFill>
                      <a:prstDash val="solid"/>
                    </a:lnB>
                  </a:tcPr>
                </a:tc>
              </a:tr>
              <a:tr h="434223">
                <a:tc>
                  <a:txBody>
                    <a:bodyPr/>
                    <a:lstStyle/>
                    <a:p>
                      <a:pPr marL="2385060" marR="6540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Misce, ut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fiat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pulvis.  Da tales doses</a:t>
                      </a:r>
                      <a:r>
                        <a:rPr sz="14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numero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T w="19050">
                      <a:solidFill>
                        <a:srgbClr val="9999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73025">
                        <a:lnSpc>
                          <a:spcPts val="1655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6.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T w="19050">
                      <a:solidFill>
                        <a:srgbClr val="9999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999900"/>
                      </a:solidFill>
                      <a:prstDash val="solid"/>
                    </a:lnT>
                  </a:tcPr>
                </a:tc>
              </a:tr>
              <a:tr h="205856">
                <a:tc>
                  <a:txBody>
                    <a:bodyPr/>
                    <a:lstStyle/>
                    <a:p>
                      <a:pPr marL="2385060">
                        <a:lnSpc>
                          <a:spcPts val="152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In capsules</a:t>
                      </a:r>
                      <a:r>
                        <a:rPr sz="14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gelatinose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653795" y="643127"/>
            <a:ext cx="8490585" cy="371475"/>
          </a:xfrm>
          <a:custGeom>
            <a:avLst/>
            <a:gdLst/>
            <a:ahLst/>
            <a:cxnLst/>
            <a:rect l="l" t="t" r="r" b="b"/>
            <a:pathLst>
              <a:path w="8490585" h="371475">
                <a:moveTo>
                  <a:pt x="8490204" y="0"/>
                </a:moveTo>
                <a:lnTo>
                  <a:pt x="0" y="0"/>
                </a:lnTo>
                <a:lnTo>
                  <a:pt x="0" y="371094"/>
                </a:lnTo>
                <a:lnTo>
                  <a:pt x="8490204" y="371094"/>
                </a:lnTo>
                <a:lnTo>
                  <a:pt x="8490204" y="0"/>
                </a:lnTo>
                <a:close/>
              </a:path>
            </a:pathLst>
          </a:custGeom>
          <a:solidFill>
            <a:srgbClr val="CCCC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43251" y="672846"/>
            <a:ext cx="5511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порошків із бавними</a:t>
            </a:r>
            <a:r>
              <a:rPr sz="1800" b="1" spc="13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речовинами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85898" y="2065850"/>
            <a:ext cx="3373120" cy="476884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356870">
              <a:lnSpc>
                <a:spcPct val="100000"/>
              </a:lnSpc>
              <a:spcBef>
                <a:spcPts val="330"/>
              </a:spcBef>
            </a:pPr>
            <a:r>
              <a:rPr sz="1400" b="1" spc="-5" dirty="0">
                <a:latin typeface="Arial"/>
                <a:cs typeface="Arial"/>
              </a:rPr>
              <a:t>Signa. По 1 </a:t>
            </a:r>
            <a:r>
              <a:rPr sz="1400" b="1" spc="-10" dirty="0">
                <a:latin typeface="Arial"/>
                <a:cs typeface="Arial"/>
              </a:rPr>
              <a:t>капсулі </a:t>
            </a:r>
            <a:r>
              <a:rPr sz="1400" b="1" spc="-5" dirty="0">
                <a:latin typeface="Arial"/>
                <a:cs typeface="Arial"/>
              </a:rPr>
              <a:t>3 </a:t>
            </a:r>
            <a:r>
              <a:rPr sz="1400" b="1" dirty="0">
                <a:latin typeface="Arial"/>
                <a:cs typeface="Arial"/>
              </a:rPr>
              <a:t>рази </a:t>
            </a:r>
            <a:r>
              <a:rPr sz="1400" b="1" spc="-5" dirty="0">
                <a:latin typeface="Arial"/>
                <a:cs typeface="Arial"/>
              </a:rPr>
              <a:t>на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день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  <a:tabLst>
                <a:tab pos="2040889" algn="l"/>
              </a:tabLst>
            </a:pPr>
            <a:r>
              <a:rPr sz="1200" b="1" dirty="0">
                <a:latin typeface="Arial"/>
                <a:cs typeface="Arial"/>
              </a:rPr>
              <a:t>Підпис </a:t>
            </a:r>
            <a:r>
              <a:rPr sz="1200" b="1" spc="-10" dirty="0">
                <a:latin typeface="Arial"/>
                <a:cs typeface="Arial"/>
              </a:rPr>
              <a:t>лікаря	Печатка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лікаря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493687" y="4286758"/>
          <a:ext cx="8358505" cy="2531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80840"/>
                <a:gridCol w="4177665"/>
              </a:tblGrid>
              <a:tr h="2531950">
                <a:tc>
                  <a:txBody>
                    <a:bodyPr/>
                    <a:lstStyle/>
                    <a:p>
                      <a:pPr marL="260985" marR="316230" indent="61594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1735455" algn="l"/>
                          <a:tab pos="2644140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Перевірка </a:t>
                      </a: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етакридину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лактату  </a:t>
                      </a:r>
                      <a:r>
                        <a:rPr sz="16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ТРД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0,05	</a:t>
                      </a:r>
                      <a:r>
                        <a:rPr sz="16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МТРД</a:t>
                      </a:r>
                      <a:r>
                        <a:rPr sz="16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0985">
                        <a:lnSpc>
                          <a:spcPct val="100000"/>
                        </a:lnSpc>
                        <a:tabLst>
                          <a:tab pos="2609215" algn="l"/>
                        </a:tabLst>
                      </a:pPr>
                      <a:r>
                        <a:rPr sz="1600" b="1" spc="-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ТДД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 3</a:t>
                      </a:r>
                      <a:r>
                        <a:rPr sz="1600" b="1" spc="5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0,15	</a:t>
                      </a: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МТДД</a:t>
                      </a:r>
                      <a:r>
                        <a:rPr sz="1600" b="1" spc="-9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Дози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не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завищені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 marR="691515" indent="1025525">
                        <a:lnSpc>
                          <a:spcPct val="100000"/>
                        </a:lnSpc>
                        <a:tabLst>
                          <a:tab pos="2344420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 )  Етакридину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лактату:	0,05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sz="1600" b="1" spc="-7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6=0,3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35585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Цукру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 6=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1,8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328545" algn="l"/>
                        </a:tabLst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одної </a:t>
                      </a:r>
                      <a:r>
                        <a:rPr sz="16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дози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(0,05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5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6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78105" algn="ctr">
                        <a:lnSpc>
                          <a:spcPct val="100000"/>
                        </a:lnSpc>
                        <a:tabLst>
                          <a:tab pos="219265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550545" algn="r">
                        <a:lnSpc>
                          <a:spcPct val="100000"/>
                        </a:lnSpc>
                        <a:tabLst>
                          <a:tab pos="2846070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Sacchari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1,8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555625" algn="r">
                        <a:lnSpc>
                          <a:spcPct val="100000"/>
                        </a:lnSpc>
                        <a:tabLst>
                          <a:tab pos="392430" algn="l"/>
                          <a:tab pos="3241040" algn="l"/>
                        </a:tabLst>
                      </a:pP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	Aethacridini</a:t>
                      </a:r>
                      <a:r>
                        <a:rPr sz="1600" b="1" u="heavy" spc="1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lactatis	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0,3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58495" algn="r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22300" algn="r">
                        <a:lnSpc>
                          <a:spcPct val="100000"/>
                        </a:lnSpc>
                        <a:tabLst>
                          <a:tab pos="222885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44525" algn="r">
                        <a:lnSpc>
                          <a:spcPct val="100000"/>
                        </a:lnSpc>
                        <a:tabLst>
                          <a:tab pos="220472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623570" algn="r">
                        <a:lnSpc>
                          <a:spcPct val="100000"/>
                        </a:lnSpc>
                        <a:tabLst>
                          <a:tab pos="223647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</a:t>
                      </a:r>
                      <a:r>
                        <a:rPr sz="14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F85"/>
                    </a:solidFill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357377" y="2643377"/>
            <a:ext cx="8644255" cy="1200150"/>
          </a:xfrm>
          <a:custGeom>
            <a:avLst/>
            <a:gdLst/>
            <a:ahLst/>
            <a:cxnLst/>
            <a:rect l="l" t="t" r="r" b="b"/>
            <a:pathLst>
              <a:path w="8644255" h="1200150">
                <a:moveTo>
                  <a:pt x="8644128" y="0"/>
                </a:moveTo>
                <a:lnTo>
                  <a:pt x="0" y="0"/>
                </a:lnTo>
                <a:lnTo>
                  <a:pt x="0" y="1200150"/>
                </a:lnTo>
                <a:lnTo>
                  <a:pt x="8644128" y="1200150"/>
                </a:lnTo>
                <a:lnTo>
                  <a:pt x="864412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48563" y="2944621"/>
            <a:ext cx="66173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762125" algn="l"/>
                <a:tab pos="3561715" algn="l"/>
                <a:tab pos="4996815" algn="l"/>
              </a:tabLst>
            </a:pP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внутрішнього	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застосування,	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виписаний	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розподільним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8563" y="2670302"/>
            <a:ext cx="84740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946150" algn="l"/>
                <a:tab pos="2435860" algn="l"/>
                <a:tab pos="3721735" algn="l"/>
                <a:tab pos="4032885" algn="l"/>
                <a:tab pos="5349240" algn="l"/>
                <a:tab pos="6800850" algn="l"/>
                <a:tab pos="8037830" algn="l"/>
              </a:tabLst>
            </a:pP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Да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ий	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ліка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ськ</a:t>
            </a:r>
            <a:r>
              <a:rPr sz="1800" b="1" spc="10" dirty="0">
                <a:solidFill>
                  <a:srgbClr val="4D4D00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й	препарат	-	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с</a:t>
            </a:r>
            <a:r>
              <a:rPr sz="1800" b="1" spc="20" dirty="0">
                <a:solidFill>
                  <a:srgbClr val="4D4D00"/>
                </a:solidFill>
                <a:latin typeface="Arial"/>
                <a:cs typeface="Arial"/>
              </a:rPr>
              <a:t>к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л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д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ий	д</a:t>
            </a:r>
            <a:r>
              <a:rPr sz="1800" b="1" spc="-2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spc="-50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spc="-25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</a:t>
            </a:r>
            <a:r>
              <a:rPr sz="1800" b="1" spc="5" dirty="0">
                <a:solidFill>
                  <a:srgbClr val="4D4D00"/>
                </a:solidFill>
                <a:latin typeface="Arial"/>
                <a:cs typeface="Arial"/>
              </a:rPr>
              <a:t>и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й	пор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шок	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для</a:t>
            </a:r>
            <a:endParaRPr sz="1800">
              <a:latin typeface="Arial"/>
              <a:cs typeface="Arial"/>
            </a:endParaRPr>
          </a:p>
          <a:p>
            <a:pPr marR="5715" algn="r">
              <a:lnSpc>
                <a:spcPct val="100000"/>
              </a:lnSpc>
              <a:tabLst>
                <a:tab pos="1376045" algn="l"/>
              </a:tabLst>
            </a:pP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способом,	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8563" y="3218687"/>
            <a:ext cx="8472805" cy="1047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складу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якого входять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сильнодіюча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барвна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речовина</a:t>
            </a:r>
            <a:r>
              <a:rPr sz="1800" b="1" spc="20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етакредину лактат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гігроскопічна речовина</a:t>
            </a:r>
            <a:r>
              <a:rPr sz="1800" b="1" spc="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цукор.</a:t>
            </a:r>
            <a:endParaRPr sz="1800" dirty="0">
              <a:latin typeface="Arial"/>
              <a:cs typeface="Arial"/>
            </a:endParaRPr>
          </a:p>
          <a:p>
            <a:pPr marL="237490" marR="314960">
              <a:lnSpc>
                <a:spcPct val="100000"/>
              </a:lnSpc>
              <a:spcBef>
                <a:spcPts val="350"/>
              </a:spcBef>
              <a:tabLst>
                <a:tab pos="4218305" algn="l"/>
                <a:tab pos="5524500" algn="l"/>
              </a:tabLst>
            </a:pP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Перед 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початком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4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препарату	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перевіряємо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відповідність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терапевтичних  разової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і добової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доз максимальним терапевтичним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дозам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(разовій і</a:t>
            </a:r>
            <a:r>
              <a:rPr sz="1400" b="1" spc="10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добовій)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547622" y="0"/>
            <a:ext cx="7416800" cy="646430"/>
          </a:xfrm>
          <a:custGeom>
            <a:avLst/>
            <a:gdLst/>
            <a:ahLst/>
            <a:cxnLst/>
            <a:rect l="l" t="t" r="r" b="b"/>
            <a:pathLst>
              <a:path w="7416800" h="646430">
                <a:moveTo>
                  <a:pt x="7416546" y="0"/>
                </a:moveTo>
                <a:lnTo>
                  <a:pt x="0" y="0"/>
                </a:lnTo>
                <a:lnTo>
                  <a:pt x="0" y="646176"/>
                </a:lnTo>
                <a:lnTo>
                  <a:pt x="7416546" y="646176"/>
                </a:lnTo>
                <a:lnTo>
                  <a:pt x="7416546" y="0"/>
                </a:lnTo>
                <a:close/>
              </a:path>
            </a:pathLst>
          </a:custGeom>
          <a:solidFill>
            <a:srgbClr val="EFF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0" y="123110"/>
            <a:ext cx="882982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9220" marR="5080" indent="47625">
              <a:lnSpc>
                <a:spcPct val="100000"/>
              </a:lnSpc>
              <a:spcBef>
                <a:spcPts val="100"/>
              </a:spcBef>
              <a:tabLst>
                <a:tab pos="4667250" algn="l"/>
              </a:tabLst>
            </a:pPr>
            <a:r>
              <a:rPr sz="1600" spc="-5" dirty="0">
                <a:solidFill>
                  <a:schemeClr val="tx1"/>
                </a:solidFill>
                <a:latin typeface="Arial"/>
                <a:cs typeface="Arial"/>
              </a:rPr>
              <a:t>Особливості</a:t>
            </a:r>
            <a:r>
              <a:rPr sz="1600" spc="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chemeClr val="tx1"/>
                </a:solidFill>
                <a:latin typeface="Arial"/>
                <a:cs typeface="Arial"/>
              </a:rPr>
              <a:t>виготовлення	складних порошків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з </a:t>
            </a:r>
            <a:r>
              <a:rPr sz="1600" spc="-5" dirty="0">
                <a:solidFill>
                  <a:schemeClr val="tx1"/>
                </a:solidFill>
                <a:latin typeface="Arial"/>
                <a:cs typeface="Arial"/>
              </a:rPr>
              <a:t>барвними  важкоподрібнюваними </a:t>
            </a:r>
            <a:r>
              <a:rPr sz="1600" dirty="0">
                <a:solidFill>
                  <a:schemeClr val="tx1"/>
                </a:solidFill>
                <a:latin typeface="Arial"/>
                <a:cs typeface="Arial"/>
              </a:rPr>
              <a:t>та </a:t>
            </a:r>
            <a:r>
              <a:rPr sz="1600" spc="-5" dirty="0">
                <a:solidFill>
                  <a:schemeClr val="tx1"/>
                </a:solidFill>
                <a:latin typeface="Arial"/>
                <a:cs typeface="Arial"/>
              </a:rPr>
              <a:t>леткими лікарськими</a:t>
            </a:r>
            <a:r>
              <a:rPr sz="1600" spc="8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chemeClr val="tx1"/>
                </a:solidFill>
                <a:latin typeface="Arial"/>
                <a:cs typeface="Arial"/>
              </a:rPr>
              <a:t>речовинами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580" y="1448180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6535" y="4713732"/>
            <a:ext cx="72516" cy="1443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2630" y="5569839"/>
            <a:ext cx="76200" cy="215646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781050" y="2495550"/>
            <a:ext cx="7785734" cy="297180"/>
            <a:chOff x="781050" y="2495550"/>
            <a:chExt cx="7785734" cy="297180"/>
          </a:xfrm>
        </p:grpSpPr>
        <p:sp>
          <p:nvSpPr>
            <p:cNvPr id="9" name="object 9"/>
            <p:cNvSpPr/>
            <p:nvPr/>
          </p:nvSpPr>
          <p:spPr>
            <a:xfrm>
              <a:off x="786002" y="2500502"/>
              <a:ext cx="7775575" cy="287655"/>
            </a:xfrm>
            <a:custGeom>
              <a:avLst/>
              <a:gdLst/>
              <a:ahLst/>
              <a:cxnLst/>
              <a:rect l="l" t="t" r="r" b="b"/>
              <a:pathLst>
                <a:path w="7775575" h="287655">
                  <a:moveTo>
                    <a:pt x="7727569" y="0"/>
                  </a:moveTo>
                  <a:lnTo>
                    <a:pt x="47878" y="0"/>
                  </a:lnTo>
                  <a:lnTo>
                    <a:pt x="29242" y="3766"/>
                  </a:lnTo>
                  <a:lnTo>
                    <a:pt x="14023" y="14033"/>
                  </a:lnTo>
                  <a:lnTo>
                    <a:pt x="3762" y="29253"/>
                  </a:lnTo>
                  <a:lnTo>
                    <a:pt x="0" y="47879"/>
                  </a:lnTo>
                  <a:lnTo>
                    <a:pt x="0" y="239395"/>
                  </a:lnTo>
                  <a:lnTo>
                    <a:pt x="3762" y="258020"/>
                  </a:lnTo>
                  <a:lnTo>
                    <a:pt x="14023" y="273240"/>
                  </a:lnTo>
                  <a:lnTo>
                    <a:pt x="29242" y="283507"/>
                  </a:lnTo>
                  <a:lnTo>
                    <a:pt x="47878" y="287274"/>
                  </a:lnTo>
                  <a:lnTo>
                    <a:pt x="7727569" y="287274"/>
                  </a:lnTo>
                  <a:lnTo>
                    <a:pt x="7746194" y="283507"/>
                  </a:lnTo>
                  <a:lnTo>
                    <a:pt x="7761414" y="273240"/>
                  </a:lnTo>
                  <a:lnTo>
                    <a:pt x="7771681" y="258020"/>
                  </a:lnTo>
                  <a:lnTo>
                    <a:pt x="7775448" y="239395"/>
                  </a:lnTo>
                  <a:lnTo>
                    <a:pt x="7775448" y="47879"/>
                  </a:lnTo>
                  <a:lnTo>
                    <a:pt x="7771681" y="29253"/>
                  </a:lnTo>
                  <a:lnTo>
                    <a:pt x="7761414" y="14033"/>
                  </a:lnTo>
                  <a:lnTo>
                    <a:pt x="7746194" y="3766"/>
                  </a:lnTo>
                  <a:lnTo>
                    <a:pt x="7727569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86002" y="2500502"/>
              <a:ext cx="7775575" cy="287655"/>
            </a:xfrm>
            <a:custGeom>
              <a:avLst/>
              <a:gdLst/>
              <a:ahLst/>
              <a:cxnLst/>
              <a:rect l="l" t="t" r="r" b="b"/>
              <a:pathLst>
                <a:path w="7775575" h="287655">
                  <a:moveTo>
                    <a:pt x="0" y="47879"/>
                  </a:moveTo>
                  <a:lnTo>
                    <a:pt x="3762" y="29253"/>
                  </a:lnTo>
                  <a:lnTo>
                    <a:pt x="14023" y="14033"/>
                  </a:lnTo>
                  <a:lnTo>
                    <a:pt x="29242" y="3766"/>
                  </a:lnTo>
                  <a:lnTo>
                    <a:pt x="47878" y="0"/>
                  </a:lnTo>
                  <a:lnTo>
                    <a:pt x="7727569" y="0"/>
                  </a:lnTo>
                  <a:lnTo>
                    <a:pt x="7746194" y="3766"/>
                  </a:lnTo>
                  <a:lnTo>
                    <a:pt x="7761414" y="14033"/>
                  </a:lnTo>
                  <a:lnTo>
                    <a:pt x="7771681" y="29253"/>
                  </a:lnTo>
                  <a:lnTo>
                    <a:pt x="7775448" y="47879"/>
                  </a:lnTo>
                  <a:lnTo>
                    <a:pt x="7775448" y="239395"/>
                  </a:lnTo>
                  <a:lnTo>
                    <a:pt x="7771681" y="258020"/>
                  </a:lnTo>
                  <a:lnTo>
                    <a:pt x="7761414" y="273240"/>
                  </a:lnTo>
                  <a:lnTo>
                    <a:pt x="7746194" y="283507"/>
                  </a:lnTo>
                  <a:lnTo>
                    <a:pt x="7727569" y="287274"/>
                  </a:lnTo>
                  <a:lnTo>
                    <a:pt x="47878" y="287274"/>
                  </a:lnTo>
                  <a:lnTo>
                    <a:pt x="29242" y="283507"/>
                  </a:lnTo>
                  <a:lnTo>
                    <a:pt x="14023" y="273240"/>
                  </a:lnTo>
                  <a:lnTo>
                    <a:pt x="3762" y="258020"/>
                  </a:lnTo>
                  <a:lnTo>
                    <a:pt x="0" y="239395"/>
                  </a:lnTo>
                  <a:lnTo>
                    <a:pt x="0" y="4787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97968" y="2543048"/>
            <a:ext cx="775208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Технологія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30047" y="3327527"/>
            <a:ext cx="4591050" cy="589280"/>
            <a:chOff x="630047" y="3327527"/>
            <a:chExt cx="4591050" cy="589280"/>
          </a:xfrm>
        </p:grpSpPr>
        <p:sp>
          <p:nvSpPr>
            <p:cNvPr id="13" name="object 13"/>
            <p:cNvSpPr/>
            <p:nvPr/>
          </p:nvSpPr>
          <p:spPr>
            <a:xfrm>
              <a:off x="635127" y="3332607"/>
              <a:ext cx="4580890" cy="579120"/>
            </a:xfrm>
            <a:custGeom>
              <a:avLst/>
              <a:gdLst/>
              <a:ahLst/>
              <a:cxnLst/>
              <a:rect l="l" t="t" r="r" b="b"/>
              <a:pathLst>
                <a:path w="4580890" h="579120">
                  <a:moveTo>
                    <a:pt x="4483862" y="0"/>
                  </a:moveTo>
                  <a:lnTo>
                    <a:pt x="96520" y="0"/>
                  </a:lnTo>
                  <a:lnTo>
                    <a:pt x="58952" y="7580"/>
                  </a:lnTo>
                  <a:lnTo>
                    <a:pt x="28271" y="28257"/>
                  </a:lnTo>
                  <a:lnTo>
                    <a:pt x="7585" y="58935"/>
                  </a:lnTo>
                  <a:lnTo>
                    <a:pt x="0" y="96519"/>
                  </a:lnTo>
                  <a:lnTo>
                    <a:pt x="0" y="482599"/>
                  </a:lnTo>
                  <a:lnTo>
                    <a:pt x="7585" y="520184"/>
                  </a:lnTo>
                  <a:lnTo>
                    <a:pt x="28271" y="550862"/>
                  </a:lnTo>
                  <a:lnTo>
                    <a:pt x="58952" y="571539"/>
                  </a:lnTo>
                  <a:lnTo>
                    <a:pt x="96520" y="579119"/>
                  </a:lnTo>
                  <a:lnTo>
                    <a:pt x="4483862" y="579119"/>
                  </a:lnTo>
                  <a:lnTo>
                    <a:pt x="4521446" y="571539"/>
                  </a:lnTo>
                  <a:lnTo>
                    <a:pt x="4552124" y="550862"/>
                  </a:lnTo>
                  <a:lnTo>
                    <a:pt x="4572801" y="520184"/>
                  </a:lnTo>
                  <a:lnTo>
                    <a:pt x="4580382" y="482599"/>
                  </a:lnTo>
                  <a:lnTo>
                    <a:pt x="4580382" y="96519"/>
                  </a:lnTo>
                  <a:lnTo>
                    <a:pt x="4572801" y="58935"/>
                  </a:lnTo>
                  <a:lnTo>
                    <a:pt x="4552124" y="28257"/>
                  </a:lnTo>
                  <a:lnTo>
                    <a:pt x="4521446" y="7580"/>
                  </a:lnTo>
                  <a:lnTo>
                    <a:pt x="4483862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5127" y="3332607"/>
              <a:ext cx="4580890" cy="579120"/>
            </a:xfrm>
            <a:custGeom>
              <a:avLst/>
              <a:gdLst/>
              <a:ahLst/>
              <a:cxnLst/>
              <a:rect l="l" t="t" r="r" b="b"/>
              <a:pathLst>
                <a:path w="4580890" h="579120">
                  <a:moveTo>
                    <a:pt x="0" y="96519"/>
                  </a:moveTo>
                  <a:lnTo>
                    <a:pt x="7585" y="58935"/>
                  </a:lnTo>
                  <a:lnTo>
                    <a:pt x="28271" y="28257"/>
                  </a:lnTo>
                  <a:lnTo>
                    <a:pt x="58952" y="7580"/>
                  </a:lnTo>
                  <a:lnTo>
                    <a:pt x="96520" y="0"/>
                  </a:lnTo>
                  <a:lnTo>
                    <a:pt x="4483862" y="0"/>
                  </a:lnTo>
                  <a:lnTo>
                    <a:pt x="4521446" y="7580"/>
                  </a:lnTo>
                  <a:lnTo>
                    <a:pt x="4552124" y="28257"/>
                  </a:lnTo>
                  <a:lnTo>
                    <a:pt x="4572801" y="58935"/>
                  </a:lnTo>
                  <a:lnTo>
                    <a:pt x="4580382" y="96519"/>
                  </a:lnTo>
                  <a:lnTo>
                    <a:pt x="4580382" y="482599"/>
                  </a:lnTo>
                  <a:lnTo>
                    <a:pt x="4572801" y="520184"/>
                  </a:lnTo>
                  <a:lnTo>
                    <a:pt x="4552124" y="550862"/>
                  </a:lnTo>
                  <a:lnTo>
                    <a:pt x="4521446" y="571539"/>
                  </a:lnTo>
                  <a:lnTo>
                    <a:pt x="4483862" y="579119"/>
                  </a:lnTo>
                  <a:lnTo>
                    <a:pt x="96520" y="579119"/>
                  </a:lnTo>
                  <a:lnTo>
                    <a:pt x="58952" y="571539"/>
                  </a:lnTo>
                  <a:lnTo>
                    <a:pt x="28271" y="550862"/>
                  </a:lnTo>
                  <a:lnTo>
                    <a:pt x="7585" y="520184"/>
                  </a:lnTo>
                  <a:lnTo>
                    <a:pt x="0" y="482599"/>
                  </a:lnTo>
                  <a:lnTo>
                    <a:pt x="0" y="96519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83336" y="3387852"/>
            <a:ext cx="42849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8950" marR="5080" indent="-174688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 цукор,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затираючи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пори  ступки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394071" y="3993515"/>
            <a:ext cx="3420110" cy="831850"/>
            <a:chOff x="5394071" y="3993515"/>
            <a:chExt cx="3420110" cy="831850"/>
          </a:xfrm>
        </p:grpSpPr>
        <p:sp>
          <p:nvSpPr>
            <p:cNvPr id="17" name="object 17"/>
            <p:cNvSpPr/>
            <p:nvPr/>
          </p:nvSpPr>
          <p:spPr>
            <a:xfrm>
              <a:off x="5399151" y="3998595"/>
              <a:ext cx="3409950" cy="821690"/>
            </a:xfrm>
            <a:custGeom>
              <a:avLst/>
              <a:gdLst/>
              <a:ahLst/>
              <a:cxnLst/>
              <a:rect l="l" t="t" r="r" b="b"/>
              <a:pathLst>
                <a:path w="3409950" h="821689">
                  <a:moveTo>
                    <a:pt x="3273044" y="0"/>
                  </a:moveTo>
                  <a:lnTo>
                    <a:pt x="136906" y="0"/>
                  </a:lnTo>
                  <a:lnTo>
                    <a:pt x="93650" y="6983"/>
                  </a:lnTo>
                  <a:lnTo>
                    <a:pt x="56071" y="26428"/>
                  </a:lnTo>
                  <a:lnTo>
                    <a:pt x="26428" y="56071"/>
                  </a:lnTo>
                  <a:lnTo>
                    <a:pt x="6983" y="93650"/>
                  </a:lnTo>
                  <a:lnTo>
                    <a:pt x="0" y="136905"/>
                  </a:lnTo>
                  <a:lnTo>
                    <a:pt x="0" y="684529"/>
                  </a:lnTo>
                  <a:lnTo>
                    <a:pt x="6983" y="727785"/>
                  </a:lnTo>
                  <a:lnTo>
                    <a:pt x="26428" y="765364"/>
                  </a:lnTo>
                  <a:lnTo>
                    <a:pt x="56071" y="795007"/>
                  </a:lnTo>
                  <a:lnTo>
                    <a:pt x="93650" y="814452"/>
                  </a:lnTo>
                  <a:lnTo>
                    <a:pt x="136906" y="821435"/>
                  </a:lnTo>
                  <a:lnTo>
                    <a:pt x="3273044" y="821435"/>
                  </a:lnTo>
                  <a:lnTo>
                    <a:pt x="3316299" y="814452"/>
                  </a:lnTo>
                  <a:lnTo>
                    <a:pt x="3353878" y="795007"/>
                  </a:lnTo>
                  <a:lnTo>
                    <a:pt x="3383521" y="765364"/>
                  </a:lnTo>
                  <a:lnTo>
                    <a:pt x="3402966" y="727785"/>
                  </a:lnTo>
                  <a:lnTo>
                    <a:pt x="3409950" y="684529"/>
                  </a:lnTo>
                  <a:lnTo>
                    <a:pt x="3409950" y="136905"/>
                  </a:lnTo>
                  <a:lnTo>
                    <a:pt x="3402966" y="93650"/>
                  </a:lnTo>
                  <a:lnTo>
                    <a:pt x="3383521" y="56071"/>
                  </a:lnTo>
                  <a:lnTo>
                    <a:pt x="3353878" y="26428"/>
                  </a:lnTo>
                  <a:lnTo>
                    <a:pt x="3316299" y="6983"/>
                  </a:lnTo>
                  <a:lnTo>
                    <a:pt x="3273044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99151" y="3998595"/>
              <a:ext cx="3409950" cy="821690"/>
            </a:xfrm>
            <a:custGeom>
              <a:avLst/>
              <a:gdLst/>
              <a:ahLst/>
              <a:cxnLst/>
              <a:rect l="l" t="t" r="r" b="b"/>
              <a:pathLst>
                <a:path w="3409950" h="821689">
                  <a:moveTo>
                    <a:pt x="0" y="136905"/>
                  </a:moveTo>
                  <a:lnTo>
                    <a:pt x="6983" y="93650"/>
                  </a:lnTo>
                  <a:lnTo>
                    <a:pt x="26428" y="56071"/>
                  </a:lnTo>
                  <a:lnTo>
                    <a:pt x="56071" y="26428"/>
                  </a:lnTo>
                  <a:lnTo>
                    <a:pt x="93650" y="6983"/>
                  </a:lnTo>
                  <a:lnTo>
                    <a:pt x="136906" y="0"/>
                  </a:lnTo>
                  <a:lnTo>
                    <a:pt x="3273044" y="0"/>
                  </a:lnTo>
                  <a:lnTo>
                    <a:pt x="3316299" y="6983"/>
                  </a:lnTo>
                  <a:lnTo>
                    <a:pt x="3353878" y="26428"/>
                  </a:lnTo>
                  <a:lnTo>
                    <a:pt x="3383521" y="56071"/>
                  </a:lnTo>
                  <a:lnTo>
                    <a:pt x="3402966" y="93650"/>
                  </a:lnTo>
                  <a:lnTo>
                    <a:pt x="3409950" y="136905"/>
                  </a:lnTo>
                  <a:lnTo>
                    <a:pt x="3409950" y="684529"/>
                  </a:lnTo>
                  <a:lnTo>
                    <a:pt x="3402966" y="727785"/>
                  </a:lnTo>
                  <a:lnTo>
                    <a:pt x="3383521" y="765364"/>
                  </a:lnTo>
                  <a:lnTo>
                    <a:pt x="3353878" y="795007"/>
                  </a:lnTo>
                  <a:lnTo>
                    <a:pt x="3316299" y="814452"/>
                  </a:lnTo>
                  <a:lnTo>
                    <a:pt x="3273044" y="821435"/>
                  </a:lnTo>
                  <a:lnTo>
                    <a:pt x="136906" y="821435"/>
                  </a:lnTo>
                  <a:lnTo>
                    <a:pt x="93650" y="814452"/>
                  </a:lnTo>
                  <a:lnTo>
                    <a:pt x="56071" y="795007"/>
                  </a:lnTo>
                  <a:lnTo>
                    <a:pt x="26428" y="765364"/>
                  </a:lnTo>
                  <a:lnTo>
                    <a:pt x="6983" y="727785"/>
                  </a:lnTo>
                  <a:lnTo>
                    <a:pt x="0" y="684529"/>
                  </a:lnTo>
                  <a:lnTo>
                    <a:pt x="0" y="13690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534659" y="4067047"/>
            <a:ext cx="313944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Відважують 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окремому</a:t>
            </a:r>
            <a:r>
              <a:rPr sz="1400" b="1" spc="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столі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покритому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аркушем білого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паперу.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Готують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окремій</a:t>
            </a:r>
            <a:r>
              <a:rPr sz="14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ступці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24712" y="3995801"/>
            <a:ext cx="4558665" cy="725170"/>
            <a:chOff x="624712" y="3995801"/>
            <a:chExt cx="4558665" cy="725170"/>
          </a:xfrm>
        </p:grpSpPr>
        <p:sp>
          <p:nvSpPr>
            <p:cNvPr id="21" name="object 21"/>
            <p:cNvSpPr/>
            <p:nvPr/>
          </p:nvSpPr>
          <p:spPr>
            <a:xfrm>
              <a:off x="629792" y="4000881"/>
              <a:ext cx="4548505" cy="715010"/>
            </a:xfrm>
            <a:custGeom>
              <a:avLst/>
              <a:gdLst/>
              <a:ahLst/>
              <a:cxnLst/>
              <a:rect l="l" t="t" r="r" b="b"/>
              <a:pathLst>
                <a:path w="4548505" h="715010">
                  <a:moveTo>
                    <a:pt x="4429252" y="0"/>
                  </a:moveTo>
                  <a:lnTo>
                    <a:pt x="119125" y="0"/>
                  </a:lnTo>
                  <a:lnTo>
                    <a:pt x="72759" y="9362"/>
                  </a:lnTo>
                  <a:lnTo>
                    <a:pt x="34893" y="34893"/>
                  </a:lnTo>
                  <a:lnTo>
                    <a:pt x="9362" y="72759"/>
                  </a:lnTo>
                  <a:lnTo>
                    <a:pt x="0" y="119126"/>
                  </a:lnTo>
                  <a:lnTo>
                    <a:pt x="0" y="595630"/>
                  </a:lnTo>
                  <a:lnTo>
                    <a:pt x="9362" y="641996"/>
                  </a:lnTo>
                  <a:lnTo>
                    <a:pt x="34893" y="679862"/>
                  </a:lnTo>
                  <a:lnTo>
                    <a:pt x="72759" y="705393"/>
                  </a:lnTo>
                  <a:lnTo>
                    <a:pt x="119125" y="714756"/>
                  </a:lnTo>
                  <a:lnTo>
                    <a:pt x="4429252" y="714756"/>
                  </a:lnTo>
                  <a:lnTo>
                    <a:pt x="4475618" y="705393"/>
                  </a:lnTo>
                  <a:lnTo>
                    <a:pt x="4513484" y="679862"/>
                  </a:lnTo>
                  <a:lnTo>
                    <a:pt x="4539015" y="641996"/>
                  </a:lnTo>
                  <a:lnTo>
                    <a:pt x="4548378" y="595630"/>
                  </a:lnTo>
                  <a:lnTo>
                    <a:pt x="4548378" y="119126"/>
                  </a:lnTo>
                  <a:lnTo>
                    <a:pt x="4539015" y="72759"/>
                  </a:lnTo>
                  <a:lnTo>
                    <a:pt x="4513484" y="34893"/>
                  </a:lnTo>
                  <a:lnTo>
                    <a:pt x="4475618" y="9362"/>
                  </a:lnTo>
                  <a:lnTo>
                    <a:pt x="4429252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29792" y="4000881"/>
              <a:ext cx="4548505" cy="715010"/>
            </a:xfrm>
            <a:custGeom>
              <a:avLst/>
              <a:gdLst/>
              <a:ahLst/>
              <a:cxnLst/>
              <a:rect l="l" t="t" r="r" b="b"/>
              <a:pathLst>
                <a:path w="4548505" h="715010">
                  <a:moveTo>
                    <a:pt x="0" y="119126"/>
                  </a:moveTo>
                  <a:lnTo>
                    <a:pt x="9362" y="72759"/>
                  </a:lnTo>
                  <a:lnTo>
                    <a:pt x="34893" y="34893"/>
                  </a:lnTo>
                  <a:lnTo>
                    <a:pt x="72759" y="9362"/>
                  </a:lnTo>
                  <a:lnTo>
                    <a:pt x="119125" y="0"/>
                  </a:lnTo>
                  <a:lnTo>
                    <a:pt x="4429252" y="0"/>
                  </a:lnTo>
                  <a:lnTo>
                    <a:pt x="4475618" y="9362"/>
                  </a:lnTo>
                  <a:lnTo>
                    <a:pt x="4513484" y="34893"/>
                  </a:lnTo>
                  <a:lnTo>
                    <a:pt x="4539015" y="72759"/>
                  </a:lnTo>
                  <a:lnTo>
                    <a:pt x="4548378" y="119126"/>
                  </a:lnTo>
                  <a:lnTo>
                    <a:pt x="4548378" y="595630"/>
                  </a:lnTo>
                  <a:lnTo>
                    <a:pt x="4539015" y="641996"/>
                  </a:lnTo>
                  <a:lnTo>
                    <a:pt x="4513484" y="679862"/>
                  </a:lnTo>
                  <a:lnTo>
                    <a:pt x="4475618" y="705393"/>
                  </a:lnTo>
                  <a:lnTo>
                    <a:pt x="4429252" y="714756"/>
                  </a:lnTo>
                  <a:lnTo>
                    <a:pt x="119125" y="714756"/>
                  </a:lnTo>
                  <a:lnTo>
                    <a:pt x="72759" y="705393"/>
                  </a:lnTo>
                  <a:lnTo>
                    <a:pt x="34893" y="679862"/>
                  </a:lnTo>
                  <a:lnTo>
                    <a:pt x="9362" y="641996"/>
                  </a:lnTo>
                  <a:lnTo>
                    <a:pt x="0" y="595630"/>
                  </a:lnTo>
                  <a:lnTo>
                    <a:pt x="0" y="119126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160525" y="4062729"/>
            <a:ext cx="34874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 marR="5080" indent="-571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затерту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ступку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поверх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цукру  поміщають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етакридину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лактат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76833" y="4853178"/>
            <a:ext cx="4558665" cy="659130"/>
            <a:chOff x="576833" y="4853178"/>
            <a:chExt cx="4558665" cy="659130"/>
          </a:xfrm>
        </p:grpSpPr>
        <p:sp>
          <p:nvSpPr>
            <p:cNvPr id="25" name="object 25"/>
            <p:cNvSpPr/>
            <p:nvPr/>
          </p:nvSpPr>
          <p:spPr>
            <a:xfrm>
              <a:off x="581786" y="4858131"/>
              <a:ext cx="4548505" cy="649605"/>
            </a:xfrm>
            <a:custGeom>
              <a:avLst/>
              <a:gdLst/>
              <a:ahLst/>
              <a:cxnLst/>
              <a:rect l="l" t="t" r="r" b="b"/>
              <a:pathLst>
                <a:path w="4548505" h="649604">
                  <a:moveTo>
                    <a:pt x="4440174" y="0"/>
                  </a:moveTo>
                  <a:lnTo>
                    <a:pt x="108203" y="0"/>
                  </a:lnTo>
                  <a:lnTo>
                    <a:pt x="66083" y="8495"/>
                  </a:lnTo>
                  <a:lnTo>
                    <a:pt x="31689" y="31670"/>
                  </a:lnTo>
                  <a:lnTo>
                    <a:pt x="8502" y="66061"/>
                  </a:lnTo>
                  <a:lnTo>
                    <a:pt x="0" y="108204"/>
                  </a:lnTo>
                  <a:lnTo>
                    <a:pt x="0" y="541020"/>
                  </a:lnTo>
                  <a:lnTo>
                    <a:pt x="8502" y="583162"/>
                  </a:lnTo>
                  <a:lnTo>
                    <a:pt x="31689" y="617553"/>
                  </a:lnTo>
                  <a:lnTo>
                    <a:pt x="66083" y="640728"/>
                  </a:lnTo>
                  <a:lnTo>
                    <a:pt x="108203" y="649224"/>
                  </a:lnTo>
                  <a:lnTo>
                    <a:pt x="4440174" y="649224"/>
                  </a:lnTo>
                  <a:lnTo>
                    <a:pt x="4482316" y="640728"/>
                  </a:lnTo>
                  <a:lnTo>
                    <a:pt x="4516707" y="617553"/>
                  </a:lnTo>
                  <a:lnTo>
                    <a:pt x="4539882" y="583162"/>
                  </a:lnTo>
                  <a:lnTo>
                    <a:pt x="4548378" y="541020"/>
                  </a:lnTo>
                  <a:lnTo>
                    <a:pt x="4548378" y="108204"/>
                  </a:lnTo>
                  <a:lnTo>
                    <a:pt x="4539882" y="66061"/>
                  </a:lnTo>
                  <a:lnTo>
                    <a:pt x="4516707" y="31670"/>
                  </a:lnTo>
                  <a:lnTo>
                    <a:pt x="4482316" y="8495"/>
                  </a:lnTo>
                  <a:lnTo>
                    <a:pt x="4440174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81786" y="4858131"/>
              <a:ext cx="4548505" cy="649605"/>
            </a:xfrm>
            <a:custGeom>
              <a:avLst/>
              <a:gdLst/>
              <a:ahLst/>
              <a:cxnLst/>
              <a:rect l="l" t="t" r="r" b="b"/>
              <a:pathLst>
                <a:path w="4548505" h="649604">
                  <a:moveTo>
                    <a:pt x="0" y="108204"/>
                  </a:moveTo>
                  <a:lnTo>
                    <a:pt x="8502" y="66061"/>
                  </a:lnTo>
                  <a:lnTo>
                    <a:pt x="31689" y="31670"/>
                  </a:lnTo>
                  <a:lnTo>
                    <a:pt x="66083" y="8495"/>
                  </a:lnTo>
                  <a:lnTo>
                    <a:pt x="108203" y="0"/>
                  </a:lnTo>
                  <a:lnTo>
                    <a:pt x="4440174" y="0"/>
                  </a:lnTo>
                  <a:lnTo>
                    <a:pt x="4482316" y="8495"/>
                  </a:lnTo>
                  <a:lnTo>
                    <a:pt x="4516707" y="31670"/>
                  </a:lnTo>
                  <a:lnTo>
                    <a:pt x="4539882" y="66061"/>
                  </a:lnTo>
                  <a:lnTo>
                    <a:pt x="4548378" y="108204"/>
                  </a:lnTo>
                  <a:lnTo>
                    <a:pt x="4548378" y="541020"/>
                  </a:lnTo>
                  <a:lnTo>
                    <a:pt x="4539882" y="583162"/>
                  </a:lnTo>
                  <a:lnTo>
                    <a:pt x="4516707" y="617553"/>
                  </a:lnTo>
                  <a:lnTo>
                    <a:pt x="4482316" y="640728"/>
                  </a:lnTo>
                  <a:lnTo>
                    <a:pt x="4440174" y="649224"/>
                  </a:lnTo>
                  <a:lnTo>
                    <a:pt x="108203" y="649224"/>
                  </a:lnTo>
                  <a:lnTo>
                    <a:pt x="66083" y="640728"/>
                  </a:lnTo>
                  <a:lnTo>
                    <a:pt x="31689" y="617553"/>
                  </a:lnTo>
                  <a:lnTo>
                    <a:pt x="8502" y="583162"/>
                  </a:lnTo>
                  <a:lnTo>
                    <a:pt x="0" y="541020"/>
                  </a:lnTo>
                  <a:lnTo>
                    <a:pt x="0" y="108204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839724" y="4916932"/>
            <a:ext cx="40316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8275" marR="5080" indent="-15621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кілька прийомів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цукор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з 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капсули,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ретельно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перемішують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30173" y="5567934"/>
            <a:ext cx="4559300" cy="867410"/>
            <a:chOff x="630173" y="5567934"/>
            <a:chExt cx="4559300" cy="867410"/>
          </a:xfrm>
        </p:grpSpPr>
        <p:sp>
          <p:nvSpPr>
            <p:cNvPr id="29" name="object 29"/>
            <p:cNvSpPr/>
            <p:nvPr/>
          </p:nvSpPr>
          <p:spPr>
            <a:xfrm>
              <a:off x="635126" y="5572887"/>
              <a:ext cx="4549140" cy="857250"/>
            </a:xfrm>
            <a:custGeom>
              <a:avLst/>
              <a:gdLst/>
              <a:ahLst/>
              <a:cxnLst/>
              <a:rect l="l" t="t" r="r" b="b"/>
              <a:pathLst>
                <a:path w="4549140" h="857250">
                  <a:moveTo>
                    <a:pt x="4406265" y="0"/>
                  </a:moveTo>
                  <a:lnTo>
                    <a:pt x="142875" y="0"/>
                  </a:lnTo>
                  <a:lnTo>
                    <a:pt x="97716" y="7284"/>
                  </a:lnTo>
                  <a:lnTo>
                    <a:pt x="58495" y="27567"/>
                  </a:lnTo>
                  <a:lnTo>
                    <a:pt x="27567" y="58495"/>
                  </a:lnTo>
                  <a:lnTo>
                    <a:pt x="7284" y="97716"/>
                  </a:lnTo>
                  <a:lnTo>
                    <a:pt x="0" y="142875"/>
                  </a:lnTo>
                  <a:lnTo>
                    <a:pt x="0" y="714375"/>
                  </a:lnTo>
                  <a:lnTo>
                    <a:pt x="7284" y="759533"/>
                  </a:lnTo>
                  <a:lnTo>
                    <a:pt x="27567" y="798754"/>
                  </a:lnTo>
                  <a:lnTo>
                    <a:pt x="58495" y="829682"/>
                  </a:lnTo>
                  <a:lnTo>
                    <a:pt x="97716" y="849965"/>
                  </a:lnTo>
                  <a:lnTo>
                    <a:pt x="142875" y="857250"/>
                  </a:lnTo>
                  <a:lnTo>
                    <a:pt x="4406265" y="857250"/>
                  </a:lnTo>
                  <a:lnTo>
                    <a:pt x="4451408" y="849965"/>
                  </a:lnTo>
                  <a:lnTo>
                    <a:pt x="4490627" y="829682"/>
                  </a:lnTo>
                  <a:lnTo>
                    <a:pt x="4521561" y="798754"/>
                  </a:lnTo>
                  <a:lnTo>
                    <a:pt x="4541852" y="759533"/>
                  </a:lnTo>
                  <a:lnTo>
                    <a:pt x="4549140" y="714375"/>
                  </a:lnTo>
                  <a:lnTo>
                    <a:pt x="4549140" y="142875"/>
                  </a:lnTo>
                  <a:lnTo>
                    <a:pt x="4541852" y="97716"/>
                  </a:lnTo>
                  <a:lnTo>
                    <a:pt x="4521561" y="58495"/>
                  </a:lnTo>
                  <a:lnTo>
                    <a:pt x="4490627" y="27567"/>
                  </a:lnTo>
                  <a:lnTo>
                    <a:pt x="4451408" y="7284"/>
                  </a:lnTo>
                  <a:lnTo>
                    <a:pt x="4406265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5126" y="5572887"/>
              <a:ext cx="4549140" cy="857250"/>
            </a:xfrm>
            <a:custGeom>
              <a:avLst/>
              <a:gdLst/>
              <a:ahLst/>
              <a:cxnLst/>
              <a:rect l="l" t="t" r="r" b="b"/>
              <a:pathLst>
                <a:path w="4549140" h="857250">
                  <a:moveTo>
                    <a:pt x="0" y="142875"/>
                  </a:moveTo>
                  <a:lnTo>
                    <a:pt x="7284" y="97716"/>
                  </a:lnTo>
                  <a:lnTo>
                    <a:pt x="27567" y="58495"/>
                  </a:lnTo>
                  <a:lnTo>
                    <a:pt x="58495" y="27567"/>
                  </a:lnTo>
                  <a:lnTo>
                    <a:pt x="97716" y="7284"/>
                  </a:lnTo>
                  <a:lnTo>
                    <a:pt x="142875" y="0"/>
                  </a:lnTo>
                  <a:lnTo>
                    <a:pt x="4406265" y="0"/>
                  </a:lnTo>
                  <a:lnTo>
                    <a:pt x="4451408" y="7284"/>
                  </a:lnTo>
                  <a:lnTo>
                    <a:pt x="4490627" y="27567"/>
                  </a:lnTo>
                  <a:lnTo>
                    <a:pt x="4521561" y="58495"/>
                  </a:lnTo>
                  <a:lnTo>
                    <a:pt x="4541852" y="97716"/>
                  </a:lnTo>
                  <a:lnTo>
                    <a:pt x="4549140" y="142875"/>
                  </a:lnTo>
                  <a:lnTo>
                    <a:pt x="4549140" y="714375"/>
                  </a:lnTo>
                  <a:lnTo>
                    <a:pt x="4541852" y="759533"/>
                  </a:lnTo>
                  <a:lnTo>
                    <a:pt x="4521561" y="798754"/>
                  </a:lnTo>
                  <a:lnTo>
                    <a:pt x="4490627" y="829682"/>
                  </a:lnTo>
                  <a:lnTo>
                    <a:pt x="4451408" y="849965"/>
                  </a:lnTo>
                  <a:lnTo>
                    <a:pt x="4406265" y="857250"/>
                  </a:lnTo>
                  <a:lnTo>
                    <a:pt x="142875" y="857250"/>
                  </a:lnTo>
                  <a:lnTo>
                    <a:pt x="97716" y="849965"/>
                  </a:lnTo>
                  <a:lnTo>
                    <a:pt x="58495" y="829682"/>
                  </a:lnTo>
                  <a:lnTo>
                    <a:pt x="27567" y="798754"/>
                  </a:lnTo>
                  <a:lnTo>
                    <a:pt x="7284" y="759533"/>
                  </a:lnTo>
                  <a:lnTo>
                    <a:pt x="0" y="714375"/>
                  </a:lnTo>
                  <a:lnTo>
                    <a:pt x="0" y="14287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876553" y="5626100"/>
            <a:ext cx="40665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на 6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доз, 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у 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желатинові капсули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оформляють  </a:t>
            </a:r>
            <a:r>
              <a:rPr sz="1800" b="1" dirty="0">
                <a:solidFill>
                  <a:srgbClr val="4D4D00"/>
                </a:solidFill>
                <a:latin typeface="Arial"/>
                <a:cs typeface="Arial"/>
              </a:rPr>
              <a:t>до</a:t>
            </a:r>
            <a:r>
              <a:rPr sz="18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357621" y="6214871"/>
            <a:ext cx="3401695" cy="525780"/>
          </a:xfrm>
          <a:custGeom>
            <a:avLst/>
            <a:gdLst/>
            <a:ahLst/>
            <a:cxnLst/>
            <a:rect l="l" t="t" r="r" b="b"/>
            <a:pathLst>
              <a:path w="3401695" h="525779">
                <a:moveTo>
                  <a:pt x="3401568" y="0"/>
                </a:moveTo>
                <a:lnTo>
                  <a:pt x="0" y="0"/>
                </a:lnTo>
                <a:lnTo>
                  <a:pt x="0" y="525779"/>
                </a:lnTo>
                <a:lnTo>
                  <a:pt x="3401568" y="525779"/>
                </a:lnTo>
                <a:lnTo>
                  <a:pt x="3401568" y="0"/>
                </a:lnTo>
                <a:close/>
              </a:path>
            </a:pathLst>
          </a:custGeom>
          <a:solidFill>
            <a:srgbClr val="CCCC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554026" y="5795518"/>
            <a:ext cx="31007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</a:t>
            </a:r>
            <a:r>
              <a:rPr sz="1400" b="1" spc="-15" dirty="0">
                <a:latin typeface="Arial"/>
                <a:cs typeface="Arial"/>
              </a:rPr>
              <a:t> етикетка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«Внутрішнє»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844038" y="3250564"/>
            <a:ext cx="5877560" cy="750570"/>
            <a:chOff x="2844038" y="3250564"/>
            <a:chExt cx="5877560" cy="750570"/>
          </a:xfrm>
        </p:grpSpPr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4038" y="3856481"/>
              <a:ext cx="72517" cy="14439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214873" y="3591432"/>
              <a:ext cx="429259" cy="81915"/>
            </a:xfrm>
            <a:custGeom>
              <a:avLst/>
              <a:gdLst/>
              <a:ahLst/>
              <a:cxnLst/>
              <a:rect l="l" t="t" r="r" b="b"/>
              <a:pathLst>
                <a:path w="429260" h="81914">
                  <a:moveTo>
                    <a:pt x="357124" y="6095"/>
                  </a:moveTo>
                  <a:lnTo>
                    <a:pt x="353794" y="37643"/>
                  </a:lnTo>
                  <a:lnTo>
                    <a:pt x="366395" y="38988"/>
                  </a:lnTo>
                  <a:lnTo>
                    <a:pt x="365125" y="51688"/>
                  </a:lnTo>
                  <a:lnTo>
                    <a:pt x="352312" y="51688"/>
                  </a:lnTo>
                  <a:lnTo>
                    <a:pt x="349123" y="81914"/>
                  </a:lnTo>
                  <a:lnTo>
                    <a:pt x="428878" y="52069"/>
                  </a:lnTo>
                  <a:lnTo>
                    <a:pt x="428284" y="51688"/>
                  </a:lnTo>
                  <a:lnTo>
                    <a:pt x="365125" y="51688"/>
                  </a:lnTo>
                  <a:lnTo>
                    <a:pt x="352455" y="50336"/>
                  </a:lnTo>
                  <a:lnTo>
                    <a:pt x="426172" y="50336"/>
                  </a:lnTo>
                  <a:lnTo>
                    <a:pt x="357124" y="6095"/>
                  </a:lnTo>
                  <a:close/>
                </a:path>
                <a:path w="429260" h="81914">
                  <a:moveTo>
                    <a:pt x="353794" y="37643"/>
                  </a:moveTo>
                  <a:lnTo>
                    <a:pt x="352455" y="50336"/>
                  </a:lnTo>
                  <a:lnTo>
                    <a:pt x="365125" y="51688"/>
                  </a:lnTo>
                  <a:lnTo>
                    <a:pt x="366395" y="38988"/>
                  </a:lnTo>
                  <a:lnTo>
                    <a:pt x="353794" y="37643"/>
                  </a:lnTo>
                  <a:close/>
                </a:path>
                <a:path w="429260" h="81914">
                  <a:moveTo>
                    <a:pt x="1270" y="0"/>
                  </a:moveTo>
                  <a:lnTo>
                    <a:pt x="0" y="12700"/>
                  </a:lnTo>
                  <a:lnTo>
                    <a:pt x="352455" y="50336"/>
                  </a:lnTo>
                  <a:lnTo>
                    <a:pt x="353794" y="37643"/>
                  </a:lnTo>
                  <a:lnTo>
                    <a:pt x="12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429630" y="3255644"/>
              <a:ext cx="3286760" cy="607060"/>
            </a:xfrm>
            <a:custGeom>
              <a:avLst/>
              <a:gdLst/>
              <a:ahLst/>
              <a:cxnLst/>
              <a:rect l="l" t="t" r="r" b="b"/>
              <a:pathLst>
                <a:path w="3286759" h="607060">
                  <a:moveTo>
                    <a:pt x="3185414" y="0"/>
                  </a:moveTo>
                  <a:lnTo>
                    <a:pt x="101092" y="0"/>
                  </a:lnTo>
                  <a:lnTo>
                    <a:pt x="61722" y="7937"/>
                  </a:lnTo>
                  <a:lnTo>
                    <a:pt x="29590" y="29591"/>
                  </a:lnTo>
                  <a:lnTo>
                    <a:pt x="7937" y="61722"/>
                  </a:lnTo>
                  <a:lnTo>
                    <a:pt x="0" y="101091"/>
                  </a:lnTo>
                  <a:lnTo>
                    <a:pt x="0" y="505459"/>
                  </a:lnTo>
                  <a:lnTo>
                    <a:pt x="7937" y="544829"/>
                  </a:lnTo>
                  <a:lnTo>
                    <a:pt x="29590" y="576960"/>
                  </a:lnTo>
                  <a:lnTo>
                    <a:pt x="61722" y="598614"/>
                  </a:lnTo>
                  <a:lnTo>
                    <a:pt x="101092" y="606551"/>
                  </a:lnTo>
                  <a:lnTo>
                    <a:pt x="3185414" y="606551"/>
                  </a:lnTo>
                  <a:lnTo>
                    <a:pt x="3224784" y="598614"/>
                  </a:lnTo>
                  <a:lnTo>
                    <a:pt x="3256915" y="576960"/>
                  </a:lnTo>
                  <a:lnTo>
                    <a:pt x="3278568" y="544829"/>
                  </a:lnTo>
                  <a:lnTo>
                    <a:pt x="3286505" y="505459"/>
                  </a:lnTo>
                  <a:lnTo>
                    <a:pt x="3286505" y="101091"/>
                  </a:lnTo>
                  <a:lnTo>
                    <a:pt x="3278568" y="61721"/>
                  </a:lnTo>
                  <a:lnTo>
                    <a:pt x="3256915" y="29590"/>
                  </a:lnTo>
                  <a:lnTo>
                    <a:pt x="3224784" y="7937"/>
                  </a:lnTo>
                  <a:lnTo>
                    <a:pt x="3185414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429630" y="3255644"/>
              <a:ext cx="3286760" cy="607060"/>
            </a:xfrm>
            <a:custGeom>
              <a:avLst/>
              <a:gdLst/>
              <a:ahLst/>
              <a:cxnLst/>
              <a:rect l="l" t="t" r="r" b="b"/>
              <a:pathLst>
                <a:path w="3286759" h="607060">
                  <a:moveTo>
                    <a:pt x="0" y="101091"/>
                  </a:moveTo>
                  <a:lnTo>
                    <a:pt x="7937" y="61722"/>
                  </a:lnTo>
                  <a:lnTo>
                    <a:pt x="29590" y="29591"/>
                  </a:lnTo>
                  <a:lnTo>
                    <a:pt x="61722" y="7937"/>
                  </a:lnTo>
                  <a:lnTo>
                    <a:pt x="101092" y="0"/>
                  </a:lnTo>
                  <a:lnTo>
                    <a:pt x="3185414" y="0"/>
                  </a:lnTo>
                  <a:lnTo>
                    <a:pt x="3224784" y="7937"/>
                  </a:lnTo>
                  <a:lnTo>
                    <a:pt x="3256915" y="29590"/>
                  </a:lnTo>
                  <a:lnTo>
                    <a:pt x="3278568" y="61721"/>
                  </a:lnTo>
                  <a:lnTo>
                    <a:pt x="3286505" y="101091"/>
                  </a:lnTo>
                  <a:lnTo>
                    <a:pt x="3286505" y="505459"/>
                  </a:lnTo>
                  <a:lnTo>
                    <a:pt x="3278568" y="544829"/>
                  </a:lnTo>
                  <a:lnTo>
                    <a:pt x="3256915" y="576960"/>
                  </a:lnTo>
                  <a:lnTo>
                    <a:pt x="3224784" y="598614"/>
                  </a:lnTo>
                  <a:lnTo>
                    <a:pt x="3185414" y="606551"/>
                  </a:lnTo>
                  <a:lnTo>
                    <a:pt x="101092" y="606551"/>
                  </a:lnTo>
                  <a:lnTo>
                    <a:pt x="61722" y="598614"/>
                  </a:lnTo>
                  <a:lnTo>
                    <a:pt x="29590" y="576960"/>
                  </a:lnTo>
                  <a:lnTo>
                    <a:pt x="7937" y="544829"/>
                  </a:lnTo>
                  <a:lnTo>
                    <a:pt x="0" y="505459"/>
                  </a:lnTo>
                  <a:lnTo>
                    <a:pt x="0" y="10109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676391" y="3313938"/>
            <a:ext cx="27927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47750" marR="5080" indent="-1035685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Вибирають половину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цукру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на 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капсулу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129784" y="4375150"/>
            <a:ext cx="257175" cy="76200"/>
          </a:xfrm>
          <a:custGeom>
            <a:avLst/>
            <a:gdLst/>
            <a:ahLst/>
            <a:cxnLst/>
            <a:rect l="l" t="t" r="r" b="b"/>
            <a:pathLst>
              <a:path w="257175" h="76200">
                <a:moveTo>
                  <a:pt x="249927" y="30987"/>
                </a:moveTo>
                <a:lnTo>
                  <a:pt x="193420" y="30987"/>
                </a:lnTo>
                <a:lnTo>
                  <a:pt x="194055" y="43687"/>
                </a:lnTo>
                <a:lnTo>
                  <a:pt x="181417" y="44327"/>
                </a:lnTo>
                <a:lnTo>
                  <a:pt x="183006" y="76073"/>
                </a:lnTo>
                <a:lnTo>
                  <a:pt x="257175" y="34162"/>
                </a:lnTo>
                <a:lnTo>
                  <a:pt x="249927" y="30987"/>
                </a:lnTo>
                <a:close/>
              </a:path>
              <a:path w="257175" h="76200">
                <a:moveTo>
                  <a:pt x="180780" y="31627"/>
                </a:moveTo>
                <a:lnTo>
                  <a:pt x="0" y="40767"/>
                </a:lnTo>
                <a:lnTo>
                  <a:pt x="762" y="53467"/>
                </a:lnTo>
                <a:lnTo>
                  <a:pt x="181417" y="44327"/>
                </a:lnTo>
                <a:lnTo>
                  <a:pt x="180780" y="31627"/>
                </a:lnTo>
                <a:close/>
              </a:path>
              <a:path w="257175" h="76200">
                <a:moveTo>
                  <a:pt x="193420" y="30987"/>
                </a:moveTo>
                <a:lnTo>
                  <a:pt x="180780" y="31627"/>
                </a:lnTo>
                <a:lnTo>
                  <a:pt x="181417" y="44327"/>
                </a:lnTo>
                <a:lnTo>
                  <a:pt x="194055" y="43687"/>
                </a:lnTo>
                <a:lnTo>
                  <a:pt x="193420" y="30987"/>
                </a:lnTo>
                <a:close/>
              </a:path>
              <a:path w="257175" h="76200">
                <a:moveTo>
                  <a:pt x="179196" y="0"/>
                </a:moveTo>
                <a:lnTo>
                  <a:pt x="180780" y="31627"/>
                </a:lnTo>
                <a:lnTo>
                  <a:pt x="193420" y="30987"/>
                </a:lnTo>
                <a:lnTo>
                  <a:pt x="249927" y="30987"/>
                </a:lnTo>
                <a:lnTo>
                  <a:pt x="179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630173" y="1552194"/>
            <a:ext cx="8393430" cy="805815"/>
            <a:chOff x="630173" y="1552194"/>
            <a:chExt cx="8393430" cy="805815"/>
          </a:xfrm>
        </p:grpSpPr>
        <p:sp>
          <p:nvSpPr>
            <p:cNvPr id="44" name="object 44"/>
            <p:cNvSpPr/>
            <p:nvPr/>
          </p:nvSpPr>
          <p:spPr>
            <a:xfrm>
              <a:off x="635126" y="1557147"/>
              <a:ext cx="8383905" cy="795655"/>
            </a:xfrm>
            <a:custGeom>
              <a:avLst/>
              <a:gdLst/>
              <a:ahLst/>
              <a:cxnLst/>
              <a:rect l="l" t="t" r="r" b="b"/>
              <a:pathLst>
                <a:path w="8383905" h="795655">
                  <a:moveTo>
                    <a:pt x="8250936" y="0"/>
                  </a:moveTo>
                  <a:lnTo>
                    <a:pt x="132588" y="0"/>
                  </a:lnTo>
                  <a:lnTo>
                    <a:pt x="90679" y="6754"/>
                  </a:lnTo>
                  <a:lnTo>
                    <a:pt x="54282" y="25566"/>
                  </a:lnTo>
                  <a:lnTo>
                    <a:pt x="25581" y="54260"/>
                  </a:lnTo>
                  <a:lnTo>
                    <a:pt x="6759" y="90659"/>
                  </a:lnTo>
                  <a:lnTo>
                    <a:pt x="0" y="132587"/>
                  </a:lnTo>
                  <a:lnTo>
                    <a:pt x="0" y="662939"/>
                  </a:lnTo>
                  <a:lnTo>
                    <a:pt x="6759" y="704868"/>
                  </a:lnTo>
                  <a:lnTo>
                    <a:pt x="25581" y="741267"/>
                  </a:lnTo>
                  <a:lnTo>
                    <a:pt x="54282" y="769961"/>
                  </a:lnTo>
                  <a:lnTo>
                    <a:pt x="90679" y="788773"/>
                  </a:lnTo>
                  <a:lnTo>
                    <a:pt x="132588" y="795527"/>
                  </a:lnTo>
                  <a:lnTo>
                    <a:pt x="8250936" y="795527"/>
                  </a:lnTo>
                  <a:lnTo>
                    <a:pt x="8292864" y="788773"/>
                  </a:lnTo>
                  <a:lnTo>
                    <a:pt x="8329263" y="769961"/>
                  </a:lnTo>
                  <a:lnTo>
                    <a:pt x="8357957" y="741267"/>
                  </a:lnTo>
                  <a:lnTo>
                    <a:pt x="8376769" y="704868"/>
                  </a:lnTo>
                  <a:lnTo>
                    <a:pt x="8383524" y="662939"/>
                  </a:lnTo>
                  <a:lnTo>
                    <a:pt x="8383524" y="132587"/>
                  </a:lnTo>
                  <a:lnTo>
                    <a:pt x="8376769" y="90659"/>
                  </a:lnTo>
                  <a:lnTo>
                    <a:pt x="8357957" y="54260"/>
                  </a:lnTo>
                  <a:lnTo>
                    <a:pt x="8329263" y="25566"/>
                  </a:lnTo>
                  <a:lnTo>
                    <a:pt x="8292864" y="6754"/>
                  </a:lnTo>
                  <a:lnTo>
                    <a:pt x="8250936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35126" y="1557147"/>
              <a:ext cx="8383905" cy="795655"/>
            </a:xfrm>
            <a:custGeom>
              <a:avLst/>
              <a:gdLst/>
              <a:ahLst/>
              <a:cxnLst/>
              <a:rect l="l" t="t" r="r" b="b"/>
              <a:pathLst>
                <a:path w="8383905" h="795655">
                  <a:moveTo>
                    <a:pt x="0" y="132587"/>
                  </a:moveTo>
                  <a:lnTo>
                    <a:pt x="6759" y="90659"/>
                  </a:lnTo>
                  <a:lnTo>
                    <a:pt x="25581" y="54260"/>
                  </a:lnTo>
                  <a:lnTo>
                    <a:pt x="54282" y="25566"/>
                  </a:lnTo>
                  <a:lnTo>
                    <a:pt x="90679" y="6754"/>
                  </a:lnTo>
                  <a:lnTo>
                    <a:pt x="132588" y="0"/>
                  </a:lnTo>
                  <a:lnTo>
                    <a:pt x="8250936" y="0"/>
                  </a:lnTo>
                  <a:lnTo>
                    <a:pt x="8292864" y="6754"/>
                  </a:lnTo>
                  <a:lnTo>
                    <a:pt x="8329263" y="25566"/>
                  </a:lnTo>
                  <a:lnTo>
                    <a:pt x="8357957" y="54260"/>
                  </a:lnTo>
                  <a:lnTo>
                    <a:pt x="8376769" y="90659"/>
                  </a:lnTo>
                  <a:lnTo>
                    <a:pt x="8383524" y="132587"/>
                  </a:lnTo>
                  <a:lnTo>
                    <a:pt x="8383524" y="662939"/>
                  </a:lnTo>
                  <a:lnTo>
                    <a:pt x="8376769" y="704868"/>
                  </a:lnTo>
                  <a:lnTo>
                    <a:pt x="8357957" y="741267"/>
                  </a:lnTo>
                  <a:lnTo>
                    <a:pt x="8329263" y="769961"/>
                  </a:lnTo>
                  <a:lnTo>
                    <a:pt x="8292864" y="788773"/>
                  </a:lnTo>
                  <a:lnTo>
                    <a:pt x="8250936" y="795527"/>
                  </a:lnTo>
                  <a:lnTo>
                    <a:pt x="132588" y="795527"/>
                  </a:lnTo>
                  <a:lnTo>
                    <a:pt x="90679" y="788773"/>
                  </a:lnTo>
                  <a:lnTo>
                    <a:pt x="54282" y="769961"/>
                  </a:lnTo>
                  <a:lnTo>
                    <a:pt x="25581" y="741267"/>
                  </a:lnTo>
                  <a:lnTo>
                    <a:pt x="6759" y="704868"/>
                  </a:lnTo>
                  <a:lnTo>
                    <a:pt x="0" y="662939"/>
                  </a:lnTo>
                  <a:lnTo>
                    <a:pt x="0" y="13258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1352550" y="137921"/>
            <a:ext cx="7546975" cy="653415"/>
            <a:chOff x="1352550" y="137921"/>
            <a:chExt cx="7546975" cy="653415"/>
          </a:xfrm>
        </p:grpSpPr>
        <p:sp>
          <p:nvSpPr>
            <p:cNvPr id="47" name="object 47"/>
            <p:cNvSpPr/>
            <p:nvPr/>
          </p:nvSpPr>
          <p:spPr>
            <a:xfrm>
              <a:off x="1357502" y="142874"/>
              <a:ext cx="7537450" cy="643255"/>
            </a:xfrm>
            <a:custGeom>
              <a:avLst/>
              <a:gdLst/>
              <a:ahLst/>
              <a:cxnLst/>
              <a:rect l="l" t="t" r="r" b="b"/>
              <a:pathLst>
                <a:path w="7537450" h="643255">
                  <a:moveTo>
                    <a:pt x="7429754" y="0"/>
                  </a:moveTo>
                  <a:lnTo>
                    <a:pt x="107187" y="0"/>
                  </a:lnTo>
                  <a:lnTo>
                    <a:pt x="65472" y="8425"/>
                  </a:lnTo>
                  <a:lnTo>
                    <a:pt x="31400" y="31400"/>
                  </a:lnTo>
                  <a:lnTo>
                    <a:pt x="8425" y="65472"/>
                  </a:lnTo>
                  <a:lnTo>
                    <a:pt x="0" y="107188"/>
                  </a:lnTo>
                  <a:lnTo>
                    <a:pt x="0" y="535939"/>
                  </a:lnTo>
                  <a:lnTo>
                    <a:pt x="8425" y="577655"/>
                  </a:lnTo>
                  <a:lnTo>
                    <a:pt x="31400" y="611727"/>
                  </a:lnTo>
                  <a:lnTo>
                    <a:pt x="65472" y="634702"/>
                  </a:lnTo>
                  <a:lnTo>
                    <a:pt x="107187" y="643127"/>
                  </a:lnTo>
                  <a:lnTo>
                    <a:pt x="7429754" y="643127"/>
                  </a:lnTo>
                  <a:lnTo>
                    <a:pt x="7471469" y="634702"/>
                  </a:lnTo>
                  <a:lnTo>
                    <a:pt x="7505541" y="611727"/>
                  </a:lnTo>
                  <a:lnTo>
                    <a:pt x="7528516" y="577655"/>
                  </a:lnTo>
                  <a:lnTo>
                    <a:pt x="7536942" y="535939"/>
                  </a:lnTo>
                  <a:lnTo>
                    <a:pt x="7536942" y="107188"/>
                  </a:lnTo>
                  <a:lnTo>
                    <a:pt x="7528516" y="65472"/>
                  </a:lnTo>
                  <a:lnTo>
                    <a:pt x="7505541" y="31400"/>
                  </a:lnTo>
                  <a:lnTo>
                    <a:pt x="7471469" y="8425"/>
                  </a:lnTo>
                  <a:lnTo>
                    <a:pt x="7429754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357502" y="142874"/>
              <a:ext cx="7537450" cy="643255"/>
            </a:xfrm>
            <a:custGeom>
              <a:avLst/>
              <a:gdLst/>
              <a:ahLst/>
              <a:cxnLst/>
              <a:rect l="l" t="t" r="r" b="b"/>
              <a:pathLst>
                <a:path w="7537450" h="643255">
                  <a:moveTo>
                    <a:pt x="0" y="107188"/>
                  </a:moveTo>
                  <a:lnTo>
                    <a:pt x="8425" y="65472"/>
                  </a:lnTo>
                  <a:lnTo>
                    <a:pt x="31400" y="31400"/>
                  </a:lnTo>
                  <a:lnTo>
                    <a:pt x="65472" y="8425"/>
                  </a:lnTo>
                  <a:lnTo>
                    <a:pt x="107187" y="0"/>
                  </a:lnTo>
                  <a:lnTo>
                    <a:pt x="7429754" y="0"/>
                  </a:lnTo>
                  <a:lnTo>
                    <a:pt x="7471469" y="8425"/>
                  </a:lnTo>
                  <a:lnTo>
                    <a:pt x="7505541" y="31400"/>
                  </a:lnTo>
                  <a:lnTo>
                    <a:pt x="7528516" y="65472"/>
                  </a:lnTo>
                  <a:lnTo>
                    <a:pt x="7536942" y="107188"/>
                  </a:lnTo>
                  <a:lnTo>
                    <a:pt x="7536942" y="535939"/>
                  </a:lnTo>
                  <a:lnTo>
                    <a:pt x="7528516" y="577655"/>
                  </a:lnTo>
                  <a:lnTo>
                    <a:pt x="7505541" y="611727"/>
                  </a:lnTo>
                  <a:lnTo>
                    <a:pt x="7471469" y="634702"/>
                  </a:lnTo>
                  <a:lnTo>
                    <a:pt x="7429754" y="643127"/>
                  </a:lnTo>
                  <a:lnTo>
                    <a:pt x="107187" y="643127"/>
                  </a:lnTo>
                  <a:lnTo>
                    <a:pt x="65472" y="634702"/>
                  </a:lnTo>
                  <a:lnTo>
                    <a:pt x="31400" y="611727"/>
                  </a:lnTo>
                  <a:lnTo>
                    <a:pt x="8425" y="577655"/>
                  </a:lnTo>
                  <a:lnTo>
                    <a:pt x="0" y="535939"/>
                  </a:lnTo>
                  <a:lnTo>
                    <a:pt x="0" y="10718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xfrm>
            <a:off x="1666494" y="201167"/>
            <a:ext cx="6920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62250" marR="5080" indent="-274955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latin typeface="Arial"/>
                <a:cs typeface="Arial"/>
              </a:rPr>
              <a:t>Виготовлення </a:t>
            </a:r>
            <a:r>
              <a:rPr dirty="0">
                <a:latin typeface="Arial"/>
                <a:cs typeface="Arial"/>
              </a:rPr>
              <a:t>порошків </a:t>
            </a:r>
            <a:r>
              <a:rPr spc="-5" dirty="0">
                <a:latin typeface="Arial"/>
                <a:cs typeface="Arial"/>
              </a:rPr>
              <a:t>із барвними важкоподрібнюваними  речовинами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643127" y="1571244"/>
            <a:ext cx="8358505" cy="739140"/>
          </a:xfrm>
          <a:prstGeom prst="rect">
            <a:avLst/>
          </a:prstGeom>
          <a:solidFill>
            <a:srgbClr val="99CC00"/>
          </a:solidFill>
        </p:spPr>
        <p:txBody>
          <a:bodyPr vert="horz" wrap="square" lIns="0" tIns="41275" rIns="0" bIns="0" rtlCol="0">
            <a:spAutoFit/>
          </a:bodyPr>
          <a:lstStyle/>
          <a:p>
            <a:pPr marL="90805" marR="164465">
              <a:lnSpc>
                <a:spcPct val="100000"/>
              </a:lnSpc>
              <a:spcBef>
                <a:spcPts val="325"/>
              </a:spcBef>
              <a:tabLst>
                <a:tab pos="3944620" algn="l"/>
              </a:tabLst>
            </a:pP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місця,</a:t>
            </a:r>
            <a:r>
              <a:rPr sz="1400" b="1" spc="8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підбір</a:t>
            </a:r>
            <a:r>
              <a:rPr sz="14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4D4D00"/>
                </a:solidFill>
                <a:latin typeface="Arial"/>
                <a:cs typeface="Arial"/>
              </a:rPr>
              <a:t>посуду,	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. Обробка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робочої  поверхні </a:t>
            </a:r>
            <a:r>
              <a:rPr sz="1400" b="1" spc="-25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чашок терезів дезінфікуючими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</a:t>
            </a:r>
            <a:r>
              <a:rPr sz="14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використання </a:t>
            </a:r>
            <a:r>
              <a:rPr sz="1400" b="1" spc="-5" dirty="0">
                <a:solidFill>
                  <a:srgbClr val="4D4D00"/>
                </a:solidFill>
                <a:latin typeface="Arial"/>
                <a:cs typeface="Arial"/>
              </a:rPr>
              <a:t>в  </a:t>
            </a:r>
            <a:r>
              <a:rPr sz="1400" b="1" spc="-20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4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738377" y="924305"/>
            <a:ext cx="8197215" cy="370840"/>
            <a:chOff x="738377" y="924305"/>
            <a:chExt cx="8197215" cy="370840"/>
          </a:xfrm>
        </p:grpSpPr>
        <p:sp>
          <p:nvSpPr>
            <p:cNvPr id="52" name="object 52"/>
            <p:cNvSpPr/>
            <p:nvPr/>
          </p:nvSpPr>
          <p:spPr>
            <a:xfrm>
              <a:off x="743330" y="929258"/>
              <a:ext cx="8187055" cy="360680"/>
            </a:xfrm>
            <a:custGeom>
              <a:avLst/>
              <a:gdLst/>
              <a:ahLst/>
              <a:cxnLst/>
              <a:rect l="l" t="t" r="r" b="b"/>
              <a:pathLst>
                <a:path w="8187055" h="360680">
                  <a:moveTo>
                    <a:pt x="8126857" y="0"/>
                  </a:moveTo>
                  <a:lnTo>
                    <a:pt x="60070" y="0"/>
                  </a:lnTo>
                  <a:lnTo>
                    <a:pt x="36690" y="4724"/>
                  </a:lnTo>
                  <a:lnTo>
                    <a:pt x="17595" y="17605"/>
                  </a:lnTo>
                  <a:lnTo>
                    <a:pt x="4721" y="36701"/>
                  </a:lnTo>
                  <a:lnTo>
                    <a:pt x="0" y="60070"/>
                  </a:lnTo>
                  <a:lnTo>
                    <a:pt x="0" y="300354"/>
                  </a:lnTo>
                  <a:lnTo>
                    <a:pt x="4721" y="323724"/>
                  </a:lnTo>
                  <a:lnTo>
                    <a:pt x="17595" y="342820"/>
                  </a:lnTo>
                  <a:lnTo>
                    <a:pt x="36690" y="355701"/>
                  </a:lnTo>
                  <a:lnTo>
                    <a:pt x="60070" y="360425"/>
                  </a:lnTo>
                  <a:lnTo>
                    <a:pt x="8126857" y="360425"/>
                  </a:lnTo>
                  <a:lnTo>
                    <a:pt x="8150226" y="355701"/>
                  </a:lnTo>
                  <a:lnTo>
                    <a:pt x="8169322" y="342820"/>
                  </a:lnTo>
                  <a:lnTo>
                    <a:pt x="8182203" y="323724"/>
                  </a:lnTo>
                  <a:lnTo>
                    <a:pt x="8186928" y="300354"/>
                  </a:lnTo>
                  <a:lnTo>
                    <a:pt x="8186928" y="60070"/>
                  </a:lnTo>
                  <a:lnTo>
                    <a:pt x="8182203" y="36701"/>
                  </a:lnTo>
                  <a:lnTo>
                    <a:pt x="8169322" y="17605"/>
                  </a:lnTo>
                  <a:lnTo>
                    <a:pt x="8150226" y="4724"/>
                  </a:lnTo>
                  <a:lnTo>
                    <a:pt x="8126857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43330" y="929258"/>
              <a:ext cx="8187055" cy="360680"/>
            </a:xfrm>
            <a:custGeom>
              <a:avLst/>
              <a:gdLst/>
              <a:ahLst/>
              <a:cxnLst/>
              <a:rect l="l" t="t" r="r" b="b"/>
              <a:pathLst>
                <a:path w="8187055" h="360680">
                  <a:moveTo>
                    <a:pt x="0" y="60070"/>
                  </a:moveTo>
                  <a:lnTo>
                    <a:pt x="4721" y="36701"/>
                  </a:lnTo>
                  <a:lnTo>
                    <a:pt x="17595" y="17605"/>
                  </a:lnTo>
                  <a:lnTo>
                    <a:pt x="36690" y="4724"/>
                  </a:lnTo>
                  <a:lnTo>
                    <a:pt x="60070" y="0"/>
                  </a:lnTo>
                  <a:lnTo>
                    <a:pt x="8126857" y="0"/>
                  </a:lnTo>
                  <a:lnTo>
                    <a:pt x="8150226" y="4724"/>
                  </a:lnTo>
                  <a:lnTo>
                    <a:pt x="8169322" y="17605"/>
                  </a:lnTo>
                  <a:lnTo>
                    <a:pt x="8182203" y="36701"/>
                  </a:lnTo>
                  <a:lnTo>
                    <a:pt x="8186928" y="60070"/>
                  </a:lnTo>
                  <a:lnTo>
                    <a:pt x="8186928" y="300354"/>
                  </a:lnTo>
                  <a:lnTo>
                    <a:pt x="8182203" y="323724"/>
                  </a:lnTo>
                  <a:lnTo>
                    <a:pt x="8169322" y="342820"/>
                  </a:lnTo>
                  <a:lnTo>
                    <a:pt x="8150226" y="355701"/>
                  </a:lnTo>
                  <a:lnTo>
                    <a:pt x="8126857" y="360425"/>
                  </a:lnTo>
                  <a:lnTo>
                    <a:pt x="60070" y="360425"/>
                  </a:lnTo>
                  <a:lnTo>
                    <a:pt x="36690" y="355701"/>
                  </a:lnTo>
                  <a:lnTo>
                    <a:pt x="17595" y="342820"/>
                  </a:lnTo>
                  <a:lnTo>
                    <a:pt x="4721" y="323724"/>
                  </a:lnTo>
                  <a:lnTo>
                    <a:pt x="0" y="300354"/>
                  </a:lnTo>
                  <a:lnTo>
                    <a:pt x="0" y="60070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2010410" y="973328"/>
            <a:ext cx="5652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порошків із барвними</a:t>
            </a:r>
            <a:r>
              <a:rPr sz="1800" b="1" spc="1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речовинами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4502" y="380"/>
            <a:ext cx="956310" cy="310515"/>
          </a:xfrm>
          <a:custGeom>
            <a:avLst/>
            <a:gdLst/>
            <a:ahLst/>
            <a:cxnLst/>
            <a:rect l="l" t="t" r="r" b="b"/>
            <a:pathLst>
              <a:path w="956310" h="310515">
                <a:moveTo>
                  <a:pt x="956310" y="0"/>
                </a:moveTo>
                <a:lnTo>
                  <a:pt x="0" y="0"/>
                </a:lnTo>
                <a:lnTo>
                  <a:pt x="0" y="310133"/>
                </a:lnTo>
                <a:lnTo>
                  <a:pt x="956310" y="310133"/>
                </a:lnTo>
                <a:lnTo>
                  <a:pt x="9563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57580" y="1448180"/>
          <a:ext cx="8077199" cy="13380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06595"/>
                <a:gridCol w="412750"/>
                <a:gridCol w="3157854"/>
              </a:tblGrid>
              <a:tr h="270768">
                <a:tc>
                  <a:txBody>
                    <a:bodyPr/>
                    <a:lstStyle/>
                    <a:p>
                      <a:pPr marL="1975485">
                        <a:lnSpc>
                          <a:spcPts val="1585"/>
                        </a:lnSpc>
                        <a:spcBef>
                          <a:spcPts val="445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Rp.: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Riboflavini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56515" marB="0">
                    <a:lnT w="19050">
                      <a:solidFill>
                        <a:srgbClr val="9999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9999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585"/>
                        </a:lnSpc>
                        <a:spcBef>
                          <a:spcPts val="445"/>
                        </a:spcBef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0,01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56515" marB="0">
                    <a:lnT w="19050">
                      <a:solidFill>
                        <a:srgbClr val="999900"/>
                      </a:solidFill>
                      <a:prstDash val="solid"/>
                    </a:lnT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2394585">
                        <a:lnSpc>
                          <a:spcPts val="158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Acidi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ascorbinici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580"/>
                        </a:lnSpc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0,1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</a:tr>
              <a:tr h="213359">
                <a:tc>
                  <a:txBody>
                    <a:bodyPr/>
                    <a:lstStyle/>
                    <a:p>
                      <a:pPr marL="2447290">
                        <a:lnSpc>
                          <a:spcPts val="1580"/>
                        </a:lnSpc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Calcii</a:t>
                      </a:r>
                      <a:r>
                        <a:rPr sz="1400" b="1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gluconatis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1580"/>
                        </a:lnSpc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0,2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</a:tr>
              <a:tr h="213359">
                <a:tc>
                  <a:txBody>
                    <a:bodyPr/>
                    <a:lstStyle/>
                    <a:p>
                      <a:pPr marL="2447290">
                        <a:lnSpc>
                          <a:spcPts val="1580"/>
                        </a:lnSpc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Misce,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ut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fiat</a:t>
                      </a:r>
                      <a:r>
                        <a:rPr sz="1400" b="1" spc="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pulvis.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13360">
                <a:tc>
                  <a:txBody>
                    <a:bodyPr/>
                    <a:lstStyle/>
                    <a:p>
                      <a:pPr marR="72390" algn="r">
                        <a:lnSpc>
                          <a:spcPts val="158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Da tales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doses</a:t>
                      </a:r>
                      <a:r>
                        <a:rPr sz="1400" b="1" spc="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numero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1580"/>
                        </a:lnSpc>
                      </a:pPr>
                      <a:r>
                        <a:rPr sz="1400" b="1" spc="-10" dirty="0">
                          <a:latin typeface="Tahoma"/>
                          <a:cs typeface="Tahoma"/>
                        </a:rPr>
                        <a:t>10.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13831">
                <a:tc>
                  <a:txBody>
                    <a:bodyPr/>
                    <a:lstStyle/>
                    <a:p>
                      <a:pPr marR="104775" algn="r">
                        <a:lnSpc>
                          <a:spcPts val="1585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In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capsules</a:t>
                      </a:r>
                      <a:r>
                        <a:rPr sz="1400" b="1" spc="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gelatinose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464816" y="2772663"/>
            <a:ext cx="3573779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735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Tahoma"/>
                <a:cs typeface="Tahoma"/>
              </a:rPr>
              <a:t>Signa. По 1 капсулі 3 рази на</a:t>
            </a:r>
            <a:r>
              <a:rPr sz="1400" b="1" spc="1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день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004060" algn="l"/>
              </a:tabLst>
            </a:pPr>
            <a:r>
              <a:rPr sz="1200" b="1" spc="-5" dirty="0">
                <a:latin typeface="Tahoma"/>
                <a:cs typeface="Tahoma"/>
              </a:rPr>
              <a:t>Підпис</a:t>
            </a:r>
            <a:r>
              <a:rPr sz="1200" b="1" spc="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лікаря	</a:t>
            </a:r>
            <a:r>
              <a:rPr sz="1200" b="1" spc="-5" dirty="0">
                <a:latin typeface="Tahoma"/>
                <a:cs typeface="Tahoma"/>
              </a:rPr>
              <a:t>Печатка</a:t>
            </a:r>
            <a:r>
              <a:rPr sz="1200" b="1" spc="-3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лікаря</a:t>
            </a:r>
            <a:endParaRPr sz="1200">
              <a:latin typeface="Tahoma"/>
              <a:cs typeface="Tahom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65124" y="4137025"/>
          <a:ext cx="8362315" cy="2479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82745"/>
                <a:gridCol w="4179570"/>
              </a:tblGrid>
              <a:tr h="2288133">
                <a:tc>
                  <a:txBody>
                    <a:bodyPr/>
                    <a:lstStyle/>
                    <a:p>
                      <a:pPr marL="89535" marR="1109345" indent="102616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</a:t>
                      </a:r>
                      <a:r>
                        <a:rPr sz="1600" b="1" spc="-4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 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Рибофлавіну 0,01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</a:t>
                      </a:r>
                      <a:r>
                        <a:rPr sz="16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10=0,1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Кислоти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аскорбінової 0,1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10=</a:t>
                      </a: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 marR="86550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Кальцію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глюконату 0,2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10=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2,0  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одного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порошку</a:t>
                      </a:r>
                      <a:r>
                        <a:rPr sz="1600" b="1" spc="-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0,01 + 0,1 + 0,2 =</a:t>
                      </a:r>
                      <a:r>
                        <a:rPr sz="16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5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6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547370">
                        <a:lnSpc>
                          <a:spcPct val="100000"/>
                        </a:lnSpc>
                        <a:tabLst>
                          <a:tab pos="323342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925194" algn="r">
                        <a:lnSpc>
                          <a:spcPct val="100000"/>
                        </a:lnSpc>
                        <a:tabLst>
                          <a:tab pos="2301875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Calcii</a:t>
                      </a:r>
                      <a:r>
                        <a:rPr sz="16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gluconatis	2,0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654050" marR="921385" indent="7620" algn="r">
                        <a:lnSpc>
                          <a:spcPct val="100000"/>
                        </a:lnSpc>
                        <a:tabLst>
                          <a:tab pos="2959100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Riboflavini	0,1  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Acidi a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s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corb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i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ni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c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i	 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1,0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946150" algn="r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-7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90220">
                        <a:lnSpc>
                          <a:spcPct val="100000"/>
                        </a:lnSpc>
                        <a:tabLst>
                          <a:tab pos="266192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90220">
                        <a:lnSpc>
                          <a:spcPct val="100000"/>
                        </a:lnSpc>
                        <a:tabLst>
                          <a:tab pos="263779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90220">
                        <a:lnSpc>
                          <a:spcPct val="100000"/>
                        </a:lnSpc>
                        <a:tabLst>
                          <a:tab pos="272669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F85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499872" y="3214877"/>
            <a:ext cx="8252459" cy="83058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39370" rIns="0" bIns="0" rtlCol="0">
            <a:spAutoFit/>
          </a:bodyPr>
          <a:lstStyle/>
          <a:p>
            <a:pPr marL="91440" marR="82550" algn="just">
              <a:lnSpc>
                <a:spcPct val="100000"/>
              </a:lnSpc>
              <a:spcBef>
                <a:spcPts val="31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Даний лікарський препарат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складний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порошок для внутрішнього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розподільним способом,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складу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якого входять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барвна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рибофлавін,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кислота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аскорбінова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кальцію</a:t>
            </a:r>
            <a:r>
              <a:rPr sz="1600" b="1" spc="7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глюконат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352550" y="709422"/>
            <a:ext cx="7625715" cy="441959"/>
            <a:chOff x="1352550" y="709422"/>
            <a:chExt cx="7625715" cy="441959"/>
          </a:xfrm>
        </p:grpSpPr>
        <p:sp>
          <p:nvSpPr>
            <p:cNvPr id="9" name="object 9"/>
            <p:cNvSpPr/>
            <p:nvPr/>
          </p:nvSpPr>
          <p:spPr>
            <a:xfrm>
              <a:off x="1357502" y="714375"/>
              <a:ext cx="7615555" cy="432434"/>
            </a:xfrm>
            <a:custGeom>
              <a:avLst/>
              <a:gdLst/>
              <a:ahLst/>
              <a:cxnLst/>
              <a:rect l="l" t="t" r="r" b="b"/>
              <a:pathLst>
                <a:path w="7615555" h="432434">
                  <a:moveTo>
                    <a:pt x="7543419" y="0"/>
                  </a:moveTo>
                  <a:lnTo>
                    <a:pt x="72009" y="0"/>
                  </a:lnTo>
                  <a:lnTo>
                    <a:pt x="43987" y="5661"/>
                  </a:lnTo>
                  <a:lnTo>
                    <a:pt x="21097" y="21097"/>
                  </a:lnTo>
                  <a:lnTo>
                    <a:pt x="5661" y="43987"/>
                  </a:lnTo>
                  <a:lnTo>
                    <a:pt x="0" y="72009"/>
                  </a:lnTo>
                  <a:lnTo>
                    <a:pt x="0" y="360045"/>
                  </a:lnTo>
                  <a:lnTo>
                    <a:pt x="5661" y="388066"/>
                  </a:lnTo>
                  <a:lnTo>
                    <a:pt x="21097" y="410956"/>
                  </a:lnTo>
                  <a:lnTo>
                    <a:pt x="43987" y="426392"/>
                  </a:lnTo>
                  <a:lnTo>
                    <a:pt x="72009" y="432053"/>
                  </a:lnTo>
                  <a:lnTo>
                    <a:pt x="7543419" y="432053"/>
                  </a:lnTo>
                  <a:lnTo>
                    <a:pt x="7571440" y="426392"/>
                  </a:lnTo>
                  <a:lnTo>
                    <a:pt x="7594330" y="410956"/>
                  </a:lnTo>
                  <a:lnTo>
                    <a:pt x="7609766" y="388066"/>
                  </a:lnTo>
                  <a:lnTo>
                    <a:pt x="7615428" y="360045"/>
                  </a:lnTo>
                  <a:lnTo>
                    <a:pt x="7615428" y="72009"/>
                  </a:lnTo>
                  <a:lnTo>
                    <a:pt x="7609766" y="43987"/>
                  </a:lnTo>
                  <a:lnTo>
                    <a:pt x="7594330" y="21097"/>
                  </a:lnTo>
                  <a:lnTo>
                    <a:pt x="7571440" y="5661"/>
                  </a:lnTo>
                  <a:lnTo>
                    <a:pt x="7543419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57502" y="714375"/>
              <a:ext cx="7615555" cy="432434"/>
            </a:xfrm>
            <a:custGeom>
              <a:avLst/>
              <a:gdLst/>
              <a:ahLst/>
              <a:cxnLst/>
              <a:rect l="l" t="t" r="r" b="b"/>
              <a:pathLst>
                <a:path w="7615555" h="432434">
                  <a:moveTo>
                    <a:pt x="0" y="72009"/>
                  </a:moveTo>
                  <a:lnTo>
                    <a:pt x="5661" y="43987"/>
                  </a:lnTo>
                  <a:lnTo>
                    <a:pt x="21097" y="21097"/>
                  </a:lnTo>
                  <a:lnTo>
                    <a:pt x="43987" y="5661"/>
                  </a:lnTo>
                  <a:lnTo>
                    <a:pt x="72009" y="0"/>
                  </a:lnTo>
                  <a:lnTo>
                    <a:pt x="7543419" y="0"/>
                  </a:lnTo>
                  <a:lnTo>
                    <a:pt x="7571440" y="5661"/>
                  </a:lnTo>
                  <a:lnTo>
                    <a:pt x="7594330" y="21097"/>
                  </a:lnTo>
                  <a:lnTo>
                    <a:pt x="7609766" y="43987"/>
                  </a:lnTo>
                  <a:lnTo>
                    <a:pt x="7615428" y="72009"/>
                  </a:lnTo>
                  <a:lnTo>
                    <a:pt x="7615428" y="360045"/>
                  </a:lnTo>
                  <a:lnTo>
                    <a:pt x="7609766" y="388066"/>
                  </a:lnTo>
                  <a:lnTo>
                    <a:pt x="7594330" y="410956"/>
                  </a:lnTo>
                  <a:lnTo>
                    <a:pt x="7571440" y="426392"/>
                  </a:lnTo>
                  <a:lnTo>
                    <a:pt x="7543419" y="432053"/>
                  </a:lnTo>
                  <a:lnTo>
                    <a:pt x="72009" y="432053"/>
                  </a:lnTo>
                  <a:lnTo>
                    <a:pt x="43987" y="426392"/>
                  </a:lnTo>
                  <a:lnTo>
                    <a:pt x="21097" y="410956"/>
                  </a:lnTo>
                  <a:lnTo>
                    <a:pt x="5661" y="388066"/>
                  </a:lnTo>
                  <a:lnTo>
                    <a:pt x="0" y="360045"/>
                  </a:lnTo>
                  <a:lnTo>
                    <a:pt x="0" y="7200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280922" y="209550"/>
            <a:ext cx="7726045" cy="439420"/>
            <a:chOff x="1280922" y="209550"/>
            <a:chExt cx="7726045" cy="439420"/>
          </a:xfrm>
        </p:grpSpPr>
        <p:sp>
          <p:nvSpPr>
            <p:cNvPr id="12" name="object 12"/>
            <p:cNvSpPr/>
            <p:nvPr/>
          </p:nvSpPr>
          <p:spPr>
            <a:xfrm>
              <a:off x="1285875" y="214502"/>
              <a:ext cx="7716520" cy="429259"/>
            </a:xfrm>
            <a:custGeom>
              <a:avLst/>
              <a:gdLst/>
              <a:ahLst/>
              <a:cxnLst/>
              <a:rect l="l" t="t" r="r" b="b"/>
              <a:pathLst>
                <a:path w="7716520" h="429259">
                  <a:moveTo>
                    <a:pt x="7644510" y="0"/>
                  </a:moveTo>
                  <a:lnTo>
                    <a:pt x="71500" y="0"/>
                  </a:lnTo>
                  <a:lnTo>
                    <a:pt x="43666" y="5617"/>
                  </a:lnTo>
                  <a:lnTo>
                    <a:pt x="20939" y="20939"/>
                  </a:lnTo>
                  <a:lnTo>
                    <a:pt x="5617" y="43666"/>
                  </a:lnTo>
                  <a:lnTo>
                    <a:pt x="0" y="71500"/>
                  </a:lnTo>
                  <a:lnTo>
                    <a:pt x="0" y="357505"/>
                  </a:lnTo>
                  <a:lnTo>
                    <a:pt x="5617" y="385339"/>
                  </a:lnTo>
                  <a:lnTo>
                    <a:pt x="20939" y="408066"/>
                  </a:lnTo>
                  <a:lnTo>
                    <a:pt x="43666" y="423388"/>
                  </a:lnTo>
                  <a:lnTo>
                    <a:pt x="71500" y="429006"/>
                  </a:lnTo>
                  <a:lnTo>
                    <a:pt x="7644510" y="429006"/>
                  </a:lnTo>
                  <a:lnTo>
                    <a:pt x="7672345" y="423388"/>
                  </a:lnTo>
                  <a:lnTo>
                    <a:pt x="7695072" y="408066"/>
                  </a:lnTo>
                  <a:lnTo>
                    <a:pt x="7710394" y="385339"/>
                  </a:lnTo>
                  <a:lnTo>
                    <a:pt x="7716011" y="357505"/>
                  </a:lnTo>
                  <a:lnTo>
                    <a:pt x="7716011" y="71500"/>
                  </a:lnTo>
                  <a:lnTo>
                    <a:pt x="7710394" y="43666"/>
                  </a:lnTo>
                  <a:lnTo>
                    <a:pt x="7695072" y="20939"/>
                  </a:lnTo>
                  <a:lnTo>
                    <a:pt x="7672345" y="5617"/>
                  </a:lnTo>
                  <a:lnTo>
                    <a:pt x="7644510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85875" y="214502"/>
              <a:ext cx="7716520" cy="429259"/>
            </a:xfrm>
            <a:custGeom>
              <a:avLst/>
              <a:gdLst/>
              <a:ahLst/>
              <a:cxnLst/>
              <a:rect l="l" t="t" r="r" b="b"/>
              <a:pathLst>
                <a:path w="7716520" h="429259">
                  <a:moveTo>
                    <a:pt x="0" y="71500"/>
                  </a:moveTo>
                  <a:lnTo>
                    <a:pt x="5617" y="43666"/>
                  </a:lnTo>
                  <a:lnTo>
                    <a:pt x="20939" y="20939"/>
                  </a:lnTo>
                  <a:lnTo>
                    <a:pt x="43666" y="5617"/>
                  </a:lnTo>
                  <a:lnTo>
                    <a:pt x="71500" y="0"/>
                  </a:lnTo>
                  <a:lnTo>
                    <a:pt x="7644510" y="0"/>
                  </a:lnTo>
                  <a:lnTo>
                    <a:pt x="7672345" y="5617"/>
                  </a:lnTo>
                  <a:lnTo>
                    <a:pt x="7695072" y="20939"/>
                  </a:lnTo>
                  <a:lnTo>
                    <a:pt x="7710394" y="43666"/>
                  </a:lnTo>
                  <a:lnTo>
                    <a:pt x="7716011" y="71500"/>
                  </a:lnTo>
                  <a:lnTo>
                    <a:pt x="7716011" y="357505"/>
                  </a:lnTo>
                  <a:lnTo>
                    <a:pt x="7710394" y="385339"/>
                  </a:lnTo>
                  <a:lnTo>
                    <a:pt x="7695072" y="408066"/>
                  </a:lnTo>
                  <a:lnTo>
                    <a:pt x="7672345" y="423388"/>
                  </a:lnTo>
                  <a:lnTo>
                    <a:pt x="7644510" y="429006"/>
                  </a:lnTo>
                  <a:lnTo>
                    <a:pt x="71500" y="429006"/>
                  </a:lnTo>
                  <a:lnTo>
                    <a:pt x="43666" y="423388"/>
                  </a:lnTo>
                  <a:lnTo>
                    <a:pt x="20939" y="408066"/>
                  </a:lnTo>
                  <a:lnTo>
                    <a:pt x="5617" y="385339"/>
                  </a:lnTo>
                  <a:lnTo>
                    <a:pt x="0" y="357505"/>
                  </a:lnTo>
                  <a:lnTo>
                    <a:pt x="0" y="71500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385569" y="262128"/>
            <a:ext cx="7475855" cy="770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Виготовлення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порошків 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із барвними,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важкоподрібнюваними</a:t>
            </a:r>
            <a:r>
              <a:rPr sz="1600" b="1" spc="1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речовинами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>
              <a:latin typeface="Arial"/>
              <a:cs typeface="Arial"/>
            </a:endParaRPr>
          </a:p>
          <a:p>
            <a:pPr marL="85090" algn="ctr">
              <a:lnSpc>
                <a:spcPct val="100000"/>
              </a:lnSpc>
              <a:spcBef>
                <a:spcPts val="5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порошків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із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барвними</a:t>
            </a:r>
            <a:r>
              <a:rPr sz="1600" b="1" spc="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речовинами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228600" y="0"/>
                </a:moveTo>
                <a:lnTo>
                  <a:pt x="0" y="0"/>
                </a:lnTo>
                <a:lnTo>
                  <a:pt x="0" y="2286000"/>
                </a:lnTo>
                <a:lnTo>
                  <a:pt x="228600" y="2286000"/>
                </a:lnTo>
                <a:lnTo>
                  <a:pt x="228600" y="0"/>
                </a:lnTo>
                <a:close/>
              </a:path>
            </a:pathLst>
          </a:custGeom>
          <a:solidFill>
            <a:srgbClr val="66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580" y="1448180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2286000"/>
            <a:ext cx="228600" cy="4572000"/>
            <a:chOff x="0" y="2286000"/>
            <a:chExt cx="228600" cy="4572000"/>
          </a:xfrm>
        </p:grpSpPr>
        <p:sp>
          <p:nvSpPr>
            <p:cNvPr id="5" name="object 5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4038" y="4070603"/>
            <a:ext cx="72517" cy="14439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77108" y="4698110"/>
            <a:ext cx="76200" cy="216407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354074" y="84581"/>
            <a:ext cx="7057390" cy="618490"/>
          </a:xfrm>
          <a:custGeom>
            <a:avLst/>
            <a:gdLst/>
            <a:ahLst/>
            <a:cxnLst/>
            <a:rect l="l" t="t" r="r" b="b"/>
            <a:pathLst>
              <a:path w="7057390" h="618490">
                <a:moveTo>
                  <a:pt x="7056882" y="0"/>
                </a:moveTo>
                <a:lnTo>
                  <a:pt x="0" y="0"/>
                </a:lnTo>
                <a:lnTo>
                  <a:pt x="0" y="617982"/>
                </a:lnTo>
                <a:lnTo>
                  <a:pt x="7056882" y="617982"/>
                </a:lnTo>
                <a:lnTo>
                  <a:pt x="7056882" y="0"/>
                </a:lnTo>
                <a:close/>
              </a:path>
            </a:pathLst>
          </a:custGeom>
          <a:solidFill>
            <a:srgbClr val="DFFF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91182" y="150178"/>
            <a:ext cx="5626735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9"/>
              </a:lnSpc>
            </a:pPr>
            <a:r>
              <a:rPr sz="1800" b="1" spc="-20" dirty="0">
                <a:solidFill>
                  <a:srgbClr val="006FC0"/>
                </a:solidFill>
                <a:latin typeface="Arial"/>
                <a:cs typeface="Arial"/>
              </a:rPr>
              <a:t>Виготовлення </a:t>
            </a:r>
            <a:r>
              <a:rPr sz="1800" b="1" spc="-5" dirty="0">
                <a:solidFill>
                  <a:srgbClr val="006FC0"/>
                </a:solidFill>
                <a:latin typeface="Arial"/>
                <a:cs typeface="Arial"/>
              </a:rPr>
              <a:t>порошків із барвними</a:t>
            </a:r>
            <a:r>
              <a:rPr sz="1800" b="1" spc="14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Arial"/>
                <a:cs typeface="Arial"/>
              </a:rPr>
              <a:t>речовинами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52677" y="1852422"/>
            <a:ext cx="7785734" cy="368935"/>
            <a:chOff x="852677" y="1852422"/>
            <a:chExt cx="7785734" cy="368935"/>
          </a:xfrm>
        </p:grpSpPr>
        <p:sp>
          <p:nvSpPr>
            <p:cNvPr id="12" name="object 12"/>
            <p:cNvSpPr/>
            <p:nvPr/>
          </p:nvSpPr>
          <p:spPr>
            <a:xfrm>
              <a:off x="857630" y="1857375"/>
              <a:ext cx="7775575" cy="359410"/>
            </a:xfrm>
            <a:custGeom>
              <a:avLst/>
              <a:gdLst/>
              <a:ahLst/>
              <a:cxnLst/>
              <a:rect l="l" t="t" r="r" b="b"/>
              <a:pathLst>
                <a:path w="7775575" h="359410">
                  <a:moveTo>
                    <a:pt x="7715631" y="0"/>
                  </a:moveTo>
                  <a:lnTo>
                    <a:pt x="59816" y="0"/>
                  </a:lnTo>
                  <a:lnTo>
                    <a:pt x="36534" y="4702"/>
                  </a:lnTo>
                  <a:lnTo>
                    <a:pt x="17521" y="17525"/>
                  </a:lnTo>
                  <a:lnTo>
                    <a:pt x="4701" y="36540"/>
                  </a:lnTo>
                  <a:lnTo>
                    <a:pt x="0" y="59816"/>
                  </a:lnTo>
                  <a:lnTo>
                    <a:pt x="0" y="299085"/>
                  </a:lnTo>
                  <a:lnTo>
                    <a:pt x="4701" y="322361"/>
                  </a:lnTo>
                  <a:lnTo>
                    <a:pt x="17521" y="341375"/>
                  </a:lnTo>
                  <a:lnTo>
                    <a:pt x="36534" y="354199"/>
                  </a:lnTo>
                  <a:lnTo>
                    <a:pt x="59816" y="358901"/>
                  </a:lnTo>
                  <a:lnTo>
                    <a:pt x="7715631" y="358901"/>
                  </a:lnTo>
                  <a:lnTo>
                    <a:pt x="7738907" y="354199"/>
                  </a:lnTo>
                  <a:lnTo>
                    <a:pt x="7757922" y="341375"/>
                  </a:lnTo>
                  <a:lnTo>
                    <a:pt x="7770745" y="322361"/>
                  </a:lnTo>
                  <a:lnTo>
                    <a:pt x="7775448" y="299085"/>
                  </a:lnTo>
                  <a:lnTo>
                    <a:pt x="7775448" y="59816"/>
                  </a:lnTo>
                  <a:lnTo>
                    <a:pt x="7770745" y="36540"/>
                  </a:lnTo>
                  <a:lnTo>
                    <a:pt x="7757922" y="17525"/>
                  </a:lnTo>
                  <a:lnTo>
                    <a:pt x="7738907" y="4702"/>
                  </a:lnTo>
                  <a:lnTo>
                    <a:pt x="7715631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57630" y="1857375"/>
              <a:ext cx="7775575" cy="359410"/>
            </a:xfrm>
            <a:custGeom>
              <a:avLst/>
              <a:gdLst/>
              <a:ahLst/>
              <a:cxnLst/>
              <a:rect l="l" t="t" r="r" b="b"/>
              <a:pathLst>
                <a:path w="7775575" h="359410">
                  <a:moveTo>
                    <a:pt x="0" y="59816"/>
                  </a:moveTo>
                  <a:lnTo>
                    <a:pt x="4701" y="36540"/>
                  </a:lnTo>
                  <a:lnTo>
                    <a:pt x="17521" y="17525"/>
                  </a:lnTo>
                  <a:lnTo>
                    <a:pt x="36534" y="4702"/>
                  </a:lnTo>
                  <a:lnTo>
                    <a:pt x="59816" y="0"/>
                  </a:lnTo>
                  <a:lnTo>
                    <a:pt x="7715631" y="0"/>
                  </a:lnTo>
                  <a:lnTo>
                    <a:pt x="7738907" y="4702"/>
                  </a:lnTo>
                  <a:lnTo>
                    <a:pt x="7757922" y="17525"/>
                  </a:lnTo>
                  <a:lnTo>
                    <a:pt x="7770745" y="36540"/>
                  </a:lnTo>
                  <a:lnTo>
                    <a:pt x="7775448" y="59816"/>
                  </a:lnTo>
                  <a:lnTo>
                    <a:pt x="7775448" y="299085"/>
                  </a:lnTo>
                  <a:lnTo>
                    <a:pt x="7770745" y="322361"/>
                  </a:lnTo>
                  <a:lnTo>
                    <a:pt x="7757922" y="341375"/>
                  </a:lnTo>
                  <a:lnTo>
                    <a:pt x="7738907" y="354199"/>
                  </a:lnTo>
                  <a:lnTo>
                    <a:pt x="7715631" y="358901"/>
                  </a:lnTo>
                  <a:lnTo>
                    <a:pt x="59816" y="358901"/>
                  </a:lnTo>
                  <a:lnTo>
                    <a:pt x="36534" y="354199"/>
                  </a:lnTo>
                  <a:lnTo>
                    <a:pt x="17521" y="341375"/>
                  </a:lnTo>
                  <a:lnTo>
                    <a:pt x="4701" y="322361"/>
                  </a:lnTo>
                  <a:lnTo>
                    <a:pt x="0" y="299085"/>
                  </a:lnTo>
                  <a:lnTo>
                    <a:pt x="0" y="59816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188459" y="1901951"/>
            <a:ext cx="111506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80" dirty="0">
                <a:solidFill>
                  <a:srgbClr val="4D4D00"/>
                </a:solidFill>
                <a:latin typeface="Arial"/>
                <a:cs typeface="Arial"/>
              </a:rPr>
              <a:t>Т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хн</a:t>
            </a:r>
            <a:r>
              <a:rPr sz="1600" b="1" spc="-5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л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огія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71880" y="2358008"/>
            <a:ext cx="4429760" cy="579120"/>
          </a:xfrm>
          <a:custGeom>
            <a:avLst/>
            <a:gdLst/>
            <a:ahLst/>
            <a:cxnLst/>
            <a:rect l="l" t="t" r="r" b="b"/>
            <a:pathLst>
              <a:path w="4429760" h="579119">
                <a:moveTo>
                  <a:pt x="4332985" y="0"/>
                </a:moveTo>
                <a:lnTo>
                  <a:pt x="96520" y="0"/>
                </a:lnTo>
                <a:lnTo>
                  <a:pt x="58952" y="7580"/>
                </a:lnTo>
                <a:lnTo>
                  <a:pt x="28271" y="28257"/>
                </a:lnTo>
                <a:lnTo>
                  <a:pt x="7585" y="58935"/>
                </a:lnTo>
                <a:lnTo>
                  <a:pt x="0" y="96519"/>
                </a:lnTo>
                <a:lnTo>
                  <a:pt x="0" y="482600"/>
                </a:lnTo>
                <a:lnTo>
                  <a:pt x="7585" y="520184"/>
                </a:lnTo>
                <a:lnTo>
                  <a:pt x="28271" y="550862"/>
                </a:lnTo>
                <a:lnTo>
                  <a:pt x="58952" y="571539"/>
                </a:lnTo>
                <a:lnTo>
                  <a:pt x="96520" y="579119"/>
                </a:lnTo>
                <a:lnTo>
                  <a:pt x="4332985" y="579119"/>
                </a:lnTo>
                <a:lnTo>
                  <a:pt x="4370570" y="571539"/>
                </a:lnTo>
                <a:lnTo>
                  <a:pt x="4401248" y="550862"/>
                </a:lnTo>
                <a:lnTo>
                  <a:pt x="4421925" y="520184"/>
                </a:lnTo>
                <a:lnTo>
                  <a:pt x="4429506" y="482600"/>
                </a:lnTo>
                <a:lnTo>
                  <a:pt x="4429506" y="96519"/>
                </a:lnTo>
                <a:lnTo>
                  <a:pt x="4421925" y="58935"/>
                </a:lnTo>
                <a:lnTo>
                  <a:pt x="4401248" y="28257"/>
                </a:lnTo>
                <a:lnTo>
                  <a:pt x="4370570" y="7580"/>
                </a:lnTo>
                <a:lnTo>
                  <a:pt x="4332985" y="0"/>
                </a:lnTo>
                <a:close/>
              </a:path>
            </a:pathLst>
          </a:custGeom>
          <a:solidFill>
            <a:srgbClr val="FFFF0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5567934" y="4281678"/>
            <a:ext cx="3420110" cy="1316355"/>
            <a:chOff x="5567934" y="4281678"/>
            <a:chExt cx="3420110" cy="1316355"/>
          </a:xfrm>
        </p:grpSpPr>
        <p:sp>
          <p:nvSpPr>
            <p:cNvPr id="17" name="object 17"/>
            <p:cNvSpPr/>
            <p:nvPr/>
          </p:nvSpPr>
          <p:spPr>
            <a:xfrm>
              <a:off x="5572887" y="4286631"/>
              <a:ext cx="3409950" cy="1306195"/>
            </a:xfrm>
            <a:custGeom>
              <a:avLst/>
              <a:gdLst/>
              <a:ahLst/>
              <a:cxnLst/>
              <a:rect l="l" t="t" r="r" b="b"/>
              <a:pathLst>
                <a:path w="3409950" h="1306195">
                  <a:moveTo>
                    <a:pt x="3192271" y="0"/>
                  </a:moveTo>
                  <a:lnTo>
                    <a:pt x="217677" y="0"/>
                  </a:lnTo>
                  <a:lnTo>
                    <a:pt x="167751" y="5746"/>
                  </a:lnTo>
                  <a:lnTo>
                    <a:pt x="121927" y="22116"/>
                  </a:lnTo>
                  <a:lnTo>
                    <a:pt x="81511" y="47806"/>
                  </a:lnTo>
                  <a:lnTo>
                    <a:pt x="47806" y="81511"/>
                  </a:lnTo>
                  <a:lnTo>
                    <a:pt x="22116" y="121927"/>
                  </a:lnTo>
                  <a:lnTo>
                    <a:pt x="5746" y="167751"/>
                  </a:lnTo>
                  <a:lnTo>
                    <a:pt x="0" y="217678"/>
                  </a:lnTo>
                  <a:lnTo>
                    <a:pt x="0" y="1088390"/>
                  </a:lnTo>
                  <a:lnTo>
                    <a:pt x="5746" y="1138316"/>
                  </a:lnTo>
                  <a:lnTo>
                    <a:pt x="22116" y="1184140"/>
                  </a:lnTo>
                  <a:lnTo>
                    <a:pt x="47806" y="1224556"/>
                  </a:lnTo>
                  <a:lnTo>
                    <a:pt x="81511" y="1258261"/>
                  </a:lnTo>
                  <a:lnTo>
                    <a:pt x="121927" y="1283951"/>
                  </a:lnTo>
                  <a:lnTo>
                    <a:pt x="167751" y="1300321"/>
                  </a:lnTo>
                  <a:lnTo>
                    <a:pt x="217677" y="1306068"/>
                  </a:lnTo>
                  <a:lnTo>
                    <a:pt x="3192271" y="1306068"/>
                  </a:lnTo>
                  <a:lnTo>
                    <a:pt x="3242198" y="1300321"/>
                  </a:lnTo>
                  <a:lnTo>
                    <a:pt x="3288022" y="1283951"/>
                  </a:lnTo>
                  <a:lnTo>
                    <a:pt x="3328438" y="1258261"/>
                  </a:lnTo>
                  <a:lnTo>
                    <a:pt x="3362143" y="1224556"/>
                  </a:lnTo>
                  <a:lnTo>
                    <a:pt x="3387833" y="1184140"/>
                  </a:lnTo>
                  <a:lnTo>
                    <a:pt x="3404203" y="1138316"/>
                  </a:lnTo>
                  <a:lnTo>
                    <a:pt x="3409949" y="1088390"/>
                  </a:lnTo>
                  <a:lnTo>
                    <a:pt x="3409949" y="217678"/>
                  </a:lnTo>
                  <a:lnTo>
                    <a:pt x="3404203" y="167751"/>
                  </a:lnTo>
                  <a:lnTo>
                    <a:pt x="3387833" y="121927"/>
                  </a:lnTo>
                  <a:lnTo>
                    <a:pt x="3362143" y="81511"/>
                  </a:lnTo>
                  <a:lnTo>
                    <a:pt x="3328438" y="47806"/>
                  </a:lnTo>
                  <a:lnTo>
                    <a:pt x="3288022" y="22116"/>
                  </a:lnTo>
                  <a:lnTo>
                    <a:pt x="3242198" y="5746"/>
                  </a:lnTo>
                  <a:lnTo>
                    <a:pt x="3192271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72887" y="4286631"/>
              <a:ext cx="3409950" cy="1306195"/>
            </a:xfrm>
            <a:custGeom>
              <a:avLst/>
              <a:gdLst/>
              <a:ahLst/>
              <a:cxnLst/>
              <a:rect l="l" t="t" r="r" b="b"/>
              <a:pathLst>
                <a:path w="3409950" h="1306195">
                  <a:moveTo>
                    <a:pt x="0" y="217678"/>
                  </a:moveTo>
                  <a:lnTo>
                    <a:pt x="5746" y="167751"/>
                  </a:lnTo>
                  <a:lnTo>
                    <a:pt x="22116" y="121927"/>
                  </a:lnTo>
                  <a:lnTo>
                    <a:pt x="47806" y="81511"/>
                  </a:lnTo>
                  <a:lnTo>
                    <a:pt x="81511" y="47806"/>
                  </a:lnTo>
                  <a:lnTo>
                    <a:pt x="121927" y="22116"/>
                  </a:lnTo>
                  <a:lnTo>
                    <a:pt x="167751" y="5746"/>
                  </a:lnTo>
                  <a:lnTo>
                    <a:pt x="217677" y="0"/>
                  </a:lnTo>
                  <a:lnTo>
                    <a:pt x="3192271" y="0"/>
                  </a:lnTo>
                  <a:lnTo>
                    <a:pt x="3242198" y="5746"/>
                  </a:lnTo>
                  <a:lnTo>
                    <a:pt x="3288022" y="22116"/>
                  </a:lnTo>
                  <a:lnTo>
                    <a:pt x="3328438" y="47806"/>
                  </a:lnTo>
                  <a:lnTo>
                    <a:pt x="3362143" y="81511"/>
                  </a:lnTo>
                  <a:lnTo>
                    <a:pt x="3387833" y="121927"/>
                  </a:lnTo>
                  <a:lnTo>
                    <a:pt x="3404203" y="167751"/>
                  </a:lnTo>
                  <a:lnTo>
                    <a:pt x="3409949" y="217678"/>
                  </a:lnTo>
                  <a:lnTo>
                    <a:pt x="3409949" y="1088390"/>
                  </a:lnTo>
                  <a:lnTo>
                    <a:pt x="3404203" y="1138316"/>
                  </a:lnTo>
                  <a:lnTo>
                    <a:pt x="3387833" y="1184140"/>
                  </a:lnTo>
                  <a:lnTo>
                    <a:pt x="3362143" y="1224556"/>
                  </a:lnTo>
                  <a:lnTo>
                    <a:pt x="3328438" y="1258261"/>
                  </a:lnTo>
                  <a:lnTo>
                    <a:pt x="3288022" y="1283951"/>
                  </a:lnTo>
                  <a:lnTo>
                    <a:pt x="3242198" y="1300321"/>
                  </a:lnTo>
                  <a:lnTo>
                    <a:pt x="3192271" y="1306068"/>
                  </a:lnTo>
                  <a:lnTo>
                    <a:pt x="217677" y="1306068"/>
                  </a:lnTo>
                  <a:lnTo>
                    <a:pt x="167751" y="1300321"/>
                  </a:lnTo>
                  <a:lnTo>
                    <a:pt x="121927" y="1283951"/>
                  </a:lnTo>
                  <a:lnTo>
                    <a:pt x="81511" y="1258261"/>
                  </a:lnTo>
                  <a:lnTo>
                    <a:pt x="47806" y="1224556"/>
                  </a:lnTo>
                  <a:lnTo>
                    <a:pt x="22116" y="1184140"/>
                  </a:lnTo>
                  <a:lnTo>
                    <a:pt x="5746" y="1138316"/>
                  </a:lnTo>
                  <a:lnTo>
                    <a:pt x="0" y="1088390"/>
                  </a:lnTo>
                  <a:lnTo>
                    <a:pt x="0" y="21767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18133" y="2412492"/>
            <a:ext cx="43370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кальцію 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глюконат,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968375" algn="l"/>
                <a:tab pos="4311015" algn="l"/>
              </a:tabLst>
            </a:pPr>
            <a:r>
              <a:rPr sz="1600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b="1" u="sng" spc="-15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затираючи </a:t>
            </a:r>
            <a:r>
              <a:rPr sz="1600" b="1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пори</a:t>
            </a:r>
            <a:r>
              <a:rPr sz="1600" b="1" u="sng" spc="-40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ступки	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28461" y="4377435"/>
            <a:ext cx="309880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Відважують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окремому 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столі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покритому аркушем  білого 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паперу,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окремих  терезах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для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барвних</a:t>
            </a:r>
            <a:r>
              <a:rPr sz="1600" b="1" spc="-3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речовин.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Готують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окремій</a:t>
            </a:r>
            <a:r>
              <a:rPr sz="16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ступці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95173" y="3066923"/>
            <a:ext cx="4523740" cy="968375"/>
            <a:chOff x="495173" y="3066923"/>
            <a:chExt cx="4523740" cy="968375"/>
          </a:xfrm>
        </p:grpSpPr>
        <p:sp>
          <p:nvSpPr>
            <p:cNvPr id="22" name="object 22"/>
            <p:cNvSpPr/>
            <p:nvPr/>
          </p:nvSpPr>
          <p:spPr>
            <a:xfrm>
              <a:off x="500253" y="3072003"/>
              <a:ext cx="4513580" cy="958215"/>
            </a:xfrm>
            <a:custGeom>
              <a:avLst/>
              <a:gdLst/>
              <a:ahLst/>
              <a:cxnLst/>
              <a:rect l="l" t="t" r="r" b="b"/>
              <a:pathLst>
                <a:path w="4513580" h="958214">
                  <a:moveTo>
                    <a:pt x="4353687" y="0"/>
                  </a:moveTo>
                  <a:lnTo>
                    <a:pt x="159639" y="0"/>
                  </a:lnTo>
                  <a:lnTo>
                    <a:pt x="109181" y="8141"/>
                  </a:lnTo>
                  <a:lnTo>
                    <a:pt x="65359" y="30809"/>
                  </a:lnTo>
                  <a:lnTo>
                    <a:pt x="30801" y="65370"/>
                  </a:lnTo>
                  <a:lnTo>
                    <a:pt x="8138" y="109191"/>
                  </a:lnTo>
                  <a:lnTo>
                    <a:pt x="0" y="159638"/>
                  </a:lnTo>
                  <a:lnTo>
                    <a:pt x="0" y="798195"/>
                  </a:lnTo>
                  <a:lnTo>
                    <a:pt x="8138" y="848642"/>
                  </a:lnTo>
                  <a:lnTo>
                    <a:pt x="30801" y="892463"/>
                  </a:lnTo>
                  <a:lnTo>
                    <a:pt x="65359" y="927024"/>
                  </a:lnTo>
                  <a:lnTo>
                    <a:pt x="109181" y="949692"/>
                  </a:lnTo>
                  <a:lnTo>
                    <a:pt x="159639" y="957834"/>
                  </a:lnTo>
                  <a:lnTo>
                    <a:pt x="4353687" y="957834"/>
                  </a:lnTo>
                  <a:lnTo>
                    <a:pt x="4404134" y="949692"/>
                  </a:lnTo>
                  <a:lnTo>
                    <a:pt x="4447955" y="927024"/>
                  </a:lnTo>
                  <a:lnTo>
                    <a:pt x="4482516" y="892463"/>
                  </a:lnTo>
                  <a:lnTo>
                    <a:pt x="4505184" y="848642"/>
                  </a:lnTo>
                  <a:lnTo>
                    <a:pt x="4513326" y="798195"/>
                  </a:lnTo>
                  <a:lnTo>
                    <a:pt x="4513326" y="159638"/>
                  </a:lnTo>
                  <a:lnTo>
                    <a:pt x="4505184" y="109191"/>
                  </a:lnTo>
                  <a:lnTo>
                    <a:pt x="4482516" y="65370"/>
                  </a:lnTo>
                  <a:lnTo>
                    <a:pt x="4447955" y="30809"/>
                  </a:lnTo>
                  <a:lnTo>
                    <a:pt x="4404134" y="8141"/>
                  </a:lnTo>
                  <a:lnTo>
                    <a:pt x="4353687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0253" y="3072003"/>
              <a:ext cx="4513580" cy="958215"/>
            </a:xfrm>
            <a:custGeom>
              <a:avLst/>
              <a:gdLst/>
              <a:ahLst/>
              <a:cxnLst/>
              <a:rect l="l" t="t" r="r" b="b"/>
              <a:pathLst>
                <a:path w="4513580" h="958214">
                  <a:moveTo>
                    <a:pt x="0" y="159638"/>
                  </a:moveTo>
                  <a:lnTo>
                    <a:pt x="8138" y="109191"/>
                  </a:lnTo>
                  <a:lnTo>
                    <a:pt x="30801" y="65370"/>
                  </a:lnTo>
                  <a:lnTo>
                    <a:pt x="65359" y="30809"/>
                  </a:lnTo>
                  <a:lnTo>
                    <a:pt x="109181" y="8141"/>
                  </a:lnTo>
                  <a:lnTo>
                    <a:pt x="159639" y="0"/>
                  </a:lnTo>
                  <a:lnTo>
                    <a:pt x="4353687" y="0"/>
                  </a:lnTo>
                  <a:lnTo>
                    <a:pt x="4404134" y="8141"/>
                  </a:lnTo>
                  <a:lnTo>
                    <a:pt x="4447955" y="30809"/>
                  </a:lnTo>
                  <a:lnTo>
                    <a:pt x="4482516" y="65370"/>
                  </a:lnTo>
                  <a:lnTo>
                    <a:pt x="4505184" y="109191"/>
                  </a:lnTo>
                  <a:lnTo>
                    <a:pt x="4513326" y="159638"/>
                  </a:lnTo>
                  <a:lnTo>
                    <a:pt x="4513326" y="798195"/>
                  </a:lnTo>
                  <a:lnTo>
                    <a:pt x="4505184" y="848642"/>
                  </a:lnTo>
                  <a:lnTo>
                    <a:pt x="4482516" y="892463"/>
                  </a:lnTo>
                  <a:lnTo>
                    <a:pt x="4447955" y="927024"/>
                  </a:lnTo>
                  <a:lnTo>
                    <a:pt x="4404134" y="949692"/>
                  </a:lnTo>
                  <a:lnTo>
                    <a:pt x="4353687" y="957834"/>
                  </a:lnTo>
                  <a:lnTo>
                    <a:pt x="159639" y="957834"/>
                  </a:lnTo>
                  <a:lnTo>
                    <a:pt x="109181" y="949692"/>
                  </a:lnTo>
                  <a:lnTo>
                    <a:pt x="65359" y="927024"/>
                  </a:lnTo>
                  <a:lnTo>
                    <a:pt x="30801" y="892463"/>
                  </a:lnTo>
                  <a:lnTo>
                    <a:pt x="8138" y="848642"/>
                  </a:lnTo>
                  <a:lnTo>
                    <a:pt x="0" y="798195"/>
                  </a:lnTo>
                  <a:lnTo>
                    <a:pt x="0" y="159638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48462" y="3145789"/>
            <a:ext cx="42164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затерту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ступку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поверх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кальцію  глюконату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кислоту 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аскорбінову,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ретельно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перемішують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95173" y="4139057"/>
            <a:ext cx="4657090" cy="2718943"/>
            <a:chOff x="495173" y="4139057"/>
            <a:chExt cx="4657090" cy="2724785"/>
          </a:xfrm>
        </p:grpSpPr>
        <p:sp>
          <p:nvSpPr>
            <p:cNvPr id="26" name="object 26"/>
            <p:cNvSpPr/>
            <p:nvPr/>
          </p:nvSpPr>
          <p:spPr>
            <a:xfrm>
              <a:off x="500253" y="4144137"/>
              <a:ext cx="4646930" cy="1857375"/>
            </a:xfrm>
            <a:custGeom>
              <a:avLst/>
              <a:gdLst/>
              <a:ahLst/>
              <a:cxnLst/>
              <a:rect l="l" t="t" r="r" b="b"/>
              <a:pathLst>
                <a:path w="4646930" h="1857375">
                  <a:moveTo>
                    <a:pt x="4337177" y="0"/>
                  </a:moveTo>
                  <a:lnTo>
                    <a:pt x="309498" y="0"/>
                  </a:lnTo>
                  <a:lnTo>
                    <a:pt x="263764" y="3355"/>
                  </a:lnTo>
                  <a:lnTo>
                    <a:pt x="220112" y="13103"/>
                  </a:lnTo>
                  <a:lnTo>
                    <a:pt x="179023" y="28763"/>
                  </a:lnTo>
                  <a:lnTo>
                    <a:pt x="140974" y="49859"/>
                  </a:lnTo>
                  <a:lnTo>
                    <a:pt x="106445" y="75911"/>
                  </a:lnTo>
                  <a:lnTo>
                    <a:pt x="75915" y="106440"/>
                  </a:lnTo>
                  <a:lnTo>
                    <a:pt x="49862" y="140968"/>
                  </a:lnTo>
                  <a:lnTo>
                    <a:pt x="28765" y="179017"/>
                  </a:lnTo>
                  <a:lnTo>
                    <a:pt x="13104" y="220107"/>
                  </a:lnTo>
                  <a:lnTo>
                    <a:pt x="3355" y="263761"/>
                  </a:lnTo>
                  <a:lnTo>
                    <a:pt x="0" y="309499"/>
                  </a:lnTo>
                  <a:lnTo>
                    <a:pt x="0" y="1547495"/>
                  </a:lnTo>
                  <a:lnTo>
                    <a:pt x="3355" y="1593229"/>
                  </a:lnTo>
                  <a:lnTo>
                    <a:pt x="13104" y="1636881"/>
                  </a:lnTo>
                  <a:lnTo>
                    <a:pt x="28765" y="1677970"/>
                  </a:lnTo>
                  <a:lnTo>
                    <a:pt x="49862" y="1716019"/>
                  </a:lnTo>
                  <a:lnTo>
                    <a:pt x="75915" y="1750548"/>
                  </a:lnTo>
                  <a:lnTo>
                    <a:pt x="106445" y="1781078"/>
                  </a:lnTo>
                  <a:lnTo>
                    <a:pt x="140974" y="1807131"/>
                  </a:lnTo>
                  <a:lnTo>
                    <a:pt x="179023" y="1828228"/>
                  </a:lnTo>
                  <a:lnTo>
                    <a:pt x="220112" y="1843889"/>
                  </a:lnTo>
                  <a:lnTo>
                    <a:pt x="263764" y="1853638"/>
                  </a:lnTo>
                  <a:lnTo>
                    <a:pt x="309498" y="1856994"/>
                  </a:lnTo>
                  <a:lnTo>
                    <a:pt x="4337177" y="1856994"/>
                  </a:lnTo>
                  <a:lnTo>
                    <a:pt x="4382914" y="1853638"/>
                  </a:lnTo>
                  <a:lnTo>
                    <a:pt x="4426568" y="1843889"/>
                  </a:lnTo>
                  <a:lnTo>
                    <a:pt x="4467658" y="1828228"/>
                  </a:lnTo>
                  <a:lnTo>
                    <a:pt x="4505707" y="1807131"/>
                  </a:lnTo>
                  <a:lnTo>
                    <a:pt x="4540235" y="1781078"/>
                  </a:lnTo>
                  <a:lnTo>
                    <a:pt x="4570764" y="1750548"/>
                  </a:lnTo>
                  <a:lnTo>
                    <a:pt x="4596816" y="1716019"/>
                  </a:lnTo>
                  <a:lnTo>
                    <a:pt x="4617912" y="1677970"/>
                  </a:lnTo>
                  <a:lnTo>
                    <a:pt x="4633572" y="1636881"/>
                  </a:lnTo>
                  <a:lnTo>
                    <a:pt x="4643320" y="1593229"/>
                  </a:lnTo>
                  <a:lnTo>
                    <a:pt x="4646676" y="1547495"/>
                  </a:lnTo>
                  <a:lnTo>
                    <a:pt x="4646676" y="309499"/>
                  </a:lnTo>
                  <a:lnTo>
                    <a:pt x="4643320" y="263761"/>
                  </a:lnTo>
                  <a:lnTo>
                    <a:pt x="4633572" y="220107"/>
                  </a:lnTo>
                  <a:lnTo>
                    <a:pt x="4617912" y="179017"/>
                  </a:lnTo>
                  <a:lnTo>
                    <a:pt x="4596816" y="140968"/>
                  </a:lnTo>
                  <a:lnTo>
                    <a:pt x="4570764" y="106440"/>
                  </a:lnTo>
                  <a:lnTo>
                    <a:pt x="4540235" y="75911"/>
                  </a:lnTo>
                  <a:lnTo>
                    <a:pt x="4505707" y="49859"/>
                  </a:lnTo>
                  <a:lnTo>
                    <a:pt x="4467658" y="28763"/>
                  </a:lnTo>
                  <a:lnTo>
                    <a:pt x="4426568" y="13103"/>
                  </a:lnTo>
                  <a:lnTo>
                    <a:pt x="4382914" y="3355"/>
                  </a:lnTo>
                  <a:lnTo>
                    <a:pt x="4337177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00253" y="4144137"/>
              <a:ext cx="4646930" cy="1857375"/>
            </a:xfrm>
            <a:custGeom>
              <a:avLst/>
              <a:gdLst/>
              <a:ahLst/>
              <a:cxnLst/>
              <a:rect l="l" t="t" r="r" b="b"/>
              <a:pathLst>
                <a:path w="4646930" h="1857375">
                  <a:moveTo>
                    <a:pt x="0" y="309499"/>
                  </a:moveTo>
                  <a:lnTo>
                    <a:pt x="3355" y="263761"/>
                  </a:lnTo>
                  <a:lnTo>
                    <a:pt x="13104" y="220107"/>
                  </a:lnTo>
                  <a:lnTo>
                    <a:pt x="28765" y="179017"/>
                  </a:lnTo>
                  <a:lnTo>
                    <a:pt x="49862" y="140968"/>
                  </a:lnTo>
                  <a:lnTo>
                    <a:pt x="75915" y="106440"/>
                  </a:lnTo>
                  <a:lnTo>
                    <a:pt x="106445" y="75911"/>
                  </a:lnTo>
                  <a:lnTo>
                    <a:pt x="140974" y="49859"/>
                  </a:lnTo>
                  <a:lnTo>
                    <a:pt x="179023" y="28763"/>
                  </a:lnTo>
                  <a:lnTo>
                    <a:pt x="220112" y="13103"/>
                  </a:lnTo>
                  <a:lnTo>
                    <a:pt x="263764" y="3355"/>
                  </a:lnTo>
                  <a:lnTo>
                    <a:pt x="309498" y="0"/>
                  </a:lnTo>
                  <a:lnTo>
                    <a:pt x="4337177" y="0"/>
                  </a:lnTo>
                  <a:lnTo>
                    <a:pt x="4382914" y="3355"/>
                  </a:lnTo>
                  <a:lnTo>
                    <a:pt x="4426568" y="13103"/>
                  </a:lnTo>
                  <a:lnTo>
                    <a:pt x="4467658" y="28763"/>
                  </a:lnTo>
                  <a:lnTo>
                    <a:pt x="4505707" y="49859"/>
                  </a:lnTo>
                  <a:lnTo>
                    <a:pt x="4540235" y="75911"/>
                  </a:lnTo>
                  <a:lnTo>
                    <a:pt x="4570764" y="106440"/>
                  </a:lnTo>
                  <a:lnTo>
                    <a:pt x="4596816" y="140968"/>
                  </a:lnTo>
                  <a:lnTo>
                    <a:pt x="4617912" y="179017"/>
                  </a:lnTo>
                  <a:lnTo>
                    <a:pt x="4633572" y="220107"/>
                  </a:lnTo>
                  <a:lnTo>
                    <a:pt x="4643320" y="263761"/>
                  </a:lnTo>
                  <a:lnTo>
                    <a:pt x="4646676" y="309499"/>
                  </a:lnTo>
                  <a:lnTo>
                    <a:pt x="4646676" y="1547495"/>
                  </a:lnTo>
                  <a:lnTo>
                    <a:pt x="4643320" y="1593229"/>
                  </a:lnTo>
                  <a:lnTo>
                    <a:pt x="4633572" y="1636881"/>
                  </a:lnTo>
                  <a:lnTo>
                    <a:pt x="4617912" y="1677970"/>
                  </a:lnTo>
                  <a:lnTo>
                    <a:pt x="4596816" y="1716019"/>
                  </a:lnTo>
                  <a:lnTo>
                    <a:pt x="4570764" y="1750548"/>
                  </a:lnTo>
                  <a:lnTo>
                    <a:pt x="4540235" y="1781078"/>
                  </a:lnTo>
                  <a:lnTo>
                    <a:pt x="4505707" y="1807131"/>
                  </a:lnTo>
                  <a:lnTo>
                    <a:pt x="4467658" y="1828228"/>
                  </a:lnTo>
                  <a:lnTo>
                    <a:pt x="4426568" y="1843889"/>
                  </a:lnTo>
                  <a:lnTo>
                    <a:pt x="4382914" y="1853638"/>
                  </a:lnTo>
                  <a:lnTo>
                    <a:pt x="4337177" y="1856994"/>
                  </a:lnTo>
                  <a:lnTo>
                    <a:pt x="309498" y="1856994"/>
                  </a:lnTo>
                  <a:lnTo>
                    <a:pt x="263764" y="1853638"/>
                  </a:lnTo>
                  <a:lnTo>
                    <a:pt x="220112" y="1843889"/>
                  </a:lnTo>
                  <a:lnTo>
                    <a:pt x="179023" y="1828228"/>
                  </a:lnTo>
                  <a:lnTo>
                    <a:pt x="140974" y="1807131"/>
                  </a:lnTo>
                  <a:lnTo>
                    <a:pt x="106445" y="1781078"/>
                  </a:lnTo>
                  <a:lnTo>
                    <a:pt x="75915" y="1750548"/>
                  </a:lnTo>
                  <a:lnTo>
                    <a:pt x="49862" y="1716019"/>
                  </a:lnTo>
                  <a:lnTo>
                    <a:pt x="28765" y="1677970"/>
                  </a:lnTo>
                  <a:lnTo>
                    <a:pt x="13104" y="1636881"/>
                  </a:lnTo>
                  <a:lnTo>
                    <a:pt x="3355" y="1593229"/>
                  </a:lnTo>
                  <a:lnTo>
                    <a:pt x="0" y="1547495"/>
                  </a:lnTo>
                  <a:lnTo>
                    <a:pt x="0" y="30949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00253" y="6072758"/>
              <a:ext cx="4646930" cy="786130"/>
            </a:xfrm>
            <a:custGeom>
              <a:avLst/>
              <a:gdLst/>
              <a:ahLst/>
              <a:cxnLst/>
              <a:rect l="l" t="t" r="r" b="b"/>
              <a:pathLst>
                <a:path w="4646930" h="786129">
                  <a:moveTo>
                    <a:pt x="4515739" y="0"/>
                  </a:moveTo>
                  <a:lnTo>
                    <a:pt x="130937" y="0"/>
                  </a:lnTo>
                  <a:lnTo>
                    <a:pt x="79970" y="10289"/>
                  </a:lnTo>
                  <a:lnTo>
                    <a:pt x="38350" y="38350"/>
                  </a:lnTo>
                  <a:lnTo>
                    <a:pt x="10289" y="79970"/>
                  </a:lnTo>
                  <a:lnTo>
                    <a:pt x="0" y="130936"/>
                  </a:lnTo>
                  <a:lnTo>
                    <a:pt x="0" y="654684"/>
                  </a:lnTo>
                  <a:lnTo>
                    <a:pt x="10289" y="705650"/>
                  </a:lnTo>
                  <a:lnTo>
                    <a:pt x="38350" y="747270"/>
                  </a:lnTo>
                  <a:lnTo>
                    <a:pt x="79970" y="775331"/>
                  </a:lnTo>
                  <a:lnTo>
                    <a:pt x="130937" y="785621"/>
                  </a:lnTo>
                  <a:lnTo>
                    <a:pt x="4515739" y="785627"/>
                  </a:lnTo>
                  <a:lnTo>
                    <a:pt x="4566683" y="775337"/>
                  </a:lnTo>
                  <a:lnTo>
                    <a:pt x="4608306" y="747275"/>
                  </a:lnTo>
                  <a:lnTo>
                    <a:pt x="4636379" y="705654"/>
                  </a:lnTo>
                  <a:lnTo>
                    <a:pt x="4646676" y="654684"/>
                  </a:lnTo>
                  <a:lnTo>
                    <a:pt x="4646676" y="130936"/>
                  </a:lnTo>
                  <a:lnTo>
                    <a:pt x="4636379" y="79970"/>
                  </a:lnTo>
                  <a:lnTo>
                    <a:pt x="4608306" y="38350"/>
                  </a:lnTo>
                  <a:lnTo>
                    <a:pt x="4566683" y="10289"/>
                  </a:lnTo>
                  <a:lnTo>
                    <a:pt x="4515739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00253" y="6072758"/>
              <a:ext cx="4646930" cy="786130"/>
            </a:xfrm>
            <a:custGeom>
              <a:avLst/>
              <a:gdLst/>
              <a:ahLst/>
              <a:cxnLst/>
              <a:rect l="l" t="t" r="r" b="b"/>
              <a:pathLst>
                <a:path w="4646930" h="786129">
                  <a:moveTo>
                    <a:pt x="0" y="130936"/>
                  </a:moveTo>
                  <a:lnTo>
                    <a:pt x="10289" y="79970"/>
                  </a:lnTo>
                  <a:lnTo>
                    <a:pt x="38350" y="38350"/>
                  </a:lnTo>
                  <a:lnTo>
                    <a:pt x="79970" y="10289"/>
                  </a:lnTo>
                  <a:lnTo>
                    <a:pt x="130937" y="0"/>
                  </a:lnTo>
                  <a:lnTo>
                    <a:pt x="4515739" y="0"/>
                  </a:lnTo>
                  <a:lnTo>
                    <a:pt x="4566683" y="10289"/>
                  </a:lnTo>
                  <a:lnTo>
                    <a:pt x="4608306" y="38350"/>
                  </a:lnTo>
                  <a:lnTo>
                    <a:pt x="4636379" y="79970"/>
                  </a:lnTo>
                  <a:lnTo>
                    <a:pt x="4646676" y="130936"/>
                  </a:lnTo>
                  <a:lnTo>
                    <a:pt x="4646676" y="654684"/>
                  </a:lnTo>
                  <a:lnTo>
                    <a:pt x="4636379" y="705654"/>
                  </a:lnTo>
                  <a:lnTo>
                    <a:pt x="4608306" y="747275"/>
                  </a:lnTo>
                  <a:lnTo>
                    <a:pt x="4566683" y="775337"/>
                  </a:lnTo>
                  <a:lnTo>
                    <a:pt x="4515739" y="785627"/>
                  </a:lnTo>
                  <a:lnTo>
                    <a:pt x="130937" y="785621"/>
                  </a:lnTo>
                  <a:lnTo>
                    <a:pt x="79970" y="775331"/>
                  </a:lnTo>
                  <a:lnTo>
                    <a:pt x="38350" y="747270"/>
                  </a:lnTo>
                  <a:lnTo>
                    <a:pt x="10289" y="705650"/>
                  </a:lnTo>
                  <a:lnTo>
                    <a:pt x="0" y="654684"/>
                  </a:lnTo>
                  <a:lnTo>
                    <a:pt x="0" y="13093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76477" y="4261358"/>
            <a:ext cx="4093845" cy="2621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Поверх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залишеної суміші кальцію  глюконату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кислотою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аскорбіновою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барвну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речовину рибофлавін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залишок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капсули,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використовуючи метод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тришаровості,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 тільки після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цього ретельно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перемішують</a:t>
            </a:r>
            <a:endParaRPr sz="1600" dirty="0">
              <a:latin typeface="Arial"/>
              <a:cs typeface="Arial"/>
            </a:endParaRPr>
          </a:p>
          <a:p>
            <a:pPr marL="127635" marR="119380" indent="-635" algn="ctr">
              <a:lnSpc>
                <a:spcPct val="100000"/>
              </a:lnSpc>
              <a:spcBef>
                <a:spcPts val="1235"/>
              </a:spcBef>
            </a:pP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10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желатинові капсули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оформляють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515950" y="6176771"/>
            <a:ext cx="3500754" cy="586740"/>
          </a:xfrm>
          <a:custGeom>
            <a:avLst/>
            <a:gdLst/>
            <a:ahLst/>
            <a:cxnLst/>
            <a:rect l="l" t="t" r="r" b="b"/>
            <a:pathLst>
              <a:path w="3500754" h="586740">
                <a:moveTo>
                  <a:pt x="3500628" y="0"/>
                </a:moveTo>
                <a:lnTo>
                  <a:pt x="0" y="0"/>
                </a:lnTo>
                <a:lnTo>
                  <a:pt x="0" y="586739"/>
                </a:lnTo>
                <a:lnTo>
                  <a:pt x="3500628" y="586739"/>
                </a:lnTo>
                <a:lnTo>
                  <a:pt x="3500628" y="0"/>
                </a:lnTo>
                <a:close/>
              </a:path>
            </a:pathLst>
          </a:custGeom>
          <a:solidFill>
            <a:srgbClr val="CCCC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578347" y="6304026"/>
            <a:ext cx="3100705" cy="511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</a:t>
            </a:r>
            <a:r>
              <a:rPr sz="1400" b="1" spc="-15" dirty="0">
                <a:latin typeface="Arial"/>
                <a:cs typeface="Arial"/>
              </a:rPr>
              <a:t> етикетка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2150"/>
              </a:lnSpc>
            </a:pPr>
            <a:r>
              <a:rPr sz="1400" b="1" spc="-5" dirty="0">
                <a:latin typeface="Arial"/>
                <a:cs typeface="Arial"/>
              </a:rPr>
              <a:t>«Внутрішнє</a:t>
            </a:r>
            <a:r>
              <a:rPr sz="1800" spc="-5" dirty="0">
                <a:latin typeface="Tahoma"/>
                <a:cs typeface="Tahoma"/>
              </a:rPr>
              <a:t>»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777108" y="3498215"/>
            <a:ext cx="6229985" cy="2647950"/>
            <a:chOff x="2777108" y="3498215"/>
            <a:chExt cx="6229985" cy="2647950"/>
          </a:xfrm>
        </p:grpSpPr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7108" y="5930265"/>
              <a:ext cx="76200" cy="21564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130164" y="5085842"/>
              <a:ext cx="315595" cy="76200"/>
            </a:xfrm>
            <a:custGeom>
              <a:avLst/>
              <a:gdLst/>
              <a:ahLst/>
              <a:cxnLst/>
              <a:rect l="l" t="t" r="r" b="b"/>
              <a:pathLst>
                <a:path w="315595" h="76200">
                  <a:moveTo>
                    <a:pt x="239246" y="44417"/>
                  </a:moveTo>
                  <a:lnTo>
                    <a:pt x="239140" y="76199"/>
                  </a:lnTo>
                  <a:lnTo>
                    <a:pt x="302959" y="44449"/>
                  </a:lnTo>
                  <a:lnTo>
                    <a:pt x="251968" y="44449"/>
                  </a:lnTo>
                  <a:lnTo>
                    <a:pt x="239246" y="44417"/>
                  </a:lnTo>
                  <a:close/>
                </a:path>
                <a:path w="315595" h="76200">
                  <a:moveTo>
                    <a:pt x="239289" y="31718"/>
                  </a:moveTo>
                  <a:lnTo>
                    <a:pt x="239246" y="44417"/>
                  </a:lnTo>
                  <a:lnTo>
                    <a:pt x="251968" y="44449"/>
                  </a:lnTo>
                  <a:lnTo>
                    <a:pt x="251968" y="31749"/>
                  </a:lnTo>
                  <a:lnTo>
                    <a:pt x="239289" y="31718"/>
                  </a:lnTo>
                  <a:close/>
                </a:path>
                <a:path w="315595" h="76200">
                  <a:moveTo>
                    <a:pt x="239395" y="0"/>
                  </a:moveTo>
                  <a:lnTo>
                    <a:pt x="239289" y="31718"/>
                  </a:lnTo>
                  <a:lnTo>
                    <a:pt x="251968" y="31749"/>
                  </a:lnTo>
                  <a:lnTo>
                    <a:pt x="251968" y="44449"/>
                  </a:lnTo>
                  <a:lnTo>
                    <a:pt x="302959" y="44449"/>
                  </a:lnTo>
                  <a:lnTo>
                    <a:pt x="315468" y="38226"/>
                  </a:lnTo>
                  <a:lnTo>
                    <a:pt x="239395" y="0"/>
                  </a:lnTo>
                  <a:close/>
                </a:path>
                <a:path w="315595" h="76200">
                  <a:moveTo>
                    <a:pt x="0" y="31114"/>
                  </a:moveTo>
                  <a:lnTo>
                    <a:pt x="0" y="43814"/>
                  </a:lnTo>
                  <a:lnTo>
                    <a:pt x="239246" y="44417"/>
                  </a:lnTo>
                  <a:lnTo>
                    <a:pt x="239289" y="31718"/>
                  </a:lnTo>
                  <a:lnTo>
                    <a:pt x="0" y="311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445632" y="3503295"/>
              <a:ext cx="3556635" cy="607060"/>
            </a:xfrm>
            <a:custGeom>
              <a:avLst/>
              <a:gdLst/>
              <a:ahLst/>
              <a:cxnLst/>
              <a:rect l="l" t="t" r="r" b="b"/>
              <a:pathLst>
                <a:path w="3556634" h="607060">
                  <a:moveTo>
                    <a:pt x="3455162" y="0"/>
                  </a:moveTo>
                  <a:lnTo>
                    <a:pt x="101091" y="0"/>
                  </a:lnTo>
                  <a:lnTo>
                    <a:pt x="61721" y="7937"/>
                  </a:lnTo>
                  <a:lnTo>
                    <a:pt x="29590" y="29591"/>
                  </a:lnTo>
                  <a:lnTo>
                    <a:pt x="7937" y="61722"/>
                  </a:lnTo>
                  <a:lnTo>
                    <a:pt x="0" y="101091"/>
                  </a:lnTo>
                  <a:lnTo>
                    <a:pt x="0" y="505459"/>
                  </a:lnTo>
                  <a:lnTo>
                    <a:pt x="7937" y="544829"/>
                  </a:lnTo>
                  <a:lnTo>
                    <a:pt x="29591" y="576960"/>
                  </a:lnTo>
                  <a:lnTo>
                    <a:pt x="61722" y="598614"/>
                  </a:lnTo>
                  <a:lnTo>
                    <a:pt x="101091" y="606551"/>
                  </a:lnTo>
                  <a:lnTo>
                    <a:pt x="3455162" y="606551"/>
                  </a:lnTo>
                  <a:lnTo>
                    <a:pt x="3494532" y="598614"/>
                  </a:lnTo>
                  <a:lnTo>
                    <a:pt x="3526663" y="576960"/>
                  </a:lnTo>
                  <a:lnTo>
                    <a:pt x="3548316" y="544829"/>
                  </a:lnTo>
                  <a:lnTo>
                    <a:pt x="3556253" y="505459"/>
                  </a:lnTo>
                  <a:lnTo>
                    <a:pt x="3556253" y="101091"/>
                  </a:lnTo>
                  <a:lnTo>
                    <a:pt x="3548316" y="61721"/>
                  </a:lnTo>
                  <a:lnTo>
                    <a:pt x="3526663" y="29590"/>
                  </a:lnTo>
                  <a:lnTo>
                    <a:pt x="3494532" y="7937"/>
                  </a:lnTo>
                  <a:lnTo>
                    <a:pt x="3455162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445632" y="3503295"/>
              <a:ext cx="3556635" cy="607060"/>
            </a:xfrm>
            <a:custGeom>
              <a:avLst/>
              <a:gdLst/>
              <a:ahLst/>
              <a:cxnLst/>
              <a:rect l="l" t="t" r="r" b="b"/>
              <a:pathLst>
                <a:path w="3556634" h="607060">
                  <a:moveTo>
                    <a:pt x="0" y="101091"/>
                  </a:moveTo>
                  <a:lnTo>
                    <a:pt x="7937" y="61722"/>
                  </a:lnTo>
                  <a:lnTo>
                    <a:pt x="29590" y="29591"/>
                  </a:lnTo>
                  <a:lnTo>
                    <a:pt x="61721" y="7937"/>
                  </a:lnTo>
                  <a:lnTo>
                    <a:pt x="101091" y="0"/>
                  </a:lnTo>
                  <a:lnTo>
                    <a:pt x="3455162" y="0"/>
                  </a:lnTo>
                  <a:lnTo>
                    <a:pt x="3494532" y="7937"/>
                  </a:lnTo>
                  <a:lnTo>
                    <a:pt x="3526663" y="29590"/>
                  </a:lnTo>
                  <a:lnTo>
                    <a:pt x="3548316" y="61721"/>
                  </a:lnTo>
                  <a:lnTo>
                    <a:pt x="3556253" y="101091"/>
                  </a:lnTo>
                  <a:lnTo>
                    <a:pt x="3556253" y="505459"/>
                  </a:lnTo>
                  <a:lnTo>
                    <a:pt x="3548316" y="544829"/>
                  </a:lnTo>
                  <a:lnTo>
                    <a:pt x="3526663" y="576960"/>
                  </a:lnTo>
                  <a:lnTo>
                    <a:pt x="3494532" y="598614"/>
                  </a:lnTo>
                  <a:lnTo>
                    <a:pt x="3455162" y="606551"/>
                  </a:lnTo>
                  <a:lnTo>
                    <a:pt x="101091" y="606551"/>
                  </a:lnTo>
                  <a:lnTo>
                    <a:pt x="61722" y="598614"/>
                  </a:lnTo>
                  <a:lnTo>
                    <a:pt x="29591" y="576960"/>
                  </a:lnTo>
                  <a:lnTo>
                    <a:pt x="7937" y="544829"/>
                  </a:lnTo>
                  <a:lnTo>
                    <a:pt x="0" y="505459"/>
                  </a:lnTo>
                  <a:lnTo>
                    <a:pt x="0" y="101091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1331975" y="100584"/>
            <a:ext cx="7703820" cy="525780"/>
          </a:xfrm>
          <a:custGeom>
            <a:avLst/>
            <a:gdLst/>
            <a:ahLst/>
            <a:cxnLst/>
            <a:rect l="l" t="t" r="r" b="b"/>
            <a:pathLst>
              <a:path w="7703820" h="525780">
                <a:moveTo>
                  <a:pt x="7703820" y="0"/>
                </a:moveTo>
                <a:lnTo>
                  <a:pt x="0" y="0"/>
                </a:lnTo>
                <a:lnTo>
                  <a:pt x="0" y="525780"/>
                </a:lnTo>
                <a:lnTo>
                  <a:pt x="7703820" y="525780"/>
                </a:lnTo>
                <a:lnTo>
                  <a:pt x="7703820" y="0"/>
                </a:lnTo>
                <a:close/>
              </a:path>
            </a:pathLst>
          </a:custGeom>
          <a:solidFill>
            <a:srgbClr val="DFFF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1796288" y="131318"/>
            <a:ext cx="6775450" cy="4527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ВИГОТОВЛЕННЯ </a:t>
            </a:r>
            <a:r>
              <a:rPr sz="1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ПОРОШКІВ ІЗ </a:t>
            </a:r>
            <a:r>
              <a:rPr sz="1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БАРВНИМИ </a:t>
            </a:r>
            <a:r>
              <a:rPr sz="14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ТА</a:t>
            </a:r>
            <a:r>
              <a:rPr sz="1400" b="1" spc="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ВАЖКОПОДРІБНЮВАНИМИ</a:t>
            </a:r>
            <a:endParaRPr sz="1400">
              <a:latin typeface="Times New Roman"/>
              <a:cs typeface="Times New Roman"/>
            </a:endParaRPr>
          </a:p>
          <a:p>
            <a:pPr marL="2015489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ПОРОШКАМИ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555234" y="3559810"/>
            <a:ext cx="33375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8095" marR="5080" indent="-125603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Відбирають половину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капсулу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142865" y="3748532"/>
            <a:ext cx="287020" cy="77470"/>
          </a:xfrm>
          <a:custGeom>
            <a:avLst/>
            <a:gdLst/>
            <a:ahLst/>
            <a:cxnLst/>
            <a:rect l="l" t="t" r="r" b="b"/>
            <a:pathLst>
              <a:path w="287020" h="77470">
                <a:moveTo>
                  <a:pt x="210514" y="46133"/>
                </a:moveTo>
                <a:lnTo>
                  <a:pt x="205486" y="77470"/>
                </a:lnTo>
                <a:lnTo>
                  <a:pt x="286765" y="51943"/>
                </a:lnTo>
                <a:lnTo>
                  <a:pt x="281455" y="48133"/>
                </a:lnTo>
                <a:lnTo>
                  <a:pt x="223012" y="48133"/>
                </a:lnTo>
                <a:lnTo>
                  <a:pt x="210514" y="46133"/>
                </a:lnTo>
                <a:close/>
              </a:path>
              <a:path w="287020" h="77470">
                <a:moveTo>
                  <a:pt x="212512" y="33681"/>
                </a:moveTo>
                <a:lnTo>
                  <a:pt x="210514" y="46133"/>
                </a:lnTo>
                <a:lnTo>
                  <a:pt x="223012" y="48133"/>
                </a:lnTo>
                <a:lnTo>
                  <a:pt x="225044" y="35687"/>
                </a:lnTo>
                <a:lnTo>
                  <a:pt x="212512" y="33681"/>
                </a:lnTo>
                <a:close/>
              </a:path>
              <a:path w="287020" h="77470">
                <a:moveTo>
                  <a:pt x="217550" y="2286"/>
                </a:moveTo>
                <a:lnTo>
                  <a:pt x="212512" y="33681"/>
                </a:lnTo>
                <a:lnTo>
                  <a:pt x="225044" y="35687"/>
                </a:lnTo>
                <a:lnTo>
                  <a:pt x="223012" y="48133"/>
                </a:lnTo>
                <a:lnTo>
                  <a:pt x="281455" y="48133"/>
                </a:lnTo>
                <a:lnTo>
                  <a:pt x="217550" y="2286"/>
                </a:lnTo>
                <a:close/>
              </a:path>
              <a:path w="287020" h="77470">
                <a:moveTo>
                  <a:pt x="2032" y="0"/>
                </a:moveTo>
                <a:lnTo>
                  <a:pt x="0" y="12446"/>
                </a:lnTo>
                <a:lnTo>
                  <a:pt x="210514" y="46133"/>
                </a:lnTo>
                <a:lnTo>
                  <a:pt x="212512" y="33681"/>
                </a:lnTo>
                <a:lnTo>
                  <a:pt x="20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5429122" y="2471801"/>
            <a:ext cx="3578225" cy="617220"/>
            <a:chOff x="5429122" y="2471801"/>
            <a:chExt cx="3578225" cy="617220"/>
          </a:xfrm>
        </p:grpSpPr>
        <p:sp>
          <p:nvSpPr>
            <p:cNvPr id="44" name="object 44"/>
            <p:cNvSpPr/>
            <p:nvPr/>
          </p:nvSpPr>
          <p:spPr>
            <a:xfrm>
              <a:off x="5434202" y="2476881"/>
              <a:ext cx="3568065" cy="607060"/>
            </a:xfrm>
            <a:custGeom>
              <a:avLst/>
              <a:gdLst/>
              <a:ahLst/>
              <a:cxnLst/>
              <a:rect l="l" t="t" r="r" b="b"/>
              <a:pathLst>
                <a:path w="3568065" h="607060">
                  <a:moveTo>
                    <a:pt x="3466592" y="0"/>
                  </a:moveTo>
                  <a:lnTo>
                    <a:pt x="101092" y="0"/>
                  </a:lnTo>
                  <a:lnTo>
                    <a:pt x="61722" y="7937"/>
                  </a:lnTo>
                  <a:lnTo>
                    <a:pt x="29590" y="29590"/>
                  </a:lnTo>
                  <a:lnTo>
                    <a:pt x="7937" y="61722"/>
                  </a:lnTo>
                  <a:lnTo>
                    <a:pt x="0" y="101092"/>
                  </a:lnTo>
                  <a:lnTo>
                    <a:pt x="0" y="505460"/>
                  </a:lnTo>
                  <a:lnTo>
                    <a:pt x="7937" y="544830"/>
                  </a:lnTo>
                  <a:lnTo>
                    <a:pt x="29590" y="576961"/>
                  </a:lnTo>
                  <a:lnTo>
                    <a:pt x="61722" y="598614"/>
                  </a:lnTo>
                  <a:lnTo>
                    <a:pt x="101092" y="606552"/>
                  </a:lnTo>
                  <a:lnTo>
                    <a:pt x="3466592" y="606552"/>
                  </a:lnTo>
                  <a:lnTo>
                    <a:pt x="3505962" y="598614"/>
                  </a:lnTo>
                  <a:lnTo>
                    <a:pt x="3538093" y="576961"/>
                  </a:lnTo>
                  <a:lnTo>
                    <a:pt x="3559746" y="544830"/>
                  </a:lnTo>
                  <a:lnTo>
                    <a:pt x="3567683" y="505460"/>
                  </a:lnTo>
                  <a:lnTo>
                    <a:pt x="3567683" y="101092"/>
                  </a:lnTo>
                  <a:lnTo>
                    <a:pt x="3559746" y="61722"/>
                  </a:lnTo>
                  <a:lnTo>
                    <a:pt x="3538093" y="29590"/>
                  </a:lnTo>
                  <a:lnTo>
                    <a:pt x="3505962" y="7937"/>
                  </a:lnTo>
                  <a:lnTo>
                    <a:pt x="3466592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434202" y="2476881"/>
              <a:ext cx="3568065" cy="607060"/>
            </a:xfrm>
            <a:custGeom>
              <a:avLst/>
              <a:gdLst/>
              <a:ahLst/>
              <a:cxnLst/>
              <a:rect l="l" t="t" r="r" b="b"/>
              <a:pathLst>
                <a:path w="3568065" h="607060">
                  <a:moveTo>
                    <a:pt x="0" y="101092"/>
                  </a:moveTo>
                  <a:lnTo>
                    <a:pt x="7937" y="61722"/>
                  </a:lnTo>
                  <a:lnTo>
                    <a:pt x="29590" y="29590"/>
                  </a:lnTo>
                  <a:lnTo>
                    <a:pt x="61722" y="7937"/>
                  </a:lnTo>
                  <a:lnTo>
                    <a:pt x="101092" y="0"/>
                  </a:lnTo>
                  <a:lnTo>
                    <a:pt x="3466592" y="0"/>
                  </a:lnTo>
                  <a:lnTo>
                    <a:pt x="3505962" y="7937"/>
                  </a:lnTo>
                  <a:lnTo>
                    <a:pt x="3538093" y="29590"/>
                  </a:lnTo>
                  <a:lnTo>
                    <a:pt x="3559746" y="61722"/>
                  </a:lnTo>
                  <a:lnTo>
                    <a:pt x="3567683" y="101092"/>
                  </a:lnTo>
                  <a:lnTo>
                    <a:pt x="3567683" y="505460"/>
                  </a:lnTo>
                  <a:lnTo>
                    <a:pt x="3559746" y="544830"/>
                  </a:lnTo>
                  <a:lnTo>
                    <a:pt x="3538093" y="576961"/>
                  </a:lnTo>
                  <a:lnTo>
                    <a:pt x="3505962" y="598614"/>
                  </a:lnTo>
                  <a:lnTo>
                    <a:pt x="3466592" y="606552"/>
                  </a:lnTo>
                  <a:lnTo>
                    <a:pt x="101092" y="606552"/>
                  </a:lnTo>
                  <a:lnTo>
                    <a:pt x="61722" y="598614"/>
                  </a:lnTo>
                  <a:lnTo>
                    <a:pt x="29590" y="576961"/>
                  </a:lnTo>
                  <a:lnTo>
                    <a:pt x="7937" y="544830"/>
                  </a:lnTo>
                  <a:lnTo>
                    <a:pt x="0" y="505460"/>
                  </a:lnTo>
                  <a:lnTo>
                    <a:pt x="0" y="10109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640578" y="2533395"/>
            <a:ext cx="31553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5855" marR="5080" indent="-111379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Речовина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прописана в</a:t>
            </a:r>
            <a:r>
              <a:rPr sz="1600" b="1" spc="-6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більшій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кількості</a:t>
            </a:r>
            <a:endParaRPr sz="16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071617" y="2679319"/>
            <a:ext cx="429895" cy="81915"/>
          </a:xfrm>
          <a:custGeom>
            <a:avLst/>
            <a:gdLst/>
            <a:ahLst/>
            <a:cxnLst/>
            <a:rect l="l" t="t" r="r" b="b"/>
            <a:pathLst>
              <a:path w="429895" h="81914">
                <a:moveTo>
                  <a:pt x="357886" y="6095"/>
                </a:moveTo>
                <a:lnTo>
                  <a:pt x="354556" y="37646"/>
                </a:lnTo>
                <a:lnTo>
                  <a:pt x="367157" y="38988"/>
                </a:lnTo>
                <a:lnTo>
                  <a:pt x="365887" y="51688"/>
                </a:lnTo>
                <a:lnTo>
                  <a:pt x="353074" y="51688"/>
                </a:lnTo>
                <a:lnTo>
                  <a:pt x="349885" y="81914"/>
                </a:lnTo>
                <a:lnTo>
                  <a:pt x="429641" y="52069"/>
                </a:lnTo>
                <a:lnTo>
                  <a:pt x="429046" y="51688"/>
                </a:lnTo>
                <a:lnTo>
                  <a:pt x="365887" y="51688"/>
                </a:lnTo>
                <a:lnTo>
                  <a:pt x="353217" y="50338"/>
                </a:lnTo>
                <a:lnTo>
                  <a:pt x="426939" y="50338"/>
                </a:lnTo>
                <a:lnTo>
                  <a:pt x="357886" y="6095"/>
                </a:lnTo>
                <a:close/>
              </a:path>
              <a:path w="429895" h="81914">
                <a:moveTo>
                  <a:pt x="354556" y="37646"/>
                </a:moveTo>
                <a:lnTo>
                  <a:pt x="353217" y="50338"/>
                </a:lnTo>
                <a:lnTo>
                  <a:pt x="365887" y="51688"/>
                </a:lnTo>
                <a:lnTo>
                  <a:pt x="367157" y="38988"/>
                </a:lnTo>
                <a:lnTo>
                  <a:pt x="354556" y="37646"/>
                </a:lnTo>
                <a:close/>
              </a:path>
              <a:path w="429895" h="81914">
                <a:moveTo>
                  <a:pt x="1270" y="0"/>
                </a:moveTo>
                <a:lnTo>
                  <a:pt x="0" y="12700"/>
                </a:lnTo>
                <a:lnTo>
                  <a:pt x="353217" y="50338"/>
                </a:lnTo>
                <a:lnTo>
                  <a:pt x="354556" y="37646"/>
                </a:lnTo>
                <a:lnTo>
                  <a:pt x="12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697230" y="755141"/>
            <a:ext cx="8349615" cy="1023619"/>
            <a:chOff x="697230" y="755141"/>
            <a:chExt cx="8349615" cy="1023619"/>
          </a:xfrm>
        </p:grpSpPr>
        <p:sp>
          <p:nvSpPr>
            <p:cNvPr id="49" name="object 49"/>
            <p:cNvSpPr/>
            <p:nvPr/>
          </p:nvSpPr>
          <p:spPr>
            <a:xfrm>
              <a:off x="702183" y="760094"/>
              <a:ext cx="8339455" cy="1013460"/>
            </a:xfrm>
            <a:custGeom>
              <a:avLst/>
              <a:gdLst/>
              <a:ahLst/>
              <a:cxnLst/>
              <a:rect l="l" t="t" r="r" b="b"/>
              <a:pathLst>
                <a:path w="8339455" h="1013460">
                  <a:moveTo>
                    <a:pt x="8170418" y="0"/>
                  </a:moveTo>
                  <a:lnTo>
                    <a:pt x="168910" y="0"/>
                  </a:lnTo>
                  <a:lnTo>
                    <a:pt x="124008" y="6029"/>
                  </a:lnTo>
                  <a:lnTo>
                    <a:pt x="83660" y="23048"/>
                  </a:lnTo>
                  <a:lnTo>
                    <a:pt x="49474" y="49450"/>
                  </a:lnTo>
                  <a:lnTo>
                    <a:pt x="23062" y="83631"/>
                  </a:lnTo>
                  <a:lnTo>
                    <a:pt x="6033" y="123986"/>
                  </a:lnTo>
                  <a:lnTo>
                    <a:pt x="0" y="168909"/>
                  </a:lnTo>
                  <a:lnTo>
                    <a:pt x="0" y="844550"/>
                  </a:lnTo>
                  <a:lnTo>
                    <a:pt x="6033" y="889473"/>
                  </a:lnTo>
                  <a:lnTo>
                    <a:pt x="23062" y="929828"/>
                  </a:lnTo>
                  <a:lnTo>
                    <a:pt x="49474" y="964009"/>
                  </a:lnTo>
                  <a:lnTo>
                    <a:pt x="83660" y="990411"/>
                  </a:lnTo>
                  <a:lnTo>
                    <a:pt x="124008" y="1007430"/>
                  </a:lnTo>
                  <a:lnTo>
                    <a:pt x="168910" y="1013459"/>
                  </a:lnTo>
                  <a:lnTo>
                    <a:pt x="8170418" y="1013459"/>
                  </a:lnTo>
                  <a:lnTo>
                    <a:pt x="8215341" y="1007430"/>
                  </a:lnTo>
                  <a:lnTo>
                    <a:pt x="8255696" y="990411"/>
                  </a:lnTo>
                  <a:lnTo>
                    <a:pt x="8289877" y="964009"/>
                  </a:lnTo>
                  <a:lnTo>
                    <a:pt x="8316279" y="929828"/>
                  </a:lnTo>
                  <a:lnTo>
                    <a:pt x="8333298" y="889473"/>
                  </a:lnTo>
                  <a:lnTo>
                    <a:pt x="8339328" y="844550"/>
                  </a:lnTo>
                  <a:lnTo>
                    <a:pt x="8339328" y="168909"/>
                  </a:lnTo>
                  <a:lnTo>
                    <a:pt x="8333298" y="123986"/>
                  </a:lnTo>
                  <a:lnTo>
                    <a:pt x="8316279" y="83631"/>
                  </a:lnTo>
                  <a:lnTo>
                    <a:pt x="8289877" y="49450"/>
                  </a:lnTo>
                  <a:lnTo>
                    <a:pt x="8255696" y="23048"/>
                  </a:lnTo>
                  <a:lnTo>
                    <a:pt x="8215341" y="6029"/>
                  </a:lnTo>
                  <a:lnTo>
                    <a:pt x="8170418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02183" y="760094"/>
              <a:ext cx="8339455" cy="1013460"/>
            </a:xfrm>
            <a:custGeom>
              <a:avLst/>
              <a:gdLst/>
              <a:ahLst/>
              <a:cxnLst/>
              <a:rect l="l" t="t" r="r" b="b"/>
              <a:pathLst>
                <a:path w="8339455" h="1013460">
                  <a:moveTo>
                    <a:pt x="0" y="168909"/>
                  </a:moveTo>
                  <a:lnTo>
                    <a:pt x="6033" y="123986"/>
                  </a:lnTo>
                  <a:lnTo>
                    <a:pt x="23062" y="83631"/>
                  </a:lnTo>
                  <a:lnTo>
                    <a:pt x="49474" y="49450"/>
                  </a:lnTo>
                  <a:lnTo>
                    <a:pt x="83660" y="23048"/>
                  </a:lnTo>
                  <a:lnTo>
                    <a:pt x="124008" y="6029"/>
                  </a:lnTo>
                  <a:lnTo>
                    <a:pt x="168910" y="0"/>
                  </a:lnTo>
                  <a:lnTo>
                    <a:pt x="8170418" y="0"/>
                  </a:lnTo>
                  <a:lnTo>
                    <a:pt x="8215341" y="6029"/>
                  </a:lnTo>
                  <a:lnTo>
                    <a:pt x="8255696" y="23048"/>
                  </a:lnTo>
                  <a:lnTo>
                    <a:pt x="8289877" y="49450"/>
                  </a:lnTo>
                  <a:lnTo>
                    <a:pt x="8316279" y="83631"/>
                  </a:lnTo>
                  <a:lnTo>
                    <a:pt x="8333298" y="123986"/>
                  </a:lnTo>
                  <a:lnTo>
                    <a:pt x="8339328" y="168909"/>
                  </a:lnTo>
                  <a:lnTo>
                    <a:pt x="8339328" y="844550"/>
                  </a:lnTo>
                  <a:lnTo>
                    <a:pt x="8333298" y="889473"/>
                  </a:lnTo>
                  <a:lnTo>
                    <a:pt x="8316279" y="929828"/>
                  </a:lnTo>
                  <a:lnTo>
                    <a:pt x="8289877" y="964009"/>
                  </a:lnTo>
                  <a:lnTo>
                    <a:pt x="8255696" y="990411"/>
                  </a:lnTo>
                  <a:lnTo>
                    <a:pt x="8215341" y="1007430"/>
                  </a:lnTo>
                  <a:lnTo>
                    <a:pt x="8170418" y="1013459"/>
                  </a:lnTo>
                  <a:lnTo>
                    <a:pt x="168910" y="1013459"/>
                  </a:lnTo>
                  <a:lnTo>
                    <a:pt x="124008" y="1007430"/>
                  </a:lnTo>
                  <a:lnTo>
                    <a:pt x="83660" y="990411"/>
                  </a:lnTo>
                  <a:lnTo>
                    <a:pt x="49474" y="964009"/>
                  </a:lnTo>
                  <a:lnTo>
                    <a:pt x="23062" y="929828"/>
                  </a:lnTo>
                  <a:lnTo>
                    <a:pt x="6033" y="889473"/>
                  </a:lnTo>
                  <a:lnTo>
                    <a:pt x="0" y="844550"/>
                  </a:lnTo>
                  <a:lnTo>
                    <a:pt x="0" y="168909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571500" y="857250"/>
            <a:ext cx="8430260" cy="831850"/>
          </a:xfrm>
          <a:prstGeom prst="rect">
            <a:avLst/>
          </a:prstGeom>
          <a:solidFill>
            <a:srgbClr val="99CC00"/>
          </a:solidFill>
        </p:spPr>
        <p:txBody>
          <a:bodyPr vert="horz" wrap="square" lIns="0" tIns="40005" rIns="0" bIns="0" rtlCol="0">
            <a:spAutoFit/>
          </a:bodyPr>
          <a:lstStyle/>
          <a:p>
            <a:pPr marL="91440" marR="170815">
              <a:lnSpc>
                <a:spcPct val="100000"/>
              </a:lnSpc>
              <a:spcBef>
                <a:spcPts val="315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Підготовка робочого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місця,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підбір 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посуду,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матеріалів.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Обробка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робочої поверхні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, чашок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терезів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дезінфікуючими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засобами,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використання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52" name="object 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8152" y="2929508"/>
            <a:ext cx="76200" cy="2156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580" y="1448180"/>
            <a:ext cx="140335" cy="0"/>
          </a:xfrm>
          <a:custGeom>
            <a:avLst/>
            <a:gdLst/>
            <a:ahLst/>
            <a:cxnLst/>
            <a:rect l="l" t="t" r="r" b="b"/>
            <a:pathLst>
              <a:path w="140334">
                <a:moveTo>
                  <a:pt x="0" y="0"/>
                </a:moveTo>
                <a:lnTo>
                  <a:pt x="139826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97408" y="772668"/>
            <a:ext cx="8151495" cy="799578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60325" rIns="0" bIns="0" rtlCol="0">
            <a:spAutoFit/>
          </a:bodyPr>
          <a:lstStyle/>
          <a:p>
            <a:pPr marL="623570">
              <a:lnSpc>
                <a:spcPct val="100000"/>
              </a:lnSpc>
              <a:spcBef>
                <a:spcPts val="475"/>
              </a:spcBef>
            </a:pPr>
            <a:r>
              <a:rPr sz="1600" b="1" spc="5" dirty="0">
                <a:solidFill>
                  <a:srgbClr val="FF0000"/>
                </a:solidFill>
                <a:latin typeface="Arial"/>
                <a:cs typeface="Arial"/>
              </a:rPr>
              <a:t>До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важкоподрібнюваних речовин </a:t>
            </a:r>
            <a:r>
              <a:rPr sz="1600" b="1" spc="-5" dirty="0">
                <a:solidFill>
                  <a:srgbClr val="FF0000"/>
                </a:solidFill>
                <a:latin typeface="Arial"/>
                <a:cs typeface="Arial"/>
              </a:rPr>
              <a:t>відносяться</a:t>
            </a:r>
            <a:r>
              <a:rPr sz="16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:</a:t>
            </a:r>
            <a:endParaRPr sz="16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218440" indent="-128905">
              <a:lnSpc>
                <a:spcPct val="100000"/>
              </a:lnSpc>
              <a:buFont typeface="Arial"/>
              <a:buChar char="•"/>
              <a:tabLst>
                <a:tab pos="219075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камфора, ментол,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тимол, фенілсаліцилат,</a:t>
            </a:r>
            <a:r>
              <a:rPr sz="1600" b="1" spc="1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йод,</a:t>
            </a:r>
            <a:endParaRPr sz="1600" dirty="0">
              <a:latin typeface="Arial"/>
              <a:cs typeface="Arial"/>
            </a:endParaRPr>
          </a:p>
          <a:p>
            <a:pPr marL="218440" indent="-128905">
              <a:lnSpc>
                <a:spcPct val="100000"/>
              </a:lnSpc>
              <a:buFont typeface="Arial"/>
              <a:buChar char="•"/>
              <a:tabLst>
                <a:tab pos="219075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стрептоцид, 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ртуті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дихлорид,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натрію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тетраборат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</a:t>
            </a:r>
            <a:r>
              <a:rPr sz="1600" b="1" spc="4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ін.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06730" y="1770126"/>
            <a:ext cx="8171180" cy="1031875"/>
            <a:chOff x="506730" y="1770126"/>
            <a:chExt cx="8171180" cy="1031875"/>
          </a:xfrm>
        </p:grpSpPr>
        <p:sp>
          <p:nvSpPr>
            <p:cNvPr id="8" name="object 8"/>
            <p:cNvSpPr/>
            <p:nvPr/>
          </p:nvSpPr>
          <p:spPr>
            <a:xfrm>
              <a:off x="511683" y="1775079"/>
              <a:ext cx="8117205" cy="395605"/>
            </a:xfrm>
            <a:custGeom>
              <a:avLst/>
              <a:gdLst/>
              <a:ahLst/>
              <a:cxnLst/>
              <a:rect l="l" t="t" r="r" b="b"/>
              <a:pathLst>
                <a:path w="8117205" h="395605">
                  <a:moveTo>
                    <a:pt x="3382009" y="358901"/>
                  </a:moveTo>
                  <a:lnTo>
                    <a:pt x="1352804" y="358901"/>
                  </a:lnTo>
                  <a:lnTo>
                    <a:pt x="502424" y="395478"/>
                  </a:lnTo>
                  <a:lnTo>
                    <a:pt x="3382009" y="358901"/>
                  </a:lnTo>
                  <a:close/>
                </a:path>
                <a:path w="8117205" h="395605">
                  <a:moveTo>
                    <a:pt x="8057007" y="0"/>
                  </a:moveTo>
                  <a:lnTo>
                    <a:pt x="59817" y="0"/>
                  </a:lnTo>
                  <a:lnTo>
                    <a:pt x="36534" y="4702"/>
                  </a:lnTo>
                  <a:lnTo>
                    <a:pt x="17521" y="17526"/>
                  </a:lnTo>
                  <a:lnTo>
                    <a:pt x="4701" y="36540"/>
                  </a:lnTo>
                  <a:lnTo>
                    <a:pt x="0" y="59817"/>
                  </a:lnTo>
                  <a:lnTo>
                    <a:pt x="0" y="299085"/>
                  </a:lnTo>
                  <a:lnTo>
                    <a:pt x="4701" y="322361"/>
                  </a:lnTo>
                  <a:lnTo>
                    <a:pt x="17521" y="341375"/>
                  </a:lnTo>
                  <a:lnTo>
                    <a:pt x="36534" y="354199"/>
                  </a:lnTo>
                  <a:lnTo>
                    <a:pt x="59817" y="358901"/>
                  </a:lnTo>
                  <a:lnTo>
                    <a:pt x="8057007" y="358901"/>
                  </a:lnTo>
                  <a:lnTo>
                    <a:pt x="8080283" y="354199"/>
                  </a:lnTo>
                  <a:lnTo>
                    <a:pt x="8099298" y="341375"/>
                  </a:lnTo>
                  <a:lnTo>
                    <a:pt x="8112121" y="322361"/>
                  </a:lnTo>
                  <a:lnTo>
                    <a:pt x="8116824" y="299085"/>
                  </a:lnTo>
                  <a:lnTo>
                    <a:pt x="8116824" y="59817"/>
                  </a:lnTo>
                  <a:lnTo>
                    <a:pt x="8112121" y="36540"/>
                  </a:lnTo>
                  <a:lnTo>
                    <a:pt x="8099298" y="17526"/>
                  </a:lnTo>
                  <a:lnTo>
                    <a:pt x="8080283" y="4702"/>
                  </a:lnTo>
                  <a:lnTo>
                    <a:pt x="8057007" y="0"/>
                  </a:lnTo>
                  <a:close/>
                </a:path>
              </a:pathLst>
            </a:custGeom>
            <a:solidFill>
              <a:srgbClr val="FFE6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1683" y="1775079"/>
              <a:ext cx="8117205" cy="395605"/>
            </a:xfrm>
            <a:custGeom>
              <a:avLst/>
              <a:gdLst/>
              <a:ahLst/>
              <a:cxnLst/>
              <a:rect l="l" t="t" r="r" b="b"/>
              <a:pathLst>
                <a:path w="8117205" h="395605">
                  <a:moveTo>
                    <a:pt x="0" y="59817"/>
                  </a:moveTo>
                  <a:lnTo>
                    <a:pt x="4701" y="36540"/>
                  </a:lnTo>
                  <a:lnTo>
                    <a:pt x="17521" y="17526"/>
                  </a:lnTo>
                  <a:lnTo>
                    <a:pt x="36534" y="4702"/>
                  </a:lnTo>
                  <a:lnTo>
                    <a:pt x="59817" y="0"/>
                  </a:lnTo>
                  <a:lnTo>
                    <a:pt x="1352804" y="0"/>
                  </a:lnTo>
                  <a:lnTo>
                    <a:pt x="3382009" y="0"/>
                  </a:lnTo>
                  <a:lnTo>
                    <a:pt x="8057007" y="0"/>
                  </a:lnTo>
                  <a:lnTo>
                    <a:pt x="8080283" y="4702"/>
                  </a:lnTo>
                  <a:lnTo>
                    <a:pt x="8099298" y="17525"/>
                  </a:lnTo>
                  <a:lnTo>
                    <a:pt x="8112121" y="36540"/>
                  </a:lnTo>
                  <a:lnTo>
                    <a:pt x="8116824" y="59817"/>
                  </a:lnTo>
                  <a:lnTo>
                    <a:pt x="8116824" y="209296"/>
                  </a:lnTo>
                  <a:lnTo>
                    <a:pt x="8116824" y="299085"/>
                  </a:lnTo>
                  <a:lnTo>
                    <a:pt x="8112121" y="322361"/>
                  </a:lnTo>
                  <a:lnTo>
                    <a:pt x="8099298" y="341375"/>
                  </a:lnTo>
                  <a:lnTo>
                    <a:pt x="8080283" y="354199"/>
                  </a:lnTo>
                  <a:lnTo>
                    <a:pt x="8057007" y="358901"/>
                  </a:lnTo>
                  <a:lnTo>
                    <a:pt x="3382009" y="358901"/>
                  </a:lnTo>
                  <a:lnTo>
                    <a:pt x="502424" y="395478"/>
                  </a:lnTo>
                  <a:lnTo>
                    <a:pt x="1352804" y="358901"/>
                  </a:lnTo>
                  <a:lnTo>
                    <a:pt x="59817" y="358901"/>
                  </a:lnTo>
                  <a:lnTo>
                    <a:pt x="36534" y="354199"/>
                  </a:lnTo>
                  <a:lnTo>
                    <a:pt x="17521" y="341375"/>
                  </a:lnTo>
                  <a:lnTo>
                    <a:pt x="4701" y="322361"/>
                  </a:lnTo>
                  <a:lnTo>
                    <a:pt x="0" y="299085"/>
                  </a:lnTo>
                  <a:lnTo>
                    <a:pt x="0" y="209296"/>
                  </a:lnTo>
                  <a:lnTo>
                    <a:pt x="0" y="5981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128" y="2214372"/>
              <a:ext cx="8034528" cy="587501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720344" y="1819401"/>
            <a:ext cx="76612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95"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Загальні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правила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виготовлення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96850" marR="5080" indent="-196850">
              <a:lnSpc>
                <a:spcPct val="100000"/>
              </a:lnSpc>
              <a:spcBef>
                <a:spcPts val="1435"/>
              </a:spcBef>
              <a:buClr>
                <a:srgbClr val="122E68"/>
              </a:buClr>
              <a:buSzPct val="87500"/>
              <a:buFont typeface="Wingdings"/>
              <a:buChar char=""/>
              <a:tabLst>
                <a:tab pos="19685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Подрібнення даних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проводять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присутності допоміжних рідин: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етанолу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або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ефіру</a:t>
            </a:r>
            <a:r>
              <a:rPr sz="16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медичного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709545" y="3018917"/>
            <a:ext cx="6276340" cy="1787525"/>
            <a:chOff x="2709545" y="3018917"/>
            <a:chExt cx="6276340" cy="1787525"/>
          </a:xfrm>
        </p:grpSpPr>
        <p:sp>
          <p:nvSpPr>
            <p:cNvPr id="13" name="object 13"/>
            <p:cNvSpPr/>
            <p:nvPr/>
          </p:nvSpPr>
          <p:spPr>
            <a:xfrm>
              <a:off x="2714625" y="3429381"/>
              <a:ext cx="228600" cy="1371600"/>
            </a:xfrm>
            <a:custGeom>
              <a:avLst/>
              <a:gdLst/>
              <a:ahLst/>
              <a:cxnLst/>
              <a:rect l="l" t="t" r="r" b="b"/>
              <a:pathLst>
                <a:path w="228600" h="1371600">
                  <a:moveTo>
                    <a:pt x="0" y="0"/>
                  </a:moveTo>
                  <a:lnTo>
                    <a:pt x="44487" y="8983"/>
                  </a:lnTo>
                  <a:lnTo>
                    <a:pt x="80819" y="33480"/>
                  </a:lnTo>
                  <a:lnTo>
                    <a:pt x="105316" y="69812"/>
                  </a:lnTo>
                  <a:lnTo>
                    <a:pt x="114300" y="114300"/>
                  </a:lnTo>
                  <a:lnTo>
                    <a:pt x="114300" y="571500"/>
                  </a:lnTo>
                  <a:lnTo>
                    <a:pt x="123283" y="615987"/>
                  </a:lnTo>
                  <a:lnTo>
                    <a:pt x="147780" y="652319"/>
                  </a:lnTo>
                  <a:lnTo>
                    <a:pt x="184112" y="676816"/>
                  </a:lnTo>
                  <a:lnTo>
                    <a:pt x="228600" y="685800"/>
                  </a:lnTo>
                  <a:lnTo>
                    <a:pt x="184112" y="694783"/>
                  </a:lnTo>
                  <a:lnTo>
                    <a:pt x="147780" y="719280"/>
                  </a:lnTo>
                  <a:lnTo>
                    <a:pt x="123283" y="755612"/>
                  </a:lnTo>
                  <a:lnTo>
                    <a:pt x="114300" y="800100"/>
                  </a:lnTo>
                  <a:lnTo>
                    <a:pt x="114300" y="1257300"/>
                  </a:lnTo>
                  <a:lnTo>
                    <a:pt x="105316" y="1301787"/>
                  </a:lnTo>
                  <a:lnTo>
                    <a:pt x="80819" y="1338119"/>
                  </a:lnTo>
                  <a:lnTo>
                    <a:pt x="44487" y="1362616"/>
                  </a:lnTo>
                  <a:lnTo>
                    <a:pt x="0" y="137160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32557" y="3023997"/>
              <a:ext cx="6048375" cy="1240790"/>
            </a:xfrm>
            <a:custGeom>
              <a:avLst/>
              <a:gdLst/>
              <a:ahLst/>
              <a:cxnLst/>
              <a:rect l="l" t="t" r="r" b="b"/>
              <a:pathLst>
                <a:path w="6048375" h="1240789">
                  <a:moveTo>
                    <a:pt x="1229106" y="0"/>
                  </a:moveTo>
                  <a:lnTo>
                    <a:pt x="0" y="620267"/>
                  </a:lnTo>
                  <a:lnTo>
                    <a:pt x="1229106" y="1240535"/>
                  </a:lnTo>
                  <a:lnTo>
                    <a:pt x="1229106" y="930401"/>
                  </a:lnTo>
                  <a:lnTo>
                    <a:pt x="6047994" y="930401"/>
                  </a:lnTo>
                  <a:lnTo>
                    <a:pt x="6047994" y="310133"/>
                  </a:lnTo>
                  <a:lnTo>
                    <a:pt x="1229106" y="310133"/>
                  </a:lnTo>
                  <a:lnTo>
                    <a:pt x="1229106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32557" y="3023997"/>
              <a:ext cx="6048375" cy="1240790"/>
            </a:xfrm>
            <a:custGeom>
              <a:avLst/>
              <a:gdLst/>
              <a:ahLst/>
              <a:cxnLst/>
              <a:rect l="l" t="t" r="r" b="b"/>
              <a:pathLst>
                <a:path w="6048375" h="1240789">
                  <a:moveTo>
                    <a:pt x="0" y="620267"/>
                  </a:moveTo>
                  <a:lnTo>
                    <a:pt x="1229106" y="0"/>
                  </a:lnTo>
                  <a:lnTo>
                    <a:pt x="1229106" y="310133"/>
                  </a:lnTo>
                  <a:lnTo>
                    <a:pt x="6047994" y="310133"/>
                  </a:lnTo>
                  <a:lnTo>
                    <a:pt x="6047994" y="930401"/>
                  </a:lnTo>
                  <a:lnTo>
                    <a:pt x="1229106" y="930401"/>
                  </a:lnTo>
                  <a:lnTo>
                    <a:pt x="1229106" y="1240535"/>
                  </a:lnTo>
                  <a:lnTo>
                    <a:pt x="0" y="62026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625341" y="3361182"/>
            <a:ext cx="52762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1,0 </a:t>
            </a:r>
            <a:r>
              <a:rPr sz="1600" b="1" spc="-80" dirty="0">
                <a:solidFill>
                  <a:srgbClr val="4D4D00"/>
                </a:solidFill>
                <a:latin typeface="Arial"/>
                <a:cs typeface="Arial"/>
              </a:rPr>
              <a:t>г.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10 крапель 95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%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етанолу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або 15  крапель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ефіру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медичного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30804" y="4582286"/>
            <a:ext cx="114300" cy="914400"/>
          </a:xfrm>
          <a:custGeom>
            <a:avLst/>
            <a:gdLst/>
            <a:ahLst/>
            <a:cxnLst/>
            <a:rect l="l" t="t" r="r" b="b"/>
            <a:pathLst>
              <a:path w="114300" h="914400">
                <a:moveTo>
                  <a:pt x="0" y="0"/>
                </a:moveTo>
                <a:lnTo>
                  <a:pt x="22270" y="5994"/>
                </a:lnTo>
                <a:lnTo>
                  <a:pt x="40433" y="22336"/>
                </a:lnTo>
                <a:lnTo>
                  <a:pt x="52667" y="46559"/>
                </a:lnTo>
                <a:lnTo>
                  <a:pt x="57150" y="76200"/>
                </a:lnTo>
                <a:lnTo>
                  <a:pt x="57150" y="381000"/>
                </a:lnTo>
                <a:lnTo>
                  <a:pt x="61632" y="410640"/>
                </a:lnTo>
                <a:lnTo>
                  <a:pt x="73866" y="434863"/>
                </a:lnTo>
                <a:lnTo>
                  <a:pt x="92029" y="451205"/>
                </a:lnTo>
                <a:lnTo>
                  <a:pt x="114300" y="457200"/>
                </a:lnTo>
                <a:lnTo>
                  <a:pt x="92029" y="463194"/>
                </a:lnTo>
                <a:lnTo>
                  <a:pt x="73866" y="479536"/>
                </a:lnTo>
                <a:lnTo>
                  <a:pt x="61632" y="503759"/>
                </a:lnTo>
                <a:lnTo>
                  <a:pt x="57150" y="533400"/>
                </a:lnTo>
                <a:lnTo>
                  <a:pt x="57150" y="838200"/>
                </a:lnTo>
                <a:lnTo>
                  <a:pt x="52667" y="867840"/>
                </a:lnTo>
                <a:lnTo>
                  <a:pt x="40433" y="892063"/>
                </a:lnTo>
                <a:lnTo>
                  <a:pt x="22270" y="908405"/>
                </a:lnTo>
                <a:lnTo>
                  <a:pt x="0" y="91440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97408" y="2929127"/>
            <a:ext cx="2188845" cy="1572260"/>
          </a:xfrm>
          <a:prstGeom prst="rect">
            <a:avLst/>
          </a:prstGeom>
          <a:solidFill>
            <a:srgbClr val="FFFF6F"/>
          </a:solidFill>
        </p:spPr>
        <p:txBody>
          <a:bodyPr vert="horz" wrap="square" lIns="0" tIns="48894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84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Для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подрібнення:</a:t>
            </a:r>
            <a:endParaRPr sz="1600">
              <a:latin typeface="Arial"/>
              <a:cs typeface="Arial"/>
            </a:endParaRPr>
          </a:p>
          <a:p>
            <a:pPr marL="375920" indent="-285750">
              <a:lnSpc>
                <a:spcPct val="100000"/>
              </a:lnSpc>
              <a:buFont typeface="Wingdings"/>
              <a:buChar char=""/>
              <a:tabLst>
                <a:tab pos="375285" algn="l"/>
                <a:tab pos="37592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йоду</a:t>
            </a:r>
            <a:endParaRPr sz="1600">
              <a:latin typeface="Arial"/>
              <a:cs typeface="Arial"/>
            </a:endParaRPr>
          </a:p>
          <a:p>
            <a:pPr marL="375920" indent="-285750">
              <a:lnSpc>
                <a:spcPct val="100000"/>
              </a:lnSpc>
              <a:buFont typeface="Wingdings"/>
              <a:buChar char=""/>
              <a:tabLst>
                <a:tab pos="375285" algn="l"/>
                <a:tab pos="37592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камфори</a:t>
            </a:r>
            <a:endParaRPr sz="1600">
              <a:latin typeface="Arial"/>
              <a:cs typeface="Arial"/>
            </a:endParaRPr>
          </a:p>
          <a:p>
            <a:pPr marL="375920" indent="-285750">
              <a:lnSpc>
                <a:spcPct val="100000"/>
              </a:lnSpc>
              <a:buFont typeface="Wingdings"/>
              <a:buChar char=""/>
              <a:tabLst>
                <a:tab pos="375285" algn="l"/>
                <a:tab pos="375920" algn="l"/>
              </a:tabLst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ментола</a:t>
            </a:r>
            <a:endParaRPr sz="1600">
              <a:latin typeface="Arial"/>
              <a:cs typeface="Arial"/>
            </a:endParaRPr>
          </a:p>
          <a:p>
            <a:pPr marL="375920" indent="-285750">
              <a:lnSpc>
                <a:spcPct val="100000"/>
              </a:lnSpc>
              <a:buFont typeface="Wingdings"/>
              <a:buChar char=""/>
              <a:tabLst>
                <a:tab pos="375285" algn="l"/>
                <a:tab pos="375920" algn="l"/>
              </a:tabLst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тимола</a:t>
            </a:r>
            <a:endParaRPr sz="1600">
              <a:latin typeface="Arial"/>
              <a:cs typeface="Arial"/>
            </a:endParaRPr>
          </a:p>
          <a:p>
            <a:pPr marL="375920" indent="-285750">
              <a:lnSpc>
                <a:spcPct val="100000"/>
              </a:lnSpc>
              <a:buFont typeface="Wingdings"/>
              <a:buChar char=""/>
              <a:tabLst>
                <a:tab pos="375285" algn="l"/>
                <a:tab pos="37592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фенілсаліцилату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6118" y="4621022"/>
            <a:ext cx="23094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стрептоциду</a:t>
            </a:r>
            <a:endParaRPr sz="16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ртуті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дихлориду</a:t>
            </a:r>
            <a:endParaRPr sz="16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натрію</a:t>
            </a:r>
            <a:r>
              <a:rPr sz="1600" b="1" spc="-7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тетраборату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6118" y="5565902"/>
            <a:ext cx="812990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295" indent="-18923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87500"/>
              <a:buFont typeface="Wingdings"/>
              <a:buChar char=""/>
              <a:tabLst>
                <a:tab pos="201930" algn="l"/>
              </a:tabLst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Важкоподрібнювані речовини подрібнюють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першу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чергу.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SzPct val="93750"/>
              <a:buFont typeface="Wingdings"/>
              <a:buChar char=""/>
              <a:tabLst>
                <a:tab pos="173355" algn="l"/>
              </a:tabLst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Якщо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 одночасно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є пахучі 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важкоподрібнювані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(камфора,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ментол),  то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спочатку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готується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порошок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загальними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правилами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змішування,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виймається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25" dirty="0">
                <a:solidFill>
                  <a:srgbClr val="4D4D00"/>
                </a:solidFill>
                <a:latin typeface="Arial"/>
                <a:cs typeface="Arial"/>
              </a:rPr>
              <a:t>капсулу,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потім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подрібнюються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зазначені речовини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з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етанолом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або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ефіром</a:t>
            </a:r>
            <a:r>
              <a:rPr sz="1600" b="1" spc="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медичним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927604" y="4413503"/>
            <a:ext cx="6057900" cy="1249680"/>
            <a:chOff x="2927604" y="4413503"/>
            <a:chExt cx="6057900" cy="1249680"/>
          </a:xfrm>
        </p:grpSpPr>
        <p:sp>
          <p:nvSpPr>
            <p:cNvPr id="23" name="object 23"/>
            <p:cNvSpPr/>
            <p:nvPr/>
          </p:nvSpPr>
          <p:spPr>
            <a:xfrm>
              <a:off x="2932557" y="4418456"/>
              <a:ext cx="6048375" cy="1240155"/>
            </a:xfrm>
            <a:custGeom>
              <a:avLst/>
              <a:gdLst/>
              <a:ahLst/>
              <a:cxnLst/>
              <a:rect l="l" t="t" r="r" b="b"/>
              <a:pathLst>
                <a:path w="6048375" h="1240154">
                  <a:moveTo>
                    <a:pt x="1247394" y="0"/>
                  </a:moveTo>
                  <a:lnTo>
                    <a:pt x="0" y="619887"/>
                  </a:lnTo>
                  <a:lnTo>
                    <a:pt x="1247394" y="1239774"/>
                  </a:lnTo>
                  <a:lnTo>
                    <a:pt x="1247394" y="929894"/>
                  </a:lnTo>
                  <a:lnTo>
                    <a:pt x="6047994" y="929894"/>
                  </a:lnTo>
                  <a:lnTo>
                    <a:pt x="6047994" y="310007"/>
                  </a:lnTo>
                  <a:lnTo>
                    <a:pt x="1247394" y="310007"/>
                  </a:lnTo>
                  <a:lnTo>
                    <a:pt x="1247394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32557" y="4418456"/>
              <a:ext cx="6048375" cy="1240155"/>
            </a:xfrm>
            <a:custGeom>
              <a:avLst/>
              <a:gdLst/>
              <a:ahLst/>
              <a:cxnLst/>
              <a:rect l="l" t="t" r="r" b="b"/>
              <a:pathLst>
                <a:path w="6048375" h="1240154">
                  <a:moveTo>
                    <a:pt x="0" y="619887"/>
                  </a:moveTo>
                  <a:lnTo>
                    <a:pt x="1247394" y="0"/>
                  </a:lnTo>
                  <a:lnTo>
                    <a:pt x="1247394" y="310007"/>
                  </a:lnTo>
                  <a:lnTo>
                    <a:pt x="6047994" y="310007"/>
                  </a:lnTo>
                  <a:lnTo>
                    <a:pt x="6047994" y="929894"/>
                  </a:lnTo>
                  <a:lnTo>
                    <a:pt x="1247394" y="929894"/>
                  </a:lnTo>
                  <a:lnTo>
                    <a:pt x="1247394" y="1239774"/>
                  </a:lnTo>
                  <a:lnTo>
                    <a:pt x="0" y="619887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634994" y="4755388"/>
            <a:ext cx="52666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1,0 </a:t>
            </a:r>
            <a:r>
              <a:rPr sz="1600" b="1" spc="-85" dirty="0">
                <a:solidFill>
                  <a:srgbClr val="4D4D00"/>
                </a:solidFill>
                <a:latin typeface="Arial"/>
                <a:cs typeface="Arial"/>
              </a:rPr>
              <a:t>г.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5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крапель 95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%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етанолу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або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8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крапель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ефіру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медичного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414272" y="25907"/>
            <a:ext cx="7209790" cy="646430"/>
          </a:xfrm>
          <a:custGeom>
            <a:avLst/>
            <a:gdLst/>
            <a:ahLst/>
            <a:cxnLst/>
            <a:rect l="l" t="t" r="r" b="b"/>
            <a:pathLst>
              <a:path w="7209790" h="646430">
                <a:moveTo>
                  <a:pt x="7209282" y="0"/>
                </a:moveTo>
                <a:lnTo>
                  <a:pt x="0" y="0"/>
                </a:lnTo>
                <a:lnTo>
                  <a:pt x="0" y="646176"/>
                </a:lnTo>
                <a:lnTo>
                  <a:pt x="7209282" y="646176"/>
                </a:lnTo>
                <a:lnTo>
                  <a:pt x="7209282" y="0"/>
                </a:lnTo>
                <a:close/>
              </a:path>
            </a:pathLst>
          </a:custGeom>
          <a:solidFill>
            <a:srgbClr val="EFF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310440" y="78189"/>
            <a:ext cx="76905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4263" marR="508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chemeClr val="tx1"/>
                </a:solidFill>
              </a:rPr>
              <a:t>ВИГОТОВЛЕННЯ </a:t>
            </a:r>
            <a:r>
              <a:rPr sz="1800" spc="-5" dirty="0">
                <a:solidFill>
                  <a:schemeClr val="tx1"/>
                </a:solidFill>
              </a:rPr>
              <a:t>ПОРОШКІВ ІЗ </a:t>
            </a:r>
            <a:r>
              <a:rPr sz="1800" spc="-25" dirty="0" smtClean="0">
                <a:solidFill>
                  <a:schemeClr val="tx1"/>
                </a:solidFill>
              </a:rPr>
              <a:t>ВАЖКОПОДРІБНЮВАНИМИ</a:t>
            </a:r>
            <a:r>
              <a:rPr lang="uk-UA" sz="1800" spc="-25" dirty="0">
                <a:solidFill>
                  <a:schemeClr val="tx1"/>
                </a:solidFill>
              </a:rPr>
              <a:t> </a:t>
            </a:r>
            <a:r>
              <a:rPr sz="1800" spc="-5" dirty="0" smtClean="0">
                <a:solidFill>
                  <a:schemeClr val="tx1"/>
                </a:solidFill>
              </a:rPr>
              <a:t>РЕЧОВИНАМИ</a:t>
            </a:r>
            <a:endParaRPr sz="1800" spc="-5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580" y="1448180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23291" y="878966"/>
            <a:ext cx="8489950" cy="371475"/>
          </a:xfrm>
          <a:prstGeom prst="rect">
            <a:avLst/>
          </a:prstGeom>
          <a:solidFill>
            <a:srgbClr val="FFFF6F"/>
          </a:solidFill>
          <a:ln w="9905">
            <a:solidFill>
              <a:srgbClr val="00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685800">
              <a:lnSpc>
                <a:spcPct val="100000"/>
              </a:lnSpc>
              <a:spcBef>
                <a:spcPts val="330"/>
              </a:spcBef>
            </a:pPr>
            <a:r>
              <a:rPr sz="1800" b="1" spc="-20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800" b="1" spc="-5" dirty="0">
                <a:solidFill>
                  <a:srgbClr val="4D4D00"/>
                </a:solidFill>
                <a:latin typeface="Arial"/>
                <a:cs typeface="Arial"/>
              </a:rPr>
              <a:t>порошків із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важкоподрібнюваними</a:t>
            </a:r>
            <a:r>
              <a:rPr sz="1800" b="1" spc="114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D4D00"/>
                </a:solidFill>
                <a:latin typeface="Arial"/>
                <a:cs typeface="Arial"/>
              </a:rPr>
              <a:t>речовинами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5859" y="118490"/>
            <a:ext cx="1008380" cy="310515"/>
          </a:xfrm>
          <a:prstGeom prst="rect">
            <a:avLst/>
          </a:prstGeom>
          <a:ln w="9906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370"/>
              </a:spcBef>
            </a:pPr>
            <a:r>
              <a:rPr sz="1400" spc="-5" dirty="0">
                <a:latin typeface="Tahoma"/>
                <a:cs typeface="Tahoma"/>
              </a:rPr>
              <a:t>Слайд</a:t>
            </a:r>
            <a:r>
              <a:rPr sz="1400" spc="40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10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53055" y="1602739"/>
            <a:ext cx="21837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7830" marR="792480" indent="-405765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Rp.: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Camphorae  Sacchari</a:t>
            </a:r>
            <a:endParaRPr sz="1400">
              <a:latin typeface="Arial"/>
              <a:cs typeface="Arial"/>
            </a:endParaRPr>
          </a:p>
          <a:p>
            <a:pPr marL="41783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Misce, ut </a:t>
            </a:r>
            <a:r>
              <a:rPr sz="1400" b="1" dirty="0">
                <a:latin typeface="Arial"/>
                <a:cs typeface="Arial"/>
              </a:rPr>
              <a:t>fiat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pulvis.</a:t>
            </a:r>
            <a:endParaRPr sz="1400">
              <a:latin typeface="Arial"/>
              <a:cs typeface="Arial"/>
            </a:endParaRPr>
          </a:p>
          <a:p>
            <a:pPr marL="45593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Da </a:t>
            </a:r>
            <a:r>
              <a:rPr sz="1400" b="1" dirty="0">
                <a:latin typeface="Arial"/>
                <a:cs typeface="Arial"/>
              </a:rPr>
              <a:t>tales </a:t>
            </a:r>
            <a:r>
              <a:rPr sz="1400" b="1" spc="-5" dirty="0">
                <a:latin typeface="Arial"/>
                <a:cs typeface="Arial"/>
              </a:rPr>
              <a:t>doses N</a:t>
            </a:r>
            <a:r>
              <a:rPr sz="1400" b="1" spc="-1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10.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6841" y="1602739"/>
            <a:ext cx="3721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0,1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0,</a:t>
            </a:r>
            <a:r>
              <a:rPr sz="1400" b="1" dirty="0">
                <a:latin typeface="Arial"/>
                <a:cs typeface="Arial"/>
              </a:rPr>
              <a:t>2</a:t>
            </a:r>
            <a:r>
              <a:rPr sz="1400" b="1" spc="-5" dirty="0"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53055" y="2456433"/>
            <a:ext cx="358711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5930">
              <a:lnSpc>
                <a:spcPct val="100000"/>
              </a:lnSpc>
              <a:spcBef>
                <a:spcPts val="95"/>
              </a:spcBef>
            </a:pPr>
            <a:r>
              <a:rPr sz="1400" b="1" spc="-5" dirty="0">
                <a:latin typeface="Arial"/>
                <a:cs typeface="Arial"/>
              </a:rPr>
              <a:t>Signa. </a:t>
            </a:r>
            <a:r>
              <a:rPr sz="1400" b="1" spc="-10" dirty="0">
                <a:latin typeface="Arial"/>
                <a:cs typeface="Arial"/>
              </a:rPr>
              <a:t>По </a:t>
            </a:r>
            <a:r>
              <a:rPr sz="1400" b="1" spc="-5" dirty="0">
                <a:latin typeface="Arial"/>
                <a:cs typeface="Arial"/>
              </a:rPr>
              <a:t>1 порошку 3 </a:t>
            </a:r>
            <a:r>
              <a:rPr sz="1400" b="1" dirty="0">
                <a:latin typeface="Arial"/>
                <a:cs typeface="Arial"/>
              </a:rPr>
              <a:t>рази </a:t>
            </a:r>
            <a:r>
              <a:rPr sz="1400" b="1" spc="-5" dirty="0">
                <a:latin typeface="Arial"/>
                <a:cs typeface="Arial"/>
              </a:rPr>
              <a:t>на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день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383790" algn="l"/>
              </a:tabLst>
            </a:pPr>
            <a:r>
              <a:rPr sz="1200" b="1" dirty="0">
                <a:latin typeface="Arial"/>
                <a:cs typeface="Arial"/>
              </a:rPr>
              <a:t>Підпис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лікаря	Печатка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лікаря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7377" y="2999994"/>
            <a:ext cx="8251825" cy="1077595"/>
          </a:xfrm>
          <a:prstGeom prst="rect">
            <a:avLst/>
          </a:prstGeom>
          <a:solidFill>
            <a:srgbClr val="DFFF85"/>
          </a:solidFill>
        </p:spPr>
        <p:txBody>
          <a:bodyPr vert="horz" wrap="square" lIns="0" tIns="40640" rIns="0" bIns="0" rtlCol="0">
            <a:spAutoFit/>
          </a:bodyPr>
          <a:lstStyle/>
          <a:p>
            <a:pPr marL="90805" marR="81915" algn="just">
              <a:lnSpc>
                <a:spcPct val="100000"/>
              </a:lnSpc>
              <a:spcBef>
                <a:spcPts val="32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Даний лікарський препарат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складний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порошок для внутрішнього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розподільним способом,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складу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якого входять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,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важкоподрібнювана,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пахуча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камфора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та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гігроскопічна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речовина  цукор.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20011" y="82296"/>
            <a:ext cx="7524115" cy="648970"/>
          </a:xfrm>
          <a:custGeom>
            <a:avLst/>
            <a:gdLst/>
            <a:ahLst/>
            <a:cxnLst/>
            <a:rect l="l" t="t" r="r" b="b"/>
            <a:pathLst>
              <a:path w="7524115" h="648970">
                <a:moveTo>
                  <a:pt x="7523988" y="0"/>
                </a:moveTo>
                <a:lnTo>
                  <a:pt x="0" y="0"/>
                </a:lnTo>
                <a:lnTo>
                  <a:pt x="0" y="648462"/>
                </a:lnTo>
                <a:lnTo>
                  <a:pt x="7523988" y="648462"/>
                </a:lnTo>
                <a:lnTo>
                  <a:pt x="7523988" y="0"/>
                </a:lnTo>
                <a:close/>
              </a:path>
            </a:pathLst>
          </a:custGeom>
          <a:solidFill>
            <a:srgbClr val="EFFF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753870" y="113283"/>
            <a:ext cx="72561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33700" marR="5080" indent="-2921000">
              <a:lnSpc>
                <a:spcPct val="100000"/>
              </a:lnSpc>
              <a:spcBef>
                <a:spcPts val="100"/>
              </a:spcBef>
              <a:tabLst>
                <a:tab pos="4313555" algn="l"/>
              </a:tabLst>
            </a:pPr>
            <a:r>
              <a:rPr spc="-20" dirty="0">
                <a:latin typeface="Arial"/>
                <a:cs typeface="Arial"/>
              </a:rPr>
              <a:t>Виготовлення </a:t>
            </a:r>
            <a:r>
              <a:rPr spc="-5" dirty="0">
                <a:latin typeface="Arial"/>
                <a:cs typeface="Arial"/>
              </a:rPr>
              <a:t>порошків</a:t>
            </a:r>
            <a:r>
              <a:rPr spc="9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із</a:t>
            </a:r>
            <a:r>
              <a:rPr spc="3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барвними	</a:t>
            </a:r>
            <a:r>
              <a:rPr dirty="0">
                <a:latin typeface="Arial"/>
                <a:cs typeface="Arial"/>
              </a:rPr>
              <a:t>та</a:t>
            </a:r>
            <a:r>
              <a:rPr spc="-5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важкоподрібнюваними  речовинами</a:t>
            </a: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388937" y="4331334"/>
          <a:ext cx="8196579" cy="22881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91025"/>
                <a:gridCol w="3805554"/>
              </a:tblGrid>
              <a:tr h="2288146">
                <a:tc>
                  <a:txBody>
                    <a:bodyPr/>
                    <a:lstStyle/>
                    <a:p>
                      <a:pPr marL="12198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</a:t>
                      </a:r>
                      <a:r>
                        <a:rPr sz="16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46253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Камфори:	0,1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 10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=1,0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47586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Етанолу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95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%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1,0 -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 крапель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466975" algn="l"/>
                        </a:tabLst>
                      </a:pPr>
                      <a:r>
                        <a:rPr sz="1600" b="1" spc="-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Цукру: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0,25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×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2.5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одного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порошку: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(0,1 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0,25)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1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B8"/>
                    </a:solidFill>
                  </a:tcPr>
                </a:tc>
                <a:tc>
                  <a:txBody>
                    <a:bodyPr/>
                    <a:lstStyle/>
                    <a:p>
                      <a:pPr marL="9925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1620">
                        <a:lnSpc>
                          <a:spcPct val="100000"/>
                        </a:lnSpc>
                        <a:tabLst>
                          <a:tab pos="226187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749300" algn="r">
                        <a:lnSpc>
                          <a:spcPct val="100000"/>
                        </a:lnSpc>
                        <a:tabLst>
                          <a:tab pos="198818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Sacchari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2,5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764540" algn="r">
                        <a:lnSpc>
                          <a:spcPct val="100000"/>
                        </a:lnSpc>
                        <a:tabLst>
                          <a:tab pos="685800" algn="l"/>
                          <a:tab pos="2659380" algn="l"/>
                        </a:tabLst>
                      </a:pP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	Camphorae	1,0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91897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0,35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R="184785" algn="ctr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80403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182245" algn="ctr">
                        <a:lnSpc>
                          <a:spcPct val="100000"/>
                        </a:lnSpc>
                        <a:tabLst>
                          <a:tab pos="180657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209550" algn="ctr">
                        <a:lnSpc>
                          <a:spcPct val="100000"/>
                        </a:lnSpc>
                        <a:tabLst>
                          <a:tab pos="177863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F85"/>
                    </a:solidFill>
                  </a:tcPr>
                </a:tc>
              </a:tr>
            </a:tbl>
          </a:graphicData>
        </a:graphic>
      </p:graphicFrame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580" y="1448180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89657" y="4720971"/>
            <a:ext cx="76200" cy="215646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595502" y="4929759"/>
            <a:ext cx="4692015" cy="1576705"/>
            <a:chOff x="595502" y="4929759"/>
            <a:chExt cx="4692015" cy="157670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89657" y="5512689"/>
              <a:ext cx="76200" cy="21640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95503" y="4929759"/>
              <a:ext cx="4692015" cy="1576705"/>
            </a:xfrm>
            <a:custGeom>
              <a:avLst/>
              <a:gdLst/>
              <a:ahLst/>
              <a:cxnLst/>
              <a:rect l="l" t="t" r="r" b="b"/>
              <a:pathLst>
                <a:path w="4692015" h="1576704">
                  <a:moveTo>
                    <a:pt x="4691634" y="872363"/>
                  </a:moveTo>
                  <a:lnTo>
                    <a:pt x="4684446" y="827849"/>
                  </a:lnTo>
                  <a:lnTo>
                    <a:pt x="4664430" y="789190"/>
                  </a:lnTo>
                  <a:lnTo>
                    <a:pt x="4633938" y="758698"/>
                  </a:lnTo>
                  <a:lnTo>
                    <a:pt x="4595279" y="738708"/>
                  </a:lnTo>
                  <a:lnTo>
                    <a:pt x="4550791" y="731520"/>
                  </a:lnTo>
                  <a:lnTo>
                    <a:pt x="140843" y="731520"/>
                  </a:lnTo>
                  <a:lnTo>
                    <a:pt x="96316" y="738708"/>
                  </a:lnTo>
                  <a:lnTo>
                    <a:pt x="57658" y="758698"/>
                  </a:lnTo>
                  <a:lnTo>
                    <a:pt x="27165" y="789190"/>
                  </a:lnTo>
                  <a:lnTo>
                    <a:pt x="7175" y="827849"/>
                  </a:lnTo>
                  <a:lnTo>
                    <a:pt x="0" y="872363"/>
                  </a:lnTo>
                  <a:lnTo>
                    <a:pt x="0" y="1435735"/>
                  </a:lnTo>
                  <a:lnTo>
                    <a:pt x="7175" y="1480261"/>
                  </a:lnTo>
                  <a:lnTo>
                    <a:pt x="27165" y="1518920"/>
                  </a:lnTo>
                  <a:lnTo>
                    <a:pt x="57658" y="1549412"/>
                  </a:lnTo>
                  <a:lnTo>
                    <a:pt x="96316" y="1569402"/>
                  </a:lnTo>
                  <a:lnTo>
                    <a:pt x="140843" y="1576578"/>
                  </a:lnTo>
                  <a:lnTo>
                    <a:pt x="4550791" y="1576578"/>
                  </a:lnTo>
                  <a:lnTo>
                    <a:pt x="4595279" y="1569402"/>
                  </a:lnTo>
                  <a:lnTo>
                    <a:pt x="4633938" y="1549412"/>
                  </a:lnTo>
                  <a:lnTo>
                    <a:pt x="4664430" y="1518920"/>
                  </a:lnTo>
                  <a:lnTo>
                    <a:pt x="4684446" y="1480261"/>
                  </a:lnTo>
                  <a:lnTo>
                    <a:pt x="4691634" y="1435735"/>
                  </a:lnTo>
                  <a:lnTo>
                    <a:pt x="4691634" y="872363"/>
                  </a:lnTo>
                  <a:close/>
                </a:path>
                <a:path w="4692015" h="1576704">
                  <a:moveTo>
                    <a:pt x="4691634" y="96012"/>
                  </a:moveTo>
                  <a:lnTo>
                    <a:pt x="4684090" y="58623"/>
                  </a:lnTo>
                  <a:lnTo>
                    <a:pt x="4663529" y="28105"/>
                  </a:lnTo>
                  <a:lnTo>
                    <a:pt x="4633011" y="7543"/>
                  </a:lnTo>
                  <a:lnTo>
                    <a:pt x="4595622" y="0"/>
                  </a:lnTo>
                  <a:lnTo>
                    <a:pt x="144018" y="0"/>
                  </a:lnTo>
                  <a:lnTo>
                    <a:pt x="106641" y="7543"/>
                  </a:lnTo>
                  <a:lnTo>
                    <a:pt x="76123" y="28105"/>
                  </a:lnTo>
                  <a:lnTo>
                    <a:pt x="55549" y="58623"/>
                  </a:lnTo>
                  <a:lnTo>
                    <a:pt x="48006" y="96012"/>
                  </a:lnTo>
                  <a:lnTo>
                    <a:pt x="48006" y="480060"/>
                  </a:lnTo>
                  <a:lnTo>
                    <a:pt x="55549" y="517461"/>
                  </a:lnTo>
                  <a:lnTo>
                    <a:pt x="76123" y="547979"/>
                  </a:lnTo>
                  <a:lnTo>
                    <a:pt x="106641" y="568540"/>
                  </a:lnTo>
                  <a:lnTo>
                    <a:pt x="144018" y="576072"/>
                  </a:lnTo>
                  <a:lnTo>
                    <a:pt x="4595622" y="576072"/>
                  </a:lnTo>
                  <a:lnTo>
                    <a:pt x="4633011" y="568540"/>
                  </a:lnTo>
                  <a:lnTo>
                    <a:pt x="4663529" y="547979"/>
                  </a:lnTo>
                  <a:lnTo>
                    <a:pt x="4684090" y="517461"/>
                  </a:lnTo>
                  <a:lnTo>
                    <a:pt x="4691634" y="480060"/>
                  </a:lnTo>
                  <a:lnTo>
                    <a:pt x="4691634" y="96012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42235" y="3142107"/>
            <a:ext cx="76200" cy="215645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258567" y="28193"/>
            <a:ext cx="5410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ОКРЕМІ </a:t>
            </a:r>
            <a:r>
              <a:rPr spc="5" dirty="0">
                <a:latin typeface="Arial"/>
                <a:cs typeface="Arial"/>
              </a:rPr>
              <a:t>ВИПАДКИ </a:t>
            </a:r>
            <a:r>
              <a:rPr spc="-15" dirty="0">
                <a:latin typeface="Arial"/>
                <a:cs typeface="Arial"/>
              </a:rPr>
              <a:t>ВИГОТОВЛЕННЯ</a:t>
            </a:r>
            <a:r>
              <a:rPr spc="2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ПОРОШКІВ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617981" y="2344673"/>
            <a:ext cx="7785734" cy="297180"/>
            <a:chOff x="617981" y="2344673"/>
            <a:chExt cx="7785734" cy="297180"/>
          </a:xfrm>
        </p:grpSpPr>
        <p:sp>
          <p:nvSpPr>
            <p:cNvPr id="13" name="object 13"/>
            <p:cNvSpPr/>
            <p:nvPr/>
          </p:nvSpPr>
          <p:spPr>
            <a:xfrm>
              <a:off x="622934" y="2349626"/>
              <a:ext cx="7775575" cy="287655"/>
            </a:xfrm>
            <a:custGeom>
              <a:avLst/>
              <a:gdLst/>
              <a:ahLst/>
              <a:cxnLst/>
              <a:rect l="l" t="t" r="r" b="b"/>
              <a:pathLst>
                <a:path w="7775575" h="287655">
                  <a:moveTo>
                    <a:pt x="7727569" y="0"/>
                  </a:moveTo>
                  <a:lnTo>
                    <a:pt x="47879" y="0"/>
                  </a:lnTo>
                  <a:lnTo>
                    <a:pt x="29242" y="3766"/>
                  </a:lnTo>
                  <a:lnTo>
                    <a:pt x="14023" y="14033"/>
                  </a:lnTo>
                  <a:lnTo>
                    <a:pt x="3762" y="29253"/>
                  </a:lnTo>
                  <a:lnTo>
                    <a:pt x="0" y="47878"/>
                  </a:lnTo>
                  <a:lnTo>
                    <a:pt x="0" y="239395"/>
                  </a:lnTo>
                  <a:lnTo>
                    <a:pt x="3762" y="258020"/>
                  </a:lnTo>
                  <a:lnTo>
                    <a:pt x="14023" y="273240"/>
                  </a:lnTo>
                  <a:lnTo>
                    <a:pt x="29242" y="283507"/>
                  </a:lnTo>
                  <a:lnTo>
                    <a:pt x="47879" y="287274"/>
                  </a:lnTo>
                  <a:lnTo>
                    <a:pt x="7727569" y="287274"/>
                  </a:lnTo>
                  <a:lnTo>
                    <a:pt x="7746194" y="283507"/>
                  </a:lnTo>
                  <a:lnTo>
                    <a:pt x="7761414" y="273240"/>
                  </a:lnTo>
                  <a:lnTo>
                    <a:pt x="7771681" y="258020"/>
                  </a:lnTo>
                  <a:lnTo>
                    <a:pt x="7775448" y="239395"/>
                  </a:lnTo>
                  <a:lnTo>
                    <a:pt x="7775448" y="47878"/>
                  </a:lnTo>
                  <a:lnTo>
                    <a:pt x="7771681" y="29253"/>
                  </a:lnTo>
                  <a:lnTo>
                    <a:pt x="7761414" y="14033"/>
                  </a:lnTo>
                  <a:lnTo>
                    <a:pt x="7746194" y="3766"/>
                  </a:lnTo>
                  <a:lnTo>
                    <a:pt x="7727569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2934" y="2349626"/>
              <a:ext cx="7775575" cy="287655"/>
            </a:xfrm>
            <a:custGeom>
              <a:avLst/>
              <a:gdLst/>
              <a:ahLst/>
              <a:cxnLst/>
              <a:rect l="l" t="t" r="r" b="b"/>
              <a:pathLst>
                <a:path w="7775575" h="287655">
                  <a:moveTo>
                    <a:pt x="0" y="47878"/>
                  </a:moveTo>
                  <a:lnTo>
                    <a:pt x="3762" y="29253"/>
                  </a:lnTo>
                  <a:lnTo>
                    <a:pt x="14023" y="14033"/>
                  </a:lnTo>
                  <a:lnTo>
                    <a:pt x="29242" y="3766"/>
                  </a:lnTo>
                  <a:lnTo>
                    <a:pt x="47879" y="0"/>
                  </a:lnTo>
                  <a:lnTo>
                    <a:pt x="7727569" y="0"/>
                  </a:lnTo>
                  <a:lnTo>
                    <a:pt x="7746194" y="3766"/>
                  </a:lnTo>
                  <a:lnTo>
                    <a:pt x="7761414" y="14033"/>
                  </a:lnTo>
                  <a:lnTo>
                    <a:pt x="7771681" y="29253"/>
                  </a:lnTo>
                  <a:lnTo>
                    <a:pt x="7775448" y="47878"/>
                  </a:lnTo>
                  <a:lnTo>
                    <a:pt x="7775448" y="239395"/>
                  </a:lnTo>
                  <a:lnTo>
                    <a:pt x="7771681" y="258020"/>
                  </a:lnTo>
                  <a:lnTo>
                    <a:pt x="7761414" y="273240"/>
                  </a:lnTo>
                  <a:lnTo>
                    <a:pt x="7746194" y="283507"/>
                  </a:lnTo>
                  <a:lnTo>
                    <a:pt x="7727569" y="287274"/>
                  </a:lnTo>
                  <a:lnTo>
                    <a:pt x="47879" y="287274"/>
                  </a:lnTo>
                  <a:lnTo>
                    <a:pt x="29242" y="283507"/>
                  </a:lnTo>
                  <a:lnTo>
                    <a:pt x="14023" y="273240"/>
                  </a:lnTo>
                  <a:lnTo>
                    <a:pt x="3762" y="258020"/>
                  </a:lnTo>
                  <a:lnTo>
                    <a:pt x="0" y="239395"/>
                  </a:lnTo>
                  <a:lnTo>
                    <a:pt x="0" y="4787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695579" y="3352672"/>
            <a:ext cx="4673600" cy="369570"/>
            <a:chOff x="695579" y="3352672"/>
            <a:chExt cx="4673600" cy="369570"/>
          </a:xfrm>
        </p:grpSpPr>
        <p:sp>
          <p:nvSpPr>
            <p:cNvPr id="16" name="object 16"/>
            <p:cNvSpPr/>
            <p:nvPr/>
          </p:nvSpPr>
          <p:spPr>
            <a:xfrm>
              <a:off x="700659" y="3357752"/>
              <a:ext cx="4663440" cy="359410"/>
            </a:xfrm>
            <a:custGeom>
              <a:avLst/>
              <a:gdLst/>
              <a:ahLst/>
              <a:cxnLst/>
              <a:rect l="l" t="t" r="r" b="b"/>
              <a:pathLst>
                <a:path w="4663440" h="359410">
                  <a:moveTo>
                    <a:pt x="4603623" y="0"/>
                  </a:moveTo>
                  <a:lnTo>
                    <a:pt x="59817" y="0"/>
                  </a:lnTo>
                  <a:lnTo>
                    <a:pt x="36534" y="4702"/>
                  </a:lnTo>
                  <a:lnTo>
                    <a:pt x="17521" y="17526"/>
                  </a:lnTo>
                  <a:lnTo>
                    <a:pt x="4701" y="36540"/>
                  </a:lnTo>
                  <a:lnTo>
                    <a:pt x="0" y="59817"/>
                  </a:lnTo>
                  <a:lnTo>
                    <a:pt x="0" y="299085"/>
                  </a:lnTo>
                  <a:lnTo>
                    <a:pt x="4701" y="322361"/>
                  </a:lnTo>
                  <a:lnTo>
                    <a:pt x="17521" y="341375"/>
                  </a:lnTo>
                  <a:lnTo>
                    <a:pt x="36534" y="354199"/>
                  </a:lnTo>
                  <a:lnTo>
                    <a:pt x="59817" y="358902"/>
                  </a:lnTo>
                  <a:lnTo>
                    <a:pt x="4603623" y="358902"/>
                  </a:lnTo>
                  <a:lnTo>
                    <a:pt x="4626899" y="354199"/>
                  </a:lnTo>
                  <a:lnTo>
                    <a:pt x="4645914" y="341375"/>
                  </a:lnTo>
                  <a:lnTo>
                    <a:pt x="4658737" y="322361"/>
                  </a:lnTo>
                  <a:lnTo>
                    <a:pt x="4663440" y="299085"/>
                  </a:lnTo>
                  <a:lnTo>
                    <a:pt x="4663440" y="59817"/>
                  </a:lnTo>
                  <a:lnTo>
                    <a:pt x="4658737" y="36540"/>
                  </a:lnTo>
                  <a:lnTo>
                    <a:pt x="4645914" y="17525"/>
                  </a:lnTo>
                  <a:lnTo>
                    <a:pt x="4626899" y="4702"/>
                  </a:lnTo>
                  <a:lnTo>
                    <a:pt x="4603623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00659" y="3357752"/>
              <a:ext cx="4663440" cy="359410"/>
            </a:xfrm>
            <a:custGeom>
              <a:avLst/>
              <a:gdLst/>
              <a:ahLst/>
              <a:cxnLst/>
              <a:rect l="l" t="t" r="r" b="b"/>
              <a:pathLst>
                <a:path w="4663440" h="359410">
                  <a:moveTo>
                    <a:pt x="0" y="59817"/>
                  </a:moveTo>
                  <a:lnTo>
                    <a:pt x="4701" y="36540"/>
                  </a:lnTo>
                  <a:lnTo>
                    <a:pt x="17521" y="17526"/>
                  </a:lnTo>
                  <a:lnTo>
                    <a:pt x="36534" y="4702"/>
                  </a:lnTo>
                  <a:lnTo>
                    <a:pt x="59817" y="0"/>
                  </a:lnTo>
                  <a:lnTo>
                    <a:pt x="4603623" y="0"/>
                  </a:lnTo>
                  <a:lnTo>
                    <a:pt x="4626899" y="4702"/>
                  </a:lnTo>
                  <a:lnTo>
                    <a:pt x="4645914" y="17525"/>
                  </a:lnTo>
                  <a:lnTo>
                    <a:pt x="4658737" y="36540"/>
                  </a:lnTo>
                  <a:lnTo>
                    <a:pt x="4663440" y="59817"/>
                  </a:lnTo>
                  <a:lnTo>
                    <a:pt x="4663440" y="299085"/>
                  </a:lnTo>
                  <a:lnTo>
                    <a:pt x="4658737" y="322361"/>
                  </a:lnTo>
                  <a:lnTo>
                    <a:pt x="4645914" y="341375"/>
                  </a:lnTo>
                  <a:lnTo>
                    <a:pt x="4626899" y="354199"/>
                  </a:lnTo>
                  <a:lnTo>
                    <a:pt x="4603623" y="358902"/>
                  </a:lnTo>
                  <a:lnTo>
                    <a:pt x="59817" y="358902"/>
                  </a:lnTo>
                  <a:lnTo>
                    <a:pt x="36534" y="354199"/>
                  </a:lnTo>
                  <a:lnTo>
                    <a:pt x="17521" y="341375"/>
                  </a:lnTo>
                  <a:lnTo>
                    <a:pt x="4701" y="322361"/>
                  </a:lnTo>
                  <a:lnTo>
                    <a:pt x="0" y="299085"/>
                  </a:lnTo>
                  <a:lnTo>
                    <a:pt x="0" y="59817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643890" y="2739389"/>
            <a:ext cx="4761230" cy="368935"/>
            <a:chOff x="643890" y="2739389"/>
            <a:chExt cx="4761230" cy="368935"/>
          </a:xfrm>
        </p:grpSpPr>
        <p:sp>
          <p:nvSpPr>
            <p:cNvPr id="19" name="object 19"/>
            <p:cNvSpPr/>
            <p:nvPr/>
          </p:nvSpPr>
          <p:spPr>
            <a:xfrm>
              <a:off x="648843" y="2744342"/>
              <a:ext cx="4751070" cy="359410"/>
            </a:xfrm>
            <a:custGeom>
              <a:avLst/>
              <a:gdLst/>
              <a:ahLst/>
              <a:cxnLst/>
              <a:rect l="l" t="t" r="r" b="b"/>
              <a:pathLst>
                <a:path w="4751070" h="359410">
                  <a:moveTo>
                    <a:pt x="4691253" y="0"/>
                  </a:moveTo>
                  <a:lnTo>
                    <a:pt x="59816" y="0"/>
                  </a:lnTo>
                  <a:lnTo>
                    <a:pt x="36534" y="4702"/>
                  </a:lnTo>
                  <a:lnTo>
                    <a:pt x="17521" y="17526"/>
                  </a:lnTo>
                  <a:lnTo>
                    <a:pt x="4701" y="36540"/>
                  </a:lnTo>
                  <a:lnTo>
                    <a:pt x="0" y="59817"/>
                  </a:lnTo>
                  <a:lnTo>
                    <a:pt x="0" y="299085"/>
                  </a:lnTo>
                  <a:lnTo>
                    <a:pt x="4701" y="322361"/>
                  </a:lnTo>
                  <a:lnTo>
                    <a:pt x="17521" y="341376"/>
                  </a:lnTo>
                  <a:lnTo>
                    <a:pt x="36534" y="354199"/>
                  </a:lnTo>
                  <a:lnTo>
                    <a:pt x="59816" y="358902"/>
                  </a:lnTo>
                  <a:lnTo>
                    <a:pt x="4691253" y="358902"/>
                  </a:lnTo>
                  <a:lnTo>
                    <a:pt x="4714529" y="354199"/>
                  </a:lnTo>
                  <a:lnTo>
                    <a:pt x="4733544" y="341375"/>
                  </a:lnTo>
                  <a:lnTo>
                    <a:pt x="4746367" y="322361"/>
                  </a:lnTo>
                  <a:lnTo>
                    <a:pt x="4751070" y="299085"/>
                  </a:lnTo>
                  <a:lnTo>
                    <a:pt x="4751070" y="59817"/>
                  </a:lnTo>
                  <a:lnTo>
                    <a:pt x="4746367" y="36540"/>
                  </a:lnTo>
                  <a:lnTo>
                    <a:pt x="4733544" y="17525"/>
                  </a:lnTo>
                  <a:lnTo>
                    <a:pt x="4714529" y="4702"/>
                  </a:lnTo>
                  <a:lnTo>
                    <a:pt x="4691253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8843" y="2744342"/>
              <a:ext cx="4751070" cy="359410"/>
            </a:xfrm>
            <a:custGeom>
              <a:avLst/>
              <a:gdLst/>
              <a:ahLst/>
              <a:cxnLst/>
              <a:rect l="l" t="t" r="r" b="b"/>
              <a:pathLst>
                <a:path w="4751070" h="359410">
                  <a:moveTo>
                    <a:pt x="0" y="59817"/>
                  </a:moveTo>
                  <a:lnTo>
                    <a:pt x="4701" y="36540"/>
                  </a:lnTo>
                  <a:lnTo>
                    <a:pt x="17521" y="17526"/>
                  </a:lnTo>
                  <a:lnTo>
                    <a:pt x="36534" y="4702"/>
                  </a:lnTo>
                  <a:lnTo>
                    <a:pt x="59816" y="0"/>
                  </a:lnTo>
                  <a:lnTo>
                    <a:pt x="4691253" y="0"/>
                  </a:lnTo>
                  <a:lnTo>
                    <a:pt x="4714529" y="4702"/>
                  </a:lnTo>
                  <a:lnTo>
                    <a:pt x="4733544" y="17525"/>
                  </a:lnTo>
                  <a:lnTo>
                    <a:pt x="4746367" y="36540"/>
                  </a:lnTo>
                  <a:lnTo>
                    <a:pt x="4751070" y="59817"/>
                  </a:lnTo>
                  <a:lnTo>
                    <a:pt x="4751070" y="299085"/>
                  </a:lnTo>
                  <a:lnTo>
                    <a:pt x="4746367" y="322361"/>
                  </a:lnTo>
                  <a:lnTo>
                    <a:pt x="4733544" y="341375"/>
                  </a:lnTo>
                  <a:lnTo>
                    <a:pt x="4714529" y="354199"/>
                  </a:lnTo>
                  <a:lnTo>
                    <a:pt x="4691253" y="358902"/>
                  </a:lnTo>
                  <a:lnTo>
                    <a:pt x="59816" y="358902"/>
                  </a:lnTo>
                  <a:lnTo>
                    <a:pt x="36534" y="354199"/>
                  </a:lnTo>
                  <a:lnTo>
                    <a:pt x="17521" y="341376"/>
                  </a:lnTo>
                  <a:lnTo>
                    <a:pt x="4701" y="322361"/>
                  </a:lnTo>
                  <a:lnTo>
                    <a:pt x="0" y="299085"/>
                  </a:lnTo>
                  <a:lnTo>
                    <a:pt x="0" y="59817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34900" y="2391663"/>
            <a:ext cx="7752080" cy="1280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latin typeface="Arial"/>
                <a:cs typeface="Arial"/>
              </a:rPr>
              <a:t>Технологія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Arial"/>
              <a:cs typeface="Arial"/>
            </a:endParaRPr>
          </a:p>
          <a:p>
            <a:pPr marR="2980055" algn="ctr">
              <a:lnSpc>
                <a:spcPct val="100000"/>
              </a:lnSpc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цукор,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затираючи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пори</a:t>
            </a:r>
            <a:r>
              <a:rPr sz="16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ступки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00">
              <a:latin typeface="Arial"/>
              <a:cs typeface="Arial"/>
            </a:endParaRPr>
          </a:p>
          <a:p>
            <a:pPr marR="2949575" algn="ctr">
              <a:lnSpc>
                <a:spcPct val="100000"/>
              </a:lnSpc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Вибирають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цукор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капсулу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632577" y="3968369"/>
            <a:ext cx="3233420" cy="617220"/>
            <a:chOff x="5632577" y="3968369"/>
            <a:chExt cx="3233420" cy="617220"/>
          </a:xfrm>
        </p:grpSpPr>
        <p:sp>
          <p:nvSpPr>
            <p:cNvPr id="23" name="object 23"/>
            <p:cNvSpPr/>
            <p:nvPr/>
          </p:nvSpPr>
          <p:spPr>
            <a:xfrm>
              <a:off x="5637657" y="3973449"/>
              <a:ext cx="3223260" cy="607060"/>
            </a:xfrm>
            <a:custGeom>
              <a:avLst/>
              <a:gdLst/>
              <a:ahLst/>
              <a:cxnLst/>
              <a:rect l="l" t="t" r="r" b="b"/>
              <a:pathLst>
                <a:path w="3223259" h="607060">
                  <a:moveTo>
                    <a:pt x="3122167" y="0"/>
                  </a:moveTo>
                  <a:lnTo>
                    <a:pt x="101091" y="0"/>
                  </a:lnTo>
                  <a:lnTo>
                    <a:pt x="61721" y="7937"/>
                  </a:lnTo>
                  <a:lnTo>
                    <a:pt x="29590" y="29591"/>
                  </a:lnTo>
                  <a:lnTo>
                    <a:pt x="7937" y="61722"/>
                  </a:lnTo>
                  <a:lnTo>
                    <a:pt x="0" y="101092"/>
                  </a:lnTo>
                  <a:lnTo>
                    <a:pt x="0" y="505459"/>
                  </a:lnTo>
                  <a:lnTo>
                    <a:pt x="7937" y="544829"/>
                  </a:lnTo>
                  <a:lnTo>
                    <a:pt x="29591" y="576960"/>
                  </a:lnTo>
                  <a:lnTo>
                    <a:pt x="61722" y="598614"/>
                  </a:lnTo>
                  <a:lnTo>
                    <a:pt x="101091" y="606551"/>
                  </a:lnTo>
                  <a:lnTo>
                    <a:pt x="3122167" y="606551"/>
                  </a:lnTo>
                  <a:lnTo>
                    <a:pt x="3161538" y="598614"/>
                  </a:lnTo>
                  <a:lnTo>
                    <a:pt x="3193668" y="576960"/>
                  </a:lnTo>
                  <a:lnTo>
                    <a:pt x="3215322" y="544829"/>
                  </a:lnTo>
                  <a:lnTo>
                    <a:pt x="3223260" y="505459"/>
                  </a:lnTo>
                  <a:lnTo>
                    <a:pt x="3223260" y="101092"/>
                  </a:lnTo>
                  <a:lnTo>
                    <a:pt x="3215322" y="61722"/>
                  </a:lnTo>
                  <a:lnTo>
                    <a:pt x="3193668" y="29591"/>
                  </a:lnTo>
                  <a:lnTo>
                    <a:pt x="3161538" y="7937"/>
                  </a:lnTo>
                  <a:lnTo>
                    <a:pt x="3122167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637657" y="3973449"/>
              <a:ext cx="3223260" cy="607060"/>
            </a:xfrm>
            <a:custGeom>
              <a:avLst/>
              <a:gdLst/>
              <a:ahLst/>
              <a:cxnLst/>
              <a:rect l="l" t="t" r="r" b="b"/>
              <a:pathLst>
                <a:path w="3223259" h="607060">
                  <a:moveTo>
                    <a:pt x="0" y="101092"/>
                  </a:moveTo>
                  <a:lnTo>
                    <a:pt x="7937" y="61722"/>
                  </a:lnTo>
                  <a:lnTo>
                    <a:pt x="29590" y="29591"/>
                  </a:lnTo>
                  <a:lnTo>
                    <a:pt x="61721" y="7937"/>
                  </a:lnTo>
                  <a:lnTo>
                    <a:pt x="101091" y="0"/>
                  </a:lnTo>
                  <a:lnTo>
                    <a:pt x="3122167" y="0"/>
                  </a:lnTo>
                  <a:lnTo>
                    <a:pt x="3161538" y="7937"/>
                  </a:lnTo>
                  <a:lnTo>
                    <a:pt x="3193668" y="29591"/>
                  </a:lnTo>
                  <a:lnTo>
                    <a:pt x="3215322" y="61722"/>
                  </a:lnTo>
                  <a:lnTo>
                    <a:pt x="3223260" y="101092"/>
                  </a:lnTo>
                  <a:lnTo>
                    <a:pt x="3223260" y="505459"/>
                  </a:lnTo>
                  <a:lnTo>
                    <a:pt x="3215322" y="544829"/>
                  </a:lnTo>
                  <a:lnTo>
                    <a:pt x="3193668" y="576960"/>
                  </a:lnTo>
                  <a:lnTo>
                    <a:pt x="3161538" y="598614"/>
                  </a:lnTo>
                  <a:lnTo>
                    <a:pt x="3122167" y="606551"/>
                  </a:lnTo>
                  <a:lnTo>
                    <a:pt x="101091" y="606551"/>
                  </a:lnTo>
                  <a:lnTo>
                    <a:pt x="61722" y="598614"/>
                  </a:lnTo>
                  <a:lnTo>
                    <a:pt x="29591" y="576960"/>
                  </a:lnTo>
                  <a:lnTo>
                    <a:pt x="7937" y="544829"/>
                  </a:lnTo>
                  <a:lnTo>
                    <a:pt x="0" y="505459"/>
                  </a:lnTo>
                  <a:lnTo>
                    <a:pt x="0" y="10109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847588" y="4031233"/>
            <a:ext cx="280416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spc="-15" dirty="0">
                <a:solidFill>
                  <a:srgbClr val="666600"/>
                </a:solidFill>
                <a:latin typeface="Arial"/>
                <a:cs typeface="Arial"/>
              </a:rPr>
              <a:t>Відважують </a:t>
            </a:r>
            <a:r>
              <a:rPr sz="1400" b="1" dirty="0">
                <a:solidFill>
                  <a:srgbClr val="666600"/>
                </a:solidFill>
                <a:latin typeface="Arial"/>
                <a:cs typeface="Arial"/>
              </a:rPr>
              <a:t>на </a:t>
            </a:r>
            <a:r>
              <a:rPr sz="1400" b="1" spc="-15" dirty="0">
                <a:solidFill>
                  <a:srgbClr val="666600"/>
                </a:solidFill>
                <a:latin typeface="Arial"/>
                <a:cs typeface="Arial"/>
              </a:rPr>
              <a:t>окремому</a:t>
            </a:r>
            <a:r>
              <a:rPr sz="1400" b="1" dirty="0">
                <a:solidFill>
                  <a:srgbClr val="6666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666600"/>
                </a:solidFill>
                <a:latin typeface="Arial"/>
                <a:cs typeface="Arial"/>
              </a:rPr>
              <a:t>столі.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spc="-25" dirty="0">
                <a:solidFill>
                  <a:srgbClr val="666600"/>
                </a:solidFill>
                <a:latin typeface="Arial"/>
                <a:cs typeface="Arial"/>
              </a:rPr>
              <a:t>Готують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в окремій</a:t>
            </a:r>
            <a:r>
              <a:rPr sz="1400" b="1" spc="35" dirty="0">
                <a:solidFill>
                  <a:srgbClr val="6666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ступці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95579" y="4011803"/>
            <a:ext cx="4657725" cy="714375"/>
            <a:chOff x="695579" y="4011803"/>
            <a:chExt cx="4657725" cy="714375"/>
          </a:xfrm>
        </p:grpSpPr>
        <p:sp>
          <p:nvSpPr>
            <p:cNvPr id="27" name="object 27"/>
            <p:cNvSpPr/>
            <p:nvPr/>
          </p:nvSpPr>
          <p:spPr>
            <a:xfrm>
              <a:off x="700659" y="4016883"/>
              <a:ext cx="4647565" cy="704215"/>
            </a:xfrm>
            <a:custGeom>
              <a:avLst/>
              <a:gdLst/>
              <a:ahLst/>
              <a:cxnLst/>
              <a:rect l="l" t="t" r="r" b="b"/>
              <a:pathLst>
                <a:path w="4647565" h="704214">
                  <a:moveTo>
                    <a:pt x="4530090" y="0"/>
                  </a:moveTo>
                  <a:lnTo>
                    <a:pt x="117347" y="0"/>
                  </a:lnTo>
                  <a:lnTo>
                    <a:pt x="71671" y="9227"/>
                  </a:lnTo>
                  <a:lnTo>
                    <a:pt x="34370" y="34385"/>
                  </a:lnTo>
                  <a:lnTo>
                    <a:pt x="9221" y="71687"/>
                  </a:lnTo>
                  <a:lnTo>
                    <a:pt x="0" y="117348"/>
                  </a:lnTo>
                  <a:lnTo>
                    <a:pt x="0" y="586740"/>
                  </a:lnTo>
                  <a:lnTo>
                    <a:pt x="9221" y="632400"/>
                  </a:lnTo>
                  <a:lnTo>
                    <a:pt x="34370" y="669702"/>
                  </a:lnTo>
                  <a:lnTo>
                    <a:pt x="71671" y="694860"/>
                  </a:lnTo>
                  <a:lnTo>
                    <a:pt x="117347" y="704088"/>
                  </a:lnTo>
                  <a:lnTo>
                    <a:pt x="4530090" y="704088"/>
                  </a:lnTo>
                  <a:lnTo>
                    <a:pt x="4575750" y="694860"/>
                  </a:lnTo>
                  <a:lnTo>
                    <a:pt x="4613052" y="669702"/>
                  </a:lnTo>
                  <a:lnTo>
                    <a:pt x="4638210" y="632400"/>
                  </a:lnTo>
                  <a:lnTo>
                    <a:pt x="4647438" y="586740"/>
                  </a:lnTo>
                  <a:lnTo>
                    <a:pt x="4647438" y="117348"/>
                  </a:lnTo>
                  <a:lnTo>
                    <a:pt x="4638210" y="71687"/>
                  </a:lnTo>
                  <a:lnTo>
                    <a:pt x="4613052" y="34385"/>
                  </a:lnTo>
                  <a:lnTo>
                    <a:pt x="4575750" y="9227"/>
                  </a:lnTo>
                  <a:lnTo>
                    <a:pt x="4530090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00659" y="4016883"/>
              <a:ext cx="4647565" cy="704215"/>
            </a:xfrm>
            <a:custGeom>
              <a:avLst/>
              <a:gdLst/>
              <a:ahLst/>
              <a:cxnLst/>
              <a:rect l="l" t="t" r="r" b="b"/>
              <a:pathLst>
                <a:path w="4647565" h="704214">
                  <a:moveTo>
                    <a:pt x="0" y="117348"/>
                  </a:moveTo>
                  <a:lnTo>
                    <a:pt x="9221" y="71687"/>
                  </a:lnTo>
                  <a:lnTo>
                    <a:pt x="34370" y="34385"/>
                  </a:lnTo>
                  <a:lnTo>
                    <a:pt x="71671" y="9227"/>
                  </a:lnTo>
                  <a:lnTo>
                    <a:pt x="117347" y="0"/>
                  </a:lnTo>
                  <a:lnTo>
                    <a:pt x="4530090" y="0"/>
                  </a:lnTo>
                  <a:lnTo>
                    <a:pt x="4575750" y="9227"/>
                  </a:lnTo>
                  <a:lnTo>
                    <a:pt x="4613052" y="34385"/>
                  </a:lnTo>
                  <a:lnTo>
                    <a:pt x="4638210" y="71687"/>
                  </a:lnTo>
                  <a:lnTo>
                    <a:pt x="4647438" y="117348"/>
                  </a:lnTo>
                  <a:lnTo>
                    <a:pt x="4647438" y="586740"/>
                  </a:lnTo>
                  <a:lnTo>
                    <a:pt x="4638210" y="632400"/>
                  </a:lnTo>
                  <a:lnTo>
                    <a:pt x="4613052" y="669702"/>
                  </a:lnTo>
                  <a:lnTo>
                    <a:pt x="4575750" y="694860"/>
                  </a:lnTo>
                  <a:lnTo>
                    <a:pt x="4530090" y="704088"/>
                  </a:lnTo>
                  <a:lnTo>
                    <a:pt x="117347" y="704088"/>
                  </a:lnTo>
                  <a:lnTo>
                    <a:pt x="71671" y="694860"/>
                  </a:lnTo>
                  <a:lnTo>
                    <a:pt x="34370" y="669702"/>
                  </a:lnTo>
                  <a:lnTo>
                    <a:pt x="9221" y="632400"/>
                  </a:lnTo>
                  <a:lnTo>
                    <a:pt x="0" y="586740"/>
                  </a:lnTo>
                  <a:lnTo>
                    <a:pt x="0" y="11734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999997" y="4077970"/>
            <a:ext cx="40487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затерту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ступку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поміщають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камфору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розтирають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присутності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95 %</a:t>
            </a: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етанолу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9450" y="4984750"/>
            <a:ext cx="45523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кілька прийомів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додають</a:t>
            </a:r>
            <a:r>
              <a:rPr sz="1600" b="1" spc="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цукор,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1083945" algn="l"/>
                <a:tab pos="4526280" algn="l"/>
              </a:tabLst>
            </a:pPr>
            <a:r>
              <a:rPr sz="1600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b="1" u="sng" spc="-5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ретельно</a:t>
            </a:r>
            <a:r>
              <a:rPr sz="1600" b="1" u="sng" spc="-50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перемішують	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95502" y="5661278"/>
            <a:ext cx="4692015" cy="845185"/>
          </a:xfrm>
          <a:custGeom>
            <a:avLst/>
            <a:gdLst/>
            <a:ahLst/>
            <a:cxnLst/>
            <a:rect l="l" t="t" r="r" b="b"/>
            <a:pathLst>
              <a:path w="4692015" h="845184">
                <a:moveTo>
                  <a:pt x="0" y="140843"/>
                </a:moveTo>
                <a:lnTo>
                  <a:pt x="7180" y="96324"/>
                </a:lnTo>
                <a:lnTo>
                  <a:pt x="27173" y="57662"/>
                </a:lnTo>
                <a:lnTo>
                  <a:pt x="57662" y="27173"/>
                </a:lnTo>
                <a:lnTo>
                  <a:pt x="96324" y="7180"/>
                </a:lnTo>
                <a:lnTo>
                  <a:pt x="140842" y="0"/>
                </a:lnTo>
                <a:lnTo>
                  <a:pt x="4550791" y="0"/>
                </a:lnTo>
                <a:lnTo>
                  <a:pt x="4595284" y="7180"/>
                </a:lnTo>
                <a:lnTo>
                  <a:pt x="4633944" y="27173"/>
                </a:lnTo>
                <a:lnTo>
                  <a:pt x="4664441" y="57662"/>
                </a:lnTo>
                <a:lnTo>
                  <a:pt x="4684447" y="96324"/>
                </a:lnTo>
                <a:lnTo>
                  <a:pt x="4691634" y="140843"/>
                </a:lnTo>
                <a:lnTo>
                  <a:pt x="4691634" y="704215"/>
                </a:lnTo>
                <a:lnTo>
                  <a:pt x="4684447" y="748733"/>
                </a:lnTo>
                <a:lnTo>
                  <a:pt x="4664441" y="787395"/>
                </a:lnTo>
                <a:lnTo>
                  <a:pt x="4633944" y="817884"/>
                </a:lnTo>
                <a:lnTo>
                  <a:pt x="4595284" y="837877"/>
                </a:lnTo>
                <a:lnTo>
                  <a:pt x="4550791" y="845058"/>
                </a:lnTo>
                <a:lnTo>
                  <a:pt x="140842" y="845058"/>
                </a:lnTo>
                <a:lnTo>
                  <a:pt x="96324" y="837877"/>
                </a:lnTo>
                <a:lnTo>
                  <a:pt x="57662" y="817884"/>
                </a:lnTo>
                <a:lnTo>
                  <a:pt x="27173" y="787395"/>
                </a:lnTo>
                <a:lnTo>
                  <a:pt x="7180" y="748733"/>
                </a:lnTo>
                <a:lnTo>
                  <a:pt x="0" y="704215"/>
                </a:lnTo>
                <a:lnTo>
                  <a:pt x="0" y="140843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973327" y="5717032"/>
            <a:ext cx="39350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Розважують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дози,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 пергаментні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капсули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оформляють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643371" y="5286755"/>
            <a:ext cx="3286760" cy="525145"/>
          </a:xfrm>
          <a:prstGeom prst="rect">
            <a:avLst/>
          </a:prstGeom>
          <a:solidFill>
            <a:srgbClr val="CCCC66"/>
          </a:solidFill>
        </p:spPr>
        <p:txBody>
          <a:bodyPr vert="horz" wrap="square" lIns="0" tIns="4445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50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 </a:t>
            </a:r>
            <a:r>
              <a:rPr sz="1400" b="1" spc="-15" dirty="0">
                <a:latin typeface="Arial"/>
                <a:cs typeface="Arial"/>
              </a:rPr>
              <a:t>етикетка</a:t>
            </a:r>
            <a:endParaRPr sz="140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«Внутрішнє»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582930" y="1226819"/>
            <a:ext cx="8255000" cy="938530"/>
            <a:chOff x="582930" y="1226819"/>
            <a:chExt cx="8255000" cy="938530"/>
          </a:xfrm>
        </p:grpSpPr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6703" y="1908428"/>
              <a:ext cx="76200" cy="21640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87883" y="1231772"/>
              <a:ext cx="8244840" cy="928369"/>
            </a:xfrm>
            <a:custGeom>
              <a:avLst/>
              <a:gdLst/>
              <a:ahLst/>
              <a:cxnLst/>
              <a:rect l="l" t="t" r="r" b="b"/>
              <a:pathLst>
                <a:path w="8244840" h="928369">
                  <a:moveTo>
                    <a:pt x="8090154" y="0"/>
                  </a:moveTo>
                  <a:lnTo>
                    <a:pt x="154686" y="0"/>
                  </a:lnTo>
                  <a:lnTo>
                    <a:pt x="105792" y="7882"/>
                  </a:lnTo>
                  <a:lnTo>
                    <a:pt x="63329" y="29833"/>
                  </a:lnTo>
                  <a:lnTo>
                    <a:pt x="29844" y="63313"/>
                  </a:lnTo>
                  <a:lnTo>
                    <a:pt x="7885" y="105777"/>
                  </a:lnTo>
                  <a:lnTo>
                    <a:pt x="0" y="154686"/>
                  </a:lnTo>
                  <a:lnTo>
                    <a:pt x="0" y="773429"/>
                  </a:lnTo>
                  <a:lnTo>
                    <a:pt x="7885" y="822338"/>
                  </a:lnTo>
                  <a:lnTo>
                    <a:pt x="29844" y="864802"/>
                  </a:lnTo>
                  <a:lnTo>
                    <a:pt x="63329" y="898282"/>
                  </a:lnTo>
                  <a:lnTo>
                    <a:pt x="105792" y="920233"/>
                  </a:lnTo>
                  <a:lnTo>
                    <a:pt x="154686" y="928115"/>
                  </a:lnTo>
                  <a:lnTo>
                    <a:pt x="8090154" y="928115"/>
                  </a:lnTo>
                  <a:lnTo>
                    <a:pt x="8139062" y="920233"/>
                  </a:lnTo>
                  <a:lnTo>
                    <a:pt x="8181526" y="898282"/>
                  </a:lnTo>
                  <a:lnTo>
                    <a:pt x="8215006" y="864802"/>
                  </a:lnTo>
                  <a:lnTo>
                    <a:pt x="8236957" y="822338"/>
                  </a:lnTo>
                  <a:lnTo>
                    <a:pt x="8244840" y="773429"/>
                  </a:lnTo>
                  <a:lnTo>
                    <a:pt x="8244840" y="154686"/>
                  </a:lnTo>
                  <a:lnTo>
                    <a:pt x="8236957" y="105777"/>
                  </a:lnTo>
                  <a:lnTo>
                    <a:pt x="8215006" y="63313"/>
                  </a:lnTo>
                  <a:lnTo>
                    <a:pt x="8181526" y="29833"/>
                  </a:lnTo>
                  <a:lnTo>
                    <a:pt x="8139062" y="7882"/>
                  </a:lnTo>
                  <a:lnTo>
                    <a:pt x="8090154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87883" y="1231772"/>
              <a:ext cx="8244840" cy="928369"/>
            </a:xfrm>
            <a:custGeom>
              <a:avLst/>
              <a:gdLst/>
              <a:ahLst/>
              <a:cxnLst/>
              <a:rect l="l" t="t" r="r" b="b"/>
              <a:pathLst>
                <a:path w="8244840" h="928369">
                  <a:moveTo>
                    <a:pt x="0" y="154686"/>
                  </a:moveTo>
                  <a:lnTo>
                    <a:pt x="7885" y="105777"/>
                  </a:lnTo>
                  <a:lnTo>
                    <a:pt x="29844" y="63313"/>
                  </a:lnTo>
                  <a:lnTo>
                    <a:pt x="63329" y="29833"/>
                  </a:lnTo>
                  <a:lnTo>
                    <a:pt x="105792" y="7882"/>
                  </a:lnTo>
                  <a:lnTo>
                    <a:pt x="154686" y="0"/>
                  </a:lnTo>
                  <a:lnTo>
                    <a:pt x="8090154" y="0"/>
                  </a:lnTo>
                  <a:lnTo>
                    <a:pt x="8139062" y="7882"/>
                  </a:lnTo>
                  <a:lnTo>
                    <a:pt x="8181526" y="29833"/>
                  </a:lnTo>
                  <a:lnTo>
                    <a:pt x="8215006" y="63313"/>
                  </a:lnTo>
                  <a:lnTo>
                    <a:pt x="8236957" y="105777"/>
                  </a:lnTo>
                  <a:lnTo>
                    <a:pt x="8244840" y="154686"/>
                  </a:lnTo>
                  <a:lnTo>
                    <a:pt x="8244840" y="773429"/>
                  </a:lnTo>
                  <a:lnTo>
                    <a:pt x="8236957" y="822338"/>
                  </a:lnTo>
                  <a:lnTo>
                    <a:pt x="8215006" y="864802"/>
                  </a:lnTo>
                  <a:lnTo>
                    <a:pt x="8181526" y="898282"/>
                  </a:lnTo>
                  <a:lnTo>
                    <a:pt x="8139062" y="920233"/>
                  </a:lnTo>
                  <a:lnTo>
                    <a:pt x="8090154" y="928115"/>
                  </a:lnTo>
                  <a:lnTo>
                    <a:pt x="154686" y="928115"/>
                  </a:lnTo>
                  <a:lnTo>
                    <a:pt x="105792" y="920233"/>
                  </a:lnTo>
                  <a:lnTo>
                    <a:pt x="63329" y="898282"/>
                  </a:lnTo>
                  <a:lnTo>
                    <a:pt x="29844" y="864802"/>
                  </a:lnTo>
                  <a:lnTo>
                    <a:pt x="7885" y="822338"/>
                  </a:lnTo>
                  <a:lnTo>
                    <a:pt x="0" y="773429"/>
                  </a:lnTo>
                  <a:lnTo>
                    <a:pt x="0" y="15468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5297804" y="4255389"/>
            <a:ext cx="340360" cy="76200"/>
          </a:xfrm>
          <a:custGeom>
            <a:avLst/>
            <a:gdLst/>
            <a:ahLst/>
            <a:cxnLst/>
            <a:rect l="l" t="t" r="r" b="b"/>
            <a:pathLst>
              <a:path w="340360" h="76200">
                <a:moveTo>
                  <a:pt x="263652" y="0"/>
                </a:moveTo>
                <a:lnTo>
                  <a:pt x="263652" y="76200"/>
                </a:lnTo>
                <a:lnTo>
                  <a:pt x="327152" y="44450"/>
                </a:lnTo>
                <a:lnTo>
                  <a:pt x="276352" y="44450"/>
                </a:lnTo>
                <a:lnTo>
                  <a:pt x="276352" y="31750"/>
                </a:lnTo>
                <a:lnTo>
                  <a:pt x="327152" y="31750"/>
                </a:lnTo>
                <a:lnTo>
                  <a:pt x="263652" y="0"/>
                </a:lnTo>
                <a:close/>
              </a:path>
              <a:path w="340360" h="76200">
                <a:moveTo>
                  <a:pt x="26365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63652" y="44450"/>
                </a:lnTo>
                <a:lnTo>
                  <a:pt x="263652" y="31750"/>
                </a:lnTo>
                <a:close/>
              </a:path>
              <a:path w="340360" h="76200">
                <a:moveTo>
                  <a:pt x="327152" y="31750"/>
                </a:moveTo>
                <a:lnTo>
                  <a:pt x="276352" y="31750"/>
                </a:lnTo>
                <a:lnTo>
                  <a:pt x="276352" y="44450"/>
                </a:lnTo>
                <a:lnTo>
                  <a:pt x="327152" y="44450"/>
                </a:lnTo>
                <a:lnTo>
                  <a:pt x="339852" y="38100"/>
                </a:lnTo>
                <a:lnTo>
                  <a:pt x="32715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89657" y="3716654"/>
            <a:ext cx="76200" cy="216407"/>
          </a:xfrm>
          <a:prstGeom prst="rect">
            <a:avLst/>
          </a:prstGeom>
        </p:spPr>
      </p:pic>
      <p:sp>
        <p:nvSpPr>
          <p:cNvPr id="40" name="object 40"/>
          <p:cNvSpPr/>
          <p:nvPr/>
        </p:nvSpPr>
        <p:spPr>
          <a:xfrm>
            <a:off x="324231" y="118490"/>
            <a:ext cx="1008380" cy="310515"/>
          </a:xfrm>
          <a:custGeom>
            <a:avLst/>
            <a:gdLst/>
            <a:ahLst/>
            <a:cxnLst/>
            <a:rect l="l" t="t" r="r" b="b"/>
            <a:pathLst>
              <a:path w="1008380" h="310515">
                <a:moveTo>
                  <a:pt x="0" y="310133"/>
                </a:moveTo>
                <a:lnTo>
                  <a:pt x="1008126" y="310133"/>
                </a:lnTo>
                <a:lnTo>
                  <a:pt x="1008126" y="0"/>
                </a:lnTo>
                <a:lnTo>
                  <a:pt x="0" y="0"/>
                </a:lnTo>
                <a:lnTo>
                  <a:pt x="0" y="310133"/>
                </a:lnTo>
                <a:close/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441198" y="152908"/>
            <a:ext cx="77343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Tahoma"/>
                <a:cs typeface="Tahoma"/>
              </a:rPr>
              <a:t>Слайд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11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52094" y="1325880"/>
            <a:ext cx="7867650" cy="738505"/>
          </a:xfrm>
          <a:prstGeom prst="rect">
            <a:avLst/>
          </a:prstGeom>
          <a:solidFill>
            <a:srgbClr val="99CC00"/>
          </a:solidFill>
        </p:spPr>
        <p:txBody>
          <a:bodyPr vert="horz" wrap="square" lIns="0" tIns="41275" rIns="0" bIns="0" rtlCol="0">
            <a:spAutoFit/>
          </a:bodyPr>
          <a:lstStyle/>
          <a:p>
            <a:pPr marL="91440" marR="171450">
              <a:lnSpc>
                <a:spcPct val="100000"/>
              </a:lnSpc>
              <a:spcBef>
                <a:spcPts val="325"/>
              </a:spcBef>
              <a:tabLst>
                <a:tab pos="3944620" algn="l"/>
              </a:tabLst>
            </a:pPr>
            <a:r>
              <a:rPr sz="1400" b="1" spc="-15" dirty="0">
                <a:solidFill>
                  <a:srgbClr val="666600"/>
                </a:solidFill>
                <a:latin typeface="Arial"/>
                <a:cs typeface="Arial"/>
              </a:rPr>
              <a:t>Підготовка </a:t>
            </a:r>
            <a:r>
              <a:rPr sz="1400" b="1" spc="-10" dirty="0">
                <a:solidFill>
                  <a:srgbClr val="666600"/>
                </a:solidFill>
                <a:latin typeface="Arial"/>
                <a:cs typeface="Arial"/>
              </a:rPr>
              <a:t>робочого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місця,</a:t>
            </a:r>
            <a:r>
              <a:rPr sz="1400" b="1" spc="80" dirty="0">
                <a:solidFill>
                  <a:srgbClr val="6666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підбір</a:t>
            </a:r>
            <a:r>
              <a:rPr sz="1400" b="1" spc="15" dirty="0">
                <a:solidFill>
                  <a:srgbClr val="6666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666600"/>
                </a:solidFill>
                <a:latin typeface="Arial"/>
                <a:cs typeface="Arial"/>
              </a:rPr>
              <a:t>посуду,	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допоміжних </a:t>
            </a:r>
            <a:r>
              <a:rPr sz="1400" b="1" spc="-10" dirty="0">
                <a:solidFill>
                  <a:srgbClr val="666600"/>
                </a:solidFill>
                <a:latin typeface="Arial"/>
                <a:cs typeface="Arial"/>
              </a:rPr>
              <a:t>матеріалів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. Обробка </a:t>
            </a:r>
            <a:r>
              <a:rPr sz="1400" b="1" spc="-10" dirty="0">
                <a:solidFill>
                  <a:srgbClr val="666600"/>
                </a:solidFill>
                <a:latin typeface="Arial"/>
                <a:cs typeface="Arial"/>
              </a:rPr>
              <a:t>робочої  поверхні </a:t>
            </a:r>
            <a:r>
              <a:rPr sz="1400" b="1" spc="-25" dirty="0">
                <a:solidFill>
                  <a:srgbClr val="666600"/>
                </a:solidFill>
                <a:latin typeface="Arial"/>
                <a:cs typeface="Arial"/>
              </a:rPr>
              <a:t>стола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, </a:t>
            </a:r>
            <a:r>
              <a:rPr sz="1400" b="1" spc="-10" dirty="0">
                <a:solidFill>
                  <a:srgbClr val="666600"/>
                </a:solidFill>
                <a:latin typeface="Arial"/>
                <a:cs typeface="Arial"/>
              </a:rPr>
              <a:t>чашок терезів дезінфікуючими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засобами, </a:t>
            </a:r>
            <a:r>
              <a:rPr sz="1400" b="1" spc="-15" dirty="0">
                <a:solidFill>
                  <a:srgbClr val="666600"/>
                </a:solidFill>
                <a:latin typeface="Arial"/>
                <a:cs typeface="Arial"/>
              </a:rPr>
              <a:t>дозволеними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до  </a:t>
            </a:r>
            <a:r>
              <a:rPr sz="1400" b="1" spc="-10" dirty="0">
                <a:solidFill>
                  <a:srgbClr val="666600"/>
                </a:solidFill>
                <a:latin typeface="Arial"/>
                <a:cs typeface="Arial"/>
              </a:rPr>
              <a:t>використання </a:t>
            </a:r>
            <a:r>
              <a:rPr sz="1400" b="1" spc="-5" dirty="0">
                <a:solidFill>
                  <a:srgbClr val="666600"/>
                </a:solidFill>
                <a:latin typeface="Arial"/>
                <a:cs typeface="Arial"/>
              </a:rPr>
              <a:t>в </a:t>
            </a:r>
            <a:r>
              <a:rPr sz="1400" b="1" spc="-20" dirty="0">
                <a:solidFill>
                  <a:srgbClr val="666600"/>
                </a:solidFill>
                <a:latin typeface="Arial"/>
                <a:cs typeface="Arial"/>
              </a:rPr>
              <a:t>умовах</a:t>
            </a:r>
            <a:r>
              <a:rPr sz="1400" b="1" spc="40" dirty="0">
                <a:solidFill>
                  <a:srgbClr val="6666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666600"/>
                </a:solidFill>
                <a:latin typeface="Arial"/>
                <a:cs typeface="Arial"/>
              </a:rPr>
              <a:t>аптеки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68248" y="459105"/>
            <a:ext cx="8407400" cy="647700"/>
          </a:xfrm>
          <a:custGeom>
            <a:avLst/>
            <a:gdLst/>
            <a:ahLst/>
            <a:cxnLst/>
            <a:rect l="l" t="t" r="r" b="b"/>
            <a:pathLst>
              <a:path w="8407400" h="647700">
                <a:moveTo>
                  <a:pt x="8299196" y="0"/>
                </a:moveTo>
                <a:lnTo>
                  <a:pt x="107950" y="0"/>
                </a:lnTo>
                <a:lnTo>
                  <a:pt x="65933" y="8491"/>
                </a:lnTo>
                <a:lnTo>
                  <a:pt x="31619" y="31638"/>
                </a:lnTo>
                <a:lnTo>
                  <a:pt x="8483" y="65954"/>
                </a:lnTo>
                <a:lnTo>
                  <a:pt x="0" y="107950"/>
                </a:lnTo>
                <a:lnTo>
                  <a:pt x="0" y="539750"/>
                </a:lnTo>
                <a:lnTo>
                  <a:pt x="8483" y="581745"/>
                </a:lnTo>
                <a:lnTo>
                  <a:pt x="31619" y="616061"/>
                </a:lnTo>
                <a:lnTo>
                  <a:pt x="65933" y="639208"/>
                </a:lnTo>
                <a:lnTo>
                  <a:pt x="107950" y="647700"/>
                </a:lnTo>
                <a:lnTo>
                  <a:pt x="8299196" y="647700"/>
                </a:lnTo>
                <a:lnTo>
                  <a:pt x="8341191" y="639208"/>
                </a:lnTo>
                <a:lnTo>
                  <a:pt x="8375507" y="616061"/>
                </a:lnTo>
                <a:lnTo>
                  <a:pt x="8398654" y="581745"/>
                </a:lnTo>
                <a:lnTo>
                  <a:pt x="8407146" y="539750"/>
                </a:lnTo>
                <a:lnTo>
                  <a:pt x="8407146" y="107950"/>
                </a:lnTo>
                <a:lnTo>
                  <a:pt x="8398654" y="65954"/>
                </a:lnTo>
                <a:lnTo>
                  <a:pt x="8375507" y="31638"/>
                </a:lnTo>
                <a:lnTo>
                  <a:pt x="8341191" y="8491"/>
                </a:lnTo>
                <a:lnTo>
                  <a:pt x="8299196" y="0"/>
                </a:lnTo>
                <a:close/>
              </a:path>
            </a:pathLst>
          </a:custGeom>
          <a:solidFill>
            <a:srgbClr val="FFFF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21482" y="638048"/>
            <a:ext cx="83007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ВИГОТОВЛЕННЯ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ПОРОШКІВ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ІЗ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ВАЖКОПОДРІБНЮВАНОЮ,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 ПАХУЧОЮ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2901315" algn="l"/>
                <a:tab pos="8274684" algn="l"/>
              </a:tabLst>
            </a:pPr>
            <a:r>
              <a:rPr sz="1600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600" b="1" u="sng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РЕЧОВИНОЮ</a:t>
            </a:r>
            <a:r>
              <a:rPr sz="1600" b="1" u="sng" spc="-95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25" dirty="0">
                <a:solidFill>
                  <a:srgbClr val="4D4D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КАМФОРА	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5" name="object 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18754" y="6045194"/>
            <a:ext cx="609600" cy="59715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93188" y="507"/>
            <a:ext cx="502602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ОКРЕМІ ВИПАДКИ ВИГОТОВЛЕННЯ</a:t>
            </a:r>
            <a:r>
              <a:rPr sz="1600" b="1" spc="-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ПОРОШКІВ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4231" y="141351"/>
            <a:ext cx="8711565" cy="633730"/>
            <a:chOff x="324231" y="141351"/>
            <a:chExt cx="8711565" cy="633730"/>
          </a:xfrm>
        </p:grpSpPr>
        <p:sp>
          <p:nvSpPr>
            <p:cNvPr id="4" name="object 4"/>
            <p:cNvSpPr/>
            <p:nvPr/>
          </p:nvSpPr>
          <p:spPr>
            <a:xfrm>
              <a:off x="1139952" y="434339"/>
              <a:ext cx="7896225" cy="340995"/>
            </a:xfrm>
            <a:custGeom>
              <a:avLst/>
              <a:gdLst/>
              <a:ahLst/>
              <a:cxnLst/>
              <a:rect l="l" t="t" r="r" b="b"/>
              <a:pathLst>
                <a:path w="7896225" h="340995">
                  <a:moveTo>
                    <a:pt x="7895844" y="0"/>
                  </a:moveTo>
                  <a:lnTo>
                    <a:pt x="0" y="0"/>
                  </a:lnTo>
                  <a:lnTo>
                    <a:pt x="0" y="17145"/>
                  </a:lnTo>
                  <a:lnTo>
                    <a:pt x="0" y="340614"/>
                  </a:lnTo>
                  <a:lnTo>
                    <a:pt x="7895844" y="340614"/>
                  </a:lnTo>
                  <a:lnTo>
                    <a:pt x="7895844" y="17145"/>
                  </a:lnTo>
                  <a:lnTo>
                    <a:pt x="7895844" y="0"/>
                  </a:lnTo>
                  <a:close/>
                </a:path>
              </a:pathLst>
            </a:custGeom>
            <a:solidFill>
              <a:srgbClr val="FFF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4231" y="141351"/>
              <a:ext cx="1008380" cy="310515"/>
            </a:xfrm>
            <a:custGeom>
              <a:avLst/>
              <a:gdLst/>
              <a:ahLst/>
              <a:cxnLst/>
              <a:rect l="l" t="t" r="r" b="b"/>
              <a:pathLst>
                <a:path w="1008380" h="310515">
                  <a:moveTo>
                    <a:pt x="1008126" y="0"/>
                  </a:moveTo>
                  <a:lnTo>
                    <a:pt x="0" y="0"/>
                  </a:lnTo>
                  <a:lnTo>
                    <a:pt x="0" y="310134"/>
                  </a:lnTo>
                  <a:lnTo>
                    <a:pt x="1008126" y="310134"/>
                  </a:lnTo>
                  <a:lnTo>
                    <a:pt x="10081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2204" y="1852422"/>
            <a:ext cx="6912102" cy="33832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44880" y="465074"/>
            <a:ext cx="8102600" cy="2955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222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ПОРОШКИ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З </a:t>
            </a:r>
            <a:r>
              <a:rPr sz="1600" b="1" spc="-15" dirty="0">
                <a:solidFill>
                  <a:srgbClr val="990033"/>
                </a:solidFill>
                <a:latin typeface="Arial"/>
                <a:cs typeface="Arial"/>
              </a:rPr>
              <a:t>ВАЖКОПОДРІБНЮВАНИМИ, </a:t>
            </a:r>
            <a:r>
              <a:rPr sz="1600" b="1" dirty="0">
                <a:solidFill>
                  <a:srgbClr val="990033"/>
                </a:solidFill>
                <a:latin typeface="Arial"/>
                <a:cs typeface="Arial"/>
              </a:rPr>
              <a:t>ЛЕТКИМИ</a:t>
            </a:r>
            <a:r>
              <a:rPr sz="1600" b="1" spc="35" dirty="0">
                <a:solidFill>
                  <a:srgbClr val="990033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90033"/>
                </a:solidFill>
                <a:latin typeface="Arial"/>
                <a:cs typeface="Arial"/>
              </a:rPr>
              <a:t>РЕЧОВИНАМИ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Arial"/>
              <a:cs typeface="Arial"/>
            </a:endParaRPr>
          </a:p>
          <a:p>
            <a:pPr marL="2007235">
              <a:lnSpc>
                <a:spcPct val="100000"/>
              </a:lnSpc>
              <a:tabLst>
                <a:tab pos="5907405" algn="l"/>
              </a:tabLst>
            </a:pPr>
            <a:r>
              <a:rPr sz="1600" b="1" spc="-5" dirty="0">
                <a:latin typeface="Arial"/>
                <a:cs typeface="Arial"/>
              </a:rPr>
              <a:t>Rp.</a:t>
            </a:r>
            <a:r>
              <a:rPr sz="1600" b="1" dirty="0">
                <a:latin typeface="Arial"/>
                <a:cs typeface="Arial"/>
              </a:rPr>
              <a:t> :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Iodi	</a:t>
            </a:r>
            <a:r>
              <a:rPr sz="1600" b="1" dirty="0">
                <a:latin typeface="Arial"/>
                <a:cs typeface="Arial"/>
              </a:rPr>
              <a:t>0,1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529205" algn="l"/>
                <a:tab pos="8089265" algn="l"/>
              </a:tabLst>
            </a:pPr>
            <a:r>
              <a:rPr sz="1600" b="1" u="heavy" dirty="0"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 	Natrii </a:t>
            </a:r>
            <a:r>
              <a:rPr sz="1600" b="1" u="heavy" spc="-5" dirty="0">
                <a:uFill>
                  <a:solidFill>
                    <a:srgbClr val="999900"/>
                  </a:solidFill>
                </a:uFill>
                <a:latin typeface="Arial"/>
                <a:cs typeface="Arial"/>
              </a:rPr>
              <a:t>hydrogenocarbonatis	</a:t>
            </a:r>
            <a:endParaRPr sz="1600">
              <a:latin typeface="Arial"/>
              <a:cs typeface="Arial"/>
            </a:endParaRPr>
          </a:p>
          <a:p>
            <a:pPr marL="2529205" marR="1809750">
              <a:lnSpc>
                <a:spcPct val="100000"/>
              </a:lnSpc>
              <a:tabLst>
                <a:tab pos="6002655" algn="l"/>
              </a:tabLst>
            </a:pPr>
            <a:r>
              <a:rPr sz="1600" b="1" dirty="0">
                <a:latin typeface="Arial"/>
                <a:cs typeface="Arial"/>
              </a:rPr>
              <a:t>Phe</a:t>
            </a:r>
            <a:r>
              <a:rPr sz="1600" b="1" spc="-5" dirty="0">
                <a:latin typeface="Arial"/>
                <a:cs typeface="Arial"/>
              </a:rPr>
              <a:t>n</a:t>
            </a:r>
            <a:r>
              <a:rPr sz="1600" b="1" dirty="0">
                <a:latin typeface="Arial"/>
                <a:cs typeface="Arial"/>
              </a:rPr>
              <a:t>yl</a:t>
            </a:r>
            <a:r>
              <a:rPr sz="1600" b="1" spc="-5" dirty="0">
                <a:latin typeface="Arial"/>
                <a:cs typeface="Arial"/>
              </a:rPr>
              <a:t>i</a:t>
            </a:r>
            <a:r>
              <a:rPr sz="1600" b="1" dirty="0">
                <a:latin typeface="Arial"/>
                <a:cs typeface="Arial"/>
              </a:rPr>
              <a:t>i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</a:t>
            </a:r>
            <a:r>
              <a:rPr sz="1600" b="1" spc="-5" dirty="0">
                <a:latin typeface="Arial"/>
                <a:cs typeface="Arial"/>
              </a:rPr>
              <a:t>a</a:t>
            </a:r>
            <a:r>
              <a:rPr sz="1600" b="1" dirty="0">
                <a:latin typeface="Arial"/>
                <a:cs typeface="Arial"/>
              </a:rPr>
              <a:t>li</a:t>
            </a:r>
            <a:r>
              <a:rPr sz="1600" b="1" spc="-5" dirty="0">
                <a:latin typeface="Arial"/>
                <a:cs typeface="Arial"/>
              </a:rPr>
              <a:t>c</a:t>
            </a:r>
            <a:r>
              <a:rPr sz="1600" b="1" dirty="0">
                <a:latin typeface="Arial"/>
                <a:cs typeface="Arial"/>
              </a:rPr>
              <a:t>yl</a:t>
            </a:r>
            <a:r>
              <a:rPr sz="1600" b="1" spc="-10" dirty="0">
                <a:latin typeface="Arial"/>
                <a:cs typeface="Arial"/>
              </a:rPr>
              <a:t>a</a:t>
            </a:r>
            <a:r>
              <a:rPr sz="1600" b="1" dirty="0">
                <a:latin typeface="Arial"/>
                <a:cs typeface="Arial"/>
              </a:rPr>
              <a:t>tis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ana	</a:t>
            </a:r>
            <a:r>
              <a:rPr sz="1600" b="1" spc="-5" dirty="0">
                <a:latin typeface="Arial"/>
                <a:cs typeface="Arial"/>
              </a:rPr>
              <a:t>2,</a:t>
            </a:r>
            <a:r>
              <a:rPr sz="1600" b="1" dirty="0">
                <a:latin typeface="Arial"/>
                <a:cs typeface="Arial"/>
              </a:rPr>
              <a:t>0  </a:t>
            </a:r>
            <a:r>
              <a:rPr sz="1600" b="1" spc="-5" dirty="0">
                <a:latin typeface="Arial"/>
                <a:cs typeface="Arial"/>
              </a:rPr>
              <a:t>Misce, ut </a:t>
            </a:r>
            <a:r>
              <a:rPr sz="1600" b="1" dirty="0">
                <a:latin typeface="Arial"/>
                <a:cs typeface="Arial"/>
              </a:rPr>
              <a:t>fiat</a:t>
            </a:r>
            <a:r>
              <a:rPr sz="1600" b="1" spc="4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pulvis</a:t>
            </a:r>
            <a:endParaRPr sz="1600">
              <a:latin typeface="Arial"/>
              <a:cs typeface="Arial"/>
            </a:endParaRPr>
          </a:p>
          <a:p>
            <a:pPr marL="2529205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Divide </a:t>
            </a:r>
            <a:r>
              <a:rPr sz="1600" b="1" spc="-5" dirty="0">
                <a:latin typeface="Arial"/>
                <a:cs typeface="Arial"/>
              </a:rPr>
              <a:t>in </a:t>
            </a:r>
            <a:r>
              <a:rPr sz="1600" b="1" dirty="0">
                <a:latin typeface="Arial"/>
                <a:cs typeface="Arial"/>
              </a:rPr>
              <a:t>partes </a:t>
            </a:r>
            <a:r>
              <a:rPr sz="1600" b="1" spc="-5" dirty="0">
                <a:latin typeface="Arial"/>
                <a:cs typeface="Arial"/>
              </a:rPr>
              <a:t>aequales numero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10</a:t>
            </a:r>
            <a:endParaRPr sz="1600">
              <a:latin typeface="Arial"/>
              <a:cs typeface="Arial"/>
            </a:endParaRPr>
          </a:p>
          <a:p>
            <a:pPr marL="2400300">
              <a:lnSpc>
                <a:spcPts val="1675"/>
              </a:lnSpc>
              <a:spcBef>
                <a:spcPts val="5"/>
              </a:spcBef>
              <a:tabLst>
                <a:tab pos="4807585" algn="l"/>
              </a:tabLst>
            </a:pPr>
            <a:r>
              <a:rPr sz="1400" b="1" spc="-15" dirty="0">
                <a:latin typeface="Arial"/>
                <a:cs typeface="Arial"/>
              </a:rPr>
              <a:t>Печатка</a:t>
            </a:r>
            <a:r>
              <a:rPr sz="1400" b="1" spc="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лікаря	</a:t>
            </a:r>
            <a:r>
              <a:rPr sz="1400" b="1" spc="-5" dirty="0">
                <a:latin typeface="Arial"/>
                <a:cs typeface="Arial"/>
              </a:rPr>
              <a:t>Підпис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лікаря</a:t>
            </a:r>
            <a:endParaRPr sz="1400">
              <a:latin typeface="Arial"/>
              <a:cs typeface="Arial"/>
            </a:endParaRPr>
          </a:p>
          <a:p>
            <a:pPr marL="185420" marR="453390" indent="355600">
              <a:lnSpc>
                <a:spcPts val="1920"/>
              </a:lnSpc>
              <a:spcBef>
                <a:spcPts val="6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Даний лікарський препарат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-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складний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дозований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порошок для  внутрішнього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застосування,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виписаний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роздільним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способом,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складу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якого входять важкоподрібнювані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речовини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йод, фенілсаліцилат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кристалічна речовина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натрію</a:t>
            </a:r>
            <a:r>
              <a:rPr sz="1600" b="1" spc="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гідрокарбонат</a:t>
            </a:r>
            <a:endParaRPr sz="1600">
              <a:latin typeface="Arial"/>
              <a:cs typeface="Arial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22249" y="3566667"/>
          <a:ext cx="8392795" cy="32025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7985"/>
                <a:gridCol w="4194810"/>
              </a:tblGrid>
              <a:tr h="3202522">
                <a:tc>
                  <a:txBody>
                    <a:bodyPr/>
                    <a:lstStyle/>
                    <a:p>
                      <a:pPr marL="11239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(зворотий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</a:t>
                      </a:r>
                      <a:r>
                        <a:rPr sz="16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263775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Йоду: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24028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Етанолу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1,0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600" b="1" spc="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кр.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261870">
                        <a:lnSpc>
                          <a:spcPct val="100000"/>
                        </a:lnSpc>
                        <a:tabLst>
                          <a:tab pos="3033395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0,1 -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Х	Х = 1</a:t>
                      </a:r>
                      <a:r>
                        <a:rPr sz="1600" b="1" spc="-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кр.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tabLst>
                          <a:tab pos="271081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Натрію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гідрокарбонату: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 marR="1181100">
                        <a:lnSpc>
                          <a:spcPct val="100000"/>
                        </a:lnSpc>
                        <a:tabLst>
                          <a:tab pos="2726055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Фен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і</a:t>
                      </a:r>
                      <a:r>
                        <a:rPr sz="1600" b="1" spc="-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аліцила</a:t>
                      </a:r>
                      <a:r>
                        <a:rPr sz="1600" b="1" spc="3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600" b="1" spc="-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	2,0 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Етанолу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на</a:t>
                      </a:r>
                      <a:r>
                        <a:rPr sz="1600" b="1" spc="-2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подрібнення: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147570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1,0 -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кр.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147570">
                        <a:lnSpc>
                          <a:spcPct val="100000"/>
                        </a:lnSpc>
                        <a:tabLst>
                          <a:tab pos="3033395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2,0 -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Х	Х = 20</a:t>
                      </a:r>
                      <a:r>
                        <a:rPr sz="1600" b="1" spc="-4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кр.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Маса </a:t>
                      </a: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одного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порошку</a:t>
                      </a:r>
                      <a:r>
                        <a:rPr sz="1600" b="1" spc="42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46113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(0,1 + 2,0 +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2.0)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10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600" b="1" spc="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0,41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6F"/>
                    </a:solidFill>
                  </a:tcPr>
                </a:tc>
                <a:tc>
                  <a:txBody>
                    <a:bodyPr/>
                    <a:lstStyle/>
                    <a:p>
                      <a:pPr marL="11874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ППК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(лицевий</a:t>
                      </a:r>
                      <a:r>
                        <a:rPr sz="1600" b="1" spc="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бік)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75920">
                        <a:lnSpc>
                          <a:spcPct val="100000"/>
                        </a:lnSpc>
                        <a:tabLst>
                          <a:tab pos="2833370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Дата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№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рец.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417830" algn="r">
                        <a:lnSpc>
                          <a:spcPct val="100000"/>
                        </a:lnSpc>
                        <a:tabLst>
                          <a:tab pos="2880995" algn="l"/>
                        </a:tabLst>
                      </a:pP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Natrii</a:t>
                      </a:r>
                      <a:r>
                        <a:rPr sz="1600" b="1" spc="3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hydrogenocarbonatis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2,0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422909" algn="r">
                        <a:lnSpc>
                          <a:spcPct val="100000"/>
                        </a:lnSpc>
                        <a:tabLst>
                          <a:tab pos="287591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Iodi	</a:t>
                      </a:r>
                      <a:r>
                        <a:rPr sz="1600" b="1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0,1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R="403860" algn="r">
                        <a:lnSpc>
                          <a:spcPct val="100000"/>
                        </a:lnSpc>
                        <a:tabLst>
                          <a:tab pos="514350" algn="l"/>
                          <a:tab pos="3409950" algn="l"/>
                        </a:tabLst>
                      </a:pP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Phenylii</a:t>
                      </a:r>
                      <a:r>
                        <a:rPr sz="1600" b="1" u="heavy" spc="30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5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salicylatis	</a:t>
                      </a:r>
                      <a:r>
                        <a:rPr sz="1600" b="1" u="heavy" dirty="0">
                          <a:solidFill>
                            <a:srgbClr val="4D4D00"/>
                          </a:solidFill>
                          <a:uFill>
                            <a:solidFill>
                              <a:srgbClr val="4D4D00"/>
                            </a:solidFill>
                          </a:uFill>
                          <a:latin typeface="Arial"/>
                          <a:cs typeface="Arial"/>
                        </a:rPr>
                        <a:t>2,0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6192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0,41 №10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375920">
                        <a:lnSpc>
                          <a:spcPct val="100000"/>
                        </a:lnSpc>
                        <a:tabLst>
                          <a:tab pos="258064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Виготував: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75920">
                        <a:lnSpc>
                          <a:spcPct val="100000"/>
                        </a:lnSpc>
                        <a:tabLst>
                          <a:tab pos="2639695" algn="l"/>
                        </a:tabLst>
                      </a:pP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Перевірив:	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75920">
                        <a:lnSpc>
                          <a:spcPct val="100000"/>
                        </a:lnSpc>
                        <a:tabLst>
                          <a:tab pos="2669540" algn="l"/>
                        </a:tabLst>
                      </a:pPr>
                      <a:r>
                        <a:rPr sz="1600" b="1" spc="-10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Відпустив:	</a:t>
                      </a:r>
                      <a:r>
                        <a:rPr sz="1600" b="1" spc="-5" dirty="0">
                          <a:solidFill>
                            <a:srgbClr val="4D4D00"/>
                          </a:solidFill>
                          <a:latin typeface="Arial"/>
                          <a:cs typeface="Arial"/>
                        </a:rPr>
                        <a:t>(Підпис)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FF8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28600" cy="6858000"/>
            <a:chOff x="0" y="0"/>
            <a:chExt cx="2286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49854" y="3635121"/>
            <a:ext cx="76200" cy="21640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2986" y="5536310"/>
            <a:ext cx="76200" cy="226313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38429" y="2107564"/>
            <a:ext cx="8402955" cy="1250315"/>
            <a:chOff x="638429" y="2107564"/>
            <a:chExt cx="8402955" cy="125031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49855" y="3141344"/>
              <a:ext cx="76200" cy="21640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3509" y="2500502"/>
              <a:ext cx="4692015" cy="786130"/>
            </a:xfrm>
            <a:custGeom>
              <a:avLst/>
              <a:gdLst/>
              <a:ahLst/>
              <a:cxnLst/>
              <a:rect l="l" t="t" r="r" b="b"/>
              <a:pathLst>
                <a:path w="4692015" h="786129">
                  <a:moveTo>
                    <a:pt x="4560696" y="0"/>
                  </a:moveTo>
                  <a:lnTo>
                    <a:pt x="130936" y="0"/>
                  </a:lnTo>
                  <a:lnTo>
                    <a:pt x="79970" y="10296"/>
                  </a:lnTo>
                  <a:lnTo>
                    <a:pt x="38350" y="38369"/>
                  </a:lnTo>
                  <a:lnTo>
                    <a:pt x="10289" y="79992"/>
                  </a:lnTo>
                  <a:lnTo>
                    <a:pt x="0" y="130937"/>
                  </a:lnTo>
                  <a:lnTo>
                    <a:pt x="0" y="654685"/>
                  </a:lnTo>
                  <a:lnTo>
                    <a:pt x="10289" y="705629"/>
                  </a:lnTo>
                  <a:lnTo>
                    <a:pt x="38350" y="747252"/>
                  </a:lnTo>
                  <a:lnTo>
                    <a:pt x="79970" y="775325"/>
                  </a:lnTo>
                  <a:lnTo>
                    <a:pt x="130936" y="785622"/>
                  </a:lnTo>
                  <a:lnTo>
                    <a:pt x="4560696" y="785622"/>
                  </a:lnTo>
                  <a:lnTo>
                    <a:pt x="4611641" y="775325"/>
                  </a:lnTo>
                  <a:lnTo>
                    <a:pt x="4653264" y="747252"/>
                  </a:lnTo>
                  <a:lnTo>
                    <a:pt x="4681337" y="705629"/>
                  </a:lnTo>
                  <a:lnTo>
                    <a:pt x="4691633" y="654685"/>
                  </a:lnTo>
                  <a:lnTo>
                    <a:pt x="4691633" y="130937"/>
                  </a:lnTo>
                  <a:lnTo>
                    <a:pt x="4681337" y="79992"/>
                  </a:lnTo>
                  <a:lnTo>
                    <a:pt x="4653264" y="38369"/>
                  </a:lnTo>
                  <a:lnTo>
                    <a:pt x="4611641" y="10296"/>
                  </a:lnTo>
                  <a:lnTo>
                    <a:pt x="4560696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3509" y="2500502"/>
              <a:ext cx="4692015" cy="786130"/>
            </a:xfrm>
            <a:custGeom>
              <a:avLst/>
              <a:gdLst/>
              <a:ahLst/>
              <a:cxnLst/>
              <a:rect l="l" t="t" r="r" b="b"/>
              <a:pathLst>
                <a:path w="4692015" h="786129">
                  <a:moveTo>
                    <a:pt x="0" y="130937"/>
                  </a:moveTo>
                  <a:lnTo>
                    <a:pt x="10289" y="79992"/>
                  </a:lnTo>
                  <a:lnTo>
                    <a:pt x="38350" y="38369"/>
                  </a:lnTo>
                  <a:lnTo>
                    <a:pt x="79970" y="10296"/>
                  </a:lnTo>
                  <a:lnTo>
                    <a:pt x="130936" y="0"/>
                  </a:lnTo>
                  <a:lnTo>
                    <a:pt x="4560696" y="0"/>
                  </a:lnTo>
                  <a:lnTo>
                    <a:pt x="4611641" y="10296"/>
                  </a:lnTo>
                  <a:lnTo>
                    <a:pt x="4653264" y="38369"/>
                  </a:lnTo>
                  <a:lnTo>
                    <a:pt x="4681337" y="79992"/>
                  </a:lnTo>
                  <a:lnTo>
                    <a:pt x="4691633" y="130937"/>
                  </a:lnTo>
                  <a:lnTo>
                    <a:pt x="4691633" y="654685"/>
                  </a:lnTo>
                  <a:lnTo>
                    <a:pt x="4681337" y="705629"/>
                  </a:lnTo>
                  <a:lnTo>
                    <a:pt x="4653264" y="747252"/>
                  </a:lnTo>
                  <a:lnTo>
                    <a:pt x="4611641" y="775325"/>
                  </a:lnTo>
                  <a:lnTo>
                    <a:pt x="4560696" y="785622"/>
                  </a:lnTo>
                  <a:lnTo>
                    <a:pt x="130936" y="785622"/>
                  </a:lnTo>
                  <a:lnTo>
                    <a:pt x="79970" y="775325"/>
                  </a:lnTo>
                  <a:lnTo>
                    <a:pt x="38350" y="747252"/>
                  </a:lnTo>
                  <a:lnTo>
                    <a:pt x="10289" y="705629"/>
                  </a:lnTo>
                  <a:lnTo>
                    <a:pt x="0" y="654685"/>
                  </a:lnTo>
                  <a:lnTo>
                    <a:pt x="0" y="130937"/>
                  </a:lnTo>
                  <a:close/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9145" y="2112644"/>
              <a:ext cx="7775575" cy="287655"/>
            </a:xfrm>
            <a:custGeom>
              <a:avLst/>
              <a:gdLst/>
              <a:ahLst/>
              <a:cxnLst/>
              <a:rect l="l" t="t" r="r" b="b"/>
              <a:pathLst>
                <a:path w="7775575" h="287655">
                  <a:moveTo>
                    <a:pt x="7727569" y="0"/>
                  </a:moveTo>
                  <a:lnTo>
                    <a:pt x="47879" y="0"/>
                  </a:lnTo>
                  <a:lnTo>
                    <a:pt x="29242" y="3766"/>
                  </a:lnTo>
                  <a:lnTo>
                    <a:pt x="14023" y="14033"/>
                  </a:lnTo>
                  <a:lnTo>
                    <a:pt x="3762" y="29253"/>
                  </a:lnTo>
                  <a:lnTo>
                    <a:pt x="0" y="47878"/>
                  </a:lnTo>
                  <a:lnTo>
                    <a:pt x="0" y="239394"/>
                  </a:lnTo>
                  <a:lnTo>
                    <a:pt x="3762" y="258020"/>
                  </a:lnTo>
                  <a:lnTo>
                    <a:pt x="14023" y="273240"/>
                  </a:lnTo>
                  <a:lnTo>
                    <a:pt x="29242" y="283507"/>
                  </a:lnTo>
                  <a:lnTo>
                    <a:pt x="47879" y="287274"/>
                  </a:lnTo>
                  <a:lnTo>
                    <a:pt x="7727569" y="287274"/>
                  </a:lnTo>
                  <a:lnTo>
                    <a:pt x="7746194" y="283507"/>
                  </a:lnTo>
                  <a:lnTo>
                    <a:pt x="7761414" y="273240"/>
                  </a:lnTo>
                  <a:lnTo>
                    <a:pt x="7771681" y="258020"/>
                  </a:lnTo>
                  <a:lnTo>
                    <a:pt x="7775448" y="239394"/>
                  </a:lnTo>
                  <a:lnTo>
                    <a:pt x="7775448" y="47878"/>
                  </a:lnTo>
                  <a:lnTo>
                    <a:pt x="7771681" y="29253"/>
                  </a:lnTo>
                  <a:lnTo>
                    <a:pt x="7761414" y="14033"/>
                  </a:lnTo>
                  <a:lnTo>
                    <a:pt x="7746194" y="3766"/>
                  </a:lnTo>
                  <a:lnTo>
                    <a:pt x="7727569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9145" y="2112644"/>
              <a:ext cx="7775575" cy="287655"/>
            </a:xfrm>
            <a:custGeom>
              <a:avLst/>
              <a:gdLst/>
              <a:ahLst/>
              <a:cxnLst/>
              <a:rect l="l" t="t" r="r" b="b"/>
              <a:pathLst>
                <a:path w="7775575" h="287655">
                  <a:moveTo>
                    <a:pt x="0" y="47878"/>
                  </a:moveTo>
                  <a:lnTo>
                    <a:pt x="3762" y="29253"/>
                  </a:lnTo>
                  <a:lnTo>
                    <a:pt x="14023" y="14033"/>
                  </a:lnTo>
                  <a:lnTo>
                    <a:pt x="29242" y="3766"/>
                  </a:lnTo>
                  <a:lnTo>
                    <a:pt x="47879" y="0"/>
                  </a:lnTo>
                  <a:lnTo>
                    <a:pt x="7727569" y="0"/>
                  </a:lnTo>
                  <a:lnTo>
                    <a:pt x="7746194" y="3766"/>
                  </a:lnTo>
                  <a:lnTo>
                    <a:pt x="7761414" y="14033"/>
                  </a:lnTo>
                  <a:lnTo>
                    <a:pt x="7771681" y="29253"/>
                  </a:lnTo>
                  <a:lnTo>
                    <a:pt x="7775448" y="47878"/>
                  </a:lnTo>
                  <a:lnTo>
                    <a:pt x="7775448" y="239394"/>
                  </a:lnTo>
                  <a:lnTo>
                    <a:pt x="7771681" y="258020"/>
                  </a:lnTo>
                  <a:lnTo>
                    <a:pt x="7761414" y="273240"/>
                  </a:lnTo>
                  <a:lnTo>
                    <a:pt x="7746194" y="283507"/>
                  </a:lnTo>
                  <a:lnTo>
                    <a:pt x="7727569" y="287274"/>
                  </a:lnTo>
                  <a:lnTo>
                    <a:pt x="47879" y="287274"/>
                  </a:lnTo>
                  <a:lnTo>
                    <a:pt x="29242" y="283507"/>
                  </a:lnTo>
                  <a:lnTo>
                    <a:pt x="14023" y="273240"/>
                  </a:lnTo>
                  <a:lnTo>
                    <a:pt x="3762" y="258020"/>
                  </a:lnTo>
                  <a:lnTo>
                    <a:pt x="0" y="239394"/>
                  </a:lnTo>
                  <a:lnTo>
                    <a:pt x="0" y="47878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26226" y="2508122"/>
              <a:ext cx="3409950" cy="707390"/>
            </a:xfrm>
            <a:custGeom>
              <a:avLst/>
              <a:gdLst/>
              <a:ahLst/>
              <a:cxnLst/>
              <a:rect l="l" t="t" r="r" b="b"/>
              <a:pathLst>
                <a:path w="3409950" h="707389">
                  <a:moveTo>
                    <a:pt x="3292094" y="0"/>
                  </a:moveTo>
                  <a:lnTo>
                    <a:pt x="117856" y="0"/>
                  </a:lnTo>
                  <a:lnTo>
                    <a:pt x="71955" y="9253"/>
                  </a:lnTo>
                  <a:lnTo>
                    <a:pt x="34496" y="34496"/>
                  </a:lnTo>
                  <a:lnTo>
                    <a:pt x="9253" y="71955"/>
                  </a:lnTo>
                  <a:lnTo>
                    <a:pt x="0" y="117855"/>
                  </a:lnTo>
                  <a:lnTo>
                    <a:pt x="0" y="589279"/>
                  </a:lnTo>
                  <a:lnTo>
                    <a:pt x="9253" y="635180"/>
                  </a:lnTo>
                  <a:lnTo>
                    <a:pt x="34496" y="672639"/>
                  </a:lnTo>
                  <a:lnTo>
                    <a:pt x="71955" y="697882"/>
                  </a:lnTo>
                  <a:lnTo>
                    <a:pt x="117856" y="707136"/>
                  </a:lnTo>
                  <a:lnTo>
                    <a:pt x="3292094" y="707136"/>
                  </a:lnTo>
                  <a:lnTo>
                    <a:pt x="3337994" y="697882"/>
                  </a:lnTo>
                  <a:lnTo>
                    <a:pt x="3375453" y="672639"/>
                  </a:lnTo>
                  <a:lnTo>
                    <a:pt x="3400696" y="635180"/>
                  </a:lnTo>
                  <a:lnTo>
                    <a:pt x="3409950" y="589279"/>
                  </a:lnTo>
                  <a:lnTo>
                    <a:pt x="3409950" y="117855"/>
                  </a:lnTo>
                  <a:lnTo>
                    <a:pt x="3400696" y="71955"/>
                  </a:lnTo>
                  <a:lnTo>
                    <a:pt x="3375453" y="34496"/>
                  </a:lnTo>
                  <a:lnTo>
                    <a:pt x="3337994" y="9253"/>
                  </a:lnTo>
                  <a:lnTo>
                    <a:pt x="3292094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26226" y="2508122"/>
              <a:ext cx="3409950" cy="707390"/>
            </a:xfrm>
            <a:custGeom>
              <a:avLst/>
              <a:gdLst/>
              <a:ahLst/>
              <a:cxnLst/>
              <a:rect l="l" t="t" r="r" b="b"/>
              <a:pathLst>
                <a:path w="3409950" h="707389">
                  <a:moveTo>
                    <a:pt x="0" y="117855"/>
                  </a:moveTo>
                  <a:lnTo>
                    <a:pt x="9253" y="71955"/>
                  </a:lnTo>
                  <a:lnTo>
                    <a:pt x="34496" y="34496"/>
                  </a:lnTo>
                  <a:lnTo>
                    <a:pt x="71955" y="9253"/>
                  </a:lnTo>
                  <a:lnTo>
                    <a:pt x="117856" y="0"/>
                  </a:lnTo>
                  <a:lnTo>
                    <a:pt x="3292094" y="0"/>
                  </a:lnTo>
                  <a:lnTo>
                    <a:pt x="3337994" y="9253"/>
                  </a:lnTo>
                  <a:lnTo>
                    <a:pt x="3375453" y="34496"/>
                  </a:lnTo>
                  <a:lnTo>
                    <a:pt x="3400696" y="71955"/>
                  </a:lnTo>
                  <a:lnTo>
                    <a:pt x="3409950" y="117855"/>
                  </a:lnTo>
                  <a:lnTo>
                    <a:pt x="3409950" y="589279"/>
                  </a:lnTo>
                  <a:lnTo>
                    <a:pt x="3400696" y="635180"/>
                  </a:lnTo>
                  <a:lnTo>
                    <a:pt x="3375453" y="672639"/>
                  </a:lnTo>
                  <a:lnTo>
                    <a:pt x="3337994" y="697882"/>
                  </a:lnTo>
                  <a:lnTo>
                    <a:pt x="3292094" y="707136"/>
                  </a:lnTo>
                  <a:lnTo>
                    <a:pt x="117856" y="707136"/>
                  </a:lnTo>
                  <a:lnTo>
                    <a:pt x="71955" y="697882"/>
                  </a:lnTo>
                  <a:lnTo>
                    <a:pt x="34496" y="672639"/>
                  </a:lnTo>
                  <a:lnTo>
                    <a:pt x="9253" y="635180"/>
                  </a:lnTo>
                  <a:lnTo>
                    <a:pt x="0" y="589279"/>
                  </a:lnTo>
                  <a:lnTo>
                    <a:pt x="0" y="117855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371600" y="132362"/>
            <a:ext cx="6329426" cy="2958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4175" algn="l"/>
              </a:tabLst>
            </a:pPr>
            <a:r>
              <a:rPr sz="1800" dirty="0">
                <a:solidFill>
                  <a:srgbClr val="00B0F0"/>
                </a:solidFill>
                <a:latin typeface="Arial"/>
                <a:cs typeface="Arial"/>
              </a:rPr>
              <a:t>ОКРЕМІ</a:t>
            </a:r>
            <a:r>
              <a:rPr sz="1800" spc="10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00B0F0"/>
                </a:solidFill>
                <a:latin typeface="Arial"/>
                <a:cs typeface="Arial"/>
              </a:rPr>
              <a:t>ВИПАДКИ</a:t>
            </a:r>
            <a:r>
              <a:rPr sz="1800" spc="30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B0F0"/>
                </a:solidFill>
                <a:latin typeface="Arial"/>
                <a:cs typeface="Arial"/>
              </a:rPr>
              <a:t>ВИГОТОВЛЕННЯ	</a:t>
            </a:r>
            <a:r>
              <a:rPr sz="1800" spc="-10" dirty="0">
                <a:solidFill>
                  <a:srgbClr val="00B0F0"/>
                </a:solidFill>
                <a:latin typeface="Arial"/>
                <a:cs typeface="Arial"/>
              </a:rPr>
              <a:t>ПОРОШКІВ</a:t>
            </a:r>
          </a:p>
        </p:txBody>
      </p:sp>
      <p:grpSp>
        <p:nvGrpSpPr>
          <p:cNvPr id="16" name="object 16"/>
          <p:cNvGrpSpPr/>
          <p:nvPr/>
        </p:nvGrpSpPr>
        <p:grpSpPr>
          <a:xfrm>
            <a:off x="468630" y="995172"/>
            <a:ext cx="8567420" cy="939165"/>
            <a:chOff x="468630" y="995172"/>
            <a:chExt cx="8567420" cy="939165"/>
          </a:xfrm>
        </p:grpSpPr>
        <p:sp>
          <p:nvSpPr>
            <p:cNvPr id="17" name="object 17"/>
            <p:cNvSpPr/>
            <p:nvPr/>
          </p:nvSpPr>
          <p:spPr>
            <a:xfrm>
              <a:off x="468630" y="1148334"/>
              <a:ext cx="8567420" cy="310515"/>
            </a:xfrm>
            <a:custGeom>
              <a:avLst/>
              <a:gdLst/>
              <a:ahLst/>
              <a:cxnLst/>
              <a:rect l="l" t="t" r="r" b="b"/>
              <a:pathLst>
                <a:path w="8567420" h="310515">
                  <a:moveTo>
                    <a:pt x="8567166" y="0"/>
                  </a:moveTo>
                  <a:lnTo>
                    <a:pt x="0" y="0"/>
                  </a:lnTo>
                  <a:lnTo>
                    <a:pt x="0" y="310134"/>
                  </a:lnTo>
                  <a:lnTo>
                    <a:pt x="8567166" y="310134"/>
                  </a:lnTo>
                  <a:lnTo>
                    <a:pt x="8567166" y="0"/>
                  </a:lnTo>
                  <a:close/>
                </a:path>
              </a:pathLst>
            </a:custGeom>
            <a:solidFill>
              <a:srgbClr val="DFFF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14375" y="1000125"/>
              <a:ext cx="8106409" cy="929005"/>
            </a:xfrm>
            <a:custGeom>
              <a:avLst/>
              <a:gdLst/>
              <a:ahLst/>
              <a:cxnLst/>
              <a:rect l="l" t="t" r="r" b="b"/>
              <a:pathLst>
                <a:path w="8106409" h="929005">
                  <a:moveTo>
                    <a:pt x="7951343" y="0"/>
                  </a:moveTo>
                  <a:lnTo>
                    <a:pt x="154812" y="0"/>
                  </a:lnTo>
                  <a:lnTo>
                    <a:pt x="105881" y="7895"/>
                  </a:lnTo>
                  <a:lnTo>
                    <a:pt x="63384" y="29878"/>
                  </a:lnTo>
                  <a:lnTo>
                    <a:pt x="29871" y="63395"/>
                  </a:lnTo>
                  <a:lnTo>
                    <a:pt x="7892" y="105891"/>
                  </a:lnTo>
                  <a:lnTo>
                    <a:pt x="0" y="154812"/>
                  </a:lnTo>
                  <a:lnTo>
                    <a:pt x="0" y="774064"/>
                  </a:lnTo>
                  <a:lnTo>
                    <a:pt x="7892" y="822986"/>
                  </a:lnTo>
                  <a:lnTo>
                    <a:pt x="29871" y="865482"/>
                  </a:lnTo>
                  <a:lnTo>
                    <a:pt x="63384" y="898999"/>
                  </a:lnTo>
                  <a:lnTo>
                    <a:pt x="105881" y="920982"/>
                  </a:lnTo>
                  <a:lnTo>
                    <a:pt x="154812" y="928877"/>
                  </a:lnTo>
                  <a:lnTo>
                    <a:pt x="7951343" y="928877"/>
                  </a:lnTo>
                  <a:lnTo>
                    <a:pt x="8000264" y="920982"/>
                  </a:lnTo>
                  <a:lnTo>
                    <a:pt x="8042760" y="898999"/>
                  </a:lnTo>
                  <a:lnTo>
                    <a:pt x="8076277" y="865482"/>
                  </a:lnTo>
                  <a:lnTo>
                    <a:pt x="8098260" y="822986"/>
                  </a:lnTo>
                  <a:lnTo>
                    <a:pt x="8106156" y="774064"/>
                  </a:lnTo>
                  <a:lnTo>
                    <a:pt x="8106156" y="154812"/>
                  </a:lnTo>
                  <a:lnTo>
                    <a:pt x="8098260" y="105891"/>
                  </a:lnTo>
                  <a:lnTo>
                    <a:pt x="8076277" y="63395"/>
                  </a:lnTo>
                  <a:lnTo>
                    <a:pt x="8042760" y="29878"/>
                  </a:lnTo>
                  <a:lnTo>
                    <a:pt x="8000264" y="7895"/>
                  </a:lnTo>
                  <a:lnTo>
                    <a:pt x="7951343" y="0"/>
                  </a:lnTo>
                  <a:close/>
                </a:path>
              </a:pathLst>
            </a:custGeom>
            <a:solidFill>
              <a:srgbClr val="D1F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4375" y="1000125"/>
              <a:ext cx="8106409" cy="929005"/>
            </a:xfrm>
            <a:custGeom>
              <a:avLst/>
              <a:gdLst/>
              <a:ahLst/>
              <a:cxnLst/>
              <a:rect l="l" t="t" r="r" b="b"/>
              <a:pathLst>
                <a:path w="8106409" h="929005">
                  <a:moveTo>
                    <a:pt x="0" y="154812"/>
                  </a:moveTo>
                  <a:lnTo>
                    <a:pt x="7892" y="105891"/>
                  </a:lnTo>
                  <a:lnTo>
                    <a:pt x="29871" y="63395"/>
                  </a:lnTo>
                  <a:lnTo>
                    <a:pt x="63384" y="29878"/>
                  </a:lnTo>
                  <a:lnTo>
                    <a:pt x="105881" y="7895"/>
                  </a:lnTo>
                  <a:lnTo>
                    <a:pt x="154812" y="0"/>
                  </a:lnTo>
                  <a:lnTo>
                    <a:pt x="7951343" y="0"/>
                  </a:lnTo>
                  <a:lnTo>
                    <a:pt x="8000264" y="7895"/>
                  </a:lnTo>
                  <a:lnTo>
                    <a:pt x="8042760" y="29878"/>
                  </a:lnTo>
                  <a:lnTo>
                    <a:pt x="8076277" y="63395"/>
                  </a:lnTo>
                  <a:lnTo>
                    <a:pt x="8098260" y="105891"/>
                  </a:lnTo>
                  <a:lnTo>
                    <a:pt x="8106156" y="154812"/>
                  </a:lnTo>
                  <a:lnTo>
                    <a:pt x="8106156" y="774064"/>
                  </a:lnTo>
                  <a:lnTo>
                    <a:pt x="8098260" y="822986"/>
                  </a:lnTo>
                  <a:lnTo>
                    <a:pt x="8076277" y="865482"/>
                  </a:lnTo>
                  <a:lnTo>
                    <a:pt x="8042760" y="898999"/>
                  </a:lnTo>
                  <a:lnTo>
                    <a:pt x="8000264" y="920982"/>
                  </a:lnTo>
                  <a:lnTo>
                    <a:pt x="7951343" y="928877"/>
                  </a:lnTo>
                  <a:lnTo>
                    <a:pt x="154812" y="928877"/>
                  </a:lnTo>
                  <a:lnTo>
                    <a:pt x="105881" y="920982"/>
                  </a:lnTo>
                  <a:lnTo>
                    <a:pt x="63384" y="898999"/>
                  </a:lnTo>
                  <a:lnTo>
                    <a:pt x="29871" y="865482"/>
                  </a:lnTo>
                  <a:lnTo>
                    <a:pt x="7892" y="822986"/>
                  </a:lnTo>
                  <a:lnTo>
                    <a:pt x="0" y="774064"/>
                  </a:lnTo>
                  <a:lnTo>
                    <a:pt x="0" y="154812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772150" y="2569210"/>
            <a:ext cx="31191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745" marR="5080" indent="-233679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Кристалічна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речовина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, менше 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втирається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пори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ступки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38429" y="3352672"/>
            <a:ext cx="4796790" cy="1368425"/>
            <a:chOff x="638429" y="3352672"/>
            <a:chExt cx="4796790" cy="1368425"/>
          </a:xfrm>
        </p:grpSpPr>
        <p:sp>
          <p:nvSpPr>
            <p:cNvPr id="22" name="object 22"/>
            <p:cNvSpPr/>
            <p:nvPr/>
          </p:nvSpPr>
          <p:spPr>
            <a:xfrm>
              <a:off x="643509" y="3357752"/>
              <a:ext cx="4786630" cy="1358265"/>
            </a:xfrm>
            <a:custGeom>
              <a:avLst/>
              <a:gdLst/>
              <a:ahLst/>
              <a:cxnLst/>
              <a:rect l="l" t="t" r="r" b="b"/>
              <a:pathLst>
                <a:path w="4786630" h="1358264">
                  <a:moveTo>
                    <a:pt x="4559808" y="0"/>
                  </a:moveTo>
                  <a:lnTo>
                    <a:pt x="226313" y="0"/>
                  </a:lnTo>
                  <a:lnTo>
                    <a:pt x="180702" y="4598"/>
                  </a:lnTo>
                  <a:lnTo>
                    <a:pt x="138220" y="17787"/>
                  </a:lnTo>
                  <a:lnTo>
                    <a:pt x="99778" y="38656"/>
                  </a:lnTo>
                  <a:lnTo>
                    <a:pt x="66284" y="66294"/>
                  </a:lnTo>
                  <a:lnTo>
                    <a:pt x="38649" y="99789"/>
                  </a:lnTo>
                  <a:lnTo>
                    <a:pt x="17784" y="138231"/>
                  </a:lnTo>
                  <a:lnTo>
                    <a:pt x="4597" y="180710"/>
                  </a:lnTo>
                  <a:lnTo>
                    <a:pt x="0" y="226313"/>
                  </a:lnTo>
                  <a:lnTo>
                    <a:pt x="0" y="1131570"/>
                  </a:lnTo>
                  <a:lnTo>
                    <a:pt x="4597" y="1177173"/>
                  </a:lnTo>
                  <a:lnTo>
                    <a:pt x="17784" y="1219652"/>
                  </a:lnTo>
                  <a:lnTo>
                    <a:pt x="38649" y="1258094"/>
                  </a:lnTo>
                  <a:lnTo>
                    <a:pt x="66284" y="1291590"/>
                  </a:lnTo>
                  <a:lnTo>
                    <a:pt x="99778" y="1319227"/>
                  </a:lnTo>
                  <a:lnTo>
                    <a:pt x="138220" y="1340096"/>
                  </a:lnTo>
                  <a:lnTo>
                    <a:pt x="180702" y="1353285"/>
                  </a:lnTo>
                  <a:lnTo>
                    <a:pt x="226313" y="1357884"/>
                  </a:lnTo>
                  <a:lnTo>
                    <a:pt x="4559808" y="1357884"/>
                  </a:lnTo>
                  <a:lnTo>
                    <a:pt x="4605411" y="1353285"/>
                  </a:lnTo>
                  <a:lnTo>
                    <a:pt x="4647890" y="1340096"/>
                  </a:lnTo>
                  <a:lnTo>
                    <a:pt x="4686332" y="1319227"/>
                  </a:lnTo>
                  <a:lnTo>
                    <a:pt x="4719827" y="1291590"/>
                  </a:lnTo>
                  <a:lnTo>
                    <a:pt x="4747465" y="1258094"/>
                  </a:lnTo>
                  <a:lnTo>
                    <a:pt x="4768334" y="1219652"/>
                  </a:lnTo>
                  <a:lnTo>
                    <a:pt x="4781523" y="1177173"/>
                  </a:lnTo>
                  <a:lnTo>
                    <a:pt x="4786121" y="1131570"/>
                  </a:lnTo>
                  <a:lnTo>
                    <a:pt x="4786121" y="226313"/>
                  </a:lnTo>
                  <a:lnTo>
                    <a:pt x="4781523" y="180710"/>
                  </a:lnTo>
                  <a:lnTo>
                    <a:pt x="4768334" y="138231"/>
                  </a:lnTo>
                  <a:lnTo>
                    <a:pt x="4747465" y="99789"/>
                  </a:lnTo>
                  <a:lnTo>
                    <a:pt x="4719827" y="66294"/>
                  </a:lnTo>
                  <a:lnTo>
                    <a:pt x="4686332" y="38656"/>
                  </a:lnTo>
                  <a:lnTo>
                    <a:pt x="4647890" y="17787"/>
                  </a:lnTo>
                  <a:lnTo>
                    <a:pt x="4605411" y="4598"/>
                  </a:lnTo>
                  <a:lnTo>
                    <a:pt x="4559808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3509" y="3357752"/>
              <a:ext cx="4786630" cy="1358265"/>
            </a:xfrm>
            <a:custGeom>
              <a:avLst/>
              <a:gdLst/>
              <a:ahLst/>
              <a:cxnLst/>
              <a:rect l="l" t="t" r="r" b="b"/>
              <a:pathLst>
                <a:path w="4786630" h="1358264">
                  <a:moveTo>
                    <a:pt x="0" y="226313"/>
                  </a:moveTo>
                  <a:lnTo>
                    <a:pt x="4597" y="180710"/>
                  </a:lnTo>
                  <a:lnTo>
                    <a:pt x="17784" y="138231"/>
                  </a:lnTo>
                  <a:lnTo>
                    <a:pt x="38649" y="99789"/>
                  </a:lnTo>
                  <a:lnTo>
                    <a:pt x="66284" y="66294"/>
                  </a:lnTo>
                  <a:lnTo>
                    <a:pt x="99778" y="38656"/>
                  </a:lnTo>
                  <a:lnTo>
                    <a:pt x="138220" y="17787"/>
                  </a:lnTo>
                  <a:lnTo>
                    <a:pt x="180702" y="4598"/>
                  </a:lnTo>
                  <a:lnTo>
                    <a:pt x="226313" y="0"/>
                  </a:lnTo>
                  <a:lnTo>
                    <a:pt x="4559808" y="0"/>
                  </a:lnTo>
                  <a:lnTo>
                    <a:pt x="4605411" y="4598"/>
                  </a:lnTo>
                  <a:lnTo>
                    <a:pt x="4647890" y="17787"/>
                  </a:lnTo>
                  <a:lnTo>
                    <a:pt x="4686332" y="38656"/>
                  </a:lnTo>
                  <a:lnTo>
                    <a:pt x="4719827" y="66294"/>
                  </a:lnTo>
                  <a:lnTo>
                    <a:pt x="4747465" y="99789"/>
                  </a:lnTo>
                  <a:lnTo>
                    <a:pt x="4768334" y="138231"/>
                  </a:lnTo>
                  <a:lnTo>
                    <a:pt x="4781523" y="180710"/>
                  </a:lnTo>
                  <a:lnTo>
                    <a:pt x="4786121" y="226313"/>
                  </a:lnTo>
                  <a:lnTo>
                    <a:pt x="4786121" y="1131570"/>
                  </a:lnTo>
                  <a:lnTo>
                    <a:pt x="4781523" y="1177173"/>
                  </a:lnTo>
                  <a:lnTo>
                    <a:pt x="4768334" y="1219652"/>
                  </a:lnTo>
                  <a:lnTo>
                    <a:pt x="4747465" y="1258094"/>
                  </a:lnTo>
                  <a:lnTo>
                    <a:pt x="4719827" y="1291590"/>
                  </a:lnTo>
                  <a:lnTo>
                    <a:pt x="4686332" y="1319227"/>
                  </a:lnTo>
                  <a:lnTo>
                    <a:pt x="4647890" y="1340096"/>
                  </a:lnTo>
                  <a:lnTo>
                    <a:pt x="4605411" y="1353285"/>
                  </a:lnTo>
                  <a:lnTo>
                    <a:pt x="4559808" y="1357884"/>
                  </a:lnTo>
                  <a:lnTo>
                    <a:pt x="226313" y="1357884"/>
                  </a:lnTo>
                  <a:lnTo>
                    <a:pt x="180702" y="1353285"/>
                  </a:lnTo>
                  <a:lnTo>
                    <a:pt x="138220" y="1340096"/>
                  </a:lnTo>
                  <a:lnTo>
                    <a:pt x="99778" y="1319227"/>
                  </a:lnTo>
                  <a:lnTo>
                    <a:pt x="66284" y="1291590"/>
                  </a:lnTo>
                  <a:lnTo>
                    <a:pt x="38649" y="1258094"/>
                  </a:lnTo>
                  <a:lnTo>
                    <a:pt x="17784" y="1219652"/>
                  </a:lnTo>
                  <a:lnTo>
                    <a:pt x="4597" y="1177173"/>
                  </a:lnTo>
                  <a:lnTo>
                    <a:pt x="0" y="1131570"/>
                  </a:lnTo>
                  <a:lnTo>
                    <a:pt x="0" y="226313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987044" y="2565907"/>
            <a:ext cx="4098925" cy="2129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 marR="133350" indent="-635" algn="ctr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натрію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гідрокарбанат,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затираючи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пори ступки,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вибирають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капсулу</a:t>
            </a:r>
            <a:endParaRPr sz="1600">
              <a:latin typeface="Arial"/>
              <a:cs typeface="Arial"/>
            </a:endParaRPr>
          </a:p>
          <a:p>
            <a:pPr marL="12065" marR="5080" indent="635" algn="ctr">
              <a:lnSpc>
                <a:spcPct val="100000"/>
              </a:lnSpc>
              <a:spcBef>
                <a:spcPts val="1205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затерту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ступку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поміщають йод,  розтирають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присутності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95 % 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етанолу,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додають фенілсаліцилат,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розтирають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сухому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стані,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потім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присутності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95 %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етанолу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09294" y="4853051"/>
            <a:ext cx="4653915" cy="641350"/>
            <a:chOff x="709294" y="4853051"/>
            <a:chExt cx="4653915" cy="641350"/>
          </a:xfrm>
        </p:grpSpPr>
        <p:sp>
          <p:nvSpPr>
            <p:cNvPr id="26" name="object 26"/>
            <p:cNvSpPr/>
            <p:nvPr/>
          </p:nvSpPr>
          <p:spPr>
            <a:xfrm>
              <a:off x="714374" y="4858131"/>
              <a:ext cx="4643755" cy="631190"/>
            </a:xfrm>
            <a:custGeom>
              <a:avLst/>
              <a:gdLst/>
              <a:ahLst/>
              <a:cxnLst/>
              <a:rect l="l" t="t" r="r" b="b"/>
              <a:pathLst>
                <a:path w="4643755" h="631189">
                  <a:moveTo>
                    <a:pt x="4538472" y="0"/>
                  </a:moveTo>
                  <a:lnTo>
                    <a:pt x="105156" y="0"/>
                  </a:lnTo>
                  <a:lnTo>
                    <a:pt x="64224" y="8268"/>
                  </a:lnTo>
                  <a:lnTo>
                    <a:pt x="30799" y="30813"/>
                  </a:lnTo>
                  <a:lnTo>
                    <a:pt x="8263" y="64240"/>
                  </a:lnTo>
                  <a:lnTo>
                    <a:pt x="0" y="105156"/>
                  </a:lnTo>
                  <a:lnTo>
                    <a:pt x="0" y="525780"/>
                  </a:lnTo>
                  <a:lnTo>
                    <a:pt x="8263" y="566695"/>
                  </a:lnTo>
                  <a:lnTo>
                    <a:pt x="30799" y="600122"/>
                  </a:lnTo>
                  <a:lnTo>
                    <a:pt x="64224" y="622667"/>
                  </a:lnTo>
                  <a:lnTo>
                    <a:pt x="105156" y="630936"/>
                  </a:lnTo>
                  <a:lnTo>
                    <a:pt x="4538472" y="630936"/>
                  </a:lnTo>
                  <a:lnTo>
                    <a:pt x="4579387" y="622667"/>
                  </a:lnTo>
                  <a:lnTo>
                    <a:pt x="4612814" y="600122"/>
                  </a:lnTo>
                  <a:lnTo>
                    <a:pt x="4635359" y="566695"/>
                  </a:lnTo>
                  <a:lnTo>
                    <a:pt x="4643628" y="525780"/>
                  </a:lnTo>
                  <a:lnTo>
                    <a:pt x="4643628" y="105156"/>
                  </a:lnTo>
                  <a:lnTo>
                    <a:pt x="4635359" y="64240"/>
                  </a:lnTo>
                  <a:lnTo>
                    <a:pt x="4612814" y="30813"/>
                  </a:lnTo>
                  <a:lnTo>
                    <a:pt x="4579387" y="8268"/>
                  </a:lnTo>
                  <a:lnTo>
                    <a:pt x="4538472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14374" y="4858131"/>
              <a:ext cx="4643755" cy="631190"/>
            </a:xfrm>
            <a:custGeom>
              <a:avLst/>
              <a:gdLst/>
              <a:ahLst/>
              <a:cxnLst/>
              <a:rect l="l" t="t" r="r" b="b"/>
              <a:pathLst>
                <a:path w="4643755" h="631189">
                  <a:moveTo>
                    <a:pt x="0" y="105156"/>
                  </a:moveTo>
                  <a:lnTo>
                    <a:pt x="8263" y="64240"/>
                  </a:lnTo>
                  <a:lnTo>
                    <a:pt x="30799" y="30813"/>
                  </a:lnTo>
                  <a:lnTo>
                    <a:pt x="64224" y="8268"/>
                  </a:lnTo>
                  <a:lnTo>
                    <a:pt x="105156" y="0"/>
                  </a:lnTo>
                  <a:lnTo>
                    <a:pt x="4538472" y="0"/>
                  </a:lnTo>
                  <a:lnTo>
                    <a:pt x="4579387" y="8268"/>
                  </a:lnTo>
                  <a:lnTo>
                    <a:pt x="4612814" y="30813"/>
                  </a:lnTo>
                  <a:lnTo>
                    <a:pt x="4635359" y="64240"/>
                  </a:lnTo>
                  <a:lnTo>
                    <a:pt x="4643628" y="105156"/>
                  </a:lnTo>
                  <a:lnTo>
                    <a:pt x="4643628" y="525780"/>
                  </a:lnTo>
                  <a:lnTo>
                    <a:pt x="4635359" y="566695"/>
                  </a:lnTo>
                  <a:lnTo>
                    <a:pt x="4612814" y="600122"/>
                  </a:lnTo>
                  <a:lnTo>
                    <a:pt x="4579387" y="622667"/>
                  </a:lnTo>
                  <a:lnTo>
                    <a:pt x="4538472" y="630936"/>
                  </a:lnTo>
                  <a:lnTo>
                    <a:pt x="105156" y="630936"/>
                  </a:lnTo>
                  <a:lnTo>
                    <a:pt x="64224" y="622667"/>
                  </a:lnTo>
                  <a:lnTo>
                    <a:pt x="30799" y="600122"/>
                  </a:lnTo>
                  <a:lnTo>
                    <a:pt x="8263" y="566695"/>
                  </a:lnTo>
                  <a:lnTo>
                    <a:pt x="0" y="525780"/>
                  </a:lnTo>
                  <a:lnTo>
                    <a:pt x="0" y="105156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075436" y="4915916"/>
            <a:ext cx="39217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304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кілька прийомів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додають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натрію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гідрокарбонат,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ретельно</a:t>
            </a:r>
            <a:r>
              <a:rPr sz="1600" b="1" spc="-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перемішують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09422" y="5638800"/>
            <a:ext cx="4653915" cy="919480"/>
            <a:chOff x="709422" y="5638800"/>
            <a:chExt cx="4653915" cy="919480"/>
          </a:xfrm>
        </p:grpSpPr>
        <p:sp>
          <p:nvSpPr>
            <p:cNvPr id="30" name="object 30"/>
            <p:cNvSpPr/>
            <p:nvPr/>
          </p:nvSpPr>
          <p:spPr>
            <a:xfrm>
              <a:off x="714375" y="5643752"/>
              <a:ext cx="4643755" cy="909319"/>
            </a:xfrm>
            <a:custGeom>
              <a:avLst/>
              <a:gdLst/>
              <a:ahLst/>
              <a:cxnLst/>
              <a:rect l="l" t="t" r="r" b="b"/>
              <a:pathLst>
                <a:path w="4643755" h="909320">
                  <a:moveTo>
                    <a:pt x="4492117" y="0"/>
                  </a:moveTo>
                  <a:lnTo>
                    <a:pt x="151511" y="0"/>
                  </a:lnTo>
                  <a:lnTo>
                    <a:pt x="103620" y="7723"/>
                  </a:lnTo>
                  <a:lnTo>
                    <a:pt x="62029" y="29231"/>
                  </a:lnTo>
                  <a:lnTo>
                    <a:pt x="29231" y="62029"/>
                  </a:lnTo>
                  <a:lnTo>
                    <a:pt x="7723" y="103620"/>
                  </a:lnTo>
                  <a:lnTo>
                    <a:pt x="0" y="151511"/>
                  </a:lnTo>
                  <a:lnTo>
                    <a:pt x="0" y="757555"/>
                  </a:lnTo>
                  <a:lnTo>
                    <a:pt x="7723" y="805445"/>
                  </a:lnTo>
                  <a:lnTo>
                    <a:pt x="29231" y="847036"/>
                  </a:lnTo>
                  <a:lnTo>
                    <a:pt x="62029" y="879834"/>
                  </a:lnTo>
                  <a:lnTo>
                    <a:pt x="103620" y="901342"/>
                  </a:lnTo>
                  <a:lnTo>
                    <a:pt x="151511" y="909066"/>
                  </a:lnTo>
                  <a:lnTo>
                    <a:pt x="4492117" y="909066"/>
                  </a:lnTo>
                  <a:lnTo>
                    <a:pt x="4540012" y="901342"/>
                  </a:lnTo>
                  <a:lnTo>
                    <a:pt x="4581604" y="879834"/>
                  </a:lnTo>
                  <a:lnTo>
                    <a:pt x="4614399" y="847036"/>
                  </a:lnTo>
                  <a:lnTo>
                    <a:pt x="4635905" y="805445"/>
                  </a:lnTo>
                  <a:lnTo>
                    <a:pt x="4643628" y="757555"/>
                  </a:lnTo>
                  <a:lnTo>
                    <a:pt x="4643628" y="151511"/>
                  </a:lnTo>
                  <a:lnTo>
                    <a:pt x="4635905" y="103620"/>
                  </a:lnTo>
                  <a:lnTo>
                    <a:pt x="4614399" y="62029"/>
                  </a:lnTo>
                  <a:lnTo>
                    <a:pt x="4581604" y="29231"/>
                  </a:lnTo>
                  <a:lnTo>
                    <a:pt x="4540012" y="7723"/>
                  </a:lnTo>
                  <a:lnTo>
                    <a:pt x="4492117" y="0"/>
                  </a:lnTo>
                  <a:close/>
                </a:path>
              </a:pathLst>
            </a:custGeom>
            <a:solidFill>
              <a:srgbClr val="FFF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14375" y="5643752"/>
              <a:ext cx="4643755" cy="909319"/>
            </a:xfrm>
            <a:custGeom>
              <a:avLst/>
              <a:gdLst/>
              <a:ahLst/>
              <a:cxnLst/>
              <a:rect l="l" t="t" r="r" b="b"/>
              <a:pathLst>
                <a:path w="4643755" h="909320">
                  <a:moveTo>
                    <a:pt x="0" y="151511"/>
                  </a:moveTo>
                  <a:lnTo>
                    <a:pt x="7723" y="103620"/>
                  </a:lnTo>
                  <a:lnTo>
                    <a:pt x="29231" y="62029"/>
                  </a:lnTo>
                  <a:lnTo>
                    <a:pt x="62029" y="29231"/>
                  </a:lnTo>
                  <a:lnTo>
                    <a:pt x="103620" y="7723"/>
                  </a:lnTo>
                  <a:lnTo>
                    <a:pt x="151511" y="0"/>
                  </a:lnTo>
                  <a:lnTo>
                    <a:pt x="4492117" y="0"/>
                  </a:lnTo>
                  <a:lnTo>
                    <a:pt x="4540012" y="7723"/>
                  </a:lnTo>
                  <a:lnTo>
                    <a:pt x="4581604" y="29231"/>
                  </a:lnTo>
                  <a:lnTo>
                    <a:pt x="4614399" y="62029"/>
                  </a:lnTo>
                  <a:lnTo>
                    <a:pt x="4635905" y="103620"/>
                  </a:lnTo>
                  <a:lnTo>
                    <a:pt x="4643628" y="151511"/>
                  </a:lnTo>
                  <a:lnTo>
                    <a:pt x="4643628" y="757555"/>
                  </a:lnTo>
                  <a:lnTo>
                    <a:pt x="4635905" y="805445"/>
                  </a:lnTo>
                  <a:lnTo>
                    <a:pt x="4614399" y="847036"/>
                  </a:lnTo>
                  <a:lnTo>
                    <a:pt x="4581604" y="879834"/>
                  </a:lnTo>
                  <a:lnTo>
                    <a:pt x="4540012" y="901342"/>
                  </a:lnTo>
                  <a:lnTo>
                    <a:pt x="4492117" y="909066"/>
                  </a:lnTo>
                  <a:lnTo>
                    <a:pt x="151511" y="909066"/>
                  </a:lnTo>
                  <a:lnTo>
                    <a:pt x="103620" y="901342"/>
                  </a:lnTo>
                  <a:lnTo>
                    <a:pt x="62029" y="879834"/>
                  </a:lnTo>
                  <a:lnTo>
                    <a:pt x="29231" y="847036"/>
                  </a:lnTo>
                  <a:lnTo>
                    <a:pt x="7723" y="805445"/>
                  </a:lnTo>
                  <a:lnTo>
                    <a:pt x="0" y="757555"/>
                  </a:lnTo>
                  <a:lnTo>
                    <a:pt x="0" y="151511"/>
                  </a:lnTo>
                  <a:close/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069086" y="5702553"/>
            <a:ext cx="39350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Розвішують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на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дози,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упаковують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у  пергаментні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капсули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і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оформляють</a:t>
            </a:r>
            <a:r>
              <a:rPr sz="1600" b="1" spc="-7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до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відпуску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643371" y="5763005"/>
            <a:ext cx="3368040" cy="525145"/>
          </a:xfrm>
          <a:custGeom>
            <a:avLst/>
            <a:gdLst/>
            <a:ahLst/>
            <a:cxnLst/>
            <a:rect l="l" t="t" r="r" b="b"/>
            <a:pathLst>
              <a:path w="3368040" h="525145">
                <a:moveTo>
                  <a:pt x="3368039" y="0"/>
                </a:moveTo>
                <a:lnTo>
                  <a:pt x="0" y="0"/>
                </a:lnTo>
                <a:lnTo>
                  <a:pt x="0" y="525018"/>
                </a:lnTo>
                <a:lnTo>
                  <a:pt x="3368039" y="525018"/>
                </a:lnTo>
                <a:lnTo>
                  <a:pt x="3368039" y="0"/>
                </a:lnTo>
                <a:close/>
              </a:path>
            </a:pathLst>
          </a:custGeom>
          <a:solidFill>
            <a:srgbClr val="CCCC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5721350" y="5795264"/>
            <a:ext cx="31007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Arial"/>
                <a:cs typeface="Arial"/>
              </a:rPr>
              <a:t>Оформлення: </a:t>
            </a:r>
            <a:r>
              <a:rPr sz="1400" b="1" spc="-5" dirty="0">
                <a:latin typeface="Arial"/>
                <a:cs typeface="Arial"/>
              </a:rPr>
              <a:t>№ рецепта,</a:t>
            </a:r>
            <a:r>
              <a:rPr sz="1400" b="1" spc="-15" dirty="0">
                <a:latin typeface="Arial"/>
                <a:cs typeface="Arial"/>
              </a:rPr>
              <a:t> етикетка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«Внутрішнє»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576702" y="2399919"/>
            <a:ext cx="3138805" cy="2513330"/>
            <a:chOff x="2576702" y="2399919"/>
            <a:chExt cx="3138805" cy="2513330"/>
          </a:xfrm>
        </p:grpSpPr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6702" y="2399919"/>
              <a:ext cx="76200" cy="21564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640330" y="2738373"/>
              <a:ext cx="3075305" cy="2174875"/>
            </a:xfrm>
            <a:custGeom>
              <a:avLst/>
              <a:gdLst/>
              <a:ahLst/>
              <a:cxnLst/>
              <a:rect l="l" t="t" r="r" b="b"/>
              <a:pathLst>
                <a:path w="3075304" h="2174875">
                  <a:moveTo>
                    <a:pt x="76073" y="2100199"/>
                  </a:moveTo>
                  <a:lnTo>
                    <a:pt x="44373" y="2098776"/>
                  </a:lnTo>
                  <a:lnTo>
                    <a:pt x="53975" y="1883029"/>
                  </a:lnTo>
                  <a:lnTo>
                    <a:pt x="41275" y="1882521"/>
                  </a:lnTo>
                  <a:lnTo>
                    <a:pt x="31673" y="2098205"/>
                  </a:lnTo>
                  <a:lnTo>
                    <a:pt x="0" y="2096770"/>
                  </a:lnTo>
                  <a:lnTo>
                    <a:pt x="34671" y="2174621"/>
                  </a:lnTo>
                  <a:lnTo>
                    <a:pt x="69773" y="2111502"/>
                  </a:lnTo>
                  <a:lnTo>
                    <a:pt x="76073" y="2100199"/>
                  </a:lnTo>
                  <a:close/>
                </a:path>
                <a:path w="3075304" h="2174875">
                  <a:moveTo>
                    <a:pt x="3075051" y="28067"/>
                  </a:moveTo>
                  <a:lnTo>
                    <a:pt x="2994660" y="0"/>
                  </a:lnTo>
                  <a:lnTo>
                    <a:pt x="2998673" y="31457"/>
                  </a:lnTo>
                  <a:lnTo>
                    <a:pt x="2716911" y="67437"/>
                  </a:lnTo>
                  <a:lnTo>
                    <a:pt x="2718435" y="80137"/>
                  </a:lnTo>
                  <a:lnTo>
                    <a:pt x="3000273" y="44030"/>
                  </a:lnTo>
                  <a:lnTo>
                    <a:pt x="3004312" y="75565"/>
                  </a:lnTo>
                  <a:lnTo>
                    <a:pt x="3072396" y="29845"/>
                  </a:lnTo>
                  <a:lnTo>
                    <a:pt x="3075051" y="280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91109" y="1072387"/>
            <a:ext cx="7905115" cy="1350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690" marR="5080" algn="just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Підготовка робочого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місця,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підбір </a:t>
            </a:r>
            <a:r>
              <a:rPr sz="1600" b="1" spc="-30" dirty="0">
                <a:solidFill>
                  <a:srgbClr val="4D4D00"/>
                </a:solidFill>
                <a:latin typeface="Arial"/>
                <a:cs typeface="Arial"/>
              </a:rPr>
              <a:t>посуду,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допоміжних матеріалів. Обробка  </a:t>
            </a:r>
            <a:r>
              <a:rPr sz="1600" b="1" spc="-10" dirty="0">
                <a:solidFill>
                  <a:srgbClr val="4D4D00"/>
                </a:solidFill>
                <a:latin typeface="Arial"/>
                <a:cs typeface="Arial"/>
              </a:rPr>
              <a:t>робочої поверхні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стола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,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чашок терезів дезінфікуючими засобами, 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дозволеними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до використання </a:t>
            </a:r>
            <a:r>
              <a:rPr sz="1600" b="1" dirty="0">
                <a:solidFill>
                  <a:srgbClr val="4D4D00"/>
                </a:solidFill>
                <a:latin typeface="Arial"/>
                <a:cs typeface="Arial"/>
              </a:rPr>
              <a:t>в </a:t>
            </a:r>
            <a:r>
              <a:rPr sz="1600" b="1" spc="-15" dirty="0">
                <a:solidFill>
                  <a:srgbClr val="4D4D00"/>
                </a:solidFill>
                <a:latin typeface="Arial"/>
                <a:cs typeface="Arial"/>
              </a:rPr>
              <a:t>умовах</a:t>
            </a:r>
            <a:r>
              <a:rPr sz="1600" b="1" spc="4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4D4D00"/>
                </a:solidFill>
                <a:latin typeface="Arial"/>
                <a:cs typeface="Arial"/>
              </a:rPr>
              <a:t>аптеки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350" dirty="0">
              <a:latin typeface="Arial"/>
              <a:cs typeface="Arial"/>
            </a:endParaRPr>
          </a:p>
          <a:p>
            <a:pPr marR="144780" algn="ctr">
              <a:lnSpc>
                <a:spcPct val="100000"/>
              </a:lnSpc>
            </a:pPr>
            <a:r>
              <a:rPr sz="1600" b="1" spc="-20" dirty="0">
                <a:solidFill>
                  <a:srgbClr val="4D4D00"/>
                </a:solidFill>
                <a:latin typeface="Arial"/>
                <a:cs typeface="Arial"/>
              </a:rPr>
              <a:t>Технологія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504950" y="428244"/>
            <a:ext cx="7034530" cy="525145"/>
          </a:xfrm>
          <a:prstGeom prst="rect">
            <a:avLst/>
          </a:prstGeom>
          <a:solidFill>
            <a:srgbClr val="FFFF6F"/>
          </a:solidFill>
        </p:spPr>
        <p:txBody>
          <a:bodyPr vert="horz" wrap="square" lIns="0" tIns="42545" rIns="0" bIns="0" rtlCol="0">
            <a:spAutoFit/>
          </a:bodyPr>
          <a:lstStyle/>
          <a:p>
            <a:pPr marL="2362200" marR="351790" indent="-1102360">
              <a:lnSpc>
                <a:spcPct val="100000"/>
              </a:lnSpc>
              <a:spcBef>
                <a:spcPts val="335"/>
              </a:spcBef>
            </a:pPr>
            <a:r>
              <a:rPr sz="1400" b="1" spc="-15" dirty="0">
                <a:solidFill>
                  <a:srgbClr val="4D4D00"/>
                </a:solidFill>
                <a:latin typeface="Times New Roman"/>
                <a:cs typeface="Times New Roman"/>
              </a:rPr>
              <a:t>ВИГОТОВЛЕННЯ </a:t>
            </a:r>
            <a:r>
              <a:rPr sz="1400" b="1" spc="-5" dirty="0">
                <a:solidFill>
                  <a:srgbClr val="4D4D00"/>
                </a:solidFill>
                <a:latin typeface="Times New Roman"/>
                <a:cs typeface="Times New Roman"/>
              </a:rPr>
              <a:t>ПОРОШКІВ ІЗ </a:t>
            </a:r>
            <a:r>
              <a:rPr sz="1400" b="1" spc="-20" dirty="0">
                <a:solidFill>
                  <a:srgbClr val="4D4D00"/>
                </a:solidFill>
                <a:latin typeface="Times New Roman"/>
                <a:cs typeface="Times New Roman"/>
              </a:rPr>
              <a:t>ВАЖКОПОДРІБНЮВАНИМИ,  </a:t>
            </a:r>
            <a:r>
              <a:rPr sz="1400" b="1" spc="-10" dirty="0">
                <a:solidFill>
                  <a:srgbClr val="4D4D00"/>
                </a:solidFill>
                <a:latin typeface="Times New Roman"/>
                <a:cs typeface="Times New Roman"/>
              </a:rPr>
              <a:t>ЛЕТКИМИ</a:t>
            </a:r>
            <a:r>
              <a:rPr sz="1400" b="1" dirty="0">
                <a:solidFill>
                  <a:srgbClr val="4D4D00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4D4D00"/>
                </a:solidFill>
                <a:latin typeface="Times New Roman"/>
                <a:cs typeface="Times New Roman"/>
              </a:rPr>
              <a:t>РЕЧОВИНАМИ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580" y="1448180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9050">
            <a:solidFill>
              <a:srgbClr val="99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286000"/>
            <a:ext cx="228600" cy="4572000"/>
            <a:chOff x="0" y="2286000"/>
            <a:chExt cx="228600" cy="4572000"/>
          </a:xfrm>
        </p:grpSpPr>
        <p:sp>
          <p:nvSpPr>
            <p:cNvPr id="4" name="object 4"/>
            <p:cNvSpPr/>
            <p:nvPr/>
          </p:nvSpPr>
          <p:spPr>
            <a:xfrm>
              <a:off x="0" y="2286000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CC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71999"/>
              <a:ext cx="228600" cy="2286000"/>
            </a:xfrm>
            <a:custGeom>
              <a:avLst/>
              <a:gdLst/>
              <a:ahLst/>
              <a:cxnLst/>
              <a:rect l="l" t="t" r="r" b="b"/>
              <a:pathLst>
                <a:path w="228600" h="2286000">
                  <a:moveTo>
                    <a:pt x="2286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" y="22860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9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0200" y="643889"/>
            <a:ext cx="5257799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5" dirty="0">
                <a:solidFill>
                  <a:srgbClr val="00B0F0"/>
                </a:solidFill>
                <a:latin typeface="Garamond"/>
                <a:cs typeface="Garamond"/>
              </a:rPr>
              <a:t>Висновки</a:t>
            </a:r>
            <a:endParaRPr sz="4400" dirty="0">
              <a:solidFill>
                <a:srgbClr val="00B0F0"/>
              </a:solidFill>
              <a:latin typeface="Garamond"/>
              <a:cs typeface="Garamon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1625091"/>
            <a:ext cx="7946390" cy="426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21310" indent="-342900">
              <a:lnSpc>
                <a:spcPct val="100000"/>
              </a:lnSpc>
              <a:spcBef>
                <a:spcPts val="100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354965" algn="l"/>
                <a:tab pos="355600" algn="l"/>
                <a:tab pos="1843405" algn="l"/>
                <a:tab pos="3813175" algn="l"/>
              </a:tabLst>
            </a:pP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Порошки</a:t>
            </a:r>
            <a:r>
              <a:rPr sz="2400" b="1" spc="-2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2400" b="1" spc="-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барвними	</a:t>
            </a:r>
            <a:r>
              <a:rPr sz="2400" b="1" spc="-10" dirty="0">
                <a:solidFill>
                  <a:srgbClr val="4D4D00"/>
                </a:solidFill>
                <a:latin typeface="Arial"/>
                <a:cs typeface="Arial"/>
              </a:rPr>
              <a:t>речовинами </a:t>
            </a:r>
            <a:r>
              <a:rPr sz="2400" b="1" spc="-20" dirty="0">
                <a:solidFill>
                  <a:srgbClr val="4D4D00"/>
                </a:solidFill>
                <a:latin typeface="Arial"/>
                <a:cs typeface="Arial"/>
              </a:rPr>
              <a:t>змішують</a:t>
            </a:r>
            <a:r>
              <a:rPr sz="2400" b="1" spc="-5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4D4D00"/>
                </a:solidFill>
                <a:latin typeface="Arial"/>
                <a:cs typeface="Arial"/>
              </a:rPr>
              <a:t>за  </a:t>
            </a:r>
            <a:r>
              <a:rPr sz="2400" b="1" spc="-20" dirty="0">
                <a:solidFill>
                  <a:srgbClr val="4D4D00"/>
                </a:solidFill>
                <a:latin typeface="Arial"/>
                <a:cs typeface="Arial"/>
              </a:rPr>
              <a:t>методом	</a:t>
            </a:r>
            <a:r>
              <a:rPr sz="2400" b="1" spc="-10" dirty="0">
                <a:solidFill>
                  <a:srgbClr val="4D4D00"/>
                </a:solidFill>
                <a:latin typeface="Arial"/>
                <a:cs typeface="Arial"/>
              </a:rPr>
              <a:t>«тришаровості»</a:t>
            </a:r>
            <a:endParaRPr sz="2400" dirty="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354965" algn="l"/>
                <a:tab pos="355600" algn="l"/>
                <a:tab pos="4077335" algn="l"/>
              </a:tabLst>
            </a:pP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Порошки з </a:t>
            </a:r>
            <a:r>
              <a:rPr sz="2400" b="1" spc="-15" dirty="0">
                <a:solidFill>
                  <a:srgbClr val="4D4D00"/>
                </a:solidFill>
                <a:latin typeface="Arial"/>
                <a:cs typeface="Arial"/>
              </a:rPr>
              <a:t>забарвленим </a:t>
            </a:r>
            <a:r>
              <a:rPr sz="2400" b="1" spc="-10" dirty="0">
                <a:solidFill>
                  <a:srgbClr val="4D4D00"/>
                </a:solidFill>
                <a:latin typeface="Arial"/>
                <a:cs typeface="Arial"/>
              </a:rPr>
              <a:t>речовинами </a:t>
            </a:r>
            <a:r>
              <a:rPr sz="2400" b="1" spc="-20" dirty="0">
                <a:solidFill>
                  <a:srgbClr val="4D4D00"/>
                </a:solidFill>
                <a:latin typeface="Arial"/>
                <a:cs typeface="Arial"/>
              </a:rPr>
              <a:t>змішують </a:t>
            </a:r>
            <a:r>
              <a:rPr sz="2400" b="1" spc="-15" dirty="0">
                <a:solidFill>
                  <a:srgbClr val="4D4D00"/>
                </a:solidFill>
                <a:latin typeface="Arial"/>
                <a:cs typeface="Arial"/>
              </a:rPr>
              <a:t>за  </a:t>
            </a:r>
            <a:r>
              <a:rPr sz="2400" b="1" spc="-10" dirty="0">
                <a:solidFill>
                  <a:srgbClr val="4D4D00"/>
                </a:solidFill>
                <a:latin typeface="Arial"/>
                <a:cs typeface="Arial"/>
              </a:rPr>
              <a:t>загальними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 правилами	з </a:t>
            </a:r>
            <a:r>
              <a:rPr sz="2400" b="1" spc="-10" dirty="0">
                <a:solidFill>
                  <a:srgbClr val="4D4D00"/>
                </a:solidFill>
                <a:latin typeface="Arial"/>
                <a:cs typeface="Arial"/>
              </a:rPr>
              <a:t>урахуванням </a:t>
            </a:r>
            <a:r>
              <a:rPr sz="2400" b="1" spc="-20" dirty="0">
                <a:solidFill>
                  <a:srgbClr val="4D4D00"/>
                </a:solidFill>
                <a:latin typeface="Arial"/>
                <a:cs typeface="Arial"/>
              </a:rPr>
              <a:t>усіх  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раніше </a:t>
            </a:r>
            <a:r>
              <a:rPr sz="2400" b="1" spc="-15" dirty="0">
                <a:solidFill>
                  <a:srgbClr val="4D4D00"/>
                </a:solidFill>
                <a:latin typeface="Arial"/>
                <a:cs typeface="Arial"/>
              </a:rPr>
              <a:t>перерахованих</a:t>
            </a:r>
            <a:r>
              <a:rPr sz="2400" b="1" spc="-5" dirty="0">
                <a:solidFill>
                  <a:srgbClr val="4D4D00"/>
                </a:solidFill>
                <a:latin typeface="Arial"/>
                <a:cs typeface="Arial"/>
              </a:rPr>
              <a:t> факторів</a:t>
            </a:r>
            <a:endParaRPr sz="2400" dirty="0">
              <a:latin typeface="Arial"/>
              <a:cs typeface="Arial"/>
            </a:endParaRPr>
          </a:p>
          <a:p>
            <a:pPr marL="355600" marR="367665" indent="-342900">
              <a:lnSpc>
                <a:spcPct val="100000"/>
              </a:lnSpc>
              <a:spcBef>
                <a:spcPts val="575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354965" algn="l"/>
                <a:tab pos="355600" algn="l"/>
                <a:tab pos="5716905" algn="l"/>
              </a:tabLst>
            </a:pP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Пор</a:t>
            </a:r>
            <a:r>
              <a:rPr sz="2400" b="1" spc="-1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2400" b="1" spc="-5" dirty="0">
                <a:solidFill>
                  <a:srgbClr val="4D4D00"/>
                </a:solidFill>
                <a:latin typeface="Arial"/>
                <a:cs typeface="Arial"/>
              </a:rPr>
              <a:t>шк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и</a:t>
            </a:r>
            <a:r>
              <a:rPr sz="2400" b="1" spc="-1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з</a:t>
            </a:r>
            <a:r>
              <a:rPr sz="2400" b="1" spc="-1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2400" b="1" spc="-35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2400" b="1" spc="-5" dirty="0">
                <a:solidFill>
                  <a:srgbClr val="4D4D00"/>
                </a:solidFill>
                <a:latin typeface="Arial"/>
                <a:cs typeface="Arial"/>
              </a:rPr>
              <a:t>аж</a:t>
            </a:r>
            <a:r>
              <a:rPr sz="2400" b="1" spc="-35" dirty="0">
                <a:solidFill>
                  <a:srgbClr val="4D4D00"/>
                </a:solidFill>
                <a:latin typeface="Arial"/>
                <a:cs typeface="Arial"/>
              </a:rPr>
              <a:t>к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оп</a:t>
            </a:r>
            <a:r>
              <a:rPr sz="2400" b="1" spc="-40" dirty="0">
                <a:solidFill>
                  <a:srgbClr val="4D4D00"/>
                </a:solidFill>
                <a:latin typeface="Arial"/>
                <a:cs typeface="Arial"/>
              </a:rPr>
              <a:t>о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дрі</a:t>
            </a:r>
            <a:r>
              <a:rPr sz="2400" b="1" spc="-10" dirty="0">
                <a:solidFill>
                  <a:srgbClr val="4D4D00"/>
                </a:solidFill>
                <a:latin typeface="Arial"/>
                <a:cs typeface="Arial"/>
              </a:rPr>
              <a:t>б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ню</a:t>
            </a:r>
            <a:r>
              <a:rPr sz="2400" b="1" spc="-30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2400" b="1" spc="-5" dirty="0">
                <a:solidFill>
                  <a:srgbClr val="4D4D00"/>
                </a:solidFill>
                <a:latin typeface="Arial"/>
                <a:cs typeface="Arial"/>
              </a:rPr>
              <a:t>аним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и	р</a:t>
            </a:r>
            <a:r>
              <a:rPr sz="2400" b="1" spc="-70" dirty="0">
                <a:solidFill>
                  <a:srgbClr val="4D4D00"/>
                </a:solidFill>
                <a:latin typeface="Arial"/>
                <a:cs typeface="Arial"/>
              </a:rPr>
              <a:t>е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чо</a:t>
            </a:r>
            <a:r>
              <a:rPr sz="2400" b="1" spc="-10" dirty="0">
                <a:solidFill>
                  <a:srgbClr val="4D4D00"/>
                </a:solidFill>
                <a:latin typeface="Arial"/>
                <a:cs typeface="Arial"/>
              </a:rPr>
              <a:t>в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инами  </a:t>
            </a:r>
            <a:r>
              <a:rPr sz="2400" b="1" spc="-10" dirty="0">
                <a:solidFill>
                  <a:srgbClr val="4D4D00"/>
                </a:solidFill>
                <a:latin typeface="Arial"/>
                <a:cs typeface="Arial"/>
              </a:rPr>
              <a:t>подрібнюють 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, в попередньо </a:t>
            </a:r>
            <a:r>
              <a:rPr sz="2400" b="1" spc="-15" dirty="0">
                <a:solidFill>
                  <a:srgbClr val="4D4D00"/>
                </a:solidFill>
                <a:latin typeface="Arial"/>
                <a:cs typeface="Arial"/>
              </a:rPr>
              <a:t>затертій </a:t>
            </a:r>
            <a:r>
              <a:rPr sz="2400" b="1" spc="5" dirty="0">
                <a:solidFill>
                  <a:srgbClr val="4D4D00"/>
                </a:solidFill>
                <a:latin typeface="Arial"/>
                <a:cs typeface="Arial"/>
              </a:rPr>
              <a:t>ступці 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в  </a:t>
            </a:r>
            <a:r>
              <a:rPr sz="2400" b="1" spc="-5" dirty="0">
                <a:solidFill>
                  <a:srgbClr val="4D4D00"/>
                </a:solidFill>
                <a:latin typeface="Arial"/>
                <a:cs typeface="Arial"/>
              </a:rPr>
              <a:t>присутності </a:t>
            </a:r>
            <a:r>
              <a:rPr sz="2400" b="1" spc="-20" dirty="0">
                <a:solidFill>
                  <a:srgbClr val="4D4D00"/>
                </a:solidFill>
                <a:latin typeface="Arial"/>
                <a:cs typeface="Arial"/>
              </a:rPr>
              <a:t>леткої 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рідини ( </a:t>
            </a:r>
            <a:r>
              <a:rPr sz="2400" b="1" spc="-20" dirty="0">
                <a:solidFill>
                  <a:srgbClr val="4D4D00"/>
                </a:solidFill>
                <a:latin typeface="Arial"/>
                <a:cs typeface="Arial"/>
              </a:rPr>
              <a:t>етанолу </a:t>
            </a:r>
            <a:r>
              <a:rPr sz="2400" b="1" spc="-5" dirty="0">
                <a:solidFill>
                  <a:srgbClr val="4D4D00"/>
                </a:solidFill>
                <a:latin typeface="Arial"/>
                <a:cs typeface="Arial"/>
              </a:rPr>
              <a:t>або </a:t>
            </a:r>
            <a:r>
              <a:rPr sz="2400" b="1" spc="-15" dirty="0">
                <a:solidFill>
                  <a:srgbClr val="4D4D00"/>
                </a:solidFill>
                <a:latin typeface="Arial"/>
                <a:cs typeface="Arial"/>
              </a:rPr>
              <a:t>етеру  </a:t>
            </a:r>
            <a:r>
              <a:rPr sz="2400" b="1" spc="-5" dirty="0">
                <a:solidFill>
                  <a:srgbClr val="4D4D00"/>
                </a:solidFill>
                <a:latin typeface="Arial"/>
                <a:cs typeface="Arial"/>
              </a:rPr>
              <a:t>медичного)</a:t>
            </a:r>
            <a:endParaRPr sz="2400" dirty="0">
              <a:latin typeface="Arial"/>
              <a:cs typeface="Arial"/>
            </a:endParaRPr>
          </a:p>
          <a:p>
            <a:pPr marL="355600" marR="607060" indent="-342900">
              <a:lnSpc>
                <a:spcPct val="100000"/>
              </a:lnSpc>
              <a:spcBef>
                <a:spcPts val="580"/>
              </a:spcBef>
              <a:buClr>
                <a:srgbClr val="666600"/>
              </a:buClr>
              <a:buSzPct val="75000"/>
              <a:buFont typeface="Wingdings"/>
              <a:buChar char=""/>
              <a:tabLst>
                <a:tab pos="354965" algn="l"/>
                <a:tab pos="355600" algn="l"/>
              </a:tabLst>
            </a:pP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Порошки з пахучими </a:t>
            </a:r>
            <a:r>
              <a:rPr sz="2400" b="1" spc="-10" dirty="0">
                <a:solidFill>
                  <a:srgbClr val="4D4D00"/>
                </a:solidFill>
                <a:latin typeface="Arial"/>
                <a:cs typeface="Arial"/>
              </a:rPr>
              <a:t>речовинами </a:t>
            </a:r>
            <a:r>
              <a:rPr sz="2400" b="1" spc="-15" dirty="0">
                <a:solidFill>
                  <a:srgbClr val="4D4D00"/>
                </a:solidFill>
                <a:latin typeface="Arial"/>
                <a:cs typeface="Arial"/>
              </a:rPr>
              <a:t>додають</a:t>
            </a:r>
            <a:r>
              <a:rPr sz="2400" b="1" spc="-95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до  </a:t>
            </a:r>
            <a:r>
              <a:rPr sz="2400" b="1" spc="-10" dirty="0">
                <a:solidFill>
                  <a:srgbClr val="4D4D00"/>
                </a:solidFill>
                <a:latin typeface="Arial"/>
                <a:cs typeface="Arial"/>
              </a:rPr>
              <a:t>суміші 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порошків в </a:t>
            </a:r>
            <a:r>
              <a:rPr sz="2400" b="1" spc="-10" dirty="0">
                <a:solidFill>
                  <a:srgbClr val="4D4D00"/>
                </a:solidFill>
                <a:latin typeface="Arial"/>
                <a:cs typeface="Arial"/>
              </a:rPr>
              <a:t>останню</a:t>
            </a:r>
            <a:r>
              <a:rPr sz="2400" b="1" spc="-50" dirty="0">
                <a:solidFill>
                  <a:srgbClr val="4D4D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D4D00"/>
                </a:solidFill>
                <a:latin typeface="Arial"/>
                <a:cs typeface="Arial"/>
              </a:rPr>
              <a:t>чергу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880" y="437895"/>
            <a:ext cx="8206105" cy="605742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2715" algn="ctr">
              <a:lnSpc>
                <a:spcPct val="100000"/>
              </a:lnSpc>
              <a:spcBef>
                <a:spcPts val="95"/>
              </a:spcBef>
            </a:pPr>
            <a:r>
              <a:rPr lang="uk-UA" spc="-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Список літератури:</a:t>
            </a:r>
            <a:endParaRPr dirty="0">
              <a:latin typeface="Arial Black" panose="020B0A04020102020204" pitchFamily="34" charset="0"/>
              <a:cs typeface="Arial"/>
            </a:endParaRPr>
          </a:p>
          <a:p>
            <a:pPr marL="12700" marR="12065" algn="just">
              <a:lnSpc>
                <a:spcPct val="100000"/>
              </a:lnSpc>
              <a:spcBef>
                <a:spcPts val="95"/>
              </a:spcBef>
              <a:buClr>
                <a:srgbClr val="000000"/>
              </a:buClr>
              <a:buAutoNum type="arabicPeriod"/>
              <a:tabLst>
                <a:tab pos="209550" algn="l"/>
              </a:tabLst>
            </a:pP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Державна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фармакопея України /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Державне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підприємство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«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Науковий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фармакопейний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центр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якості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лікарських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засобів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». – 2-е вид. – Х.: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Державне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підприємство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«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Науковий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фармакопейний</a:t>
            </a:r>
            <a:r>
              <a:rPr lang="ru-RU" spc="70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центр</a:t>
            </a:r>
            <a:endParaRPr lang="ru-RU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якості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лікарських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засобів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»., 2015. – Т. 3. – 732</a:t>
            </a:r>
            <a:r>
              <a:rPr lang="ru-RU" spc="-50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с.</a:t>
            </a:r>
            <a:endParaRPr lang="ru-RU" dirty="0" smtClean="0">
              <a:latin typeface="Arial"/>
              <a:cs typeface="Arial"/>
            </a:endParaRPr>
          </a:p>
          <a:p>
            <a:pPr marL="208915" indent="-196850" algn="just">
              <a:lnSpc>
                <a:spcPct val="100000"/>
              </a:lnSpc>
              <a:buAutoNum type="arabicPeriod" startAt="2"/>
              <a:tabLst>
                <a:tab pos="209550" algn="l"/>
              </a:tabLst>
            </a:pP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Екстемпоральна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рецептура (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технологія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,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аналіз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,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застосування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):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Методичні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рекомендації </a:t>
            </a:r>
            <a:r>
              <a:rPr lang="ru-RU" dirty="0" smtClean="0">
                <a:solidFill>
                  <a:srgbClr val="333300"/>
                </a:solidFill>
                <a:latin typeface="Arial"/>
                <a:cs typeface="Arial"/>
              </a:rPr>
              <a:t>/ О.</a:t>
            </a:r>
            <a:r>
              <a:rPr lang="ru-RU" spc="-70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dirty="0" smtClean="0">
                <a:solidFill>
                  <a:srgbClr val="333300"/>
                </a:solidFill>
                <a:latin typeface="Arial"/>
                <a:cs typeface="Arial"/>
              </a:rPr>
              <a:t>І.</a:t>
            </a:r>
            <a:endParaRPr lang="ru-RU" dirty="0" smtClean="0">
              <a:latin typeface="Arial"/>
              <a:cs typeface="Arial"/>
            </a:endParaRPr>
          </a:p>
          <a:p>
            <a:pPr marL="12700" marR="142875" algn="just">
              <a:lnSpc>
                <a:spcPct val="100000"/>
              </a:lnSpc>
              <a:spcBef>
                <a:spcPts val="5"/>
              </a:spcBef>
            </a:pP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Тихонов, </a:t>
            </a:r>
            <a:r>
              <a:rPr lang="ru-RU" spc="-10" dirty="0" smtClean="0">
                <a:solidFill>
                  <a:srgbClr val="333300"/>
                </a:solidFill>
                <a:latin typeface="Arial"/>
                <a:cs typeface="Arial"/>
              </a:rPr>
              <a:t>Т.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Г.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Ярних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., І. С. Грищенко, Н. В.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Хохленкова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та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ін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.; за ред. О. І. Тихонова і </a:t>
            </a:r>
            <a:r>
              <a:rPr lang="ru-RU" spc="-10" dirty="0" smtClean="0">
                <a:solidFill>
                  <a:srgbClr val="333300"/>
                </a:solidFill>
                <a:latin typeface="Arial"/>
                <a:cs typeface="Arial"/>
              </a:rPr>
              <a:t>Т.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Г.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Ярних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. –  К.: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Видавничий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дім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«Агентство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Медичного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Маркетингу», 2016. – 352</a:t>
            </a:r>
            <a:r>
              <a:rPr lang="ru-RU" spc="-1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с.</a:t>
            </a:r>
            <a:endParaRPr lang="ru-RU" dirty="0" smtClean="0">
              <a:latin typeface="Arial"/>
              <a:cs typeface="Arial"/>
            </a:endParaRPr>
          </a:p>
          <a:p>
            <a:pPr marL="12700" marR="470534" algn="just">
              <a:lnSpc>
                <a:spcPct val="100000"/>
              </a:lnSpc>
              <a:tabLst>
                <a:tab pos="209550" algn="l"/>
              </a:tabLst>
            </a:pP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3. Про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затвердження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правил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виробництва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(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виготовлення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)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лікарських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засобів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в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умовах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аптеки :  </a:t>
            </a:r>
            <a:r>
              <a:rPr lang="ru-RU" spc="-10" dirty="0" smtClean="0">
                <a:solidFill>
                  <a:srgbClr val="333300"/>
                </a:solidFill>
                <a:latin typeface="Arial"/>
                <a:cs typeface="Arial"/>
              </a:rPr>
              <a:t>Наказ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МОЗ України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від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17.10.2012 № 812 //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Офіційний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вісник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України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від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23.11.2012 №</a:t>
            </a:r>
            <a:r>
              <a:rPr lang="ru-RU" spc="40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87.</a:t>
            </a:r>
            <a:endParaRPr lang="ru-RU" dirty="0" smtClean="0">
              <a:latin typeface="Arial"/>
              <a:cs typeface="Arial"/>
            </a:endParaRPr>
          </a:p>
          <a:p>
            <a:pPr marL="12700" marR="266700" algn="just">
              <a:lnSpc>
                <a:spcPct val="100000"/>
              </a:lnSpc>
              <a:tabLst>
                <a:tab pos="209550" algn="l"/>
              </a:tabLst>
            </a:pP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4. Руководство к учебным занятиям по аптечной технологии лекарств: учеб. пособие для </a:t>
            </a:r>
            <a:r>
              <a:rPr lang="ru-RU" dirty="0" smtClean="0">
                <a:solidFill>
                  <a:srgbClr val="333300"/>
                </a:solidFill>
                <a:latin typeface="Arial"/>
                <a:cs typeface="Arial"/>
              </a:rPr>
              <a:t>студ. 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вузов </a:t>
            </a:r>
            <a:r>
              <a:rPr lang="ru-RU" dirty="0" smtClean="0">
                <a:solidFill>
                  <a:srgbClr val="333300"/>
                </a:solidFill>
                <a:latin typeface="Arial"/>
                <a:cs typeface="Arial"/>
              </a:rPr>
              <a:t>/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Л. </a:t>
            </a:r>
            <a:r>
              <a:rPr lang="ru-RU" dirty="0" smtClean="0">
                <a:solidFill>
                  <a:srgbClr val="333300"/>
                </a:solidFill>
                <a:latin typeface="Arial"/>
                <a:cs typeface="Arial"/>
              </a:rPr>
              <a:t>И.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Вишневская, Н. П.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Половко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, </a:t>
            </a:r>
            <a:r>
              <a:rPr lang="ru-RU" dirty="0" smtClean="0">
                <a:solidFill>
                  <a:srgbClr val="333300"/>
                </a:solidFill>
                <a:latin typeface="Arial"/>
                <a:cs typeface="Arial"/>
              </a:rPr>
              <a:t>Р.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С.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Корытнюк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, С. С. </a:t>
            </a:r>
            <a:r>
              <a:rPr lang="ru-RU" dirty="0" err="1" smtClean="0">
                <a:solidFill>
                  <a:srgbClr val="333300"/>
                </a:solidFill>
                <a:latin typeface="Arial"/>
                <a:cs typeface="Arial"/>
              </a:rPr>
              <a:t>Зуйкина</a:t>
            </a:r>
            <a:r>
              <a:rPr lang="ru-RU" dirty="0" smtClean="0">
                <a:solidFill>
                  <a:srgbClr val="333300"/>
                </a:solidFill>
                <a:latin typeface="Arial"/>
                <a:cs typeface="Arial"/>
              </a:rPr>
              <a:t>, Е. Е.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Богуцкая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dirty="0" smtClean="0">
                <a:solidFill>
                  <a:srgbClr val="333300"/>
                </a:solidFill>
                <a:latin typeface="Arial"/>
                <a:cs typeface="Arial"/>
              </a:rPr>
              <a:t>и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др. </a:t>
            </a:r>
            <a:r>
              <a:rPr lang="ru-RU" dirty="0" smtClean="0">
                <a:solidFill>
                  <a:srgbClr val="333300"/>
                </a:solidFill>
                <a:latin typeface="Arial"/>
                <a:cs typeface="Arial"/>
              </a:rPr>
              <a:t>– Х.: 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НФаУ: Оригинал, 2016. – 378</a:t>
            </a:r>
            <a:r>
              <a:rPr lang="ru-RU" spc="-3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с.</a:t>
            </a:r>
            <a:endParaRPr lang="ru-RU" dirty="0" smtClean="0">
              <a:latin typeface="Arial"/>
              <a:cs typeface="Arial"/>
            </a:endParaRPr>
          </a:p>
          <a:p>
            <a:pPr marL="12700" marR="459105" algn="just">
              <a:lnSpc>
                <a:spcPct val="100000"/>
              </a:lnSpc>
              <a:buAutoNum type="arabicPeriod" startAt="5"/>
              <a:tabLst>
                <a:tab pos="209550" algn="l"/>
              </a:tabLst>
            </a:pP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Тихонов, О. І. Технологія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ліків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: підручник для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студентів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фармацевтичних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факультетів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ВМНЗ  України ІІІ-</a:t>
            </a:r>
            <a:r>
              <a:rPr lang="en-US" spc="-5" dirty="0" smtClean="0">
                <a:solidFill>
                  <a:srgbClr val="333300"/>
                </a:solidFill>
                <a:latin typeface="Arial"/>
                <a:cs typeface="Arial"/>
              </a:rPr>
              <a:t>IV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рівнів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акредитації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: переклад з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російської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/ </a:t>
            </a:r>
            <a:r>
              <a:rPr lang="ru-RU" spc="-10" dirty="0" smtClean="0">
                <a:solidFill>
                  <a:srgbClr val="333300"/>
                </a:solidFill>
                <a:latin typeface="Arial"/>
                <a:cs typeface="Arial"/>
              </a:rPr>
              <a:t>О.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І. Тихонов, Т. Г.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Ярних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; за ред. О. І.  Тихонова. – </a:t>
            </a:r>
            <a:r>
              <a:rPr lang="ru-RU" spc="-5" dirty="0" err="1" smtClean="0">
                <a:solidFill>
                  <a:srgbClr val="333300"/>
                </a:solidFill>
                <a:latin typeface="Arial"/>
                <a:cs typeface="Arial"/>
              </a:rPr>
              <a:t>Вінниця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 :Вид-во </a:t>
            </a:r>
            <a:r>
              <a:rPr lang="ru-RU" spc="-10" dirty="0" smtClean="0">
                <a:solidFill>
                  <a:srgbClr val="333300"/>
                </a:solidFill>
                <a:latin typeface="Arial"/>
                <a:cs typeface="Arial"/>
              </a:rPr>
              <a:t>НОВА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КНИГА, 2016. – 536</a:t>
            </a:r>
            <a:r>
              <a:rPr lang="ru-RU" spc="55" dirty="0" smtClean="0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lang="ru-RU" spc="-5" dirty="0" smtClean="0">
                <a:solidFill>
                  <a:srgbClr val="333300"/>
                </a:solidFill>
                <a:latin typeface="Arial"/>
                <a:cs typeface="Arial"/>
              </a:rPr>
              <a:t>с.</a:t>
            </a:r>
            <a:endParaRPr lang="ru-RU" dirty="0" smtClean="0">
              <a:latin typeface="Arial"/>
              <a:cs typeface="Arial"/>
            </a:endParaRPr>
          </a:p>
          <a:p>
            <a:pPr marL="146050" marR="5715" algn="just">
              <a:lnSpc>
                <a:spcPct val="100000"/>
              </a:lnSpc>
              <a:buAutoNum type="arabicPeriod" startAt="5"/>
              <a:tabLst>
                <a:tab pos="352425" algn="l"/>
              </a:tabLst>
            </a:pP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1639" y="2194013"/>
            <a:ext cx="611886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i="1" spc="5" dirty="0">
                <a:solidFill>
                  <a:srgbClr val="00B0F0"/>
                </a:solidFill>
                <a:latin typeface="Arial"/>
                <a:cs typeface="Arial"/>
              </a:rPr>
              <a:t>Дякую </a:t>
            </a:r>
            <a:r>
              <a:rPr sz="6000" i="1" spc="-5" dirty="0">
                <a:solidFill>
                  <a:srgbClr val="00B0F0"/>
                </a:solidFill>
                <a:latin typeface="Arial"/>
                <a:cs typeface="Arial"/>
              </a:rPr>
              <a:t>за</a:t>
            </a:r>
            <a:r>
              <a:rPr sz="6000" i="1" spc="-70" dirty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sz="6000" i="1" spc="-20" dirty="0">
                <a:solidFill>
                  <a:srgbClr val="00B0F0"/>
                </a:solidFill>
                <a:latin typeface="Arial"/>
                <a:cs typeface="Arial"/>
              </a:rPr>
              <a:t>увагу!</a:t>
            </a:r>
            <a:endParaRPr sz="6000" dirty="0">
              <a:solidFill>
                <a:srgbClr val="00B0F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28</TotalTime>
  <Words>1313</Words>
  <Application>Microsoft Office PowerPoint</Application>
  <PresentationFormat>Экран (4:3)</PresentationFormat>
  <Paragraphs>258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Corbel</vt:lpstr>
      <vt:lpstr>Garamond</vt:lpstr>
      <vt:lpstr>Wingdings 2</vt:lpstr>
      <vt:lpstr>Wingdings</vt:lpstr>
      <vt:lpstr>Tahoma</vt:lpstr>
      <vt:lpstr>Arial Black</vt:lpstr>
      <vt:lpstr>Franklin Gothic Medium</vt:lpstr>
      <vt:lpstr>Times New Roman</vt:lpstr>
      <vt:lpstr>Сетка</vt:lpstr>
      <vt:lpstr>Виготовлення складних порошків з барвними, пахучими та важко подрібнюваними речовинами.</vt:lpstr>
      <vt:lpstr>ПЛАН ПРАКТИЧНОГО ЗАНЯТТЯ</vt:lpstr>
      <vt:lpstr>ТЕХНОЛОГІЧНІ СТАДІЇ ТА ЗАГАЛЬНІ ПРАВИЛА  ВИГОТОВЛЕННЯ ПОРОШКІВ ІЗ БАРВНИМИ ТА  ВАЖКОПОДРІБНЮВАНИМИ РЕЧОВИНАМИ</vt:lpstr>
      <vt:lpstr>ВИГОТОВЛЕННЯ ПОРОШКІВ ІЗ БАРВНИМИ ТА ВАЖКОПОДРІБНЮВАНИМИ РЕЧОВИНАМИ</vt:lpstr>
      <vt:lpstr>Особливості виготовлення складних порошків з барвними  важкоподрібнюваними та леткими лікарськими речовинами</vt:lpstr>
      <vt:lpstr>Виготовлення порошків із барвними важкоподрібнюваними  речовинами</vt:lpstr>
      <vt:lpstr>Презентация PowerPoint</vt:lpstr>
      <vt:lpstr>Презентация PowerPoint</vt:lpstr>
      <vt:lpstr>ВИГОТОВЛЕННЯ ПОРОШКІВ ІЗ ВАЖКОПОДРІБНЮВАНИМИ РЕЧОВИНАМИ</vt:lpstr>
      <vt:lpstr>Виготовлення порошків із барвними та важкоподрібнюваними  речовинами</vt:lpstr>
      <vt:lpstr>ОКРЕМІ ВИПАДКИ ВИГОТОВЛЕННЯ ПОРОШКІВ</vt:lpstr>
      <vt:lpstr>Презентация PowerPoint</vt:lpstr>
      <vt:lpstr>ОКРЕМІ ВИПАДКИ ВИГОТОВЛЕННЯ ПОРОШКІВ</vt:lpstr>
      <vt:lpstr>Висновки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по диссертационной работе «Разработка технологии и исследование мази «Пролидоксид»</dc:title>
  <dc:creator>Nata</dc:creator>
  <cp:lastModifiedBy>LENOVO</cp:lastModifiedBy>
  <cp:revision>4</cp:revision>
  <dcterms:created xsi:type="dcterms:W3CDTF">2020-10-06T18:20:56Z</dcterms:created>
  <dcterms:modified xsi:type="dcterms:W3CDTF">2020-11-25T19:39:45Z</dcterms:modified>
</cp:coreProperties>
</file>