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0" r:id="rId1"/>
  </p:sldMasterIdLst>
  <p:notesMasterIdLst>
    <p:notesMasterId r:id="rId35"/>
  </p:notesMasterIdLst>
  <p:sldIdLst>
    <p:sldId id="256" r:id="rId2"/>
    <p:sldId id="257" r:id="rId3"/>
    <p:sldId id="258" r:id="rId4"/>
    <p:sldId id="285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84" r:id="rId24"/>
    <p:sldId id="286" r:id="rId25"/>
    <p:sldId id="287" r:id="rId26"/>
    <p:sldId id="288" r:id="rId27"/>
    <p:sldId id="289" r:id="rId28"/>
    <p:sldId id="277" r:id="rId29"/>
    <p:sldId id="278" r:id="rId30"/>
    <p:sldId id="279" r:id="rId31"/>
    <p:sldId id="280" r:id="rId32"/>
    <p:sldId id="282" r:id="rId33"/>
    <p:sldId id="283" r:id="rId34"/>
  </p:sldIdLst>
  <p:sldSz cx="9144000" cy="6858000" type="screen4x3"/>
  <p:notesSz cx="9144000" cy="6858000"/>
  <p:embeddedFontLst>
    <p:embeddedFont>
      <p:font typeface="Franklin Gothic Book" panose="020B0503020102020204" pitchFamily="34" charset="0"/>
      <p:regular r:id="rId36"/>
      <p:italic r:id="rId37"/>
    </p:embeddedFont>
    <p:embeddedFont>
      <p:font typeface="Corbel" panose="020B0503020204020204" pitchFamily="34" charset="0"/>
      <p:regular r:id="rId38"/>
      <p:bold r:id="rId39"/>
      <p:italic r:id="rId40"/>
      <p:boldItalic r:id="rId41"/>
    </p:embeddedFont>
    <p:embeddedFont>
      <p:font typeface="Brush Script MT" panose="03060802040406070304" pitchFamily="66" charset="0"/>
      <p:italic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Wingdings 2" panose="05020102010507070707" pitchFamily="18" charset="2"/>
      <p:regular r:id="rId47"/>
    </p:embeddedFont>
    <p:embeddedFont>
      <p:font typeface="Constantia" panose="02030602050306030303" pitchFamily="18" charset="0"/>
      <p:regular r:id="rId48"/>
      <p:bold r:id="rId49"/>
      <p:italic r:id="rId50"/>
      <p:boldItalic r:id="rId51"/>
    </p:embeddedFont>
    <p:embeddedFont>
      <p:font typeface="Rage Italic" panose="03070502040507070304" pitchFamily="66" charset="0"/>
      <p:regular r:id="rId52"/>
    </p:embeddedFont>
    <p:embeddedFont>
      <p:font typeface="Monotype Corsiva" panose="03010101010201010101" pitchFamily="66" charset="0"/>
      <p:italic r:id="rId5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354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font" Target="fonts/font1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6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0E981E-5876-4C2F-9EB3-D3568A67DA9C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26CA4-14C8-490D-9763-BC17117E3D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87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26CA4-14C8-490D-9763-BC17117E3D9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005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pPr marL="38100">
              <a:lnSpc>
                <a:spcPts val="187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87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87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87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87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87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87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pPr marL="38100">
              <a:lnSpc>
                <a:spcPts val="187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pPr marL="38100">
              <a:lnSpc>
                <a:spcPts val="187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87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87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EDEBE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87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66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EDEBE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87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5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D8BD707-D9CF-40AE-B4C6-C98DA3205C09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marL="38100">
              <a:lnSpc>
                <a:spcPts val="187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3.png"/><Relationship Id="rId3" Type="http://schemas.openxmlformats.org/officeDocument/2006/relationships/image" Target="../media/image10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1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Relationship Id="rId27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image" Target="../media/image35.png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19" Type="http://schemas.openxmlformats.org/officeDocument/2006/relationships/image" Target="../media/image52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18" Type="http://schemas.openxmlformats.org/officeDocument/2006/relationships/image" Target="../media/image78.png"/><Relationship Id="rId3" Type="http://schemas.openxmlformats.org/officeDocument/2006/relationships/image" Target="../media/image63.png"/><Relationship Id="rId21" Type="http://schemas.openxmlformats.org/officeDocument/2006/relationships/image" Target="../media/image81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" Type="http://schemas.openxmlformats.org/officeDocument/2006/relationships/image" Target="../media/image62.png"/><Relationship Id="rId16" Type="http://schemas.openxmlformats.org/officeDocument/2006/relationships/image" Target="../media/image76.png"/><Relationship Id="rId20" Type="http://schemas.openxmlformats.org/officeDocument/2006/relationships/image" Target="../media/image8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10" Type="http://schemas.openxmlformats.org/officeDocument/2006/relationships/image" Target="../media/image70.png"/><Relationship Id="rId19" Type="http://schemas.openxmlformats.org/officeDocument/2006/relationships/image" Target="../media/image79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Relationship Id="rId14" Type="http://schemas.openxmlformats.org/officeDocument/2006/relationships/image" Target="../media/image9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1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12" Type="http://schemas.openxmlformats.org/officeDocument/2006/relationships/image" Target="../media/image131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6.png"/><Relationship Id="rId11" Type="http://schemas.openxmlformats.org/officeDocument/2006/relationships/image" Target="../media/image70.png"/><Relationship Id="rId5" Type="http://schemas.openxmlformats.org/officeDocument/2006/relationships/image" Target="../media/image125.png"/><Relationship Id="rId10" Type="http://schemas.openxmlformats.org/officeDocument/2006/relationships/image" Target="../media/image130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44.png"/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12" Type="http://schemas.openxmlformats.org/officeDocument/2006/relationships/image" Target="../media/image143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11" Type="http://schemas.openxmlformats.org/officeDocument/2006/relationships/image" Target="../media/image142.png"/><Relationship Id="rId5" Type="http://schemas.openxmlformats.org/officeDocument/2006/relationships/image" Target="../media/image136.png"/><Relationship Id="rId10" Type="http://schemas.openxmlformats.org/officeDocument/2006/relationships/image" Target="../media/image141.png"/><Relationship Id="rId4" Type="http://schemas.openxmlformats.org/officeDocument/2006/relationships/image" Target="../media/image135.png"/><Relationship Id="rId9" Type="http://schemas.openxmlformats.org/officeDocument/2006/relationships/image" Target="../media/image14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31036" y="3512016"/>
            <a:ext cx="3038475" cy="73025"/>
            <a:chOff x="1431036" y="3512016"/>
            <a:chExt cx="3038475" cy="730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31036" y="3512016"/>
              <a:ext cx="3038093" cy="7268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464183" y="3549777"/>
              <a:ext cx="2971800" cy="1905"/>
            </a:xfrm>
            <a:custGeom>
              <a:avLst/>
              <a:gdLst/>
              <a:ahLst/>
              <a:cxnLst/>
              <a:rect l="l" t="t" r="r" b="b"/>
              <a:pathLst>
                <a:path w="2971800" h="1904">
                  <a:moveTo>
                    <a:pt x="0" y="0"/>
                  </a:moveTo>
                  <a:lnTo>
                    <a:pt x="2971800" y="1650"/>
                  </a:lnTo>
                </a:path>
              </a:pathLst>
            </a:custGeom>
            <a:ln w="9906">
              <a:solidFill>
                <a:srgbClr val="E7E9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286000" y="533400"/>
            <a:ext cx="5249545" cy="966290"/>
          </a:xfrm>
          <a:prstGeom prst="rect">
            <a:avLst/>
          </a:prstGeom>
          <a:solidFill>
            <a:srgbClr val="92D050"/>
          </a:solidFill>
          <a:ln w="38100">
            <a:solidFill>
              <a:srgbClr val="385D89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 smtClean="0">
                <a:solidFill>
                  <a:schemeClr val="tx2">
                    <a:lumMod val="10000"/>
                  </a:schemeClr>
                </a:solidFill>
                <a:latin typeface="Corbel" panose="020B0503020204020204" pitchFamily="34" charset="0"/>
              </a:rPr>
              <a:t>ОДЕСЬКИЙ НАЦ</a:t>
            </a:r>
            <a:r>
              <a:rPr lang="uk-UA" sz="2000" b="1" strike="noStrike" spc="-1" dirty="0" smtClean="0">
                <a:solidFill>
                  <a:schemeClr val="tx2">
                    <a:lumMod val="10000"/>
                  </a:schemeClr>
                </a:solidFill>
                <a:latin typeface="Corbel" panose="020B0503020204020204" pitchFamily="34" charset="0"/>
              </a:rPr>
              <a:t>І</a:t>
            </a:r>
            <a:r>
              <a:rPr lang="ru-RU" sz="2000" b="1" strike="noStrike" spc="-1" dirty="0" smtClean="0">
                <a:solidFill>
                  <a:schemeClr val="tx2">
                    <a:lumMod val="10000"/>
                  </a:schemeClr>
                </a:solidFill>
                <a:latin typeface="Corbel" panose="020B0503020204020204" pitchFamily="34" charset="0"/>
              </a:rPr>
              <a:t>ОНАЛЬНИЙ МЕДИЧНИЙ УНІВЕРСИТЕТ</a:t>
            </a:r>
            <a:endParaRPr lang="en-US" sz="2000" b="0" strike="noStrike" spc="-1" dirty="0" smtClean="0">
              <a:solidFill>
                <a:schemeClr val="tx2">
                  <a:lumMod val="10000"/>
                </a:schemeClr>
              </a:solidFill>
              <a:latin typeface="Corbel" panose="020B0503020204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uk-UA" sz="2000" b="1" strike="noStrike" spc="-1" dirty="0" smtClean="0">
                <a:solidFill>
                  <a:schemeClr val="tx2">
                    <a:lumMod val="10000"/>
                  </a:schemeClr>
                </a:solidFill>
                <a:latin typeface="Corbel" panose="020B0503020204020204" pitchFamily="34" charset="0"/>
              </a:rPr>
              <a:t>КАФЕДРА ТЕХНОЛОГІЇ ЛІКІВ</a:t>
            </a:r>
            <a:endParaRPr lang="en-US" sz="2000" b="1" strike="noStrike" spc="-1" dirty="0" smtClean="0">
              <a:solidFill>
                <a:schemeClr val="tx2">
                  <a:lumMod val="1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2000" y="1828800"/>
            <a:ext cx="7467600" cy="37875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200" dirty="0">
              <a:latin typeface="Arial"/>
              <a:cs typeface="Arial"/>
            </a:endParaRPr>
          </a:p>
          <a:p>
            <a:pPr marR="1179195" algn="ctr">
              <a:lnSpc>
                <a:spcPct val="100000"/>
              </a:lnSpc>
              <a:spcBef>
                <a:spcPts val="1870"/>
              </a:spcBef>
              <a:tabLst>
                <a:tab pos="269875" algn="l"/>
              </a:tabLst>
            </a:pP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 </a:t>
            </a: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Виготовлення </a:t>
            </a: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зборів в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</a:t>
            </a: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умовах </a:t>
            </a: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аптеки</a:t>
            </a:r>
            <a:r>
              <a:rPr lang="uk-U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  <a:endParaRPr lang="en-U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R="1179195" indent="900113" algn="ctr">
              <a:spcBef>
                <a:spcPts val="1870"/>
              </a:spcBef>
              <a:tabLst>
                <a:tab pos="2636520" algn="l"/>
              </a:tabLst>
            </a:pPr>
            <a:r>
              <a:rPr lang="ru-RU" sz="2000" b="0" strike="noStrike" spc="-1" dirty="0" err="1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Практичн</a:t>
            </a:r>
            <a:r>
              <a:rPr lang="ru-RU" sz="2000" spc="-1" dirty="0" err="1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е</a:t>
            </a:r>
            <a:r>
              <a:rPr lang="ru-RU" sz="2000" spc="-1" dirty="0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 </a:t>
            </a:r>
            <a:r>
              <a:rPr lang="ru-RU" sz="2000" b="0" strike="noStrike" spc="-1" dirty="0" err="1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заняття</a:t>
            </a:r>
            <a:r>
              <a:rPr lang="ru-RU" sz="2000" b="0" strike="noStrike" spc="-1" dirty="0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 з </a:t>
            </a:r>
            <a:r>
              <a:rPr lang="ru-RU" sz="2000" b="0" strike="noStrike" spc="-1" dirty="0" err="1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дисципліни</a:t>
            </a:r>
            <a:r>
              <a:rPr lang="ru-RU" sz="2000" b="0" strike="noStrike" spc="-1" dirty="0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 «Технологія </a:t>
            </a:r>
            <a:r>
              <a:rPr lang="ru-RU" sz="2000" b="0" strike="noStrike" spc="-1" dirty="0" err="1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ліків</a:t>
            </a:r>
            <a:r>
              <a:rPr lang="ru-RU" sz="2000" b="0" strike="noStrike" spc="-1" dirty="0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»</a:t>
            </a:r>
            <a:endParaRPr lang="ru-RU" sz="2000" spc="-1" dirty="0">
              <a:solidFill>
                <a:schemeClr val="tx1">
                  <a:lumMod val="95000"/>
                </a:schemeClr>
              </a:solidFill>
            </a:endParaRPr>
          </a:p>
          <a:p>
            <a:pPr marR="1179195" algn="ctr">
              <a:lnSpc>
                <a:spcPct val="100000"/>
              </a:lnSpc>
              <a:spcBef>
                <a:spcPts val="1870"/>
              </a:spcBef>
              <a:tabLst>
                <a:tab pos="2636520" algn="l"/>
              </a:tabLst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R="1179195" algn="ctr">
              <a:lnSpc>
                <a:spcPct val="100000"/>
              </a:lnSpc>
              <a:spcBef>
                <a:spcPts val="1870"/>
              </a:spcBef>
              <a:tabLst>
                <a:tab pos="2636520" algn="l"/>
              </a:tabLst>
            </a:pPr>
            <a:endParaRPr lang="en-US" sz="2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7" name="CustomShape 4"/>
          <p:cNvSpPr txBox="1">
            <a:spLocks/>
          </p:cNvSpPr>
          <p:nvPr/>
        </p:nvSpPr>
        <p:spPr>
          <a:xfrm>
            <a:off x="5181600" y="4419600"/>
            <a:ext cx="3241319" cy="1875983"/>
          </a:xfrm>
          <a:prstGeom prst="rect">
            <a:avLst/>
          </a:prstGeom>
          <a:solidFill>
            <a:srgbClr val="C2D0E4"/>
          </a:solidFill>
          <a:ln w="9525" cap="flat" cmpd="sng" algn="ctr">
            <a:solidFill>
              <a:schemeClr val="accent6"/>
            </a:solidFill>
            <a:prstDash val="solid"/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wrap="square" lIns="90000" tIns="45000" rIns="90000" bIns="45000">
            <a:sp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2000" b="1" spc="-1" dirty="0" err="1" smtClean="0">
                <a:solidFill>
                  <a:srgbClr val="000000"/>
                </a:solidFill>
                <a:latin typeface="Corbel"/>
              </a:rPr>
              <a:t>Презентацію</a:t>
            </a:r>
            <a:r>
              <a:rPr lang="ru-RU" sz="2000" b="1" spc="-1" dirty="0" smtClean="0">
                <a:solidFill>
                  <a:srgbClr val="000000"/>
                </a:solidFill>
                <a:latin typeface="Corbel"/>
              </a:rPr>
              <a:t> </a:t>
            </a:r>
            <a:r>
              <a:rPr lang="ru-RU" sz="2000" b="1" spc="-1" dirty="0" err="1" smtClean="0">
                <a:solidFill>
                  <a:srgbClr val="000000"/>
                </a:solidFill>
                <a:latin typeface="Corbel"/>
              </a:rPr>
              <a:t>підготував</a:t>
            </a:r>
            <a:r>
              <a:rPr lang="ru-RU" sz="2000" b="1" spc="-1" dirty="0" smtClean="0">
                <a:solidFill>
                  <a:srgbClr val="000000"/>
                </a:solidFill>
                <a:latin typeface="Corbel"/>
              </a:rPr>
              <a:t>:</a:t>
            </a:r>
            <a:endParaRPr lang="en-US" sz="2000" spc="-1" dirty="0" smtClean="0">
              <a:latin typeface="Arial"/>
            </a:endParaRPr>
          </a:p>
          <a:p>
            <a:pPr marL="0" indent="0" algn="r">
              <a:buNone/>
            </a:pPr>
            <a:r>
              <a:rPr lang="uk-UA" sz="2000" spc="-1" dirty="0" err="1" smtClean="0">
                <a:solidFill>
                  <a:srgbClr val="000000"/>
                </a:solidFill>
                <a:latin typeface="Corbel"/>
              </a:rPr>
              <a:t>д.фарм.н</a:t>
            </a: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. Борисюк І.Ю.</a:t>
            </a:r>
            <a:endParaRPr lang="en-US" sz="2000" spc="-1" dirty="0" smtClean="0">
              <a:latin typeface="Arial"/>
            </a:endParaRPr>
          </a:p>
          <a:p>
            <a:pPr marL="0" indent="0" algn="r">
              <a:buNone/>
            </a:pP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доц. </a:t>
            </a:r>
            <a:r>
              <a:rPr lang="uk-UA" sz="2000" spc="-1" dirty="0" err="1" smtClean="0">
                <a:solidFill>
                  <a:srgbClr val="000000"/>
                </a:solidFill>
                <a:latin typeface="Corbel"/>
              </a:rPr>
              <a:t>Фізор</a:t>
            </a: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 Н.С.</a:t>
            </a:r>
            <a:endParaRPr lang="en-US" sz="2000" spc="-1" dirty="0" smtClean="0">
              <a:latin typeface="Arial"/>
            </a:endParaRPr>
          </a:p>
          <a:p>
            <a:pPr marL="0" indent="0" algn="r">
              <a:buNone/>
            </a:pP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ас. Молодан Ю.О.</a:t>
            </a:r>
            <a:endParaRPr lang="en-US" sz="2000" spc="-1" dirty="0" smtClean="0">
              <a:latin typeface="Arial"/>
            </a:endParaRPr>
          </a:p>
          <a:p>
            <a:pPr marL="0" indent="0" algn="r">
              <a:buNone/>
            </a:pP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ас. </a:t>
            </a:r>
            <a:r>
              <a:rPr lang="uk-UA" sz="2000" spc="-1" dirty="0" err="1" smtClean="0">
                <a:solidFill>
                  <a:srgbClr val="000000"/>
                </a:solidFill>
                <a:latin typeface="Corbel"/>
              </a:rPr>
              <a:t>Акішева</a:t>
            </a: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 А.С. </a:t>
            </a:r>
            <a:endParaRPr lang="en-US" sz="2000" spc="-1" dirty="0">
              <a:latin typeface="Arial"/>
            </a:endParaRPr>
          </a:p>
        </p:txBody>
      </p:sp>
      <p:pic>
        <p:nvPicPr>
          <p:cNvPr id="18" name="Picture 2" descr="https://onmedu.edu.ua/wp-content/themes/medun/img/logos/logo-default.png"/>
          <p:cNvPicPr/>
          <p:nvPr/>
        </p:nvPicPr>
        <p:blipFill>
          <a:blip r:embed="rId3"/>
          <a:stretch/>
        </p:blipFill>
        <p:spPr>
          <a:xfrm>
            <a:off x="6777275" y="1499690"/>
            <a:ext cx="1558060" cy="1318744"/>
          </a:xfrm>
          <a:prstGeom prst="rect">
            <a:avLst/>
          </a:prstGeom>
          <a:ln w="0">
            <a:noFill/>
          </a:ln>
        </p:spPr>
      </p:pic>
      <p:pic>
        <p:nvPicPr>
          <p:cNvPr id="19" name="Рисунок 18" descr="https://fp.com.ua/wp-files/2019/03/Sbor_Edelberga_bottles.jpe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148027"/>
            <a:ext cx="2833687" cy="24191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799" y="1219199"/>
            <a:ext cx="7632955" cy="4506362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469265" indent="-457200">
              <a:lnSpc>
                <a:spcPct val="100000"/>
              </a:lnSpc>
              <a:spcBef>
                <a:spcPts val="700"/>
              </a:spcBef>
              <a:buClr>
                <a:srgbClr val="C0504D"/>
              </a:buClr>
              <a:buSzPct val="83928"/>
              <a:buFont typeface="Wingdings" panose="05000000000000000000" pitchFamily="2" charset="2"/>
              <a:buChar char="v"/>
              <a:tabLst>
                <a:tab pos="285750" algn="l"/>
              </a:tabLst>
            </a:pPr>
            <a:r>
              <a:rPr sz="2800" spc="-5" dirty="0">
                <a:solidFill>
                  <a:srgbClr val="006600"/>
                </a:solidFill>
                <a:latin typeface="Arial"/>
                <a:cs typeface="Arial"/>
              </a:rPr>
              <a:t>Визначення зборів, </a:t>
            </a:r>
            <a:r>
              <a:rPr sz="2800" dirty="0">
                <a:solidFill>
                  <a:srgbClr val="006600"/>
                </a:solidFill>
                <a:latin typeface="Arial"/>
                <a:cs typeface="Arial"/>
              </a:rPr>
              <a:t>лікарських </a:t>
            </a:r>
            <a:r>
              <a:rPr sz="2800" spc="-5" dirty="0">
                <a:solidFill>
                  <a:srgbClr val="006600"/>
                </a:solidFill>
                <a:latin typeface="Arial"/>
                <a:cs typeface="Arial"/>
              </a:rPr>
              <a:t>рослинних</a:t>
            </a:r>
            <a:r>
              <a:rPr sz="2800" spc="-3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6600"/>
                </a:solidFill>
                <a:latin typeface="Arial"/>
                <a:cs typeface="Arial"/>
              </a:rPr>
              <a:t>чаїв</a:t>
            </a:r>
            <a:endParaRPr sz="2800" dirty="0">
              <a:latin typeface="Arial"/>
              <a:cs typeface="Arial"/>
            </a:endParaRPr>
          </a:p>
          <a:p>
            <a:pPr marL="469265" indent="-457200">
              <a:lnSpc>
                <a:spcPct val="100000"/>
              </a:lnSpc>
              <a:spcBef>
                <a:spcPts val="600"/>
              </a:spcBef>
              <a:buClr>
                <a:srgbClr val="C0504D"/>
              </a:buClr>
              <a:buSzPct val="83928"/>
              <a:buFont typeface="Wingdings" panose="05000000000000000000" pitchFamily="2" charset="2"/>
              <a:buChar char="v"/>
              <a:tabLst>
                <a:tab pos="383540" algn="l"/>
                <a:tab pos="384175" algn="l"/>
              </a:tabLst>
            </a:pPr>
            <a:r>
              <a:rPr sz="2800" dirty="0">
                <a:solidFill>
                  <a:srgbClr val="006600"/>
                </a:solidFill>
                <a:latin typeface="Arial"/>
                <a:cs typeface="Arial"/>
              </a:rPr>
              <a:t>Ступінь</a:t>
            </a:r>
            <a:r>
              <a:rPr sz="2800" spc="-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6600"/>
                </a:solidFill>
                <a:latin typeface="Arial"/>
                <a:cs typeface="Arial"/>
              </a:rPr>
              <a:t>подрібнення</a:t>
            </a:r>
            <a:endParaRPr sz="2800" dirty="0">
              <a:latin typeface="Arial"/>
              <a:cs typeface="Arial"/>
            </a:endParaRPr>
          </a:p>
          <a:p>
            <a:pPr marL="469265" indent="-457200">
              <a:lnSpc>
                <a:spcPct val="100000"/>
              </a:lnSpc>
              <a:spcBef>
                <a:spcPts val="600"/>
              </a:spcBef>
              <a:buClr>
                <a:srgbClr val="C0504D"/>
              </a:buClr>
              <a:buSzPct val="83928"/>
              <a:buFont typeface="Wingdings" panose="05000000000000000000" pitchFamily="2" charset="2"/>
              <a:buChar char="v"/>
              <a:tabLst>
                <a:tab pos="285750" algn="l"/>
              </a:tabLst>
            </a:pPr>
            <a:r>
              <a:rPr sz="2800" spc="-10" dirty="0">
                <a:solidFill>
                  <a:srgbClr val="006600"/>
                </a:solidFill>
                <a:latin typeface="Arial"/>
                <a:cs typeface="Arial"/>
              </a:rPr>
              <a:t>Загальні </a:t>
            </a:r>
            <a:r>
              <a:rPr sz="2800" dirty="0">
                <a:solidFill>
                  <a:srgbClr val="006600"/>
                </a:solidFill>
                <a:latin typeface="Arial"/>
                <a:cs typeface="Arial"/>
              </a:rPr>
              <a:t>правила </a:t>
            </a:r>
            <a:r>
              <a:rPr sz="2800" spc="-15" dirty="0">
                <a:solidFill>
                  <a:srgbClr val="006600"/>
                </a:solidFill>
                <a:latin typeface="Arial"/>
                <a:cs typeface="Arial"/>
              </a:rPr>
              <a:t>приготування</a:t>
            </a:r>
            <a:r>
              <a:rPr sz="2800" spc="1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6600"/>
                </a:solidFill>
                <a:latin typeface="Arial"/>
                <a:cs typeface="Arial"/>
              </a:rPr>
              <a:t>зборів</a:t>
            </a:r>
            <a:endParaRPr sz="2800" dirty="0">
              <a:latin typeface="Arial"/>
              <a:cs typeface="Arial"/>
            </a:endParaRPr>
          </a:p>
          <a:p>
            <a:pPr marL="469265" indent="-457200">
              <a:lnSpc>
                <a:spcPct val="100000"/>
              </a:lnSpc>
              <a:spcBef>
                <a:spcPts val="600"/>
              </a:spcBef>
              <a:buClr>
                <a:srgbClr val="C0504D"/>
              </a:buClr>
              <a:buSzPct val="83928"/>
              <a:buFont typeface="Wingdings" panose="05000000000000000000" pitchFamily="2" charset="2"/>
              <a:buChar char="v"/>
              <a:tabLst>
                <a:tab pos="285750" algn="l"/>
              </a:tabLst>
            </a:pPr>
            <a:r>
              <a:rPr sz="2800" spc="-25" dirty="0">
                <a:solidFill>
                  <a:srgbClr val="006600"/>
                </a:solidFill>
                <a:latin typeface="Arial"/>
                <a:cs typeface="Arial"/>
              </a:rPr>
              <a:t>Технологічний </a:t>
            </a:r>
            <a:r>
              <a:rPr sz="2800" spc="-5" dirty="0">
                <a:solidFill>
                  <a:srgbClr val="006600"/>
                </a:solidFill>
                <a:latin typeface="Arial"/>
                <a:cs typeface="Arial"/>
              </a:rPr>
              <a:t>процес </a:t>
            </a:r>
            <a:r>
              <a:rPr sz="2800" spc="-15" dirty="0">
                <a:solidFill>
                  <a:srgbClr val="006600"/>
                </a:solidFill>
                <a:latin typeface="Arial"/>
                <a:cs typeface="Arial"/>
              </a:rPr>
              <a:t>приготування</a:t>
            </a:r>
            <a:r>
              <a:rPr sz="2800" spc="3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6600"/>
                </a:solidFill>
                <a:latin typeface="Arial"/>
                <a:cs typeface="Arial"/>
              </a:rPr>
              <a:t>зборів</a:t>
            </a:r>
            <a:endParaRPr sz="2800" dirty="0">
              <a:latin typeface="Arial"/>
              <a:cs typeface="Arial"/>
            </a:endParaRPr>
          </a:p>
          <a:p>
            <a:pPr marL="469265" indent="-457200">
              <a:lnSpc>
                <a:spcPct val="100000"/>
              </a:lnSpc>
              <a:spcBef>
                <a:spcPts val="600"/>
              </a:spcBef>
              <a:buClr>
                <a:srgbClr val="C0504D"/>
              </a:buClr>
              <a:buSzPct val="83928"/>
              <a:buFont typeface="Wingdings" panose="05000000000000000000" pitchFamily="2" charset="2"/>
              <a:buChar char="v"/>
              <a:tabLst>
                <a:tab pos="285750" algn="l"/>
              </a:tabLst>
            </a:pPr>
            <a:r>
              <a:rPr sz="2800" spc="-10" dirty="0">
                <a:solidFill>
                  <a:srgbClr val="006600"/>
                </a:solidFill>
                <a:latin typeface="Arial"/>
                <a:cs typeface="Arial"/>
              </a:rPr>
              <a:t>Подрібнення </a:t>
            </a:r>
            <a:r>
              <a:rPr sz="2800" spc="-20" dirty="0">
                <a:solidFill>
                  <a:srgbClr val="006600"/>
                </a:solidFill>
                <a:latin typeface="Arial"/>
                <a:cs typeface="Arial"/>
              </a:rPr>
              <a:t>та </a:t>
            </a:r>
            <a:r>
              <a:rPr sz="2800" spc="-5" dirty="0">
                <a:solidFill>
                  <a:srgbClr val="006600"/>
                </a:solidFill>
                <a:latin typeface="Arial"/>
                <a:cs typeface="Arial"/>
              </a:rPr>
              <a:t>просіювання</a:t>
            </a:r>
            <a:r>
              <a:rPr sz="2800" spc="2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006600"/>
                </a:solidFill>
                <a:latin typeface="Arial"/>
                <a:cs typeface="Arial"/>
              </a:rPr>
              <a:t>ЛРС</a:t>
            </a:r>
            <a:endParaRPr sz="2800" dirty="0">
              <a:latin typeface="Arial"/>
              <a:cs typeface="Arial"/>
            </a:endParaRPr>
          </a:p>
          <a:p>
            <a:pPr marL="469265" indent="-457200">
              <a:lnSpc>
                <a:spcPct val="100000"/>
              </a:lnSpc>
              <a:spcBef>
                <a:spcPts val="600"/>
              </a:spcBef>
              <a:buClr>
                <a:srgbClr val="C0504D"/>
              </a:buClr>
              <a:buSzPct val="83928"/>
              <a:buFont typeface="Wingdings" panose="05000000000000000000" pitchFamily="2" charset="2"/>
              <a:buChar char="v"/>
              <a:tabLst>
                <a:tab pos="285750" algn="l"/>
              </a:tabLst>
            </a:pPr>
            <a:r>
              <a:rPr sz="2800" spc="-5" dirty="0">
                <a:solidFill>
                  <a:srgbClr val="006600"/>
                </a:solidFill>
                <a:latin typeface="Arial"/>
                <a:cs typeface="Arial"/>
              </a:rPr>
              <a:t>Змішування </a:t>
            </a:r>
            <a:r>
              <a:rPr sz="2800" spc="-10" dirty="0">
                <a:solidFill>
                  <a:srgbClr val="006600"/>
                </a:solidFill>
                <a:latin typeface="Arial"/>
                <a:cs typeface="Arial"/>
              </a:rPr>
              <a:t>подрібненої</a:t>
            </a:r>
            <a:r>
              <a:rPr sz="2800" spc="-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6600"/>
                </a:solidFill>
                <a:latin typeface="Arial"/>
                <a:cs typeface="Arial"/>
              </a:rPr>
              <a:t>сировини</a:t>
            </a:r>
            <a:endParaRPr sz="2800" dirty="0">
              <a:latin typeface="Arial"/>
              <a:cs typeface="Arial"/>
            </a:endParaRPr>
          </a:p>
          <a:p>
            <a:pPr marL="469265" indent="-457200">
              <a:lnSpc>
                <a:spcPct val="100000"/>
              </a:lnSpc>
              <a:spcBef>
                <a:spcPts val="600"/>
              </a:spcBef>
              <a:buClr>
                <a:srgbClr val="C0504D"/>
              </a:buClr>
              <a:buSzPct val="83928"/>
              <a:buFont typeface="Wingdings" panose="05000000000000000000" pitchFamily="2" charset="2"/>
              <a:buChar char="v"/>
              <a:tabLst>
                <a:tab pos="285750" algn="l"/>
              </a:tabLst>
            </a:pPr>
            <a:r>
              <a:rPr sz="2800" spc="-15" dirty="0">
                <a:solidFill>
                  <a:srgbClr val="006600"/>
                </a:solidFill>
                <a:latin typeface="Arial"/>
                <a:cs typeface="Arial"/>
              </a:rPr>
              <a:t>Введення </a:t>
            </a:r>
            <a:r>
              <a:rPr sz="2800" dirty="0">
                <a:solidFill>
                  <a:srgbClr val="006600"/>
                </a:solidFill>
                <a:latin typeface="Arial"/>
                <a:cs typeface="Arial"/>
              </a:rPr>
              <a:t>лікарських</a:t>
            </a:r>
            <a:r>
              <a:rPr sz="2800" spc="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006600"/>
                </a:solidFill>
                <a:latin typeface="Arial"/>
                <a:cs typeface="Arial"/>
              </a:rPr>
              <a:t>речовин</a:t>
            </a:r>
            <a:endParaRPr sz="2800" dirty="0">
              <a:latin typeface="Arial"/>
              <a:cs typeface="Arial"/>
            </a:endParaRPr>
          </a:p>
          <a:p>
            <a:pPr marL="469265" indent="-457200">
              <a:lnSpc>
                <a:spcPct val="100000"/>
              </a:lnSpc>
              <a:spcBef>
                <a:spcPts val="600"/>
              </a:spcBef>
              <a:buClr>
                <a:srgbClr val="C0504D"/>
              </a:buClr>
              <a:buSzPct val="83928"/>
              <a:buFont typeface="Wingdings" panose="05000000000000000000" pitchFamily="2" charset="2"/>
              <a:buChar char="v"/>
              <a:tabLst>
                <a:tab pos="285750" algn="l"/>
              </a:tabLst>
            </a:pPr>
            <a:r>
              <a:rPr sz="2800" spc="-10" dirty="0">
                <a:solidFill>
                  <a:srgbClr val="006600"/>
                </a:solidFill>
                <a:latin typeface="Arial"/>
                <a:cs typeface="Arial"/>
              </a:rPr>
              <a:t>Дозування </a:t>
            </a:r>
            <a:r>
              <a:rPr sz="2800" dirty="0">
                <a:solidFill>
                  <a:srgbClr val="006600"/>
                </a:solidFill>
                <a:latin typeface="Arial"/>
                <a:cs typeface="Arial"/>
              </a:rPr>
              <a:t>(для </a:t>
            </a:r>
            <a:r>
              <a:rPr sz="2800" spc="-15" dirty="0">
                <a:solidFill>
                  <a:srgbClr val="006600"/>
                </a:solidFill>
                <a:latin typeface="Arial"/>
                <a:cs typeface="Arial"/>
              </a:rPr>
              <a:t>дозованих</a:t>
            </a:r>
            <a:r>
              <a:rPr sz="2800" spc="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6600"/>
                </a:solidFill>
                <a:latin typeface="Arial"/>
                <a:cs typeface="Arial"/>
              </a:rPr>
              <a:t>зборів)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21521" y="6289516"/>
            <a:ext cx="189865" cy="25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70"/>
              </a:lnSpc>
            </a:pPr>
            <a:fld id="{81D60167-4931-47E6-BA6A-407CBD079E47}" type="slidenum">
              <a:rPr sz="1600" b="1" dirty="0">
                <a:solidFill>
                  <a:srgbClr val="EDEBE0"/>
                </a:solidFill>
                <a:latin typeface="Arial"/>
                <a:cs typeface="Arial"/>
              </a:rPr>
              <a:t>2</a:t>
            </a:fld>
            <a:endParaRPr sz="1600" dirty="0">
              <a:latin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18992" y="609600"/>
            <a:ext cx="3706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cs typeface="Arial"/>
              </a:rPr>
              <a:t>ПЛАН</a:t>
            </a:r>
            <a:r>
              <a:rPr lang="ru-RU" spc="-80" dirty="0">
                <a:cs typeface="Arial"/>
              </a:rPr>
              <a:t> </a:t>
            </a:r>
            <a:r>
              <a:rPr lang="ru-RU" dirty="0">
                <a:cs typeface="Arial"/>
              </a:rPr>
              <a:t>ПРАКТИЧНОГО ЗАНЯТТЯ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914400"/>
            <a:ext cx="8861805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DEBE0">
              <a:alpha val="70195"/>
            </a:srgbClr>
          </a:solidFill>
        </p:spPr>
        <p:txBody>
          <a:bodyPr wrap="square" lIns="0" tIns="0" rIns="0" bIns="0" rtlCol="0"/>
          <a:lstStyle/>
          <a:p>
            <a:pPr algn="just"/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Збори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/>
              <a:t>- одна з </a:t>
            </a:r>
            <a:r>
              <a:rPr lang="ru-RU" sz="2000" dirty="0" err="1" smtClean="0"/>
              <a:t>найдавніших</a:t>
            </a:r>
            <a:r>
              <a:rPr lang="ru-RU" sz="2000" dirty="0" smtClean="0"/>
              <a:t>, </a:t>
            </a:r>
            <a:r>
              <a:rPr lang="ru-RU" sz="2000" dirty="0" err="1" smtClean="0"/>
              <a:t>якщо</a:t>
            </a:r>
            <a:r>
              <a:rPr lang="ru-RU" sz="2000" dirty="0" smtClean="0"/>
              <a:t> не </a:t>
            </a:r>
            <a:r>
              <a:rPr lang="ru-RU" sz="2000" dirty="0" err="1" smtClean="0"/>
              <a:t>найдавніша</a:t>
            </a:r>
            <a:r>
              <a:rPr lang="ru-RU" sz="2000" dirty="0" smtClean="0"/>
              <a:t> </a:t>
            </a:r>
            <a:r>
              <a:rPr lang="ru-RU" sz="2000" dirty="0" err="1" smtClean="0"/>
              <a:t>лікарська</a:t>
            </a:r>
            <a:r>
              <a:rPr lang="ru-RU" sz="2000" dirty="0" smtClean="0"/>
              <a:t> форма. </a:t>
            </a:r>
            <a:r>
              <a:rPr lang="ru-RU" sz="2000" dirty="0" err="1" smtClean="0"/>
              <a:t>Згадки</a:t>
            </a:r>
            <a:r>
              <a:rPr lang="ru-RU" sz="2000" dirty="0" smtClean="0"/>
              <a:t> про них </a:t>
            </a:r>
            <a:r>
              <a:rPr lang="ru-RU" sz="2000" dirty="0" err="1" smtClean="0"/>
              <a:t>зустрічаються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ще</a:t>
            </a:r>
            <a:r>
              <a:rPr lang="ru-RU" sz="2000" dirty="0" smtClean="0"/>
              <a:t> в </a:t>
            </a:r>
            <a:r>
              <a:rPr lang="ru-RU" sz="2000" dirty="0" err="1" smtClean="0"/>
              <a:t>єгипетському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папірусі</a:t>
            </a:r>
            <a:r>
              <a:rPr lang="ru-RU" sz="2000" dirty="0" smtClean="0"/>
              <a:t>. Їх </a:t>
            </a:r>
            <a:r>
              <a:rPr lang="ru-RU" sz="2000" dirty="0" err="1" smtClean="0"/>
              <a:t>застосовували</a:t>
            </a:r>
            <a:r>
              <a:rPr lang="ru-RU" sz="2000" dirty="0" smtClean="0"/>
              <a:t> в </a:t>
            </a:r>
            <a:r>
              <a:rPr lang="ru-RU" sz="2000" dirty="0" err="1" smtClean="0"/>
              <a:t>якості</a:t>
            </a:r>
            <a:r>
              <a:rPr lang="ru-RU" sz="2000" dirty="0" smtClean="0"/>
              <a:t> напою, </a:t>
            </a:r>
            <a:r>
              <a:rPr lang="ru-RU" sz="2000" dirty="0" err="1" smtClean="0"/>
              <a:t>використовували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куріння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спалювали</a:t>
            </a:r>
            <a:r>
              <a:rPr lang="ru-RU" sz="2000" dirty="0" smtClean="0"/>
              <a:t> в </a:t>
            </a:r>
            <a:r>
              <a:rPr lang="ru-RU" sz="2000" dirty="0" err="1" smtClean="0"/>
              <a:t>цілях</a:t>
            </a:r>
            <a:r>
              <a:rPr lang="ru-RU" sz="2000" dirty="0" smtClean="0"/>
              <a:t> </a:t>
            </a:r>
            <a:r>
              <a:rPr lang="ru-RU" sz="2000" dirty="0" err="1" smtClean="0"/>
              <a:t>отримання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пахощів</a:t>
            </a:r>
            <a:r>
              <a:rPr lang="ru-RU" sz="2000" dirty="0" smtClean="0"/>
              <a:t>, додавали у воду для </a:t>
            </a:r>
            <a:r>
              <a:rPr lang="ru-RU" sz="2000" dirty="0" err="1" smtClean="0"/>
              <a:t>прийняття</a:t>
            </a:r>
            <a:r>
              <a:rPr lang="ru-RU" sz="2000" dirty="0" smtClean="0"/>
              <a:t> ванн і </a:t>
            </a:r>
            <a:r>
              <a:rPr lang="ru-RU" sz="2000" dirty="0" err="1" smtClean="0"/>
              <a:t>ін</a:t>
            </a:r>
            <a:r>
              <a:rPr lang="ru-RU" sz="2000" dirty="0" smtClean="0"/>
              <a:t>. Люди </a:t>
            </a:r>
            <a:r>
              <a:rPr lang="ru-RU" sz="2000" dirty="0" err="1" smtClean="0"/>
              <a:t>вчилися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використовувати</a:t>
            </a:r>
            <a:r>
              <a:rPr lang="ru-RU" sz="2000" dirty="0" smtClean="0"/>
              <a:t> те,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завжди</a:t>
            </a:r>
            <a:r>
              <a:rPr lang="ru-RU" sz="2000" dirty="0" smtClean="0"/>
              <a:t> </a:t>
            </a:r>
            <a:r>
              <a:rPr lang="ru-RU" sz="2000" dirty="0" err="1" smtClean="0"/>
              <a:t>було</a:t>
            </a:r>
            <a:r>
              <a:rPr lang="ru-RU" sz="2000" dirty="0" smtClean="0"/>
              <a:t> </a:t>
            </a:r>
            <a:r>
              <a:rPr lang="ru-RU" sz="2000" dirty="0" err="1" smtClean="0"/>
              <a:t>під</a:t>
            </a:r>
            <a:r>
              <a:rPr lang="ru-RU" sz="2000" dirty="0" smtClean="0"/>
              <a:t> рукою - трави, </a:t>
            </a:r>
            <a:r>
              <a:rPr lang="ru-RU" sz="2000" dirty="0" err="1" smtClean="0"/>
              <a:t>квіти</a:t>
            </a:r>
            <a:r>
              <a:rPr lang="ru-RU" sz="2000" dirty="0" smtClean="0"/>
              <a:t>, плоди. І </a:t>
            </a:r>
            <a:r>
              <a:rPr lang="ru-RU" sz="2000" dirty="0" err="1" smtClean="0"/>
              <a:t>тепер</a:t>
            </a:r>
            <a:r>
              <a:rPr lang="ru-RU" sz="2000" dirty="0" smtClean="0"/>
              <a:t> в будь-</a:t>
            </a:r>
            <a:r>
              <a:rPr lang="ru-RU" sz="2000" dirty="0" err="1" smtClean="0"/>
              <a:t>якій</a:t>
            </a:r>
            <a:r>
              <a:rPr lang="ru-RU" sz="2000" dirty="0" smtClean="0"/>
              <a:t> </a:t>
            </a:r>
            <a:r>
              <a:rPr lang="ru-RU" sz="2000" dirty="0" err="1" smtClean="0"/>
              <a:t>країні</a:t>
            </a:r>
            <a:r>
              <a:rPr lang="ru-RU" sz="2000" dirty="0" smtClean="0"/>
              <a:t> </a:t>
            </a:r>
            <a:r>
              <a:rPr lang="ru-RU" sz="2000" dirty="0" err="1" smtClean="0"/>
              <a:t>світу</a:t>
            </a:r>
            <a:r>
              <a:rPr lang="ru-RU" sz="2000" dirty="0" smtClean="0"/>
              <a:t> є </a:t>
            </a:r>
            <a:r>
              <a:rPr lang="ru-RU" sz="2000" dirty="0" err="1" smtClean="0"/>
              <a:t>свої</a:t>
            </a:r>
            <a:r>
              <a:rPr lang="ru-RU" sz="2000" dirty="0" smtClean="0"/>
              <a:t> «</a:t>
            </a:r>
            <a:r>
              <a:rPr lang="ru-RU" sz="2000" dirty="0" err="1" smtClean="0"/>
              <a:t>зелені</a:t>
            </a:r>
            <a:r>
              <a:rPr lang="ru-RU" sz="2000" dirty="0" smtClean="0"/>
              <a:t> аптеки»,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пропонують</a:t>
            </a:r>
            <a:r>
              <a:rPr lang="ru-RU" sz="2000" dirty="0" smtClean="0"/>
              <a:t> як </a:t>
            </a:r>
            <a:r>
              <a:rPr lang="ru-RU" sz="2000" dirty="0" err="1" smtClean="0"/>
              <a:t>збори</a:t>
            </a:r>
            <a:r>
              <a:rPr lang="ru-RU" sz="2000" dirty="0" smtClean="0"/>
              <a:t>, так і </a:t>
            </a:r>
            <a:r>
              <a:rPr lang="ru-RU" sz="2000" dirty="0" err="1" smtClean="0"/>
              <a:t>лікарську</a:t>
            </a:r>
            <a:r>
              <a:rPr lang="ru-RU" sz="2000" dirty="0" smtClean="0"/>
              <a:t> </a:t>
            </a:r>
            <a:r>
              <a:rPr lang="ru-RU" sz="2000" dirty="0" err="1" smtClean="0"/>
              <a:t>рослинну</a:t>
            </a:r>
            <a:r>
              <a:rPr lang="ru-RU" sz="2000" dirty="0" smtClean="0"/>
              <a:t> </a:t>
            </a:r>
            <a:r>
              <a:rPr lang="ru-RU" sz="2000" dirty="0" err="1" smtClean="0"/>
              <a:t>сировину</a:t>
            </a:r>
            <a:r>
              <a:rPr lang="ru-RU" sz="2000" dirty="0" smtClean="0"/>
              <a:t>.</a:t>
            </a:r>
            <a:endParaRPr sz="2000" dirty="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38100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228600" y="3124200"/>
            <a:ext cx="8740266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63" marR="5080" indent="-4763" algn="just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Збори </a:t>
            </a:r>
            <a:r>
              <a:rPr sz="2000" b="0" spc="-5" dirty="0">
                <a:latin typeface="Arial"/>
                <a:cs typeface="Arial"/>
              </a:rPr>
              <a:t>– </a:t>
            </a:r>
            <a:r>
              <a:rPr sz="2000" b="0" spc="-25" dirty="0">
                <a:latin typeface="Arial"/>
                <a:cs typeface="Arial"/>
              </a:rPr>
              <a:t>являють </a:t>
            </a:r>
            <a:r>
              <a:rPr sz="2000" b="0" dirty="0">
                <a:latin typeface="Arial"/>
                <a:cs typeface="Arial"/>
              </a:rPr>
              <a:t>собою </a:t>
            </a:r>
            <a:r>
              <a:rPr sz="2000" b="0" spc="-10" dirty="0">
                <a:latin typeface="Arial"/>
                <a:cs typeface="Arial"/>
              </a:rPr>
              <a:t>суміші декількох  </a:t>
            </a:r>
            <a:r>
              <a:rPr sz="2000" b="0" spc="-5" dirty="0">
                <a:latin typeface="Arial"/>
                <a:cs typeface="Arial"/>
              </a:rPr>
              <a:t>видів висушеної і </a:t>
            </a:r>
            <a:r>
              <a:rPr sz="2000" b="0" spc="-15" dirty="0">
                <a:latin typeface="Arial"/>
                <a:cs typeface="Arial"/>
              </a:rPr>
              <a:t>подрібненої  </a:t>
            </a:r>
            <a:r>
              <a:rPr sz="2000" b="0" spc="-10" dirty="0">
                <a:latin typeface="Arial"/>
                <a:cs typeface="Arial"/>
              </a:rPr>
              <a:t>(рідше </a:t>
            </a:r>
            <a:r>
              <a:rPr sz="2000" b="0" dirty="0">
                <a:latin typeface="Arial"/>
                <a:cs typeface="Arial"/>
              </a:rPr>
              <a:t>цілої) лікарської </a:t>
            </a:r>
            <a:r>
              <a:rPr sz="2000" b="0" spc="-10" dirty="0">
                <a:latin typeface="Arial"/>
                <a:cs typeface="Arial"/>
              </a:rPr>
              <a:t>рослинної  </a:t>
            </a:r>
            <a:r>
              <a:rPr sz="2000" b="0" spc="-5" dirty="0">
                <a:latin typeface="Arial"/>
                <a:cs typeface="Arial"/>
              </a:rPr>
              <a:t>сировини, </a:t>
            </a:r>
            <a:r>
              <a:rPr sz="2000" b="0" spc="-15" dirty="0">
                <a:latin typeface="Arial"/>
                <a:cs typeface="Arial"/>
              </a:rPr>
              <a:t>інколи </a:t>
            </a:r>
            <a:r>
              <a:rPr sz="2000" b="0" spc="-5" dirty="0">
                <a:latin typeface="Arial"/>
                <a:cs typeface="Arial"/>
              </a:rPr>
              <a:t>з </a:t>
            </a:r>
            <a:r>
              <a:rPr sz="2000" b="0" spc="-20" dirty="0">
                <a:latin typeface="Arial"/>
                <a:cs typeface="Arial"/>
              </a:rPr>
              <a:t>додаванням  </a:t>
            </a:r>
            <a:r>
              <a:rPr sz="2000" b="0" spc="-15" dirty="0">
                <a:latin typeface="Arial"/>
                <a:cs typeface="Arial"/>
              </a:rPr>
              <a:t>солей, </a:t>
            </a:r>
            <a:r>
              <a:rPr sz="2000" b="0" spc="-5" dirty="0">
                <a:latin typeface="Arial"/>
                <a:cs typeface="Arial"/>
              </a:rPr>
              <a:t>ефірних</a:t>
            </a:r>
            <a:r>
              <a:rPr sz="2000" b="0" spc="5" dirty="0">
                <a:latin typeface="Arial"/>
                <a:cs typeface="Arial"/>
              </a:rPr>
              <a:t> </a:t>
            </a:r>
            <a:r>
              <a:rPr sz="2000" b="0" spc="-20" dirty="0">
                <a:latin typeface="Arial"/>
                <a:cs typeface="Arial"/>
              </a:rPr>
              <a:t>олій.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4035" y="5785133"/>
            <a:ext cx="855874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8309" algn="just">
              <a:lnSpc>
                <a:spcPct val="100000"/>
              </a:lnSpc>
              <a:spcBef>
                <a:spcPts val="100"/>
              </a:spcBef>
            </a:pPr>
            <a:r>
              <a:rPr sz="2000" spc="-15" dirty="0">
                <a:solidFill>
                  <a:srgbClr val="006600"/>
                </a:solidFill>
                <a:latin typeface="Arial"/>
                <a:cs typeface="Arial"/>
              </a:rPr>
              <a:t>Використовувана </a:t>
            </a:r>
            <a:r>
              <a:rPr sz="2000" spc="-20" dirty="0">
                <a:solidFill>
                  <a:srgbClr val="006600"/>
                </a:solidFill>
                <a:latin typeface="Arial"/>
                <a:cs typeface="Arial"/>
              </a:rPr>
              <a:t>ЛРС </a:t>
            </a:r>
            <a:r>
              <a:rPr sz="2000" spc="-15" dirty="0">
                <a:solidFill>
                  <a:srgbClr val="006600"/>
                </a:solidFill>
                <a:latin typeface="Arial"/>
                <a:cs typeface="Arial"/>
              </a:rPr>
              <a:t>має 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відповідати </a:t>
            </a:r>
            <a:r>
              <a:rPr sz="2000" spc="-5" dirty="0">
                <a:solidFill>
                  <a:srgbClr val="006600"/>
                </a:solidFill>
                <a:latin typeface="Arial"/>
                <a:cs typeface="Arial"/>
              </a:rPr>
              <a:t>вимогам  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відповідних </a:t>
            </a:r>
            <a:r>
              <a:rPr sz="2000" spc="-5" dirty="0">
                <a:solidFill>
                  <a:srgbClr val="006600"/>
                </a:solidFill>
                <a:latin typeface="Arial"/>
                <a:cs typeface="Arial"/>
              </a:rPr>
              <a:t>монографій </a:t>
            </a:r>
            <a:r>
              <a:rPr sz="2000" spc="-10" dirty="0">
                <a:solidFill>
                  <a:srgbClr val="006600"/>
                </a:solidFill>
                <a:latin typeface="Arial"/>
                <a:cs typeface="Arial"/>
              </a:rPr>
              <a:t>Фармакопеї </a:t>
            </a:r>
            <a:r>
              <a:rPr sz="2000" spc="-30" dirty="0">
                <a:solidFill>
                  <a:srgbClr val="006600"/>
                </a:solidFill>
                <a:latin typeface="Arial"/>
                <a:cs typeface="Arial"/>
              </a:rPr>
              <a:t>(ДФУ </a:t>
            </a:r>
            <a:r>
              <a:rPr sz="2000" spc="-5" dirty="0">
                <a:solidFill>
                  <a:srgbClr val="006600"/>
                </a:solidFill>
                <a:latin typeface="Arial"/>
                <a:cs typeface="Arial"/>
              </a:rPr>
              <a:t>2, </a:t>
            </a:r>
            <a:r>
              <a:rPr sz="2000" spc="-140" dirty="0">
                <a:solidFill>
                  <a:srgbClr val="006600"/>
                </a:solidFill>
                <a:latin typeface="Arial"/>
                <a:cs typeface="Arial"/>
              </a:rPr>
              <a:t>Т. </a:t>
            </a:r>
            <a:r>
              <a:rPr sz="2000" spc="-5" dirty="0">
                <a:solidFill>
                  <a:srgbClr val="006600"/>
                </a:solidFill>
                <a:latin typeface="Arial"/>
                <a:cs typeface="Arial"/>
              </a:rPr>
              <a:t>3) або,  </a:t>
            </a:r>
            <a:r>
              <a:rPr sz="2000" spc="-15" dirty="0">
                <a:solidFill>
                  <a:srgbClr val="006600"/>
                </a:solidFill>
                <a:latin typeface="Arial"/>
                <a:cs typeface="Arial"/>
              </a:rPr>
              <a:t>за </a:t>
            </a:r>
            <a:r>
              <a:rPr sz="2000" spc="-5" dirty="0">
                <a:solidFill>
                  <a:srgbClr val="006600"/>
                </a:solidFill>
                <a:latin typeface="Arial"/>
                <a:cs typeface="Arial"/>
              </a:rPr>
              <a:t>їхньої відсутності, </a:t>
            </a:r>
            <a:r>
              <a:rPr sz="2000" spc="-10" dirty="0">
                <a:solidFill>
                  <a:srgbClr val="006600"/>
                </a:solidFill>
                <a:latin typeface="Arial"/>
                <a:cs typeface="Arial"/>
              </a:rPr>
              <a:t>загальній </a:t>
            </a:r>
            <a:r>
              <a:rPr sz="2000" spc="-5" dirty="0">
                <a:solidFill>
                  <a:srgbClr val="006600"/>
                </a:solidFill>
                <a:latin typeface="Arial"/>
                <a:cs typeface="Arial"/>
              </a:rPr>
              <a:t>статті “Лікарська  </a:t>
            </a:r>
            <a:r>
              <a:rPr sz="2000" spc="-10" dirty="0">
                <a:solidFill>
                  <a:srgbClr val="006600"/>
                </a:solidFill>
                <a:latin typeface="Arial"/>
                <a:cs typeface="Arial"/>
              </a:rPr>
              <a:t>рослинна</a:t>
            </a:r>
            <a:r>
              <a:rPr sz="2000" spc="-1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6600"/>
                </a:solidFill>
                <a:latin typeface="Arial"/>
                <a:cs typeface="Arial"/>
              </a:rPr>
              <a:t>сировина”.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46354" y="215645"/>
            <a:ext cx="8229600" cy="457200"/>
          </a:xfrm>
          <a:custGeom>
            <a:avLst/>
            <a:gdLst/>
            <a:ahLst/>
            <a:cxnLst/>
            <a:rect l="l" t="t" r="r" b="b"/>
            <a:pathLst>
              <a:path w="8229600" h="457200">
                <a:moveTo>
                  <a:pt x="8229600" y="0"/>
                </a:moveTo>
                <a:lnTo>
                  <a:pt x="0" y="0"/>
                </a:lnTo>
                <a:lnTo>
                  <a:pt x="0" y="457200"/>
                </a:lnTo>
                <a:lnTo>
                  <a:pt x="8229600" y="457200"/>
                </a:lnTo>
                <a:lnTo>
                  <a:pt x="8229600" y="0"/>
                </a:lnTo>
                <a:close/>
              </a:path>
            </a:pathLst>
          </a:custGeom>
          <a:solidFill>
            <a:srgbClr val="EDEBE0">
              <a:alpha val="3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46354" y="215645"/>
            <a:ext cx="8229600" cy="457200"/>
          </a:xfrm>
          <a:prstGeom prst="rect">
            <a:avLst/>
          </a:prstGeom>
          <a:ln w="41148">
            <a:solidFill>
              <a:srgbClr val="0066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90525">
              <a:lnSpc>
                <a:spcPct val="100000"/>
              </a:lnSpc>
              <a:spcBef>
                <a:spcPts val="295"/>
              </a:spcBef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1.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Визначення </a:t>
            </a:r>
            <a:r>
              <a:rPr sz="2400" b="1" spc="-15" dirty="0">
                <a:solidFill>
                  <a:srgbClr val="FF0000"/>
                </a:solidFill>
                <a:latin typeface="Arial"/>
                <a:cs typeface="Arial"/>
              </a:rPr>
              <a:t>зборів,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лікарських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рослинних</a:t>
            </a:r>
            <a:r>
              <a:rPr sz="24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чаїв</a:t>
            </a:r>
            <a:endParaRPr sz="2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915145" y="6579923"/>
            <a:ext cx="17526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z="1400" spc="-5" dirty="0">
                <a:solidFill>
                  <a:srgbClr val="800000"/>
                </a:solidFill>
                <a:latin typeface="Arial"/>
                <a:cs typeface="Arial"/>
              </a:rPr>
              <a:t>3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74066" y="4114800"/>
            <a:ext cx="877417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За </a:t>
            </a:r>
            <a:r>
              <a:rPr lang="ru-RU" sz="2000" dirty="0" err="1" smtClean="0"/>
              <a:t>дісперсологіческой</a:t>
            </a:r>
            <a:r>
              <a:rPr lang="ru-RU" sz="2000" dirty="0" smtClean="0"/>
              <a:t> </a:t>
            </a:r>
            <a:r>
              <a:rPr lang="ru-RU" sz="2000" dirty="0" err="1" smtClean="0"/>
              <a:t>класифікації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збори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відносяться</a:t>
            </a:r>
            <a:r>
              <a:rPr lang="ru-RU" sz="2000" dirty="0" smtClean="0"/>
              <a:t> до </a:t>
            </a:r>
            <a:r>
              <a:rPr lang="ru-RU" sz="2000" dirty="0" err="1" smtClean="0"/>
              <a:t>вільних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всебічно</a:t>
            </a:r>
            <a:r>
              <a:rPr lang="ru-RU" sz="2000" dirty="0" smtClean="0"/>
              <a:t> </a:t>
            </a:r>
            <a:r>
              <a:rPr lang="ru-RU" sz="2000" dirty="0" err="1" smtClean="0"/>
              <a:t>дисперсних</a:t>
            </a:r>
            <a:r>
              <a:rPr lang="ru-RU" sz="2000" dirty="0" smtClean="0"/>
              <a:t> систем без </a:t>
            </a:r>
            <a:r>
              <a:rPr lang="ru-RU" sz="2000" dirty="0" err="1" smtClean="0"/>
              <a:t>дисперсійного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середовища</a:t>
            </a:r>
            <a:r>
              <a:rPr lang="ru-RU" sz="2000" dirty="0" smtClean="0"/>
              <a:t>. Вони </a:t>
            </a:r>
            <a:r>
              <a:rPr lang="ru-RU" sz="2000" dirty="0" err="1" smtClean="0"/>
              <a:t>являють</a:t>
            </a:r>
            <a:r>
              <a:rPr lang="ru-RU" sz="2000" dirty="0" smtClean="0"/>
              <a:t> собою </a:t>
            </a:r>
            <a:r>
              <a:rPr lang="ru-RU" sz="2000" dirty="0" err="1" smtClean="0"/>
              <a:t>конгломерати</a:t>
            </a:r>
            <a:r>
              <a:rPr lang="ru-RU" sz="2000" dirty="0" smtClean="0"/>
              <a:t> великих </a:t>
            </a:r>
            <a:r>
              <a:rPr lang="ru-RU" sz="2000" dirty="0" err="1" smtClean="0"/>
              <a:t>часток</a:t>
            </a:r>
            <a:r>
              <a:rPr lang="ru-RU" sz="2000" dirty="0" smtClean="0"/>
              <a:t> (</a:t>
            </a:r>
            <a:r>
              <a:rPr lang="ru-RU" sz="2000" dirty="0" err="1" smtClean="0"/>
              <a:t>Грубодисперсні</a:t>
            </a:r>
            <a:r>
              <a:rPr lang="ru-RU" sz="2000" dirty="0" smtClean="0"/>
              <a:t> системи). У </a:t>
            </a:r>
            <a:r>
              <a:rPr lang="ru-RU" sz="2000" dirty="0" err="1" smtClean="0"/>
              <a:t>ряді</a:t>
            </a:r>
            <a:r>
              <a:rPr lang="ru-RU" sz="2000" dirty="0" smtClean="0"/>
              <a:t> </a:t>
            </a:r>
            <a:r>
              <a:rPr lang="ru-RU" sz="2000" dirty="0" err="1" smtClean="0"/>
              <a:t>випадків</a:t>
            </a:r>
            <a:r>
              <a:rPr lang="ru-RU" sz="2000" dirty="0" smtClean="0"/>
              <a:t> в </a:t>
            </a:r>
            <a:r>
              <a:rPr lang="ru-RU" sz="2000" dirty="0" err="1" smtClean="0"/>
              <a:t>збори</a:t>
            </a:r>
            <a:r>
              <a:rPr lang="ru-RU" sz="2000" dirty="0" smtClean="0"/>
              <a:t> </a:t>
            </a:r>
            <a:r>
              <a:rPr lang="ru-RU" sz="2000" dirty="0" err="1" smtClean="0"/>
              <a:t>вводять</a:t>
            </a:r>
            <a:r>
              <a:rPr lang="ru-RU" sz="2000" dirty="0" smtClean="0"/>
              <a:t> </a:t>
            </a:r>
            <a:r>
              <a:rPr lang="ru-RU" sz="2000" dirty="0" err="1" smtClean="0"/>
              <a:t>ефірне</a:t>
            </a:r>
            <a:r>
              <a:rPr lang="ru-RU" sz="2000" dirty="0" smtClean="0"/>
              <a:t> масло і </a:t>
            </a:r>
            <a:r>
              <a:rPr lang="ru-RU" sz="2000" dirty="0" err="1" smtClean="0"/>
              <a:t>деякі</a:t>
            </a:r>
            <a:r>
              <a:rPr lang="ru-RU" sz="2000" dirty="0" smtClean="0"/>
              <a:t> </a:t>
            </a:r>
            <a:r>
              <a:rPr lang="ru-RU" sz="2000" dirty="0" err="1" smtClean="0"/>
              <a:t>кристалічні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лікарські</a:t>
            </a:r>
            <a:r>
              <a:rPr lang="ru-RU" sz="2000" dirty="0" smtClean="0"/>
              <a:t> речовини</a:t>
            </a:r>
            <a:r>
              <a:rPr lang="en-US" sz="2000" dirty="0" smtClean="0"/>
              <a:t>/</a:t>
            </a: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14400" y="838200"/>
            <a:ext cx="74676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accent4">
                    <a:lumMod val="75000"/>
                  </a:schemeClr>
                </a:solidFill>
              </a:rPr>
              <a:t>Збори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4">
                    <a:lumMod val="75000"/>
                  </a:schemeClr>
                </a:solidFill>
              </a:rPr>
              <a:t>класифікують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>:</a:t>
            </a:r>
          </a:p>
          <a:p>
            <a:pPr algn="just"/>
            <a:r>
              <a:rPr lang="ru-RU" sz="2000" dirty="0" smtClean="0"/>
              <a:t>• </a:t>
            </a:r>
            <a:r>
              <a:rPr lang="ru-RU" sz="2000" u="sng" dirty="0" smtClean="0"/>
              <a:t>з</a:t>
            </a:r>
            <a:r>
              <a:rPr lang="ru-RU" sz="2000" u="sng" dirty="0"/>
              <a:t>а</a:t>
            </a:r>
            <a:r>
              <a:rPr lang="ru-RU" sz="2000" u="sng" dirty="0" smtClean="0"/>
              <a:t> </a:t>
            </a:r>
            <a:r>
              <a:rPr lang="ru-RU" sz="2000" u="sng" dirty="0" err="1" smtClean="0"/>
              <a:t>дозуванням</a:t>
            </a:r>
            <a:r>
              <a:rPr lang="ru-RU" sz="2000" u="sng" dirty="0" smtClean="0"/>
              <a:t>: </a:t>
            </a:r>
            <a:r>
              <a:rPr lang="ru-RU" sz="2000" dirty="0" err="1" smtClean="0"/>
              <a:t>недозовані</a:t>
            </a:r>
            <a:r>
              <a:rPr lang="ru-RU" sz="2000" dirty="0" smtClean="0"/>
              <a:t> і </a:t>
            </a:r>
            <a:r>
              <a:rPr lang="ru-RU" sz="2000" dirty="0" err="1" smtClean="0"/>
              <a:t>дозовані</a:t>
            </a:r>
            <a:r>
              <a:rPr lang="ru-RU" sz="2000" dirty="0" smtClean="0"/>
              <a:t>;</a:t>
            </a:r>
          </a:p>
          <a:p>
            <a:pPr algn="just"/>
            <a:r>
              <a:rPr lang="ru-RU" sz="2000" dirty="0" smtClean="0"/>
              <a:t>• </a:t>
            </a:r>
            <a:r>
              <a:rPr lang="ru-RU" sz="2000" u="sng" dirty="0" smtClean="0"/>
              <a:t>за способом </a:t>
            </a:r>
            <a:r>
              <a:rPr lang="ru-RU" sz="2000" u="sng" dirty="0" err="1" smtClean="0"/>
              <a:t>застосування</a:t>
            </a:r>
            <a:r>
              <a:rPr lang="ru-RU" sz="2000" u="sng" dirty="0" smtClean="0"/>
              <a:t>: </a:t>
            </a:r>
            <a:r>
              <a:rPr lang="ru-RU" sz="2000" dirty="0" smtClean="0"/>
              <a:t>для </a:t>
            </a:r>
            <a:r>
              <a:rPr lang="ru-RU" sz="2000" dirty="0" err="1" smtClean="0"/>
              <a:t>внутрішнього</a:t>
            </a:r>
            <a:r>
              <a:rPr lang="ru-RU" sz="2000" dirty="0" smtClean="0"/>
              <a:t> і </a:t>
            </a:r>
            <a:r>
              <a:rPr lang="ru-RU" sz="2000" dirty="0" err="1" smtClean="0"/>
              <a:t>зовнішнього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застосування</a:t>
            </a:r>
            <a:r>
              <a:rPr lang="ru-RU" sz="2000" dirty="0" smtClean="0"/>
              <a:t>;</a:t>
            </a:r>
          </a:p>
          <a:p>
            <a:pPr algn="just"/>
            <a:r>
              <a:rPr lang="ru-RU" sz="2000" dirty="0" smtClean="0"/>
              <a:t>• </a:t>
            </a:r>
            <a:r>
              <a:rPr lang="ru-RU" sz="2000" u="sng" dirty="0" smtClean="0"/>
              <a:t>за </a:t>
            </a:r>
            <a:r>
              <a:rPr lang="ru-RU" sz="2000" u="sng" dirty="0" err="1" smtClean="0"/>
              <a:t>медичним</a:t>
            </a:r>
            <a:r>
              <a:rPr lang="ru-RU" sz="2000" u="sng" dirty="0" smtClean="0"/>
              <a:t> </a:t>
            </a:r>
            <a:r>
              <a:rPr lang="ru-RU" sz="2000" u="sng" dirty="0" err="1" smtClean="0"/>
              <a:t>призначенням</a:t>
            </a:r>
            <a:r>
              <a:rPr lang="ru-RU" sz="2000" u="sng" dirty="0" smtClean="0"/>
              <a:t>: </a:t>
            </a:r>
            <a:r>
              <a:rPr lang="ru-RU" sz="2000" dirty="0" err="1" smtClean="0"/>
              <a:t>жовчогінний</a:t>
            </a:r>
            <a:r>
              <a:rPr lang="ru-RU" sz="2000" dirty="0" smtClean="0"/>
              <a:t>, </a:t>
            </a:r>
            <a:r>
              <a:rPr lang="ru-RU" sz="2000" dirty="0" err="1" smtClean="0"/>
              <a:t>грудний</a:t>
            </a:r>
            <a:r>
              <a:rPr lang="ru-RU" sz="2000" dirty="0" smtClean="0"/>
              <a:t>, </a:t>
            </a:r>
            <a:r>
              <a:rPr lang="ru-RU" sz="2000" dirty="0" err="1" smtClean="0"/>
              <a:t>потогінний</a:t>
            </a:r>
            <a:r>
              <a:rPr lang="ru-RU" sz="2000" dirty="0" smtClean="0"/>
              <a:t>, </a:t>
            </a:r>
            <a:r>
              <a:rPr lang="ru-RU" sz="2000" dirty="0" err="1" smtClean="0"/>
              <a:t>сечогінний</a:t>
            </a:r>
            <a:r>
              <a:rPr lang="ru-RU" sz="2000" dirty="0" smtClean="0"/>
              <a:t>, </a:t>
            </a:r>
            <a:r>
              <a:rPr lang="ru-RU" sz="2000" dirty="0" err="1" smtClean="0"/>
              <a:t>вітамінний</a:t>
            </a:r>
            <a:r>
              <a:rPr lang="ru-RU" sz="2000" dirty="0" smtClean="0"/>
              <a:t>, </a:t>
            </a:r>
            <a:r>
              <a:rPr lang="ru-RU" sz="2000" dirty="0" err="1" smtClean="0"/>
              <a:t>заспокійливий</a:t>
            </a:r>
            <a:r>
              <a:rPr lang="ru-RU" sz="2000" dirty="0" smtClean="0"/>
              <a:t>, терпкий і </a:t>
            </a:r>
            <a:r>
              <a:rPr lang="ru-RU" sz="2000" dirty="0" err="1" smtClean="0"/>
              <a:t>ін</a:t>
            </a:r>
            <a:r>
              <a:rPr lang="ru-RU" sz="2000" dirty="0" smtClean="0"/>
              <a:t>.</a:t>
            </a:r>
          </a:p>
          <a:p>
            <a:pPr indent="449263" algn="just"/>
            <a:r>
              <a:rPr lang="ru-RU" sz="2000" dirty="0" smtClean="0"/>
              <a:t>В </a:t>
            </a:r>
            <a:r>
              <a:rPr lang="ru-RU" sz="2000" dirty="0" err="1" smtClean="0"/>
              <a:t>даний</a:t>
            </a:r>
            <a:r>
              <a:rPr lang="ru-RU" sz="2000" dirty="0" smtClean="0"/>
              <a:t> час </a:t>
            </a:r>
            <a:r>
              <a:rPr lang="ru-RU" sz="2000" dirty="0" err="1" smtClean="0"/>
              <a:t>збори</a:t>
            </a:r>
            <a:r>
              <a:rPr lang="ru-RU" sz="2000" dirty="0" smtClean="0"/>
              <a:t> </a:t>
            </a:r>
            <a:r>
              <a:rPr lang="ru-RU" sz="2000" dirty="0" err="1" smtClean="0"/>
              <a:t>іноді</a:t>
            </a:r>
            <a:r>
              <a:rPr lang="ru-RU" sz="2000" dirty="0" smtClean="0"/>
              <a:t> </a:t>
            </a:r>
            <a:r>
              <a:rPr lang="ru-RU" sz="2000" dirty="0" err="1" smtClean="0"/>
              <a:t>готують</a:t>
            </a:r>
            <a:r>
              <a:rPr lang="ru-RU" sz="2000" dirty="0" smtClean="0"/>
              <a:t> в </a:t>
            </a:r>
            <a:r>
              <a:rPr lang="ru-RU" sz="2000" dirty="0" err="1" smtClean="0"/>
              <a:t>аптеці</a:t>
            </a:r>
            <a:r>
              <a:rPr lang="ru-RU" sz="2000" dirty="0" smtClean="0"/>
              <a:t>, а в основному - в </a:t>
            </a:r>
            <a:r>
              <a:rPr lang="ru-RU" sz="2000" dirty="0" err="1" smtClean="0"/>
              <a:t>промислових</a:t>
            </a:r>
            <a:r>
              <a:rPr lang="ru-RU" sz="2000" dirty="0" smtClean="0"/>
              <a:t> </a:t>
            </a:r>
            <a:r>
              <a:rPr lang="ru-RU" sz="2000" dirty="0" err="1" smtClean="0"/>
              <a:t>умовах</a:t>
            </a:r>
            <a:r>
              <a:rPr lang="ru-RU" sz="2000" dirty="0" smtClean="0"/>
              <a:t>, так як, не </a:t>
            </a:r>
            <a:r>
              <a:rPr lang="ru-RU" sz="2000" dirty="0" err="1" smtClean="0"/>
              <a:t>дивлячись</a:t>
            </a:r>
            <a:r>
              <a:rPr lang="ru-RU" sz="2000" dirty="0" smtClean="0"/>
              <a:t> на простоту </a:t>
            </a:r>
            <a:r>
              <a:rPr lang="ru-RU" sz="2000" dirty="0" err="1" smtClean="0"/>
              <a:t>приготування</a:t>
            </a:r>
            <a:r>
              <a:rPr lang="ru-RU" sz="2000" dirty="0" smtClean="0"/>
              <a:t>, їх </a:t>
            </a:r>
            <a:r>
              <a:rPr lang="ru-RU" sz="2000" dirty="0" err="1" smtClean="0"/>
              <a:t>технологія</a:t>
            </a:r>
            <a:r>
              <a:rPr lang="ru-RU" sz="2000" dirty="0" smtClean="0"/>
              <a:t> є </a:t>
            </a:r>
            <a:r>
              <a:rPr lang="ru-RU" sz="2000" dirty="0" err="1" smtClean="0"/>
              <a:t>досить</a:t>
            </a:r>
            <a:r>
              <a:rPr lang="ru-RU" sz="2000" dirty="0" smtClean="0"/>
              <a:t> </a:t>
            </a:r>
            <a:r>
              <a:rPr lang="ru-RU" sz="2000" dirty="0" err="1" smtClean="0"/>
              <a:t>трудомісткою</a:t>
            </a:r>
            <a:r>
              <a:rPr lang="ru-RU" sz="2000" dirty="0" smtClean="0"/>
              <a:t>. </a:t>
            </a:r>
            <a:r>
              <a:rPr lang="ru-RU" sz="2000" dirty="0" err="1" smtClean="0"/>
              <a:t>Крім</a:t>
            </a:r>
            <a:r>
              <a:rPr lang="ru-RU" sz="2000" dirty="0" smtClean="0"/>
              <a:t> того, в </a:t>
            </a:r>
            <a:r>
              <a:rPr lang="ru-RU" sz="2000" dirty="0" err="1" smtClean="0"/>
              <a:t>заводському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виробництві</a:t>
            </a:r>
            <a:r>
              <a:rPr lang="ru-RU" sz="2000" dirty="0" smtClean="0"/>
              <a:t> є </a:t>
            </a:r>
            <a:r>
              <a:rPr lang="ru-RU" sz="2000" dirty="0" err="1" smtClean="0"/>
              <a:t>всі</a:t>
            </a:r>
            <a:r>
              <a:rPr lang="ru-RU" sz="2000" dirty="0" smtClean="0"/>
              <a:t> </a:t>
            </a:r>
            <a:r>
              <a:rPr lang="ru-RU" sz="2000" dirty="0" err="1" smtClean="0"/>
              <a:t>можливості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вдосконалення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цієї</a:t>
            </a:r>
            <a:r>
              <a:rPr lang="ru-RU" sz="2000" dirty="0" smtClean="0"/>
              <a:t> </a:t>
            </a:r>
            <a:r>
              <a:rPr lang="ru-RU" sz="2000" dirty="0" err="1" smtClean="0"/>
              <a:t>лікарської</a:t>
            </a:r>
            <a:r>
              <a:rPr lang="ru-RU" sz="2000" dirty="0" smtClean="0"/>
              <a:t> </a:t>
            </a:r>
            <a:r>
              <a:rPr lang="ru-RU" sz="2000" dirty="0" err="1" smtClean="0"/>
              <a:t>форми</a:t>
            </a:r>
            <a:r>
              <a:rPr lang="ru-RU" sz="2000" dirty="0" smtClean="0"/>
              <a:t> щодо </a:t>
            </a:r>
            <a:r>
              <a:rPr lang="ru-RU" sz="2000" dirty="0" err="1" smtClean="0"/>
              <a:t>якості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різання</a:t>
            </a:r>
            <a:r>
              <a:rPr lang="ru-RU" sz="2000" dirty="0" smtClean="0"/>
              <a:t> і </a:t>
            </a:r>
            <a:r>
              <a:rPr lang="ru-RU" sz="2000" dirty="0" err="1" smtClean="0"/>
              <a:t>однорідності</a:t>
            </a:r>
            <a:r>
              <a:rPr lang="ru-RU" sz="2000" dirty="0" smtClean="0"/>
              <a:t> </a:t>
            </a:r>
            <a:r>
              <a:rPr lang="ru-RU" sz="2000" dirty="0" err="1" smtClean="0"/>
              <a:t>змішування</a:t>
            </a:r>
            <a:r>
              <a:rPr lang="ru-RU" sz="2000" dirty="0" smtClean="0"/>
              <a:t>, а </a:t>
            </a:r>
            <a:r>
              <a:rPr lang="ru-RU" sz="2000" dirty="0" err="1" smtClean="0"/>
              <a:t>також</a:t>
            </a:r>
            <a:r>
              <a:rPr lang="ru-RU" sz="2000" dirty="0" smtClean="0"/>
              <a:t> упаковки. </a:t>
            </a:r>
            <a:r>
              <a:rPr lang="ru-RU" sz="2000" dirty="0" err="1" smtClean="0"/>
              <a:t>Крім</a:t>
            </a:r>
            <a:r>
              <a:rPr lang="ru-RU" sz="2000" dirty="0" smtClean="0"/>
              <a:t> </a:t>
            </a:r>
            <a:r>
              <a:rPr lang="ru-RU" sz="2000" dirty="0" err="1" smtClean="0"/>
              <a:t>звичайної</a:t>
            </a:r>
            <a:r>
              <a:rPr lang="ru-RU" sz="2000" dirty="0" smtClean="0"/>
              <a:t> упаковки (</a:t>
            </a:r>
            <a:r>
              <a:rPr lang="ru-RU" sz="2000" dirty="0" err="1" smtClean="0"/>
              <a:t>картонні</a:t>
            </a:r>
            <a:r>
              <a:rPr lang="ru-RU" sz="2000" dirty="0" smtClean="0"/>
              <a:t> коробки) </a:t>
            </a:r>
            <a:r>
              <a:rPr lang="ru-RU" sz="2000" dirty="0" err="1" smtClean="0"/>
              <a:t>промисловість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випускає</a:t>
            </a:r>
            <a:r>
              <a:rPr lang="ru-RU" sz="2000" dirty="0" smtClean="0"/>
              <a:t> </a:t>
            </a:r>
            <a:r>
              <a:rPr lang="ru-RU" sz="2000" dirty="0" err="1" smtClean="0"/>
              <a:t>збори</a:t>
            </a:r>
            <a:r>
              <a:rPr lang="ru-RU" sz="2000" dirty="0" smtClean="0"/>
              <a:t> у </a:t>
            </a:r>
            <a:r>
              <a:rPr lang="ru-RU" sz="2000" dirty="0" err="1" smtClean="0"/>
              <a:t>вигляді</a:t>
            </a:r>
            <a:r>
              <a:rPr lang="ru-RU" sz="2000" dirty="0" smtClean="0"/>
              <a:t> плоских </a:t>
            </a:r>
            <a:r>
              <a:rPr lang="ru-RU" sz="2000" dirty="0" err="1" smtClean="0"/>
              <a:t>брикетів</a:t>
            </a:r>
            <a:r>
              <a:rPr lang="ru-RU" sz="2000" dirty="0" smtClean="0"/>
              <a:t> з </a:t>
            </a:r>
            <a:r>
              <a:rPr lang="ru-RU" sz="2000" dirty="0" err="1" smtClean="0"/>
              <a:t>насічками</a:t>
            </a:r>
            <a:r>
              <a:rPr lang="ru-RU" sz="2000" dirty="0" smtClean="0"/>
              <a:t> (</a:t>
            </a:r>
            <a:r>
              <a:rPr lang="ru-RU" sz="2000" dirty="0" err="1" smtClean="0"/>
              <a:t>окремі</a:t>
            </a:r>
            <a:r>
              <a:rPr lang="ru-RU" sz="2000" dirty="0" smtClean="0"/>
              <a:t> </a:t>
            </a:r>
            <a:r>
              <a:rPr lang="ru-RU" sz="2000" dirty="0" err="1" smtClean="0"/>
              <a:t>дози</a:t>
            </a:r>
            <a:r>
              <a:rPr lang="ru-RU" sz="2000" dirty="0" smtClean="0"/>
              <a:t>). </a:t>
            </a:r>
            <a:r>
              <a:rPr lang="ru-RU" sz="2000" dirty="0" err="1" smtClean="0"/>
              <a:t>Пресування</a:t>
            </a:r>
            <a:r>
              <a:rPr lang="ru-RU" sz="2000" dirty="0" smtClean="0"/>
              <a:t> і </a:t>
            </a:r>
            <a:r>
              <a:rPr lang="ru-RU" sz="2000" dirty="0" err="1" smtClean="0"/>
              <a:t>гранулювання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забезпечують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краще</a:t>
            </a:r>
            <a:r>
              <a:rPr lang="ru-RU" sz="2000" dirty="0" smtClean="0"/>
              <a:t> </a:t>
            </a:r>
            <a:r>
              <a:rPr lang="ru-RU" sz="2000" dirty="0" err="1" smtClean="0"/>
              <a:t>збереження</a:t>
            </a:r>
            <a:r>
              <a:rPr lang="ru-RU" sz="2000" dirty="0" smtClean="0"/>
              <a:t> і </a:t>
            </a:r>
            <a:r>
              <a:rPr lang="ru-RU" sz="2000" dirty="0" err="1" smtClean="0"/>
              <a:t>транспортабельність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зборів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41924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DEBE0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19050" y="0"/>
            <a:ext cx="9182100" cy="6896100"/>
            <a:chOff x="-19050" y="0"/>
            <a:chExt cx="9182100" cy="68961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3810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580" y="765429"/>
              <a:ext cx="8686800" cy="31623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57580" y="765429"/>
              <a:ext cx="8686800" cy="3162300"/>
            </a:xfrm>
            <a:custGeom>
              <a:avLst/>
              <a:gdLst/>
              <a:ahLst/>
              <a:cxnLst/>
              <a:rect l="l" t="t" r="r" b="b"/>
              <a:pathLst>
                <a:path w="8686800" h="3162300">
                  <a:moveTo>
                    <a:pt x="0" y="3162300"/>
                  </a:moveTo>
                  <a:lnTo>
                    <a:pt x="8686800" y="3162300"/>
                  </a:lnTo>
                  <a:lnTo>
                    <a:pt x="8686800" y="0"/>
                  </a:lnTo>
                  <a:lnTo>
                    <a:pt x="0" y="0"/>
                  </a:lnTo>
                  <a:lnTo>
                    <a:pt x="0" y="3162300"/>
                  </a:lnTo>
                  <a:close/>
                </a:path>
              </a:pathLst>
            </a:custGeom>
            <a:ln w="9906">
              <a:solidFill>
                <a:srgbClr val="CCEB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92774" y="835998"/>
            <a:ext cx="8801492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Лікарські </a:t>
            </a:r>
            <a:r>
              <a:rPr sz="2200" b="1" spc="-1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рослинні </a:t>
            </a:r>
            <a:r>
              <a:rPr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чаї </a:t>
            </a:r>
            <a:r>
              <a:rPr sz="2200" b="0" dirty="0">
                <a:latin typeface="Arial"/>
                <a:cs typeface="Arial"/>
              </a:rPr>
              <a:t>–</a:t>
            </a:r>
            <a:r>
              <a:rPr sz="2200" b="0" spc="-65" dirty="0">
                <a:latin typeface="Arial"/>
                <a:cs typeface="Arial"/>
              </a:rPr>
              <a:t> </a:t>
            </a:r>
            <a:r>
              <a:rPr sz="2200" b="0" spc="-10" dirty="0" err="1" smtClean="0">
                <a:latin typeface="Arial"/>
                <a:cs typeface="Arial"/>
              </a:rPr>
              <a:t>збори</a:t>
            </a:r>
            <a:r>
              <a:rPr sz="2200" b="0" spc="-10" dirty="0" smtClean="0">
                <a:latin typeface="Arial"/>
                <a:cs typeface="Arial"/>
              </a:rPr>
              <a:t>,</a:t>
            </a:r>
            <a:r>
              <a:rPr lang="en-US" sz="2200" dirty="0">
                <a:latin typeface="Arial"/>
                <a:cs typeface="Arial"/>
              </a:rPr>
              <a:t> </a:t>
            </a:r>
            <a:r>
              <a:rPr sz="2200" b="0" spc="-10" dirty="0" err="1" smtClean="0">
                <a:latin typeface="Arial"/>
                <a:cs typeface="Arial"/>
              </a:rPr>
              <a:t>призначені</a:t>
            </a:r>
            <a:r>
              <a:rPr sz="2200" b="0" spc="-10" dirty="0" smtClean="0">
                <a:latin typeface="Arial"/>
                <a:cs typeface="Arial"/>
              </a:rPr>
              <a:t> </a:t>
            </a:r>
            <a:r>
              <a:rPr sz="2200" b="0" spc="-5" dirty="0">
                <a:latin typeface="Arial"/>
                <a:cs typeface="Arial"/>
              </a:rPr>
              <a:t>для </a:t>
            </a:r>
            <a:r>
              <a:rPr sz="2200" b="0" spc="-20" dirty="0">
                <a:latin typeface="Arial"/>
                <a:cs typeface="Arial"/>
              </a:rPr>
              <a:t>приготування  </a:t>
            </a:r>
            <a:r>
              <a:rPr sz="2200" b="0" spc="-25" dirty="0">
                <a:latin typeface="Arial"/>
                <a:cs typeface="Arial"/>
              </a:rPr>
              <a:t>водних розчинів </a:t>
            </a:r>
            <a:r>
              <a:rPr sz="2200" b="0" spc="-5" dirty="0">
                <a:latin typeface="Arial"/>
                <a:cs typeface="Arial"/>
              </a:rPr>
              <a:t>для </a:t>
            </a:r>
            <a:r>
              <a:rPr sz="2200" b="0" spc="-15" dirty="0">
                <a:latin typeface="Arial"/>
                <a:cs typeface="Arial"/>
              </a:rPr>
              <a:t>орального  застосування </a:t>
            </a:r>
            <a:r>
              <a:rPr sz="2200" b="0" dirty="0">
                <a:latin typeface="Arial"/>
                <a:cs typeface="Arial"/>
              </a:rPr>
              <a:t>після </a:t>
            </a:r>
            <a:r>
              <a:rPr sz="2200" b="0" spc="-15" dirty="0">
                <a:latin typeface="Arial"/>
                <a:cs typeface="Arial"/>
              </a:rPr>
              <a:t>заварювання,  настоювання </a:t>
            </a:r>
            <a:r>
              <a:rPr sz="2200" b="0" spc="-5" dirty="0">
                <a:latin typeface="Arial"/>
                <a:cs typeface="Arial"/>
              </a:rPr>
              <a:t>або </a:t>
            </a:r>
            <a:r>
              <a:rPr sz="2200" b="0" spc="-10" dirty="0">
                <a:latin typeface="Arial"/>
                <a:cs typeface="Arial"/>
              </a:rPr>
              <a:t>мацерації</a:t>
            </a:r>
            <a:r>
              <a:rPr sz="2400" b="0" spc="-10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46354" y="215645"/>
            <a:ext cx="8229600" cy="457200"/>
          </a:xfrm>
          <a:custGeom>
            <a:avLst/>
            <a:gdLst/>
            <a:ahLst/>
            <a:cxnLst/>
            <a:rect l="l" t="t" r="r" b="b"/>
            <a:pathLst>
              <a:path w="8229600" h="457200">
                <a:moveTo>
                  <a:pt x="8229600" y="0"/>
                </a:moveTo>
                <a:lnTo>
                  <a:pt x="0" y="0"/>
                </a:lnTo>
                <a:lnTo>
                  <a:pt x="0" y="457200"/>
                </a:lnTo>
                <a:lnTo>
                  <a:pt x="8229600" y="457200"/>
                </a:lnTo>
                <a:lnTo>
                  <a:pt x="8229600" y="0"/>
                </a:lnTo>
                <a:close/>
              </a:path>
            </a:pathLst>
          </a:custGeom>
          <a:solidFill>
            <a:srgbClr val="EDEBE0">
              <a:alpha val="3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46354" y="215645"/>
            <a:ext cx="8229600" cy="457200"/>
          </a:xfrm>
          <a:prstGeom prst="rect">
            <a:avLst/>
          </a:prstGeom>
          <a:ln w="41148">
            <a:solidFill>
              <a:srgbClr val="0066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90525">
              <a:lnSpc>
                <a:spcPct val="100000"/>
              </a:lnSpc>
              <a:spcBef>
                <a:spcPts val="295"/>
              </a:spcBef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1.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Визначення </a:t>
            </a:r>
            <a:r>
              <a:rPr sz="2400" b="1" spc="-15" dirty="0">
                <a:solidFill>
                  <a:srgbClr val="FF0000"/>
                </a:solidFill>
                <a:latin typeface="Arial"/>
                <a:cs typeface="Arial"/>
              </a:rPr>
              <a:t>зборів,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лікарських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рослинних</a:t>
            </a:r>
            <a:r>
              <a:rPr sz="24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чаїв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84031" y="4991362"/>
            <a:ext cx="8810000" cy="17004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0" algn="just">
              <a:spcBef>
                <a:spcPts val="100"/>
              </a:spcBef>
            </a:pPr>
            <a:r>
              <a:rPr b="1" dirty="0">
                <a:solidFill>
                  <a:srgbClr val="990033"/>
                </a:solidFill>
                <a:latin typeface="Arial"/>
                <a:cs typeface="Arial"/>
              </a:rPr>
              <a:t>Ступінь </a:t>
            </a:r>
            <a:r>
              <a:rPr b="1" spc="-5" dirty="0">
                <a:solidFill>
                  <a:srgbClr val="990033"/>
                </a:solidFill>
                <a:latin typeface="Arial"/>
                <a:cs typeface="Arial"/>
              </a:rPr>
              <a:t>подрібнення 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сировини, </a:t>
            </a:r>
            <a:r>
              <a:rPr b="1" spc="-20" dirty="0">
                <a:solidFill>
                  <a:srgbClr val="006600"/>
                </a:solidFill>
                <a:latin typeface="Arial"/>
                <a:cs typeface="Arial"/>
              </a:rPr>
              <a:t>що </a:t>
            </a:r>
            <a:r>
              <a:rPr b="1" spc="-15" dirty="0">
                <a:solidFill>
                  <a:srgbClr val="006600"/>
                </a:solidFill>
                <a:latin typeface="Arial"/>
                <a:cs typeface="Arial"/>
              </a:rPr>
              <a:t>входить </a:t>
            </a:r>
            <a:r>
              <a:rPr b="1" dirty="0">
                <a:solidFill>
                  <a:srgbClr val="006600"/>
                </a:solidFill>
                <a:latin typeface="Arial"/>
                <a:cs typeface="Arial"/>
              </a:rPr>
              <a:t>до  </a:t>
            </a:r>
            <a:r>
              <a:rPr b="1" spc="5" dirty="0">
                <a:solidFill>
                  <a:srgbClr val="006600"/>
                </a:solidFill>
                <a:latin typeface="Arial"/>
                <a:cs typeface="Arial"/>
              </a:rPr>
              <a:t>складу </a:t>
            </a:r>
            <a:r>
              <a:rPr b="1" spc="-15" dirty="0">
                <a:solidFill>
                  <a:srgbClr val="006600"/>
                </a:solidFill>
                <a:latin typeface="Arial"/>
                <a:cs typeface="Arial"/>
              </a:rPr>
              <a:t>зборів, має </a:t>
            </a:r>
            <a:r>
              <a:rPr b="1" dirty="0">
                <a:solidFill>
                  <a:srgbClr val="006600"/>
                </a:solidFill>
                <a:latin typeface="Arial"/>
                <a:cs typeface="Arial"/>
              </a:rPr>
              <a:t>відповідати 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вимогам </a:t>
            </a:r>
            <a:r>
              <a:rPr b="1" spc="-10" dirty="0">
                <a:solidFill>
                  <a:srgbClr val="006600"/>
                </a:solidFill>
                <a:latin typeface="Arial"/>
                <a:cs typeface="Arial"/>
              </a:rPr>
              <a:t>нормативної  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документації </a:t>
            </a:r>
            <a:r>
              <a:rPr b="1" dirty="0">
                <a:solidFill>
                  <a:srgbClr val="006600"/>
                </a:solidFill>
                <a:latin typeface="Arial"/>
                <a:cs typeface="Arial"/>
              </a:rPr>
              <a:t>на </a:t>
            </a:r>
            <a:r>
              <a:rPr b="1" spc="-10" dirty="0">
                <a:solidFill>
                  <a:srgbClr val="006600"/>
                </a:solidFill>
                <a:latin typeface="Arial"/>
                <a:cs typeface="Arial"/>
              </a:rPr>
              <a:t>конкретний </a:t>
            </a:r>
            <a:r>
              <a:rPr b="1" spc="-5" dirty="0" err="1">
                <a:solidFill>
                  <a:srgbClr val="006600"/>
                </a:solidFill>
                <a:latin typeface="Arial"/>
                <a:cs typeface="Arial"/>
              </a:rPr>
              <a:t>лікарський</a:t>
            </a:r>
            <a:r>
              <a:rPr b="1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b="1" spc="-15" dirty="0" err="1" smtClean="0">
                <a:solidFill>
                  <a:srgbClr val="006600"/>
                </a:solidFill>
                <a:latin typeface="Arial"/>
                <a:cs typeface="Arial"/>
              </a:rPr>
              <a:t>засіб</a:t>
            </a:r>
            <a:r>
              <a:rPr lang="en-US" b="1" spc="-15" dirty="0" smtClean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lang="ru-RU" b="1" spc="-5" dirty="0" err="1" smtClean="0">
                <a:solidFill>
                  <a:srgbClr val="006600"/>
                </a:solidFill>
                <a:cs typeface="Arial"/>
              </a:rPr>
              <a:t>лікарська</a:t>
            </a:r>
            <a:r>
              <a:rPr lang="ru-RU" b="1" spc="-5" dirty="0" smtClean="0">
                <a:solidFill>
                  <a:srgbClr val="006600"/>
                </a:solidFill>
                <a:cs typeface="Arial"/>
              </a:rPr>
              <a:t> </a:t>
            </a:r>
            <a:r>
              <a:rPr lang="ru-RU" b="1" spc="-10" dirty="0" err="1">
                <a:solidFill>
                  <a:srgbClr val="006600"/>
                </a:solidFill>
                <a:cs typeface="Arial"/>
              </a:rPr>
              <a:t>рослинна</a:t>
            </a:r>
            <a:r>
              <a:rPr lang="ru-RU" b="1" spc="-10" dirty="0">
                <a:solidFill>
                  <a:srgbClr val="006600"/>
                </a:solidFill>
                <a:cs typeface="Arial"/>
              </a:rPr>
              <a:t> </a:t>
            </a:r>
            <a:r>
              <a:rPr lang="ru-RU" b="1" spc="-5" dirty="0" err="1">
                <a:solidFill>
                  <a:srgbClr val="006600"/>
                </a:solidFill>
                <a:cs typeface="Arial"/>
              </a:rPr>
              <a:t>сировина</a:t>
            </a:r>
            <a:r>
              <a:rPr lang="ru-RU" b="1" spc="-5" dirty="0">
                <a:solidFill>
                  <a:srgbClr val="006600"/>
                </a:solidFill>
                <a:cs typeface="Arial"/>
              </a:rPr>
              <a:t> </a:t>
            </a:r>
            <a:r>
              <a:rPr lang="ru-RU" b="1" dirty="0">
                <a:solidFill>
                  <a:srgbClr val="006600"/>
                </a:solidFill>
                <a:cs typeface="Arial"/>
              </a:rPr>
              <a:t>у </a:t>
            </a:r>
            <a:r>
              <a:rPr lang="ru-RU" b="1" spc="-15" dirty="0" err="1">
                <a:solidFill>
                  <a:srgbClr val="006600"/>
                </a:solidFill>
                <a:cs typeface="Arial"/>
              </a:rPr>
              <a:t>зборах</a:t>
            </a:r>
            <a:r>
              <a:rPr lang="ru-RU" b="1" spc="-15" dirty="0">
                <a:solidFill>
                  <a:srgbClr val="006600"/>
                </a:solidFill>
                <a:cs typeface="Arial"/>
              </a:rPr>
              <a:t> </a:t>
            </a:r>
            <a:r>
              <a:rPr lang="ru-RU" b="1" dirty="0">
                <a:solidFill>
                  <a:srgbClr val="006600"/>
                </a:solidFill>
                <a:cs typeface="Arial"/>
              </a:rPr>
              <a:t>для </a:t>
            </a:r>
            <a:r>
              <a:rPr lang="ru-RU" b="1" spc="-10" dirty="0">
                <a:solidFill>
                  <a:srgbClr val="006600"/>
                </a:solidFill>
                <a:cs typeface="Arial"/>
              </a:rPr>
              <a:t>ванн </a:t>
            </a:r>
            <a:r>
              <a:rPr lang="ru-RU" b="1" dirty="0">
                <a:solidFill>
                  <a:srgbClr val="006600"/>
                </a:solidFill>
                <a:cs typeface="Arial"/>
              </a:rPr>
              <a:t>– </a:t>
            </a:r>
            <a:r>
              <a:rPr lang="ru-RU" b="1" dirty="0">
                <a:solidFill>
                  <a:srgbClr val="990033"/>
                </a:solidFill>
                <a:cs typeface="Arial"/>
              </a:rPr>
              <a:t>2</a:t>
            </a:r>
            <a:r>
              <a:rPr lang="ru-RU" b="1" spc="50" dirty="0">
                <a:solidFill>
                  <a:srgbClr val="990033"/>
                </a:solidFill>
                <a:cs typeface="Arial"/>
              </a:rPr>
              <a:t> </a:t>
            </a:r>
            <a:r>
              <a:rPr lang="ru-RU" b="1" dirty="0">
                <a:solidFill>
                  <a:srgbClr val="990033"/>
                </a:solidFill>
                <a:cs typeface="Arial"/>
              </a:rPr>
              <a:t>мм</a:t>
            </a:r>
            <a:endParaRPr lang="ru-RU" dirty="0">
              <a:cs typeface="Arial"/>
            </a:endParaRPr>
          </a:p>
          <a:p>
            <a:pPr marL="12700" marR="5080" indent="448309">
              <a:lnSpc>
                <a:spcPct val="100000"/>
              </a:lnSpc>
              <a:spcBef>
                <a:spcPts val="100"/>
              </a:spcBef>
            </a:pPr>
            <a:endParaRPr lang="en-US" dirty="0">
              <a:latin typeface="Arial"/>
              <a:cs typeface="Arial"/>
            </a:endParaRPr>
          </a:p>
          <a:p>
            <a:pPr marL="285750" marR="5080" indent="-15875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b="1" dirty="0" smtClean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b="1" spc="-45" dirty="0">
                <a:solidFill>
                  <a:srgbClr val="0033CC"/>
                </a:solidFill>
                <a:latin typeface="Arial"/>
                <a:cs typeface="Arial"/>
              </a:rPr>
              <a:t>ДФУ </a:t>
            </a:r>
            <a:r>
              <a:rPr b="1" spc="-5" dirty="0">
                <a:solidFill>
                  <a:srgbClr val="0033CC"/>
                </a:solidFill>
                <a:latin typeface="Arial"/>
                <a:cs typeface="Arial"/>
              </a:rPr>
              <a:t>2.0, </a:t>
            </a:r>
            <a:r>
              <a:rPr b="1" spc="-70" dirty="0">
                <a:solidFill>
                  <a:srgbClr val="0033CC"/>
                </a:solidFill>
                <a:latin typeface="Arial"/>
                <a:cs typeface="Arial"/>
              </a:rPr>
              <a:t>Т.3, </a:t>
            </a:r>
            <a:r>
              <a:rPr b="1" spc="-20" dirty="0">
                <a:solidFill>
                  <a:srgbClr val="0033CC"/>
                </a:solidFill>
                <a:latin typeface="Arial"/>
                <a:cs typeface="Arial"/>
              </a:rPr>
              <a:t>СТ-Н </a:t>
            </a:r>
            <a:r>
              <a:rPr b="1" spc="-25" dirty="0">
                <a:solidFill>
                  <a:srgbClr val="0033CC"/>
                </a:solidFill>
                <a:latin typeface="Arial"/>
                <a:cs typeface="Arial"/>
              </a:rPr>
              <a:t>МОЗУ </a:t>
            </a:r>
            <a:r>
              <a:rPr b="1" spc="-5" dirty="0">
                <a:solidFill>
                  <a:srgbClr val="0033CC"/>
                </a:solidFill>
                <a:latin typeface="Arial"/>
                <a:cs typeface="Arial"/>
              </a:rPr>
              <a:t>42</a:t>
            </a:r>
            <a:r>
              <a:rPr b="1" spc="13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0033CC"/>
                </a:solidFill>
                <a:latin typeface="Arial"/>
                <a:cs typeface="Arial"/>
              </a:rPr>
              <a:t>–</a:t>
            </a:r>
            <a:r>
              <a:rPr b="1" spc="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b="1" dirty="0" smtClean="0">
                <a:solidFill>
                  <a:srgbClr val="0033CC"/>
                </a:solidFill>
                <a:latin typeface="Arial"/>
                <a:cs typeface="Arial"/>
              </a:rPr>
              <a:t>4.5:</a:t>
            </a:r>
            <a:r>
              <a:rPr b="1" spc="-5" dirty="0" smtClean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0033CC"/>
                </a:solidFill>
                <a:latin typeface="Arial"/>
                <a:cs typeface="Arial"/>
              </a:rPr>
              <a:t>2015;</a:t>
            </a:r>
            <a:endParaRPr dirty="0">
              <a:latin typeface="Arial"/>
              <a:cs typeface="Arial"/>
            </a:endParaRPr>
          </a:p>
          <a:p>
            <a:pPr marL="285750" indent="-15875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b="1" dirty="0">
                <a:solidFill>
                  <a:srgbClr val="0033CC"/>
                </a:solidFill>
                <a:latin typeface="Arial"/>
                <a:cs typeface="Arial"/>
              </a:rPr>
              <a:t>Наказ </a:t>
            </a:r>
            <a:r>
              <a:rPr b="1" spc="-25" dirty="0">
                <a:solidFill>
                  <a:srgbClr val="0033CC"/>
                </a:solidFill>
                <a:latin typeface="Arial"/>
                <a:cs typeface="Arial"/>
              </a:rPr>
              <a:t>МОЗУ </a:t>
            </a:r>
            <a:r>
              <a:rPr b="1" dirty="0">
                <a:solidFill>
                  <a:srgbClr val="0033CC"/>
                </a:solidFill>
                <a:latin typeface="Arial"/>
                <a:cs typeface="Arial"/>
              </a:rPr>
              <a:t>№</a:t>
            </a:r>
            <a:r>
              <a:rPr b="1" spc="-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b="1" spc="-5" dirty="0" smtClean="0">
                <a:solidFill>
                  <a:srgbClr val="0033CC"/>
                </a:solidFill>
                <a:latin typeface="Arial"/>
                <a:cs typeface="Arial"/>
              </a:rPr>
              <a:t>812</a:t>
            </a:r>
            <a:endParaRPr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915145" y="6579923"/>
            <a:ext cx="17526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z="1400" spc="-5" dirty="0">
                <a:solidFill>
                  <a:srgbClr val="800000"/>
                </a:solidFill>
                <a:latin typeface="Arial"/>
                <a:cs typeface="Arial"/>
              </a:rPr>
              <a:t>5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6197" y="1828800"/>
            <a:ext cx="8951605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Рослинні чаї</a:t>
            </a:r>
            <a:r>
              <a:rPr lang="uk-UA" sz="20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000" b="1" i="1" dirty="0"/>
              <a:t>–</a:t>
            </a:r>
            <a:r>
              <a:rPr lang="uk-UA" sz="2000" dirty="0"/>
              <a:t> це </a:t>
            </a:r>
            <a:r>
              <a:rPr lang="uk-UA" sz="2000" dirty="0" err="1"/>
              <a:t>фіточаї</a:t>
            </a:r>
            <a:r>
              <a:rPr lang="uk-UA" sz="2000" dirty="0"/>
              <a:t> з рослинних лікарських рослин, що використовують для лікування або профілактики захворювань</a:t>
            </a:r>
            <a:r>
              <a:rPr lang="uk-UA" sz="2000" dirty="0" smtClean="0"/>
              <a:t>.</a:t>
            </a:r>
            <a:endParaRPr lang="en-US" sz="2000" dirty="0" smtClean="0"/>
          </a:p>
          <a:p>
            <a:r>
              <a:rPr lang="ru-RU" sz="2000" b="1" dirty="0"/>
              <a:t>Коли </a:t>
            </a:r>
            <a:r>
              <a:rPr lang="ru-RU" sz="2000" b="1" dirty="0" err="1"/>
              <a:t>застосовувати</a:t>
            </a:r>
            <a:r>
              <a:rPr lang="ru-RU" sz="2000" b="1" dirty="0"/>
              <a:t>?</a:t>
            </a:r>
            <a:endParaRPr lang="ru-RU" sz="200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1900" dirty="0" err="1"/>
              <a:t>простудні</a:t>
            </a:r>
            <a:r>
              <a:rPr lang="ru-RU" sz="1900" dirty="0"/>
              <a:t> </a:t>
            </a:r>
            <a:r>
              <a:rPr lang="ru-RU" sz="1900" dirty="0" err="1"/>
              <a:t>захворювання</a:t>
            </a:r>
            <a:r>
              <a:rPr lang="ru-RU" sz="1900" dirty="0"/>
              <a:t> - чай з </a:t>
            </a:r>
            <a:r>
              <a:rPr lang="ru-RU" sz="1900" dirty="0" err="1"/>
              <a:t>рослин</a:t>
            </a:r>
            <a:r>
              <a:rPr lang="ru-RU" sz="1900" dirty="0"/>
              <a:t>, </a:t>
            </a:r>
            <a:r>
              <a:rPr lang="ru-RU" sz="1900" dirty="0" err="1"/>
              <a:t>що</a:t>
            </a:r>
            <a:r>
              <a:rPr lang="ru-RU" sz="1900" dirty="0"/>
              <a:t> </a:t>
            </a:r>
            <a:r>
              <a:rPr lang="ru-RU" sz="1900" dirty="0" err="1"/>
              <a:t>мають</a:t>
            </a:r>
            <a:r>
              <a:rPr lang="ru-RU" sz="1900" dirty="0"/>
              <a:t> </a:t>
            </a:r>
            <a:r>
              <a:rPr lang="ru-RU" sz="1900" dirty="0" err="1"/>
              <a:t>імуномодулюючу</a:t>
            </a:r>
            <a:r>
              <a:rPr lang="ru-RU" sz="1900" dirty="0"/>
              <a:t> </a:t>
            </a:r>
            <a:r>
              <a:rPr lang="ru-RU" sz="1900" dirty="0" err="1"/>
              <a:t>дію</a:t>
            </a:r>
            <a:r>
              <a:rPr lang="ru-RU" sz="1900" dirty="0"/>
              <a:t>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1900" dirty="0" err="1"/>
              <a:t>перевтома</a:t>
            </a:r>
            <a:r>
              <a:rPr lang="ru-RU" sz="1900" dirty="0"/>
              <a:t> та </a:t>
            </a:r>
            <a:r>
              <a:rPr lang="ru-RU" sz="1900" dirty="0" err="1"/>
              <a:t>роздратування</a:t>
            </a:r>
            <a:r>
              <a:rPr lang="ru-RU" sz="1900" dirty="0"/>
              <a:t> - чай з </a:t>
            </a:r>
            <a:r>
              <a:rPr lang="ru-RU" sz="1900" dirty="0" err="1"/>
              <a:t>заспокійливими</a:t>
            </a:r>
            <a:r>
              <a:rPr lang="ru-RU" sz="1900" dirty="0"/>
              <a:t> компонентами: </a:t>
            </a:r>
            <a:r>
              <a:rPr lang="ru-RU" sz="1900" dirty="0" err="1"/>
              <a:t>меліса</a:t>
            </a:r>
            <a:r>
              <a:rPr lang="ru-RU" sz="1900" dirty="0"/>
              <a:t>, </a:t>
            </a:r>
            <a:r>
              <a:rPr lang="ru-RU" sz="1900" dirty="0" err="1"/>
              <a:t>м'ята</a:t>
            </a:r>
            <a:r>
              <a:rPr lang="ru-RU" sz="1900" dirty="0"/>
              <a:t>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1900" dirty="0" err="1"/>
              <a:t>хвороби</a:t>
            </a:r>
            <a:r>
              <a:rPr lang="ru-RU" sz="1900" dirty="0"/>
              <a:t> </a:t>
            </a:r>
            <a:r>
              <a:rPr lang="ru-RU" sz="1900" dirty="0" err="1"/>
              <a:t>шлунково-кишкового</a:t>
            </a:r>
            <a:r>
              <a:rPr lang="ru-RU" sz="1900" dirty="0"/>
              <a:t> тракту - </a:t>
            </a:r>
            <a:r>
              <a:rPr lang="ru-RU" sz="1900" dirty="0" err="1"/>
              <a:t>чаї</a:t>
            </a:r>
            <a:r>
              <a:rPr lang="ru-RU" sz="1900" dirty="0"/>
              <a:t> з </a:t>
            </a:r>
            <a:r>
              <a:rPr lang="ru-RU" sz="1900" dirty="0" err="1"/>
              <a:t>рослин</a:t>
            </a:r>
            <a:r>
              <a:rPr lang="ru-RU" sz="1900" dirty="0"/>
              <a:t>, </a:t>
            </a:r>
            <a:r>
              <a:rPr lang="ru-RU" sz="1900" dirty="0" err="1"/>
              <a:t>що</a:t>
            </a:r>
            <a:r>
              <a:rPr lang="ru-RU" sz="1900" dirty="0"/>
              <a:t> </a:t>
            </a:r>
            <a:r>
              <a:rPr lang="ru-RU" sz="1900" dirty="0" err="1"/>
              <a:t>володіють</a:t>
            </a:r>
            <a:r>
              <a:rPr lang="ru-RU" sz="1900" dirty="0"/>
              <a:t> </a:t>
            </a:r>
            <a:r>
              <a:rPr lang="ru-RU" sz="1900" dirty="0" err="1"/>
              <a:t>обволікаючою</a:t>
            </a:r>
            <a:r>
              <a:rPr lang="ru-RU" sz="1900" dirty="0"/>
              <a:t> </a:t>
            </a:r>
            <a:r>
              <a:rPr lang="ru-RU" sz="1900" dirty="0" err="1"/>
              <a:t>дією</a:t>
            </a:r>
            <a:r>
              <a:rPr lang="ru-RU" sz="1900" dirty="0"/>
              <a:t>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1900" dirty="0" err="1"/>
              <a:t>хвороби</a:t>
            </a:r>
            <a:r>
              <a:rPr lang="ru-RU" sz="1900" dirty="0"/>
              <a:t> </a:t>
            </a:r>
            <a:r>
              <a:rPr lang="ru-RU" sz="1900" dirty="0" err="1"/>
              <a:t>серцево-судинної</a:t>
            </a:r>
            <a:r>
              <a:rPr lang="ru-RU" sz="1900" dirty="0"/>
              <a:t> системи - чай з </a:t>
            </a:r>
            <a:r>
              <a:rPr lang="ru-RU" sz="1900" dirty="0" err="1"/>
              <a:t>компонентів</a:t>
            </a:r>
            <a:r>
              <a:rPr lang="ru-RU" sz="1900" dirty="0"/>
              <a:t>, </a:t>
            </a:r>
            <a:r>
              <a:rPr lang="ru-RU" sz="1900" dirty="0" err="1"/>
              <a:t>що</a:t>
            </a:r>
            <a:r>
              <a:rPr lang="ru-RU" sz="1900" dirty="0"/>
              <a:t> </a:t>
            </a:r>
            <a:r>
              <a:rPr lang="ru-RU" sz="1900" dirty="0" err="1"/>
              <a:t>нормалізують</a:t>
            </a:r>
            <a:r>
              <a:rPr lang="ru-RU" sz="1900" dirty="0"/>
              <a:t> </a:t>
            </a:r>
            <a:r>
              <a:rPr lang="ru-RU" sz="1900" dirty="0" err="1"/>
              <a:t>тиск</a:t>
            </a:r>
            <a:r>
              <a:rPr lang="ru-RU" sz="1900" dirty="0"/>
              <a:t> та </a:t>
            </a:r>
            <a:r>
              <a:rPr lang="ru-RU" sz="1900" dirty="0" err="1"/>
              <a:t>зміцнюють</a:t>
            </a:r>
            <a:r>
              <a:rPr lang="ru-RU" sz="1900" dirty="0"/>
              <a:t> </a:t>
            </a:r>
            <a:r>
              <a:rPr lang="ru-RU" sz="1900" dirty="0" err="1"/>
              <a:t>стінки</a:t>
            </a:r>
            <a:r>
              <a:rPr lang="ru-RU" sz="1900" dirty="0"/>
              <a:t> </a:t>
            </a:r>
            <a:r>
              <a:rPr lang="ru-RU" sz="1900" dirty="0" err="1"/>
              <a:t>судин</a:t>
            </a:r>
            <a:r>
              <a:rPr lang="ru-RU" sz="2000" dirty="0"/>
              <a:t>.</a:t>
            </a:r>
          </a:p>
          <a:p>
            <a:pPr algn="just"/>
            <a:endParaRPr lang="ru-RU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8610" y="228600"/>
            <a:ext cx="8229600" cy="529632"/>
          </a:xfrm>
          <a:prstGeom prst="rect">
            <a:avLst/>
          </a:prstGeom>
          <a:ln w="41148">
            <a:solidFill>
              <a:srgbClr val="0066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2106930">
              <a:lnSpc>
                <a:spcPct val="100000"/>
              </a:lnSpc>
              <a:spcBef>
                <a:spcPts val="290"/>
              </a:spcBef>
            </a:pPr>
            <a:r>
              <a:rPr sz="3200" spc="-5" dirty="0">
                <a:solidFill>
                  <a:srgbClr val="FF0000"/>
                </a:solidFill>
              </a:rPr>
              <a:t>2. </a:t>
            </a:r>
            <a:r>
              <a:rPr sz="3200" spc="-10" dirty="0">
                <a:solidFill>
                  <a:srgbClr val="FF0000"/>
                </a:solidFill>
              </a:rPr>
              <a:t>СТУПІНЬ</a:t>
            </a:r>
            <a:r>
              <a:rPr sz="3200" spc="-20" dirty="0">
                <a:solidFill>
                  <a:srgbClr val="FF0000"/>
                </a:solidFill>
              </a:rPr>
              <a:t> </a:t>
            </a:r>
            <a:r>
              <a:rPr sz="3200" spc="-10" dirty="0">
                <a:solidFill>
                  <a:srgbClr val="FF0000"/>
                </a:solidFill>
              </a:rPr>
              <a:t>ПОДРІБНЕННЯ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296418" y="976883"/>
            <a:ext cx="8505190" cy="5429250"/>
            <a:chOff x="296418" y="976883"/>
            <a:chExt cx="8505190" cy="542925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3953" y="1028699"/>
              <a:ext cx="8407146" cy="53340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0818" y="976883"/>
              <a:ext cx="6164580" cy="67437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6418" y="1342643"/>
              <a:ext cx="5675376" cy="67437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610" y="2100821"/>
              <a:ext cx="481584" cy="63094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4473" y="2074163"/>
              <a:ext cx="2410206" cy="67437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54629" y="2074163"/>
              <a:ext cx="569214" cy="67437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08375" y="2074163"/>
              <a:ext cx="569213" cy="67437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77540" y="2074163"/>
              <a:ext cx="501396" cy="67437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78885" y="2074163"/>
              <a:ext cx="1105662" cy="67437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610" y="2466581"/>
              <a:ext cx="481584" cy="63094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44473" y="2439923"/>
              <a:ext cx="1277112" cy="67437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06879" y="2439923"/>
              <a:ext cx="3454146" cy="67437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44796" y="2439923"/>
              <a:ext cx="3887724" cy="67437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6418" y="2805683"/>
              <a:ext cx="3252978" cy="67437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49345" y="2805683"/>
              <a:ext cx="569214" cy="67437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03091" y="2805683"/>
              <a:ext cx="1104900" cy="67437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610" y="3563861"/>
              <a:ext cx="481584" cy="63094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44473" y="3537204"/>
              <a:ext cx="5834633" cy="67437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79058" y="3537204"/>
              <a:ext cx="569213" cy="67437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433565" y="3537204"/>
              <a:ext cx="1104899" cy="67437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610" y="4295381"/>
              <a:ext cx="481584" cy="63094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44473" y="4268724"/>
              <a:ext cx="2743200" cy="67436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87623" y="4268724"/>
              <a:ext cx="569213" cy="67436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41369" y="4268724"/>
              <a:ext cx="1359408" cy="67436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610" y="4661141"/>
              <a:ext cx="481584" cy="63094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44473" y="4634483"/>
              <a:ext cx="1639824" cy="67437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984247" y="4634483"/>
              <a:ext cx="1310639" cy="67437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77895" y="4634483"/>
              <a:ext cx="569214" cy="67437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232403" y="4634483"/>
              <a:ext cx="3018282" cy="67437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610" y="5392674"/>
              <a:ext cx="481584" cy="630948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44473" y="5366004"/>
              <a:ext cx="4164329" cy="67436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08753" y="5366004"/>
              <a:ext cx="569213" cy="67436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762500" y="5366004"/>
              <a:ext cx="2974086" cy="67436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610" y="5758433"/>
              <a:ext cx="481584" cy="630948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44473" y="5731763"/>
              <a:ext cx="1517903" cy="67437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862328" y="5731763"/>
              <a:ext cx="1147572" cy="67437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92145" y="5731763"/>
              <a:ext cx="569214" cy="67437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946653" y="5731763"/>
              <a:ext cx="2580132" cy="674370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472440" y="1053591"/>
            <a:ext cx="7978140" cy="5146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56360" indent="9144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Якщо </a:t>
            </a:r>
            <a:r>
              <a:rPr sz="2400" b="1" spc="5" dirty="0">
                <a:solidFill>
                  <a:srgbClr val="006600"/>
                </a:solidFill>
                <a:latin typeface="Arial"/>
                <a:cs typeface="Arial"/>
              </a:rPr>
              <a:t>ступінь </a:t>
            </a: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подрібнення 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лікарської  рослинної </a:t>
            </a: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сировини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не</a:t>
            </a: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зазначено: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460375" indent="-448309">
              <a:lnSpc>
                <a:spcPct val="100000"/>
              </a:lnSpc>
              <a:buFont typeface="Arial"/>
              <a:buChar char="•"/>
              <a:tabLst>
                <a:tab pos="460375" algn="l"/>
                <a:tab pos="461009" algn="l"/>
              </a:tabLst>
            </a:pP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листя, трави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– </a:t>
            </a:r>
            <a:r>
              <a:rPr sz="2400" b="1" spc="-5" dirty="0">
                <a:solidFill>
                  <a:srgbClr val="990033"/>
                </a:solidFill>
                <a:latin typeface="Arial"/>
                <a:cs typeface="Arial"/>
              </a:rPr>
              <a:t>4-6</a:t>
            </a:r>
            <a:r>
              <a:rPr sz="2400" b="1" spc="-1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90033"/>
                </a:solidFill>
                <a:latin typeface="Arial"/>
                <a:cs typeface="Arial"/>
              </a:rPr>
              <a:t>мм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Font typeface="Arial"/>
              <a:buChar char="•"/>
              <a:tabLst>
                <a:tab pos="460375" algn="l"/>
                <a:tab pos="461009" algn="l"/>
              </a:tabLst>
            </a:pP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листя </a:t>
            </a:r>
            <a:r>
              <a:rPr sz="2400" b="1" i="1" dirty="0">
                <a:solidFill>
                  <a:srgbClr val="0033CC"/>
                </a:solidFill>
                <a:latin typeface="Arial"/>
                <a:cs typeface="Arial"/>
              </a:rPr>
              <a:t>мучниці і </a:t>
            </a:r>
            <a:r>
              <a:rPr sz="2400" b="1" i="1" spc="-5" dirty="0">
                <a:solidFill>
                  <a:srgbClr val="0033CC"/>
                </a:solidFill>
                <a:latin typeface="Arial"/>
                <a:cs typeface="Arial"/>
              </a:rPr>
              <a:t>евкаліпту </a:t>
            </a:r>
            <a:r>
              <a:rPr sz="2400" b="1" spc="-15" dirty="0">
                <a:solidFill>
                  <a:srgbClr val="006600"/>
                </a:solidFill>
                <a:latin typeface="Arial"/>
                <a:cs typeface="Arial"/>
              </a:rPr>
              <a:t>товчуть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до 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одержання  </a:t>
            </a:r>
            <a:r>
              <a:rPr sz="2400" b="1" spc="-15" dirty="0">
                <a:solidFill>
                  <a:srgbClr val="006600"/>
                </a:solidFill>
                <a:latin typeface="Arial"/>
                <a:cs typeface="Arial"/>
              </a:rPr>
              <a:t>крупного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порошку – </a:t>
            </a:r>
            <a:r>
              <a:rPr sz="2400" b="1" dirty="0">
                <a:solidFill>
                  <a:srgbClr val="990033"/>
                </a:solidFill>
                <a:latin typeface="Arial"/>
                <a:cs typeface="Arial"/>
              </a:rPr>
              <a:t>1</a:t>
            </a:r>
            <a:r>
              <a:rPr sz="2400" b="1" spc="-3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90033"/>
                </a:solidFill>
                <a:latin typeface="Arial"/>
                <a:cs typeface="Arial"/>
              </a:rPr>
              <a:t>мм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6600"/>
              </a:buClr>
              <a:buFont typeface="Arial"/>
              <a:buChar char="•"/>
            </a:pPr>
            <a:endParaRPr sz="2500">
              <a:latin typeface="Arial"/>
              <a:cs typeface="Arial"/>
            </a:endParaRPr>
          </a:p>
          <a:p>
            <a:pPr marL="460375" indent="-448309">
              <a:lnSpc>
                <a:spcPct val="100000"/>
              </a:lnSpc>
              <a:buFont typeface="Arial"/>
              <a:buChar char="•"/>
              <a:tabLst>
                <a:tab pos="460375" algn="l"/>
                <a:tab pos="461009" algn="l"/>
              </a:tabLst>
            </a:pPr>
            <a:r>
              <a:rPr sz="2400" b="1" spc="-20" dirty="0">
                <a:solidFill>
                  <a:srgbClr val="006600"/>
                </a:solidFill>
                <a:latin typeface="Arial"/>
                <a:cs typeface="Arial"/>
              </a:rPr>
              <a:t>стебла, 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кора, </a:t>
            </a: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кореневища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та 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корені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– </a:t>
            </a:r>
            <a:r>
              <a:rPr sz="2400" b="1" dirty="0">
                <a:solidFill>
                  <a:srgbClr val="990033"/>
                </a:solidFill>
                <a:latin typeface="Arial"/>
                <a:cs typeface="Arial"/>
              </a:rPr>
              <a:t>3</a:t>
            </a:r>
            <a:r>
              <a:rPr sz="2400" b="1" spc="-1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90033"/>
                </a:solidFill>
                <a:latin typeface="Arial"/>
                <a:cs typeface="Arial"/>
              </a:rPr>
              <a:t>мм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6600"/>
              </a:buClr>
              <a:buFont typeface="Arial"/>
              <a:buChar char="•"/>
            </a:pPr>
            <a:endParaRPr sz="2500">
              <a:latin typeface="Arial"/>
              <a:cs typeface="Arial"/>
            </a:endParaRPr>
          </a:p>
          <a:p>
            <a:pPr marL="460375" indent="-448309">
              <a:lnSpc>
                <a:spcPct val="100000"/>
              </a:lnSpc>
              <a:buFont typeface="Arial"/>
              <a:buChar char="•"/>
              <a:tabLst>
                <a:tab pos="460375" algn="l"/>
                <a:tab pos="461009" algn="l"/>
              </a:tabLst>
            </a:pPr>
            <a:r>
              <a:rPr sz="2400" b="1" spc="-15" dirty="0">
                <a:solidFill>
                  <a:srgbClr val="006600"/>
                </a:solidFill>
                <a:latin typeface="Arial"/>
                <a:cs typeface="Arial"/>
              </a:rPr>
              <a:t>плоди,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насіння – </a:t>
            </a:r>
            <a:r>
              <a:rPr sz="2400" b="1" spc="-5" dirty="0">
                <a:solidFill>
                  <a:srgbClr val="990033"/>
                </a:solidFill>
                <a:latin typeface="Arial"/>
                <a:cs typeface="Arial"/>
              </a:rPr>
              <a:t>0,5</a:t>
            </a:r>
            <a:r>
              <a:rPr sz="2400" b="1" spc="-2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90033"/>
                </a:solidFill>
                <a:latin typeface="Arial"/>
                <a:cs typeface="Arial"/>
              </a:rPr>
              <a:t>мм</a:t>
            </a:r>
            <a:endParaRPr sz="2400">
              <a:latin typeface="Arial"/>
              <a:cs typeface="Arial"/>
            </a:endParaRPr>
          </a:p>
          <a:p>
            <a:pPr marL="460375" indent="-448309">
              <a:lnSpc>
                <a:spcPct val="100000"/>
              </a:lnSpc>
              <a:buFont typeface="Arial"/>
              <a:buChar char="•"/>
              <a:tabLst>
                <a:tab pos="460375" algn="l"/>
                <a:tab pos="461009" algn="l"/>
              </a:tabLst>
            </a:pPr>
            <a:r>
              <a:rPr sz="2400" b="1" i="1" dirty="0">
                <a:solidFill>
                  <a:srgbClr val="006600"/>
                </a:solidFill>
                <a:latin typeface="Arial"/>
                <a:cs typeface="Arial"/>
              </a:rPr>
              <a:t>насіння </a:t>
            </a:r>
            <a:r>
              <a:rPr sz="2400" b="1" i="1" spc="-5" dirty="0">
                <a:solidFill>
                  <a:srgbClr val="0033CC"/>
                </a:solidFill>
                <a:latin typeface="Arial"/>
                <a:cs typeface="Arial"/>
              </a:rPr>
              <a:t>льону </a:t>
            </a:r>
            <a:r>
              <a:rPr sz="2400" b="1" i="1" dirty="0">
                <a:solidFill>
                  <a:srgbClr val="006600"/>
                </a:solidFill>
                <a:latin typeface="Arial"/>
                <a:cs typeface="Arial"/>
              </a:rPr>
              <a:t>– не</a:t>
            </a:r>
            <a:r>
              <a:rPr sz="2400" b="1" i="1" spc="-3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006600"/>
                </a:solidFill>
                <a:latin typeface="Arial"/>
                <a:cs typeface="Arial"/>
              </a:rPr>
              <a:t>подрібнюють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6600"/>
              </a:buClr>
              <a:buFont typeface="Arial"/>
              <a:buChar char="•"/>
            </a:pPr>
            <a:endParaRPr sz="2500">
              <a:latin typeface="Arial"/>
              <a:cs typeface="Arial"/>
            </a:endParaRPr>
          </a:p>
          <a:p>
            <a:pPr marL="460375" indent="-448309">
              <a:lnSpc>
                <a:spcPct val="100000"/>
              </a:lnSpc>
              <a:buFont typeface="Arial"/>
              <a:buChar char="•"/>
              <a:tabLst>
                <a:tab pos="460375" algn="l"/>
                <a:tab pos="461009" algn="l"/>
              </a:tabLst>
            </a:pP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квітки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та дрібні </a:t>
            </a: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суцвіття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– не</a:t>
            </a:r>
            <a:r>
              <a:rPr sz="2400" b="1" spc="-4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подрібнюють</a:t>
            </a:r>
            <a:endParaRPr sz="2400">
              <a:latin typeface="Arial"/>
              <a:cs typeface="Arial"/>
            </a:endParaRPr>
          </a:p>
          <a:p>
            <a:pPr marL="460375" indent="-448309">
              <a:lnSpc>
                <a:spcPct val="100000"/>
              </a:lnSpc>
              <a:buFont typeface="Arial"/>
              <a:buChar char="•"/>
              <a:tabLst>
                <a:tab pos="460375" algn="l"/>
                <a:tab pos="461009" algn="l"/>
              </a:tabLst>
            </a:pPr>
            <a:r>
              <a:rPr sz="2400" b="1" i="1" dirty="0">
                <a:solidFill>
                  <a:srgbClr val="006600"/>
                </a:solidFill>
                <a:latin typeface="Arial"/>
                <a:cs typeface="Arial"/>
              </a:rPr>
              <a:t>квітки </a:t>
            </a:r>
            <a:r>
              <a:rPr sz="2400" b="1" i="1" spc="-5" dirty="0">
                <a:solidFill>
                  <a:srgbClr val="0033CC"/>
                </a:solidFill>
                <a:latin typeface="Arial"/>
                <a:cs typeface="Arial"/>
              </a:rPr>
              <a:t>липи </a:t>
            </a:r>
            <a:r>
              <a:rPr sz="2400" b="1" i="1" dirty="0">
                <a:solidFill>
                  <a:srgbClr val="006600"/>
                </a:solidFill>
                <a:latin typeface="Arial"/>
                <a:cs typeface="Arial"/>
              </a:rPr>
              <a:t>–</a:t>
            </a:r>
            <a:r>
              <a:rPr sz="2400" b="1" i="1" spc="-5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006600"/>
                </a:solidFill>
                <a:latin typeface="Arial"/>
                <a:cs typeface="Arial"/>
              </a:rPr>
              <a:t>подрібнюють</a:t>
            </a:r>
            <a:endParaRPr sz="24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646921" y="6270244"/>
            <a:ext cx="13906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EDEBE0"/>
                </a:solidFill>
                <a:latin typeface="Arial"/>
                <a:cs typeface="Arial"/>
              </a:rPr>
              <a:t>5</a:t>
            </a:r>
            <a:endParaRPr sz="16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915145" y="6579923"/>
            <a:ext cx="17526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z="1400" spc="-5" dirty="0">
                <a:solidFill>
                  <a:srgbClr val="800000"/>
                </a:solidFill>
                <a:latin typeface="Arial"/>
                <a:cs typeface="Arial"/>
              </a:rPr>
              <a:t>6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DEBE0">
              <a:alpha val="7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19050" y="0"/>
            <a:ext cx="9182100" cy="6896100"/>
            <a:chOff x="-19050" y="0"/>
            <a:chExt cx="9182100" cy="68961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3810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60476" y="965453"/>
              <a:ext cx="7671434" cy="571500"/>
            </a:xfrm>
            <a:custGeom>
              <a:avLst/>
              <a:gdLst/>
              <a:ahLst/>
              <a:cxnLst/>
              <a:rect l="l" t="t" r="r" b="b"/>
              <a:pathLst>
                <a:path w="7671434" h="571500">
                  <a:moveTo>
                    <a:pt x="7671054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7671054" y="571500"/>
                  </a:lnTo>
                  <a:lnTo>
                    <a:pt x="7671054" y="0"/>
                  </a:lnTo>
                  <a:close/>
                </a:path>
              </a:pathLst>
            </a:custGeom>
            <a:solidFill>
              <a:srgbClr val="EDEBE0">
                <a:alpha val="5411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5248" y="897648"/>
              <a:ext cx="2981705" cy="78332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83658" y="897648"/>
              <a:ext cx="1876806" cy="78332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97167" y="897648"/>
              <a:ext cx="552449" cy="78332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6645" y="4267200"/>
              <a:ext cx="8128254" cy="2133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7166" y="4215384"/>
              <a:ext cx="7629906" cy="67436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9109" y="4581144"/>
              <a:ext cx="7018020" cy="67436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9109" y="4946903"/>
              <a:ext cx="7538466" cy="67436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9109" y="5312664"/>
              <a:ext cx="2681478" cy="67437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80538" y="5312664"/>
              <a:ext cx="2206752" cy="67437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87240" y="5312664"/>
              <a:ext cx="2608325" cy="67437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95516" y="5312664"/>
              <a:ext cx="555498" cy="67437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9109" y="5678423"/>
              <a:ext cx="7435596" cy="67436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613904" y="5678423"/>
              <a:ext cx="1117853" cy="67436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68630" y="203454"/>
              <a:ext cx="8229600" cy="457200"/>
            </a:xfrm>
            <a:custGeom>
              <a:avLst/>
              <a:gdLst/>
              <a:ahLst/>
              <a:cxnLst/>
              <a:rect l="l" t="t" r="r" b="b"/>
              <a:pathLst>
                <a:path w="8229600" h="457200">
                  <a:moveTo>
                    <a:pt x="82296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8229600" y="457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EDEBE0">
                <a:alpha val="309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8630" y="203454"/>
              <a:ext cx="8229600" cy="457200"/>
            </a:xfrm>
            <a:custGeom>
              <a:avLst/>
              <a:gdLst/>
              <a:ahLst/>
              <a:cxnLst/>
              <a:rect l="l" t="t" r="r" b="b"/>
              <a:pathLst>
                <a:path w="8229600" h="457200">
                  <a:moveTo>
                    <a:pt x="0" y="457200"/>
                  </a:moveTo>
                  <a:lnTo>
                    <a:pt x="8229600" y="457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41148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54608" y="105168"/>
              <a:ext cx="7078218" cy="783323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262633" y="193548"/>
            <a:ext cx="66389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3. Загальні </a:t>
            </a:r>
            <a:r>
              <a:rPr sz="2800" spc="-5" dirty="0">
                <a:solidFill>
                  <a:srgbClr val="FF0000"/>
                </a:solidFill>
                <a:latin typeface="Times New Roman"/>
                <a:cs typeface="Times New Roman"/>
              </a:rPr>
              <a:t>правила </a:t>
            </a:r>
            <a:r>
              <a:rPr sz="2800" spc="-15" dirty="0">
                <a:solidFill>
                  <a:srgbClr val="FF0000"/>
                </a:solidFill>
                <a:latin typeface="Times New Roman"/>
                <a:cs typeface="Times New Roman"/>
              </a:rPr>
              <a:t>приготування</a:t>
            </a:r>
            <a:r>
              <a:rPr sz="2800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/>
                <a:cs typeface="Times New Roman"/>
              </a:rPr>
              <a:t>зборів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31698" y="1570494"/>
            <a:ext cx="7812405" cy="2490470"/>
            <a:chOff x="631698" y="1570494"/>
            <a:chExt cx="7812405" cy="2490470"/>
          </a:xfrm>
        </p:grpSpPr>
        <p:sp>
          <p:nvSpPr>
            <p:cNvPr id="24" name="object 24"/>
            <p:cNvSpPr/>
            <p:nvPr/>
          </p:nvSpPr>
          <p:spPr>
            <a:xfrm>
              <a:off x="760476" y="1638300"/>
              <a:ext cx="7683500" cy="2273300"/>
            </a:xfrm>
            <a:custGeom>
              <a:avLst/>
              <a:gdLst/>
              <a:ahLst/>
              <a:cxnLst/>
              <a:rect l="l" t="t" r="r" b="b"/>
              <a:pathLst>
                <a:path w="7683500" h="2273300">
                  <a:moveTo>
                    <a:pt x="7683246" y="0"/>
                  </a:moveTo>
                  <a:lnTo>
                    <a:pt x="0" y="0"/>
                  </a:lnTo>
                  <a:lnTo>
                    <a:pt x="0" y="2273046"/>
                  </a:lnTo>
                  <a:lnTo>
                    <a:pt x="7683246" y="2273046"/>
                  </a:lnTo>
                  <a:lnTo>
                    <a:pt x="7683246" y="0"/>
                  </a:lnTo>
                  <a:close/>
                </a:path>
              </a:pathLst>
            </a:custGeom>
            <a:solidFill>
              <a:srgbClr val="EDEBE0">
                <a:alpha val="5411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73480" y="1570494"/>
              <a:ext cx="6283452" cy="78332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1698" y="1997214"/>
              <a:ext cx="7666482" cy="78332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31698" y="2423934"/>
              <a:ext cx="1623821" cy="78332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73480" y="2850654"/>
              <a:ext cx="6952488" cy="78332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31698" y="3277374"/>
              <a:ext cx="3185160" cy="783323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228600" y="739319"/>
            <a:ext cx="8711945" cy="5461110"/>
          </a:xfrm>
          <a:prstGeom prst="rect">
            <a:avLst/>
          </a:prstGeom>
        </p:spPr>
        <p:txBody>
          <a:bodyPr vert="horz" wrap="square" lIns="0" tIns="259715" rIns="0" bIns="0" rtlCol="0">
            <a:spAutoFit/>
          </a:bodyPr>
          <a:lstStyle/>
          <a:p>
            <a:pPr marR="10160" algn="ctr">
              <a:lnSpc>
                <a:spcPct val="100000"/>
              </a:lnSpc>
              <a:spcBef>
                <a:spcPts val="2045"/>
              </a:spcBef>
            </a:pPr>
            <a:r>
              <a:rPr sz="2800" b="1" i="1" spc="-10" dirty="0">
                <a:solidFill>
                  <a:srgbClr val="006600"/>
                </a:solidFill>
                <a:latin typeface="Times New Roman"/>
                <a:cs typeface="Times New Roman"/>
              </a:rPr>
              <a:t>Збори готують </a:t>
            </a:r>
            <a:r>
              <a:rPr sz="2800" b="1" i="1" spc="-5" dirty="0">
                <a:solidFill>
                  <a:srgbClr val="990033"/>
                </a:solidFill>
                <a:latin typeface="Times New Roman"/>
                <a:cs typeface="Times New Roman"/>
              </a:rPr>
              <a:t>за</a:t>
            </a:r>
            <a:r>
              <a:rPr sz="2800" b="1" i="1" spc="-15" dirty="0">
                <a:solidFill>
                  <a:srgbClr val="990033"/>
                </a:solidFill>
                <a:latin typeface="Times New Roman"/>
                <a:cs typeface="Times New Roman"/>
              </a:rPr>
              <a:t> масою</a:t>
            </a:r>
            <a:r>
              <a:rPr sz="2800" b="1" i="1" spc="-15" dirty="0">
                <a:solidFill>
                  <a:srgbClr val="006600"/>
                </a:solidFill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  <a:p>
            <a:pPr marL="717550">
              <a:lnSpc>
                <a:spcPct val="100000"/>
              </a:lnSpc>
              <a:spcBef>
                <a:spcPts val="1939"/>
              </a:spcBef>
            </a:pPr>
            <a:r>
              <a:rPr sz="2800" b="1" spc="-5" dirty="0">
                <a:solidFill>
                  <a:srgbClr val="006600"/>
                </a:solidFill>
                <a:latin typeface="Times New Roman"/>
                <a:cs typeface="Times New Roman"/>
              </a:rPr>
              <a:t>Якщо </a:t>
            </a:r>
            <a:r>
              <a:rPr sz="2800" b="1" dirty="0">
                <a:solidFill>
                  <a:srgbClr val="006600"/>
                </a:solidFill>
                <a:latin typeface="Times New Roman"/>
                <a:cs typeface="Times New Roman"/>
              </a:rPr>
              <a:t>до </a:t>
            </a:r>
            <a:r>
              <a:rPr sz="2800" b="1" spc="-15" dirty="0">
                <a:solidFill>
                  <a:srgbClr val="006600"/>
                </a:solidFill>
                <a:latin typeface="Times New Roman"/>
                <a:cs typeface="Times New Roman"/>
              </a:rPr>
              <a:t>збору </a:t>
            </a:r>
            <a:r>
              <a:rPr sz="2800" b="1" spc="-30" dirty="0">
                <a:solidFill>
                  <a:srgbClr val="006600"/>
                </a:solidFill>
                <a:latin typeface="Times New Roman"/>
                <a:cs typeface="Times New Roman"/>
              </a:rPr>
              <a:t>входять</a:t>
            </a:r>
            <a:r>
              <a:rPr sz="2800" b="1" spc="-35" dirty="0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sz="2800" b="1" spc="-20" dirty="0">
                <a:solidFill>
                  <a:srgbClr val="006600"/>
                </a:solidFill>
                <a:latin typeface="Times New Roman"/>
                <a:cs typeface="Times New Roman"/>
              </a:rPr>
              <a:t>сильнодіючі</a:t>
            </a:r>
            <a:endParaRPr sz="2800" dirty="0">
              <a:latin typeface="Times New Roman"/>
              <a:cs typeface="Times New Roman"/>
            </a:endParaRPr>
          </a:p>
          <a:p>
            <a:pPr marL="175895" marR="558800">
              <a:lnSpc>
                <a:spcPct val="100000"/>
              </a:lnSpc>
            </a:pPr>
            <a:r>
              <a:rPr sz="2800" b="1" spc="-20" dirty="0">
                <a:solidFill>
                  <a:srgbClr val="006600"/>
                </a:solidFill>
                <a:latin typeface="Times New Roman"/>
                <a:cs typeface="Times New Roman"/>
              </a:rPr>
              <a:t>речовини, то </a:t>
            </a:r>
            <a:r>
              <a:rPr sz="2800" b="1" spc="-25" dirty="0">
                <a:solidFill>
                  <a:srgbClr val="006600"/>
                </a:solidFill>
                <a:latin typeface="Times New Roman"/>
                <a:cs typeface="Times New Roman"/>
              </a:rPr>
              <a:t>застосовують </a:t>
            </a:r>
            <a:r>
              <a:rPr sz="2800" b="1" spc="-10" dirty="0">
                <a:solidFill>
                  <a:srgbClr val="006600"/>
                </a:solidFill>
                <a:latin typeface="Times New Roman"/>
                <a:cs typeface="Times New Roman"/>
              </a:rPr>
              <a:t>форму </a:t>
            </a:r>
            <a:r>
              <a:rPr sz="2800" b="1" spc="-15" dirty="0">
                <a:solidFill>
                  <a:srgbClr val="006600"/>
                </a:solidFill>
                <a:latin typeface="Times New Roman"/>
                <a:cs typeface="Times New Roman"/>
              </a:rPr>
              <a:t>дозованих  </a:t>
            </a:r>
            <a:r>
              <a:rPr sz="2800" b="1" spc="-5" dirty="0">
                <a:solidFill>
                  <a:srgbClr val="006600"/>
                </a:solidFill>
                <a:latin typeface="Times New Roman"/>
                <a:cs typeface="Times New Roman"/>
              </a:rPr>
              <a:t>зборів.</a:t>
            </a:r>
            <a:endParaRPr sz="2800" dirty="0">
              <a:latin typeface="Times New Roman"/>
              <a:cs typeface="Times New Roman"/>
            </a:endParaRPr>
          </a:p>
          <a:p>
            <a:pPr marL="175895" marR="732155" indent="541655">
              <a:lnSpc>
                <a:spcPct val="100000"/>
              </a:lnSpc>
            </a:pPr>
            <a:r>
              <a:rPr sz="2800" b="1" dirty="0">
                <a:solidFill>
                  <a:srgbClr val="006600"/>
                </a:solidFill>
                <a:latin typeface="Times New Roman"/>
                <a:cs typeface="Times New Roman"/>
              </a:rPr>
              <a:t>При </a:t>
            </a:r>
            <a:r>
              <a:rPr sz="2800" b="1" spc="-15" dirty="0">
                <a:solidFill>
                  <a:srgbClr val="006600"/>
                </a:solidFill>
                <a:latin typeface="Times New Roman"/>
                <a:cs typeface="Times New Roman"/>
              </a:rPr>
              <a:t>цьому </a:t>
            </a:r>
            <a:r>
              <a:rPr sz="2800" b="1" spc="-25" dirty="0">
                <a:solidFill>
                  <a:srgbClr val="006600"/>
                </a:solidFill>
                <a:latin typeface="Times New Roman"/>
                <a:cs typeface="Times New Roman"/>
              </a:rPr>
              <a:t>кожну </a:t>
            </a:r>
            <a:r>
              <a:rPr sz="2800" b="1" spc="-15" dirty="0">
                <a:solidFill>
                  <a:srgbClr val="006600"/>
                </a:solidFill>
                <a:latin typeface="Times New Roman"/>
                <a:cs typeface="Times New Roman"/>
              </a:rPr>
              <a:t>дозу збору </a:t>
            </a:r>
            <a:r>
              <a:rPr sz="2800" b="1" spc="-30" dirty="0">
                <a:solidFill>
                  <a:srgbClr val="006600"/>
                </a:solidFill>
                <a:latin typeface="Times New Roman"/>
                <a:cs typeface="Times New Roman"/>
              </a:rPr>
              <a:t>готують </a:t>
            </a:r>
            <a:r>
              <a:rPr sz="2800" b="1" spc="15" dirty="0">
                <a:solidFill>
                  <a:srgbClr val="006600"/>
                </a:solidFill>
                <a:latin typeface="Times New Roman"/>
                <a:cs typeface="Times New Roman"/>
              </a:rPr>
              <a:t>та  </a:t>
            </a:r>
            <a:r>
              <a:rPr sz="2800" b="1" spc="-15" dirty="0">
                <a:solidFill>
                  <a:srgbClr val="006600"/>
                </a:solidFill>
                <a:latin typeface="Times New Roman"/>
                <a:cs typeface="Times New Roman"/>
              </a:rPr>
              <a:t>пакують</a:t>
            </a:r>
            <a:r>
              <a:rPr sz="2800" b="1" spc="-35" dirty="0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6600"/>
                </a:solidFill>
                <a:latin typeface="Times New Roman"/>
                <a:cs typeface="Times New Roman"/>
              </a:rPr>
              <a:t>окремо.</a:t>
            </a:r>
            <a:endParaRPr sz="2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400" dirty="0">
              <a:latin typeface="Times New Roman"/>
              <a:cs typeface="Times New Roman"/>
            </a:endParaRPr>
          </a:p>
          <a:p>
            <a:pPr marL="12700" marR="236220" indent="447675">
              <a:lnSpc>
                <a:spcPct val="100000"/>
              </a:lnSpc>
              <a:tabLst>
                <a:tab pos="4560570" algn="l"/>
              </a:tabLst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Для </a:t>
            </a:r>
            <a:r>
              <a:rPr sz="2400" b="1" spc="-10" dirty="0">
                <a:solidFill>
                  <a:srgbClr val="006600"/>
                </a:solidFill>
                <a:latin typeface="Times New Roman"/>
                <a:cs typeface="Times New Roman"/>
              </a:rPr>
              <a:t>попередження </a:t>
            </a:r>
            <a:r>
              <a:rPr sz="2400" b="1" spc="-5" dirty="0">
                <a:solidFill>
                  <a:srgbClr val="006600"/>
                </a:solidFill>
                <a:latin typeface="Times New Roman"/>
                <a:cs typeface="Times New Roman"/>
              </a:rPr>
              <a:t>перехресної контамінації під </a:t>
            </a: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час  зважування, </a:t>
            </a:r>
            <a:r>
              <a:rPr sz="2400" b="1" spc="-10" dirty="0">
                <a:solidFill>
                  <a:srgbClr val="006600"/>
                </a:solidFill>
                <a:latin typeface="Times New Roman"/>
                <a:cs typeface="Times New Roman"/>
              </a:rPr>
              <a:t>змішування </a:t>
            </a:r>
            <a:r>
              <a:rPr sz="2400" b="1" spc="10" dirty="0">
                <a:solidFill>
                  <a:srgbClr val="006600"/>
                </a:solidFill>
                <a:latin typeface="Times New Roman"/>
                <a:cs typeface="Times New Roman"/>
              </a:rPr>
              <a:t>та </a:t>
            </a: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операцій з </a:t>
            </a:r>
            <a:r>
              <a:rPr sz="2400" b="1" spc="-5" dirty="0">
                <a:solidFill>
                  <a:srgbClr val="006600"/>
                </a:solidFill>
                <a:latin typeface="Times New Roman"/>
                <a:cs typeface="Times New Roman"/>
              </a:rPr>
              <a:t>обробки  </a:t>
            </a:r>
            <a:r>
              <a:rPr sz="2400" b="1" spc="-10" dirty="0">
                <a:solidFill>
                  <a:srgbClr val="006600"/>
                </a:solidFill>
                <a:latin typeface="Times New Roman"/>
                <a:cs typeface="Times New Roman"/>
              </a:rPr>
              <a:t>лікарської</a:t>
            </a:r>
            <a:r>
              <a:rPr sz="2400" b="1" spc="10" dirty="0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6600"/>
                </a:solidFill>
                <a:latin typeface="Times New Roman"/>
                <a:cs typeface="Times New Roman"/>
              </a:rPr>
              <a:t>рослинної</a:t>
            </a:r>
            <a:r>
              <a:rPr sz="2400" b="1" spc="25" dirty="0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6600"/>
                </a:solidFill>
                <a:latin typeface="Times New Roman"/>
                <a:cs typeface="Times New Roman"/>
              </a:rPr>
              <a:t>сировини,	</a:t>
            </a:r>
            <a:r>
              <a:rPr sz="2400" b="1" spc="-15" dirty="0">
                <a:solidFill>
                  <a:srgbClr val="006600"/>
                </a:solidFill>
                <a:latin typeface="Times New Roman"/>
                <a:cs typeface="Times New Roman"/>
              </a:rPr>
              <a:t>необхідні </a:t>
            </a:r>
            <a:r>
              <a:rPr sz="2400" b="1" spc="-10" dirty="0">
                <a:solidFill>
                  <a:srgbClr val="006600"/>
                </a:solidFill>
                <a:latin typeface="Times New Roman"/>
                <a:cs typeface="Times New Roman"/>
              </a:rPr>
              <a:t>особливі</a:t>
            </a:r>
            <a:endParaRPr sz="24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400" b="1" spc="-10" dirty="0">
                <a:solidFill>
                  <a:srgbClr val="990033"/>
                </a:solidFill>
                <a:latin typeface="Times New Roman"/>
                <a:cs typeface="Times New Roman"/>
              </a:rPr>
              <a:t>запобіжні </a:t>
            </a:r>
            <a:r>
              <a:rPr sz="2400" b="1" spc="-25" dirty="0">
                <a:solidFill>
                  <a:srgbClr val="990033"/>
                </a:solidFill>
                <a:latin typeface="Times New Roman"/>
                <a:cs typeface="Times New Roman"/>
              </a:rPr>
              <a:t>заходи</a:t>
            </a:r>
            <a:r>
              <a:rPr sz="2400" b="1" spc="-25" dirty="0">
                <a:solidFill>
                  <a:srgbClr val="006600"/>
                </a:solidFill>
                <a:latin typeface="Times New Roman"/>
                <a:cs typeface="Times New Roman"/>
              </a:rPr>
              <a:t>, </a:t>
            </a:r>
            <a:r>
              <a:rPr sz="2400" b="1" spc="-10" dirty="0">
                <a:solidFill>
                  <a:srgbClr val="006600"/>
                </a:solidFill>
                <a:latin typeface="Times New Roman"/>
                <a:cs typeface="Times New Roman"/>
              </a:rPr>
              <a:t>наприклад, </a:t>
            </a:r>
            <a:r>
              <a:rPr sz="2400" b="1" spc="-5" dirty="0">
                <a:solidFill>
                  <a:srgbClr val="990033"/>
                </a:solidFill>
                <a:latin typeface="Times New Roman"/>
                <a:cs typeface="Times New Roman"/>
              </a:rPr>
              <a:t>вилучення </a:t>
            </a:r>
            <a:r>
              <a:rPr sz="2400" b="1" spc="-60" dirty="0">
                <a:solidFill>
                  <a:srgbClr val="990033"/>
                </a:solidFill>
                <a:latin typeface="Times New Roman"/>
                <a:cs typeface="Times New Roman"/>
              </a:rPr>
              <a:t>пилу</a:t>
            </a:r>
            <a:r>
              <a:rPr sz="2400" b="1" spc="-60" dirty="0">
                <a:solidFill>
                  <a:srgbClr val="006600"/>
                </a:solidFill>
                <a:latin typeface="Times New Roman"/>
                <a:cs typeface="Times New Roman"/>
              </a:rPr>
              <a:t>,  </a:t>
            </a:r>
            <a:r>
              <a:rPr sz="2400" b="1" spc="-5" dirty="0">
                <a:solidFill>
                  <a:srgbClr val="990033"/>
                </a:solidFill>
                <a:latin typeface="Times New Roman"/>
                <a:cs typeface="Times New Roman"/>
              </a:rPr>
              <a:t>використання </a:t>
            </a:r>
            <a:r>
              <a:rPr sz="2400" b="1" dirty="0">
                <a:solidFill>
                  <a:srgbClr val="990033"/>
                </a:solidFill>
                <a:latin typeface="Times New Roman"/>
                <a:cs typeface="Times New Roman"/>
              </a:rPr>
              <a:t>спеціально </a:t>
            </a:r>
            <a:r>
              <a:rPr sz="2400" b="1" spc="-15" dirty="0">
                <a:solidFill>
                  <a:srgbClr val="990033"/>
                </a:solidFill>
                <a:latin typeface="Times New Roman"/>
                <a:cs typeface="Times New Roman"/>
              </a:rPr>
              <a:t>призначених </a:t>
            </a:r>
            <a:r>
              <a:rPr sz="2400" b="1" spc="-5" dirty="0">
                <a:solidFill>
                  <a:srgbClr val="990033"/>
                </a:solidFill>
                <a:latin typeface="Times New Roman"/>
                <a:cs typeface="Times New Roman"/>
              </a:rPr>
              <a:t>приміщень </a:t>
            </a:r>
            <a:r>
              <a:rPr sz="2400" b="1" spc="10" dirty="0">
                <a:solidFill>
                  <a:srgbClr val="006600"/>
                </a:solidFill>
                <a:latin typeface="Times New Roman"/>
                <a:cs typeface="Times New Roman"/>
              </a:rPr>
              <a:t>та</a:t>
            </a:r>
            <a:r>
              <a:rPr sz="2400" b="1" spc="100" dirty="0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ін.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646921" y="6289516"/>
            <a:ext cx="139065" cy="25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b="1" dirty="0">
                <a:solidFill>
                  <a:srgbClr val="EDEBE0"/>
                </a:solidFill>
                <a:latin typeface="Arial"/>
                <a:cs typeface="Arial"/>
              </a:rPr>
              <a:t>6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940545" y="6579923"/>
            <a:ext cx="12446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800000"/>
                </a:solidFill>
                <a:latin typeface="Arial"/>
                <a:cs typeface="Arial"/>
              </a:rPr>
              <a:t>6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301" y="-118074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6700" y="3616452"/>
            <a:ext cx="8478774" cy="245440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95725" y="4267200"/>
            <a:ext cx="43275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975" indent="-181610">
              <a:lnSpc>
                <a:spcPct val="100000"/>
              </a:lnSpc>
              <a:spcBef>
                <a:spcPts val="10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181610" algn="l"/>
              </a:tabLst>
            </a:pPr>
            <a:r>
              <a:rPr sz="2400" b="1" dirty="0">
                <a:solidFill>
                  <a:srgbClr val="03070D"/>
                </a:solidFill>
                <a:latin typeface="Arial"/>
                <a:cs typeface="Arial"/>
              </a:rPr>
              <a:t>на 1 </a:t>
            </a:r>
            <a:r>
              <a:rPr sz="2400" b="1" spc="-25" dirty="0">
                <a:solidFill>
                  <a:srgbClr val="03070D"/>
                </a:solidFill>
                <a:latin typeface="Arial"/>
                <a:cs typeface="Arial"/>
              </a:rPr>
              <a:t>стол. </a:t>
            </a:r>
            <a:r>
              <a:rPr sz="2400" b="1" spc="-15" dirty="0">
                <a:solidFill>
                  <a:srgbClr val="03070D"/>
                </a:solidFill>
                <a:latin typeface="Arial"/>
                <a:cs typeface="Arial"/>
              </a:rPr>
              <a:t>ложку </a:t>
            </a:r>
            <a:r>
              <a:rPr sz="2400" b="1" dirty="0">
                <a:solidFill>
                  <a:srgbClr val="03070D"/>
                </a:solidFill>
                <a:latin typeface="Arial"/>
                <a:cs typeface="Arial"/>
              </a:rPr>
              <a:t>– </a:t>
            </a:r>
            <a:r>
              <a:rPr sz="2400" b="1" spc="-5" dirty="0">
                <a:solidFill>
                  <a:srgbClr val="03070D"/>
                </a:solidFill>
                <a:latin typeface="Arial"/>
                <a:cs typeface="Arial"/>
              </a:rPr>
              <a:t>15 </a:t>
            </a:r>
            <a:r>
              <a:rPr sz="2400" b="1" dirty="0">
                <a:solidFill>
                  <a:srgbClr val="03070D"/>
                </a:solidFill>
                <a:latin typeface="Arial"/>
                <a:cs typeface="Arial"/>
              </a:rPr>
              <a:t>мл –</a:t>
            </a:r>
            <a:r>
              <a:rPr sz="2400" b="1" spc="-7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3070D"/>
                </a:solidFill>
                <a:latin typeface="Arial"/>
                <a:cs typeface="Arial"/>
              </a:rPr>
              <a:t>х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29739" y="5226303"/>
            <a:ext cx="137795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950" dirty="0">
                <a:solidFill>
                  <a:srgbClr val="A94543"/>
                </a:solidFill>
                <a:latin typeface="Wingdings 2"/>
                <a:cs typeface="Wingdings 2"/>
              </a:rPr>
              <a:t></a:t>
            </a:r>
            <a:endParaRPr sz="1950">
              <a:latin typeface="Wingdings 2"/>
              <a:cs typeface="Wingdings 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94070" y="4303077"/>
            <a:ext cx="3032125" cy="710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95">
              <a:lnSpc>
                <a:spcPts val="2755"/>
              </a:lnSpc>
              <a:spcBef>
                <a:spcPts val="100"/>
              </a:spcBef>
            </a:pPr>
            <a:r>
              <a:rPr sz="2400" b="1" spc="-55" dirty="0">
                <a:solidFill>
                  <a:srgbClr val="03070D"/>
                </a:solidFill>
                <a:latin typeface="Arial"/>
                <a:cs typeface="Arial"/>
              </a:rPr>
              <a:t>ТРД </a:t>
            </a:r>
            <a:r>
              <a:rPr sz="24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2400" b="1" spc="-5" dirty="0">
                <a:solidFill>
                  <a:srgbClr val="03070D"/>
                </a:solidFill>
                <a:latin typeface="Arial"/>
                <a:cs typeface="Arial"/>
              </a:rPr>
              <a:t>0,15</a:t>
            </a:r>
            <a:r>
              <a:rPr sz="2400" b="1" spc="1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3070D"/>
                </a:solidFill>
                <a:latin typeface="Arial"/>
                <a:cs typeface="Arial"/>
              </a:rPr>
              <a:t>г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635"/>
              </a:lnSpc>
            </a:pPr>
            <a:r>
              <a:rPr sz="2300" b="1" spc="-25" dirty="0">
                <a:solidFill>
                  <a:srgbClr val="03070D"/>
                </a:solidFill>
                <a:latin typeface="Arial"/>
                <a:cs typeface="Arial"/>
              </a:rPr>
              <a:t>ТДД </a:t>
            </a:r>
            <a:r>
              <a:rPr sz="23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2300" b="1" spc="-5" dirty="0">
                <a:solidFill>
                  <a:srgbClr val="03070D"/>
                </a:solidFill>
                <a:latin typeface="Arial"/>
                <a:cs typeface="Arial"/>
              </a:rPr>
              <a:t>0,15 </a:t>
            </a:r>
            <a:r>
              <a:rPr sz="2300" b="1" dirty="0">
                <a:solidFill>
                  <a:srgbClr val="03070D"/>
                </a:solidFill>
                <a:latin typeface="Arial"/>
                <a:cs typeface="Arial"/>
              </a:rPr>
              <a:t>· 3 = </a:t>
            </a:r>
            <a:r>
              <a:rPr sz="2300" b="1" spc="-5" dirty="0">
                <a:solidFill>
                  <a:srgbClr val="03070D"/>
                </a:solidFill>
                <a:latin typeface="Arial"/>
                <a:cs typeface="Arial"/>
              </a:rPr>
              <a:t>0,45</a:t>
            </a:r>
            <a:r>
              <a:rPr sz="2300" b="1" spc="-12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03070D"/>
                </a:solidFill>
                <a:latin typeface="Arial"/>
                <a:cs typeface="Arial"/>
              </a:rPr>
              <a:t>г</a:t>
            </a:r>
            <a:endParaRPr sz="23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5440" y="5581650"/>
            <a:ext cx="16954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10" dirty="0">
                <a:solidFill>
                  <a:srgbClr val="C0504D"/>
                </a:solidFill>
                <a:latin typeface="Wingdings 2"/>
                <a:cs typeface="Wingdings 2"/>
              </a:rPr>
              <a:t></a:t>
            </a:r>
            <a:endParaRPr sz="2050">
              <a:latin typeface="Wingdings 2"/>
              <a:cs typeface="Wingdings 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3233" y="4662152"/>
            <a:ext cx="19069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40" dirty="0">
                <a:solidFill>
                  <a:srgbClr val="03070D"/>
                </a:solidFill>
                <a:latin typeface="Arial"/>
                <a:cs typeface="Arial"/>
              </a:rPr>
              <a:t>МТРД </a:t>
            </a:r>
            <a:r>
              <a:rPr sz="24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2400" b="1" spc="-5" dirty="0">
                <a:solidFill>
                  <a:srgbClr val="03070D"/>
                </a:solidFill>
                <a:latin typeface="Arial"/>
                <a:cs typeface="Arial"/>
              </a:rPr>
              <a:t>1,0</a:t>
            </a:r>
            <a:r>
              <a:rPr sz="2400" b="1" spc="-5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2400" b="1" spc="-110" dirty="0">
                <a:solidFill>
                  <a:srgbClr val="03070D"/>
                </a:solidFill>
                <a:latin typeface="Arial"/>
                <a:cs typeface="Arial"/>
              </a:rPr>
              <a:t>г,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29507" y="4648073"/>
            <a:ext cx="17881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03070D"/>
                </a:solidFill>
                <a:latin typeface="Arial"/>
                <a:cs typeface="Arial"/>
              </a:rPr>
              <a:t>МТДД </a:t>
            </a:r>
            <a:r>
              <a:rPr sz="2400" b="1" dirty="0">
                <a:solidFill>
                  <a:srgbClr val="03070D"/>
                </a:solidFill>
                <a:latin typeface="Arial"/>
                <a:cs typeface="Arial"/>
              </a:rPr>
              <a:t>=</a:t>
            </a:r>
            <a:r>
              <a:rPr sz="2400" b="1" spc="-5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3070D"/>
                </a:solidFill>
                <a:latin typeface="Arial"/>
                <a:cs typeface="Arial"/>
              </a:rPr>
              <a:t>5,0г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440" y="5254897"/>
            <a:ext cx="28575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10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194310" algn="l"/>
              </a:tabLst>
            </a:pPr>
            <a:r>
              <a:rPr sz="2400" b="1" spc="-5" dirty="0">
                <a:solidFill>
                  <a:srgbClr val="000099"/>
                </a:solidFill>
                <a:latin typeface="Arial"/>
                <a:cs typeface="Arial"/>
              </a:rPr>
              <a:t>Дози </a:t>
            </a:r>
            <a:r>
              <a:rPr sz="2400" b="1" dirty="0">
                <a:solidFill>
                  <a:srgbClr val="000099"/>
                </a:solidFill>
                <a:latin typeface="Arial"/>
                <a:cs typeface="Arial"/>
              </a:rPr>
              <a:t>не</a:t>
            </a:r>
            <a:r>
              <a:rPr sz="2400" b="1" spc="-8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Arial"/>
                <a:cs typeface="Arial"/>
              </a:rPr>
              <a:t>завищені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76199" y="167767"/>
            <a:ext cx="8417560" cy="3261360"/>
            <a:chOff x="476199" y="167767"/>
            <a:chExt cx="8417560" cy="326136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6199" y="167767"/>
              <a:ext cx="7014006" cy="31724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87195" y="477773"/>
              <a:ext cx="7706106" cy="2951226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266189" y="318929"/>
            <a:ext cx="6707505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dirty="0">
                <a:latin typeface="Arial"/>
                <a:cs typeface="Arial"/>
              </a:rPr>
              <a:t>Rp.: </a:t>
            </a:r>
            <a:r>
              <a:rPr sz="2400" b="0" spc="-5" dirty="0">
                <a:latin typeface="Arial"/>
                <a:cs typeface="Arial"/>
              </a:rPr>
              <a:t>Herbae Adonidis</a:t>
            </a:r>
            <a:r>
              <a:rPr sz="2400" b="0" spc="-105" dirty="0">
                <a:latin typeface="Arial"/>
                <a:cs typeface="Arial"/>
              </a:rPr>
              <a:t> </a:t>
            </a:r>
            <a:r>
              <a:rPr sz="2400" b="0" spc="-5" dirty="0">
                <a:latin typeface="Arial"/>
                <a:cs typeface="Arial"/>
              </a:rPr>
              <a:t>vernalis</a:t>
            </a:r>
          </a:p>
          <a:p>
            <a:pPr marR="5080">
              <a:lnSpc>
                <a:spcPct val="100000"/>
              </a:lnSpc>
              <a:tabLst>
                <a:tab pos="4070350" algn="l"/>
                <a:tab pos="5676900" algn="l"/>
              </a:tabLst>
            </a:pPr>
            <a:r>
              <a:rPr lang="en-US" sz="2400" b="0" spc="-5" dirty="0" smtClean="0">
                <a:latin typeface="Arial"/>
                <a:cs typeface="Arial"/>
              </a:rPr>
              <a:t>                   </a:t>
            </a:r>
            <a:r>
              <a:rPr sz="2400" b="0" spc="-5" dirty="0" err="1" smtClean="0">
                <a:latin typeface="Arial"/>
                <a:cs typeface="Arial"/>
              </a:rPr>
              <a:t>Rhizomatis</a:t>
            </a:r>
            <a:r>
              <a:rPr sz="2400" b="0" spc="40" dirty="0" smtClean="0">
                <a:latin typeface="Arial"/>
                <a:cs typeface="Arial"/>
              </a:rPr>
              <a:t> </a:t>
            </a:r>
            <a:r>
              <a:rPr sz="2400" b="0" dirty="0">
                <a:latin typeface="Arial"/>
                <a:cs typeface="Arial"/>
              </a:rPr>
              <a:t>cum</a:t>
            </a:r>
            <a:r>
              <a:rPr sz="2400" b="0" spc="25" dirty="0">
                <a:latin typeface="Arial"/>
                <a:cs typeface="Arial"/>
              </a:rPr>
              <a:t> </a:t>
            </a:r>
            <a:r>
              <a:rPr sz="2400" b="0" dirty="0">
                <a:latin typeface="Arial"/>
                <a:cs typeface="Arial"/>
              </a:rPr>
              <a:t>radicibus	</a:t>
            </a:r>
            <a:r>
              <a:rPr lang="en-US" sz="2400" b="0" dirty="0" smtClean="0">
                <a:latin typeface="Arial"/>
                <a:cs typeface="Arial"/>
              </a:rPr>
              <a:t/>
            </a:r>
            <a:br>
              <a:rPr lang="en-US" sz="2400" b="0" dirty="0" smtClean="0">
                <a:latin typeface="Arial"/>
                <a:cs typeface="Arial"/>
              </a:rPr>
            </a:b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smtClean="0">
                <a:latin typeface="Arial"/>
                <a:cs typeface="Arial"/>
              </a:rPr>
              <a:t>               </a:t>
            </a:r>
            <a:r>
              <a:rPr sz="2400" b="0" spc="-20" dirty="0" err="1" smtClean="0">
                <a:latin typeface="Arial"/>
                <a:cs typeface="Arial"/>
              </a:rPr>
              <a:t>Valerianae</a:t>
            </a:r>
            <a:r>
              <a:rPr sz="2400" b="0" spc="-20" dirty="0">
                <a:latin typeface="Arial"/>
                <a:cs typeface="Arial"/>
              </a:rPr>
              <a:t>	</a:t>
            </a:r>
            <a:r>
              <a:rPr sz="2400" b="0" spc="-5" dirty="0">
                <a:latin typeface="Arial"/>
                <a:cs typeface="Arial"/>
              </a:rPr>
              <a:t>ana</a:t>
            </a:r>
            <a:r>
              <a:rPr sz="2400" b="0" spc="-85" dirty="0">
                <a:latin typeface="Arial"/>
                <a:cs typeface="Arial"/>
              </a:rPr>
              <a:t> </a:t>
            </a:r>
            <a:r>
              <a:rPr sz="2400" b="0" dirty="0">
                <a:latin typeface="Arial"/>
                <a:cs typeface="Arial"/>
              </a:rPr>
              <a:t>2,0  </a:t>
            </a:r>
            <a:r>
              <a:rPr lang="en-US" sz="2400" b="0" dirty="0" smtClean="0">
                <a:latin typeface="Arial"/>
                <a:cs typeface="Arial"/>
              </a:rPr>
              <a:t/>
            </a:r>
            <a:br>
              <a:rPr lang="en-US" sz="2400" b="0" dirty="0" smtClean="0">
                <a:latin typeface="Arial"/>
                <a:cs typeface="Arial"/>
              </a:rPr>
            </a:br>
            <a:r>
              <a:rPr sz="2400" b="0" dirty="0" err="1" smtClean="0">
                <a:latin typeface="Arial"/>
                <a:cs typeface="Arial"/>
              </a:rPr>
              <a:t>Misce</a:t>
            </a:r>
            <a:r>
              <a:rPr sz="2400" b="0" dirty="0">
                <a:latin typeface="Arial"/>
                <a:cs typeface="Arial"/>
              </a:rPr>
              <a:t>, fiat</a:t>
            </a:r>
            <a:r>
              <a:rPr sz="2400" b="0" spc="-5" dirty="0">
                <a:latin typeface="Arial"/>
                <a:cs typeface="Arial"/>
              </a:rPr>
              <a:t> species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idx="1"/>
          </p:nvPr>
        </p:nvSpPr>
        <p:spPr>
          <a:xfrm>
            <a:off x="2133504" y="1812393"/>
            <a:ext cx="6196405" cy="12408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3975" indent="0">
              <a:lnSpc>
                <a:spcPct val="100000"/>
              </a:lnSpc>
              <a:spcBef>
                <a:spcPts val="100"/>
              </a:spcBef>
              <a:buNone/>
            </a:pPr>
            <a:r>
              <a:rPr sz="1900" b="1" spc="-5" dirty="0"/>
              <a:t>Da tales doses N</a:t>
            </a:r>
            <a:r>
              <a:rPr sz="1900" b="1" spc="20" dirty="0"/>
              <a:t> </a:t>
            </a:r>
            <a:r>
              <a:rPr sz="1900" b="1" spc="-5" dirty="0"/>
              <a:t>10.</a:t>
            </a:r>
          </a:p>
          <a:p>
            <a:pPr marL="1346200" marR="5080" indent="0" algn="just">
              <a:lnSpc>
                <a:spcPct val="100000"/>
              </a:lnSpc>
              <a:buNone/>
              <a:tabLst>
                <a:tab pos="4378325" algn="l"/>
                <a:tab pos="6631305" algn="l"/>
                <a:tab pos="7411084" algn="l"/>
              </a:tabLst>
            </a:pPr>
            <a:r>
              <a:rPr sz="1900" b="1" dirty="0"/>
              <a:t>Signa. К</a:t>
            </a:r>
            <a:r>
              <a:rPr sz="1900" b="1" spc="-30" dirty="0"/>
              <a:t>о</a:t>
            </a:r>
            <a:r>
              <a:rPr sz="1900" b="1" dirty="0"/>
              <a:t>жну </a:t>
            </a:r>
            <a:r>
              <a:rPr sz="1900" b="1" spc="-5" dirty="0"/>
              <a:t>д</a:t>
            </a:r>
            <a:r>
              <a:rPr sz="1900" b="1" spc="-35" dirty="0"/>
              <a:t>оз</a:t>
            </a:r>
            <a:r>
              <a:rPr sz="1900" b="1" dirty="0"/>
              <a:t>у</a:t>
            </a:r>
            <a:r>
              <a:rPr sz="1900" b="1" spc="10" dirty="0"/>
              <a:t> </a:t>
            </a:r>
            <a:r>
              <a:rPr sz="1900" b="1" spc="-5" dirty="0"/>
              <a:t>за</a:t>
            </a:r>
            <a:r>
              <a:rPr sz="1900" b="1" spc="-30" dirty="0"/>
              <a:t>в</a:t>
            </a:r>
            <a:r>
              <a:rPr sz="1900" b="1" spc="-5" dirty="0"/>
              <a:t>ар</a:t>
            </a:r>
            <a:r>
              <a:rPr sz="1900" b="1" spc="-10" dirty="0"/>
              <a:t>и</a:t>
            </a:r>
            <a:r>
              <a:rPr sz="1900" b="1" dirty="0"/>
              <a:t>ти 1 </a:t>
            </a:r>
            <a:r>
              <a:rPr sz="1900" b="1" dirty="0" err="1" smtClean="0"/>
              <a:t>с</a:t>
            </a:r>
            <a:r>
              <a:rPr sz="1900" b="1" spc="-35" dirty="0" err="1" smtClean="0"/>
              <a:t>т</a:t>
            </a:r>
            <a:r>
              <a:rPr sz="1900" b="1" spc="-5" dirty="0" err="1" smtClean="0"/>
              <a:t>а</a:t>
            </a:r>
            <a:r>
              <a:rPr sz="1900" b="1" spc="45" dirty="0" err="1" smtClean="0"/>
              <a:t>к</a:t>
            </a:r>
            <a:r>
              <a:rPr sz="1900" b="1" spc="-5" dirty="0" err="1" smtClean="0"/>
              <a:t>ано</a:t>
            </a:r>
            <a:r>
              <a:rPr sz="1900" b="1" dirty="0" err="1" smtClean="0"/>
              <a:t>м</a:t>
            </a:r>
            <a:r>
              <a:rPr lang="en-US" sz="1900" b="1" dirty="0" smtClean="0"/>
              <a:t> </a:t>
            </a:r>
            <a:r>
              <a:rPr sz="1900" b="1" spc="-5" dirty="0" err="1" smtClean="0"/>
              <a:t>окр</a:t>
            </a:r>
            <a:r>
              <a:rPr sz="1900" b="1" spc="-10" dirty="0" err="1" smtClean="0"/>
              <a:t>о</a:t>
            </a:r>
            <a:r>
              <a:rPr sz="1900" b="1" dirty="0" err="1" smtClean="0"/>
              <a:t>п</a:t>
            </a:r>
            <a:r>
              <a:rPr sz="1900" b="1" spc="-240" dirty="0" err="1" smtClean="0"/>
              <a:t>у</a:t>
            </a:r>
            <a:r>
              <a:rPr sz="1900" b="1" dirty="0"/>
              <a:t>,  </a:t>
            </a:r>
            <a:r>
              <a:rPr sz="1900" b="1" spc="-10" dirty="0"/>
              <a:t>настояти</a:t>
            </a:r>
            <a:r>
              <a:rPr sz="1900" b="1" spc="10" dirty="0"/>
              <a:t> </a:t>
            </a:r>
            <a:r>
              <a:rPr sz="1900" b="1" spc="-5" dirty="0"/>
              <a:t>30</a:t>
            </a:r>
            <a:r>
              <a:rPr sz="1900" b="1" spc="5" dirty="0"/>
              <a:t> </a:t>
            </a:r>
            <a:r>
              <a:rPr sz="1900" b="1" dirty="0"/>
              <a:t>хвилин.	</a:t>
            </a:r>
            <a:r>
              <a:rPr sz="1900" b="1" spc="-10" dirty="0"/>
              <a:t>Приймати</a:t>
            </a:r>
            <a:r>
              <a:rPr sz="1900" b="1" spc="5" dirty="0"/>
              <a:t> </a:t>
            </a:r>
            <a:r>
              <a:rPr sz="1900" b="1" dirty="0" err="1"/>
              <a:t>по</a:t>
            </a:r>
            <a:r>
              <a:rPr sz="1900" b="1" dirty="0"/>
              <a:t> </a:t>
            </a:r>
            <a:r>
              <a:rPr sz="1900" b="1" dirty="0" smtClean="0"/>
              <a:t>1</a:t>
            </a:r>
            <a:r>
              <a:rPr lang="en-US" sz="1900" b="1" dirty="0" smtClean="0"/>
              <a:t> </a:t>
            </a:r>
            <a:r>
              <a:rPr sz="1900" b="1" spc="-15" dirty="0" err="1" smtClean="0"/>
              <a:t>столовій</a:t>
            </a:r>
            <a:r>
              <a:rPr sz="1900" b="1" spc="-15" dirty="0" smtClean="0"/>
              <a:t>  </a:t>
            </a:r>
            <a:r>
              <a:rPr sz="1900" b="1" spc="-5" dirty="0"/>
              <a:t>ложці </a:t>
            </a:r>
            <a:r>
              <a:rPr sz="1900" b="1" dirty="0"/>
              <a:t>3 </a:t>
            </a:r>
            <a:r>
              <a:rPr sz="1900" b="1" spc="-10" dirty="0"/>
              <a:t>рази </a:t>
            </a:r>
            <a:r>
              <a:rPr sz="1900" b="1" spc="-5" dirty="0" err="1"/>
              <a:t>на</a:t>
            </a:r>
            <a:r>
              <a:rPr sz="1900" b="1" spc="5" dirty="0"/>
              <a:t> </a:t>
            </a:r>
            <a:r>
              <a:rPr sz="1900" b="1" spc="-5" dirty="0" err="1" smtClean="0"/>
              <a:t>день</a:t>
            </a:r>
            <a:endParaRPr sz="2950" dirty="0"/>
          </a:p>
        </p:txBody>
      </p:sp>
      <p:sp>
        <p:nvSpPr>
          <p:cNvPr id="22" name="object 22"/>
          <p:cNvSpPr txBox="1"/>
          <p:nvPr/>
        </p:nvSpPr>
        <p:spPr>
          <a:xfrm>
            <a:off x="8128254" y="6289516"/>
            <a:ext cx="476884" cy="25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b="1" spc="-5" dirty="0">
                <a:solidFill>
                  <a:srgbClr val="EDEBE0"/>
                </a:solidFill>
                <a:latin typeface="Arial"/>
                <a:cs typeface="Arial"/>
              </a:rPr>
              <a:t>7777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1580" y="3310926"/>
            <a:ext cx="8383558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429259">
              <a:lnSpc>
                <a:spcPct val="80000"/>
              </a:lnSpc>
              <a:buClr>
                <a:srgbClr val="C0504D"/>
              </a:buClr>
              <a:buSzPct val="85416"/>
              <a:tabLst>
                <a:tab pos="194310" algn="l"/>
              </a:tabLst>
            </a:pPr>
            <a:r>
              <a:rPr lang="ru-RU" b="1" spc="10" dirty="0">
                <a:solidFill>
                  <a:srgbClr val="03070D"/>
                </a:solidFill>
                <a:cs typeface="Arial"/>
              </a:rPr>
              <a:t>До </a:t>
            </a:r>
            <a:r>
              <a:rPr lang="ru-RU" b="1" spc="5" dirty="0">
                <a:solidFill>
                  <a:srgbClr val="03070D"/>
                </a:solidFill>
                <a:cs typeface="Arial"/>
              </a:rPr>
              <a:t>складу </a:t>
            </a:r>
            <a:r>
              <a:rPr lang="ru-RU" b="1" spc="-25" dirty="0" err="1">
                <a:solidFill>
                  <a:srgbClr val="03070D"/>
                </a:solidFill>
                <a:cs typeface="Arial"/>
              </a:rPr>
              <a:t>збору</a:t>
            </a:r>
            <a:r>
              <a:rPr lang="ru-RU" b="1" spc="-25" dirty="0">
                <a:solidFill>
                  <a:srgbClr val="03070D"/>
                </a:solidFill>
                <a:cs typeface="Arial"/>
              </a:rPr>
              <a:t> </a:t>
            </a:r>
            <a:r>
              <a:rPr lang="ru-RU" b="1" spc="-15" dirty="0">
                <a:solidFill>
                  <a:srgbClr val="03070D"/>
                </a:solidFill>
                <a:cs typeface="Arial"/>
              </a:rPr>
              <a:t>входить </a:t>
            </a:r>
            <a:r>
              <a:rPr lang="ru-RU" b="1" spc="-15" dirty="0" err="1">
                <a:solidFill>
                  <a:srgbClr val="03070D"/>
                </a:solidFill>
                <a:cs typeface="Arial"/>
              </a:rPr>
              <a:t>сильнодіюча</a:t>
            </a:r>
            <a:r>
              <a:rPr lang="ru-RU" b="1" spc="-15" dirty="0">
                <a:solidFill>
                  <a:srgbClr val="03070D"/>
                </a:solidFill>
                <a:cs typeface="Arial"/>
              </a:rPr>
              <a:t> </a:t>
            </a:r>
            <a:r>
              <a:rPr lang="ru-RU" b="1" spc="-20" dirty="0">
                <a:solidFill>
                  <a:srgbClr val="03070D"/>
                </a:solidFill>
                <a:cs typeface="Arial"/>
              </a:rPr>
              <a:t>ЛРС </a:t>
            </a:r>
            <a:r>
              <a:rPr lang="ru-RU" b="1" dirty="0">
                <a:solidFill>
                  <a:srgbClr val="03070D"/>
                </a:solidFill>
                <a:cs typeface="Arial"/>
              </a:rPr>
              <a:t>– </a:t>
            </a:r>
            <a:r>
              <a:rPr lang="ru-RU" b="1" spc="-10" dirty="0">
                <a:solidFill>
                  <a:srgbClr val="03070D"/>
                </a:solidFill>
                <a:cs typeface="Arial"/>
              </a:rPr>
              <a:t>трава  </a:t>
            </a:r>
            <a:r>
              <a:rPr lang="ru-RU" b="1" spc="-20" dirty="0" err="1">
                <a:solidFill>
                  <a:srgbClr val="03070D"/>
                </a:solidFill>
                <a:cs typeface="Arial"/>
              </a:rPr>
              <a:t>горицвіту</a:t>
            </a:r>
            <a:r>
              <a:rPr lang="ru-RU" b="1" spc="-20" dirty="0">
                <a:solidFill>
                  <a:srgbClr val="03070D"/>
                </a:solidFill>
                <a:cs typeface="Arial"/>
              </a:rPr>
              <a:t>, </a:t>
            </a:r>
            <a:r>
              <a:rPr lang="ru-RU" b="1" dirty="0">
                <a:solidFill>
                  <a:srgbClr val="03070D"/>
                </a:solidFill>
                <a:cs typeface="Arial"/>
              </a:rPr>
              <a:t>а </a:t>
            </a:r>
            <a:r>
              <a:rPr lang="ru-RU" b="1" spc="-25" dirty="0">
                <a:solidFill>
                  <a:srgbClr val="03070D"/>
                </a:solidFill>
                <a:cs typeface="Arial"/>
              </a:rPr>
              <a:t>тому </a:t>
            </a:r>
            <a:r>
              <a:rPr lang="ru-RU" b="1" spc="-10" dirty="0">
                <a:solidFill>
                  <a:srgbClr val="03070D"/>
                </a:solidFill>
                <a:cs typeface="Arial"/>
              </a:rPr>
              <a:t>необхідно </a:t>
            </a:r>
            <a:r>
              <a:rPr lang="ru-RU" b="1" spc="-5" dirty="0" err="1">
                <a:solidFill>
                  <a:srgbClr val="03070D"/>
                </a:solidFill>
                <a:cs typeface="Arial"/>
              </a:rPr>
              <a:t>перевірити</a:t>
            </a:r>
            <a:r>
              <a:rPr lang="ru-RU" b="1" dirty="0">
                <a:solidFill>
                  <a:srgbClr val="03070D"/>
                </a:solidFill>
                <a:cs typeface="Arial"/>
              </a:rPr>
              <a:t> </a:t>
            </a:r>
            <a:r>
              <a:rPr lang="ru-RU" b="1" spc="-10" dirty="0" err="1">
                <a:solidFill>
                  <a:srgbClr val="03070D"/>
                </a:solidFill>
                <a:cs typeface="Arial"/>
              </a:rPr>
              <a:t>дози</a:t>
            </a:r>
            <a:r>
              <a:rPr lang="ru-RU" b="1" spc="-10" dirty="0">
                <a:solidFill>
                  <a:srgbClr val="03070D"/>
                </a:solidFill>
                <a:cs typeface="Arial"/>
              </a:rPr>
              <a:t>.</a:t>
            </a:r>
          </a:p>
          <a:p>
            <a:pPr marL="12065" algn="just">
              <a:lnSpc>
                <a:spcPct val="100000"/>
              </a:lnSpc>
              <a:spcBef>
                <a:spcPts val="25"/>
              </a:spcBef>
              <a:buClr>
                <a:srgbClr val="C0504D"/>
              </a:buClr>
              <a:buSzPct val="85416"/>
              <a:tabLst>
                <a:tab pos="194310" algn="l"/>
              </a:tabLst>
            </a:pPr>
            <a:r>
              <a:rPr lang="ru-RU" b="1" dirty="0">
                <a:solidFill>
                  <a:srgbClr val="03070D"/>
                </a:solidFill>
                <a:cs typeface="Arial"/>
              </a:rPr>
              <a:t>на 1 </a:t>
            </a:r>
            <a:r>
              <a:rPr lang="ru-RU" b="1" spc="-5" dirty="0">
                <a:solidFill>
                  <a:srgbClr val="03070D"/>
                </a:solidFill>
                <a:cs typeface="Arial"/>
              </a:rPr>
              <a:t>стакан </a:t>
            </a:r>
            <a:r>
              <a:rPr lang="ru-RU" b="1" spc="-20" dirty="0">
                <a:solidFill>
                  <a:srgbClr val="03070D"/>
                </a:solidFill>
                <a:cs typeface="Arial"/>
              </a:rPr>
              <a:t>води </a:t>
            </a:r>
            <a:r>
              <a:rPr lang="ru-RU" b="1" dirty="0">
                <a:solidFill>
                  <a:srgbClr val="03070D"/>
                </a:solidFill>
                <a:cs typeface="Arial"/>
              </a:rPr>
              <a:t>– </a:t>
            </a:r>
            <a:r>
              <a:rPr lang="ru-RU" b="1" spc="-5" dirty="0">
                <a:solidFill>
                  <a:srgbClr val="03070D"/>
                </a:solidFill>
                <a:cs typeface="Arial"/>
              </a:rPr>
              <a:t>200 </a:t>
            </a:r>
            <a:r>
              <a:rPr lang="ru-RU" b="1" dirty="0">
                <a:solidFill>
                  <a:srgbClr val="03070D"/>
                </a:solidFill>
                <a:cs typeface="Arial"/>
              </a:rPr>
              <a:t>мл – </a:t>
            </a:r>
            <a:r>
              <a:rPr lang="ru-RU" b="1" spc="-5" dirty="0">
                <a:solidFill>
                  <a:srgbClr val="03070D"/>
                </a:solidFill>
                <a:cs typeface="Arial"/>
              </a:rPr>
              <a:t>1,5 </a:t>
            </a:r>
            <a:r>
              <a:rPr lang="ru-RU" b="1" dirty="0">
                <a:solidFill>
                  <a:srgbClr val="03070D"/>
                </a:solidFill>
                <a:cs typeface="Arial"/>
              </a:rPr>
              <a:t>г трави</a:t>
            </a:r>
            <a:r>
              <a:rPr lang="ru-RU" b="1" spc="-25" dirty="0">
                <a:solidFill>
                  <a:srgbClr val="03070D"/>
                </a:solidFill>
                <a:cs typeface="Arial"/>
              </a:rPr>
              <a:t> </a:t>
            </a:r>
            <a:r>
              <a:rPr lang="ru-RU" b="1" spc="-20" dirty="0" err="1">
                <a:solidFill>
                  <a:srgbClr val="03070D"/>
                </a:solidFill>
                <a:cs typeface="Arial"/>
              </a:rPr>
              <a:t>горицвіту</a:t>
            </a:r>
            <a:r>
              <a:rPr lang="ru-RU" b="1" spc="-20" dirty="0">
                <a:solidFill>
                  <a:srgbClr val="03070D"/>
                </a:solidFill>
                <a:cs typeface="Arial"/>
              </a:rPr>
              <a:t>,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9026" y="621030"/>
            <a:ext cx="8159496" cy="577977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67766" y="590245"/>
            <a:ext cx="8002905" cy="8791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  <a:buClr>
                <a:srgbClr val="C0504D"/>
              </a:buClr>
              <a:buSzPct val="85000"/>
              <a:buFont typeface="Wingdings 2"/>
              <a:buChar char=""/>
              <a:tabLst>
                <a:tab pos="194310" algn="l"/>
                <a:tab pos="2038350" algn="l"/>
                <a:tab pos="3660140" algn="l"/>
                <a:tab pos="4554220" algn="l"/>
                <a:tab pos="5271770" algn="l"/>
                <a:tab pos="6139815" algn="l"/>
                <a:tab pos="6663055" algn="l"/>
                <a:tab pos="6946265" algn="l"/>
              </a:tabLst>
            </a:pPr>
            <a:r>
              <a:rPr sz="2000" b="1" i="1" spc="-5" dirty="0">
                <a:latin typeface="Arial"/>
                <a:cs typeface="Arial"/>
              </a:rPr>
              <a:t>Осо</a:t>
            </a:r>
            <a:r>
              <a:rPr sz="2000" b="1" i="1" spc="-30" dirty="0">
                <a:latin typeface="Arial"/>
                <a:cs typeface="Arial"/>
              </a:rPr>
              <a:t>б</a:t>
            </a:r>
            <a:r>
              <a:rPr sz="2000" b="1" i="1" spc="-10" dirty="0">
                <a:latin typeface="Arial"/>
                <a:cs typeface="Arial"/>
              </a:rPr>
              <a:t>л</a:t>
            </a:r>
            <a:r>
              <a:rPr sz="2000" b="1" i="1" dirty="0">
                <a:latin typeface="Arial"/>
                <a:cs typeface="Arial"/>
              </a:rPr>
              <a:t>и</a:t>
            </a:r>
            <a:r>
              <a:rPr sz="2000" b="1" i="1" spc="-50" dirty="0">
                <a:latin typeface="Arial"/>
                <a:cs typeface="Arial"/>
              </a:rPr>
              <a:t>в</a:t>
            </a:r>
            <a:r>
              <a:rPr sz="2000" b="1" i="1" spc="-5" dirty="0">
                <a:latin typeface="Arial"/>
                <a:cs typeface="Arial"/>
              </a:rPr>
              <a:t>о</a:t>
            </a:r>
            <a:r>
              <a:rPr sz="2000" b="1" i="1" dirty="0">
                <a:latin typeface="Arial"/>
                <a:cs typeface="Arial"/>
              </a:rPr>
              <a:t>с</a:t>
            </a:r>
            <a:r>
              <a:rPr sz="2000" b="1" i="1" spc="-10" dirty="0">
                <a:latin typeface="Arial"/>
                <a:cs typeface="Arial"/>
              </a:rPr>
              <a:t>т</a:t>
            </a:r>
            <a:r>
              <a:rPr sz="2000" b="1" i="1" spc="-5" dirty="0">
                <a:latin typeface="Arial"/>
                <a:cs typeface="Arial"/>
              </a:rPr>
              <a:t>і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i="1" spc="-40" dirty="0">
                <a:latin typeface="Arial"/>
                <a:cs typeface="Arial"/>
              </a:rPr>
              <a:t>т</a:t>
            </a:r>
            <a:r>
              <a:rPr sz="2000" b="1" i="1" spc="-30" dirty="0">
                <a:latin typeface="Arial"/>
                <a:cs typeface="Arial"/>
              </a:rPr>
              <a:t>е</a:t>
            </a:r>
            <a:r>
              <a:rPr sz="2000" b="1" i="1" dirty="0">
                <a:latin typeface="Arial"/>
                <a:cs typeface="Arial"/>
              </a:rPr>
              <a:t>хн</a:t>
            </a:r>
            <a:r>
              <a:rPr sz="2000" b="1" i="1" spc="-5" dirty="0">
                <a:latin typeface="Arial"/>
                <a:cs typeface="Arial"/>
              </a:rPr>
              <a:t>о</a:t>
            </a:r>
            <a:r>
              <a:rPr sz="2000" b="1" i="1" spc="-20" dirty="0">
                <a:latin typeface="Arial"/>
                <a:cs typeface="Arial"/>
              </a:rPr>
              <a:t>л</a:t>
            </a:r>
            <a:r>
              <a:rPr sz="2000" b="1" i="1" spc="-5" dirty="0">
                <a:latin typeface="Arial"/>
                <a:cs typeface="Arial"/>
              </a:rPr>
              <a:t>огі</a:t>
            </a:r>
            <a:r>
              <a:rPr sz="2000" b="1" i="1" spc="-25" dirty="0">
                <a:latin typeface="Arial"/>
                <a:cs typeface="Arial"/>
              </a:rPr>
              <a:t>ї</a:t>
            </a:r>
            <a:r>
              <a:rPr sz="2000" b="1" i="1" spc="-5" dirty="0">
                <a:latin typeface="Arial"/>
                <a:cs typeface="Arial"/>
              </a:rPr>
              <a:t>: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spc="-30" dirty="0">
                <a:latin typeface="Arial"/>
                <a:cs typeface="Arial"/>
              </a:rPr>
              <a:t>к</a:t>
            </a:r>
            <a:r>
              <a:rPr sz="2000" b="1" spc="-35" dirty="0">
                <a:latin typeface="Arial"/>
                <a:cs typeface="Arial"/>
              </a:rPr>
              <a:t>о</a:t>
            </a:r>
            <a:r>
              <a:rPr sz="2000" b="1" spc="-5" dirty="0">
                <a:latin typeface="Arial"/>
                <a:cs typeface="Arial"/>
              </a:rPr>
              <a:t>жну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5" dirty="0">
                <a:latin typeface="Arial"/>
                <a:cs typeface="Arial"/>
              </a:rPr>
              <a:t>д</a:t>
            </a:r>
            <a:r>
              <a:rPr sz="2000" b="1" spc="-35" dirty="0">
                <a:latin typeface="Arial"/>
                <a:cs typeface="Arial"/>
              </a:rPr>
              <a:t>о</a:t>
            </a:r>
            <a:r>
              <a:rPr sz="2000" b="1" spc="-55" dirty="0">
                <a:latin typeface="Arial"/>
                <a:cs typeface="Arial"/>
              </a:rPr>
              <a:t>з</a:t>
            </a:r>
            <a:r>
              <a:rPr sz="2000" b="1" spc="-5" dirty="0">
                <a:latin typeface="Arial"/>
                <a:cs typeface="Arial"/>
              </a:rPr>
              <a:t>у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50" dirty="0">
                <a:latin typeface="Arial"/>
                <a:cs typeface="Arial"/>
              </a:rPr>
              <a:t>з</a:t>
            </a:r>
            <a:r>
              <a:rPr sz="2000" b="1" spc="-5" dirty="0">
                <a:latin typeface="Arial"/>
                <a:cs typeface="Arial"/>
              </a:rPr>
              <a:t>бо</a:t>
            </a:r>
            <a:r>
              <a:rPr sz="2000" b="1" spc="-25" dirty="0">
                <a:latin typeface="Arial"/>
                <a:cs typeface="Arial"/>
              </a:rPr>
              <a:t>р</a:t>
            </a:r>
            <a:r>
              <a:rPr sz="2000" b="1" spc="-5" dirty="0">
                <a:latin typeface="Arial"/>
                <a:cs typeface="Arial"/>
              </a:rPr>
              <a:t>у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5" dirty="0">
                <a:latin typeface="Arial"/>
                <a:cs typeface="Arial"/>
              </a:rPr>
              <a:t>(на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5" dirty="0">
                <a:latin typeface="Arial"/>
                <a:cs typeface="Arial"/>
              </a:rPr>
              <a:t>1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5" dirty="0">
                <a:latin typeface="Arial"/>
                <a:cs typeface="Arial"/>
              </a:rPr>
              <a:t>пр</a:t>
            </a:r>
            <a:r>
              <a:rPr sz="2000" b="1" spc="-15" dirty="0">
                <a:latin typeface="Arial"/>
                <a:cs typeface="Arial"/>
              </a:rPr>
              <a:t>и</a:t>
            </a:r>
            <a:r>
              <a:rPr sz="2000" b="1" spc="-5" dirty="0">
                <a:latin typeface="Arial"/>
                <a:cs typeface="Arial"/>
              </a:rPr>
              <a:t>й</a:t>
            </a:r>
            <a:r>
              <a:rPr sz="2000" b="1" spc="-35" dirty="0">
                <a:latin typeface="Arial"/>
                <a:cs typeface="Arial"/>
              </a:rPr>
              <a:t>о</a:t>
            </a:r>
            <a:r>
              <a:rPr sz="2000" b="1" spc="-5" dirty="0">
                <a:latin typeface="Arial"/>
                <a:cs typeface="Arial"/>
              </a:rPr>
              <a:t>м)  </a:t>
            </a:r>
            <a:r>
              <a:rPr sz="2000" b="1" spc="-15" dirty="0">
                <a:latin typeface="Arial"/>
                <a:cs typeface="Arial"/>
              </a:rPr>
              <a:t>готують </a:t>
            </a:r>
            <a:r>
              <a:rPr sz="2000" b="1" spc="-5" dirty="0">
                <a:latin typeface="Arial"/>
                <a:cs typeface="Arial"/>
              </a:rPr>
              <a:t>і </a:t>
            </a:r>
            <a:r>
              <a:rPr sz="2000" b="1" spc="-20" dirty="0">
                <a:latin typeface="Arial"/>
                <a:cs typeface="Arial"/>
              </a:rPr>
              <a:t>упаковують </a:t>
            </a:r>
            <a:r>
              <a:rPr sz="2000" b="1" spc="-15" dirty="0">
                <a:latin typeface="Arial"/>
                <a:cs typeface="Arial"/>
              </a:rPr>
              <a:t>окремо </a:t>
            </a:r>
            <a:r>
              <a:rPr sz="2000" b="1" spc="-5" dirty="0">
                <a:latin typeface="Arial"/>
                <a:cs typeface="Arial"/>
              </a:rPr>
              <a:t>(в </a:t>
            </a:r>
            <a:r>
              <a:rPr sz="2000" b="1" spc="-10" dirty="0">
                <a:latin typeface="Arial"/>
                <a:cs typeface="Arial"/>
              </a:rPr>
              <a:t>капсулах </a:t>
            </a:r>
            <a:r>
              <a:rPr sz="2000" b="1" spc="-5" dirty="0">
                <a:latin typeface="Arial"/>
                <a:cs typeface="Arial"/>
              </a:rPr>
              <a:t>або</a:t>
            </a:r>
            <a:r>
              <a:rPr sz="2000" b="1" spc="7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пакетах).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30804" y="2358644"/>
            <a:ext cx="55391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7665" algn="l"/>
                <a:tab pos="1420495" algn="l"/>
                <a:tab pos="2985135" algn="l"/>
                <a:tab pos="3573145" algn="l"/>
                <a:tab pos="4286885" algn="l"/>
                <a:tab pos="4642485" algn="l"/>
              </a:tabLst>
            </a:pPr>
            <a:r>
              <a:rPr sz="2000" b="1" i="1" spc="-5" dirty="0">
                <a:latin typeface="Arial"/>
                <a:cs typeface="Arial"/>
              </a:rPr>
              <a:t>г	</a:t>
            </a:r>
            <a:r>
              <a:rPr sz="2000" b="1" i="1" spc="-10" dirty="0">
                <a:latin typeface="Arial"/>
                <a:cs typeface="Arial"/>
              </a:rPr>
              <a:t>тра</a:t>
            </a:r>
            <a:r>
              <a:rPr sz="2000" b="1" i="1" spc="5" dirty="0">
                <a:latin typeface="Arial"/>
                <a:cs typeface="Arial"/>
              </a:rPr>
              <a:t>в</a:t>
            </a:r>
            <a:r>
              <a:rPr sz="2000" b="1" i="1" spc="-5" dirty="0">
                <a:latin typeface="Arial"/>
                <a:cs typeface="Arial"/>
              </a:rPr>
              <a:t>и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i="1" spc="-55" dirty="0">
                <a:latin typeface="Arial"/>
                <a:cs typeface="Arial"/>
              </a:rPr>
              <a:t>г</a:t>
            </a:r>
            <a:r>
              <a:rPr sz="2000" b="1" i="1" spc="-5" dirty="0">
                <a:latin typeface="Arial"/>
                <a:cs typeface="Arial"/>
              </a:rPr>
              <a:t>орицві</a:t>
            </a:r>
            <a:r>
              <a:rPr sz="2000" b="1" i="1" spc="-50" dirty="0">
                <a:latin typeface="Arial"/>
                <a:cs typeface="Arial"/>
              </a:rPr>
              <a:t>т</a:t>
            </a:r>
            <a:r>
              <a:rPr sz="2000" b="1" i="1" spc="-5" dirty="0">
                <a:latin typeface="Arial"/>
                <a:cs typeface="Arial"/>
              </a:rPr>
              <a:t>у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i="1" spc="-10" dirty="0">
                <a:latin typeface="Arial"/>
                <a:cs typeface="Arial"/>
              </a:rPr>
              <a:t>т</a:t>
            </a:r>
            <a:r>
              <a:rPr sz="2000" b="1" i="1" spc="-5" dirty="0">
                <a:latin typeface="Arial"/>
                <a:cs typeface="Arial"/>
              </a:rPr>
              <a:t>а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i="1" spc="-15" dirty="0">
                <a:latin typeface="Arial"/>
                <a:cs typeface="Arial"/>
              </a:rPr>
              <a:t>2</a:t>
            </a:r>
            <a:r>
              <a:rPr sz="2000" b="1" i="1" spc="-10" dirty="0">
                <a:latin typeface="Arial"/>
                <a:cs typeface="Arial"/>
              </a:rPr>
              <a:t>0</a:t>
            </a:r>
            <a:r>
              <a:rPr sz="2000" b="1" i="1" spc="-5" dirty="0">
                <a:latin typeface="Arial"/>
                <a:cs typeface="Arial"/>
              </a:rPr>
              <a:t>,0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i="1" spc="-5" dirty="0">
                <a:latin typeface="Arial"/>
                <a:cs typeface="Arial"/>
              </a:rPr>
              <a:t>г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i="1" spc="-5" dirty="0">
                <a:latin typeface="Arial"/>
                <a:cs typeface="Arial"/>
              </a:rPr>
              <a:t>ко</a:t>
            </a:r>
            <a:r>
              <a:rPr sz="2000" b="1" i="1" dirty="0">
                <a:latin typeface="Arial"/>
                <a:cs typeface="Arial"/>
              </a:rPr>
              <a:t>р</a:t>
            </a:r>
            <a:r>
              <a:rPr sz="2000" b="1" i="1" spc="-10" dirty="0">
                <a:latin typeface="Arial"/>
                <a:cs typeface="Arial"/>
              </a:rPr>
              <a:t>еня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7766" y="1750822"/>
            <a:ext cx="2267585" cy="13382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algn="ctr">
              <a:lnSpc>
                <a:spcPct val="100000"/>
              </a:lnSpc>
              <a:spcBef>
                <a:spcPts val="100"/>
              </a:spcBef>
              <a:buClr>
                <a:srgbClr val="C0504D"/>
              </a:buClr>
              <a:buSzPct val="85416"/>
              <a:tabLst>
                <a:tab pos="194310" algn="l"/>
              </a:tabLst>
            </a:pPr>
            <a:endParaRPr sz="2400" dirty="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  <a:spcBef>
                <a:spcPts val="705"/>
              </a:spcBef>
              <a:buClr>
                <a:srgbClr val="C0504D"/>
              </a:buClr>
              <a:buSzPct val="85000"/>
              <a:buFont typeface="Wingdings"/>
              <a:buChar char=""/>
              <a:tabLst>
                <a:tab pos="194310" algn="l"/>
                <a:tab pos="1760855" algn="l"/>
              </a:tabLst>
            </a:pPr>
            <a:r>
              <a:rPr sz="2000" b="1" i="1" dirty="0">
                <a:latin typeface="Arial"/>
                <a:cs typeface="Arial"/>
              </a:rPr>
              <a:t>з</a:t>
            </a:r>
            <a:r>
              <a:rPr sz="2000" b="1" i="1" spc="-30" dirty="0">
                <a:latin typeface="Arial"/>
                <a:cs typeface="Arial"/>
              </a:rPr>
              <a:t>в</a:t>
            </a:r>
            <a:r>
              <a:rPr sz="2000" b="1" i="1" spc="-10" dirty="0">
                <a:latin typeface="Arial"/>
                <a:cs typeface="Arial"/>
              </a:rPr>
              <a:t>а</a:t>
            </a:r>
            <a:r>
              <a:rPr sz="2000" b="1" i="1" spc="20" dirty="0">
                <a:latin typeface="Arial"/>
                <a:cs typeface="Arial"/>
              </a:rPr>
              <a:t>ж</a:t>
            </a:r>
            <a:r>
              <a:rPr sz="2000" b="1" i="1" spc="-10" dirty="0">
                <a:latin typeface="Arial"/>
                <a:cs typeface="Arial"/>
              </a:rPr>
              <a:t>у</a:t>
            </a:r>
            <a:r>
              <a:rPr sz="2000" b="1" i="1" spc="-30" dirty="0">
                <a:latin typeface="Arial"/>
                <a:cs typeface="Arial"/>
              </a:rPr>
              <a:t>ю</a:t>
            </a:r>
            <a:r>
              <a:rPr sz="2000" b="1" i="1" spc="-10" dirty="0">
                <a:latin typeface="Arial"/>
                <a:cs typeface="Arial"/>
              </a:rPr>
              <a:t>т</a:t>
            </a:r>
            <a:r>
              <a:rPr sz="2000" b="1" i="1" spc="-5" dirty="0">
                <a:latin typeface="Arial"/>
                <a:cs typeface="Arial"/>
              </a:rPr>
              <a:t>ь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i="1" spc="-10" dirty="0">
                <a:latin typeface="Arial"/>
                <a:cs typeface="Arial"/>
              </a:rPr>
              <a:t>1</a:t>
            </a:r>
            <a:r>
              <a:rPr sz="2000" b="1" i="1" spc="-15" dirty="0">
                <a:latin typeface="Arial"/>
                <a:cs typeface="Arial"/>
              </a:rPr>
              <a:t>5</a:t>
            </a:r>
            <a:r>
              <a:rPr sz="2000" b="1" i="1" spc="-5" dirty="0">
                <a:latin typeface="Arial"/>
                <a:cs typeface="Arial"/>
              </a:rPr>
              <a:t>,0  </a:t>
            </a:r>
            <a:r>
              <a:rPr sz="2000" b="1" i="1" spc="-10" dirty="0">
                <a:latin typeface="Arial"/>
                <a:cs typeface="Arial"/>
              </a:rPr>
              <a:t>валеріани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6842" y="3886200"/>
            <a:ext cx="8002905" cy="18588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algn="just">
              <a:lnSpc>
                <a:spcPct val="100000"/>
              </a:lnSpc>
              <a:spcBef>
                <a:spcPts val="95"/>
              </a:spcBef>
              <a:buClr>
                <a:srgbClr val="C0504D"/>
              </a:buClr>
              <a:buSzPct val="85000"/>
              <a:tabLst>
                <a:tab pos="194310" algn="l"/>
              </a:tabLst>
            </a:pPr>
            <a:r>
              <a:rPr sz="2000" b="1" i="1" spc="-5" dirty="0">
                <a:latin typeface="Arial"/>
                <a:cs typeface="Arial"/>
              </a:rPr>
              <a:t>Окремо подрібнюють сировину і </a:t>
            </a:r>
            <a:r>
              <a:rPr sz="2000" b="1" i="1" spc="-10" dirty="0">
                <a:latin typeface="Arial"/>
                <a:cs typeface="Arial"/>
              </a:rPr>
              <a:t>просіюють </a:t>
            </a:r>
            <a:r>
              <a:rPr sz="2000" b="1" i="1" spc="-5" dirty="0" err="1">
                <a:latin typeface="Arial"/>
                <a:cs typeface="Arial"/>
              </a:rPr>
              <a:t>від</a:t>
            </a:r>
            <a:r>
              <a:rPr sz="2000" b="1" i="1" spc="25" dirty="0">
                <a:latin typeface="Arial"/>
                <a:cs typeface="Arial"/>
              </a:rPr>
              <a:t> </a:t>
            </a:r>
            <a:r>
              <a:rPr sz="2000" b="1" i="1" spc="-10" dirty="0" err="1" smtClean="0">
                <a:latin typeface="Arial"/>
                <a:cs typeface="Arial"/>
              </a:rPr>
              <a:t>пилу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sz="2000" b="1" i="1" spc="-10" dirty="0" err="1" smtClean="0">
                <a:latin typeface="Arial"/>
                <a:cs typeface="Arial"/>
              </a:rPr>
              <a:t>розважують</a:t>
            </a:r>
            <a:r>
              <a:rPr sz="2000" b="1" i="1" spc="-10" dirty="0" smtClean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на </a:t>
            </a:r>
            <a:r>
              <a:rPr sz="2000" b="1" i="1" spc="-10" dirty="0">
                <a:latin typeface="Arial"/>
                <a:cs typeface="Arial"/>
              </a:rPr>
              <a:t>10 капсул </a:t>
            </a:r>
            <a:r>
              <a:rPr sz="2000" b="1" i="1" spc="-5" dirty="0">
                <a:latin typeface="Arial"/>
                <a:cs typeface="Arial"/>
              </a:rPr>
              <a:t>по 1,5 г трави </a:t>
            </a:r>
            <a:r>
              <a:rPr sz="2000" b="1" i="1" spc="-20" dirty="0">
                <a:latin typeface="Arial"/>
                <a:cs typeface="Arial"/>
              </a:rPr>
              <a:t>горицвіту, </a:t>
            </a:r>
            <a:r>
              <a:rPr sz="2000" b="1" i="1" spc="-5" dirty="0">
                <a:latin typeface="Arial"/>
                <a:cs typeface="Arial"/>
              </a:rPr>
              <a:t>потім  по 2,0 г кореня </a:t>
            </a:r>
            <a:r>
              <a:rPr sz="2000" b="1" i="1" spc="-10" dirty="0">
                <a:latin typeface="Arial"/>
                <a:cs typeface="Arial"/>
              </a:rPr>
              <a:t>валеріани </a:t>
            </a:r>
            <a:r>
              <a:rPr sz="2000" b="1" i="1" spc="-5" dirty="0">
                <a:latin typeface="Arial"/>
                <a:cs typeface="Arial"/>
              </a:rPr>
              <a:t>і </a:t>
            </a:r>
            <a:r>
              <a:rPr sz="2000" b="1" i="1" spc="-10" dirty="0">
                <a:latin typeface="Arial"/>
                <a:cs typeface="Arial"/>
              </a:rPr>
              <a:t>змішують </a:t>
            </a:r>
            <a:r>
              <a:rPr sz="2000" b="1" i="1" spc="-10" dirty="0" err="1">
                <a:latin typeface="Arial"/>
                <a:cs typeface="Arial"/>
              </a:rPr>
              <a:t>кожну</a:t>
            </a:r>
            <a:r>
              <a:rPr sz="2000" b="1" i="1" spc="15" dirty="0">
                <a:latin typeface="Arial"/>
                <a:cs typeface="Arial"/>
              </a:rPr>
              <a:t> </a:t>
            </a:r>
            <a:r>
              <a:rPr sz="2000" b="1" i="1" spc="-25" dirty="0" err="1" smtClean="0">
                <a:latin typeface="Arial"/>
                <a:cs typeface="Arial"/>
              </a:rPr>
              <a:t>дозу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sz="2000" b="1" i="1" spc="-20" dirty="0" err="1" smtClean="0">
                <a:latin typeface="Arial"/>
                <a:cs typeface="Arial"/>
              </a:rPr>
              <a:t>упаковують</a:t>
            </a:r>
            <a:r>
              <a:rPr sz="2000" b="1" i="1" spc="-20" dirty="0" smtClean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кожну </a:t>
            </a:r>
            <a:r>
              <a:rPr sz="2000" b="1" i="1" spc="-25" dirty="0">
                <a:latin typeface="Arial"/>
                <a:cs typeface="Arial"/>
              </a:rPr>
              <a:t>дозу </a:t>
            </a:r>
            <a:r>
              <a:rPr sz="2000" b="1" i="1" spc="-5" dirty="0">
                <a:latin typeface="Arial"/>
                <a:cs typeface="Arial"/>
              </a:rPr>
              <a:t>в </a:t>
            </a:r>
            <a:r>
              <a:rPr sz="2000" b="1" i="1" spc="-10" dirty="0">
                <a:latin typeface="Arial"/>
                <a:cs typeface="Arial"/>
              </a:rPr>
              <a:t>капсули, </a:t>
            </a:r>
            <a:r>
              <a:rPr sz="2000" b="1" i="1" spc="-5" dirty="0">
                <a:latin typeface="Arial"/>
                <a:cs typeface="Arial"/>
              </a:rPr>
              <a:t>складають у</a:t>
            </a:r>
            <a:r>
              <a:rPr sz="2000" b="1" i="1" spc="125" dirty="0">
                <a:latin typeface="Arial"/>
                <a:cs typeface="Arial"/>
              </a:rPr>
              <a:t> </a:t>
            </a:r>
            <a:r>
              <a:rPr sz="2000" b="1" i="1" spc="-5" dirty="0" err="1" smtClean="0">
                <a:latin typeface="Arial"/>
                <a:cs typeface="Arial"/>
              </a:rPr>
              <a:t>пакет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sz="2000" b="1" i="1" spc="-5" dirty="0" err="1" smtClean="0">
                <a:latin typeface="Arial"/>
                <a:cs typeface="Arial"/>
              </a:rPr>
              <a:t>о</a:t>
            </a:r>
            <a:r>
              <a:rPr sz="2000" b="1" i="1" spc="5" dirty="0" err="1" smtClean="0">
                <a:latin typeface="Arial"/>
                <a:cs typeface="Arial"/>
              </a:rPr>
              <a:t>ф</a:t>
            </a:r>
            <a:r>
              <a:rPr sz="2000" b="1" i="1" spc="-5" dirty="0" err="1" smtClean="0">
                <a:latin typeface="Arial"/>
                <a:cs typeface="Arial"/>
              </a:rPr>
              <a:t>о</a:t>
            </a:r>
            <a:r>
              <a:rPr sz="2000" b="1" i="1" spc="-25" dirty="0" err="1" smtClean="0">
                <a:latin typeface="Arial"/>
                <a:cs typeface="Arial"/>
              </a:rPr>
              <a:t>р</a:t>
            </a:r>
            <a:r>
              <a:rPr sz="2000" b="1" i="1" spc="-5" dirty="0" err="1" smtClean="0">
                <a:latin typeface="Arial"/>
                <a:cs typeface="Arial"/>
              </a:rPr>
              <a:t>мля</a:t>
            </a:r>
            <a:r>
              <a:rPr sz="2000" b="1" i="1" spc="-35" dirty="0" err="1" smtClean="0">
                <a:latin typeface="Arial"/>
                <a:cs typeface="Arial"/>
              </a:rPr>
              <a:t>ю</a:t>
            </a:r>
            <a:r>
              <a:rPr sz="2000" b="1" i="1" spc="-10" dirty="0" err="1" smtClean="0">
                <a:latin typeface="Arial"/>
                <a:cs typeface="Arial"/>
              </a:rPr>
              <a:t>т</a:t>
            </a:r>
            <a:r>
              <a:rPr sz="2000" b="1" i="1" spc="-5" dirty="0" err="1" smtClean="0">
                <a:latin typeface="Arial"/>
                <a:cs typeface="Arial"/>
              </a:rPr>
              <a:t>ь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i="1" spc="-5" dirty="0">
                <a:latin typeface="Arial"/>
                <a:cs typeface="Arial"/>
              </a:rPr>
              <a:t>№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i="1" spc="-5" dirty="0">
                <a:latin typeface="Arial"/>
                <a:cs typeface="Arial"/>
              </a:rPr>
              <a:t>ре</a:t>
            </a:r>
            <a:r>
              <a:rPr sz="2000" b="1" i="1" spc="-90" dirty="0">
                <a:latin typeface="Arial"/>
                <a:cs typeface="Arial"/>
              </a:rPr>
              <a:t>ц</a:t>
            </a:r>
            <a:r>
              <a:rPr sz="2000" b="1" i="1" spc="-10" dirty="0">
                <a:latin typeface="Arial"/>
                <a:cs typeface="Arial"/>
              </a:rPr>
              <a:t>е</a:t>
            </a:r>
            <a:r>
              <a:rPr sz="2000" b="1" i="1" dirty="0">
                <a:latin typeface="Arial"/>
                <a:cs typeface="Arial"/>
              </a:rPr>
              <a:t>п</a:t>
            </a:r>
            <a:r>
              <a:rPr sz="2000" b="1" i="1" spc="-55" dirty="0">
                <a:latin typeface="Arial"/>
                <a:cs typeface="Arial"/>
              </a:rPr>
              <a:t>т</a:t>
            </a:r>
            <a:r>
              <a:rPr sz="2000" b="1" i="1" spc="-5" dirty="0">
                <a:latin typeface="Arial"/>
                <a:cs typeface="Arial"/>
              </a:rPr>
              <a:t>у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i="1" spc="-5" dirty="0">
                <a:latin typeface="Arial"/>
                <a:cs typeface="Arial"/>
              </a:rPr>
              <a:t>і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i="1" spc="-10" dirty="0">
                <a:latin typeface="Arial"/>
                <a:cs typeface="Arial"/>
              </a:rPr>
              <a:t>етикетко</a:t>
            </a:r>
            <a:r>
              <a:rPr sz="2000" b="1" i="1" spc="-5" dirty="0">
                <a:latin typeface="Arial"/>
                <a:cs typeface="Arial"/>
              </a:rPr>
              <a:t>ю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i="1" spc="-10" dirty="0">
                <a:latin typeface="Arial"/>
                <a:cs typeface="Arial"/>
              </a:rPr>
              <a:t>«В</a:t>
            </a:r>
            <a:r>
              <a:rPr sz="2000" b="1" i="1" dirty="0">
                <a:latin typeface="Arial"/>
                <a:cs typeface="Arial"/>
              </a:rPr>
              <a:t>н</a:t>
            </a:r>
            <a:r>
              <a:rPr sz="2000" b="1" i="1" spc="-10" dirty="0">
                <a:latin typeface="Arial"/>
                <a:cs typeface="Arial"/>
              </a:rPr>
              <a:t>утрішнє</a:t>
            </a:r>
            <a:r>
              <a:rPr sz="2000" b="1" i="1" spc="-5" dirty="0">
                <a:latin typeface="Arial"/>
                <a:cs typeface="Arial"/>
              </a:rPr>
              <a:t>»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i="1" spc="-5" dirty="0">
                <a:latin typeface="Arial"/>
                <a:cs typeface="Arial"/>
              </a:rPr>
              <a:t>з  </a:t>
            </a:r>
            <a:r>
              <a:rPr sz="2000" b="1" i="1" dirty="0">
                <a:latin typeface="Arial"/>
                <a:cs typeface="Arial"/>
              </a:rPr>
              <a:t>докладно </a:t>
            </a:r>
            <a:r>
              <a:rPr sz="2000" b="1" i="1" spc="-5" dirty="0">
                <a:latin typeface="Arial"/>
                <a:cs typeface="Arial"/>
              </a:rPr>
              <a:t>вказаним </a:t>
            </a:r>
            <a:r>
              <a:rPr sz="2000" b="1" i="1" spc="-10" dirty="0">
                <a:latin typeface="Arial"/>
                <a:cs typeface="Arial"/>
              </a:rPr>
              <a:t>способом</a:t>
            </a:r>
            <a:r>
              <a:rPr sz="2000" b="1" i="1" spc="65" dirty="0">
                <a:latin typeface="Arial"/>
                <a:cs typeface="Arial"/>
              </a:rPr>
              <a:t> </a:t>
            </a:r>
            <a:r>
              <a:rPr sz="2000" b="1" i="1" spc="-15" dirty="0">
                <a:latin typeface="Arial"/>
                <a:cs typeface="Arial"/>
              </a:rPr>
              <a:t>приготування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2099" y="167767"/>
            <a:ext cx="7014006" cy="317245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212369" y="5981496"/>
            <a:ext cx="537845" cy="828040"/>
            <a:chOff x="212369" y="5981496"/>
            <a:chExt cx="537845" cy="828040"/>
          </a:xfrm>
        </p:grpSpPr>
        <p:sp>
          <p:nvSpPr>
            <p:cNvPr id="9" name="object 9"/>
            <p:cNvSpPr/>
            <p:nvPr/>
          </p:nvSpPr>
          <p:spPr>
            <a:xfrm>
              <a:off x="427507" y="6429463"/>
              <a:ext cx="309880" cy="367665"/>
            </a:xfrm>
            <a:custGeom>
              <a:avLst/>
              <a:gdLst/>
              <a:ahLst/>
              <a:cxnLst/>
              <a:rect l="l" t="t" r="r" b="b"/>
              <a:pathLst>
                <a:path w="309880" h="367665">
                  <a:moveTo>
                    <a:pt x="173977" y="0"/>
                  </a:moveTo>
                  <a:lnTo>
                    <a:pt x="26301" y="52412"/>
                  </a:lnTo>
                  <a:lnTo>
                    <a:pt x="81000" y="206552"/>
                  </a:lnTo>
                  <a:lnTo>
                    <a:pt x="0" y="235305"/>
                  </a:lnTo>
                  <a:lnTo>
                    <a:pt x="221183" y="367314"/>
                  </a:lnTo>
                  <a:lnTo>
                    <a:pt x="309689" y="125399"/>
                  </a:lnTo>
                  <a:lnTo>
                    <a:pt x="228676" y="154152"/>
                  </a:lnTo>
                  <a:lnTo>
                    <a:pt x="1739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7507" y="6429463"/>
              <a:ext cx="309880" cy="367665"/>
            </a:xfrm>
            <a:custGeom>
              <a:avLst/>
              <a:gdLst/>
              <a:ahLst/>
              <a:cxnLst/>
              <a:rect l="l" t="t" r="r" b="b"/>
              <a:pathLst>
                <a:path w="309880" h="367665">
                  <a:moveTo>
                    <a:pt x="0" y="235305"/>
                  </a:moveTo>
                  <a:lnTo>
                    <a:pt x="81000" y="206552"/>
                  </a:lnTo>
                  <a:lnTo>
                    <a:pt x="26301" y="52412"/>
                  </a:lnTo>
                  <a:lnTo>
                    <a:pt x="173977" y="0"/>
                  </a:lnTo>
                  <a:lnTo>
                    <a:pt x="228676" y="154152"/>
                  </a:lnTo>
                  <a:lnTo>
                    <a:pt x="309689" y="125399"/>
                  </a:lnTo>
                  <a:lnTo>
                    <a:pt x="221183" y="367314"/>
                  </a:lnTo>
                  <a:lnTo>
                    <a:pt x="0" y="235305"/>
                  </a:lnTo>
                  <a:close/>
                </a:path>
              </a:pathLst>
            </a:custGeom>
            <a:ln w="25400">
              <a:solidFill>
                <a:srgbClr val="2569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25069" y="5994196"/>
              <a:ext cx="307340" cy="367030"/>
            </a:xfrm>
            <a:custGeom>
              <a:avLst/>
              <a:gdLst/>
              <a:ahLst/>
              <a:cxnLst/>
              <a:rect l="l" t="t" r="r" b="b"/>
              <a:pathLst>
                <a:path w="307340" h="367029">
                  <a:moveTo>
                    <a:pt x="86093" y="0"/>
                  </a:moveTo>
                  <a:lnTo>
                    <a:pt x="0" y="241541"/>
                  </a:lnTo>
                  <a:lnTo>
                    <a:pt x="80390" y="212293"/>
                  </a:lnTo>
                  <a:lnTo>
                    <a:pt x="136626" y="366788"/>
                  </a:lnTo>
                  <a:lnTo>
                    <a:pt x="283159" y="313461"/>
                  </a:lnTo>
                  <a:lnTo>
                    <a:pt x="226923" y="158953"/>
                  </a:lnTo>
                  <a:lnTo>
                    <a:pt x="307301" y="129692"/>
                  </a:lnTo>
                  <a:lnTo>
                    <a:pt x="8609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25069" y="5994196"/>
              <a:ext cx="307340" cy="367030"/>
            </a:xfrm>
            <a:custGeom>
              <a:avLst/>
              <a:gdLst/>
              <a:ahLst/>
              <a:cxnLst/>
              <a:rect l="l" t="t" r="r" b="b"/>
              <a:pathLst>
                <a:path w="307340" h="367029">
                  <a:moveTo>
                    <a:pt x="307301" y="129692"/>
                  </a:moveTo>
                  <a:lnTo>
                    <a:pt x="226923" y="158953"/>
                  </a:lnTo>
                  <a:lnTo>
                    <a:pt x="283159" y="313461"/>
                  </a:lnTo>
                  <a:lnTo>
                    <a:pt x="136626" y="366788"/>
                  </a:lnTo>
                  <a:lnTo>
                    <a:pt x="80390" y="212293"/>
                  </a:lnTo>
                  <a:lnTo>
                    <a:pt x="0" y="241541"/>
                  </a:lnTo>
                  <a:lnTo>
                    <a:pt x="86093" y="0"/>
                  </a:lnTo>
                  <a:lnTo>
                    <a:pt x="307301" y="129692"/>
                  </a:lnTo>
                  <a:close/>
                </a:path>
              </a:pathLst>
            </a:custGeom>
            <a:ln w="25400">
              <a:solidFill>
                <a:srgbClr val="2569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646921" y="6289516"/>
            <a:ext cx="139065" cy="25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b="1" dirty="0">
                <a:solidFill>
                  <a:srgbClr val="EDEBE0"/>
                </a:solidFill>
                <a:latin typeface="Arial"/>
                <a:cs typeface="Arial"/>
              </a:rPr>
              <a:t>8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05200" y="1566156"/>
            <a:ext cx="1701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3675" indent="-181610" algn="ctr">
              <a:lnSpc>
                <a:spcPct val="100000"/>
              </a:lnSpc>
              <a:spcBef>
                <a:spcPts val="10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194310" algn="l"/>
              </a:tabLst>
            </a:pPr>
            <a:r>
              <a:rPr lang="ru-RU" b="1" i="1" spc="-20" dirty="0">
                <a:solidFill>
                  <a:srgbClr val="006600"/>
                </a:solidFill>
                <a:cs typeface="Arial"/>
              </a:rPr>
              <a:t>Технологія:</a:t>
            </a:r>
            <a:endParaRPr lang="ru-RU" dirty="0"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DEBE0">
              <a:alpha val="5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19050" y="0"/>
            <a:ext cx="9182100" cy="6896100"/>
            <a:chOff x="-19050" y="0"/>
            <a:chExt cx="9182100" cy="68961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3810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6250" y="1216152"/>
              <a:ext cx="8585454" cy="542772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54990" y="1240790"/>
            <a:ext cx="7647305" cy="5146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20065" indent="447675">
              <a:lnSpc>
                <a:spcPct val="100000"/>
              </a:lnSpc>
              <a:spcBef>
                <a:spcPts val="100"/>
              </a:spcBef>
            </a:pPr>
            <a:r>
              <a:rPr sz="2400" b="1" spc="-30" dirty="0">
                <a:latin typeface="Arial"/>
                <a:cs typeface="Arial"/>
              </a:rPr>
              <a:t>Технологія </a:t>
            </a:r>
            <a:r>
              <a:rPr sz="2400" b="1" spc="-15" dirty="0">
                <a:latin typeface="Arial"/>
                <a:cs typeface="Arial"/>
              </a:rPr>
              <a:t>зборів </a:t>
            </a:r>
            <a:r>
              <a:rPr sz="2400" b="1" spc="-5" dirty="0">
                <a:latin typeface="Arial"/>
                <a:cs typeface="Arial"/>
              </a:rPr>
              <a:t>складається </a:t>
            </a:r>
            <a:r>
              <a:rPr sz="2400" b="1" dirty="0">
                <a:latin typeface="Arial"/>
                <a:cs typeface="Arial"/>
              </a:rPr>
              <a:t>із наступних  </a:t>
            </a:r>
            <a:r>
              <a:rPr sz="2400" b="1" spc="-15" dirty="0">
                <a:latin typeface="Arial"/>
                <a:cs typeface="Arial"/>
              </a:rPr>
              <a:t>технологічних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стадій:</a:t>
            </a:r>
            <a:endParaRPr sz="2400" dirty="0">
              <a:latin typeface="Arial"/>
              <a:cs typeface="Arial"/>
            </a:endParaRPr>
          </a:p>
          <a:p>
            <a:pPr marR="5080" indent="12700">
              <a:lnSpc>
                <a:spcPct val="100000"/>
              </a:lnSpc>
              <a:buFont typeface="+mj-lt"/>
              <a:buAutoNum type="romanUcPeriod"/>
              <a:tabLst>
                <a:tab pos="360363" algn="l"/>
                <a:tab pos="539750" algn="l"/>
              </a:tabLst>
            </a:pPr>
            <a:r>
              <a:rPr sz="2400" b="1" spc="-25" dirty="0">
                <a:latin typeface="Arial"/>
                <a:cs typeface="Arial"/>
              </a:rPr>
              <a:t>підготовчі </a:t>
            </a:r>
            <a:r>
              <a:rPr sz="2400" b="1" spc="-10" dirty="0">
                <a:latin typeface="Arial"/>
                <a:cs typeface="Arial"/>
              </a:rPr>
              <a:t>роботи, </a:t>
            </a:r>
            <a:r>
              <a:rPr sz="2400" b="1" spc="-5" dirty="0">
                <a:latin typeface="Arial"/>
                <a:cs typeface="Arial"/>
              </a:rPr>
              <a:t>висушування сировини </a:t>
            </a:r>
            <a:r>
              <a:rPr sz="2400" b="1" dirty="0">
                <a:latin typeface="Arial"/>
                <a:cs typeface="Arial"/>
              </a:rPr>
              <a:t>до  </a:t>
            </a:r>
            <a:r>
              <a:rPr sz="2400" b="1" spc="-15" dirty="0">
                <a:latin typeface="Arial"/>
                <a:cs typeface="Arial"/>
              </a:rPr>
              <a:t>залишкової </a:t>
            </a:r>
            <a:r>
              <a:rPr sz="2400" b="1" spc="-25" dirty="0">
                <a:latin typeface="Arial"/>
                <a:cs typeface="Arial"/>
              </a:rPr>
              <a:t>вологості </a:t>
            </a:r>
            <a:r>
              <a:rPr sz="2400" b="1" spc="-5" dirty="0">
                <a:latin typeface="Arial"/>
                <a:cs typeface="Arial"/>
              </a:rPr>
              <a:t>5-6% </a:t>
            </a:r>
            <a:r>
              <a:rPr sz="2400" b="1" dirty="0">
                <a:latin typeface="Arial"/>
                <a:cs typeface="Arial"/>
              </a:rPr>
              <a:t>з </a:t>
            </a:r>
            <a:r>
              <a:rPr sz="2400" b="1" spc="-15" dirty="0">
                <a:latin typeface="Arial"/>
                <a:cs typeface="Arial"/>
              </a:rPr>
              <a:t>метою </a:t>
            </a:r>
            <a:r>
              <a:rPr sz="2400" b="1" spc="-10" dirty="0">
                <a:latin typeface="Arial"/>
                <a:cs typeface="Arial"/>
              </a:rPr>
              <a:t>збільшення  </a:t>
            </a:r>
            <a:r>
              <a:rPr sz="2400" b="1" spc="-15" dirty="0">
                <a:latin typeface="Arial"/>
                <a:cs typeface="Arial"/>
              </a:rPr>
              <a:t>крихкості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сировини</a:t>
            </a:r>
            <a:endParaRPr sz="2400" dirty="0">
              <a:latin typeface="Arial"/>
              <a:cs typeface="Arial"/>
            </a:endParaRPr>
          </a:p>
          <a:p>
            <a:pPr indent="12700">
              <a:lnSpc>
                <a:spcPct val="100000"/>
              </a:lnSpc>
              <a:buFont typeface="+mj-lt"/>
              <a:buAutoNum type="romanUcPeriod"/>
              <a:tabLst>
                <a:tab pos="360363" algn="l"/>
                <a:tab pos="539750" algn="l"/>
              </a:tabLst>
            </a:pPr>
            <a:r>
              <a:rPr sz="2400" b="1" spc="-5" dirty="0">
                <a:latin typeface="Arial"/>
                <a:cs typeface="Arial"/>
              </a:rPr>
              <a:t>подрібнення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ЛРС,</a:t>
            </a:r>
            <a:endParaRPr sz="2400" dirty="0">
              <a:latin typeface="Arial"/>
              <a:cs typeface="Arial"/>
            </a:endParaRPr>
          </a:p>
          <a:p>
            <a:pPr indent="12700">
              <a:lnSpc>
                <a:spcPct val="100000"/>
              </a:lnSpc>
              <a:buFont typeface="+mj-lt"/>
              <a:buAutoNum type="romanUcPeriod"/>
              <a:tabLst>
                <a:tab pos="360363" algn="l"/>
                <a:tab pos="539750" algn="l"/>
              </a:tabLst>
            </a:pPr>
            <a:r>
              <a:rPr sz="2400" b="1" spc="-10" dirty="0">
                <a:latin typeface="Arial"/>
                <a:cs typeface="Arial"/>
              </a:rPr>
              <a:t>просіювання;</a:t>
            </a:r>
            <a:endParaRPr sz="2400" dirty="0">
              <a:latin typeface="Arial"/>
              <a:cs typeface="Arial"/>
            </a:endParaRPr>
          </a:p>
          <a:p>
            <a:pPr indent="12700">
              <a:lnSpc>
                <a:spcPct val="100000"/>
              </a:lnSpc>
              <a:buFont typeface="+mj-lt"/>
              <a:buAutoNum type="romanUcPeriod"/>
              <a:tabLst>
                <a:tab pos="360363" algn="l"/>
                <a:tab pos="539750" algn="l"/>
              </a:tabLst>
            </a:pPr>
            <a:r>
              <a:rPr sz="2400" b="1" spc="-15" dirty="0">
                <a:latin typeface="Arial"/>
                <a:cs typeface="Arial"/>
              </a:rPr>
              <a:t>змішування </a:t>
            </a:r>
            <a:r>
              <a:rPr sz="2400" b="1" spc="-5" dirty="0">
                <a:latin typeface="Arial"/>
                <a:cs typeface="Arial"/>
              </a:rPr>
              <a:t>подрібненої сировини;</a:t>
            </a:r>
            <a:endParaRPr sz="2400" dirty="0">
              <a:latin typeface="Arial"/>
              <a:cs typeface="Arial"/>
            </a:endParaRPr>
          </a:p>
          <a:p>
            <a:pPr indent="12700">
              <a:lnSpc>
                <a:spcPct val="100000"/>
              </a:lnSpc>
              <a:buFont typeface="+mj-lt"/>
              <a:buAutoNum type="romanUcPeriod"/>
              <a:tabLst>
                <a:tab pos="360363" algn="l"/>
                <a:tab pos="539750" algn="l"/>
              </a:tabLst>
            </a:pPr>
            <a:r>
              <a:rPr sz="2400" b="1" spc="-10" dirty="0">
                <a:latin typeface="Arial"/>
                <a:cs typeface="Arial"/>
              </a:rPr>
              <a:t>введення </a:t>
            </a:r>
            <a:r>
              <a:rPr sz="2400" b="1" spc="-5" dirty="0">
                <a:latin typeface="Arial"/>
                <a:cs typeface="Arial"/>
              </a:rPr>
              <a:t>лікарських </a:t>
            </a:r>
            <a:r>
              <a:rPr sz="2400" b="1" spc="-10" dirty="0">
                <a:latin typeface="Arial"/>
                <a:cs typeface="Arial"/>
              </a:rPr>
              <a:t>речовин;</a:t>
            </a:r>
            <a:endParaRPr sz="2400" dirty="0">
              <a:latin typeface="Arial"/>
              <a:cs typeface="Arial"/>
            </a:endParaRPr>
          </a:p>
          <a:p>
            <a:pPr indent="12700">
              <a:lnSpc>
                <a:spcPct val="100000"/>
              </a:lnSpc>
              <a:buFont typeface="+mj-lt"/>
              <a:buAutoNum type="romanUcPeriod"/>
              <a:tabLst>
                <a:tab pos="360363" algn="l"/>
                <a:tab pos="539750" algn="l"/>
              </a:tabLst>
            </a:pPr>
            <a:r>
              <a:rPr sz="2400" b="1" spc="-20" dirty="0">
                <a:latin typeface="Arial"/>
                <a:cs typeface="Arial"/>
              </a:rPr>
              <a:t>дозування;</a:t>
            </a:r>
            <a:endParaRPr sz="2400" dirty="0">
              <a:latin typeface="Arial"/>
              <a:cs typeface="Arial"/>
            </a:endParaRPr>
          </a:p>
          <a:p>
            <a:pPr indent="12700">
              <a:lnSpc>
                <a:spcPct val="100000"/>
              </a:lnSpc>
              <a:buFont typeface="+mj-lt"/>
              <a:buAutoNum type="romanUcPeriod"/>
              <a:tabLst>
                <a:tab pos="360363" algn="l"/>
                <a:tab pos="539750" algn="l"/>
              </a:tabLst>
            </a:pPr>
            <a:r>
              <a:rPr sz="2400" b="1" spc="-10" dirty="0">
                <a:latin typeface="Arial"/>
                <a:cs typeface="Arial"/>
              </a:rPr>
              <a:t>пакування </a:t>
            </a:r>
            <a:r>
              <a:rPr sz="2400" b="1" dirty="0">
                <a:latin typeface="Arial"/>
                <a:cs typeface="Arial"/>
              </a:rPr>
              <a:t>та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маркування;</a:t>
            </a:r>
            <a:endParaRPr sz="2400" dirty="0">
              <a:latin typeface="Arial"/>
              <a:cs typeface="Arial"/>
            </a:endParaRPr>
          </a:p>
          <a:p>
            <a:pPr indent="12700">
              <a:lnSpc>
                <a:spcPct val="100000"/>
              </a:lnSpc>
              <a:buFont typeface="+mj-lt"/>
              <a:buAutoNum type="romanUcPeriod"/>
              <a:tabLst>
                <a:tab pos="360363" algn="l"/>
                <a:tab pos="539750" algn="l"/>
              </a:tabLst>
            </a:pPr>
            <a:r>
              <a:rPr sz="2400" b="1" spc="-15" dirty="0">
                <a:latin typeface="Arial"/>
                <a:cs typeface="Arial"/>
              </a:rPr>
              <a:t>контроль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якості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745865" algn="l"/>
                <a:tab pos="5015230" algn="l"/>
              </a:tabLst>
            </a:pPr>
            <a:r>
              <a:rPr sz="2400" b="1" spc="-45" dirty="0">
                <a:solidFill>
                  <a:srgbClr val="0033CC"/>
                </a:solidFill>
                <a:latin typeface="Arial"/>
                <a:cs typeface="Arial"/>
              </a:rPr>
              <a:t>ДФУ </a:t>
            </a:r>
            <a:r>
              <a:rPr sz="2400" b="1" spc="-5" dirty="0">
                <a:solidFill>
                  <a:srgbClr val="0033CC"/>
                </a:solidFill>
                <a:latin typeface="Arial"/>
                <a:cs typeface="Arial"/>
              </a:rPr>
              <a:t>2.0, </a:t>
            </a:r>
            <a:r>
              <a:rPr sz="2400" b="1" spc="-70" dirty="0">
                <a:solidFill>
                  <a:srgbClr val="0033CC"/>
                </a:solidFill>
                <a:latin typeface="Arial"/>
                <a:cs typeface="Arial"/>
              </a:rPr>
              <a:t>Т.3,</a:t>
            </a:r>
            <a:r>
              <a:rPr sz="2400" b="1" spc="5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0033CC"/>
                </a:solidFill>
                <a:latin typeface="Arial"/>
                <a:cs typeface="Arial"/>
              </a:rPr>
              <a:t>СТ-Н</a:t>
            </a:r>
            <a:r>
              <a:rPr sz="2400" b="1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0033CC"/>
                </a:solidFill>
                <a:latin typeface="Arial"/>
                <a:cs typeface="Arial"/>
              </a:rPr>
              <a:t>МОЗУ	</a:t>
            </a:r>
            <a:r>
              <a:rPr sz="2400" b="1" spc="-5" dirty="0">
                <a:solidFill>
                  <a:srgbClr val="0033CC"/>
                </a:solidFill>
                <a:latin typeface="Arial"/>
                <a:cs typeface="Arial"/>
              </a:rPr>
              <a:t>42</a:t>
            </a:r>
            <a:r>
              <a:rPr sz="2400" b="1" dirty="0">
                <a:solidFill>
                  <a:srgbClr val="0033CC"/>
                </a:solidFill>
                <a:latin typeface="Arial"/>
                <a:cs typeface="Arial"/>
              </a:rPr>
              <a:t> –</a:t>
            </a:r>
            <a:r>
              <a:rPr sz="2400" b="1" spc="-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CC"/>
                </a:solidFill>
                <a:latin typeface="Arial"/>
                <a:cs typeface="Arial"/>
              </a:rPr>
              <a:t>4.5	:</a:t>
            </a:r>
            <a:r>
              <a:rPr sz="2400" b="1" spc="-5" dirty="0">
                <a:solidFill>
                  <a:srgbClr val="0033CC"/>
                </a:solidFill>
                <a:latin typeface="Arial"/>
                <a:cs typeface="Arial"/>
              </a:rPr>
              <a:t> 2015;</a:t>
            </a:r>
            <a:endParaRPr sz="2400" dirty="0">
              <a:latin typeface="Arial"/>
              <a:cs typeface="Arial"/>
            </a:endParaRPr>
          </a:p>
          <a:p>
            <a:pPr marL="95885">
              <a:lnSpc>
                <a:spcPct val="100000"/>
              </a:lnSpc>
            </a:pPr>
            <a:r>
              <a:rPr sz="2400" b="1" dirty="0">
                <a:solidFill>
                  <a:srgbClr val="0033CC"/>
                </a:solidFill>
                <a:latin typeface="Arial"/>
                <a:cs typeface="Arial"/>
              </a:rPr>
              <a:t>Наказ </a:t>
            </a:r>
            <a:r>
              <a:rPr sz="2400" b="1" spc="-25" dirty="0">
                <a:solidFill>
                  <a:srgbClr val="0033CC"/>
                </a:solidFill>
                <a:latin typeface="Arial"/>
                <a:cs typeface="Arial"/>
              </a:rPr>
              <a:t>МОЗУ </a:t>
            </a:r>
            <a:r>
              <a:rPr sz="2400" b="1" dirty="0">
                <a:solidFill>
                  <a:srgbClr val="0033CC"/>
                </a:solidFill>
                <a:latin typeface="Arial"/>
                <a:cs typeface="Arial"/>
              </a:rPr>
              <a:t>№</a:t>
            </a:r>
            <a:r>
              <a:rPr sz="2400" b="1" spc="-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33CC"/>
                </a:solidFill>
                <a:latin typeface="Arial"/>
                <a:cs typeface="Arial"/>
              </a:rPr>
              <a:t>812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01738" y="182816"/>
            <a:ext cx="8270875" cy="889000"/>
            <a:chOff x="701738" y="182816"/>
            <a:chExt cx="8270875" cy="889000"/>
          </a:xfrm>
        </p:grpSpPr>
        <p:sp>
          <p:nvSpPr>
            <p:cNvPr id="8" name="object 8"/>
            <p:cNvSpPr/>
            <p:nvPr/>
          </p:nvSpPr>
          <p:spPr>
            <a:xfrm>
              <a:off x="722376" y="203454"/>
              <a:ext cx="8229600" cy="847725"/>
            </a:xfrm>
            <a:custGeom>
              <a:avLst/>
              <a:gdLst/>
              <a:ahLst/>
              <a:cxnLst/>
              <a:rect l="l" t="t" r="r" b="b"/>
              <a:pathLst>
                <a:path w="8229600" h="847725">
                  <a:moveTo>
                    <a:pt x="8229600" y="0"/>
                  </a:moveTo>
                  <a:lnTo>
                    <a:pt x="0" y="0"/>
                  </a:lnTo>
                  <a:lnTo>
                    <a:pt x="0" y="847344"/>
                  </a:lnTo>
                  <a:lnTo>
                    <a:pt x="8229600" y="847344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EDEBE0">
                <a:alpha val="309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22376" y="203454"/>
              <a:ext cx="8229600" cy="847725"/>
            </a:xfrm>
            <a:custGeom>
              <a:avLst/>
              <a:gdLst/>
              <a:ahLst/>
              <a:cxnLst/>
              <a:rect l="l" t="t" r="r" b="b"/>
              <a:pathLst>
                <a:path w="8229600" h="847725">
                  <a:moveTo>
                    <a:pt x="0" y="847344"/>
                  </a:moveTo>
                  <a:lnTo>
                    <a:pt x="8229600" y="84734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847344"/>
                  </a:lnTo>
                  <a:close/>
                </a:path>
              </a:pathLst>
            </a:custGeom>
            <a:ln w="41148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76251" y="364144"/>
            <a:ext cx="8526524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33070" marR="5080" indent="-421005" algn="just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FF0000"/>
                </a:solidFill>
              </a:rPr>
              <a:t>4. </a:t>
            </a:r>
            <a:r>
              <a:rPr sz="3200" spc="-30" dirty="0">
                <a:solidFill>
                  <a:srgbClr val="FF0000"/>
                </a:solidFill>
              </a:rPr>
              <a:t>Технологічний </a:t>
            </a:r>
            <a:r>
              <a:rPr sz="3200" spc="-10" dirty="0">
                <a:solidFill>
                  <a:srgbClr val="FF0000"/>
                </a:solidFill>
              </a:rPr>
              <a:t>процес  </a:t>
            </a:r>
            <a:r>
              <a:rPr sz="3200" spc="-15" dirty="0">
                <a:solidFill>
                  <a:srgbClr val="FF0000"/>
                </a:solidFill>
              </a:rPr>
              <a:t>приготування</a:t>
            </a:r>
            <a:r>
              <a:rPr sz="3200" spc="-30" dirty="0">
                <a:solidFill>
                  <a:srgbClr val="FF0000"/>
                </a:solidFill>
              </a:rPr>
              <a:t> </a:t>
            </a:r>
            <a:r>
              <a:rPr sz="3200" spc="-15" dirty="0">
                <a:solidFill>
                  <a:srgbClr val="FF0000"/>
                </a:solidFill>
              </a:rPr>
              <a:t>зборів</a:t>
            </a:r>
            <a:endParaRPr sz="3200" dirty="0"/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75119" y="3177476"/>
            <a:ext cx="2054352" cy="1273302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8646921" y="6289516"/>
            <a:ext cx="139065" cy="25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b="1" dirty="0">
                <a:solidFill>
                  <a:srgbClr val="EDEBE0"/>
                </a:solidFill>
                <a:latin typeface="Arial"/>
                <a:cs typeface="Arial"/>
              </a:rPr>
              <a:t>9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940545" y="6579923"/>
            <a:ext cx="12446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800000"/>
                </a:solidFill>
                <a:latin typeface="Arial"/>
                <a:cs typeface="Arial"/>
              </a:rPr>
              <a:t>9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3" y="0"/>
            <a:ext cx="9131300" cy="6858000"/>
          </a:xfrm>
          <a:custGeom>
            <a:avLst/>
            <a:gdLst/>
            <a:ahLst/>
            <a:cxnLst/>
            <a:rect l="l" t="t" r="r" b="b"/>
            <a:pathLst>
              <a:path w="9131300" h="6858000">
                <a:moveTo>
                  <a:pt x="9131045" y="0"/>
                </a:moveTo>
                <a:lnTo>
                  <a:pt x="0" y="0"/>
                </a:lnTo>
                <a:lnTo>
                  <a:pt x="0" y="6857998"/>
                </a:lnTo>
                <a:lnTo>
                  <a:pt x="9131045" y="6857998"/>
                </a:lnTo>
                <a:lnTo>
                  <a:pt x="9131045" y="0"/>
                </a:lnTo>
                <a:close/>
              </a:path>
            </a:pathLst>
          </a:custGeom>
          <a:solidFill>
            <a:srgbClr val="EDEBE0">
              <a:alpha val="7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953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8"/>
                </a:lnTo>
              </a:path>
            </a:pathLst>
          </a:custGeom>
          <a:ln w="38100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18693" y="151637"/>
            <a:ext cx="8822055" cy="6068695"/>
            <a:chOff x="218693" y="151637"/>
            <a:chExt cx="8822055" cy="60686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229" y="842771"/>
              <a:ext cx="8622792" cy="50512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6749" y="790955"/>
              <a:ext cx="8353806" cy="67437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8693" y="1156715"/>
              <a:ext cx="2695956" cy="67437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6749" y="1522476"/>
              <a:ext cx="7918704" cy="67437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693" y="1888236"/>
              <a:ext cx="1731264" cy="67437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0570" y="2253995"/>
              <a:ext cx="7651242" cy="67437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8693" y="2619755"/>
              <a:ext cx="2205990" cy="67437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24633" y="2619755"/>
              <a:ext cx="1443228" cy="67437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67811" y="2619755"/>
              <a:ext cx="501396" cy="67437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53739" y="2619755"/>
              <a:ext cx="2362200" cy="67437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6749" y="2985515"/>
              <a:ext cx="8005572" cy="67437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18693" y="3351276"/>
              <a:ext cx="2263902" cy="67436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166365" y="3351276"/>
              <a:ext cx="3206496" cy="67436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6749" y="3717035"/>
              <a:ext cx="8373618" cy="67436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18693" y="4082796"/>
              <a:ext cx="8359902" cy="67436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18693" y="4448555"/>
              <a:ext cx="1547621" cy="67436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66749" y="4814316"/>
              <a:ext cx="7319772" cy="67436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8693" y="5180076"/>
              <a:ext cx="6241541" cy="67437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66749" y="5545835"/>
              <a:ext cx="484644" cy="67436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22375" y="203453"/>
              <a:ext cx="8229600" cy="457200"/>
            </a:xfrm>
            <a:custGeom>
              <a:avLst/>
              <a:gdLst/>
              <a:ahLst/>
              <a:cxnLst/>
              <a:rect l="l" t="t" r="r" b="b"/>
              <a:pathLst>
                <a:path w="8229600" h="457200">
                  <a:moveTo>
                    <a:pt x="82296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8229600" y="457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EDEBE0">
                <a:alpha val="309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22375" y="203453"/>
              <a:ext cx="8229600" cy="457200"/>
            </a:xfrm>
            <a:custGeom>
              <a:avLst/>
              <a:gdLst/>
              <a:ahLst/>
              <a:cxnLst/>
              <a:rect l="l" t="t" r="r" b="b"/>
              <a:pathLst>
                <a:path w="8229600" h="457200">
                  <a:moveTo>
                    <a:pt x="0" y="457200"/>
                  </a:moveTo>
                  <a:lnTo>
                    <a:pt x="8229600" y="457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41148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533905" y="151637"/>
              <a:ext cx="6628638" cy="674369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394715" y="227838"/>
            <a:ext cx="8361045" cy="6152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7785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4.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ПОДРІБНЕННЯ </a:t>
            </a:r>
            <a:r>
              <a:rPr sz="2400" b="1" spc="-80" dirty="0">
                <a:solidFill>
                  <a:srgbClr val="FF0000"/>
                </a:solidFill>
                <a:latin typeface="Arial"/>
                <a:cs typeface="Arial"/>
              </a:rPr>
              <a:t>ТА </a:t>
            </a:r>
            <a:r>
              <a:rPr sz="2400" b="1" spc="-20" dirty="0">
                <a:solidFill>
                  <a:srgbClr val="FF0000"/>
                </a:solidFill>
                <a:latin typeface="Arial"/>
                <a:cs typeface="Arial"/>
              </a:rPr>
              <a:t>ПРОСІЮВАННЯ</a:t>
            </a:r>
            <a:r>
              <a:rPr sz="2400" b="1" spc="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Arial"/>
                <a:cs typeface="Arial"/>
              </a:rPr>
              <a:t>ЛРС</a:t>
            </a:r>
            <a:endParaRPr sz="2400" dirty="0">
              <a:latin typeface="Arial"/>
              <a:cs typeface="Arial"/>
            </a:endParaRPr>
          </a:p>
          <a:p>
            <a:pPr marL="12700" marR="21590" indent="447675">
              <a:lnSpc>
                <a:spcPct val="100000"/>
              </a:lnSpc>
              <a:spcBef>
                <a:spcPts val="2155"/>
              </a:spcBef>
            </a:pPr>
            <a:r>
              <a:rPr sz="2400" b="1" spc="-20" dirty="0">
                <a:latin typeface="Arial"/>
                <a:cs typeface="Arial"/>
              </a:rPr>
              <a:t>ЛРС </a:t>
            </a:r>
            <a:r>
              <a:rPr sz="2400" b="1" spc="-10" dirty="0">
                <a:latin typeface="Arial"/>
                <a:cs typeface="Arial"/>
              </a:rPr>
              <a:t>подрібнюють </a:t>
            </a:r>
            <a:r>
              <a:rPr sz="2400" b="1" spc="-15" dirty="0">
                <a:latin typeface="Arial"/>
                <a:cs typeface="Arial"/>
              </a:rPr>
              <a:t>окремо </a:t>
            </a:r>
            <a:r>
              <a:rPr sz="2400" b="1" spc="-25" dirty="0">
                <a:latin typeface="Arial"/>
                <a:cs typeface="Arial"/>
              </a:rPr>
              <a:t>враховуючи </a:t>
            </a:r>
            <a:r>
              <a:rPr sz="2400" b="1" spc="-10" dirty="0">
                <a:latin typeface="Arial"/>
                <a:cs typeface="Arial"/>
              </a:rPr>
              <a:t>структуру </a:t>
            </a:r>
            <a:r>
              <a:rPr sz="2400" b="1" dirty="0">
                <a:latin typeface="Arial"/>
                <a:cs typeface="Arial"/>
              </a:rPr>
              <a:t>та  вид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сировини.</a:t>
            </a:r>
            <a:endParaRPr sz="2400" dirty="0">
              <a:latin typeface="Arial"/>
              <a:cs typeface="Arial"/>
            </a:endParaRPr>
          </a:p>
          <a:p>
            <a:pPr marL="12700" marR="458470" indent="447675">
              <a:lnSpc>
                <a:spcPct val="100000"/>
              </a:lnSpc>
            </a:pPr>
            <a:r>
              <a:rPr sz="2400" b="1" spc="-10" dirty="0">
                <a:latin typeface="Arial"/>
                <a:cs typeface="Arial"/>
              </a:rPr>
              <a:t>Кожну наважку </a:t>
            </a:r>
            <a:r>
              <a:rPr sz="2400" b="1" spc="-20" dirty="0">
                <a:latin typeface="Arial"/>
                <a:cs typeface="Arial"/>
              </a:rPr>
              <a:t>ЛРС </a:t>
            </a:r>
            <a:r>
              <a:rPr sz="2400" b="1" spc="-10" dirty="0">
                <a:latin typeface="Arial"/>
                <a:cs typeface="Arial"/>
              </a:rPr>
              <a:t>необхідно подрібнювати </a:t>
            </a:r>
            <a:r>
              <a:rPr sz="2400" b="1" dirty="0">
                <a:latin typeface="Arial"/>
                <a:cs typeface="Arial"/>
              </a:rPr>
              <a:t>без  </a:t>
            </a:r>
            <a:r>
              <a:rPr sz="2400" b="1" spc="-35" dirty="0">
                <a:latin typeface="Arial"/>
                <a:cs typeface="Arial"/>
              </a:rPr>
              <a:t>залишку.</a:t>
            </a:r>
            <a:endParaRPr sz="2400" dirty="0">
              <a:latin typeface="Arial"/>
              <a:cs typeface="Arial"/>
            </a:endParaRPr>
          </a:p>
          <a:p>
            <a:pPr marL="12700" marR="639445" indent="531495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latin typeface="Arial"/>
                <a:cs typeface="Arial"/>
              </a:rPr>
              <a:t>Листя, </a:t>
            </a:r>
            <a:r>
              <a:rPr sz="2400" b="1" spc="-5" dirty="0">
                <a:latin typeface="Arial"/>
                <a:cs typeface="Arial"/>
              </a:rPr>
              <a:t>трави, </a:t>
            </a:r>
            <a:r>
              <a:rPr sz="2400" b="1" spc="-20" dirty="0">
                <a:latin typeface="Arial"/>
                <a:cs typeface="Arial"/>
              </a:rPr>
              <a:t>кору </a:t>
            </a:r>
            <a:r>
              <a:rPr sz="2400" b="1" dirty="0">
                <a:latin typeface="Arial"/>
                <a:cs typeface="Arial"/>
              </a:rPr>
              <a:t>ріжуть </a:t>
            </a:r>
            <a:r>
              <a:rPr sz="2400" b="1" spc="-5" dirty="0">
                <a:latin typeface="Arial"/>
                <a:cs typeface="Arial"/>
              </a:rPr>
              <a:t>ножицями, ножами, </a:t>
            </a:r>
            <a:r>
              <a:rPr sz="2400" b="1" dirty="0">
                <a:latin typeface="Arial"/>
                <a:cs typeface="Arial"/>
              </a:rPr>
              <a:t>з  </a:t>
            </a:r>
            <a:r>
              <a:rPr sz="2400" b="1" spc="-15" dirty="0">
                <a:latin typeface="Arial"/>
                <a:cs typeface="Arial"/>
              </a:rPr>
              <a:t>допомогою </a:t>
            </a:r>
            <a:r>
              <a:rPr sz="2400" b="1" spc="-10" dirty="0">
                <a:latin typeface="Arial"/>
                <a:cs typeface="Arial"/>
              </a:rPr>
              <a:t>корене- </a:t>
            </a:r>
            <a:r>
              <a:rPr sz="2400" b="1" dirty="0">
                <a:latin typeface="Arial"/>
                <a:cs typeface="Arial"/>
              </a:rPr>
              <a:t>і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траворізок.</a:t>
            </a:r>
            <a:endParaRPr sz="2400" dirty="0">
              <a:latin typeface="Arial"/>
              <a:cs typeface="Arial"/>
            </a:endParaRPr>
          </a:p>
          <a:p>
            <a:pPr marL="12700" marR="370840" indent="447675">
              <a:lnSpc>
                <a:spcPct val="100000"/>
              </a:lnSpc>
            </a:pPr>
            <a:r>
              <a:rPr sz="2400" b="1" spc="-15" dirty="0">
                <a:latin typeface="Arial"/>
                <a:cs typeface="Arial"/>
              </a:rPr>
              <a:t>Плоди </a:t>
            </a:r>
            <a:r>
              <a:rPr sz="2400" b="1" dirty="0">
                <a:latin typeface="Arial"/>
                <a:cs typeface="Arial"/>
              </a:rPr>
              <a:t>і насіння </a:t>
            </a:r>
            <a:r>
              <a:rPr sz="2400" b="1" spc="-15" dirty="0">
                <a:latin typeface="Arial"/>
                <a:cs typeface="Arial"/>
              </a:rPr>
              <a:t>роздавлюють </a:t>
            </a:r>
            <a:r>
              <a:rPr sz="2400" b="1" spc="-5" dirty="0">
                <a:latin typeface="Arial"/>
                <a:cs typeface="Arial"/>
              </a:rPr>
              <a:t>або </a:t>
            </a:r>
            <a:r>
              <a:rPr sz="2400" b="1" spc="-15" dirty="0">
                <a:latin typeface="Arial"/>
                <a:cs typeface="Arial"/>
              </a:rPr>
              <a:t>розтирають </a:t>
            </a:r>
            <a:r>
              <a:rPr sz="2400" b="1" dirty="0">
                <a:latin typeface="Arial"/>
                <a:cs typeface="Arial"/>
              </a:rPr>
              <a:t>на  </a:t>
            </a:r>
            <a:r>
              <a:rPr sz="2400" b="1" spc="-20" dirty="0">
                <a:latin typeface="Arial"/>
                <a:cs typeface="Arial"/>
              </a:rPr>
              <a:t>вальцовому </a:t>
            </a:r>
            <a:r>
              <a:rPr sz="2400" b="1" spc="-5" dirty="0">
                <a:latin typeface="Arial"/>
                <a:cs typeface="Arial"/>
              </a:rPr>
              <a:t>або інших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млинах.</a:t>
            </a:r>
            <a:endParaRPr sz="2400" dirty="0">
              <a:latin typeface="Arial"/>
              <a:cs typeface="Arial"/>
            </a:endParaRPr>
          </a:p>
          <a:p>
            <a:pPr marL="12700" marR="5080" indent="447675">
              <a:lnSpc>
                <a:spcPct val="100000"/>
              </a:lnSpc>
            </a:pPr>
            <a:r>
              <a:rPr sz="2400" b="1" spc="-5" dirty="0">
                <a:latin typeface="Arial"/>
                <a:cs typeface="Arial"/>
              </a:rPr>
              <a:t>Корені </a:t>
            </a:r>
            <a:r>
              <a:rPr sz="2400" b="1" dirty="0">
                <a:latin typeface="Arial"/>
                <a:cs typeface="Arial"/>
              </a:rPr>
              <a:t>і </a:t>
            </a:r>
            <a:r>
              <a:rPr sz="2400" b="1" spc="-5" dirty="0">
                <a:latin typeface="Arial"/>
                <a:cs typeface="Arial"/>
              </a:rPr>
              <a:t>кореневища </a:t>
            </a:r>
            <a:r>
              <a:rPr sz="2400" b="1" spc="-15" dirty="0">
                <a:latin typeface="Arial"/>
                <a:cs typeface="Arial"/>
              </a:rPr>
              <a:t>товчуть </a:t>
            </a:r>
            <a:r>
              <a:rPr sz="2400" b="1" dirty="0">
                <a:latin typeface="Arial"/>
                <a:cs typeface="Arial"/>
              </a:rPr>
              <a:t>у ступках </a:t>
            </a:r>
            <a:r>
              <a:rPr sz="2400" b="1" spc="-10" dirty="0">
                <a:latin typeface="Arial"/>
                <a:cs typeface="Arial"/>
              </a:rPr>
              <a:t>(механічних)  </a:t>
            </a:r>
            <a:r>
              <a:rPr sz="2400" b="1" spc="-5" dirty="0">
                <a:latin typeface="Arial"/>
                <a:cs typeface="Arial"/>
              </a:rPr>
              <a:t>або </a:t>
            </a:r>
            <a:r>
              <a:rPr sz="2400" b="1" spc="-15" dirty="0">
                <a:latin typeface="Arial"/>
                <a:cs typeface="Arial"/>
              </a:rPr>
              <a:t>роздавлюють </a:t>
            </a:r>
            <a:r>
              <a:rPr sz="2400" b="1" dirty="0">
                <a:latin typeface="Arial"/>
                <a:cs typeface="Arial"/>
              </a:rPr>
              <a:t>і </a:t>
            </a:r>
            <a:r>
              <a:rPr sz="2400" b="1" spc="-15" dirty="0">
                <a:latin typeface="Arial"/>
                <a:cs typeface="Arial"/>
              </a:rPr>
              <a:t>розтирають </a:t>
            </a:r>
            <a:r>
              <a:rPr sz="2400" b="1" dirty="0">
                <a:latin typeface="Arial"/>
                <a:cs typeface="Arial"/>
              </a:rPr>
              <a:t>з </a:t>
            </a:r>
            <a:r>
              <a:rPr sz="2400" b="1" spc="-15" dirty="0">
                <a:latin typeface="Arial"/>
                <a:cs typeface="Arial"/>
              </a:rPr>
              <a:t>допомогою </a:t>
            </a:r>
            <a:r>
              <a:rPr sz="2400" b="1" dirty="0">
                <a:latin typeface="Arial"/>
                <a:cs typeface="Arial"/>
              </a:rPr>
              <a:t>різних  млинів.</a:t>
            </a:r>
            <a:endParaRPr sz="2400" dirty="0">
              <a:latin typeface="Arial"/>
              <a:cs typeface="Arial"/>
            </a:endParaRPr>
          </a:p>
          <a:p>
            <a:pPr marL="12700" marR="1055370" indent="447675">
              <a:lnSpc>
                <a:spcPct val="100000"/>
              </a:lnSpc>
            </a:pPr>
            <a:r>
              <a:rPr sz="2400" b="1" spc="-10" dirty="0">
                <a:latin typeface="Arial"/>
                <a:cs typeface="Arial"/>
              </a:rPr>
              <a:t>Просіювання </a:t>
            </a:r>
            <a:r>
              <a:rPr sz="2400" b="1" spc="-5" dirty="0">
                <a:latin typeface="Arial"/>
                <a:cs typeface="Arial"/>
              </a:rPr>
              <a:t>подрібненої сировини </a:t>
            </a:r>
            <a:r>
              <a:rPr sz="2400" b="1" dirty="0">
                <a:latin typeface="Arial"/>
                <a:cs typeface="Arial"/>
              </a:rPr>
              <a:t>від </a:t>
            </a:r>
            <a:r>
              <a:rPr sz="2400" b="1" spc="-10" dirty="0">
                <a:latin typeface="Arial"/>
                <a:cs typeface="Arial"/>
              </a:rPr>
              <a:t>пилу  проводять </a:t>
            </a:r>
            <a:r>
              <a:rPr sz="2400" b="1" spc="-15" dirty="0">
                <a:latin typeface="Arial"/>
                <a:cs typeface="Arial"/>
              </a:rPr>
              <a:t>за допомогою </a:t>
            </a:r>
            <a:r>
              <a:rPr sz="2400" b="1" spc="-5" dirty="0">
                <a:latin typeface="Arial"/>
                <a:cs typeface="Arial"/>
              </a:rPr>
              <a:t>сита (0,2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мм)</a:t>
            </a:r>
            <a:endParaRPr sz="2400" dirty="0">
              <a:latin typeface="Arial"/>
              <a:cs typeface="Arial"/>
            </a:endParaRPr>
          </a:p>
          <a:p>
            <a:pPr marL="460375">
              <a:lnSpc>
                <a:spcPct val="100000"/>
              </a:lnSpc>
            </a:pP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  <a:p>
            <a:pPr marL="460375">
              <a:lnSpc>
                <a:spcPct val="100000"/>
              </a:lnSpc>
              <a:tabLst>
                <a:tab pos="4193540" algn="l"/>
                <a:tab pos="5463540" algn="l"/>
              </a:tabLst>
            </a:pPr>
            <a:r>
              <a:rPr sz="2400" b="1" spc="-45" dirty="0">
                <a:solidFill>
                  <a:srgbClr val="0033CC"/>
                </a:solidFill>
                <a:latin typeface="Arial"/>
                <a:cs typeface="Arial"/>
              </a:rPr>
              <a:t>ДФУ </a:t>
            </a:r>
            <a:r>
              <a:rPr sz="2400" b="1" spc="-5" dirty="0">
                <a:solidFill>
                  <a:srgbClr val="0033CC"/>
                </a:solidFill>
                <a:latin typeface="Arial"/>
                <a:cs typeface="Arial"/>
              </a:rPr>
              <a:t>2.0, </a:t>
            </a:r>
            <a:r>
              <a:rPr sz="2400" b="1" spc="-70" dirty="0">
                <a:solidFill>
                  <a:srgbClr val="0033CC"/>
                </a:solidFill>
                <a:latin typeface="Arial"/>
                <a:cs typeface="Arial"/>
              </a:rPr>
              <a:t>Т.3,</a:t>
            </a:r>
            <a:r>
              <a:rPr sz="2400" b="1" spc="5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0033CC"/>
                </a:solidFill>
                <a:latin typeface="Arial"/>
                <a:cs typeface="Arial"/>
              </a:rPr>
              <a:t>СТ-Н</a:t>
            </a:r>
            <a:r>
              <a:rPr sz="2400" b="1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0033CC"/>
                </a:solidFill>
                <a:latin typeface="Arial"/>
                <a:cs typeface="Arial"/>
              </a:rPr>
              <a:t>МОЗУ	</a:t>
            </a:r>
            <a:r>
              <a:rPr sz="2400" b="1" spc="-5" dirty="0">
                <a:solidFill>
                  <a:srgbClr val="0033CC"/>
                </a:solidFill>
                <a:latin typeface="Arial"/>
                <a:cs typeface="Arial"/>
              </a:rPr>
              <a:t>42</a:t>
            </a:r>
            <a:r>
              <a:rPr sz="2400" b="1" dirty="0">
                <a:solidFill>
                  <a:srgbClr val="0033CC"/>
                </a:solidFill>
                <a:latin typeface="Arial"/>
                <a:cs typeface="Arial"/>
              </a:rPr>
              <a:t> –</a:t>
            </a:r>
            <a:r>
              <a:rPr sz="2400" b="1" spc="-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CC"/>
                </a:solidFill>
                <a:latin typeface="Arial"/>
                <a:cs typeface="Arial"/>
              </a:rPr>
              <a:t>4.5	: </a:t>
            </a:r>
            <a:r>
              <a:rPr sz="2400" b="1" spc="-5" dirty="0">
                <a:solidFill>
                  <a:srgbClr val="0033CC"/>
                </a:solidFill>
                <a:latin typeface="Arial"/>
                <a:cs typeface="Arial"/>
              </a:rPr>
              <a:t>2015;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26591" y="6383444"/>
            <a:ext cx="2851785" cy="366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755"/>
              </a:lnSpc>
            </a:pPr>
            <a:r>
              <a:rPr sz="2400" b="1" dirty="0">
                <a:solidFill>
                  <a:srgbClr val="0033CC"/>
                </a:solidFill>
                <a:latin typeface="Arial"/>
                <a:cs typeface="Arial"/>
              </a:rPr>
              <a:t>Наказ </a:t>
            </a:r>
            <a:r>
              <a:rPr sz="2400" b="1" spc="-25" dirty="0">
                <a:solidFill>
                  <a:srgbClr val="0033CC"/>
                </a:solidFill>
                <a:latin typeface="Arial"/>
                <a:cs typeface="Arial"/>
              </a:rPr>
              <a:t>МОЗУ </a:t>
            </a:r>
            <a:r>
              <a:rPr sz="2400" b="1" dirty="0">
                <a:solidFill>
                  <a:srgbClr val="0033CC"/>
                </a:solidFill>
                <a:latin typeface="Arial"/>
                <a:cs typeface="Arial"/>
              </a:rPr>
              <a:t>№</a:t>
            </a:r>
            <a:r>
              <a:rPr sz="2400" b="1" spc="-8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33CC"/>
                </a:solidFill>
                <a:latin typeface="Arial"/>
                <a:cs typeface="Arial"/>
              </a:rPr>
              <a:t>812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841485" y="6579923"/>
            <a:ext cx="22352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5" dirty="0">
                <a:solidFill>
                  <a:srgbClr val="800000"/>
                </a:solidFill>
                <a:latin typeface="Arial"/>
                <a:cs typeface="Arial"/>
              </a:rPr>
              <a:t>10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3" y="0"/>
            <a:ext cx="9131300" cy="6858000"/>
          </a:xfrm>
          <a:custGeom>
            <a:avLst/>
            <a:gdLst/>
            <a:ahLst/>
            <a:cxnLst/>
            <a:rect l="l" t="t" r="r" b="b"/>
            <a:pathLst>
              <a:path w="9131300" h="6858000">
                <a:moveTo>
                  <a:pt x="9131045" y="0"/>
                </a:moveTo>
                <a:lnTo>
                  <a:pt x="0" y="0"/>
                </a:lnTo>
                <a:lnTo>
                  <a:pt x="0" y="6857998"/>
                </a:lnTo>
                <a:lnTo>
                  <a:pt x="9131045" y="6857998"/>
                </a:lnTo>
                <a:lnTo>
                  <a:pt x="9131045" y="0"/>
                </a:lnTo>
                <a:close/>
              </a:path>
            </a:pathLst>
          </a:custGeom>
          <a:solidFill>
            <a:srgbClr val="EDEBE0">
              <a:alpha val="7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953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8"/>
                </a:lnTo>
              </a:path>
            </a:pathLst>
          </a:custGeom>
          <a:ln w="38100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22376" y="203453"/>
            <a:ext cx="8229600" cy="457200"/>
            <a:chOff x="722376" y="203453"/>
            <a:chExt cx="8229600" cy="457200"/>
          </a:xfrm>
        </p:grpSpPr>
        <p:sp>
          <p:nvSpPr>
            <p:cNvPr id="5" name="object 5"/>
            <p:cNvSpPr/>
            <p:nvPr/>
          </p:nvSpPr>
          <p:spPr>
            <a:xfrm>
              <a:off x="722376" y="203453"/>
              <a:ext cx="8229600" cy="457200"/>
            </a:xfrm>
            <a:custGeom>
              <a:avLst/>
              <a:gdLst/>
              <a:ahLst/>
              <a:cxnLst/>
              <a:rect l="l" t="t" r="r" b="b"/>
              <a:pathLst>
                <a:path w="8229600" h="457200">
                  <a:moveTo>
                    <a:pt x="82296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8229600" y="457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EDEBE0">
                <a:alpha val="309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2376" y="203453"/>
              <a:ext cx="8229600" cy="457200"/>
            </a:xfrm>
            <a:custGeom>
              <a:avLst/>
              <a:gdLst/>
              <a:ahLst/>
              <a:cxnLst/>
              <a:rect l="l" t="t" r="r" b="b"/>
              <a:pathLst>
                <a:path w="8229600" h="457200">
                  <a:moveTo>
                    <a:pt x="0" y="457200"/>
                  </a:moveTo>
                  <a:lnTo>
                    <a:pt x="8229600" y="457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41148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175385" y="203453"/>
            <a:ext cx="75342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FF0000"/>
                </a:solidFill>
              </a:rPr>
              <a:t>4. </a:t>
            </a:r>
            <a:r>
              <a:rPr sz="3200" spc="-15" dirty="0">
                <a:solidFill>
                  <a:srgbClr val="FF0000"/>
                </a:solidFill>
              </a:rPr>
              <a:t>Змішування </a:t>
            </a:r>
            <a:r>
              <a:rPr sz="3200" spc="-5" dirty="0">
                <a:solidFill>
                  <a:srgbClr val="FF0000"/>
                </a:solidFill>
              </a:rPr>
              <a:t>подрібненої</a:t>
            </a:r>
            <a:r>
              <a:rPr sz="3200" spc="-20" dirty="0">
                <a:solidFill>
                  <a:srgbClr val="FF0000"/>
                </a:solidFill>
              </a:rPr>
              <a:t> </a:t>
            </a:r>
            <a:r>
              <a:rPr sz="3200" spc="-5" dirty="0">
                <a:solidFill>
                  <a:srgbClr val="FF0000"/>
                </a:solidFill>
              </a:rPr>
              <a:t>сировини</a:t>
            </a:r>
            <a:endParaRPr sz="3200" dirty="0"/>
          </a:p>
        </p:txBody>
      </p:sp>
      <p:grpSp>
        <p:nvGrpSpPr>
          <p:cNvPr id="9" name="object 9"/>
          <p:cNvGrpSpPr/>
          <p:nvPr/>
        </p:nvGrpSpPr>
        <p:grpSpPr>
          <a:xfrm>
            <a:off x="16764" y="907554"/>
            <a:ext cx="9025890" cy="5770245"/>
            <a:chOff x="16764" y="907554"/>
            <a:chExt cx="9025890" cy="577024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6022" y="990599"/>
              <a:ext cx="8866632" cy="56007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819" y="907554"/>
              <a:ext cx="8193024" cy="89305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64" y="1395234"/>
              <a:ext cx="3475482" cy="89305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528" y="1918703"/>
              <a:ext cx="628637" cy="83440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4819" y="1882914"/>
              <a:ext cx="4100322" cy="89305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528" y="2406383"/>
              <a:ext cx="628637" cy="83440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4819" y="2370594"/>
              <a:ext cx="4030217" cy="89305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528" y="2894063"/>
              <a:ext cx="628637" cy="83440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4819" y="2858274"/>
              <a:ext cx="4809744" cy="89305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764" y="3345954"/>
              <a:ext cx="8692896" cy="89305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764" y="3833634"/>
              <a:ext cx="2742438" cy="89305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4819" y="4321314"/>
              <a:ext cx="6624828" cy="89305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764" y="4808982"/>
              <a:ext cx="6776466" cy="89305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764" y="5296661"/>
              <a:ext cx="8292083" cy="89305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764" y="5784341"/>
              <a:ext cx="4488942" cy="893051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255015" y="1013206"/>
            <a:ext cx="8075295" cy="5389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3975" indent="447675">
              <a:lnSpc>
                <a:spcPct val="100000"/>
              </a:lnSpc>
              <a:spcBef>
                <a:spcPts val="95"/>
              </a:spcBef>
            </a:pPr>
            <a:r>
              <a:rPr sz="3200" b="1" spc="-10" dirty="0">
                <a:latin typeface="Arial"/>
                <a:cs typeface="Arial"/>
              </a:rPr>
              <a:t>Подрібнену </a:t>
            </a:r>
            <a:r>
              <a:rPr sz="3200" b="1" spc="-5" dirty="0">
                <a:latin typeface="Arial"/>
                <a:cs typeface="Arial"/>
              </a:rPr>
              <a:t>та </a:t>
            </a:r>
            <a:r>
              <a:rPr sz="3200" b="1" spc="-10" dirty="0">
                <a:latin typeface="Arial"/>
                <a:cs typeface="Arial"/>
              </a:rPr>
              <a:t>просіяну </a:t>
            </a:r>
            <a:r>
              <a:rPr sz="3200" b="1" spc="-5" dirty="0">
                <a:latin typeface="Arial"/>
                <a:cs typeface="Arial"/>
              </a:rPr>
              <a:t>від </a:t>
            </a:r>
            <a:r>
              <a:rPr sz="3200" b="1" spc="-15" dirty="0">
                <a:latin typeface="Arial"/>
                <a:cs typeface="Arial"/>
              </a:rPr>
              <a:t>пилу </a:t>
            </a:r>
            <a:r>
              <a:rPr sz="3200" b="1" spc="-30" dirty="0">
                <a:latin typeface="Arial"/>
                <a:cs typeface="Arial"/>
              </a:rPr>
              <a:t>ЛРС  </a:t>
            </a:r>
            <a:r>
              <a:rPr sz="3200" b="1" spc="-15" dirty="0">
                <a:latin typeface="Arial"/>
                <a:cs typeface="Arial"/>
              </a:rPr>
              <a:t>перемішують:</a:t>
            </a:r>
            <a:endParaRPr sz="3200" dirty="0">
              <a:latin typeface="Arial"/>
              <a:cs typeface="Arial"/>
            </a:endParaRPr>
          </a:p>
          <a:p>
            <a:pPr marL="460375" indent="-448309">
              <a:lnSpc>
                <a:spcPct val="100000"/>
              </a:lnSpc>
              <a:buFont typeface="Arial"/>
              <a:buChar char="-"/>
              <a:tabLst>
                <a:tab pos="460375" algn="l"/>
                <a:tab pos="461009" algn="l"/>
              </a:tabLst>
            </a:pPr>
            <a:r>
              <a:rPr sz="3200" b="1" spc="-5" dirty="0">
                <a:latin typeface="Arial"/>
                <a:cs typeface="Arial"/>
              </a:rPr>
              <a:t>на </a:t>
            </a:r>
            <a:r>
              <a:rPr sz="3200" b="1" spc="-10" dirty="0">
                <a:latin typeface="Arial"/>
                <a:cs typeface="Arial"/>
              </a:rPr>
              <a:t>аркуші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паперу</a:t>
            </a:r>
            <a:endParaRPr sz="3200" dirty="0">
              <a:latin typeface="Arial"/>
              <a:cs typeface="Arial"/>
            </a:endParaRPr>
          </a:p>
          <a:p>
            <a:pPr marL="460375" indent="-448309">
              <a:lnSpc>
                <a:spcPct val="100000"/>
              </a:lnSpc>
              <a:buFont typeface="Arial"/>
              <a:buChar char="-"/>
              <a:tabLst>
                <a:tab pos="460375" algn="l"/>
                <a:tab pos="461009" algn="l"/>
              </a:tabLst>
            </a:pPr>
            <a:r>
              <a:rPr sz="3200" b="1" spc="-5" dirty="0">
                <a:latin typeface="Arial"/>
                <a:cs typeface="Arial"/>
              </a:rPr>
              <a:t>в </a:t>
            </a:r>
            <a:r>
              <a:rPr sz="3200" b="1" spc="-10" dirty="0">
                <a:latin typeface="Arial"/>
                <a:cs typeface="Arial"/>
              </a:rPr>
              <a:t>широкій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5" dirty="0">
                <a:latin typeface="Arial"/>
                <a:cs typeface="Arial"/>
              </a:rPr>
              <a:t>ступці</a:t>
            </a:r>
            <a:endParaRPr sz="3200" dirty="0">
              <a:latin typeface="Arial"/>
              <a:cs typeface="Arial"/>
            </a:endParaRPr>
          </a:p>
          <a:p>
            <a:pPr marL="460375" indent="-448309">
              <a:lnSpc>
                <a:spcPct val="100000"/>
              </a:lnSpc>
              <a:buFont typeface="Arial"/>
              <a:buChar char="-"/>
              <a:tabLst>
                <a:tab pos="460375" algn="l"/>
                <a:tab pos="461009" algn="l"/>
              </a:tabLst>
            </a:pPr>
            <a:r>
              <a:rPr sz="3200" b="1" spc="-5" dirty="0">
                <a:latin typeface="Arial"/>
                <a:cs typeface="Arial"/>
              </a:rPr>
              <a:t>в </a:t>
            </a:r>
            <a:r>
              <a:rPr sz="3200" b="1" spc="-10" dirty="0">
                <a:latin typeface="Arial"/>
                <a:cs typeface="Arial"/>
              </a:rPr>
              <a:t>фарфоровій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чашці</a:t>
            </a:r>
            <a:endParaRPr sz="32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3200" b="1" spc="-25" dirty="0">
                <a:latin typeface="Arial"/>
                <a:cs typeface="Arial"/>
              </a:rPr>
              <a:t>за </a:t>
            </a:r>
            <a:r>
              <a:rPr sz="3200" b="1" spc="-20" dirty="0">
                <a:latin typeface="Arial"/>
                <a:cs typeface="Arial"/>
              </a:rPr>
              <a:t>допомогою </a:t>
            </a:r>
            <a:r>
              <a:rPr sz="3200" b="1" spc="-10" dirty="0">
                <a:latin typeface="Arial"/>
                <a:cs typeface="Arial"/>
              </a:rPr>
              <a:t>шпателя </a:t>
            </a:r>
            <a:r>
              <a:rPr sz="3200" b="1" spc="-5" dirty="0">
                <a:latin typeface="Arial"/>
                <a:cs typeface="Arial"/>
              </a:rPr>
              <a:t>або </a:t>
            </a:r>
            <a:r>
              <a:rPr sz="3200" b="1" spc="-15" dirty="0">
                <a:latin typeface="Arial"/>
                <a:cs typeface="Arial"/>
              </a:rPr>
              <a:t>целулоїдної  </a:t>
            </a:r>
            <a:r>
              <a:rPr sz="3200" b="1" spc="-5" dirty="0">
                <a:latin typeface="Arial"/>
                <a:cs typeface="Arial"/>
              </a:rPr>
              <a:t>пластинки.</a:t>
            </a:r>
            <a:endParaRPr sz="3200" dirty="0">
              <a:latin typeface="Arial"/>
              <a:cs typeface="Arial"/>
            </a:endParaRPr>
          </a:p>
          <a:p>
            <a:pPr marL="12700" marR="401955" indent="447675">
              <a:lnSpc>
                <a:spcPct val="100000"/>
              </a:lnSpc>
              <a:spcBef>
                <a:spcPts val="5"/>
              </a:spcBef>
            </a:pPr>
            <a:r>
              <a:rPr sz="3200" b="1" spc="-15" dirty="0">
                <a:latin typeface="Arial"/>
                <a:cs typeface="Arial"/>
              </a:rPr>
              <a:t>Спочатку </a:t>
            </a:r>
            <a:r>
              <a:rPr sz="3200" b="1" spc="-25" dirty="0">
                <a:latin typeface="Arial"/>
                <a:cs typeface="Arial"/>
              </a:rPr>
              <a:t>змішують </a:t>
            </a:r>
            <a:r>
              <a:rPr sz="3200" b="1" spc="-10" dirty="0">
                <a:latin typeface="Arial"/>
                <a:cs typeface="Arial"/>
              </a:rPr>
              <a:t>сировину  </a:t>
            </a:r>
            <a:r>
              <a:rPr sz="3200" b="1" dirty="0">
                <a:latin typeface="Arial"/>
                <a:cs typeface="Arial"/>
              </a:rPr>
              <a:t>прописану </a:t>
            </a:r>
            <a:r>
              <a:rPr sz="3200" b="1" spc="-5" dirty="0">
                <a:latin typeface="Arial"/>
                <a:cs typeface="Arial"/>
              </a:rPr>
              <a:t>в меншій </a:t>
            </a:r>
            <a:r>
              <a:rPr sz="3200" b="1" spc="-15" dirty="0">
                <a:latin typeface="Arial"/>
                <a:cs typeface="Arial"/>
              </a:rPr>
              <a:t>кількості,  </a:t>
            </a:r>
            <a:r>
              <a:rPr sz="3200" b="1" spc="-10" dirty="0">
                <a:latin typeface="Arial"/>
                <a:cs typeface="Arial"/>
              </a:rPr>
              <a:t>поступово </a:t>
            </a:r>
            <a:r>
              <a:rPr sz="3200" b="1" spc="-30" dirty="0">
                <a:latin typeface="Arial"/>
                <a:cs typeface="Arial"/>
              </a:rPr>
              <a:t>додаючи </a:t>
            </a:r>
            <a:r>
              <a:rPr sz="3200" b="1" spc="-60" dirty="0">
                <a:latin typeface="Arial"/>
                <a:cs typeface="Arial"/>
              </a:rPr>
              <a:t>ту, </a:t>
            </a:r>
            <a:r>
              <a:rPr sz="3200" b="1" spc="-30" dirty="0">
                <a:latin typeface="Arial"/>
                <a:cs typeface="Arial"/>
              </a:rPr>
              <a:t>що </a:t>
            </a:r>
            <a:r>
              <a:rPr sz="3200" b="1" dirty="0">
                <a:latin typeface="Arial"/>
                <a:cs typeface="Arial"/>
              </a:rPr>
              <a:t>прописана  </a:t>
            </a:r>
            <a:r>
              <a:rPr sz="3200" b="1" spc="-5" dirty="0">
                <a:latin typeface="Arial"/>
                <a:cs typeface="Arial"/>
              </a:rPr>
              <a:t>в більшій</a:t>
            </a:r>
            <a:r>
              <a:rPr sz="3200" b="1" spc="-15" dirty="0">
                <a:latin typeface="Arial"/>
                <a:cs typeface="Arial"/>
              </a:rPr>
              <a:t> кількості.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854440" y="6563106"/>
            <a:ext cx="19812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105" dirty="0">
                <a:solidFill>
                  <a:srgbClr val="800000"/>
                </a:solidFill>
                <a:latin typeface="Arial"/>
                <a:cs typeface="Arial"/>
              </a:rPr>
              <a:t>11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595868" y="6270244"/>
            <a:ext cx="22860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95" dirty="0">
                <a:solidFill>
                  <a:srgbClr val="EDEBE0"/>
                </a:solidFill>
                <a:latin typeface="Arial"/>
                <a:cs typeface="Arial"/>
              </a:rPr>
              <a:t>11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DEBE0">
              <a:alpha val="7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19050" y="0"/>
            <a:ext cx="9182100" cy="6896100"/>
            <a:chOff x="-19050" y="0"/>
            <a:chExt cx="9182100" cy="68961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3810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60476" y="571500"/>
              <a:ext cx="8153400" cy="414655"/>
            </a:xfrm>
            <a:custGeom>
              <a:avLst/>
              <a:gdLst/>
              <a:ahLst/>
              <a:cxnLst/>
              <a:rect l="l" t="t" r="r" b="b"/>
              <a:pathLst>
                <a:path w="8153400" h="414655">
                  <a:moveTo>
                    <a:pt x="8153400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8153400" y="414527"/>
                  </a:lnTo>
                  <a:lnTo>
                    <a:pt x="8153400" y="0"/>
                  </a:lnTo>
                  <a:close/>
                </a:path>
              </a:pathLst>
            </a:custGeom>
            <a:solidFill>
              <a:srgbClr val="EDEBE0">
                <a:alpha val="5411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87705" y="1054227"/>
              <a:ext cx="2472055" cy="1214755"/>
            </a:xfrm>
            <a:custGeom>
              <a:avLst/>
              <a:gdLst/>
              <a:ahLst/>
              <a:cxnLst/>
              <a:rect l="l" t="t" r="r" b="b"/>
              <a:pathLst>
                <a:path w="2472055" h="1214755">
                  <a:moveTo>
                    <a:pt x="2471928" y="0"/>
                  </a:moveTo>
                  <a:lnTo>
                    <a:pt x="0" y="0"/>
                  </a:lnTo>
                  <a:lnTo>
                    <a:pt x="0" y="1214627"/>
                  </a:lnTo>
                  <a:lnTo>
                    <a:pt x="2471928" y="1214627"/>
                  </a:lnTo>
                  <a:lnTo>
                    <a:pt x="2471928" y="0"/>
                  </a:lnTo>
                  <a:close/>
                </a:path>
              </a:pathLst>
            </a:custGeom>
            <a:solidFill>
              <a:srgbClr val="EDEBE0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87705" y="1054227"/>
            <a:ext cx="2472055" cy="1115690"/>
          </a:xfrm>
          <a:prstGeom prst="rect">
            <a:avLst/>
          </a:prstGeom>
          <a:ln w="25146">
            <a:solidFill>
              <a:srgbClr val="0066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815"/>
              </a:lnSpc>
            </a:pPr>
            <a:r>
              <a:rPr sz="2400" b="1" spc="-20" dirty="0">
                <a:latin typeface="Arial"/>
                <a:cs typeface="Arial"/>
              </a:rPr>
              <a:t>Солі,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розчинні</a:t>
            </a:r>
            <a:endParaRPr sz="2400" dirty="0">
              <a:latin typeface="Arial"/>
              <a:cs typeface="Arial"/>
            </a:endParaRPr>
          </a:p>
          <a:p>
            <a:pPr marL="473709" marR="465455" algn="ctr">
              <a:lnSpc>
                <a:spcPts val="2870"/>
              </a:lnSpc>
              <a:spcBef>
                <a:spcPts val="105"/>
              </a:spcBef>
            </a:pPr>
            <a:r>
              <a:rPr sz="2400" b="1" dirty="0">
                <a:latin typeface="Arial"/>
                <a:cs typeface="Arial"/>
              </a:rPr>
              <a:t>у </a:t>
            </a:r>
            <a:r>
              <a:rPr sz="2400" b="1" spc="-20" dirty="0">
                <a:latin typeface="Arial"/>
                <a:cs typeface="Arial"/>
              </a:rPr>
              <a:t>воді</a:t>
            </a:r>
            <a:r>
              <a:rPr sz="2400" b="1" spc="-1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або  </a:t>
            </a:r>
            <a:r>
              <a:rPr sz="2400" b="1" spc="-10" dirty="0">
                <a:latin typeface="Arial"/>
                <a:cs typeface="Arial"/>
              </a:rPr>
              <a:t>спирті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559427" y="1005458"/>
            <a:ext cx="3899535" cy="1294130"/>
          </a:xfrm>
          <a:custGeom>
            <a:avLst/>
            <a:gdLst/>
            <a:ahLst/>
            <a:cxnLst/>
            <a:rect l="l" t="t" r="r" b="b"/>
            <a:pathLst>
              <a:path w="3899534" h="1294130">
                <a:moveTo>
                  <a:pt x="3899154" y="0"/>
                </a:moveTo>
                <a:lnTo>
                  <a:pt x="0" y="0"/>
                </a:lnTo>
                <a:lnTo>
                  <a:pt x="0" y="1293876"/>
                </a:lnTo>
                <a:lnTo>
                  <a:pt x="3899154" y="1293876"/>
                </a:lnTo>
                <a:lnTo>
                  <a:pt x="3899154" y="0"/>
                </a:lnTo>
                <a:close/>
              </a:path>
            </a:pathLst>
          </a:custGeom>
          <a:solidFill>
            <a:srgbClr val="EDEBE0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559427" y="1005458"/>
            <a:ext cx="3899535" cy="1115690"/>
          </a:xfrm>
          <a:prstGeom prst="rect">
            <a:avLst/>
          </a:prstGeom>
          <a:ln w="25146">
            <a:solidFill>
              <a:srgbClr val="0066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810"/>
              </a:lnSpc>
            </a:pPr>
            <a:r>
              <a:rPr sz="2400" b="1" spc="-10" dirty="0">
                <a:latin typeface="Arial"/>
                <a:cs typeface="Arial"/>
              </a:rPr>
              <a:t>вводять </a:t>
            </a:r>
            <a:r>
              <a:rPr sz="2400" b="1" dirty="0">
                <a:latin typeface="Arial"/>
                <a:cs typeface="Arial"/>
              </a:rPr>
              <a:t>до </a:t>
            </a:r>
            <a:r>
              <a:rPr sz="2400" b="1" spc="5" dirty="0">
                <a:latin typeface="Arial"/>
                <a:cs typeface="Arial"/>
              </a:rPr>
              <a:t>складу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збору</a:t>
            </a:r>
            <a:endParaRPr sz="2400" dirty="0">
              <a:latin typeface="Arial"/>
              <a:cs typeface="Arial"/>
            </a:endParaRPr>
          </a:p>
          <a:p>
            <a:pPr marL="410209" marR="401955" algn="ctr">
              <a:lnSpc>
                <a:spcPts val="287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у </a:t>
            </a:r>
            <a:r>
              <a:rPr sz="2400" b="1" spc="-15" dirty="0">
                <a:latin typeface="Arial"/>
                <a:cs typeface="Arial"/>
              </a:rPr>
              <a:t>вигляді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насичених  </a:t>
            </a:r>
            <a:r>
              <a:rPr sz="2400" b="1" spc="-20" dirty="0">
                <a:latin typeface="Arial"/>
                <a:cs typeface="Arial"/>
              </a:rPr>
              <a:t>розчинів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38251" y="2858135"/>
            <a:ext cx="7893050" cy="3007995"/>
            <a:chOff x="738251" y="2858135"/>
            <a:chExt cx="7893050" cy="300799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0951" y="2870835"/>
              <a:ext cx="7867650" cy="298246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50951" y="2870835"/>
              <a:ext cx="7867650" cy="2982595"/>
            </a:xfrm>
            <a:custGeom>
              <a:avLst/>
              <a:gdLst/>
              <a:ahLst/>
              <a:cxnLst/>
              <a:rect l="l" t="t" r="r" b="b"/>
              <a:pathLst>
                <a:path w="7867650" h="2982595">
                  <a:moveTo>
                    <a:pt x="0" y="2982467"/>
                  </a:moveTo>
                  <a:lnTo>
                    <a:pt x="7867650" y="2982467"/>
                  </a:lnTo>
                  <a:lnTo>
                    <a:pt x="7867650" y="0"/>
                  </a:lnTo>
                  <a:lnTo>
                    <a:pt x="0" y="0"/>
                  </a:lnTo>
                  <a:lnTo>
                    <a:pt x="0" y="2982467"/>
                  </a:lnTo>
                  <a:close/>
                </a:path>
              </a:pathLst>
            </a:custGeom>
            <a:ln w="25146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251966" y="2849371"/>
            <a:ext cx="6865620" cy="2628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5145" marR="516255" algn="ctr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Обприскують </a:t>
            </a:r>
            <a:r>
              <a:rPr sz="2400" b="1" spc="-5" dirty="0">
                <a:latin typeface="Arial"/>
                <a:cs typeface="Arial"/>
              </a:rPr>
              <a:t>сировину </a:t>
            </a:r>
            <a:r>
              <a:rPr sz="2400" b="1" spc="-15" dirty="0">
                <a:latin typeface="Arial"/>
                <a:cs typeface="Arial"/>
              </a:rPr>
              <a:t>за допомогою  пульверизатора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400" b="1" spc="-15" dirty="0">
                <a:latin typeface="Arial"/>
                <a:cs typeface="Arial"/>
              </a:rPr>
              <a:t>Висушують </a:t>
            </a:r>
            <a:r>
              <a:rPr sz="2400" b="1" dirty="0">
                <a:latin typeface="Arial"/>
                <a:cs typeface="Arial"/>
              </a:rPr>
              <a:t>при </a:t>
            </a:r>
            <a:r>
              <a:rPr sz="2400" b="1" spc="-5" dirty="0">
                <a:latin typeface="Arial"/>
                <a:cs typeface="Arial"/>
              </a:rPr>
              <a:t>температурі </a:t>
            </a:r>
            <a:r>
              <a:rPr sz="2400" b="1" dirty="0">
                <a:latin typeface="Arial"/>
                <a:cs typeface="Arial"/>
              </a:rPr>
              <a:t>не вище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60°С.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sz="2400" b="1" spc="-5" dirty="0">
                <a:latin typeface="Arial"/>
                <a:cs typeface="Arial"/>
              </a:rPr>
              <a:t>Повноту висушування </a:t>
            </a:r>
            <a:r>
              <a:rPr sz="2400" b="1" spc="-20" dirty="0">
                <a:latin typeface="Arial"/>
                <a:cs typeface="Arial"/>
              </a:rPr>
              <a:t>контролюють шляхом  </a:t>
            </a:r>
            <a:r>
              <a:rPr sz="2400" b="1" spc="-10" dirty="0">
                <a:latin typeface="Arial"/>
                <a:cs typeface="Arial"/>
              </a:rPr>
              <a:t>періодичного зважування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55" dirty="0">
                <a:latin typeface="Arial"/>
                <a:cs typeface="Arial"/>
              </a:rPr>
              <a:t>збору.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22376" y="224027"/>
            <a:ext cx="8229600" cy="1105535"/>
            <a:chOff x="722376" y="224027"/>
            <a:chExt cx="8229600" cy="1105535"/>
          </a:xfrm>
        </p:grpSpPr>
        <p:sp>
          <p:nvSpPr>
            <p:cNvPr id="15" name="object 15"/>
            <p:cNvSpPr/>
            <p:nvPr/>
          </p:nvSpPr>
          <p:spPr>
            <a:xfrm>
              <a:off x="3175254" y="1308353"/>
              <a:ext cx="1358900" cy="0"/>
            </a:xfrm>
            <a:custGeom>
              <a:avLst/>
              <a:gdLst/>
              <a:ahLst/>
              <a:cxnLst/>
              <a:rect l="l" t="t" r="r" b="b"/>
              <a:pathLst>
                <a:path w="1358900">
                  <a:moveTo>
                    <a:pt x="0" y="0"/>
                  </a:moveTo>
                  <a:lnTo>
                    <a:pt x="1358645" y="0"/>
                  </a:lnTo>
                </a:path>
              </a:pathLst>
            </a:custGeom>
            <a:ln w="4114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22376" y="224027"/>
              <a:ext cx="8229600" cy="457200"/>
            </a:xfrm>
            <a:custGeom>
              <a:avLst/>
              <a:gdLst/>
              <a:ahLst/>
              <a:cxnLst/>
              <a:rect l="l" t="t" r="r" b="b"/>
              <a:pathLst>
                <a:path w="8229600" h="457200">
                  <a:moveTo>
                    <a:pt x="82296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8229600" y="457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EDEBE0">
                <a:alpha val="309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22376" y="224027"/>
            <a:ext cx="8229600" cy="457200"/>
          </a:xfrm>
          <a:prstGeom prst="rect">
            <a:avLst/>
          </a:prstGeom>
          <a:ln w="41148">
            <a:solidFill>
              <a:srgbClr val="006600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marL="1651635">
              <a:lnSpc>
                <a:spcPct val="100000"/>
              </a:lnSpc>
              <a:spcBef>
                <a:spcPts val="105"/>
              </a:spcBef>
            </a:pPr>
            <a:r>
              <a:rPr sz="2400" b="1" i="1" dirty="0">
                <a:solidFill>
                  <a:srgbClr val="006600"/>
                </a:solidFill>
                <a:latin typeface="Monotype Corsiva"/>
                <a:cs typeface="Monotype Corsiva"/>
              </a:rPr>
              <a:t>5.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Введення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лікарських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речовин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5830" y="3657600"/>
            <a:ext cx="7848600" cy="223189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25069" y="3657600"/>
            <a:ext cx="8549361" cy="1828706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272415" indent="-182245" algn="just">
              <a:lnSpc>
                <a:spcPct val="100000"/>
              </a:lnSpc>
              <a:spcBef>
                <a:spcPts val="1060"/>
              </a:spcBef>
              <a:buClr>
                <a:srgbClr val="C0504D"/>
              </a:buClr>
              <a:buSzPct val="85000"/>
              <a:buFont typeface="Wingdings 2"/>
              <a:buChar char=""/>
              <a:tabLst>
                <a:tab pos="273050" algn="l"/>
                <a:tab pos="4852670" algn="l"/>
              </a:tabLst>
            </a:pPr>
            <a:r>
              <a:rPr sz="2000" b="1" spc="-10" dirty="0">
                <a:latin typeface="Arial"/>
                <a:cs typeface="Arial"/>
              </a:rPr>
              <a:t>Протиастматична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і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знеболювальна	</a:t>
            </a:r>
            <a:r>
              <a:rPr sz="2000" b="1" spc="-5" dirty="0">
                <a:latin typeface="Arial"/>
                <a:cs typeface="Arial"/>
              </a:rPr>
              <a:t>дія </a:t>
            </a:r>
            <a:r>
              <a:rPr sz="2000" b="1" spc="-20" dirty="0">
                <a:latin typeface="Arial"/>
                <a:cs typeface="Arial"/>
              </a:rPr>
              <a:t>збору </a:t>
            </a:r>
            <a:r>
              <a:rPr sz="2000" b="1" spc="-10" dirty="0">
                <a:latin typeface="Arial"/>
                <a:cs typeface="Arial"/>
              </a:rPr>
              <a:t>базується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на</a:t>
            </a:r>
            <a:endParaRPr sz="2000" dirty="0">
              <a:latin typeface="Arial"/>
              <a:cs typeface="Arial"/>
            </a:endParaRPr>
          </a:p>
          <a:p>
            <a:pPr marL="90805" marR="779780" algn="just">
              <a:lnSpc>
                <a:spcPct val="150000"/>
              </a:lnSpc>
              <a:tabLst>
                <a:tab pos="3496945" algn="l"/>
                <a:tab pos="4748530" algn="l"/>
              </a:tabLst>
            </a:pPr>
            <a:r>
              <a:rPr sz="2000" b="1" spc="-15" dirty="0">
                <a:latin typeface="Arial"/>
                <a:cs typeface="Arial"/>
              </a:rPr>
              <a:t>сублімації </a:t>
            </a:r>
            <a:r>
              <a:rPr sz="2000" b="1" spc="-5" dirty="0">
                <a:latin typeface="Arial"/>
                <a:cs typeface="Arial"/>
              </a:rPr>
              <a:t>алкалоїдів,</a:t>
            </a:r>
            <a:r>
              <a:rPr sz="2000" b="1" spc="25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що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містяться	в </a:t>
            </a:r>
            <a:r>
              <a:rPr sz="2000" b="1" spc="-10" dirty="0">
                <a:latin typeface="Arial"/>
                <a:cs typeface="Arial"/>
              </a:rPr>
              <a:t>сировині, </a:t>
            </a:r>
            <a:r>
              <a:rPr sz="2000" b="1" spc="-5" dirty="0">
                <a:latin typeface="Arial"/>
                <a:cs typeface="Arial"/>
              </a:rPr>
              <a:t>та  продуктах їх </a:t>
            </a:r>
            <a:r>
              <a:rPr sz="2000" b="1" spc="-30" dirty="0">
                <a:latin typeface="Arial"/>
                <a:cs typeface="Arial"/>
              </a:rPr>
              <a:t>розпаду. </a:t>
            </a:r>
            <a:r>
              <a:rPr sz="2000" b="1" spc="-10" dirty="0">
                <a:latin typeface="Arial"/>
                <a:cs typeface="Arial"/>
              </a:rPr>
              <a:t>Натрію </a:t>
            </a:r>
            <a:r>
              <a:rPr sz="2000" b="1" spc="-5" dirty="0">
                <a:latin typeface="Arial"/>
                <a:cs typeface="Arial"/>
              </a:rPr>
              <a:t>нітрат підтримує горіння,  </a:t>
            </a:r>
            <a:r>
              <a:rPr sz="2000" b="1" spc="-15" dirty="0">
                <a:latin typeface="Arial"/>
                <a:cs typeface="Arial"/>
              </a:rPr>
              <a:t>виділяючи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при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нагріванні	</a:t>
            </a:r>
            <a:r>
              <a:rPr sz="2000" b="1" spc="-10" dirty="0">
                <a:latin typeface="Arial"/>
                <a:cs typeface="Arial"/>
              </a:rPr>
              <a:t>кисень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95297" y="236727"/>
            <a:ext cx="5767451" cy="250444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212369" y="5735434"/>
            <a:ext cx="687070" cy="623570"/>
            <a:chOff x="212369" y="5735434"/>
            <a:chExt cx="687070" cy="623570"/>
          </a:xfrm>
        </p:grpSpPr>
        <p:sp>
          <p:nvSpPr>
            <p:cNvPr id="7" name="object 7"/>
            <p:cNvSpPr/>
            <p:nvPr/>
          </p:nvSpPr>
          <p:spPr>
            <a:xfrm>
              <a:off x="576732" y="5978614"/>
              <a:ext cx="309880" cy="367665"/>
            </a:xfrm>
            <a:custGeom>
              <a:avLst/>
              <a:gdLst/>
              <a:ahLst/>
              <a:cxnLst/>
              <a:rect l="l" t="t" r="r" b="b"/>
              <a:pathLst>
                <a:path w="309880" h="367664">
                  <a:moveTo>
                    <a:pt x="173977" y="0"/>
                  </a:moveTo>
                  <a:lnTo>
                    <a:pt x="26301" y="52412"/>
                  </a:lnTo>
                  <a:lnTo>
                    <a:pt x="81000" y="206552"/>
                  </a:lnTo>
                  <a:lnTo>
                    <a:pt x="0" y="235305"/>
                  </a:lnTo>
                  <a:lnTo>
                    <a:pt x="221183" y="367309"/>
                  </a:lnTo>
                  <a:lnTo>
                    <a:pt x="309689" y="125399"/>
                  </a:lnTo>
                  <a:lnTo>
                    <a:pt x="228676" y="154152"/>
                  </a:lnTo>
                  <a:lnTo>
                    <a:pt x="1739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6732" y="5978614"/>
              <a:ext cx="309880" cy="367665"/>
            </a:xfrm>
            <a:custGeom>
              <a:avLst/>
              <a:gdLst/>
              <a:ahLst/>
              <a:cxnLst/>
              <a:rect l="l" t="t" r="r" b="b"/>
              <a:pathLst>
                <a:path w="309880" h="367664">
                  <a:moveTo>
                    <a:pt x="0" y="235305"/>
                  </a:moveTo>
                  <a:lnTo>
                    <a:pt x="81000" y="206552"/>
                  </a:lnTo>
                  <a:lnTo>
                    <a:pt x="26301" y="52412"/>
                  </a:lnTo>
                  <a:lnTo>
                    <a:pt x="173977" y="0"/>
                  </a:lnTo>
                  <a:lnTo>
                    <a:pt x="228676" y="154152"/>
                  </a:lnTo>
                  <a:lnTo>
                    <a:pt x="309689" y="125399"/>
                  </a:lnTo>
                  <a:lnTo>
                    <a:pt x="221183" y="367309"/>
                  </a:lnTo>
                  <a:lnTo>
                    <a:pt x="0" y="235305"/>
                  </a:lnTo>
                  <a:close/>
                </a:path>
              </a:pathLst>
            </a:custGeom>
            <a:ln w="25400">
              <a:solidFill>
                <a:srgbClr val="2569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5069" y="5748134"/>
              <a:ext cx="307340" cy="367030"/>
            </a:xfrm>
            <a:custGeom>
              <a:avLst/>
              <a:gdLst/>
              <a:ahLst/>
              <a:cxnLst/>
              <a:rect l="l" t="t" r="r" b="b"/>
              <a:pathLst>
                <a:path w="307340" h="367029">
                  <a:moveTo>
                    <a:pt x="86093" y="0"/>
                  </a:moveTo>
                  <a:lnTo>
                    <a:pt x="0" y="241541"/>
                  </a:lnTo>
                  <a:lnTo>
                    <a:pt x="80390" y="212293"/>
                  </a:lnTo>
                  <a:lnTo>
                    <a:pt x="136626" y="366788"/>
                  </a:lnTo>
                  <a:lnTo>
                    <a:pt x="283159" y="313461"/>
                  </a:lnTo>
                  <a:lnTo>
                    <a:pt x="226923" y="158953"/>
                  </a:lnTo>
                  <a:lnTo>
                    <a:pt x="307301" y="129692"/>
                  </a:lnTo>
                  <a:lnTo>
                    <a:pt x="8609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5069" y="5748134"/>
              <a:ext cx="307340" cy="367030"/>
            </a:xfrm>
            <a:custGeom>
              <a:avLst/>
              <a:gdLst/>
              <a:ahLst/>
              <a:cxnLst/>
              <a:rect l="l" t="t" r="r" b="b"/>
              <a:pathLst>
                <a:path w="307340" h="367029">
                  <a:moveTo>
                    <a:pt x="307301" y="129692"/>
                  </a:moveTo>
                  <a:lnTo>
                    <a:pt x="226923" y="158953"/>
                  </a:lnTo>
                  <a:lnTo>
                    <a:pt x="283159" y="313461"/>
                  </a:lnTo>
                  <a:lnTo>
                    <a:pt x="136626" y="366788"/>
                  </a:lnTo>
                  <a:lnTo>
                    <a:pt x="80390" y="212293"/>
                  </a:lnTo>
                  <a:lnTo>
                    <a:pt x="0" y="241541"/>
                  </a:lnTo>
                  <a:lnTo>
                    <a:pt x="86093" y="0"/>
                  </a:lnTo>
                  <a:lnTo>
                    <a:pt x="307301" y="129692"/>
                  </a:lnTo>
                  <a:close/>
                </a:path>
              </a:pathLst>
            </a:custGeom>
            <a:ln w="25400">
              <a:solidFill>
                <a:srgbClr val="2569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2500" y="710945"/>
            <a:ext cx="6705600" cy="238125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043939" y="763269"/>
            <a:ext cx="40830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Rp.: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930654" y="738123"/>
            <a:ext cx="3168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37180" algn="l"/>
              </a:tabLst>
            </a:pPr>
            <a:r>
              <a:rPr sz="1800" b="1" dirty="0"/>
              <a:t>Fo</a:t>
            </a:r>
            <a:r>
              <a:rPr sz="1800" b="1" spc="-10" dirty="0"/>
              <a:t>l</a:t>
            </a:r>
            <a:r>
              <a:rPr sz="1800" b="1" dirty="0"/>
              <a:t>iorum</a:t>
            </a:r>
            <a:r>
              <a:rPr sz="1800" b="1" spc="5" dirty="0"/>
              <a:t> </a:t>
            </a:r>
            <a:r>
              <a:rPr sz="1800" b="1" spc="-5" dirty="0"/>
              <a:t>Hyoscyami</a:t>
            </a:r>
            <a:r>
              <a:rPr sz="1800" b="1" dirty="0"/>
              <a:t>	5,0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7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sp>
        <p:nvSpPr>
          <p:cNvPr id="14" name="object 14"/>
          <p:cNvSpPr txBox="1"/>
          <p:nvPr/>
        </p:nvSpPr>
        <p:spPr>
          <a:xfrm>
            <a:off x="1917700" y="1033557"/>
            <a:ext cx="574040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4460" algn="l"/>
              </a:tabLst>
            </a:pPr>
            <a:r>
              <a:rPr sz="1800" b="1" spc="-5" dirty="0">
                <a:latin typeface="Arial"/>
                <a:cs typeface="Arial"/>
              </a:rPr>
              <a:t>Foliorum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Belladonnae	10,0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167380" algn="l"/>
              </a:tabLst>
            </a:pPr>
            <a:r>
              <a:rPr sz="1800" b="1" spc="-5" dirty="0">
                <a:latin typeface="Arial"/>
                <a:cs typeface="Arial"/>
              </a:rPr>
              <a:t>Foliorum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Stramonii	</a:t>
            </a:r>
            <a:r>
              <a:rPr sz="1800" b="1" spc="-5" dirty="0">
                <a:latin typeface="Arial"/>
                <a:cs typeface="Arial"/>
              </a:rPr>
              <a:t>30,0</a:t>
            </a:r>
            <a:endParaRPr sz="1800" dirty="0">
              <a:latin typeface="Arial"/>
              <a:cs typeface="Arial"/>
            </a:endParaRPr>
          </a:p>
          <a:p>
            <a:pPr marL="12700" marR="3072130">
              <a:lnSpc>
                <a:spcPct val="100000"/>
              </a:lnSpc>
              <a:tabLst>
                <a:tab pos="1244600" algn="l"/>
                <a:tab pos="2341880" algn="l"/>
              </a:tabLst>
            </a:pPr>
            <a:r>
              <a:rPr sz="1800" b="1" spc="-5" dirty="0">
                <a:latin typeface="Arial"/>
                <a:cs typeface="Arial"/>
              </a:rPr>
              <a:t>Natr</a:t>
            </a:r>
            <a:r>
              <a:rPr sz="1800" b="1" dirty="0">
                <a:latin typeface="Arial"/>
                <a:cs typeface="Arial"/>
              </a:rPr>
              <a:t>ii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nitratis	5,0  Misce, fiat	</a:t>
            </a:r>
            <a:r>
              <a:rPr sz="1800" b="1" spc="-5" dirty="0">
                <a:latin typeface="Arial"/>
                <a:cs typeface="Arial"/>
              </a:rPr>
              <a:t>species</a:t>
            </a:r>
            <a:endParaRPr sz="18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Da. Signa. Курильний </a:t>
            </a:r>
            <a:r>
              <a:rPr sz="1800" b="1" spc="-15" dirty="0">
                <a:latin typeface="Arial"/>
                <a:cs typeface="Arial"/>
              </a:rPr>
              <a:t>збір </a:t>
            </a:r>
            <a:r>
              <a:rPr sz="1800" b="1" spc="-5" dirty="0">
                <a:latin typeface="Arial"/>
                <a:cs typeface="Arial"/>
              </a:rPr>
              <a:t>(протиастматичний). </a:t>
            </a:r>
            <a:r>
              <a:rPr sz="1800" b="1" dirty="0">
                <a:latin typeface="Arial"/>
                <a:cs typeface="Arial"/>
              </a:rPr>
              <a:t>½  </a:t>
            </a:r>
            <a:r>
              <a:rPr sz="1800" b="1" spc="-5" dirty="0">
                <a:latin typeface="Arial"/>
                <a:cs typeface="Arial"/>
              </a:rPr>
              <a:t>чайної </a:t>
            </a:r>
            <a:r>
              <a:rPr sz="1800" b="1" spc="-10" dirty="0">
                <a:latin typeface="Arial"/>
                <a:cs typeface="Arial"/>
              </a:rPr>
              <a:t>ложки </a:t>
            </a:r>
            <a:r>
              <a:rPr sz="1800" b="1" dirty="0">
                <a:latin typeface="Arial"/>
                <a:cs typeface="Arial"/>
              </a:rPr>
              <a:t>підпалити і </a:t>
            </a:r>
            <a:r>
              <a:rPr sz="1800" b="1" spc="-5" dirty="0">
                <a:latin typeface="Arial"/>
                <a:cs typeface="Arial"/>
              </a:rPr>
              <a:t>вдихати дим або </a:t>
            </a:r>
            <a:r>
              <a:rPr sz="1800" b="1" dirty="0">
                <a:latin typeface="Arial"/>
                <a:cs typeface="Arial"/>
              </a:rPr>
              <a:t>по </a:t>
            </a:r>
            <a:r>
              <a:rPr sz="1800" b="1" spc="-5" dirty="0">
                <a:latin typeface="Arial"/>
                <a:cs typeface="Arial"/>
              </a:rPr>
              <a:t>0,5 </a:t>
            </a:r>
            <a:r>
              <a:rPr sz="1800" b="1" dirty="0">
                <a:latin typeface="Arial"/>
                <a:cs typeface="Arial"/>
              </a:rPr>
              <a:t>г  набити в гільзи і </a:t>
            </a:r>
            <a:r>
              <a:rPr sz="1800" b="1" spc="-5" dirty="0">
                <a:latin typeface="Arial"/>
                <a:cs typeface="Arial"/>
              </a:rPr>
              <a:t>курити </a:t>
            </a:r>
            <a:r>
              <a:rPr sz="1800" b="1" dirty="0">
                <a:latin typeface="Arial"/>
                <a:cs typeface="Arial"/>
              </a:rPr>
              <a:t>під час приступу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953" y="163829"/>
            <a:ext cx="7457274" cy="31762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12369" y="5226177"/>
            <a:ext cx="8753475" cy="1132840"/>
            <a:chOff x="212369" y="5226177"/>
            <a:chExt cx="8753475" cy="1132840"/>
          </a:xfrm>
        </p:grpSpPr>
        <p:sp>
          <p:nvSpPr>
            <p:cNvPr id="4" name="object 4"/>
            <p:cNvSpPr/>
            <p:nvPr/>
          </p:nvSpPr>
          <p:spPr>
            <a:xfrm>
              <a:off x="576732" y="5978614"/>
              <a:ext cx="309880" cy="367665"/>
            </a:xfrm>
            <a:custGeom>
              <a:avLst/>
              <a:gdLst/>
              <a:ahLst/>
              <a:cxnLst/>
              <a:rect l="l" t="t" r="r" b="b"/>
              <a:pathLst>
                <a:path w="309880" h="367664">
                  <a:moveTo>
                    <a:pt x="173977" y="0"/>
                  </a:moveTo>
                  <a:lnTo>
                    <a:pt x="26301" y="52412"/>
                  </a:lnTo>
                  <a:lnTo>
                    <a:pt x="81000" y="206552"/>
                  </a:lnTo>
                  <a:lnTo>
                    <a:pt x="0" y="235305"/>
                  </a:lnTo>
                  <a:lnTo>
                    <a:pt x="221183" y="367309"/>
                  </a:lnTo>
                  <a:lnTo>
                    <a:pt x="309689" y="125399"/>
                  </a:lnTo>
                  <a:lnTo>
                    <a:pt x="228676" y="154152"/>
                  </a:lnTo>
                  <a:lnTo>
                    <a:pt x="1739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76732" y="5978614"/>
              <a:ext cx="309880" cy="367665"/>
            </a:xfrm>
            <a:custGeom>
              <a:avLst/>
              <a:gdLst/>
              <a:ahLst/>
              <a:cxnLst/>
              <a:rect l="l" t="t" r="r" b="b"/>
              <a:pathLst>
                <a:path w="309880" h="367664">
                  <a:moveTo>
                    <a:pt x="0" y="235305"/>
                  </a:moveTo>
                  <a:lnTo>
                    <a:pt x="81000" y="206552"/>
                  </a:lnTo>
                  <a:lnTo>
                    <a:pt x="26301" y="52412"/>
                  </a:lnTo>
                  <a:lnTo>
                    <a:pt x="173977" y="0"/>
                  </a:lnTo>
                  <a:lnTo>
                    <a:pt x="228676" y="154152"/>
                  </a:lnTo>
                  <a:lnTo>
                    <a:pt x="309689" y="125399"/>
                  </a:lnTo>
                  <a:lnTo>
                    <a:pt x="221183" y="367309"/>
                  </a:lnTo>
                  <a:lnTo>
                    <a:pt x="0" y="235305"/>
                  </a:lnTo>
                  <a:close/>
                </a:path>
              </a:pathLst>
            </a:custGeom>
            <a:ln w="25400">
              <a:solidFill>
                <a:srgbClr val="2569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5069" y="5748134"/>
              <a:ext cx="307340" cy="367030"/>
            </a:xfrm>
            <a:custGeom>
              <a:avLst/>
              <a:gdLst/>
              <a:ahLst/>
              <a:cxnLst/>
              <a:rect l="l" t="t" r="r" b="b"/>
              <a:pathLst>
                <a:path w="307340" h="367029">
                  <a:moveTo>
                    <a:pt x="86093" y="0"/>
                  </a:moveTo>
                  <a:lnTo>
                    <a:pt x="0" y="241541"/>
                  </a:lnTo>
                  <a:lnTo>
                    <a:pt x="80390" y="212293"/>
                  </a:lnTo>
                  <a:lnTo>
                    <a:pt x="136626" y="366788"/>
                  </a:lnTo>
                  <a:lnTo>
                    <a:pt x="283159" y="313461"/>
                  </a:lnTo>
                  <a:lnTo>
                    <a:pt x="226923" y="158953"/>
                  </a:lnTo>
                  <a:lnTo>
                    <a:pt x="307301" y="129692"/>
                  </a:lnTo>
                  <a:lnTo>
                    <a:pt x="8609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5069" y="5748134"/>
              <a:ext cx="307340" cy="367030"/>
            </a:xfrm>
            <a:custGeom>
              <a:avLst/>
              <a:gdLst/>
              <a:ahLst/>
              <a:cxnLst/>
              <a:rect l="l" t="t" r="r" b="b"/>
              <a:pathLst>
                <a:path w="307340" h="367029">
                  <a:moveTo>
                    <a:pt x="307301" y="129692"/>
                  </a:moveTo>
                  <a:lnTo>
                    <a:pt x="226923" y="158953"/>
                  </a:lnTo>
                  <a:lnTo>
                    <a:pt x="283159" y="313461"/>
                  </a:lnTo>
                  <a:lnTo>
                    <a:pt x="136626" y="366788"/>
                  </a:lnTo>
                  <a:lnTo>
                    <a:pt x="80390" y="212293"/>
                  </a:lnTo>
                  <a:lnTo>
                    <a:pt x="0" y="241541"/>
                  </a:lnTo>
                  <a:lnTo>
                    <a:pt x="86093" y="0"/>
                  </a:lnTo>
                  <a:lnTo>
                    <a:pt x="307301" y="129692"/>
                  </a:lnTo>
                  <a:close/>
                </a:path>
              </a:pathLst>
            </a:custGeom>
            <a:ln w="25400">
              <a:solidFill>
                <a:srgbClr val="2569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0001" y="5226177"/>
              <a:ext cx="8195309" cy="855726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611754" y="843152"/>
            <a:ext cx="3669029" cy="311624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 marL="1153160">
              <a:lnSpc>
                <a:spcPct val="100000"/>
              </a:lnSpc>
              <a:spcBef>
                <a:spcPts val="30"/>
              </a:spcBef>
            </a:pPr>
            <a:r>
              <a:rPr sz="2000" b="1" spc="-25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Технологія</a:t>
            </a:r>
            <a:endParaRPr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64921" y="2462657"/>
            <a:ext cx="7553834" cy="722565"/>
            <a:chOff x="764920" y="2462657"/>
            <a:chExt cx="7858759" cy="727710"/>
          </a:xfrm>
        </p:grpSpPr>
        <p:sp>
          <p:nvSpPr>
            <p:cNvPr id="11" name="object 11"/>
            <p:cNvSpPr/>
            <p:nvPr/>
          </p:nvSpPr>
          <p:spPr>
            <a:xfrm>
              <a:off x="770000" y="2467737"/>
              <a:ext cx="7848600" cy="717550"/>
            </a:xfrm>
            <a:custGeom>
              <a:avLst/>
              <a:gdLst/>
              <a:ahLst/>
              <a:cxnLst/>
              <a:rect l="l" t="t" r="r" b="b"/>
              <a:pathLst>
                <a:path w="7848600" h="717550">
                  <a:moveTo>
                    <a:pt x="7848600" y="0"/>
                  </a:moveTo>
                  <a:lnTo>
                    <a:pt x="0" y="0"/>
                  </a:lnTo>
                  <a:lnTo>
                    <a:pt x="0" y="717041"/>
                  </a:lnTo>
                  <a:lnTo>
                    <a:pt x="7848600" y="717041"/>
                  </a:lnTo>
                  <a:lnTo>
                    <a:pt x="784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0000" y="2467737"/>
              <a:ext cx="7848600" cy="717550"/>
            </a:xfrm>
            <a:custGeom>
              <a:avLst/>
              <a:gdLst/>
              <a:ahLst/>
              <a:cxnLst/>
              <a:rect l="l" t="t" r="r" b="b"/>
              <a:pathLst>
                <a:path w="7848600" h="717550">
                  <a:moveTo>
                    <a:pt x="0" y="717041"/>
                  </a:moveTo>
                  <a:lnTo>
                    <a:pt x="7848600" y="717041"/>
                  </a:lnTo>
                  <a:lnTo>
                    <a:pt x="7848600" y="0"/>
                  </a:lnTo>
                  <a:lnTo>
                    <a:pt x="0" y="0"/>
                  </a:lnTo>
                  <a:lnTo>
                    <a:pt x="0" y="71704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90194" y="2349245"/>
            <a:ext cx="7336155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2910205" algn="l"/>
              </a:tabLst>
            </a:pPr>
            <a:r>
              <a:rPr b="1" spc="-15" dirty="0">
                <a:solidFill>
                  <a:srgbClr val="006600"/>
                </a:solidFill>
                <a:latin typeface="Arial"/>
                <a:cs typeface="Arial"/>
              </a:rPr>
              <a:t>Зважують 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прописані </a:t>
            </a:r>
            <a:r>
              <a:rPr b="1" spc="-10" dirty="0">
                <a:solidFill>
                  <a:srgbClr val="006600"/>
                </a:solidFill>
                <a:latin typeface="Arial"/>
                <a:cs typeface="Arial"/>
              </a:rPr>
              <a:t>кількості сировини 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(листя </a:t>
            </a:r>
            <a:r>
              <a:rPr b="1" spc="-25" dirty="0">
                <a:solidFill>
                  <a:srgbClr val="006600"/>
                </a:solidFill>
                <a:latin typeface="Arial"/>
                <a:cs typeface="Arial"/>
              </a:rPr>
              <a:t>блекоти,  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белладонни,</a:t>
            </a:r>
            <a:r>
              <a:rPr b="1" spc="2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b="1" spc="-15" dirty="0">
                <a:solidFill>
                  <a:srgbClr val="006600"/>
                </a:solidFill>
                <a:latin typeface="Arial"/>
                <a:cs typeface="Arial"/>
              </a:rPr>
              <a:t>дурману	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і </a:t>
            </a:r>
            <a:r>
              <a:rPr b="1" spc="-15" dirty="0">
                <a:solidFill>
                  <a:srgbClr val="006600"/>
                </a:solidFill>
                <a:latin typeface="Arial"/>
                <a:cs typeface="Arial"/>
              </a:rPr>
              <a:t>змішують 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у </a:t>
            </a:r>
            <a:r>
              <a:rPr b="1" spc="-15" dirty="0">
                <a:solidFill>
                  <a:srgbClr val="006600"/>
                </a:solidFill>
                <a:latin typeface="Arial"/>
                <a:cs typeface="Arial"/>
              </a:rPr>
              <a:t>зваженій 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фарфоровій  чашці</a:t>
            </a:r>
            <a:endParaRPr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0001" y="3338703"/>
            <a:ext cx="7543872" cy="551433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2384">
              <a:lnSpc>
                <a:spcPts val="2090"/>
              </a:lnSpc>
            </a:pPr>
            <a:r>
              <a:rPr b="1" spc="-25" dirty="0">
                <a:solidFill>
                  <a:srgbClr val="006600"/>
                </a:solidFill>
                <a:latin typeface="Arial"/>
                <a:cs typeface="Arial"/>
              </a:rPr>
              <a:t>Готують 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насичений </a:t>
            </a:r>
            <a:r>
              <a:rPr b="1" spc="-20" dirty="0">
                <a:solidFill>
                  <a:srgbClr val="006600"/>
                </a:solidFill>
                <a:latin typeface="Arial"/>
                <a:cs typeface="Arial"/>
              </a:rPr>
              <a:t>розчин 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5,0 г </a:t>
            </a:r>
            <a:r>
              <a:rPr b="1" spc="-10" dirty="0">
                <a:solidFill>
                  <a:srgbClr val="006600"/>
                </a:solidFill>
                <a:latin typeface="Arial"/>
                <a:cs typeface="Arial"/>
              </a:rPr>
              <a:t>натрію </a:t>
            </a:r>
            <a:r>
              <a:rPr b="1" spc="5" dirty="0">
                <a:solidFill>
                  <a:srgbClr val="006600"/>
                </a:solidFill>
                <a:latin typeface="Arial"/>
                <a:cs typeface="Arial"/>
              </a:rPr>
              <a:t>нітрату 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в 10 мл</a:t>
            </a:r>
            <a:r>
              <a:rPr b="1" spc="3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b="1" spc="-15" dirty="0">
                <a:solidFill>
                  <a:srgbClr val="006600"/>
                </a:solidFill>
                <a:latin typeface="Arial"/>
                <a:cs typeface="Arial"/>
              </a:rPr>
              <a:t>води</a:t>
            </a:r>
            <a:endParaRPr dirty="0">
              <a:latin typeface="Arial"/>
              <a:cs typeface="Arial"/>
            </a:endParaRPr>
          </a:p>
          <a:p>
            <a:pPr marL="32384">
              <a:lnSpc>
                <a:spcPts val="2200"/>
              </a:lnSpc>
            </a:pP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(1:2) і рівномірно </a:t>
            </a:r>
            <a:r>
              <a:rPr b="1" spc="-10" dirty="0">
                <a:solidFill>
                  <a:srgbClr val="006600"/>
                </a:solidFill>
                <a:latin typeface="Arial"/>
                <a:cs typeface="Arial"/>
              </a:rPr>
              <a:t>обприскують </a:t>
            </a:r>
            <a:r>
              <a:rPr b="1" spc="-15" dirty="0">
                <a:solidFill>
                  <a:srgbClr val="006600"/>
                </a:solidFill>
                <a:latin typeface="Arial"/>
                <a:cs typeface="Arial"/>
              </a:rPr>
              <a:t>збір</a:t>
            </a:r>
            <a:endParaRPr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49927" y="4208907"/>
            <a:ext cx="3568827" cy="912429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80645" rIns="0" bIns="0" rtlCol="0">
            <a:spAutoFit/>
          </a:bodyPr>
          <a:lstStyle/>
          <a:p>
            <a:pPr marL="33020" marR="69215">
              <a:lnSpc>
                <a:spcPct val="100000"/>
              </a:lnSpc>
              <a:spcBef>
                <a:spcPts val="635"/>
              </a:spcBef>
            </a:pPr>
            <a:r>
              <a:rPr b="1" spc="-15" dirty="0">
                <a:solidFill>
                  <a:srgbClr val="006600"/>
                </a:solidFill>
                <a:latin typeface="Arial"/>
                <a:cs typeface="Arial"/>
              </a:rPr>
              <a:t>Контролюють 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повноту </a:t>
            </a:r>
            <a:r>
              <a:rPr b="1" dirty="0">
                <a:solidFill>
                  <a:srgbClr val="006600"/>
                </a:solidFill>
                <a:latin typeface="Arial"/>
                <a:cs typeface="Arial"/>
              </a:rPr>
              <a:t>висушу-  </a:t>
            </a:r>
            <a:r>
              <a:rPr b="1" spc="-10" dirty="0">
                <a:solidFill>
                  <a:srgbClr val="006600"/>
                </a:solidFill>
                <a:latin typeface="Arial"/>
                <a:cs typeface="Arial"/>
              </a:rPr>
              <a:t>вання 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до </a:t>
            </a:r>
            <a:r>
              <a:rPr b="1" spc="-15" dirty="0">
                <a:solidFill>
                  <a:srgbClr val="006600"/>
                </a:solidFill>
                <a:latin typeface="Arial"/>
                <a:cs typeface="Arial"/>
              </a:rPr>
              <a:t>отримання 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50,0 г</a:t>
            </a:r>
            <a:r>
              <a:rPr b="1" spc="-20" dirty="0">
                <a:solidFill>
                  <a:srgbClr val="006600"/>
                </a:solidFill>
                <a:latin typeface="Arial"/>
                <a:cs typeface="Arial"/>
              </a:rPr>
              <a:t> збору</a:t>
            </a:r>
            <a:endParaRPr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0002" y="5226177"/>
            <a:ext cx="7543872" cy="671338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11620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915"/>
              </a:spcBef>
            </a:pPr>
            <a:r>
              <a:rPr b="1" spc="-25" dirty="0">
                <a:solidFill>
                  <a:srgbClr val="006600"/>
                </a:solidFill>
                <a:latin typeface="Arial"/>
                <a:cs typeface="Arial"/>
              </a:rPr>
              <a:t>Упаковують 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в </a:t>
            </a:r>
            <a:r>
              <a:rPr b="1" spc="-10" dirty="0">
                <a:solidFill>
                  <a:srgbClr val="006600"/>
                </a:solidFill>
                <a:latin typeface="Arial"/>
                <a:cs typeface="Arial"/>
              </a:rPr>
              <a:t>пакет 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і </a:t>
            </a:r>
            <a:r>
              <a:rPr b="1" spc="-10" dirty="0">
                <a:solidFill>
                  <a:srgbClr val="006600"/>
                </a:solidFill>
                <a:latin typeface="Arial"/>
                <a:cs typeface="Arial"/>
              </a:rPr>
              <a:t>картонну </a:t>
            </a:r>
            <a:r>
              <a:rPr b="1" spc="-25" dirty="0">
                <a:solidFill>
                  <a:srgbClr val="006600"/>
                </a:solidFill>
                <a:latin typeface="Arial"/>
                <a:cs typeface="Arial"/>
              </a:rPr>
              <a:t>коробку, </a:t>
            </a:r>
            <a:r>
              <a:rPr b="1" spc="-15" dirty="0">
                <a:solidFill>
                  <a:srgbClr val="006600"/>
                </a:solidFill>
                <a:latin typeface="Arial"/>
                <a:cs typeface="Arial"/>
              </a:rPr>
              <a:t>оформляють</a:t>
            </a:r>
            <a:r>
              <a:rPr b="1" spc="7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006600"/>
                </a:solidFill>
                <a:latin typeface="Arial"/>
                <a:cs typeface="Arial"/>
              </a:rPr>
              <a:t>етикеткою</a:t>
            </a:r>
            <a:endParaRPr dirty="0">
              <a:latin typeface="Arial"/>
              <a:cs typeface="Arial"/>
            </a:endParaRPr>
          </a:p>
          <a:p>
            <a:pPr marL="32384">
              <a:lnSpc>
                <a:spcPct val="100000"/>
              </a:lnSpc>
            </a:pP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«Зовнішнє» </a:t>
            </a:r>
            <a:r>
              <a:rPr b="1" dirty="0">
                <a:solidFill>
                  <a:srgbClr val="006600"/>
                </a:solidFill>
                <a:latin typeface="Arial"/>
                <a:cs typeface="Arial"/>
              </a:rPr>
              <a:t>з </a:t>
            </a:r>
            <a:r>
              <a:rPr b="1" spc="-10" dirty="0">
                <a:solidFill>
                  <a:srgbClr val="006600"/>
                </a:solidFill>
                <a:latin typeface="Arial"/>
                <a:cs typeface="Arial"/>
              </a:rPr>
              <a:t>позначенням </a:t>
            </a:r>
            <a:r>
              <a:rPr b="1" spc="-15" dirty="0">
                <a:solidFill>
                  <a:srgbClr val="006600"/>
                </a:solidFill>
                <a:latin typeface="Arial"/>
                <a:cs typeface="Arial"/>
              </a:rPr>
              <a:t>способу</a:t>
            </a:r>
            <a:r>
              <a:rPr b="1" spc="3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b="1" spc="-15" dirty="0">
                <a:solidFill>
                  <a:srgbClr val="006600"/>
                </a:solidFill>
                <a:latin typeface="Arial"/>
                <a:cs typeface="Arial"/>
              </a:rPr>
              <a:t>застосування</a:t>
            </a:r>
            <a:endParaRPr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49927" y="1345311"/>
            <a:ext cx="3568827" cy="310341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20"/>
              </a:spcBef>
            </a:pPr>
            <a:r>
              <a:rPr sz="2000" b="1" spc="-15" dirty="0">
                <a:solidFill>
                  <a:srgbClr val="006600"/>
                </a:solidFill>
                <a:latin typeface="Arial"/>
                <a:cs typeface="Arial"/>
              </a:rPr>
              <a:t>розмір </a:t>
            </a:r>
            <a:r>
              <a:rPr sz="2000" b="1" spc="-10" dirty="0">
                <a:solidFill>
                  <a:srgbClr val="006600"/>
                </a:solidFill>
                <a:latin typeface="Arial"/>
                <a:cs typeface="Arial"/>
              </a:rPr>
              <a:t>часток </a:t>
            </a:r>
            <a:r>
              <a:rPr sz="2000" b="1" spc="-5" dirty="0">
                <a:solidFill>
                  <a:srgbClr val="006600"/>
                </a:solidFill>
                <a:latin typeface="Arial"/>
                <a:cs typeface="Arial"/>
              </a:rPr>
              <a:t>2</a:t>
            </a:r>
            <a:r>
              <a:rPr sz="2000" b="1" spc="1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6600"/>
                </a:solidFill>
                <a:latin typeface="Arial"/>
                <a:cs typeface="Arial"/>
              </a:rPr>
              <a:t>мм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49927" y="1932051"/>
            <a:ext cx="3568827" cy="280846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30"/>
              </a:spcBef>
            </a:pP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через </a:t>
            </a:r>
            <a:r>
              <a:rPr b="1" spc="-10" dirty="0">
                <a:solidFill>
                  <a:srgbClr val="006600"/>
                </a:solidFill>
                <a:latin typeface="Arial"/>
                <a:cs typeface="Arial"/>
              </a:rPr>
              <a:t>сито 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№ 32 (0,2</a:t>
            </a:r>
            <a:r>
              <a:rPr b="1" spc="-3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мм)</a:t>
            </a:r>
            <a:endParaRPr dirty="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243959" y="2057780"/>
            <a:ext cx="450850" cy="76200"/>
          </a:xfrm>
          <a:custGeom>
            <a:avLst/>
            <a:gdLst/>
            <a:ahLst/>
            <a:cxnLst/>
            <a:rect l="l" t="t" r="r" b="b"/>
            <a:pathLst>
              <a:path w="450850" h="76200">
                <a:moveTo>
                  <a:pt x="374141" y="0"/>
                </a:moveTo>
                <a:lnTo>
                  <a:pt x="374141" y="76200"/>
                </a:lnTo>
                <a:lnTo>
                  <a:pt x="437641" y="44450"/>
                </a:lnTo>
                <a:lnTo>
                  <a:pt x="386841" y="44450"/>
                </a:lnTo>
                <a:lnTo>
                  <a:pt x="386841" y="31750"/>
                </a:lnTo>
                <a:lnTo>
                  <a:pt x="437641" y="31750"/>
                </a:lnTo>
                <a:lnTo>
                  <a:pt x="374141" y="0"/>
                </a:lnTo>
                <a:close/>
              </a:path>
              <a:path w="450850" h="76200">
                <a:moveTo>
                  <a:pt x="374141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74141" y="44450"/>
                </a:lnTo>
                <a:lnTo>
                  <a:pt x="374141" y="31750"/>
                </a:lnTo>
                <a:close/>
              </a:path>
              <a:path w="450850" h="76200">
                <a:moveTo>
                  <a:pt x="437641" y="31750"/>
                </a:moveTo>
                <a:lnTo>
                  <a:pt x="386841" y="31750"/>
                </a:lnTo>
                <a:lnTo>
                  <a:pt x="386841" y="44450"/>
                </a:lnTo>
                <a:lnTo>
                  <a:pt x="437641" y="44450"/>
                </a:lnTo>
                <a:lnTo>
                  <a:pt x="450341" y="38100"/>
                </a:lnTo>
                <a:lnTo>
                  <a:pt x="437641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345304" y="4472559"/>
            <a:ext cx="405130" cy="76200"/>
          </a:xfrm>
          <a:custGeom>
            <a:avLst/>
            <a:gdLst/>
            <a:ahLst/>
            <a:cxnLst/>
            <a:rect l="l" t="t" r="r" b="b"/>
            <a:pathLst>
              <a:path w="405129" h="76200">
                <a:moveTo>
                  <a:pt x="328422" y="0"/>
                </a:moveTo>
                <a:lnTo>
                  <a:pt x="328422" y="76200"/>
                </a:lnTo>
                <a:lnTo>
                  <a:pt x="391922" y="44450"/>
                </a:lnTo>
                <a:lnTo>
                  <a:pt x="341122" y="44450"/>
                </a:lnTo>
                <a:lnTo>
                  <a:pt x="341122" y="31750"/>
                </a:lnTo>
                <a:lnTo>
                  <a:pt x="391922" y="31750"/>
                </a:lnTo>
                <a:lnTo>
                  <a:pt x="328422" y="0"/>
                </a:lnTo>
                <a:close/>
              </a:path>
              <a:path w="405129" h="76200">
                <a:moveTo>
                  <a:pt x="32842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28422" y="44450"/>
                </a:lnTo>
                <a:lnTo>
                  <a:pt x="328422" y="31750"/>
                </a:lnTo>
                <a:close/>
              </a:path>
              <a:path w="405129" h="76200">
                <a:moveTo>
                  <a:pt x="391922" y="31750"/>
                </a:moveTo>
                <a:lnTo>
                  <a:pt x="341122" y="31750"/>
                </a:lnTo>
                <a:lnTo>
                  <a:pt x="341122" y="44450"/>
                </a:lnTo>
                <a:lnTo>
                  <a:pt x="391922" y="44450"/>
                </a:lnTo>
                <a:lnTo>
                  <a:pt x="404622" y="38100"/>
                </a:lnTo>
                <a:lnTo>
                  <a:pt x="39192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37335" y="4994528"/>
            <a:ext cx="76200" cy="227075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1537335" y="3889628"/>
            <a:ext cx="76200" cy="256540"/>
          </a:xfrm>
          <a:custGeom>
            <a:avLst/>
            <a:gdLst/>
            <a:ahLst/>
            <a:cxnLst/>
            <a:rect l="l" t="t" r="r" b="b"/>
            <a:pathLst>
              <a:path w="76200" h="256539">
                <a:moveTo>
                  <a:pt x="31750" y="179832"/>
                </a:moveTo>
                <a:lnTo>
                  <a:pt x="0" y="179832"/>
                </a:lnTo>
                <a:lnTo>
                  <a:pt x="38100" y="256032"/>
                </a:lnTo>
                <a:lnTo>
                  <a:pt x="69850" y="192532"/>
                </a:lnTo>
                <a:lnTo>
                  <a:pt x="31750" y="192532"/>
                </a:lnTo>
                <a:lnTo>
                  <a:pt x="31750" y="179832"/>
                </a:lnTo>
                <a:close/>
              </a:path>
              <a:path w="76200" h="256539">
                <a:moveTo>
                  <a:pt x="44450" y="0"/>
                </a:moveTo>
                <a:lnTo>
                  <a:pt x="31750" y="0"/>
                </a:lnTo>
                <a:lnTo>
                  <a:pt x="31750" y="192532"/>
                </a:lnTo>
                <a:lnTo>
                  <a:pt x="44450" y="192532"/>
                </a:lnTo>
                <a:lnTo>
                  <a:pt x="44450" y="0"/>
                </a:lnTo>
                <a:close/>
              </a:path>
              <a:path w="76200" h="256539">
                <a:moveTo>
                  <a:pt x="76200" y="179832"/>
                </a:moveTo>
                <a:lnTo>
                  <a:pt x="44450" y="179832"/>
                </a:lnTo>
                <a:lnTo>
                  <a:pt x="44450" y="192532"/>
                </a:lnTo>
                <a:lnTo>
                  <a:pt x="69850" y="192532"/>
                </a:lnTo>
                <a:lnTo>
                  <a:pt x="76200" y="1798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1537335" y="2259710"/>
            <a:ext cx="76200" cy="1089025"/>
            <a:chOff x="1537335" y="2259710"/>
            <a:chExt cx="76200" cy="1089025"/>
          </a:xfrm>
        </p:grpSpPr>
        <p:sp>
          <p:nvSpPr>
            <p:cNvPr id="24" name="object 24"/>
            <p:cNvSpPr/>
            <p:nvPr/>
          </p:nvSpPr>
          <p:spPr>
            <a:xfrm>
              <a:off x="1537335" y="3021710"/>
              <a:ext cx="76200" cy="327025"/>
            </a:xfrm>
            <a:custGeom>
              <a:avLst/>
              <a:gdLst/>
              <a:ahLst/>
              <a:cxnLst/>
              <a:rect l="l" t="t" r="r" b="b"/>
              <a:pathLst>
                <a:path w="76200" h="327025">
                  <a:moveTo>
                    <a:pt x="31750" y="250698"/>
                  </a:moveTo>
                  <a:lnTo>
                    <a:pt x="0" y="250698"/>
                  </a:lnTo>
                  <a:lnTo>
                    <a:pt x="38100" y="326898"/>
                  </a:lnTo>
                  <a:lnTo>
                    <a:pt x="69850" y="263398"/>
                  </a:lnTo>
                  <a:lnTo>
                    <a:pt x="31750" y="263398"/>
                  </a:lnTo>
                  <a:lnTo>
                    <a:pt x="31750" y="250698"/>
                  </a:lnTo>
                  <a:close/>
                </a:path>
                <a:path w="76200" h="327025">
                  <a:moveTo>
                    <a:pt x="44450" y="0"/>
                  </a:moveTo>
                  <a:lnTo>
                    <a:pt x="31750" y="0"/>
                  </a:lnTo>
                  <a:lnTo>
                    <a:pt x="31750" y="263398"/>
                  </a:lnTo>
                  <a:lnTo>
                    <a:pt x="44450" y="263398"/>
                  </a:lnTo>
                  <a:lnTo>
                    <a:pt x="44450" y="0"/>
                  </a:lnTo>
                  <a:close/>
                </a:path>
                <a:path w="76200" h="327025">
                  <a:moveTo>
                    <a:pt x="76200" y="250698"/>
                  </a:moveTo>
                  <a:lnTo>
                    <a:pt x="44450" y="250698"/>
                  </a:lnTo>
                  <a:lnTo>
                    <a:pt x="44450" y="263398"/>
                  </a:lnTo>
                  <a:lnTo>
                    <a:pt x="69850" y="263398"/>
                  </a:lnTo>
                  <a:lnTo>
                    <a:pt x="76200" y="2506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37335" y="2259710"/>
              <a:ext cx="76200" cy="217169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733805" y="1317497"/>
            <a:ext cx="4016375" cy="633730"/>
            <a:chOff x="733805" y="1317497"/>
            <a:chExt cx="4016375" cy="633730"/>
          </a:xfrm>
        </p:grpSpPr>
        <p:sp>
          <p:nvSpPr>
            <p:cNvPr id="27" name="object 27"/>
            <p:cNvSpPr/>
            <p:nvPr/>
          </p:nvSpPr>
          <p:spPr>
            <a:xfrm>
              <a:off x="4243959" y="1477136"/>
              <a:ext cx="506095" cy="76200"/>
            </a:xfrm>
            <a:custGeom>
              <a:avLst/>
              <a:gdLst/>
              <a:ahLst/>
              <a:cxnLst/>
              <a:rect l="l" t="t" r="r" b="b"/>
              <a:pathLst>
                <a:path w="506095" h="76200">
                  <a:moveTo>
                    <a:pt x="429767" y="0"/>
                  </a:moveTo>
                  <a:lnTo>
                    <a:pt x="429767" y="76200"/>
                  </a:lnTo>
                  <a:lnTo>
                    <a:pt x="493267" y="44450"/>
                  </a:lnTo>
                  <a:lnTo>
                    <a:pt x="442467" y="44450"/>
                  </a:lnTo>
                  <a:lnTo>
                    <a:pt x="442467" y="31750"/>
                  </a:lnTo>
                  <a:lnTo>
                    <a:pt x="493267" y="31750"/>
                  </a:lnTo>
                  <a:lnTo>
                    <a:pt x="429767" y="0"/>
                  </a:lnTo>
                  <a:close/>
                </a:path>
                <a:path w="506095" h="76200">
                  <a:moveTo>
                    <a:pt x="429767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429767" y="44450"/>
                  </a:lnTo>
                  <a:lnTo>
                    <a:pt x="429767" y="31750"/>
                  </a:lnTo>
                  <a:close/>
                </a:path>
                <a:path w="506095" h="76200">
                  <a:moveTo>
                    <a:pt x="493267" y="31750"/>
                  </a:moveTo>
                  <a:lnTo>
                    <a:pt x="442467" y="31750"/>
                  </a:lnTo>
                  <a:lnTo>
                    <a:pt x="442467" y="44450"/>
                  </a:lnTo>
                  <a:lnTo>
                    <a:pt x="493267" y="44450"/>
                  </a:lnTo>
                  <a:lnTo>
                    <a:pt x="505967" y="38100"/>
                  </a:lnTo>
                  <a:lnTo>
                    <a:pt x="493267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37334" y="1824608"/>
              <a:ext cx="76200" cy="12649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738758" y="1322450"/>
              <a:ext cx="3508375" cy="502284"/>
            </a:xfrm>
            <a:custGeom>
              <a:avLst/>
              <a:gdLst/>
              <a:ahLst/>
              <a:cxnLst/>
              <a:rect l="l" t="t" r="r" b="b"/>
              <a:pathLst>
                <a:path w="3508375" h="502285">
                  <a:moveTo>
                    <a:pt x="3508248" y="0"/>
                  </a:moveTo>
                  <a:lnTo>
                    <a:pt x="0" y="0"/>
                  </a:lnTo>
                  <a:lnTo>
                    <a:pt x="0" y="502158"/>
                  </a:lnTo>
                  <a:lnTo>
                    <a:pt x="3508248" y="502158"/>
                  </a:lnTo>
                  <a:lnTo>
                    <a:pt x="35082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38758" y="1322450"/>
              <a:ext cx="3508375" cy="502284"/>
            </a:xfrm>
            <a:custGeom>
              <a:avLst/>
              <a:gdLst/>
              <a:ahLst/>
              <a:cxnLst/>
              <a:rect l="l" t="t" r="r" b="b"/>
              <a:pathLst>
                <a:path w="3508375" h="502285">
                  <a:moveTo>
                    <a:pt x="0" y="502158"/>
                  </a:moveTo>
                  <a:lnTo>
                    <a:pt x="3508248" y="502158"/>
                  </a:lnTo>
                  <a:lnTo>
                    <a:pt x="3508248" y="0"/>
                  </a:lnTo>
                  <a:lnTo>
                    <a:pt x="0" y="0"/>
                  </a:lnTo>
                  <a:lnTo>
                    <a:pt x="0" y="502158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758444" y="1248918"/>
            <a:ext cx="2896235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b="1" spc="-10" dirty="0">
                <a:solidFill>
                  <a:srgbClr val="006600"/>
                </a:solidFill>
                <a:latin typeface="Arial"/>
                <a:cs typeface="Arial"/>
              </a:rPr>
              <a:t>Подрібнюють </a:t>
            </a:r>
            <a:r>
              <a:rPr b="1" spc="-20" dirty="0">
                <a:solidFill>
                  <a:srgbClr val="006600"/>
                </a:solidFill>
                <a:latin typeface="Arial"/>
                <a:cs typeface="Arial"/>
              </a:rPr>
              <a:t>всі</a:t>
            </a:r>
            <a:r>
              <a:rPr b="1" spc="-6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види  </a:t>
            </a:r>
            <a:r>
              <a:rPr b="1" spc="-10" dirty="0">
                <a:solidFill>
                  <a:srgbClr val="006600"/>
                </a:solidFill>
                <a:latin typeface="Arial"/>
                <a:cs typeface="Arial"/>
              </a:rPr>
              <a:t>сировини</a:t>
            </a:r>
            <a:endParaRPr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70001" y="1951101"/>
            <a:ext cx="3474085" cy="283411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2384">
              <a:lnSpc>
                <a:spcPts val="2355"/>
              </a:lnSpc>
            </a:pPr>
            <a:r>
              <a:rPr b="1" spc="-15" dirty="0">
                <a:solidFill>
                  <a:srgbClr val="006600"/>
                </a:solidFill>
                <a:latin typeface="Arial"/>
                <a:cs typeface="Arial"/>
              </a:rPr>
              <a:t>Просіюють 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від</a:t>
            </a:r>
            <a:r>
              <a:rPr b="1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006600"/>
                </a:solidFill>
                <a:latin typeface="Arial"/>
                <a:cs typeface="Arial"/>
              </a:rPr>
              <a:t>пилу</a:t>
            </a:r>
            <a:endParaRPr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70000" y="4163186"/>
            <a:ext cx="3612008" cy="810478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2384">
              <a:lnSpc>
                <a:spcPts val="2014"/>
              </a:lnSpc>
            </a:pPr>
            <a:r>
              <a:rPr b="1" spc="-15" dirty="0">
                <a:solidFill>
                  <a:srgbClr val="006600"/>
                </a:solidFill>
                <a:latin typeface="Arial"/>
                <a:cs typeface="Arial"/>
              </a:rPr>
              <a:t>Висушують </a:t>
            </a: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в сушильній</a:t>
            </a:r>
            <a:r>
              <a:rPr b="1" spc="-2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006600"/>
                </a:solidFill>
                <a:latin typeface="Arial"/>
                <a:cs typeface="Arial"/>
              </a:rPr>
              <a:t>шафі</a:t>
            </a:r>
            <a:endParaRPr dirty="0">
              <a:latin typeface="Arial"/>
              <a:cs typeface="Arial"/>
            </a:endParaRPr>
          </a:p>
          <a:p>
            <a:pPr marL="32384" marR="375920">
              <a:lnSpc>
                <a:spcPct val="100000"/>
              </a:lnSpc>
            </a:pPr>
            <a:r>
              <a:rPr b="1" spc="-5" dirty="0">
                <a:solidFill>
                  <a:srgbClr val="006600"/>
                </a:solidFill>
                <a:latin typeface="Arial"/>
                <a:cs typeface="Arial"/>
              </a:rPr>
              <a:t>при температурі не вище 60°С  при</a:t>
            </a:r>
            <a:r>
              <a:rPr b="1" spc="-10" dirty="0">
                <a:solidFill>
                  <a:srgbClr val="006600"/>
                </a:solidFill>
                <a:latin typeface="Arial"/>
                <a:cs typeface="Arial"/>
              </a:rPr>
              <a:t> перемішуванні</a:t>
            </a:r>
            <a:endParaRPr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7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DEBE0">
              <a:alpha val="7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19050" y="0"/>
            <a:ext cx="9182100" cy="6896100"/>
            <a:chOff x="-19050" y="0"/>
            <a:chExt cx="9182100" cy="68961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3810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60476" y="571500"/>
              <a:ext cx="8153400" cy="414655"/>
            </a:xfrm>
            <a:custGeom>
              <a:avLst/>
              <a:gdLst/>
              <a:ahLst/>
              <a:cxnLst/>
              <a:rect l="l" t="t" r="r" b="b"/>
              <a:pathLst>
                <a:path w="8153400" h="414655">
                  <a:moveTo>
                    <a:pt x="8153400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8153400" y="414527"/>
                  </a:lnTo>
                  <a:lnTo>
                    <a:pt x="8153400" y="0"/>
                  </a:lnTo>
                  <a:close/>
                </a:path>
              </a:pathLst>
            </a:custGeom>
            <a:solidFill>
              <a:srgbClr val="EDEBE0">
                <a:alpha val="5411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87705" y="1054227"/>
            <a:ext cx="3373754" cy="1214755"/>
          </a:xfrm>
          <a:custGeom>
            <a:avLst/>
            <a:gdLst/>
            <a:ahLst/>
            <a:cxnLst/>
            <a:rect l="l" t="t" r="r" b="b"/>
            <a:pathLst>
              <a:path w="3373754" h="1214755">
                <a:moveTo>
                  <a:pt x="3373374" y="0"/>
                </a:moveTo>
                <a:lnTo>
                  <a:pt x="0" y="0"/>
                </a:lnTo>
                <a:lnTo>
                  <a:pt x="0" y="1214627"/>
                </a:lnTo>
                <a:lnTo>
                  <a:pt x="3373374" y="1214627"/>
                </a:lnTo>
                <a:lnTo>
                  <a:pt x="3373374" y="0"/>
                </a:lnTo>
                <a:close/>
              </a:path>
            </a:pathLst>
          </a:custGeom>
          <a:solidFill>
            <a:srgbClr val="EDEBE0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59427" y="1005458"/>
            <a:ext cx="3899535" cy="1294130"/>
          </a:xfrm>
          <a:custGeom>
            <a:avLst/>
            <a:gdLst/>
            <a:ahLst/>
            <a:cxnLst/>
            <a:rect l="l" t="t" r="r" b="b"/>
            <a:pathLst>
              <a:path w="3899534" h="1294130">
                <a:moveTo>
                  <a:pt x="3899154" y="0"/>
                </a:moveTo>
                <a:lnTo>
                  <a:pt x="0" y="0"/>
                </a:lnTo>
                <a:lnTo>
                  <a:pt x="0" y="1293876"/>
                </a:lnTo>
                <a:lnTo>
                  <a:pt x="3899154" y="1293876"/>
                </a:lnTo>
                <a:lnTo>
                  <a:pt x="3899154" y="0"/>
                </a:lnTo>
                <a:close/>
              </a:path>
            </a:pathLst>
          </a:custGeom>
          <a:solidFill>
            <a:srgbClr val="EDEBE0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679576" y="3343528"/>
            <a:ext cx="7893050" cy="3008630"/>
            <a:chOff x="679576" y="3343528"/>
            <a:chExt cx="7893050" cy="300863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2276" y="3356228"/>
              <a:ext cx="7867650" cy="298323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92276" y="3356228"/>
              <a:ext cx="7867650" cy="2983230"/>
            </a:xfrm>
            <a:custGeom>
              <a:avLst/>
              <a:gdLst/>
              <a:ahLst/>
              <a:cxnLst/>
              <a:rect l="l" t="t" r="r" b="b"/>
              <a:pathLst>
                <a:path w="7867650" h="2983229">
                  <a:moveTo>
                    <a:pt x="0" y="2983230"/>
                  </a:moveTo>
                  <a:lnTo>
                    <a:pt x="7867650" y="2983230"/>
                  </a:lnTo>
                  <a:lnTo>
                    <a:pt x="7867650" y="0"/>
                  </a:lnTo>
                  <a:lnTo>
                    <a:pt x="0" y="0"/>
                  </a:lnTo>
                  <a:lnTo>
                    <a:pt x="0" y="2983230"/>
                  </a:lnTo>
                  <a:close/>
                </a:path>
              </a:pathLst>
            </a:custGeom>
            <a:ln w="25146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1" name="objec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011470"/>
              </p:ext>
            </p:extLst>
          </p:nvPr>
        </p:nvGraphicFramePr>
        <p:xfrm>
          <a:off x="675131" y="992886"/>
          <a:ext cx="7769858" cy="12542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73120"/>
                <a:gridCol w="497839"/>
                <a:gridCol w="3898899"/>
              </a:tblGrid>
              <a:tr h="272033">
                <a:tc rowSpan="2">
                  <a:txBody>
                    <a:bodyPr/>
                    <a:lstStyle/>
                    <a:p>
                      <a:pPr marL="82550" marR="7556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400" b="1" spc="-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Ефірні </a:t>
                      </a:r>
                      <a:r>
                        <a:rPr sz="24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олії, </a:t>
                      </a:r>
                      <a:r>
                        <a:rPr sz="2400" b="1" spc="-4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камфору,  </a:t>
                      </a:r>
                      <a:r>
                        <a:rPr sz="24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ментол 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та </a:t>
                      </a:r>
                      <a:r>
                        <a:rPr sz="2400" b="1" spc="-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подібні їм  </a:t>
                      </a:r>
                      <a:r>
                        <a:rPr sz="24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речовини</a:t>
                      </a:r>
                      <a:endParaRPr sz="2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6600"/>
                      </a:solidFill>
                      <a:prstDash val="solid"/>
                    </a:lnL>
                    <a:lnR w="28575">
                      <a:solidFill>
                        <a:srgbClr val="006600"/>
                      </a:solidFill>
                      <a:prstDash val="solid"/>
                    </a:lnR>
                    <a:lnT w="28575">
                      <a:solidFill>
                        <a:srgbClr val="006600"/>
                      </a:solidFill>
                      <a:prstDash val="solid"/>
                    </a:lnT>
                    <a:lnB w="28575">
                      <a:solidFill>
                        <a:srgbClr val="006600"/>
                      </a:solidFill>
                      <a:prstDash val="solid"/>
                    </a:lnB>
                    <a:solidFill>
                      <a:srgbClr val="F0EF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6600"/>
                      </a:solidFill>
                      <a:prstDash val="solid"/>
                    </a:lnL>
                    <a:lnR w="28575">
                      <a:solidFill>
                        <a:srgbClr val="006600"/>
                      </a:solidFill>
                      <a:prstDash val="solid"/>
                    </a:lnR>
                    <a:lnB w="76200">
                      <a:solidFill>
                        <a:srgbClr val="008000"/>
                      </a:solidFill>
                      <a:prstDash val="solid"/>
                    </a:lnB>
                    <a:solidFill>
                      <a:srgbClr val="F1F0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35" algn="ctr">
                        <a:lnSpc>
                          <a:spcPts val="2405"/>
                        </a:lnSpc>
                      </a:pPr>
                      <a:r>
                        <a:rPr sz="24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вводять 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у</a:t>
                      </a:r>
                      <a:r>
                        <a:rPr sz="24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1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вигляді</a:t>
                      </a:r>
                      <a:endParaRPr sz="2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333375" marR="324485" algn="ctr">
                        <a:lnSpc>
                          <a:spcPts val="2740"/>
                        </a:lnSpc>
                        <a:spcBef>
                          <a:spcPts val="135"/>
                        </a:spcBef>
                      </a:pPr>
                      <a:r>
                        <a:rPr sz="24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розчину 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в </a:t>
                      </a:r>
                      <a:r>
                        <a:rPr sz="2400" b="1" spc="-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90%</a:t>
                      </a:r>
                      <a:r>
                        <a:rPr sz="2400" b="1" spc="-8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спирті  </a:t>
                      </a:r>
                      <a:r>
                        <a:rPr sz="24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етиловому</a:t>
                      </a:r>
                      <a:endParaRPr sz="2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006600"/>
                      </a:solidFill>
                      <a:prstDash val="solid"/>
                    </a:lnL>
                    <a:lnR w="28575">
                      <a:solidFill>
                        <a:srgbClr val="006600"/>
                      </a:solidFill>
                      <a:prstDash val="solid"/>
                    </a:lnR>
                    <a:lnT w="28575">
                      <a:solidFill>
                        <a:srgbClr val="006600"/>
                      </a:solidFill>
                      <a:prstDash val="solid"/>
                    </a:lnT>
                    <a:lnB w="28575">
                      <a:solidFill>
                        <a:srgbClr val="006600"/>
                      </a:solidFill>
                      <a:prstDash val="solid"/>
                    </a:lnB>
                    <a:solidFill>
                      <a:srgbClr val="F0EFE6"/>
                    </a:solidFill>
                  </a:tcPr>
                </a:tc>
              </a:tr>
              <a:tr h="98221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875" marB="0">
                    <a:lnL w="28575">
                      <a:solidFill>
                        <a:srgbClr val="006600"/>
                      </a:solidFill>
                      <a:prstDash val="solid"/>
                    </a:lnL>
                    <a:lnR w="28575">
                      <a:solidFill>
                        <a:srgbClr val="006600"/>
                      </a:solidFill>
                      <a:prstDash val="solid"/>
                    </a:lnR>
                    <a:lnT w="28575">
                      <a:solidFill>
                        <a:srgbClr val="006600"/>
                      </a:solidFill>
                      <a:prstDash val="solid"/>
                    </a:lnT>
                    <a:lnB w="28575">
                      <a:solidFill>
                        <a:srgbClr val="006600"/>
                      </a:solidFill>
                      <a:prstDash val="solid"/>
                    </a:lnB>
                    <a:solidFill>
                      <a:srgbClr val="F0EF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6600"/>
                      </a:solidFill>
                      <a:prstDash val="solid"/>
                    </a:lnL>
                    <a:lnR w="28575">
                      <a:solidFill>
                        <a:srgbClr val="006600"/>
                      </a:solidFill>
                      <a:prstDash val="solid"/>
                    </a:lnR>
                    <a:lnT w="76200">
                      <a:solidFill>
                        <a:srgbClr val="008000"/>
                      </a:solidFill>
                      <a:prstDash val="solid"/>
                    </a:lnT>
                    <a:solidFill>
                      <a:srgbClr val="F1F0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6600"/>
                      </a:solidFill>
                      <a:prstDash val="solid"/>
                    </a:lnL>
                    <a:lnR w="28575">
                      <a:solidFill>
                        <a:srgbClr val="006600"/>
                      </a:solidFill>
                      <a:prstDash val="solid"/>
                    </a:lnR>
                    <a:lnT w="28575">
                      <a:solidFill>
                        <a:srgbClr val="006600"/>
                      </a:solidFill>
                      <a:prstDash val="solid"/>
                    </a:lnT>
                    <a:lnB w="28575">
                      <a:solidFill>
                        <a:srgbClr val="006600"/>
                      </a:solidFill>
                      <a:prstDash val="solid"/>
                    </a:lnB>
                    <a:solidFill>
                      <a:srgbClr val="F0EFE6"/>
                    </a:solidFill>
                  </a:tcPr>
                </a:tc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1285239" y="3664457"/>
            <a:ext cx="6684009" cy="178117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 algn="ctr">
              <a:lnSpc>
                <a:spcPts val="2740"/>
              </a:lnSpc>
              <a:spcBef>
                <a:spcPts val="305"/>
              </a:spcBef>
            </a:pPr>
            <a:r>
              <a:rPr sz="2400" b="1" spc="-25" dirty="0">
                <a:latin typeface="Arial"/>
                <a:cs typeface="Arial"/>
              </a:rPr>
              <a:t>Розчиняють </a:t>
            </a:r>
            <a:r>
              <a:rPr sz="2400" b="1" spc="-10" dirty="0">
                <a:latin typeface="Arial"/>
                <a:cs typeface="Arial"/>
              </a:rPr>
              <a:t>речовини </a:t>
            </a:r>
            <a:r>
              <a:rPr sz="2400" b="1" dirty="0">
                <a:latin typeface="Arial"/>
                <a:cs typeface="Arial"/>
              </a:rPr>
              <a:t>у </a:t>
            </a:r>
            <a:r>
              <a:rPr sz="2400" b="1" spc="-10" dirty="0">
                <a:latin typeface="Arial"/>
                <a:cs typeface="Arial"/>
              </a:rPr>
              <a:t>спирті </a:t>
            </a:r>
            <a:r>
              <a:rPr sz="2400" b="1" spc="-20" dirty="0">
                <a:latin typeface="Arial"/>
                <a:cs typeface="Arial"/>
              </a:rPr>
              <a:t>етиловому </a:t>
            </a:r>
            <a:r>
              <a:rPr sz="2400" b="1" dirty="0">
                <a:latin typeface="Arial"/>
                <a:cs typeface="Arial"/>
              </a:rPr>
              <a:t>в  </a:t>
            </a:r>
            <a:r>
              <a:rPr sz="2400" b="1" spc="-5" dirty="0">
                <a:latin typeface="Arial"/>
                <a:cs typeface="Arial"/>
              </a:rPr>
              <a:t>співвідношенні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(1:10)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50" dirty="0">
              <a:latin typeface="Arial"/>
              <a:cs typeface="Arial"/>
            </a:endParaRPr>
          </a:p>
          <a:p>
            <a:pPr marL="224154" marR="212090" algn="ctr">
              <a:lnSpc>
                <a:spcPts val="2740"/>
              </a:lnSpc>
            </a:pPr>
            <a:r>
              <a:rPr sz="2400" b="1" spc="-10" dirty="0">
                <a:latin typeface="Arial"/>
                <a:cs typeface="Arial"/>
              </a:rPr>
              <a:t>Спиртовим </a:t>
            </a:r>
            <a:r>
              <a:rPr sz="2400" b="1" spc="-20" dirty="0">
                <a:latin typeface="Arial"/>
                <a:cs typeface="Arial"/>
              </a:rPr>
              <a:t>розчином </a:t>
            </a:r>
            <a:r>
              <a:rPr sz="2400" b="1" spc="-10" dirty="0">
                <a:latin typeface="Arial"/>
                <a:cs typeface="Arial"/>
              </a:rPr>
              <a:t>обприскують </a:t>
            </a:r>
            <a:r>
              <a:rPr sz="2400" b="1" spc="-20" dirty="0">
                <a:latin typeface="Arial"/>
                <a:cs typeface="Arial"/>
              </a:rPr>
              <a:t>ЛРС </a:t>
            </a:r>
            <a:r>
              <a:rPr sz="2400" b="1" dirty="0">
                <a:latin typeface="Arial"/>
                <a:cs typeface="Arial"/>
              </a:rPr>
              <a:t>і  </a:t>
            </a:r>
            <a:r>
              <a:rPr sz="2400" b="1" spc="-10" dirty="0">
                <a:latin typeface="Arial"/>
                <a:cs typeface="Arial"/>
              </a:rPr>
              <a:t>перемішують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12469" y="301752"/>
            <a:ext cx="8229600" cy="457200"/>
          </a:xfrm>
          <a:custGeom>
            <a:avLst/>
            <a:gdLst/>
            <a:ahLst/>
            <a:cxnLst/>
            <a:rect l="l" t="t" r="r" b="b"/>
            <a:pathLst>
              <a:path w="8229600" h="457200">
                <a:moveTo>
                  <a:pt x="8229600" y="0"/>
                </a:moveTo>
                <a:lnTo>
                  <a:pt x="0" y="0"/>
                </a:lnTo>
                <a:lnTo>
                  <a:pt x="0" y="457200"/>
                </a:lnTo>
                <a:lnTo>
                  <a:pt x="8229600" y="457200"/>
                </a:lnTo>
                <a:lnTo>
                  <a:pt x="8229600" y="0"/>
                </a:lnTo>
                <a:close/>
              </a:path>
            </a:pathLst>
          </a:custGeom>
          <a:solidFill>
            <a:srgbClr val="EDEBE0">
              <a:alpha val="3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712469" y="265216"/>
            <a:ext cx="8229600" cy="530273"/>
          </a:xfrm>
          <a:prstGeom prst="rect">
            <a:avLst/>
          </a:prstGeom>
          <a:ln w="41148">
            <a:solidFill>
              <a:srgbClr val="0066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617345" algn="l">
              <a:lnSpc>
                <a:spcPct val="100000"/>
              </a:lnSpc>
              <a:spcBef>
                <a:spcPts val="295"/>
              </a:spcBef>
            </a:pPr>
            <a:r>
              <a:rPr sz="3200" spc="-5" dirty="0">
                <a:solidFill>
                  <a:srgbClr val="FF0000"/>
                </a:solidFill>
              </a:rPr>
              <a:t>5. </a:t>
            </a:r>
            <a:r>
              <a:rPr sz="3200" spc="-10" dirty="0">
                <a:solidFill>
                  <a:srgbClr val="FF0000"/>
                </a:solidFill>
              </a:rPr>
              <a:t>Введення </a:t>
            </a:r>
            <a:r>
              <a:rPr sz="3200" spc="-5" dirty="0">
                <a:solidFill>
                  <a:srgbClr val="FF0000"/>
                </a:solidFill>
              </a:rPr>
              <a:t>лікарських</a:t>
            </a:r>
            <a:r>
              <a:rPr sz="3200" spc="-10" dirty="0">
                <a:solidFill>
                  <a:srgbClr val="FF0000"/>
                </a:solidFill>
              </a:rPr>
              <a:t> речовин</a:t>
            </a: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2178" y="305054"/>
            <a:ext cx="7457274" cy="31775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12369" y="5735434"/>
            <a:ext cx="687070" cy="623570"/>
            <a:chOff x="212369" y="5735434"/>
            <a:chExt cx="687070" cy="623570"/>
          </a:xfrm>
        </p:grpSpPr>
        <p:sp>
          <p:nvSpPr>
            <p:cNvPr id="4" name="object 4"/>
            <p:cNvSpPr/>
            <p:nvPr/>
          </p:nvSpPr>
          <p:spPr>
            <a:xfrm>
              <a:off x="576732" y="5978614"/>
              <a:ext cx="309880" cy="367665"/>
            </a:xfrm>
            <a:custGeom>
              <a:avLst/>
              <a:gdLst/>
              <a:ahLst/>
              <a:cxnLst/>
              <a:rect l="l" t="t" r="r" b="b"/>
              <a:pathLst>
                <a:path w="309880" h="367664">
                  <a:moveTo>
                    <a:pt x="173977" y="0"/>
                  </a:moveTo>
                  <a:lnTo>
                    <a:pt x="26301" y="52412"/>
                  </a:lnTo>
                  <a:lnTo>
                    <a:pt x="81000" y="206552"/>
                  </a:lnTo>
                  <a:lnTo>
                    <a:pt x="0" y="235305"/>
                  </a:lnTo>
                  <a:lnTo>
                    <a:pt x="221183" y="367309"/>
                  </a:lnTo>
                  <a:lnTo>
                    <a:pt x="309689" y="125399"/>
                  </a:lnTo>
                  <a:lnTo>
                    <a:pt x="228676" y="154152"/>
                  </a:lnTo>
                  <a:lnTo>
                    <a:pt x="1739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76732" y="5978614"/>
              <a:ext cx="309880" cy="367665"/>
            </a:xfrm>
            <a:custGeom>
              <a:avLst/>
              <a:gdLst/>
              <a:ahLst/>
              <a:cxnLst/>
              <a:rect l="l" t="t" r="r" b="b"/>
              <a:pathLst>
                <a:path w="309880" h="367664">
                  <a:moveTo>
                    <a:pt x="0" y="235305"/>
                  </a:moveTo>
                  <a:lnTo>
                    <a:pt x="81000" y="206552"/>
                  </a:lnTo>
                  <a:lnTo>
                    <a:pt x="26301" y="52412"/>
                  </a:lnTo>
                  <a:lnTo>
                    <a:pt x="173977" y="0"/>
                  </a:lnTo>
                  <a:lnTo>
                    <a:pt x="228676" y="154152"/>
                  </a:lnTo>
                  <a:lnTo>
                    <a:pt x="309689" y="125399"/>
                  </a:lnTo>
                  <a:lnTo>
                    <a:pt x="221183" y="367309"/>
                  </a:lnTo>
                  <a:lnTo>
                    <a:pt x="0" y="235305"/>
                  </a:lnTo>
                  <a:close/>
                </a:path>
              </a:pathLst>
            </a:custGeom>
            <a:ln w="25400">
              <a:solidFill>
                <a:srgbClr val="2569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5069" y="5748134"/>
              <a:ext cx="307340" cy="367030"/>
            </a:xfrm>
            <a:custGeom>
              <a:avLst/>
              <a:gdLst/>
              <a:ahLst/>
              <a:cxnLst/>
              <a:rect l="l" t="t" r="r" b="b"/>
              <a:pathLst>
                <a:path w="307340" h="367029">
                  <a:moveTo>
                    <a:pt x="86093" y="0"/>
                  </a:moveTo>
                  <a:lnTo>
                    <a:pt x="0" y="241541"/>
                  </a:lnTo>
                  <a:lnTo>
                    <a:pt x="80390" y="212293"/>
                  </a:lnTo>
                  <a:lnTo>
                    <a:pt x="136626" y="366788"/>
                  </a:lnTo>
                  <a:lnTo>
                    <a:pt x="283159" y="313461"/>
                  </a:lnTo>
                  <a:lnTo>
                    <a:pt x="226923" y="158953"/>
                  </a:lnTo>
                  <a:lnTo>
                    <a:pt x="307301" y="129692"/>
                  </a:lnTo>
                  <a:lnTo>
                    <a:pt x="8609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5069" y="5748134"/>
              <a:ext cx="307340" cy="367030"/>
            </a:xfrm>
            <a:custGeom>
              <a:avLst/>
              <a:gdLst/>
              <a:ahLst/>
              <a:cxnLst/>
              <a:rect l="l" t="t" r="r" b="b"/>
              <a:pathLst>
                <a:path w="307340" h="367029">
                  <a:moveTo>
                    <a:pt x="307301" y="129692"/>
                  </a:moveTo>
                  <a:lnTo>
                    <a:pt x="226923" y="158953"/>
                  </a:lnTo>
                  <a:lnTo>
                    <a:pt x="283159" y="313461"/>
                  </a:lnTo>
                  <a:lnTo>
                    <a:pt x="136626" y="366788"/>
                  </a:lnTo>
                  <a:lnTo>
                    <a:pt x="80390" y="212293"/>
                  </a:lnTo>
                  <a:lnTo>
                    <a:pt x="0" y="241541"/>
                  </a:lnTo>
                  <a:lnTo>
                    <a:pt x="86093" y="0"/>
                  </a:lnTo>
                  <a:lnTo>
                    <a:pt x="307301" y="129692"/>
                  </a:lnTo>
                  <a:close/>
                </a:path>
              </a:pathLst>
            </a:custGeom>
            <a:ln w="25400">
              <a:solidFill>
                <a:srgbClr val="2569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1975" y="1268730"/>
            <a:ext cx="7101078" cy="442417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410716" y="1293114"/>
            <a:ext cx="5130165" cy="404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 marR="1369695" indent="-495300">
              <a:lnSpc>
                <a:spcPct val="100000"/>
              </a:lnSpc>
              <a:spcBef>
                <a:spcPts val="100"/>
              </a:spcBef>
              <a:tabLst>
                <a:tab pos="507365" algn="l"/>
                <a:tab pos="3328035" algn="l"/>
              </a:tabLst>
            </a:pPr>
            <a:r>
              <a:rPr sz="1600" b="1" dirty="0">
                <a:solidFill>
                  <a:srgbClr val="FFFFFF"/>
                </a:solidFill>
                <a:latin typeface="Corbel"/>
                <a:cs typeface="Corbel"/>
              </a:rPr>
              <a:t>Rp.:	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Foli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o</a:t>
            </a: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rum</a:t>
            </a:r>
            <a:r>
              <a:rPr sz="2400" b="1" spc="-1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Salvi</a:t>
            </a:r>
            <a:r>
              <a:rPr sz="2400" b="1" spc="-15" dirty="0">
                <a:solidFill>
                  <a:srgbClr val="006600"/>
                </a:solidFill>
                <a:latin typeface="Arial"/>
                <a:cs typeface="Arial"/>
              </a:rPr>
              <a:t>a</a:t>
            </a: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e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	3,0  </a:t>
            </a: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Foliorum</a:t>
            </a:r>
            <a:r>
              <a:rPr sz="2400" b="1" spc="-2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Farfarae</a:t>
            </a:r>
            <a:endParaRPr sz="2400">
              <a:latin typeface="Arial"/>
              <a:cs typeface="Arial"/>
            </a:endParaRPr>
          </a:p>
          <a:p>
            <a:pPr marL="508000" marR="483234">
              <a:lnSpc>
                <a:spcPct val="100000"/>
              </a:lnSpc>
            </a:pP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Florum Chamomillae ana</a:t>
            </a:r>
            <a:r>
              <a:rPr sz="2400" b="1" spc="-12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6,0  Olei </a:t>
            </a: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Menthae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gtts.</a:t>
            </a:r>
            <a:r>
              <a:rPr sz="2400" b="1" spc="-2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V</a:t>
            </a:r>
            <a:endParaRPr sz="2400">
              <a:latin typeface="Arial"/>
              <a:cs typeface="Arial"/>
            </a:endParaRPr>
          </a:p>
          <a:p>
            <a:pPr marL="508000">
              <a:lnSpc>
                <a:spcPct val="100000"/>
              </a:lnSpc>
              <a:tabLst>
                <a:tab pos="2150110" algn="l"/>
              </a:tabLst>
            </a:pP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Misce,</a:t>
            </a:r>
            <a:r>
              <a:rPr sz="2400" b="1" spc="1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fiat	species</a:t>
            </a:r>
            <a:endParaRPr sz="2400">
              <a:latin typeface="Arial"/>
              <a:cs typeface="Arial"/>
            </a:endParaRPr>
          </a:p>
          <a:p>
            <a:pPr marL="508000" marR="5080">
              <a:lnSpc>
                <a:spcPct val="100000"/>
              </a:lnSpc>
            </a:pP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Da. Signa.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По 2 </a:t>
            </a:r>
            <a:r>
              <a:rPr sz="2400" b="1" spc="-15" dirty="0">
                <a:solidFill>
                  <a:srgbClr val="006600"/>
                </a:solidFill>
                <a:latin typeface="Arial"/>
                <a:cs typeface="Arial"/>
              </a:rPr>
              <a:t>десертні ложки  заварювати 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стаканом </a:t>
            </a:r>
            <a:r>
              <a:rPr sz="2400" b="1" spc="-35" dirty="0">
                <a:solidFill>
                  <a:srgbClr val="006600"/>
                </a:solidFill>
                <a:latin typeface="Arial"/>
                <a:cs typeface="Arial"/>
              </a:rPr>
              <a:t>окропу.  </a:t>
            </a:r>
            <a:r>
              <a:rPr sz="2400" b="1" spc="-20" dirty="0">
                <a:solidFill>
                  <a:srgbClr val="006600"/>
                </a:solidFill>
                <a:latin typeface="Arial"/>
                <a:cs typeface="Arial"/>
              </a:rPr>
              <a:t>Полоскати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006600"/>
                </a:solidFill>
                <a:latin typeface="Arial"/>
                <a:cs typeface="Arial"/>
              </a:rPr>
              <a:t>горло.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Підпис</a:t>
            </a:r>
            <a:r>
              <a:rPr sz="2400" b="1" spc="-2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лікаря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Власна 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печатка</a:t>
            </a:r>
            <a:r>
              <a:rPr sz="2400" b="1" spc="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лікаря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7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9525" y="341249"/>
            <a:ext cx="6612763" cy="28397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12369" y="5735434"/>
            <a:ext cx="687070" cy="623570"/>
            <a:chOff x="212369" y="5735434"/>
            <a:chExt cx="687070" cy="623570"/>
          </a:xfrm>
        </p:grpSpPr>
        <p:sp>
          <p:nvSpPr>
            <p:cNvPr id="4" name="object 4"/>
            <p:cNvSpPr/>
            <p:nvPr/>
          </p:nvSpPr>
          <p:spPr>
            <a:xfrm>
              <a:off x="576732" y="5978614"/>
              <a:ext cx="309880" cy="367665"/>
            </a:xfrm>
            <a:custGeom>
              <a:avLst/>
              <a:gdLst/>
              <a:ahLst/>
              <a:cxnLst/>
              <a:rect l="l" t="t" r="r" b="b"/>
              <a:pathLst>
                <a:path w="309880" h="367664">
                  <a:moveTo>
                    <a:pt x="173977" y="0"/>
                  </a:moveTo>
                  <a:lnTo>
                    <a:pt x="26301" y="52412"/>
                  </a:lnTo>
                  <a:lnTo>
                    <a:pt x="81000" y="206552"/>
                  </a:lnTo>
                  <a:lnTo>
                    <a:pt x="0" y="235305"/>
                  </a:lnTo>
                  <a:lnTo>
                    <a:pt x="221183" y="367309"/>
                  </a:lnTo>
                  <a:lnTo>
                    <a:pt x="309689" y="125399"/>
                  </a:lnTo>
                  <a:lnTo>
                    <a:pt x="228676" y="154152"/>
                  </a:lnTo>
                  <a:lnTo>
                    <a:pt x="1739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76732" y="5978614"/>
              <a:ext cx="309880" cy="367665"/>
            </a:xfrm>
            <a:custGeom>
              <a:avLst/>
              <a:gdLst/>
              <a:ahLst/>
              <a:cxnLst/>
              <a:rect l="l" t="t" r="r" b="b"/>
              <a:pathLst>
                <a:path w="309880" h="367664">
                  <a:moveTo>
                    <a:pt x="0" y="235305"/>
                  </a:moveTo>
                  <a:lnTo>
                    <a:pt x="81000" y="206552"/>
                  </a:lnTo>
                  <a:lnTo>
                    <a:pt x="26301" y="52412"/>
                  </a:lnTo>
                  <a:lnTo>
                    <a:pt x="173977" y="0"/>
                  </a:lnTo>
                  <a:lnTo>
                    <a:pt x="228676" y="154152"/>
                  </a:lnTo>
                  <a:lnTo>
                    <a:pt x="309689" y="125399"/>
                  </a:lnTo>
                  <a:lnTo>
                    <a:pt x="221183" y="367309"/>
                  </a:lnTo>
                  <a:lnTo>
                    <a:pt x="0" y="235305"/>
                  </a:lnTo>
                  <a:close/>
                </a:path>
              </a:pathLst>
            </a:custGeom>
            <a:ln w="25400">
              <a:solidFill>
                <a:srgbClr val="2569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5069" y="5748134"/>
              <a:ext cx="307340" cy="367030"/>
            </a:xfrm>
            <a:custGeom>
              <a:avLst/>
              <a:gdLst/>
              <a:ahLst/>
              <a:cxnLst/>
              <a:rect l="l" t="t" r="r" b="b"/>
              <a:pathLst>
                <a:path w="307340" h="367029">
                  <a:moveTo>
                    <a:pt x="86093" y="0"/>
                  </a:moveTo>
                  <a:lnTo>
                    <a:pt x="0" y="241541"/>
                  </a:lnTo>
                  <a:lnTo>
                    <a:pt x="80390" y="212293"/>
                  </a:lnTo>
                  <a:lnTo>
                    <a:pt x="136626" y="366788"/>
                  </a:lnTo>
                  <a:lnTo>
                    <a:pt x="283159" y="313461"/>
                  </a:lnTo>
                  <a:lnTo>
                    <a:pt x="226923" y="158953"/>
                  </a:lnTo>
                  <a:lnTo>
                    <a:pt x="307301" y="129692"/>
                  </a:lnTo>
                  <a:lnTo>
                    <a:pt x="8609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5069" y="5748134"/>
              <a:ext cx="307340" cy="367030"/>
            </a:xfrm>
            <a:custGeom>
              <a:avLst/>
              <a:gdLst/>
              <a:ahLst/>
              <a:cxnLst/>
              <a:rect l="l" t="t" r="r" b="b"/>
              <a:pathLst>
                <a:path w="307340" h="367029">
                  <a:moveTo>
                    <a:pt x="307301" y="129692"/>
                  </a:moveTo>
                  <a:lnTo>
                    <a:pt x="226923" y="158953"/>
                  </a:lnTo>
                  <a:lnTo>
                    <a:pt x="283159" y="313461"/>
                  </a:lnTo>
                  <a:lnTo>
                    <a:pt x="136626" y="366788"/>
                  </a:lnTo>
                  <a:lnTo>
                    <a:pt x="80390" y="212293"/>
                  </a:lnTo>
                  <a:lnTo>
                    <a:pt x="0" y="241541"/>
                  </a:lnTo>
                  <a:lnTo>
                    <a:pt x="86093" y="0"/>
                  </a:lnTo>
                  <a:lnTo>
                    <a:pt x="307301" y="129692"/>
                  </a:lnTo>
                  <a:close/>
                </a:path>
              </a:pathLst>
            </a:custGeom>
            <a:ln w="25400">
              <a:solidFill>
                <a:srgbClr val="2569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611754" y="843152"/>
            <a:ext cx="3669029" cy="327025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20320" rIns="0" bIns="0" rtlCol="0">
            <a:spAutoFit/>
          </a:bodyPr>
          <a:lstStyle/>
          <a:p>
            <a:pPr marL="1221740">
              <a:lnSpc>
                <a:spcPct val="100000"/>
              </a:lnSpc>
              <a:spcBef>
                <a:spcPts val="160"/>
              </a:spcBef>
            </a:pPr>
            <a:r>
              <a:rPr sz="1800" b="1" spc="-25" dirty="0">
                <a:solidFill>
                  <a:srgbClr val="006600"/>
                </a:solidFill>
                <a:latin typeface="Arial"/>
                <a:cs typeface="Arial"/>
              </a:rPr>
              <a:t>Технологія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2880" y="2467736"/>
            <a:ext cx="7665720" cy="544195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2384" marR="796290">
              <a:lnSpc>
                <a:spcPts val="2160"/>
              </a:lnSpc>
            </a:pPr>
            <a:r>
              <a:rPr sz="1800" b="1" spc="-15" dirty="0">
                <a:solidFill>
                  <a:srgbClr val="006600"/>
                </a:solidFill>
                <a:latin typeface="Arial"/>
                <a:cs typeface="Arial"/>
              </a:rPr>
              <a:t>Зважують </a:t>
            </a:r>
            <a:r>
              <a:rPr sz="1800" b="1" spc="-5" dirty="0">
                <a:solidFill>
                  <a:srgbClr val="006600"/>
                </a:solidFill>
                <a:latin typeface="Arial"/>
                <a:cs typeface="Arial"/>
              </a:rPr>
              <a:t>3,0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г листя </a:t>
            </a:r>
            <a:r>
              <a:rPr sz="1800" b="1" spc="-10" dirty="0">
                <a:solidFill>
                  <a:srgbClr val="006600"/>
                </a:solidFill>
                <a:latin typeface="Arial"/>
                <a:cs typeface="Arial"/>
              </a:rPr>
              <a:t>шавлії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та </a:t>
            </a:r>
            <a:r>
              <a:rPr sz="1800" b="1" spc="-5" dirty="0">
                <a:solidFill>
                  <a:srgbClr val="006600"/>
                </a:solidFill>
                <a:latin typeface="Arial"/>
                <a:cs typeface="Arial"/>
              </a:rPr>
              <a:t>6,0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г </a:t>
            </a:r>
            <a:r>
              <a:rPr sz="1800" b="1" spc="-5" dirty="0">
                <a:solidFill>
                  <a:srgbClr val="006600"/>
                </a:solidFill>
                <a:latin typeface="Arial"/>
                <a:cs typeface="Arial"/>
              </a:rPr>
              <a:t>підбілу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і </a:t>
            </a:r>
            <a:r>
              <a:rPr sz="1800" b="1" spc="-15" dirty="0">
                <a:solidFill>
                  <a:srgbClr val="006600"/>
                </a:solidFill>
                <a:latin typeface="Arial"/>
                <a:cs typeface="Arial"/>
              </a:rPr>
              <a:t>змішують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у  </a:t>
            </a:r>
            <a:r>
              <a:rPr sz="1800" b="1" spc="-5" dirty="0">
                <a:solidFill>
                  <a:srgbClr val="006600"/>
                </a:solidFill>
                <a:latin typeface="Arial"/>
                <a:cs typeface="Arial"/>
              </a:rPr>
              <a:t>фарфоровій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чашці з </a:t>
            </a:r>
            <a:r>
              <a:rPr sz="1800" b="1" spc="-5" dirty="0">
                <a:solidFill>
                  <a:srgbClr val="006600"/>
                </a:solidFill>
                <a:latin typeface="Arial"/>
                <a:cs typeface="Arial"/>
              </a:rPr>
              <a:t>подрібненими квітками </a:t>
            </a:r>
            <a:r>
              <a:rPr sz="1800" b="1" spc="-10" dirty="0">
                <a:solidFill>
                  <a:srgbClr val="006600"/>
                </a:solidFill>
                <a:latin typeface="Arial"/>
                <a:cs typeface="Arial"/>
              </a:rPr>
              <a:t>ромашки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(6,0</a:t>
            </a:r>
            <a:r>
              <a:rPr sz="1800" b="1" spc="5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г)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947800" y="3179698"/>
            <a:ext cx="7675880" cy="843915"/>
            <a:chOff x="947800" y="3179698"/>
            <a:chExt cx="7675880" cy="843915"/>
          </a:xfrm>
        </p:grpSpPr>
        <p:sp>
          <p:nvSpPr>
            <p:cNvPr id="11" name="object 11"/>
            <p:cNvSpPr/>
            <p:nvPr/>
          </p:nvSpPr>
          <p:spPr>
            <a:xfrm>
              <a:off x="952880" y="3184778"/>
              <a:ext cx="7665720" cy="833755"/>
            </a:xfrm>
            <a:custGeom>
              <a:avLst/>
              <a:gdLst/>
              <a:ahLst/>
              <a:cxnLst/>
              <a:rect l="l" t="t" r="r" b="b"/>
              <a:pathLst>
                <a:path w="7665720" h="833754">
                  <a:moveTo>
                    <a:pt x="7665720" y="0"/>
                  </a:moveTo>
                  <a:lnTo>
                    <a:pt x="0" y="0"/>
                  </a:lnTo>
                  <a:lnTo>
                    <a:pt x="0" y="833628"/>
                  </a:lnTo>
                  <a:lnTo>
                    <a:pt x="7665720" y="833628"/>
                  </a:lnTo>
                  <a:lnTo>
                    <a:pt x="7665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52880" y="3184778"/>
              <a:ext cx="7665720" cy="833755"/>
            </a:xfrm>
            <a:custGeom>
              <a:avLst/>
              <a:gdLst/>
              <a:ahLst/>
              <a:cxnLst/>
              <a:rect l="l" t="t" r="r" b="b"/>
              <a:pathLst>
                <a:path w="7665720" h="833754">
                  <a:moveTo>
                    <a:pt x="0" y="833628"/>
                  </a:moveTo>
                  <a:lnTo>
                    <a:pt x="7665720" y="833628"/>
                  </a:lnTo>
                  <a:lnTo>
                    <a:pt x="7665720" y="0"/>
                  </a:lnTo>
                  <a:lnTo>
                    <a:pt x="0" y="0"/>
                  </a:lnTo>
                  <a:lnTo>
                    <a:pt x="0" y="833628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972819" y="3171190"/>
            <a:ext cx="623189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У </a:t>
            </a:r>
            <a:r>
              <a:rPr sz="1800" b="1" spc="-5" dirty="0">
                <a:solidFill>
                  <a:srgbClr val="006600"/>
                </a:solidFill>
                <a:latin typeface="Arial"/>
                <a:cs typeface="Arial"/>
              </a:rPr>
              <a:t>скляній пробірці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з </a:t>
            </a:r>
            <a:r>
              <a:rPr sz="1800" b="1" spc="-15" dirty="0">
                <a:solidFill>
                  <a:srgbClr val="006600"/>
                </a:solidFill>
                <a:latin typeface="Arial"/>
                <a:cs typeface="Arial"/>
              </a:rPr>
              <a:t>пульверизатором готують </a:t>
            </a:r>
            <a:r>
              <a:rPr sz="1800" b="1" spc="-20" dirty="0">
                <a:solidFill>
                  <a:srgbClr val="006600"/>
                </a:solidFill>
                <a:latin typeface="Arial"/>
                <a:cs typeface="Arial"/>
              </a:rPr>
              <a:t>розчин  </a:t>
            </a:r>
            <a:r>
              <a:rPr sz="1800" b="1" spc="-5" dirty="0">
                <a:solidFill>
                  <a:srgbClr val="006600"/>
                </a:solidFill>
                <a:latin typeface="Arial"/>
                <a:cs typeface="Arial"/>
              </a:rPr>
              <a:t>5 крапель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м’ятної </a:t>
            </a:r>
            <a:r>
              <a:rPr sz="1800" b="1" spc="-20" dirty="0">
                <a:solidFill>
                  <a:srgbClr val="006600"/>
                </a:solidFill>
                <a:latin typeface="Arial"/>
                <a:cs typeface="Arial"/>
              </a:rPr>
              <a:t>олії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в </a:t>
            </a:r>
            <a:r>
              <a:rPr sz="1800" b="1" spc="-5" dirty="0">
                <a:solidFill>
                  <a:srgbClr val="006600"/>
                </a:solidFill>
                <a:latin typeface="Arial"/>
                <a:cs typeface="Arial"/>
              </a:rPr>
              <a:t>1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мл </a:t>
            </a:r>
            <a:r>
              <a:rPr sz="1800" b="1" spc="-5" dirty="0">
                <a:solidFill>
                  <a:srgbClr val="006600"/>
                </a:solidFill>
                <a:latin typeface="Arial"/>
                <a:cs typeface="Arial"/>
              </a:rPr>
              <a:t>90 %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спирту </a:t>
            </a:r>
            <a:r>
              <a:rPr sz="1800" b="1" spc="-5" dirty="0">
                <a:solidFill>
                  <a:srgbClr val="006600"/>
                </a:solidFill>
                <a:latin typeface="Arial"/>
                <a:cs typeface="Arial"/>
              </a:rPr>
              <a:t>(1:10)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і  </a:t>
            </a:r>
            <a:r>
              <a:rPr sz="1800" b="1" spc="-5" dirty="0">
                <a:solidFill>
                  <a:srgbClr val="006600"/>
                </a:solidFill>
                <a:latin typeface="Arial"/>
                <a:cs typeface="Arial"/>
              </a:rPr>
              <a:t>рівномірно </a:t>
            </a:r>
            <a:r>
              <a:rPr sz="1800" b="1" spc="-10" dirty="0">
                <a:solidFill>
                  <a:srgbClr val="006600"/>
                </a:solidFill>
                <a:latin typeface="Arial"/>
                <a:cs typeface="Arial"/>
              </a:rPr>
              <a:t>обприскують</a:t>
            </a:r>
            <a:r>
              <a:rPr sz="1800" b="1" spc="5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6600"/>
                </a:solidFill>
                <a:latin typeface="Arial"/>
                <a:cs typeface="Arial"/>
              </a:rPr>
              <a:t>збір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49927" y="4208907"/>
            <a:ext cx="3869054" cy="786130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3020">
              <a:lnSpc>
                <a:spcPts val="1964"/>
              </a:lnSpc>
            </a:pPr>
            <a:r>
              <a:rPr sz="1800" b="1" spc="-15" dirty="0">
                <a:solidFill>
                  <a:srgbClr val="006600"/>
                </a:solidFill>
                <a:latin typeface="Arial"/>
                <a:cs typeface="Arial"/>
              </a:rPr>
              <a:t>Контролюють</a:t>
            </a:r>
            <a:r>
              <a:rPr sz="1800" b="1" spc="1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Arial"/>
                <a:cs typeface="Arial"/>
              </a:rPr>
              <a:t>повноту</a:t>
            </a:r>
            <a:endParaRPr sz="1800">
              <a:latin typeface="Arial"/>
              <a:cs typeface="Arial"/>
            </a:endParaRPr>
          </a:p>
          <a:p>
            <a:pPr marL="223520" marR="660400" indent="-190500">
              <a:lnSpc>
                <a:spcPct val="100000"/>
              </a:lnSpc>
            </a:pPr>
            <a:r>
              <a:rPr sz="1800" b="1" spc="-10" dirty="0">
                <a:solidFill>
                  <a:srgbClr val="006600"/>
                </a:solidFill>
                <a:latin typeface="Arial"/>
                <a:cs typeface="Arial"/>
              </a:rPr>
              <a:t>висушування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до </a:t>
            </a:r>
            <a:r>
              <a:rPr sz="1800" b="1" spc="-15" dirty="0">
                <a:solidFill>
                  <a:srgbClr val="006600"/>
                </a:solidFill>
                <a:latin typeface="Arial"/>
                <a:cs typeface="Arial"/>
              </a:rPr>
              <a:t>отримання  </a:t>
            </a:r>
            <a:r>
              <a:rPr sz="1800" b="1" spc="-5" dirty="0">
                <a:solidFill>
                  <a:srgbClr val="006600"/>
                </a:solidFill>
                <a:latin typeface="Arial"/>
                <a:cs typeface="Arial"/>
              </a:rPr>
              <a:t>15,0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г</a:t>
            </a:r>
            <a:r>
              <a:rPr sz="1800" b="1" spc="-1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6600"/>
                </a:solidFill>
                <a:latin typeface="Arial"/>
                <a:cs typeface="Arial"/>
              </a:rPr>
              <a:t>збору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2880" y="5226177"/>
            <a:ext cx="7665720" cy="117500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52880" y="5226177"/>
            <a:ext cx="7665720" cy="1175385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170180" rIns="0" bIns="0" rtlCol="0">
            <a:spAutoFit/>
          </a:bodyPr>
          <a:lstStyle/>
          <a:p>
            <a:pPr marL="32384" marR="602615">
              <a:lnSpc>
                <a:spcPct val="100000"/>
              </a:lnSpc>
              <a:spcBef>
                <a:spcPts val="1340"/>
              </a:spcBef>
              <a:tabLst>
                <a:tab pos="2903220" algn="l"/>
              </a:tabLst>
            </a:pPr>
            <a:r>
              <a:rPr sz="1800" b="1" spc="-25" dirty="0">
                <a:solidFill>
                  <a:srgbClr val="006600"/>
                </a:solidFill>
                <a:latin typeface="Arial"/>
                <a:cs typeface="Arial"/>
              </a:rPr>
              <a:t>Упаковують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в пергаментну </a:t>
            </a:r>
            <a:r>
              <a:rPr sz="1800" b="1" spc="-30" dirty="0">
                <a:solidFill>
                  <a:srgbClr val="006600"/>
                </a:solidFill>
                <a:latin typeface="Arial"/>
                <a:cs typeface="Arial"/>
              </a:rPr>
              <a:t>капсулу, </a:t>
            </a:r>
            <a:r>
              <a:rPr sz="1800" b="1" spc="-10" dirty="0">
                <a:solidFill>
                  <a:srgbClr val="006600"/>
                </a:solidFill>
                <a:latin typeface="Arial"/>
                <a:cs typeface="Arial"/>
              </a:rPr>
              <a:t>потім поміщають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в </a:t>
            </a:r>
            <a:r>
              <a:rPr sz="1800" b="1" spc="-30" dirty="0">
                <a:solidFill>
                  <a:srgbClr val="006600"/>
                </a:solidFill>
                <a:latin typeface="Arial"/>
                <a:cs typeface="Arial"/>
              </a:rPr>
              <a:t>пакет,  </a:t>
            </a:r>
            <a:r>
              <a:rPr sz="1800" b="1" spc="-10" dirty="0">
                <a:solidFill>
                  <a:srgbClr val="006600"/>
                </a:solidFill>
                <a:latin typeface="Arial"/>
                <a:cs typeface="Arial"/>
              </a:rPr>
              <a:t>оформляють</a:t>
            </a:r>
            <a:r>
              <a:rPr sz="1800" b="1" spc="2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6600"/>
                </a:solidFill>
                <a:latin typeface="Arial"/>
                <a:cs typeface="Arial"/>
              </a:rPr>
              <a:t>етикеткою	</a:t>
            </a:r>
            <a:r>
              <a:rPr sz="1800" b="1" spc="-5" dirty="0">
                <a:solidFill>
                  <a:srgbClr val="006600"/>
                </a:solidFill>
                <a:latin typeface="Arial"/>
                <a:cs typeface="Arial"/>
              </a:rPr>
              <a:t>«Зовнішнє»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з </a:t>
            </a:r>
            <a:r>
              <a:rPr sz="1800" b="1" spc="-10" dirty="0">
                <a:solidFill>
                  <a:srgbClr val="006600"/>
                </a:solidFill>
                <a:latin typeface="Arial"/>
                <a:cs typeface="Arial"/>
              </a:rPr>
              <a:t>позначенням </a:t>
            </a:r>
            <a:r>
              <a:rPr sz="1800" b="1" spc="-15" dirty="0">
                <a:solidFill>
                  <a:srgbClr val="006600"/>
                </a:solidFill>
                <a:latin typeface="Arial"/>
                <a:cs typeface="Arial"/>
              </a:rPr>
              <a:t>способу  застосування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49927" y="1345311"/>
            <a:ext cx="3869054" cy="325755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150"/>
              </a:spcBef>
            </a:pPr>
            <a:r>
              <a:rPr sz="1800" b="1" spc="-15" dirty="0">
                <a:solidFill>
                  <a:srgbClr val="006600"/>
                </a:solidFill>
                <a:latin typeface="Arial"/>
                <a:cs typeface="Arial"/>
              </a:rPr>
              <a:t>розмір </a:t>
            </a:r>
            <a:r>
              <a:rPr sz="1800" b="1" spc="-5" dirty="0">
                <a:solidFill>
                  <a:srgbClr val="006600"/>
                </a:solidFill>
                <a:latin typeface="Arial"/>
                <a:cs typeface="Arial"/>
              </a:rPr>
              <a:t>часток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5</a:t>
            </a:r>
            <a:r>
              <a:rPr sz="1800" b="1" spc="2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мм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49927" y="1932051"/>
            <a:ext cx="3869054" cy="327660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20320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160"/>
              </a:spcBef>
            </a:pP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через </a:t>
            </a:r>
            <a:r>
              <a:rPr sz="1800" b="1" spc="-10" dirty="0">
                <a:solidFill>
                  <a:srgbClr val="006600"/>
                </a:solidFill>
                <a:latin typeface="Arial"/>
                <a:cs typeface="Arial"/>
              </a:rPr>
              <a:t>сито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№ </a:t>
            </a:r>
            <a:r>
              <a:rPr sz="1800" b="1" spc="-5" dirty="0">
                <a:solidFill>
                  <a:srgbClr val="006600"/>
                </a:solidFill>
                <a:latin typeface="Arial"/>
                <a:cs typeface="Arial"/>
              </a:rPr>
              <a:t>32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(0,2 мм)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243959" y="1477136"/>
            <a:ext cx="506095" cy="76200"/>
          </a:xfrm>
          <a:custGeom>
            <a:avLst/>
            <a:gdLst/>
            <a:ahLst/>
            <a:cxnLst/>
            <a:rect l="l" t="t" r="r" b="b"/>
            <a:pathLst>
              <a:path w="506095" h="76200">
                <a:moveTo>
                  <a:pt x="429767" y="0"/>
                </a:moveTo>
                <a:lnTo>
                  <a:pt x="429767" y="76200"/>
                </a:lnTo>
                <a:lnTo>
                  <a:pt x="493267" y="44450"/>
                </a:lnTo>
                <a:lnTo>
                  <a:pt x="442467" y="44450"/>
                </a:lnTo>
                <a:lnTo>
                  <a:pt x="442467" y="31750"/>
                </a:lnTo>
                <a:lnTo>
                  <a:pt x="493267" y="31750"/>
                </a:lnTo>
                <a:lnTo>
                  <a:pt x="429767" y="0"/>
                </a:lnTo>
                <a:close/>
              </a:path>
              <a:path w="506095" h="76200">
                <a:moveTo>
                  <a:pt x="429767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29767" y="44450"/>
                </a:lnTo>
                <a:lnTo>
                  <a:pt x="429767" y="31750"/>
                </a:lnTo>
                <a:close/>
              </a:path>
              <a:path w="506095" h="76200">
                <a:moveTo>
                  <a:pt x="493267" y="31750"/>
                </a:moveTo>
                <a:lnTo>
                  <a:pt x="442467" y="31750"/>
                </a:lnTo>
                <a:lnTo>
                  <a:pt x="442467" y="44450"/>
                </a:lnTo>
                <a:lnTo>
                  <a:pt x="493267" y="44450"/>
                </a:lnTo>
                <a:lnTo>
                  <a:pt x="505967" y="38100"/>
                </a:lnTo>
                <a:lnTo>
                  <a:pt x="493267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43959" y="2073782"/>
            <a:ext cx="506095" cy="76200"/>
          </a:xfrm>
          <a:custGeom>
            <a:avLst/>
            <a:gdLst/>
            <a:ahLst/>
            <a:cxnLst/>
            <a:rect l="l" t="t" r="r" b="b"/>
            <a:pathLst>
              <a:path w="506095" h="76200">
                <a:moveTo>
                  <a:pt x="429767" y="0"/>
                </a:moveTo>
                <a:lnTo>
                  <a:pt x="429767" y="76200"/>
                </a:lnTo>
                <a:lnTo>
                  <a:pt x="493267" y="44450"/>
                </a:lnTo>
                <a:lnTo>
                  <a:pt x="442467" y="44450"/>
                </a:lnTo>
                <a:lnTo>
                  <a:pt x="442467" y="31750"/>
                </a:lnTo>
                <a:lnTo>
                  <a:pt x="493267" y="31750"/>
                </a:lnTo>
                <a:lnTo>
                  <a:pt x="429767" y="0"/>
                </a:lnTo>
                <a:close/>
              </a:path>
              <a:path w="506095" h="76200">
                <a:moveTo>
                  <a:pt x="429767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29767" y="44450"/>
                </a:lnTo>
                <a:lnTo>
                  <a:pt x="429767" y="31750"/>
                </a:lnTo>
                <a:close/>
              </a:path>
              <a:path w="506095" h="76200">
                <a:moveTo>
                  <a:pt x="493267" y="31750"/>
                </a:moveTo>
                <a:lnTo>
                  <a:pt x="442467" y="31750"/>
                </a:lnTo>
                <a:lnTo>
                  <a:pt x="442467" y="44450"/>
                </a:lnTo>
                <a:lnTo>
                  <a:pt x="493267" y="44450"/>
                </a:lnTo>
                <a:lnTo>
                  <a:pt x="505967" y="38100"/>
                </a:lnTo>
                <a:lnTo>
                  <a:pt x="493267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345304" y="4472559"/>
            <a:ext cx="405130" cy="76200"/>
          </a:xfrm>
          <a:custGeom>
            <a:avLst/>
            <a:gdLst/>
            <a:ahLst/>
            <a:cxnLst/>
            <a:rect l="l" t="t" r="r" b="b"/>
            <a:pathLst>
              <a:path w="405129" h="76200">
                <a:moveTo>
                  <a:pt x="328422" y="0"/>
                </a:moveTo>
                <a:lnTo>
                  <a:pt x="328422" y="76200"/>
                </a:lnTo>
                <a:lnTo>
                  <a:pt x="391922" y="44450"/>
                </a:lnTo>
                <a:lnTo>
                  <a:pt x="341122" y="44450"/>
                </a:lnTo>
                <a:lnTo>
                  <a:pt x="341122" y="31750"/>
                </a:lnTo>
                <a:lnTo>
                  <a:pt x="391922" y="31750"/>
                </a:lnTo>
                <a:lnTo>
                  <a:pt x="328422" y="0"/>
                </a:lnTo>
                <a:close/>
              </a:path>
              <a:path w="405129" h="76200">
                <a:moveTo>
                  <a:pt x="32842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28422" y="44450"/>
                </a:lnTo>
                <a:lnTo>
                  <a:pt x="328422" y="31750"/>
                </a:lnTo>
                <a:close/>
              </a:path>
              <a:path w="405129" h="76200">
                <a:moveTo>
                  <a:pt x="391922" y="31750"/>
                </a:moveTo>
                <a:lnTo>
                  <a:pt x="341122" y="31750"/>
                </a:lnTo>
                <a:lnTo>
                  <a:pt x="341122" y="44450"/>
                </a:lnTo>
                <a:lnTo>
                  <a:pt x="391922" y="44450"/>
                </a:lnTo>
                <a:lnTo>
                  <a:pt x="404622" y="38100"/>
                </a:lnTo>
                <a:lnTo>
                  <a:pt x="39192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37335" y="4994528"/>
            <a:ext cx="76200" cy="227075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1537335" y="3021710"/>
            <a:ext cx="76200" cy="1123950"/>
          </a:xfrm>
          <a:custGeom>
            <a:avLst/>
            <a:gdLst/>
            <a:ahLst/>
            <a:cxnLst/>
            <a:rect l="l" t="t" r="r" b="b"/>
            <a:pathLst>
              <a:path w="76200" h="1123950">
                <a:moveTo>
                  <a:pt x="76200" y="1047750"/>
                </a:moveTo>
                <a:lnTo>
                  <a:pt x="44450" y="1047750"/>
                </a:lnTo>
                <a:lnTo>
                  <a:pt x="44450" y="867918"/>
                </a:lnTo>
                <a:lnTo>
                  <a:pt x="31750" y="867918"/>
                </a:lnTo>
                <a:lnTo>
                  <a:pt x="31750" y="1047750"/>
                </a:lnTo>
                <a:lnTo>
                  <a:pt x="0" y="1047750"/>
                </a:lnTo>
                <a:lnTo>
                  <a:pt x="38100" y="1123950"/>
                </a:lnTo>
                <a:lnTo>
                  <a:pt x="69850" y="1060450"/>
                </a:lnTo>
                <a:lnTo>
                  <a:pt x="76200" y="1047750"/>
                </a:lnTo>
                <a:close/>
              </a:path>
              <a:path w="76200" h="1123950">
                <a:moveTo>
                  <a:pt x="76200" y="250698"/>
                </a:moveTo>
                <a:lnTo>
                  <a:pt x="44450" y="250698"/>
                </a:lnTo>
                <a:lnTo>
                  <a:pt x="44450" y="0"/>
                </a:lnTo>
                <a:lnTo>
                  <a:pt x="31750" y="0"/>
                </a:lnTo>
                <a:lnTo>
                  <a:pt x="31750" y="250698"/>
                </a:lnTo>
                <a:lnTo>
                  <a:pt x="0" y="250698"/>
                </a:lnTo>
                <a:lnTo>
                  <a:pt x="38100" y="326898"/>
                </a:lnTo>
                <a:lnTo>
                  <a:pt x="69850" y="263398"/>
                </a:lnTo>
                <a:lnTo>
                  <a:pt x="76200" y="2506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37335" y="2259710"/>
            <a:ext cx="76200" cy="21716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37335" y="1824608"/>
            <a:ext cx="76200" cy="126491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952880" y="1322450"/>
            <a:ext cx="3294379" cy="502284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107314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844"/>
              </a:spcBef>
            </a:pPr>
            <a:r>
              <a:rPr sz="1800" b="1" spc="-10" dirty="0">
                <a:solidFill>
                  <a:srgbClr val="006600"/>
                </a:solidFill>
                <a:latin typeface="Arial"/>
                <a:cs typeface="Arial"/>
              </a:rPr>
              <a:t>Подрібнюють</a:t>
            </a:r>
            <a:r>
              <a:rPr sz="1800" b="1" spc="2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6600"/>
                </a:solidFill>
                <a:latin typeface="Arial"/>
                <a:cs typeface="Arial"/>
              </a:rPr>
              <a:t>листя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52880" y="1932051"/>
            <a:ext cx="3294379" cy="327660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20320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160"/>
              </a:spcBef>
            </a:pPr>
            <a:r>
              <a:rPr sz="1800" b="1" spc="-15" dirty="0">
                <a:solidFill>
                  <a:srgbClr val="006600"/>
                </a:solidFill>
                <a:latin typeface="Arial"/>
                <a:cs typeface="Arial"/>
              </a:rPr>
              <a:t>Просіюють </a:t>
            </a:r>
            <a:r>
              <a:rPr sz="1800" b="1" spc="-5" dirty="0">
                <a:solidFill>
                  <a:srgbClr val="006600"/>
                </a:solidFill>
                <a:latin typeface="Arial"/>
                <a:cs typeface="Arial"/>
              </a:rPr>
              <a:t>від</a:t>
            </a:r>
            <a:r>
              <a:rPr sz="1800" b="1" spc="3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6600"/>
                </a:solidFill>
                <a:latin typeface="Arial"/>
                <a:cs typeface="Arial"/>
              </a:rPr>
              <a:t>пилу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52880" y="4163186"/>
            <a:ext cx="3429000" cy="831850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135255" rIns="0" bIns="0" rtlCol="0">
            <a:spAutoFit/>
          </a:bodyPr>
          <a:lstStyle/>
          <a:p>
            <a:pPr marL="32384" marR="394970">
              <a:lnSpc>
                <a:spcPct val="100000"/>
              </a:lnSpc>
              <a:spcBef>
                <a:spcPts val="1065"/>
              </a:spcBef>
            </a:pPr>
            <a:r>
              <a:rPr sz="1800" b="1" spc="-10" dirty="0">
                <a:solidFill>
                  <a:srgbClr val="006600"/>
                </a:solidFill>
                <a:latin typeface="Arial"/>
                <a:cs typeface="Arial"/>
              </a:rPr>
              <a:t>Висушують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на </a:t>
            </a:r>
            <a:r>
              <a:rPr sz="1800" b="1" spc="-5" dirty="0">
                <a:solidFill>
                  <a:srgbClr val="006600"/>
                </a:solidFill>
                <a:latin typeface="Arial"/>
                <a:cs typeface="Arial"/>
              </a:rPr>
              <a:t>повітрі </a:t>
            </a:r>
            <a:r>
              <a:rPr sz="1800" b="1" dirty="0">
                <a:solidFill>
                  <a:srgbClr val="006600"/>
                </a:solidFill>
                <a:latin typeface="Arial"/>
                <a:cs typeface="Arial"/>
              </a:rPr>
              <a:t>при  </a:t>
            </a:r>
            <a:r>
              <a:rPr sz="1800" b="1" spc="-10" dirty="0">
                <a:solidFill>
                  <a:srgbClr val="006600"/>
                </a:solidFill>
                <a:latin typeface="Arial"/>
                <a:cs typeface="Arial"/>
              </a:rPr>
              <a:t>перемішуванні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7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DEBE0">
              <a:alpha val="7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19050" y="0"/>
            <a:ext cx="9182100" cy="6896100"/>
            <a:chOff x="-19050" y="0"/>
            <a:chExt cx="9182100" cy="68961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3810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60476" y="571500"/>
              <a:ext cx="8153400" cy="414655"/>
            </a:xfrm>
            <a:custGeom>
              <a:avLst/>
              <a:gdLst/>
              <a:ahLst/>
              <a:cxnLst/>
              <a:rect l="l" t="t" r="r" b="b"/>
              <a:pathLst>
                <a:path w="8153400" h="414655">
                  <a:moveTo>
                    <a:pt x="8153400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8153400" y="414527"/>
                  </a:lnTo>
                  <a:lnTo>
                    <a:pt x="8153400" y="0"/>
                  </a:lnTo>
                  <a:close/>
                </a:path>
              </a:pathLst>
            </a:custGeom>
            <a:solidFill>
              <a:srgbClr val="EDEBE0">
                <a:alpha val="5411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87705" y="1054227"/>
            <a:ext cx="3373754" cy="1710055"/>
          </a:xfrm>
          <a:custGeom>
            <a:avLst/>
            <a:gdLst/>
            <a:ahLst/>
            <a:cxnLst/>
            <a:rect l="l" t="t" r="r" b="b"/>
            <a:pathLst>
              <a:path w="3373754" h="1710055">
                <a:moveTo>
                  <a:pt x="3373374" y="0"/>
                </a:moveTo>
                <a:lnTo>
                  <a:pt x="0" y="0"/>
                </a:lnTo>
                <a:lnTo>
                  <a:pt x="0" y="1709927"/>
                </a:lnTo>
                <a:lnTo>
                  <a:pt x="3373374" y="1709927"/>
                </a:lnTo>
                <a:lnTo>
                  <a:pt x="3373374" y="0"/>
                </a:lnTo>
                <a:close/>
              </a:path>
            </a:pathLst>
          </a:custGeom>
          <a:solidFill>
            <a:srgbClr val="EDEBE0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59427" y="1005458"/>
            <a:ext cx="3899535" cy="1294130"/>
          </a:xfrm>
          <a:custGeom>
            <a:avLst/>
            <a:gdLst/>
            <a:ahLst/>
            <a:cxnLst/>
            <a:rect l="l" t="t" r="r" b="b"/>
            <a:pathLst>
              <a:path w="3899534" h="1294130">
                <a:moveTo>
                  <a:pt x="3899154" y="0"/>
                </a:moveTo>
                <a:lnTo>
                  <a:pt x="0" y="0"/>
                </a:lnTo>
                <a:lnTo>
                  <a:pt x="0" y="1293876"/>
                </a:lnTo>
                <a:lnTo>
                  <a:pt x="3899154" y="1293876"/>
                </a:lnTo>
                <a:lnTo>
                  <a:pt x="3899154" y="0"/>
                </a:lnTo>
                <a:close/>
              </a:path>
            </a:pathLst>
          </a:custGeom>
          <a:solidFill>
            <a:srgbClr val="EDEBE0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276" y="3356228"/>
            <a:ext cx="7867650" cy="2030730"/>
          </a:xfrm>
          <a:prstGeom prst="rect">
            <a:avLst/>
          </a:prstGeom>
        </p:spPr>
      </p:pic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646311"/>
              </p:ext>
            </p:extLst>
          </p:nvPr>
        </p:nvGraphicFramePr>
        <p:xfrm>
          <a:off x="675131" y="992886"/>
          <a:ext cx="7769858" cy="1734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73120"/>
                <a:gridCol w="497839"/>
                <a:gridCol w="3898899"/>
              </a:tblGrid>
              <a:tr h="272033">
                <a:tc rowSpan="3">
                  <a:txBody>
                    <a:bodyPr/>
                    <a:lstStyle/>
                    <a:p>
                      <a:pPr marL="250190" marR="242570" indent="-127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4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Гігроскопічну  </a:t>
                      </a:r>
                      <a:r>
                        <a:rPr sz="2400" b="1" spc="-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сировину або</a:t>
                      </a:r>
                      <a:r>
                        <a:rPr sz="2400" b="1" spc="-7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4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таку,  </a:t>
                      </a:r>
                      <a:r>
                        <a:rPr sz="2400" b="1" spc="-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яка </a:t>
                      </a:r>
                      <a:r>
                        <a:rPr sz="2400" b="1" spc="-1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легко 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псується  від</a:t>
                      </a:r>
                      <a:r>
                        <a:rPr sz="24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зволоження</a:t>
                      </a:r>
                      <a:endParaRPr sz="2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6600"/>
                      </a:solidFill>
                      <a:prstDash val="solid"/>
                    </a:lnL>
                    <a:lnR w="28575">
                      <a:solidFill>
                        <a:srgbClr val="006600"/>
                      </a:solidFill>
                      <a:prstDash val="solid"/>
                    </a:lnR>
                    <a:lnT w="28575">
                      <a:solidFill>
                        <a:srgbClr val="006600"/>
                      </a:solidFill>
                      <a:prstDash val="solid"/>
                    </a:lnT>
                    <a:lnB w="28575">
                      <a:solidFill>
                        <a:srgbClr val="006600"/>
                      </a:solidFill>
                      <a:prstDash val="solid"/>
                    </a:lnB>
                    <a:solidFill>
                      <a:srgbClr val="F0EF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6600"/>
                      </a:solidFill>
                      <a:prstDash val="solid"/>
                    </a:lnL>
                    <a:lnR w="28575">
                      <a:solidFill>
                        <a:srgbClr val="006600"/>
                      </a:solidFill>
                      <a:prstDash val="solid"/>
                    </a:lnR>
                    <a:lnB w="76200">
                      <a:solidFill>
                        <a:srgbClr val="008000"/>
                      </a:solidFill>
                      <a:prstDash val="solid"/>
                    </a:lnB>
                    <a:solidFill>
                      <a:srgbClr val="F1F0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270" algn="ctr">
                        <a:lnSpc>
                          <a:spcPts val="2405"/>
                        </a:lnSpc>
                      </a:pPr>
                      <a:r>
                        <a:rPr sz="24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вводять</a:t>
                      </a:r>
                      <a:endParaRPr sz="2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1270" algn="ctr">
                        <a:lnSpc>
                          <a:spcPts val="2810"/>
                        </a:lnSpc>
                      </a:pPr>
                      <a:r>
                        <a:rPr sz="2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в </a:t>
                      </a:r>
                      <a:r>
                        <a:rPr sz="24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останню</a:t>
                      </a:r>
                      <a:r>
                        <a:rPr sz="24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чергу</a:t>
                      </a:r>
                      <a:endParaRPr sz="2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006600"/>
                      </a:solidFill>
                      <a:prstDash val="solid"/>
                    </a:lnL>
                    <a:lnR w="28575">
                      <a:solidFill>
                        <a:srgbClr val="006600"/>
                      </a:solidFill>
                      <a:prstDash val="solid"/>
                    </a:lnR>
                    <a:lnT w="28575">
                      <a:solidFill>
                        <a:srgbClr val="006600"/>
                      </a:solidFill>
                      <a:prstDash val="solid"/>
                    </a:lnT>
                    <a:lnB w="28575">
                      <a:solidFill>
                        <a:srgbClr val="006600"/>
                      </a:solidFill>
                      <a:prstDash val="solid"/>
                    </a:lnB>
                    <a:solidFill>
                      <a:srgbClr val="F0EFE6"/>
                    </a:solidFill>
                  </a:tcPr>
                </a:tc>
              </a:tr>
              <a:tr h="99745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875" marB="0">
                    <a:lnL w="28575">
                      <a:solidFill>
                        <a:srgbClr val="006600"/>
                      </a:solidFill>
                      <a:prstDash val="solid"/>
                    </a:lnL>
                    <a:lnR w="28575">
                      <a:solidFill>
                        <a:srgbClr val="006600"/>
                      </a:solidFill>
                      <a:prstDash val="solid"/>
                    </a:lnR>
                    <a:lnT w="28575">
                      <a:solidFill>
                        <a:srgbClr val="006600"/>
                      </a:solidFill>
                      <a:prstDash val="solid"/>
                    </a:lnT>
                    <a:lnB w="28575">
                      <a:solidFill>
                        <a:srgbClr val="006600"/>
                      </a:solidFill>
                      <a:prstDash val="solid"/>
                    </a:lnB>
                    <a:solidFill>
                      <a:srgbClr val="F0EF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6600"/>
                      </a:solidFill>
                      <a:prstDash val="solid"/>
                    </a:lnL>
                    <a:lnR w="28575">
                      <a:solidFill>
                        <a:srgbClr val="006600"/>
                      </a:solidFill>
                      <a:prstDash val="solid"/>
                    </a:lnR>
                    <a:lnT w="76200">
                      <a:solidFill>
                        <a:srgbClr val="008000"/>
                      </a:solidFill>
                      <a:prstDash val="solid"/>
                    </a:lnT>
                    <a:solidFill>
                      <a:srgbClr val="F1F0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6600"/>
                      </a:solidFill>
                      <a:prstDash val="solid"/>
                    </a:lnL>
                    <a:lnR w="28575">
                      <a:solidFill>
                        <a:srgbClr val="006600"/>
                      </a:solidFill>
                      <a:prstDash val="solid"/>
                    </a:lnR>
                    <a:lnT w="28575">
                      <a:solidFill>
                        <a:srgbClr val="006600"/>
                      </a:solidFill>
                      <a:prstDash val="solid"/>
                    </a:lnT>
                    <a:lnB w="28575">
                      <a:solidFill>
                        <a:srgbClr val="006600"/>
                      </a:solidFill>
                      <a:prstDash val="solid"/>
                    </a:lnB>
                    <a:solidFill>
                      <a:srgbClr val="F0EFE6"/>
                    </a:solidFill>
                  </a:tcPr>
                </a:tc>
              </a:tr>
              <a:tr h="4648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875" marB="0">
                    <a:lnL w="28575">
                      <a:solidFill>
                        <a:srgbClr val="006600"/>
                      </a:solidFill>
                      <a:prstDash val="solid"/>
                    </a:lnL>
                    <a:lnR w="28575">
                      <a:solidFill>
                        <a:srgbClr val="006600"/>
                      </a:solidFill>
                      <a:prstDash val="solid"/>
                    </a:lnR>
                    <a:lnT w="28575">
                      <a:solidFill>
                        <a:srgbClr val="006600"/>
                      </a:solidFill>
                      <a:prstDash val="solid"/>
                    </a:lnT>
                    <a:lnB w="28575">
                      <a:solidFill>
                        <a:srgbClr val="006600"/>
                      </a:solidFill>
                      <a:prstDash val="solid"/>
                    </a:lnB>
                    <a:solidFill>
                      <a:srgbClr val="F0EF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6600"/>
                      </a:solidFill>
                      <a:prstDash val="solid"/>
                    </a:lnL>
                    <a:solidFill>
                      <a:srgbClr val="F1F0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692276" y="3356228"/>
            <a:ext cx="7867650" cy="1681871"/>
          </a:xfrm>
          <a:prstGeom prst="rect">
            <a:avLst/>
          </a:prstGeom>
          <a:ln w="25146">
            <a:solidFill>
              <a:srgbClr val="006600"/>
            </a:solidFill>
          </a:ln>
        </p:spPr>
        <p:txBody>
          <a:bodyPr vert="horz" wrap="square" lIns="0" tIns="294005" rIns="0" bIns="0" rtlCol="0">
            <a:spAutoFit/>
          </a:bodyPr>
          <a:lstStyle/>
          <a:p>
            <a:pPr marL="563880" marR="556260" algn="ctr">
              <a:lnSpc>
                <a:spcPct val="125000"/>
              </a:lnSpc>
              <a:spcBef>
                <a:spcPts val="2315"/>
              </a:spcBef>
            </a:pPr>
            <a:r>
              <a:rPr sz="2400" b="1" spc="-10" dirty="0">
                <a:latin typeface="Arial"/>
                <a:cs typeface="Arial"/>
              </a:rPr>
              <a:t>Гігроскопічну </a:t>
            </a:r>
            <a:r>
              <a:rPr sz="2400" b="1" spc="-20" dirty="0">
                <a:latin typeface="Arial"/>
                <a:cs typeface="Arial"/>
              </a:rPr>
              <a:t>ЛРС </a:t>
            </a:r>
            <a:r>
              <a:rPr sz="2400" b="1" spc="-15" dirty="0">
                <a:latin typeface="Arial"/>
                <a:cs typeface="Arial"/>
              </a:rPr>
              <a:t>додають </a:t>
            </a:r>
            <a:r>
              <a:rPr sz="2400" b="1" dirty="0">
                <a:latin typeface="Arial"/>
                <a:cs typeface="Arial"/>
              </a:rPr>
              <a:t>до </a:t>
            </a:r>
            <a:r>
              <a:rPr sz="2400" b="1" spc="5" dirty="0">
                <a:latin typeface="Arial"/>
                <a:cs typeface="Arial"/>
              </a:rPr>
              <a:t>складу </a:t>
            </a:r>
            <a:r>
              <a:rPr sz="2400" b="1" spc="-25" dirty="0">
                <a:latin typeface="Arial"/>
                <a:cs typeface="Arial"/>
              </a:rPr>
              <a:t>збору  </a:t>
            </a:r>
            <a:r>
              <a:rPr sz="2400" b="1" dirty="0">
                <a:latin typeface="Arial"/>
                <a:cs typeface="Arial"/>
              </a:rPr>
              <a:t>після </a:t>
            </a:r>
            <a:r>
              <a:rPr sz="2400" b="1" spc="-5" dirty="0">
                <a:latin typeface="Arial"/>
                <a:cs typeface="Arial"/>
              </a:rPr>
              <a:t>обприскування інших </a:t>
            </a:r>
            <a:r>
              <a:rPr sz="2400" b="1" spc="-10" dirty="0">
                <a:latin typeface="Arial"/>
                <a:cs typeface="Arial"/>
              </a:rPr>
              <a:t>компонентів  </a:t>
            </a:r>
            <a:r>
              <a:rPr sz="2400" b="1" spc="-25" dirty="0">
                <a:latin typeface="Arial"/>
                <a:cs typeface="Arial"/>
              </a:rPr>
              <a:t>розчином </a:t>
            </a:r>
            <a:r>
              <a:rPr sz="2400" b="1" spc="-20" dirty="0">
                <a:latin typeface="Arial"/>
                <a:cs typeface="Arial"/>
              </a:rPr>
              <a:t>солі </a:t>
            </a:r>
            <a:r>
              <a:rPr sz="2400" b="1" dirty="0">
                <a:latin typeface="Arial"/>
                <a:cs typeface="Arial"/>
              </a:rPr>
              <a:t>та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висушування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22376" y="0"/>
            <a:ext cx="8229600" cy="457200"/>
          </a:xfrm>
          <a:custGeom>
            <a:avLst/>
            <a:gdLst/>
            <a:ahLst/>
            <a:cxnLst/>
            <a:rect l="l" t="t" r="r" b="b"/>
            <a:pathLst>
              <a:path w="8229600" h="457200">
                <a:moveTo>
                  <a:pt x="8229600" y="0"/>
                </a:moveTo>
                <a:lnTo>
                  <a:pt x="0" y="0"/>
                </a:lnTo>
                <a:lnTo>
                  <a:pt x="0" y="457200"/>
                </a:lnTo>
                <a:lnTo>
                  <a:pt x="8229600" y="457200"/>
                </a:lnTo>
                <a:lnTo>
                  <a:pt x="8229600" y="0"/>
                </a:lnTo>
                <a:close/>
              </a:path>
            </a:pathLst>
          </a:custGeom>
          <a:solidFill>
            <a:srgbClr val="EDEBE0">
              <a:alpha val="3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22376" y="-24354"/>
            <a:ext cx="8229600" cy="505908"/>
          </a:xfrm>
          <a:prstGeom prst="rect">
            <a:avLst/>
          </a:prstGeom>
          <a:ln w="41148">
            <a:solidFill>
              <a:srgbClr val="006600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marL="1609725">
              <a:lnSpc>
                <a:spcPct val="100000"/>
              </a:lnSpc>
              <a:spcBef>
                <a:spcPts val="105"/>
              </a:spcBef>
            </a:pPr>
            <a:r>
              <a:rPr sz="3200" i="1" dirty="0">
                <a:solidFill>
                  <a:srgbClr val="FF0000"/>
                </a:solidFill>
                <a:latin typeface="Monotype Corsiva"/>
                <a:cs typeface="Monotype Corsiva"/>
              </a:rPr>
              <a:t>5</a:t>
            </a:r>
            <a:r>
              <a:rPr sz="3200" dirty="0">
                <a:solidFill>
                  <a:srgbClr val="FF0000"/>
                </a:solidFill>
              </a:rPr>
              <a:t>. </a:t>
            </a:r>
            <a:r>
              <a:rPr sz="3200" spc="-10" dirty="0">
                <a:solidFill>
                  <a:srgbClr val="FF0000"/>
                </a:solidFill>
              </a:rPr>
              <a:t>Введення </a:t>
            </a:r>
            <a:r>
              <a:rPr sz="3200" spc="-5" dirty="0">
                <a:solidFill>
                  <a:srgbClr val="FF0000"/>
                </a:solidFill>
              </a:rPr>
              <a:t>лікарських</a:t>
            </a:r>
            <a:r>
              <a:rPr sz="3200" spc="-20" dirty="0">
                <a:solidFill>
                  <a:srgbClr val="FF0000"/>
                </a:solidFill>
              </a:rPr>
              <a:t> </a:t>
            </a:r>
            <a:r>
              <a:rPr sz="3200" spc="-10" dirty="0">
                <a:solidFill>
                  <a:srgbClr val="FF0000"/>
                </a:solidFill>
              </a:rPr>
              <a:t>речовин</a:t>
            </a:r>
            <a:r>
              <a:rPr sz="3200" i="1" spc="-10" dirty="0">
                <a:latin typeface="Monotype Corsiva"/>
                <a:cs typeface="Monotype Corsiva"/>
              </a:rPr>
              <a:t>.</a:t>
            </a:r>
          </a:p>
        </p:txBody>
      </p:sp>
      <p:sp>
        <p:nvSpPr>
          <p:cNvPr id="13" name="object 13"/>
          <p:cNvSpPr/>
          <p:nvPr/>
        </p:nvSpPr>
        <p:spPr>
          <a:xfrm>
            <a:off x="734187" y="5917310"/>
            <a:ext cx="7799070" cy="586740"/>
          </a:xfrm>
          <a:custGeom>
            <a:avLst/>
            <a:gdLst/>
            <a:ahLst/>
            <a:cxnLst/>
            <a:rect l="l" t="t" r="r" b="b"/>
            <a:pathLst>
              <a:path w="7799070" h="586740">
                <a:moveTo>
                  <a:pt x="7799070" y="0"/>
                </a:moveTo>
                <a:lnTo>
                  <a:pt x="0" y="0"/>
                </a:lnTo>
                <a:lnTo>
                  <a:pt x="0" y="586739"/>
                </a:lnTo>
                <a:lnTo>
                  <a:pt x="7799070" y="586739"/>
                </a:lnTo>
                <a:lnTo>
                  <a:pt x="7799070" y="0"/>
                </a:lnTo>
                <a:close/>
              </a:path>
            </a:pathLst>
          </a:custGeom>
          <a:solidFill>
            <a:srgbClr val="EDEBE0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34187" y="5917310"/>
            <a:ext cx="7799070" cy="551433"/>
          </a:xfrm>
          <a:prstGeom prst="rect">
            <a:avLst/>
          </a:prstGeom>
          <a:ln w="25146">
            <a:solidFill>
              <a:srgbClr val="0066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105"/>
              </a:lnSpc>
            </a:pPr>
            <a:r>
              <a:rPr sz="1800" b="1" spc="10" dirty="0">
                <a:latin typeface="Arial"/>
                <a:cs typeface="Arial"/>
              </a:rPr>
              <a:t>До </a:t>
            </a:r>
            <a:r>
              <a:rPr sz="1800" b="1" dirty="0">
                <a:latin typeface="Arial"/>
                <a:cs typeface="Arial"/>
              </a:rPr>
              <a:t>складу </a:t>
            </a:r>
            <a:r>
              <a:rPr sz="1800" b="1" spc="-5" dirty="0">
                <a:latin typeface="Arial"/>
                <a:cs typeface="Arial"/>
              </a:rPr>
              <a:t>курильних </a:t>
            </a:r>
            <a:r>
              <a:rPr sz="1800" b="1" spc="-10" dirty="0">
                <a:latin typeface="Arial"/>
                <a:cs typeface="Arial"/>
              </a:rPr>
              <a:t>зборів </a:t>
            </a:r>
            <a:r>
              <a:rPr sz="1800" b="1" dirty="0">
                <a:latin typeface="Arial"/>
                <a:cs typeface="Arial"/>
              </a:rPr>
              <a:t>для </a:t>
            </a:r>
            <a:r>
              <a:rPr sz="1800" b="1" spc="-15" dirty="0">
                <a:latin typeface="Arial"/>
                <a:cs typeface="Arial"/>
              </a:rPr>
              <a:t>полегшення </a:t>
            </a:r>
            <a:r>
              <a:rPr sz="1800" b="1" spc="-5" dirty="0">
                <a:latin typeface="Arial"/>
                <a:cs typeface="Arial"/>
              </a:rPr>
              <a:t>їх </a:t>
            </a:r>
            <a:r>
              <a:rPr sz="1800" b="1" spc="-10" dirty="0">
                <a:latin typeface="Arial"/>
                <a:cs typeface="Arial"/>
              </a:rPr>
              <a:t>згоряння уводять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3</a:t>
            </a:r>
            <a:endParaRPr sz="1800" dirty="0">
              <a:latin typeface="Arial"/>
              <a:cs typeface="Arial"/>
            </a:endParaRPr>
          </a:p>
          <a:p>
            <a:pPr algn="ctr">
              <a:lnSpc>
                <a:spcPts val="2155"/>
              </a:lnSpc>
            </a:pPr>
            <a:r>
              <a:rPr sz="1800" b="1" dirty="0">
                <a:latin typeface="Arial"/>
                <a:cs typeface="Arial"/>
              </a:rPr>
              <a:t>% натрію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нітрату.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3909821"/>
            <a:ext cx="8147304" cy="275920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35940" y="4050487"/>
            <a:ext cx="7573009" cy="2479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61035">
              <a:lnSpc>
                <a:spcPct val="130000"/>
              </a:lnSpc>
              <a:spcBef>
                <a:spcPts val="100"/>
              </a:spcBef>
              <a:buClr>
                <a:srgbClr val="C0504D"/>
              </a:buClr>
              <a:buSzPct val="85000"/>
              <a:buFont typeface="Wingdings 2"/>
              <a:buChar char=""/>
              <a:tabLst>
                <a:tab pos="194310" algn="l"/>
              </a:tabLst>
            </a:pPr>
            <a:r>
              <a:rPr sz="2000" b="1" spc="-5" dirty="0">
                <a:latin typeface="Arial"/>
                <a:cs typeface="Arial"/>
              </a:rPr>
              <a:t>Магнію </a:t>
            </a:r>
            <a:r>
              <a:rPr sz="2000" b="1" spc="-10" dirty="0">
                <a:latin typeface="Arial"/>
                <a:cs typeface="Arial"/>
              </a:rPr>
              <a:t>сульфат </a:t>
            </a:r>
            <a:r>
              <a:rPr sz="2000" b="1" spc="-5" dirty="0">
                <a:latin typeface="Arial"/>
                <a:cs typeface="Arial"/>
              </a:rPr>
              <a:t>добре </a:t>
            </a:r>
            <a:r>
              <a:rPr sz="2000" b="1" spc="-15" dirty="0">
                <a:latin typeface="Arial"/>
                <a:cs typeface="Arial"/>
              </a:rPr>
              <a:t>розчиняється </a:t>
            </a:r>
            <a:r>
              <a:rPr sz="2000" b="1" spc="-5" dirty="0">
                <a:latin typeface="Arial"/>
                <a:cs typeface="Arial"/>
              </a:rPr>
              <a:t>у </a:t>
            </a:r>
            <a:r>
              <a:rPr sz="2000" b="1" spc="-20" dirty="0">
                <a:latin typeface="Arial"/>
                <a:cs typeface="Arial"/>
              </a:rPr>
              <a:t>воді </a:t>
            </a:r>
            <a:r>
              <a:rPr sz="2000" b="1" spc="-5" dirty="0">
                <a:latin typeface="Arial"/>
                <a:cs typeface="Arial"/>
              </a:rPr>
              <a:t>(1:1), </a:t>
            </a:r>
            <a:r>
              <a:rPr sz="2000" b="1" spc="-15" dirty="0">
                <a:latin typeface="Arial"/>
                <a:cs typeface="Arial"/>
              </a:rPr>
              <a:t>але  </a:t>
            </a:r>
            <a:r>
              <a:rPr sz="2000" b="1" spc="-5" dirty="0">
                <a:latin typeface="Arial"/>
                <a:cs typeface="Arial"/>
              </a:rPr>
              <a:t>кількість </a:t>
            </a:r>
            <a:r>
              <a:rPr sz="2000" b="1" spc="-10" dirty="0">
                <a:latin typeface="Arial"/>
                <a:cs typeface="Arial"/>
              </a:rPr>
              <a:t>його </a:t>
            </a:r>
            <a:r>
              <a:rPr sz="2000" b="1" spc="-5" dirty="0">
                <a:latin typeface="Arial"/>
                <a:cs typeface="Arial"/>
              </a:rPr>
              <a:t>у пропису становить більше 30%, </a:t>
            </a:r>
            <a:r>
              <a:rPr sz="2000" b="1" spc="-25" dirty="0">
                <a:latin typeface="Arial"/>
                <a:cs typeface="Arial"/>
              </a:rPr>
              <a:t>тому  </a:t>
            </a:r>
            <a:r>
              <a:rPr sz="2000" b="1" spc="-5" dirty="0">
                <a:latin typeface="Arial"/>
                <a:cs typeface="Arial"/>
              </a:rPr>
              <a:t>доцільно </a:t>
            </a:r>
            <a:r>
              <a:rPr sz="2000" b="1" spc="-15" dirty="0">
                <a:latin typeface="Arial"/>
                <a:cs typeface="Arial"/>
              </a:rPr>
              <a:t>увести </a:t>
            </a:r>
            <a:r>
              <a:rPr sz="2000" b="1" spc="-5" dirty="0">
                <a:latin typeface="Arial"/>
                <a:cs typeface="Arial"/>
              </a:rPr>
              <a:t>сіль у </a:t>
            </a:r>
            <a:r>
              <a:rPr sz="2000" b="1" spc="-20" dirty="0">
                <a:latin typeface="Arial"/>
                <a:cs typeface="Arial"/>
              </a:rPr>
              <a:t>сухому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вигляді.</a:t>
            </a:r>
            <a:endParaRPr sz="2000" dirty="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600"/>
              </a:spcBef>
              <a:buClr>
                <a:srgbClr val="C0504D"/>
              </a:buClr>
              <a:buSzPct val="85000"/>
              <a:buFont typeface="Wingdings 2"/>
              <a:buChar char=""/>
              <a:tabLst>
                <a:tab pos="194310" algn="l"/>
              </a:tabLst>
            </a:pPr>
            <a:r>
              <a:rPr sz="2000" b="1" spc="-10" dirty="0">
                <a:latin typeface="Arial"/>
                <a:cs typeface="Arial"/>
              </a:rPr>
              <a:t>Гігроскопічні </a:t>
            </a:r>
            <a:r>
              <a:rPr sz="2000" b="1" spc="-5" dirty="0">
                <a:latin typeface="Arial"/>
                <a:cs typeface="Arial"/>
              </a:rPr>
              <a:t>або ті, </a:t>
            </a:r>
            <a:r>
              <a:rPr sz="2000" b="1" spc="-15" dirty="0">
                <a:latin typeface="Arial"/>
                <a:cs typeface="Arial"/>
              </a:rPr>
              <a:t>що </a:t>
            </a:r>
            <a:r>
              <a:rPr sz="2000" b="1" spc="-10" dirty="0">
                <a:latin typeface="Arial"/>
                <a:cs typeface="Arial"/>
              </a:rPr>
              <a:t>швидко псуються </a:t>
            </a:r>
            <a:r>
              <a:rPr sz="2000" b="1" spc="-5" dirty="0">
                <a:latin typeface="Arial"/>
                <a:cs typeface="Arial"/>
              </a:rPr>
              <a:t>від </a:t>
            </a:r>
            <a:r>
              <a:rPr sz="2000" b="1" spc="-20" dirty="0">
                <a:latin typeface="Arial"/>
                <a:cs typeface="Arial"/>
              </a:rPr>
              <a:t>зволоження,  </a:t>
            </a:r>
            <a:r>
              <a:rPr sz="2000" b="1" spc="-10" dirty="0">
                <a:latin typeface="Arial"/>
                <a:cs typeface="Arial"/>
              </a:rPr>
              <a:t>матеріали, </a:t>
            </a:r>
            <a:r>
              <a:rPr sz="2000" b="1" spc="-15" dirty="0">
                <a:latin typeface="Arial"/>
                <a:cs typeface="Arial"/>
              </a:rPr>
              <a:t>додають </a:t>
            </a:r>
            <a:r>
              <a:rPr sz="2000" b="1" spc="-5" dirty="0">
                <a:latin typeface="Arial"/>
                <a:cs typeface="Arial"/>
              </a:rPr>
              <a:t>після обробки </a:t>
            </a:r>
            <a:r>
              <a:rPr sz="2000" b="1" spc="-15" dirty="0">
                <a:latin typeface="Arial"/>
                <a:cs typeface="Arial"/>
              </a:rPr>
              <a:t>приготованої </a:t>
            </a:r>
            <a:r>
              <a:rPr sz="2000" b="1" spc="-10" dirty="0">
                <a:latin typeface="Arial"/>
                <a:cs typeface="Arial"/>
              </a:rPr>
              <a:t>суміші  </a:t>
            </a:r>
            <a:r>
              <a:rPr sz="2000" b="1" spc="-20" dirty="0">
                <a:latin typeface="Arial"/>
                <a:cs typeface="Arial"/>
              </a:rPr>
              <a:t>розчином солі </a:t>
            </a:r>
            <a:r>
              <a:rPr sz="2000" b="1" spc="-5" dirty="0">
                <a:latin typeface="Arial"/>
                <a:cs typeface="Arial"/>
              </a:rPr>
              <a:t>та</a:t>
            </a:r>
            <a:r>
              <a:rPr sz="2000" b="1" spc="4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висушування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4916" y="199897"/>
            <a:ext cx="6612813" cy="284099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60062" y="5608104"/>
            <a:ext cx="617855" cy="975994"/>
            <a:chOff x="60062" y="5608104"/>
            <a:chExt cx="617855" cy="975994"/>
          </a:xfrm>
        </p:grpSpPr>
        <p:sp>
          <p:nvSpPr>
            <p:cNvPr id="7" name="object 7"/>
            <p:cNvSpPr/>
            <p:nvPr/>
          </p:nvSpPr>
          <p:spPr>
            <a:xfrm>
              <a:off x="335432" y="6204038"/>
              <a:ext cx="309880" cy="367665"/>
            </a:xfrm>
            <a:custGeom>
              <a:avLst/>
              <a:gdLst/>
              <a:ahLst/>
              <a:cxnLst/>
              <a:rect l="l" t="t" r="r" b="b"/>
              <a:pathLst>
                <a:path w="309880" h="367665">
                  <a:moveTo>
                    <a:pt x="173977" y="0"/>
                  </a:moveTo>
                  <a:lnTo>
                    <a:pt x="26301" y="52412"/>
                  </a:lnTo>
                  <a:lnTo>
                    <a:pt x="81000" y="206552"/>
                  </a:lnTo>
                  <a:lnTo>
                    <a:pt x="0" y="235305"/>
                  </a:lnTo>
                  <a:lnTo>
                    <a:pt x="221183" y="367309"/>
                  </a:lnTo>
                  <a:lnTo>
                    <a:pt x="309689" y="125399"/>
                  </a:lnTo>
                  <a:lnTo>
                    <a:pt x="228676" y="154152"/>
                  </a:lnTo>
                  <a:lnTo>
                    <a:pt x="1739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5432" y="6204038"/>
              <a:ext cx="309880" cy="367665"/>
            </a:xfrm>
            <a:custGeom>
              <a:avLst/>
              <a:gdLst/>
              <a:ahLst/>
              <a:cxnLst/>
              <a:rect l="l" t="t" r="r" b="b"/>
              <a:pathLst>
                <a:path w="309880" h="367665">
                  <a:moveTo>
                    <a:pt x="0" y="235305"/>
                  </a:moveTo>
                  <a:lnTo>
                    <a:pt x="81000" y="206552"/>
                  </a:lnTo>
                  <a:lnTo>
                    <a:pt x="26301" y="52412"/>
                  </a:lnTo>
                  <a:lnTo>
                    <a:pt x="173977" y="0"/>
                  </a:lnTo>
                  <a:lnTo>
                    <a:pt x="228676" y="154152"/>
                  </a:lnTo>
                  <a:lnTo>
                    <a:pt x="309689" y="125399"/>
                  </a:lnTo>
                  <a:lnTo>
                    <a:pt x="221183" y="367309"/>
                  </a:lnTo>
                  <a:lnTo>
                    <a:pt x="0" y="235305"/>
                  </a:lnTo>
                  <a:close/>
                </a:path>
              </a:pathLst>
            </a:custGeom>
            <a:ln w="25400">
              <a:solidFill>
                <a:srgbClr val="2569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2762" y="5620804"/>
              <a:ext cx="592455" cy="381635"/>
            </a:xfrm>
            <a:custGeom>
              <a:avLst/>
              <a:gdLst/>
              <a:ahLst/>
              <a:cxnLst/>
              <a:rect l="l" t="t" r="r" b="b"/>
              <a:pathLst>
                <a:path w="592455" h="381635">
                  <a:moveTo>
                    <a:pt x="223630" y="0"/>
                  </a:moveTo>
                  <a:lnTo>
                    <a:pt x="0" y="306908"/>
                  </a:lnTo>
                  <a:lnTo>
                    <a:pt x="154910" y="250532"/>
                  </a:lnTo>
                  <a:lnTo>
                    <a:pt x="202421" y="381076"/>
                  </a:lnTo>
                  <a:lnTo>
                    <a:pt x="484831" y="278282"/>
                  </a:lnTo>
                  <a:lnTo>
                    <a:pt x="437320" y="147739"/>
                  </a:lnTo>
                  <a:lnTo>
                    <a:pt x="592235" y="91363"/>
                  </a:lnTo>
                  <a:lnTo>
                    <a:pt x="22363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2762" y="5620804"/>
              <a:ext cx="592455" cy="381635"/>
            </a:xfrm>
            <a:custGeom>
              <a:avLst/>
              <a:gdLst/>
              <a:ahLst/>
              <a:cxnLst/>
              <a:rect l="l" t="t" r="r" b="b"/>
              <a:pathLst>
                <a:path w="592455" h="381635">
                  <a:moveTo>
                    <a:pt x="592235" y="91363"/>
                  </a:moveTo>
                  <a:lnTo>
                    <a:pt x="437320" y="147739"/>
                  </a:lnTo>
                  <a:lnTo>
                    <a:pt x="484831" y="278282"/>
                  </a:lnTo>
                  <a:lnTo>
                    <a:pt x="202421" y="381076"/>
                  </a:lnTo>
                  <a:lnTo>
                    <a:pt x="154910" y="250532"/>
                  </a:lnTo>
                  <a:lnTo>
                    <a:pt x="0" y="306908"/>
                  </a:lnTo>
                  <a:lnTo>
                    <a:pt x="223630" y="0"/>
                  </a:lnTo>
                  <a:lnTo>
                    <a:pt x="592235" y="91363"/>
                  </a:lnTo>
                  <a:close/>
                </a:path>
              </a:pathLst>
            </a:custGeom>
            <a:ln w="25400">
              <a:solidFill>
                <a:srgbClr val="2569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759613" y="454016"/>
            <a:ext cx="7649845" cy="3086100"/>
          </a:xfrm>
          <a:custGeom>
            <a:avLst/>
            <a:gdLst/>
            <a:ahLst/>
            <a:cxnLst/>
            <a:rect l="l" t="t" r="r" b="b"/>
            <a:pathLst>
              <a:path w="7649845" h="3086100">
                <a:moveTo>
                  <a:pt x="7649718" y="0"/>
                </a:moveTo>
                <a:lnTo>
                  <a:pt x="0" y="0"/>
                </a:lnTo>
                <a:lnTo>
                  <a:pt x="0" y="3086100"/>
                </a:lnTo>
                <a:lnTo>
                  <a:pt x="7649718" y="3086100"/>
                </a:lnTo>
                <a:lnTo>
                  <a:pt x="7649718" y="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371600" y="766261"/>
            <a:ext cx="4872355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 marR="5080" indent="-495934">
              <a:lnSpc>
                <a:spcPct val="100000"/>
              </a:lnSpc>
              <a:spcBef>
                <a:spcPts val="100"/>
              </a:spcBef>
              <a:tabLst>
                <a:tab pos="911860" algn="l"/>
                <a:tab pos="3636010" algn="l"/>
                <a:tab pos="3769995" algn="l"/>
                <a:tab pos="4435475" algn="l"/>
              </a:tabLst>
            </a:pPr>
            <a:r>
              <a:rPr b="1" spc="-5" dirty="0">
                <a:latin typeface="Arial"/>
                <a:cs typeface="Arial"/>
              </a:rPr>
              <a:t>Rp.:	</a:t>
            </a:r>
            <a:r>
              <a:rPr b="1" dirty="0">
                <a:latin typeface="Arial"/>
                <a:cs typeface="Arial"/>
              </a:rPr>
              <a:t>Corticis </a:t>
            </a:r>
            <a:r>
              <a:rPr b="1" spc="-5" dirty="0">
                <a:latin typeface="Arial"/>
                <a:cs typeface="Arial"/>
              </a:rPr>
              <a:t>Frangulae  </a:t>
            </a:r>
            <a:r>
              <a:rPr b="1" spc="-5" dirty="0" err="1">
                <a:latin typeface="Arial"/>
                <a:cs typeface="Arial"/>
              </a:rPr>
              <a:t>Foliorum</a:t>
            </a:r>
            <a:r>
              <a:rPr b="1" spc="25" dirty="0">
                <a:latin typeface="Arial"/>
                <a:cs typeface="Arial"/>
              </a:rPr>
              <a:t> </a:t>
            </a:r>
            <a:r>
              <a:rPr b="1" spc="-5" dirty="0" err="1" smtClean="0">
                <a:latin typeface="Arial"/>
                <a:cs typeface="Arial"/>
              </a:rPr>
              <a:t>Urticae</a:t>
            </a:r>
            <a:endParaRPr lang="en-US" b="1" spc="-5" dirty="0">
              <a:latin typeface="Arial"/>
              <a:cs typeface="Arial"/>
            </a:endParaRPr>
          </a:p>
          <a:p>
            <a:pPr marL="508000" marR="5080" indent="-495934">
              <a:lnSpc>
                <a:spcPct val="100000"/>
              </a:lnSpc>
              <a:spcBef>
                <a:spcPts val="100"/>
              </a:spcBef>
              <a:tabLst>
                <a:tab pos="911860" algn="l"/>
                <a:tab pos="3636010" algn="l"/>
                <a:tab pos="3769995" algn="l"/>
                <a:tab pos="4435475" algn="l"/>
              </a:tabLst>
            </a:pPr>
            <a:r>
              <a:rPr lang="en-US" b="1" spc="-5" dirty="0">
                <a:latin typeface="Arial"/>
                <a:cs typeface="Arial"/>
              </a:rPr>
              <a:t> </a:t>
            </a:r>
            <a:r>
              <a:rPr lang="en-US" b="1" spc="-5" dirty="0" smtClean="0">
                <a:latin typeface="Arial"/>
                <a:cs typeface="Arial"/>
              </a:rPr>
              <a:t>       </a:t>
            </a:r>
            <a:r>
              <a:rPr b="1" spc="-5" dirty="0" err="1" smtClean="0">
                <a:latin typeface="Arial"/>
                <a:cs typeface="Arial"/>
              </a:rPr>
              <a:t>ana</a:t>
            </a:r>
            <a:r>
              <a:rPr b="1" spc="-5" dirty="0" smtClean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5,0  Florum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Helic</a:t>
            </a:r>
            <a:r>
              <a:rPr b="1" spc="-10" dirty="0">
                <a:latin typeface="Arial"/>
                <a:cs typeface="Arial"/>
              </a:rPr>
              <a:t>h</a:t>
            </a:r>
            <a:r>
              <a:rPr b="1" spc="-5" dirty="0">
                <a:latin typeface="Arial"/>
                <a:cs typeface="Arial"/>
              </a:rPr>
              <a:t>rysi</a:t>
            </a:r>
            <a:r>
              <a:rPr b="1" spc="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arenarii	3,0  </a:t>
            </a:r>
            <a:r>
              <a:rPr b="1" spc="-5" dirty="0">
                <a:latin typeface="Arial"/>
                <a:cs typeface="Arial"/>
              </a:rPr>
              <a:t>Radicis Glycyrrhizae  </a:t>
            </a:r>
            <a:r>
              <a:rPr b="1" spc="-5" dirty="0" err="1">
                <a:latin typeface="Arial"/>
                <a:cs typeface="Arial"/>
              </a:rPr>
              <a:t>Magnesii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5" dirty="0" err="1" smtClean="0">
                <a:latin typeface="Arial"/>
                <a:cs typeface="Arial"/>
              </a:rPr>
              <a:t>sulfatis</a:t>
            </a:r>
            <a:r>
              <a:rPr lang="en-US" b="1" spc="-5" dirty="0">
                <a:latin typeface="Arial"/>
                <a:cs typeface="Arial"/>
              </a:rPr>
              <a:t> </a:t>
            </a:r>
            <a:r>
              <a:rPr b="1" spc="-5" dirty="0" err="1" smtClean="0">
                <a:latin typeface="Arial"/>
                <a:cs typeface="Arial"/>
              </a:rPr>
              <a:t>ana</a:t>
            </a:r>
            <a:r>
              <a:rPr b="1" spc="-5" dirty="0" smtClean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10,0  Misce, </a:t>
            </a:r>
            <a:r>
              <a:rPr b="1" dirty="0">
                <a:latin typeface="Arial"/>
                <a:cs typeface="Arial"/>
              </a:rPr>
              <a:t>fiat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species</a:t>
            </a:r>
            <a:endParaRPr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751018" y="1978230"/>
            <a:ext cx="696524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/>
              <a:t>Da. Signa. </a:t>
            </a:r>
            <a:r>
              <a:rPr sz="1800" b="1" spc="-10" dirty="0"/>
              <a:t>Заварити </a:t>
            </a:r>
            <a:r>
              <a:rPr sz="1800" b="1" dirty="0"/>
              <a:t>2 </a:t>
            </a:r>
            <a:r>
              <a:rPr sz="1800" b="1" spc="-5" dirty="0"/>
              <a:t>стаканами </a:t>
            </a:r>
            <a:r>
              <a:rPr sz="1800" b="1" spc="-40" dirty="0"/>
              <a:t>кропу.  </a:t>
            </a:r>
            <a:r>
              <a:rPr sz="1800" b="1" dirty="0"/>
              <a:t>По 2 </a:t>
            </a:r>
            <a:r>
              <a:rPr sz="1800" b="1" spc="-20" dirty="0"/>
              <a:t>столові </a:t>
            </a:r>
            <a:r>
              <a:rPr sz="1800" b="1" spc="-15" dirty="0"/>
              <a:t>ложки </a:t>
            </a:r>
            <a:r>
              <a:rPr sz="1800" b="1" dirty="0"/>
              <a:t>3 рази на</a:t>
            </a:r>
            <a:r>
              <a:rPr sz="1800" b="1" spc="-60" dirty="0"/>
              <a:t> </a:t>
            </a:r>
            <a:r>
              <a:rPr sz="1800" b="1" dirty="0"/>
              <a:t>день</a:t>
            </a:r>
            <a:r>
              <a:rPr sz="1800" dirty="0"/>
              <a:t>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590533" y="6270244"/>
            <a:ext cx="25146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EDEBE0"/>
                </a:solidFill>
                <a:latin typeface="Arial"/>
                <a:cs typeface="Arial"/>
              </a:rPr>
              <a:t>19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0062" y="5608104"/>
            <a:ext cx="617855" cy="407034"/>
            <a:chOff x="60062" y="5608104"/>
            <a:chExt cx="617855" cy="407034"/>
          </a:xfrm>
        </p:grpSpPr>
        <p:sp>
          <p:nvSpPr>
            <p:cNvPr id="16" name="object 16"/>
            <p:cNvSpPr/>
            <p:nvPr/>
          </p:nvSpPr>
          <p:spPr>
            <a:xfrm>
              <a:off x="72762" y="5620804"/>
              <a:ext cx="592455" cy="381635"/>
            </a:xfrm>
            <a:custGeom>
              <a:avLst/>
              <a:gdLst/>
              <a:ahLst/>
              <a:cxnLst/>
              <a:rect l="l" t="t" r="r" b="b"/>
              <a:pathLst>
                <a:path w="592455" h="381635">
                  <a:moveTo>
                    <a:pt x="223630" y="0"/>
                  </a:moveTo>
                  <a:lnTo>
                    <a:pt x="0" y="306908"/>
                  </a:lnTo>
                  <a:lnTo>
                    <a:pt x="154910" y="250532"/>
                  </a:lnTo>
                  <a:lnTo>
                    <a:pt x="202421" y="381076"/>
                  </a:lnTo>
                  <a:lnTo>
                    <a:pt x="484831" y="278282"/>
                  </a:lnTo>
                  <a:lnTo>
                    <a:pt x="437320" y="147739"/>
                  </a:lnTo>
                  <a:lnTo>
                    <a:pt x="592235" y="91363"/>
                  </a:lnTo>
                  <a:lnTo>
                    <a:pt x="22363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2762" y="5620804"/>
              <a:ext cx="592455" cy="381635"/>
            </a:xfrm>
            <a:custGeom>
              <a:avLst/>
              <a:gdLst/>
              <a:ahLst/>
              <a:cxnLst/>
              <a:rect l="l" t="t" r="r" b="b"/>
              <a:pathLst>
                <a:path w="592455" h="381635">
                  <a:moveTo>
                    <a:pt x="592235" y="91363"/>
                  </a:moveTo>
                  <a:lnTo>
                    <a:pt x="437320" y="147739"/>
                  </a:lnTo>
                  <a:lnTo>
                    <a:pt x="484831" y="278282"/>
                  </a:lnTo>
                  <a:lnTo>
                    <a:pt x="202421" y="381076"/>
                  </a:lnTo>
                  <a:lnTo>
                    <a:pt x="154910" y="250532"/>
                  </a:lnTo>
                  <a:lnTo>
                    <a:pt x="0" y="306908"/>
                  </a:lnTo>
                  <a:lnTo>
                    <a:pt x="223630" y="0"/>
                  </a:lnTo>
                  <a:lnTo>
                    <a:pt x="592235" y="91363"/>
                  </a:lnTo>
                  <a:close/>
                </a:path>
              </a:pathLst>
            </a:custGeom>
            <a:ln w="25400">
              <a:solidFill>
                <a:srgbClr val="2569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11249" y="236727"/>
            <a:ext cx="5767578" cy="25044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12369" y="5689727"/>
            <a:ext cx="8411845" cy="866140"/>
            <a:chOff x="212369" y="5689727"/>
            <a:chExt cx="8411845" cy="866140"/>
          </a:xfrm>
        </p:grpSpPr>
        <p:sp>
          <p:nvSpPr>
            <p:cNvPr id="5" name="object 5"/>
            <p:cNvSpPr/>
            <p:nvPr/>
          </p:nvSpPr>
          <p:spPr>
            <a:xfrm>
              <a:off x="576732" y="5978614"/>
              <a:ext cx="309880" cy="367665"/>
            </a:xfrm>
            <a:custGeom>
              <a:avLst/>
              <a:gdLst/>
              <a:ahLst/>
              <a:cxnLst/>
              <a:rect l="l" t="t" r="r" b="b"/>
              <a:pathLst>
                <a:path w="309880" h="367664">
                  <a:moveTo>
                    <a:pt x="173977" y="0"/>
                  </a:moveTo>
                  <a:lnTo>
                    <a:pt x="26301" y="52412"/>
                  </a:lnTo>
                  <a:lnTo>
                    <a:pt x="81000" y="206552"/>
                  </a:lnTo>
                  <a:lnTo>
                    <a:pt x="0" y="235305"/>
                  </a:lnTo>
                  <a:lnTo>
                    <a:pt x="221183" y="367309"/>
                  </a:lnTo>
                  <a:lnTo>
                    <a:pt x="309689" y="125399"/>
                  </a:lnTo>
                  <a:lnTo>
                    <a:pt x="228676" y="154152"/>
                  </a:lnTo>
                  <a:lnTo>
                    <a:pt x="1739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6732" y="5978614"/>
              <a:ext cx="309880" cy="367665"/>
            </a:xfrm>
            <a:custGeom>
              <a:avLst/>
              <a:gdLst/>
              <a:ahLst/>
              <a:cxnLst/>
              <a:rect l="l" t="t" r="r" b="b"/>
              <a:pathLst>
                <a:path w="309880" h="367664">
                  <a:moveTo>
                    <a:pt x="0" y="235305"/>
                  </a:moveTo>
                  <a:lnTo>
                    <a:pt x="81000" y="206552"/>
                  </a:lnTo>
                  <a:lnTo>
                    <a:pt x="26301" y="52412"/>
                  </a:lnTo>
                  <a:lnTo>
                    <a:pt x="173977" y="0"/>
                  </a:lnTo>
                  <a:lnTo>
                    <a:pt x="228676" y="154152"/>
                  </a:lnTo>
                  <a:lnTo>
                    <a:pt x="309689" y="125399"/>
                  </a:lnTo>
                  <a:lnTo>
                    <a:pt x="221183" y="367309"/>
                  </a:lnTo>
                  <a:lnTo>
                    <a:pt x="0" y="235305"/>
                  </a:lnTo>
                  <a:close/>
                </a:path>
              </a:pathLst>
            </a:custGeom>
            <a:ln w="25400">
              <a:solidFill>
                <a:srgbClr val="2569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5069" y="5748134"/>
              <a:ext cx="307340" cy="367030"/>
            </a:xfrm>
            <a:custGeom>
              <a:avLst/>
              <a:gdLst/>
              <a:ahLst/>
              <a:cxnLst/>
              <a:rect l="l" t="t" r="r" b="b"/>
              <a:pathLst>
                <a:path w="307340" h="367029">
                  <a:moveTo>
                    <a:pt x="86093" y="0"/>
                  </a:moveTo>
                  <a:lnTo>
                    <a:pt x="0" y="241541"/>
                  </a:lnTo>
                  <a:lnTo>
                    <a:pt x="80390" y="212293"/>
                  </a:lnTo>
                  <a:lnTo>
                    <a:pt x="136626" y="366788"/>
                  </a:lnTo>
                  <a:lnTo>
                    <a:pt x="283159" y="313461"/>
                  </a:lnTo>
                  <a:lnTo>
                    <a:pt x="226923" y="158953"/>
                  </a:lnTo>
                  <a:lnTo>
                    <a:pt x="307301" y="129692"/>
                  </a:lnTo>
                  <a:lnTo>
                    <a:pt x="8609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5069" y="5748134"/>
              <a:ext cx="307340" cy="367030"/>
            </a:xfrm>
            <a:custGeom>
              <a:avLst/>
              <a:gdLst/>
              <a:ahLst/>
              <a:cxnLst/>
              <a:rect l="l" t="t" r="r" b="b"/>
              <a:pathLst>
                <a:path w="307340" h="367029">
                  <a:moveTo>
                    <a:pt x="307301" y="129692"/>
                  </a:moveTo>
                  <a:lnTo>
                    <a:pt x="226923" y="158953"/>
                  </a:lnTo>
                  <a:lnTo>
                    <a:pt x="283159" y="313461"/>
                  </a:lnTo>
                  <a:lnTo>
                    <a:pt x="136626" y="366788"/>
                  </a:lnTo>
                  <a:lnTo>
                    <a:pt x="80390" y="212293"/>
                  </a:lnTo>
                  <a:lnTo>
                    <a:pt x="0" y="241541"/>
                  </a:lnTo>
                  <a:lnTo>
                    <a:pt x="86093" y="0"/>
                  </a:lnTo>
                  <a:lnTo>
                    <a:pt x="307301" y="129692"/>
                  </a:lnTo>
                  <a:close/>
                </a:path>
              </a:pathLst>
            </a:custGeom>
            <a:ln w="25400">
              <a:solidFill>
                <a:srgbClr val="2569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8759" y="5694807"/>
              <a:ext cx="7879842" cy="85572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38759" y="5694807"/>
              <a:ext cx="7880350" cy="855980"/>
            </a:xfrm>
            <a:custGeom>
              <a:avLst/>
              <a:gdLst/>
              <a:ahLst/>
              <a:cxnLst/>
              <a:rect l="l" t="t" r="r" b="b"/>
              <a:pathLst>
                <a:path w="7880350" h="855979">
                  <a:moveTo>
                    <a:pt x="0" y="855726"/>
                  </a:moveTo>
                  <a:lnTo>
                    <a:pt x="7879842" y="855726"/>
                  </a:lnTo>
                  <a:lnTo>
                    <a:pt x="7879842" y="0"/>
                  </a:lnTo>
                  <a:lnTo>
                    <a:pt x="0" y="0"/>
                  </a:lnTo>
                  <a:lnTo>
                    <a:pt x="0" y="85572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611754" y="909567"/>
            <a:ext cx="4767073" cy="311624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r>
              <a:rPr sz="2000" b="1" spc="-25" dirty="0"/>
              <a:t>Технологія</a:t>
            </a:r>
            <a:endParaRPr sz="2000" b="1" dirty="0"/>
          </a:p>
        </p:txBody>
      </p:sp>
      <p:sp>
        <p:nvSpPr>
          <p:cNvPr id="12" name="object 12"/>
          <p:cNvSpPr txBox="1"/>
          <p:nvPr/>
        </p:nvSpPr>
        <p:spPr>
          <a:xfrm>
            <a:off x="738758" y="3407283"/>
            <a:ext cx="7880350" cy="551433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1750">
              <a:lnSpc>
                <a:spcPts val="2085"/>
              </a:lnSpc>
            </a:pPr>
            <a:r>
              <a:rPr sz="2000" b="1" spc="-5" dirty="0">
                <a:latin typeface="Arial"/>
                <a:cs typeface="Arial"/>
              </a:rPr>
              <a:t>Корінь </a:t>
            </a:r>
            <a:r>
              <a:rPr sz="2000" b="1" spc="-20" dirty="0">
                <a:latin typeface="Arial"/>
                <a:cs typeface="Arial"/>
              </a:rPr>
              <a:t>солодки </a:t>
            </a:r>
            <a:r>
              <a:rPr sz="2000" b="1" spc="-25" dirty="0">
                <a:latin typeface="Arial"/>
                <a:cs typeface="Arial"/>
              </a:rPr>
              <a:t>змочують </a:t>
            </a:r>
            <a:r>
              <a:rPr sz="2000" b="1" spc="-5" dirty="0">
                <a:latin typeface="Arial"/>
                <a:cs typeface="Arial"/>
              </a:rPr>
              <a:t>5 мл (1/2 від </a:t>
            </a:r>
            <a:r>
              <a:rPr sz="2000" b="1" spc="-10" dirty="0">
                <a:latin typeface="Arial"/>
                <a:cs typeface="Arial"/>
              </a:rPr>
              <a:t>ваги кореня)</a:t>
            </a:r>
            <a:r>
              <a:rPr sz="2000" b="1" spc="6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70%</a:t>
            </a:r>
            <a:endParaRPr sz="2000" dirty="0">
              <a:latin typeface="Arial"/>
              <a:cs typeface="Arial"/>
            </a:endParaRPr>
          </a:p>
          <a:p>
            <a:pPr marL="31750">
              <a:lnSpc>
                <a:spcPts val="2195"/>
              </a:lnSpc>
            </a:pPr>
            <a:r>
              <a:rPr sz="2000" b="1" spc="-5" dirty="0">
                <a:latin typeface="Arial"/>
                <a:cs typeface="Arial"/>
              </a:rPr>
              <a:t>спирту і </a:t>
            </a:r>
            <a:r>
              <a:rPr sz="2000" b="1" spc="-15" dirty="0">
                <a:latin typeface="Arial"/>
                <a:cs typeface="Arial"/>
              </a:rPr>
              <a:t>посипають </a:t>
            </a:r>
            <a:r>
              <a:rPr sz="2000" b="1" spc="-5" dirty="0">
                <a:latin typeface="Arial"/>
                <a:cs typeface="Arial"/>
              </a:rPr>
              <a:t>подрібненим </a:t>
            </a:r>
            <a:r>
              <a:rPr sz="2000" b="1" spc="-10" dirty="0">
                <a:latin typeface="Arial"/>
                <a:cs typeface="Arial"/>
              </a:rPr>
              <a:t>магнію </a:t>
            </a:r>
            <a:r>
              <a:rPr sz="2000" b="1" spc="-15" dirty="0">
                <a:latin typeface="Arial"/>
                <a:cs typeface="Arial"/>
              </a:rPr>
              <a:t>сульфатом </a:t>
            </a:r>
            <a:r>
              <a:rPr sz="2000" b="1" spc="-5" dirty="0">
                <a:latin typeface="Arial"/>
                <a:cs typeface="Arial"/>
              </a:rPr>
              <a:t>(0,16</a:t>
            </a:r>
            <a:r>
              <a:rPr sz="2000" b="1" spc="5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мм)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744846" y="4243451"/>
            <a:ext cx="4009390" cy="737235"/>
            <a:chOff x="4744846" y="4243451"/>
            <a:chExt cx="4009390" cy="737235"/>
          </a:xfrm>
        </p:grpSpPr>
        <p:sp>
          <p:nvSpPr>
            <p:cNvPr id="14" name="object 14"/>
            <p:cNvSpPr/>
            <p:nvPr/>
          </p:nvSpPr>
          <p:spPr>
            <a:xfrm>
              <a:off x="4749926" y="4248531"/>
              <a:ext cx="3999229" cy="727075"/>
            </a:xfrm>
            <a:custGeom>
              <a:avLst/>
              <a:gdLst/>
              <a:ahLst/>
              <a:cxnLst/>
              <a:rect l="l" t="t" r="r" b="b"/>
              <a:pathLst>
                <a:path w="3999229" h="727075">
                  <a:moveTo>
                    <a:pt x="3998976" y="0"/>
                  </a:moveTo>
                  <a:lnTo>
                    <a:pt x="0" y="0"/>
                  </a:lnTo>
                  <a:lnTo>
                    <a:pt x="0" y="726948"/>
                  </a:lnTo>
                  <a:lnTo>
                    <a:pt x="3998976" y="726948"/>
                  </a:lnTo>
                  <a:lnTo>
                    <a:pt x="39989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49926" y="4248531"/>
              <a:ext cx="3999229" cy="727075"/>
            </a:xfrm>
            <a:custGeom>
              <a:avLst/>
              <a:gdLst/>
              <a:ahLst/>
              <a:cxnLst/>
              <a:rect l="l" t="t" r="r" b="b"/>
              <a:pathLst>
                <a:path w="3999229" h="727075">
                  <a:moveTo>
                    <a:pt x="0" y="726948"/>
                  </a:moveTo>
                  <a:lnTo>
                    <a:pt x="3998976" y="726948"/>
                  </a:lnTo>
                  <a:lnTo>
                    <a:pt x="3998976" y="0"/>
                  </a:lnTo>
                  <a:lnTo>
                    <a:pt x="0" y="0"/>
                  </a:lnTo>
                  <a:lnTo>
                    <a:pt x="0" y="72694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782826" y="4248531"/>
            <a:ext cx="3933437" cy="9021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lang="ru-RU" sz="1900" b="1" spc="-15" dirty="0" err="1">
                <a:cs typeface="Arial"/>
              </a:rPr>
              <a:t>Контролюють</a:t>
            </a:r>
            <a:r>
              <a:rPr lang="ru-RU" sz="1900" b="1" spc="-15" dirty="0">
                <a:cs typeface="Arial"/>
              </a:rPr>
              <a:t> </a:t>
            </a:r>
            <a:r>
              <a:rPr lang="ru-RU" sz="1900" b="1" spc="-5" dirty="0" err="1">
                <a:cs typeface="Arial"/>
              </a:rPr>
              <a:t>повноту</a:t>
            </a:r>
            <a:r>
              <a:rPr lang="ru-RU" sz="1900" b="1" spc="-5" dirty="0">
                <a:cs typeface="Arial"/>
              </a:rPr>
              <a:t> </a:t>
            </a:r>
            <a:r>
              <a:rPr lang="ru-RU" sz="1900" b="1" dirty="0">
                <a:cs typeface="Arial"/>
              </a:rPr>
              <a:t>вису-</a:t>
            </a:r>
            <a:endParaRPr lang="ru-RU" sz="1900" dirty="0"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900" b="1" spc="-10" dirty="0" err="1" smtClean="0">
                <a:latin typeface="Arial"/>
                <a:cs typeface="Arial"/>
              </a:rPr>
              <a:t>шування</a:t>
            </a:r>
            <a:r>
              <a:rPr sz="1900" b="1" spc="-10" dirty="0" smtClean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до </a:t>
            </a:r>
            <a:r>
              <a:rPr sz="1900" b="1" spc="-15" dirty="0">
                <a:latin typeface="Arial"/>
                <a:cs typeface="Arial"/>
              </a:rPr>
              <a:t>отримання </a:t>
            </a:r>
            <a:r>
              <a:rPr sz="1900" b="1" spc="-5" dirty="0">
                <a:latin typeface="Arial"/>
                <a:cs typeface="Arial"/>
              </a:rPr>
              <a:t>33,0 г  </a:t>
            </a:r>
            <a:r>
              <a:rPr sz="1900" b="1" spc="-20" dirty="0">
                <a:latin typeface="Arial"/>
                <a:cs typeface="Arial"/>
              </a:rPr>
              <a:t>збору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8444" y="5645911"/>
            <a:ext cx="7411720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000500" algn="l"/>
                <a:tab pos="6910070" algn="l"/>
              </a:tabLst>
            </a:pPr>
            <a:r>
              <a:rPr sz="2000" b="1" spc="-25" dirty="0">
                <a:latin typeface="Arial"/>
                <a:cs typeface="Arial"/>
              </a:rPr>
              <a:t>Упаковують </a:t>
            </a:r>
            <a:r>
              <a:rPr sz="2000" b="1" spc="-5" dirty="0">
                <a:latin typeface="Arial"/>
                <a:cs typeface="Arial"/>
              </a:rPr>
              <a:t>в пергаментну </a:t>
            </a:r>
            <a:r>
              <a:rPr sz="2000" b="1" spc="-30" dirty="0">
                <a:latin typeface="Arial"/>
                <a:cs typeface="Arial"/>
              </a:rPr>
              <a:t>капсулу,</a:t>
            </a:r>
            <a:r>
              <a:rPr sz="2000" b="1" spc="90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потім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поміщають	</a:t>
            </a:r>
            <a:r>
              <a:rPr sz="2000" b="1" spc="-5" dirty="0">
                <a:latin typeface="Arial"/>
                <a:cs typeface="Arial"/>
              </a:rPr>
              <a:t>у  </a:t>
            </a:r>
            <a:r>
              <a:rPr sz="2000" b="1" spc="-35" dirty="0">
                <a:latin typeface="Arial"/>
                <a:cs typeface="Arial"/>
              </a:rPr>
              <a:t>пакет,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оформляють</a:t>
            </a:r>
            <a:r>
              <a:rPr sz="2000" b="1" spc="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етикеткою	</a:t>
            </a:r>
            <a:r>
              <a:rPr sz="2000" b="1" spc="-5" dirty="0">
                <a:latin typeface="Arial"/>
                <a:cs typeface="Arial"/>
              </a:rPr>
              <a:t>«Зовнішнє» з</a:t>
            </a:r>
            <a:r>
              <a:rPr sz="2000" b="1" spc="-9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позначенням  </a:t>
            </a:r>
            <a:r>
              <a:rPr sz="2000" b="1" spc="-15" dirty="0">
                <a:latin typeface="Arial"/>
                <a:cs typeface="Arial"/>
              </a:rPr>
              <a:t>способу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застосування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744846" y="1340230"/>
            <a:ext cx="3879215" cy="529590"/>
            <a:chOff x="4744846" y="1340230"/>
            <a:chExt cx="3879215" cy="529590"/>
          </a:xfrm>
        </p:grpSpPr>
        <p:sp>
          <p:nvSpPr>
            <p:cNvPr id="20" name="object 20"/>
            <p:cNvSpPr/>
            <p:nvPr/>
          </p:nvSpPr>
          <p:spPr>
            <a:xfrm>
              <a:off x="4749926" y="1345310"/>
              <a:ext cx="3869054" cy="519430"/>
            </a:xfrm>
            <a:custGeom>
              <a:avLst/>
              <a:gdLst/>
              <a:ahLst/>
              <a:cxnLst/>
              <a:rect l="l" t="t" r="r" b="b"/>
              <a:pathLst>
                <a:path w="3869054" h="519430">
                  <a:moveTo>
                    <a:pt x="3868674" y="0"/>
                  </a:moveTo>
                  <a:lnTo>
                    <a:pt x="0" y="0"/>
                  </a:lnTo>
                  <a:lnTo>
                    <a:pt x="0" y="518922"/>
                  </a:lnTo>
                  <a:lnTo>
                    <a:pt x="3868674" y="518922"/>
                  </a:lnTo>
                  <a:lnTo>
                    <a:pt x="38686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49926" y="1345310"/>
              <a:ext cx="3869054" cy="519430"/>
            </a:xfrm>
            <a:custGeom>
              <a:avLst/>
              <a:gdLst/>
              <a:ahLst/>
              <a:cxnLst/>
              <a:rect l="l" t="t" r="r" b="b"/>
              <a:pathLst>
                <a:path w="3869054" h="519430">
                  <a:moveTo>
                    <a:pt x="0" y="518922"/>
                  </a:moveTo>
                  <a:lnTo>
                    <a:pt x="3868674" y="518922"/>
                  </a:lnTo>
                  <a:lnTo>
                    <a:pt x="3868674" y="0"/>
                  </a:lnTo>
                  <a:lnTo>
                    <a:pt x="0" y="0"/>
                  </a:lnTo>
                  <a:lnTo>
                    <a:pt x="0" y="51892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770373" y="1279906"/>
            <a:ext cx="32258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b="1" spc="-15" dirty="0">
                <a:latin typeface="Arial"/>
                <a:cs typeface="Arial"/>
              </a:rPr>
              <a:t>розмір </a:t>
            </a:r>
            <a:r>
              <a:rPr sz="2000" b="1" spc="-10" dirty="0">
                <a:latin typeface="Arial"/>
                <a:cs typeface="Arial"/>
              </a:rPr>
              <a:t>часток </a:t>
            </a:r>
            <a:r>
              <a:rPr sz="2000" b="1" spc="-5" dirty="0">
                <a:latin typeface="Arial"/>
                <a:cs typeface="Arial"/>
              </a:rPr>
              <a:t>3 мм </a:t>
            </a:r>
            <a:r>
              <a:rPr sz="2000" b="1" spc="-10" dirty="0">
                <a:latin typeface="Arial"/>
                <a:cs typeface="Arial"/>
              </a:rPr>
              <a:t>(кора,  </a:t>
            </a:r>
            <a:r>
              <a:rPr sz="2000" b="1" spc="-5" dirty="0">
                <a:latin typeface="Arial"/>
                <a:cs typeface="Arial"/>
              </a:rPr>
              <a:t>корінь), 5 </a:t>
            </a:r>
            <a:r>
              <a:rPr sz="2000" b="1" spc="-10" dirty="0">
                <a:latin typeface="Arial"/>
                <a:cs typeface="Arial"/>
              </a:rPr>
              <a:t>мм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(листя</a:t>
            </a:r>
            <a:r>
              <a:rPr sz="1800" b="1" spc="-5" dirty="0">
                <a:latin typeface="Arial"/>
                <a:cs typeface="Arial"/>
              </a:rPr>
              <a:t>)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49927" y="2069210"/>
            <a:ext cx="3869054" cy="310983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25"/>
              </a:spcBef>
            </a:pPr>
            <a:r>
              <a:rPr sz="2000" b="1" spc="-5" dirty="0">
                <a:latin typeface="Arial"/>
                <a:cs typeface="Arial"/>
              </a:rPr>
              <a:t>через </a:t>
            </a:r>
            <a:r>
              <a:rPr sz="2000" b="1" spc="-10" dirty="0">
                <a:latin typeface="Arial"/>
                <a:cs typeface="Arial"/>
              </a:rPr>
              <a:t>сито </a:t>
            </a:r>
            <a:r>
              <a:rPr sz="2000" b="1" spc="-5" dirty="0">
                <a:latin typeface="Arial"/>
                <a:cs typeface="Arial"/>
              </a:rPr>
              <a:t>№ 32 (0,2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мм)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243959" y="1477136"/>
            <a:ext cx="506095" cy="76200"/>
          </a:xfrm>
          <a:custGeom>
            <a:avLst/>
            <a:gdLst/>
            <a:ahLst/>
            <a:cxnLst/>
            <a:rect l="l" t="t" r="r" b="b"/>
            <a:pathLst>
              <a:path w="506095" h="76200">
                <a:moveTo>
                  <a:pt x="429767" y="0"/>
                </a:moveTo>
                <a:lnTo>
                  <a:pt x="429767" y="76200"/>
                </a:lnTo>
                <a:lnTo>
                  <a:pt x="493267" y="44450"/>
                </a:lnTo>
                <a:lnTo>
                  <a:pt x="442467" y="44450"/>
                </a:lnTo>
                <a:lnTo>
                  <a:pt x="442467" y="31750"/>
                </a:lnTo>
                <a:lnTo>
                  <a:pt x="493267" y="31750"/>
                </a:lnTo>
                <a:lnTo>
                  <a:pt x="429767" y="0"/>
                </a:lnTo>
                <a:close/>
              </a:path>
              <a:path w="506095" h="76200">
                <a:moveTo>
                  <a:pt x="429767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29767" y="44450"/>
                </a:lnTo>
                <a:lnTo>
                  <a:pt x="429767" y="31750"/>
                </a:lnTo>
                <a:close/>
              </a:path>
              <a:path w="506095" h="76200">
                <a:moveTo>
                  <a:pt x="493267" y="31750"/>
                </a:moveTo>
                <a:lnTo>
                  <a:pt x="442467" y="31750"/>
                </a:lnTo>
                <a:lnTo>
                  <a:pt x="442467" y="44450"/>
                </a:lnTo>
                <a:lnTo>
                  <a:pt x="493267" y="44450"/>
                </a:lnTo>
                <a:lnTo>
                  <a:pt x="505967" y="38100"/>
                </a:lnTo>
                <a:lnTo>
                  <a:pt x="493267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243959" y="2208657"/>
            <a:ext cx="506095" cy="76200"/>
          </a:xfrm>
          <a:custGeom>
            <a:avLst/>
            <a:gdLst/>
            <a:ahLst/>
            <a:cxnLst/>
            <a:rect l="l" t="t" r="r" b="b"/>
            <a:pathLst>
              <a:path w="506095" h="76200">
                <a:moveTo>
                  <a:pt x="429767" y="0"/>
                </a:moveTo>
                <a:lnTo>
                  <a:pt x="429767" y="76200"/>
                </a:lnTo>
                <a:lnTo>
                  <a:pt x="493267" y="44450"/>
                </a:lnTo>
                <a:lnTo>
                  <a:pt x="442467" y="44450"/>
                </a:lnTo>
                <a:lnTo>
                  <a:pt x="442467" y="31750"/>
                </a:lnTo>
                <a:lnTo>
                  <a:pt x="493267" y="31750"/>
                </a:lnTo>
                <a:lnTo>
                  <a:pt x="429767" y="0"/>
                </a:lnTo>
                <a:close/>
              </a:path>
              <a:path w="506095" h="76200">
                <a:moveTo>
                  <a:pt x="429767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29767" y="44450"/>
                </a:lnTo>
                <a:lnTo>
                  <a:pt x="429767" y="31750"/>
                </a:lnTo>
                <a:close/>
              </a:path>
              <a:path w="506095" h="76200">
                <a:moveTo>
                  <a:pt x="493267" y="31750"/>
                </a:moveTo>
                <a:lnTo>
                  <a:pt x="442467" y="31750"/>
                </a:lnTo>
                <a:lnTo>
                  <a:pt x="442467" y="44450"/>
                </a:lnTo>
                <a:lnTo>
                  <a:pt x="493267" y="44450"/>
                </a:lnTo>
                <a:lnTo>
                  <a:pt x="505967" y="38100"/>
                </a:lnTo>
                <a:lnTo>
                  <a:pt x="493267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345304" y="4512183"/>
            <a:ext cx="405130" cy="76200"/>
          </a:xfrm>
          <a:custGeom>
            <a:avLst/>
            <a:gdLst/>
            <a:ahLst/>
            <a:cxnLst/>
            <a:rect l="l" t="t" r="r" b="b"/>
            <a:pathLst>
              <a:path w="405129" h="76200">
                <a:moveTo>
                  <a:pt x="328422" y="0"/>
                </a:moveTo>
                <a:lnTo>
                  <a:pt x="328422" y="76200"/>
                </a:lnTo>
                <a:lnTo>
                  <a:pt x="391922" y="44450"/>
                </a:lnTo>
                <a:lnTo>
                  <a:pt x="341122" y="44450"/>
                </a:lnTo>
                <a:lnTo>
                  <a:pt x="341122" y="31750"/>
                </a:lnTo>
                <a:lnTo>
                  <a:pt x="391922" y="31750"/>
                </a:lnTo>
                <a:lnTo>
                  <a:pt x="328422" y="0"/>
                </a:lnTo>
                <a:close/>
              </a:path>
              <a:path w="405129" h="76200">
                <a:moveTo>
                  <a:pt x="32842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28422" y="44450"/>
                </a:lnTo>
                <a:lnTo>
                  <a:pt x="328422" y="31750"/>
                </a:lnTo>
                <a:close/>
              </a:path>
              <a:path w="405129" h="76200">
                <a:moveTo>
                  <a:pt x="391922" y="31750"/>
                </a:moveTo>
                <a:lnTo>
                  <a:pt x="341122" y="31750"/>
                </a:lnTo>
                <a:lnTo>
                  <a:pt x="341122" y="44450"/>
                </a:lnTo>
                <a:lnTo>
                  <a:pt x="391922" y="44450"/>
                </a:lnTo>
                <a:lnTo>
                  <a:pt x="404622" y="38100"/>
                </a:lnTo>
                <a:lnTo>
                  <a:pt x="39192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37335" y="5470778"/>
            <a:ext cx="76200" cy="227076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1537335" y="3956684"/>
            <a:ext cx="76200" cy="257175"/>
          </a:xfrm>
          <a:custGeom>
            <a:avLst/>
            <a:gdLst/>
            <a:ahLst/>
            <a:cxnLst/>
            <a:rect l="l" t="t" r="r" b="b"/>
            <a:pathLst>
              <a:path w="76200" h="257175">
                <a:moveTo>
                  <a:pt x="31750" y="180594"/>
                </a:moveTo>
                <a:lnTo>
                  <a:pt x="0" y="180594"/>
                </a:lnTo>
                <a:lnTo>
                  <a:pt x="38100" y="256794"/>
                </a:lnTo>
                <a:lnTo>
                  <a:pt x="69850" y="193294"/>
                </a:lnTo>
                <a:lnTo>
                  <a:pt x="31750" y="193294"/>
                </a:lnTo>
                <a:lnTo>
                  <a:pt x="31750" y="180594"/>
                </a:lnTo>
                <a:close/>
              </a:path>
              <a:path w="76200" h="257175">
                <a:moveTo>
                  <a:pt x="44450" y="0"/>
                </a:moveTo>
                <a:lnTo>
                  <a:pt x="31750" y="0"/>
                </a:lnTo>
                <a:lnTo>
                  <a:pt x="31750" y="193294"/>
                </a:lnTo>
                <a:lnTo>
                  <a:pt x="44450" y="193294"/>
                </a:lnTo>
                <a:lnTo>
                  <a:pt x="44450" y="0"/>
                </a:lnTo>
                <a:close/>
              </a:path>
              <a:path w="76200" h="257175">
                <a:moveTo>
                  <a:pt x="76200" y="180594"/>
                </a:moveTo>
                <a:lnTo>
                  <a:pt x="44450" y="180594"/>
                </a:lnTo>
                <a:lnTo>
                  <a:pt x="44450" y="193294"/>
                </a:lnTo>
                <a:lnTo>
                  <a:pt x="69850" y="193294"/>
                </a:lnTo>
                <a:lnTo>
                  <a:pt x="76200" y="1805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537335" y="3089529"/>
            <a:ext cx="76200" cy="325755"/>
          </a:xfrm>
          <a:custGeom>
            <a:avLst/>
            <a:gdLst/>
            <a:ahLst/>
            <a:cxnLst/>
            <a:rect l="l" t="t" r="r" b="b"/>
            <a:pathLst>
              <a:path w="76200" h="325754">
                <a:moveTo>
                  <a:pt x="31750" y="249174"/>
                </a:moveTo>
                <a:lnTo>
                  <a:pt x="0" y="249174"/>
                </a:lnTo>
                <a:lnTo>
                  <a:pt x="38100" y="325374"/>
                </a:lnTo>
                <a:lnTo>
                  <a:pt x="69850" y="261874"/>
                </a:lnTo>
                <a:lnTo>
                  <a:pt x="31750" y="261874"/>
                </a:lnTo>
                <a:lnTo>
                  <a:pt x="31750" y="249174"/>
                </a:lnTo>
                <a:close/>
              </a:path>
              <a:path w="76200" h="325754">
                <a:moveTo>
                  <a:pt x="44450" y="0"/>
                </a:moveTo>
                <a:lnTo>
                  <a:pt x="31750" y="0"/>
                </a:lnTo>
                <a:lnTo>
                  <a:pt x="31750" y="261874"/>
                </a:lnTo>
                <a:lnTo>
                  <a:pt x="44450" y="261874"/>
                </a:lnTo>
                <a:lnTo>
                  <a:pt x="44450" y="0"/>
                </a:lnTo>
                <a:close/>
              </a:path>
              <a:path w="76200" h="325754">
                <a:moveTo>
                  <a:pt x="76200" y="249174"/>
                </a:moveTo>
                <a:lnTo>
                  <a:pt x="44450" y="249174"/>
                </a:lnTo>
                <a:lnTo>
                  <a:pt x="44450" y="261874"/>
                </a:lnTo>
                <a:lnTo>
                  <a:pt x="69850" y="261874"/>
                </a:lnTo>
                <a:lnTo>
                  <a:pt x="76200" y="2491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37335" y="2396108"/>
            <a:ext cx="76200" cy="217169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1272031" y="2083244"/>
            <a:ext cx="2974975" cy="310983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31750">
              <a:lnSpc>
                <a:spcPct val="100000"/>
              </a:lnSpc>
              <a:spcBef>
                <a:spcPts val="25"/>
              </a:spcBef>
            </a:pPr>
            <a:r>
              <a:rPr sz="2000" b="1" spc="-15" dirty="0">
                <a:latin typeface="Arial"/>
                <a:cs typeface="Arial"/>
              </a:rPr>
              <a:t>Просіюють </a:t>
            </a:r>
            <a:r>
              <a:rPr sz="2000" b="1" spc="-5" dirty="0">
                <a:latin typeface="Arial"/>
                <a:cs typeface="Arial"/>
              </a:rPr>
              <a:t>від </a:t>
            </a:r>
            <a:r>
              <a:rPr sz="2000" b="1" spc="-10" dirty="0">
                <a:latin typeface="Arial"/>
                <a:cs typeface="Arial"/>
              </a:rPr>
              <a:t>пилу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537335" y="1729358"/>
            <a:ext cx="76200" cy="325755"/>
          </a:xfrm>
          <a:custGeom>
            <a:avLst/>
            <a:gdLst/>
            <a:ahLst/>
            <a:cxnLst/>
            <a:rect l="l" t="t" r="r" b="b"/>
            <a:pathLst>
              <a:path w="76200" h="325755">
                <a:moveTo>
                  <a:pt x="31750" y="249174"/>
                </a:moveTo>
                <a:lnTo>
                  <a:pt x="0" y="249174"/>
                </a:lnTo>
                <a:lnTo>
                  <a:pt x="38100" y="325374"/>
                </a:lnTo>
                <a:lnTo>
                  <a:pt x="69850" y="261874"/>
                </a:lnTo>
                <a:lnTo>
                  <a:pt x="31750" y="261874"/>
                </a:lnTo>
                <a:lnTo>
                  <a:pt x="31750" y="249174"/>
                </a:lnTo>
                <a:close/>
              </a:path>
              <a:path w="76200" h="325755">
                <a:moveTo>
                  <a:pt x="44450" y="0"/>
                </a:moveTo>
                <a:lnTo>
                  <a:pt x="31750" y="0"/>
                </a:lnTo>
                <a:lnTo>
                  <a:pt x="31750" y="261874"/>
                </a:lnTo>
                <a:lnTo>
                  <a:pt x="44450" y="261874"/>
                </a:lnTo>
                <a:lnTo>
                  <a:pt x="44450" y="0"/>
                </a:lnTo>
                <a:close/>
              </a:path>
              <a:path w="76200" h="325755">
                <a:moveTo>
                  <a:pt x="76200" y="249174"/>
                </a:moveTo>
                <a:lnTo>
                  <a:pt x="44450" y="249174"/>
                </a:lnTo>
                <a:lnTo>
                  <a:pt x="44450" y="261874"/>
                </a:lnTo>
                <a:lnTo>
                  <a:pt x="69850" y="261874"/>
                </a:lnTo>
                <a:lnTo>
                  <a:pt x="76200" y="2491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89406" y="1322450"/>
            <a:ext cx="3657600" cy="551433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2384">
              <a:lnSpc>
                <a:spcPts val="2075"/>
              </a:lnSpc>
            </a:pPr>
            <a:r>
              <a:rPr sz="2000" b="1" spc="-10" dirty="0">
                <a:latin typeface="Arial"/>
                <a:cs typeface="Arial"/>
              </a:rPr>
              <a:t>Подрібнюють </a:t>
            </a:r>
            <a:r>
              <a:rPr sz="2000" b="1" spc="-20" dirty="0">
                <a:latin typeface="Arial"/>
                <a:cs typeface="Arial"/>
              </a:rPr>
              <a:t>всі </a:t>
            </a:r>
            <a:r>
              <a:rPr sz="2000" b="1" dirty="0">
                <a:latin typeface="Arial"/>
                <a:cs typeface="Arial"/>
              </a:rPr>
              <a:t>види</a:t>
            </a:r>
            <a:endParaRPr sz="2000" dirty="0">
              <a:latin typeface="Arial"/>
              <a:cs typeface="Arial"/>
            </a:endParaRPr>
          </a:p>
          <a:p>
            <a:pPr marL="32384">
              <a:lnSpc>
                <a:spcPts val="2190"/>
              </a:lnSpc>
            </a:pPr>
            <a:r>
              <a:rPr sz="2000" b="1" spc="-10" dirty="0">
                <a:latin typeface="Arial"/>
                <a:cs typeface="Arial"/>
              </a:rPr>
              <a:t>сировини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38758" y="2604135"/>
            <a:ext cx="7880350" cy="551433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1750">
              <a:lnSpc>
                <a:spcPts val="2085"/>
              </a:lnSpc>
            </a:pPr>
            <a:r>
              <a:rPr sz="2000" b="1" spc="-15" dirty="0">
                <a:latin typeface="Arial"/>
                <a:cs typeface="Arial"/>
              </a:rPr>
              <a:t>Зважують </a:t>
            </a:r>
            <a:r>
              <a:rPr sz="2000" b="1" spc="-5" dirty="0">
                <a:latin typeface="Arial"/>
                <a:cs typeface="Arial"/>
              </a:rPr>
              <a:t>10,0 г </a:t>
            </a:r>
            <a:r>
              <a:rPr sz="2000" b="1" spc="-10" dirty="0">
                <a:latin typeface="Arial"/>
                <a:cs typeface="Arial"/>
              </a:rPr>
              <a:t>кореня </a:t>
            </a:r>
            <a:r>
              <a:rPr sz="2000" b="1" spc="-20" dirty="0">
                <a:latin typeface="Arial"/>
                <a:cs typeface="Arial"/>
              </a:rPr>
              <a:t>солодки </a:t>
            </a:r>
            <a:r>
              <a:rPr sz="2000" b="1" spc="-5" dirty="0">
                <a:latin typeface="Arial"/>
                <a:cs typeface="Arial"/>
              </a:rPr>
              <a:t>(як найбільш</a:t>
            </a:r>
            <a:r>
              <a:rPr sz="2000" b="1" spc="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багатий</a:t>
            </a:r>
            <a:endParaRPr sz="2000" dirty="0">
              <a:latin typeface="Arial"/>
              <a:cs typeface="Arial"/>
            </a:endParaRPr>
          </a:p>
          <a:p>
            <a:pPr marL="31750">
              <a:lnSpc>
                <a:spcPts val="2200"/>
              </a:lnSpc>
            </a:pPr>
            <a:r>
              <a:rPr sz="2000" b="1" spc="-5" dirty="0">
                <a:latin typeface="Arial"/>
                <a:cs typeface="Arial"/>
              </a:rPr>
              <a:t>клейкими </a:t>
            </a:r>
            <a:r>
              <a:rPr sz="2000" b="1" spc="-10" dirty="0">
                <a:latin typeface="Arial"/>
                <a:cs typeface="Arial"/>
              </a:rPr>
              <a:t>екстрактивними речовинами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ЛРС)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38758" y="5139309"/>
            <a:ext cx="7880350" cy="314189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50"/>
              </a:spcBef>
            </a:pPr>
            <a:r>
              <a:rPr sz="2000" b="1" spc="-10" dirty="0">
                <a:latin typeface="Arial"/>
                <a:cs typeface="Arial"/>
              </a:rPr>
              <a:t>Додають </a:t>
            </a:r>
            <a:r>
              <a:rPr sz="2000" b="1" dirty="0">
                <a:latin typeface="Arial"/>
                <a:cs typeface="Arial"/>
              </a:rPr>
              <a:t>інші </a:t>
            </a:r>
            <a:r>
              <a:rPr sz="2000" b="1" spc="-10" dirty="0">
                <a:latin typeface="Arial"/>
                <a:cs typeface="Arial"/>
              </a:rPr>
              <a:t>компоненти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збору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537335" y="4812410"/>
            <a:ext cx="76200" cy="327025"/>
          </a:xfrm>
          <a:custGeom>
            <a:avLst/>
            <a:gdLst/>
            <a:ahLst/>
            <a:cxnLst/>
            <a:rect l="l" t="t" r="r" b="b"/>
            <a:pathLst>
              <a:path w="76200" h="327025">
                <a:moveTo>
                  <a:pt x="31750" y="250697"/>
                </a:moveTo>
                <a:lnTo>
                  <a:pt x="0" y="250697"/>
                </a:lnTo>
                <a:lnTo>
                  <a:pt x="38100" y="326897"/>
                </a:lnTo>
                <a:lnTo>
                  <a:pt x="69850" y="263397"/>
                </a:lnTo>
                <a:lnTo>
                  <a:pt x="31750" y="263397"/>
                </a:lnTo>
                <a:lnTo>
                  <a:pt x="31750" y="250697"/>
                </a:lnTo>
                <a:close/>
              </a:path>
              <a:path w="76200" h="327025">
                <a:moveTo>
                  <a:pt x="44450" y="0"/>
                </a:moveTo>
                <a:lnTo>
                  <a:pt x="31750" y="0"/>
                </a:lnTo>
                <a:lnTo>
                  <a:pt x="31750" y="263397"/>
                </a:lnTo>
                <a:lnTo>
                  <a:pt x="44450" y="263397"/>
                </a:lnTo>
                <a:lnTo>
                  <a:pt x="44450" y="0"/>
                </a:lnTo>
                <a:close/>
              </a:path>
              <a:path w="76200" h="327025">
                <a:moveTo>
                  <a:pt x="76200" y="250697"/>
                </a:moveTo>
                <a:lnTo>
                  <a:pt x="44450" y="250697"/>
                </a:lnTo>
                <a:lnTo>
                  <a:pt x="44450" y="263397"/>
                </a:lnTo>
                <a:lnTo>
                  <a:pt x="69850" y="263397"/>
                </a:lnTo>
                <a:lnTo>
                  <a:pt x="76200" y="2506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738758" y="4202810"/>
            <a:ext cx="3643629" cy="646972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31750">
              <a:lnSpc>
                <a:spcPct val="100000"/>
              </a:lnSpc>
              <a:spcBef>
                <a:spcPts val="245"/>
              </a:spcBef>
            </a:pPr>
            <a:r>
              <a:rPr sz="2000" b="1" spc="-10" dirty="0">
                <a:latin typeface="Arial"/>
                <a:cs typeface="Arial"/>
              </a:rPr>
              <a:t>Висушують </a:t>
            </a:r>
            <a:r>
              <a:rPr sz="2000" b="1" dirty="0">
                <a:latin typeface="Arial"/>
                <a:cs typeface="Arial"/>
              </a:rPr>
              <a:t>на </a:t>
            </a:r>
            <a:r>
              <a:rPr sz="2000" b="1" spc="-5" dirty="0">
                <a:latin typeface="Arial"/>
                <a:cs typeface="Arial"/>
              </a:rPr>
              <a:t>повітрі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при</a:t>
            </a:r>
            <a:endParaRPr sz="2000" dirty="0">
              <a:latin typeface="Arial"/>
              <a:cs typeface="Arial"/>
            </a:endParaRPr>
          </a:p>
          <a:p>
            <a:pPr marL="31750">
              <a:lnSpc>
                <a:spcPct val="100000"/>
              </a:lnSpc>
            </a:pPr>
            <a:r>
              <a:rPr sz="2000" b="1" spc="-10" dirty="0">
                <a:latin typeface="Arial"/>
                <a:cs typeface="Arial"/>
              </a:rPr>
              <a:t>перемішуванні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590533" y="6270244"/>
            <a:ext cx="25146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EDEBE0"/>
                </a:solidFill>
                <a:latin typeface="Arial"/>
                <a:cs typeface="Arial"/>
              </a:rPr>
              <a:t>20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DEBE0">
              <a:alpha val="7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38100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0476" y="571500"/>
            <a:ext cx="8153400" cy="414655"/>
          </a:xfrm>
          <a:custGeom>
            <a:avLst/>
            <a:gdLst/>
            <a:ahLst/>
            <a:cxnLst/>
            <a:rect l="l" t="t" r="r" b="b"/>
            <a:pathLst>
              <a:path w="8153400" h="414655">
                <a:moveTo>
                  <a:pt x="8153400" y="0"/>
                </a:moveTo>
                <a:lnTo>
                  <a:pt x="0" y="0"/>
                </a:lnTo>
                <a:lnTo>
                  <a:pt x="0" y="414527"/>
                </a:lnTo>
                <a:lnTo>
                  <a:pt x="8153400" y="414527"/>
                </a:lnTo>
                <a:lnTo>
                  <a:pt x="8153400" y="0"/>
                </a:lnTo>
                <a:close/>
              </a:path>
            </a:pathLst>
          </a:custGeom>
          <a:solidFill>
            <a:srgbClr val="EDEBE0">
              <a:alpha val="5411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7705" y="1054227"/>
            <a:ext cx="3373754" cy="1685289"/>
          </a:xfrm>
          <a:custGeom>
            <a:avLst/>
            <a:gdLst/>
            <a:ahLst/>
            <a:cxnLst/>
            <a:rect l="l" t="t" r="r" b="b"/>
            <a:pathLst>
              <a:path w="3373754" h="1685289">
                <a:moveTo>
                  <a:pt x="3373374" y="0"/>
                </a:moveTo>
                <a:lnTo>
                  <a:pt x="0" y="0"/>
                </a:lnTo>
                <a:lnTo>
                  <a:pt x="0" y="1684782"/>
                </a:lnTo>
                <a:lnTo>
                  <a:pt x="3373374" y="1684782"/>
                </a:lnTo>
                <a:lnTo>
                  <a:pt x="3373374" y="0"/>
                </a:lnTo>
                <a:close/>
              </a:path>
            </a:pathLst>
          </a:custGeom>
          <a:solidFill>
            <a:srgbClr val="EDEBE0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59427" y="1005458"/>
            <a:ext cx="3899535" cy="1294130"/>
          </a:xfrm>
          <a:custGeom>
            <a:avLst/>
            <a:gdLst/>
            <a:ahLst/>
            <a:cxnLst/>
            <a:rect l="l" t="t" r="r" b="b"/>
            <a:pathLst>
              <a:path w="3899534" h="1294130">
                <a:moveTo>
                  <a:pt x="3899154" y="0"/>
                </a:moveTo>
                <a:lnTo>
                  <a:pt x="0" y="0"/>
                </a:lnTo>
                <a:lnTo>
                  <a:pt x="0" y="1293876"/>
                </a:lnTo>
                <a:lnTo>
                  <a:pt x="3899154" y="1293876"/>
                </a:lnTo>
                <a:lnTo>
                  <a:pt x="3899154" y="0"/>
                </a:lnTo>
                <a:close/>
              </a:path>
            </a:pathLst>
          </a:custGeom>
          <a:solidFill>
            <a:srgbClr val="EDEBE0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679576" y="3343528"/>
            <a:ext cx="7893050" cy="3008630"/>
            <a:chOff x="679576" y="3343528"/>
            <a:chExt cx="7893050" cy="300863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2276" y="3356228"/>
              <a:ext cx="7867650" cy="298323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92276" y="3356228"/>
              <a:ext cx="7867650" cy="2983230"/>
            </a:xfrm>
            <a:custGeom>
              <a:avLst/>
              <a:gdLst/>
              <a:ahLst/>
              <a:cxnLst/>
              <a:rect l="l" t="t" r="r" b="b"/>
              <a:pathLst>
                <a:path w="7867650" h="2983229">
                  <a:moveTo>
                    <a:pt x="0" y="2983230"/>
                  </a:moveTo>
                  <a:lnTo>
                    <a:pt x="7867650" y="2983230"/>
                  </a:lnTo>
                  <a:lnTo>
                    <a:pt x="7867650" y="0"/>
                  </a:lnTo>
                  <a:lnTo>
                    <a:pt x="0" y="0"/>
                  </a:lnTo>
                  <a:lnTo>
                    <a:pt x="0" y="2983230"/>
                  </a:lnTo>
                  <a:close/>
                </a:path>
              </a:pathLst>
            </a:custGeom>
            <a:ln w="25146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470933"/>
              </p:ext>
            </p:extLst>
          </p:nvPr>
        </p:nvGraphicFramePr>
        <p:xfrm>
          <a:off x="675131" y="992886"/>
          <a:ext cx="7769858" cy="17091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73120"/>
                <a:gridCol w="497839"/>
                <a:gridCol w="3898899"/>
              </a:tblGrid>
              <a:tr h="272033">
                <a:tc rowSpan="3">
                  <a:txBody>
                    <a:bodyPr/>
                    <a:lstStyle/>
                    <a:p>
                      <a:pPr marL="173355" marR="165735" indent="-63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4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Солі, </a:t>
                      </a:r>
                      <a:r>
                        <a:rPr sz="2400" b="1" spc="-1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нерозчинні 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у  </a:t>
                      </a:r>
                      <a:r>
                        <a:rPr sz="24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воді 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та </a:t>
                      </a:r>
                      <a:r>
                        <a:rPr sz="24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спирті, </a:t>
                      </a:r>
                      <a:r>
                        <a:rPr sz="2400" b="1" spc="-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або  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прописані в</a:t>
                      </a:r>
                      <a:r>
                        <a:rPr sz="2400" b="1" spc="-10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значній  </a:t>
                      </a:r>
                      <a:r>
                        <a:rPr sz="2400" b="1" spc="-1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кількості</a:t>
                      </a:r>
                      <a:endParaRPr sz="2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6600"/>
                      </a:solidFill>
                      <a:prstDash val="solid"/>
                    </a:lnL>
                    <a:lnR w="28575">
                      <a:solidFill>
                        <a:srgbClr val="006600"/>
                      </a:solidFill>
                      <a:prstDash val="solid"/>
                    </a:lnR>
                    <a:lnT w="28575">
                      <a:solidFill>
                        <a:srgbClr val="006600"/>
                      </a:solidFill>
                      <a:prstDash val="solid"/>
                    </a:lnT>
                    <a:lnB w="28575">
                      <a:solidFill>
                        <a:srgbClr val="006600"/>
                      </a:solidFill>
                      <a:prstDash val="solid"/>
                    </a:lnB>
                    <a:solidFill>
                      <a:srgbClr val="F0EF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6600"/>
                      </a:solidFill>
                      <a:prstDash val="solid"/>
                    </a:lnL>
                    <a:lnR w="28575">
                      <a:solidFill>
                        <a:srgbClr val="006600"/>
                      </a:solidFill>
                      <a:prstDash val="solid"/>
                    </a:lnR>
                    <a:lnB w="76200">
                      <a:solidFill>
                        <a:srgbClr val="008000"/>
                      </a:solidFill>
                      <a:prstDash val="solid"/>
                    </a:lnB>
                    <a:solidFill>
                      <a:srgbClr val="F1F0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270" algn="ctr">
                        <a:lnSpc>
                          <a:spcPts val="2620"/>
                        </a:lnSpc>
                      </a:pPr>
                      <a:r>
                        <a:rPr sz="24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вводять 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у</a:t>
                      </a:r>
                      <a:r>
                        <a:rPr sz="24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сухому</a:t>
                      </a:r>
                      <a:endParaRPr sz="2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2400" b="1" spc="-1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вигляді</a:t>
                      </a:r>
                      <a:endParaRPr sz="2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006600"/>
                      </a:solidFill>
                      <a:prstDash val="solid"/>
                    </a:lnL>
                    <a:lnR w="28575">
                      <a:solidFill>
                        <a:srgbClr val="006600"/>
                      </a:solidFill>
                      <a:prstDash val="solid"/>
                    </a:lnR>
                    <a:lnT w="28575">
                      <a:solidFill>
                        <a:srgbClr val="006600"/>
                      </a:solidFill>
                      <a:prstDash val="solid"/>
                    </a:lnT>
                    <a:lnB w="28575">
                      <a:solidFill>
                        <a:srgbClr val="006600"/>
                      </a:solidFill>
                      <a:prstDash val="solid"/>
                    </a:lnB>
                    <a:solidFill>
                      <a:srgbClr val="F0EFE6"/>
                    </a:solidFill>
                  </a:tcPr>
                </a:tc>
              </a:tr>
              <a:tr h="99745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875" marB="0">
                    <a:lnL w="28575">
                      <a:solidFill>
                        <a:srgbClr val="006600"/>
                      </a:solidFill>
                      <a:prstDash val="solid"/>
                    </a:lnL>
                    <a:lnR w="28575">
                      <a:solidFill>
                        <a:srgbClr val="006600"/>
                      </a:solidFill>
                      <a:prstDash val="solid"/>
                    </a:lnR>
                    <a:lnT w="28575">
                      <a:solidFill>
                        <a:srgbClr val="006600"/>
                      </a:solidFill>
                      <a:prstDash val="solid"/>
                    </a:lnT>
                    <a:lnB w="28575">
                      <a:solidFill>
                        <a:srgbClr val="006600"/>
                      </a:solidFill>
                      <a:prstDash val="solid"/>
                    </a:lnB>
                    <a:solidFill>
                      <a:srgbClr val="F0EF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6600"/>
                      </a:solidFill>
                      <a:prstDash val="solid"/>
                    </a:lnL>
                    <a:lnR w="28575">
                      <a:solidFill>
                        <a:srgbClr val="006600"/>
                      </a:solidFill>
                      <a:prstDash val="solid"/>
                    </a:lnR>
                    <a:lnT w="76200">
                      <a:solidFill>
                        <a:srgbClr val="008000"/>
                      </a:solidFill>
                      <a:prstDash val="solid"/>
                    </a:lnT>
                    <a:solidFill>
                      <a:srgbClr val="F1F0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6600"/>
                      </a:solidFill>
                      <a:prstDash val="solid"/>
                    </a:lnL>
                    <a:lnR w="28575">
                      <a:solidFill>
                        <a:srgbClr val="006600"/>
                      </a:solidFill>
                      <a:prstDash val="solid"/>
                    </a:lnR>
                    <a:lnT w="28575">
                      <a:solidFill>
                        <a:srgbClr val="006600"/>
                      </a:solidFill>
                      <a:prstDash val="solid"/>
                    </a:lnT>
                    <a:lnB w="28575">
                      <a:solidFill>
                        <a:srgbClr val="006600"/>
                      </a:solidFill>
                      <a:prstDash val="solid"/>
                    </a:lnB>
                    <a:solidFill>
                      <a:srgbClr val="F0EFE6"/>
                    </a:solidFill>
                  </a:tcPr>
                </a:tc>
              </a:tr>
              <a:tr h="43967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875" marB="0">
                    <a:lnL w="28575">
                      <a:solidFill>
                        <a:srgbClr val="006600"/>
                      </a:solidFill>
                      <a:prstDash val="solid"/>
                    </a:lnL>
                    <a:lnR w="28575">
                      <a:solidFill>
                        <a:srgbClr val="006600"/>
                      </a:solidFill>
                      <a:prstDash val="solid"/>
                    </a:lnR>
                    <a:lnT w="28575">
                      <a:solidFill>
                        <a:srgbClr val="006600"/>
                      </a:solidFill>
                      <a:prstDash val="solid"/>
                    </a:lnT>
                    <a:lnB w="28575">
                      <a:solidFill>
                        <a:srgbClr val="006600"/>
                      </a:solidFill>
                      <a:prstDash val="solid"/>
                    </a:lnB>
                    <a:solidFill>
                      <a:srgbClr val="F0EF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6600"/>
                      </a:solidFill>
                      <a:prstDash val="solid"/>
                    </a:lnL>
                    <a:solidFill>
                      <a:srgbClr val="F1F0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700786" y="3280409"/>
            <a:ext cx="7851775" cy="2603277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48590" marR="139700" algn="ctr">
              <a:lnSpc>
                <a:spcPts val="2450"/>
              </a:lnSpc>
              <a:spcBef>
                <a:spcPts val="540"/>
              </a:spcBef>
            </a:pPr>
            <a:r>
              <a:rPr sz="2400" b="1" spc="-10" dirty="0">
                <a:latin typeface="Arial"/>
                <a:cs typeface="Arial"/>
              </a:rPr>
              <a:t>Якщо речовина крупнокристалічна, </a:t>
            </a:r>
            <a:r>
              <a:rPr sz="2400" b="1" spc="-5" dirty="0">
                <a:latin typeface="Arial"/>
                <a:cs typeface="Arial"/>
              </a:rPr>
              <a:t>її попередньо  </a:t>
            </a:r>
            <a:r>
              <a:rPr sz="2400" b="1" spc="-15" dirty="0">
                <a:latin typeface="Arial"/>
                <a:cs typeface="Arial"/>
              </a:rPr>
              <a:t>розтирають </a:t>
            </a:r>
            <a:r>
              <a:rPr sz="2400" b="1" dirty="0">
                <a:latin typeface="Arial"/>
                <a:cs typeface="Arial"/>
              </a:rPr>
              <a:t>до </a:t>
            </a:r>
            <a:r>
              <a:rPr sz="2400" b="1" spc="-20" dirty="0">
                <a:latin typeface="Arial"/>
                <a:cs typeface="Arial"/>
              </a:rPr>
              <a:t>розміру </a:t>
            </a:r>
            <a:r>
              <a:rPr sz="2400" b="1" spc="-10" dirty="0">
                <a:latin typeface="Arial"/>
                <a:cs typeface="Arial"/>
              </a:rPr>
              <a:t>часток </a:t>
            </a:r>
            <a:r>
              <a:rPr sz="2400" b="1" spc="-5" dirty="0">
                <a:latin typeface="Arial"/>
                <a:cs typeface="Arial"/>
              </a:rPr>
              <a:t>0,2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мм.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00" dirty="0">
              <a:latin typeface="Arial"/>
              <a:cs typeface="Arial"/>
            </a:endParaRPr>
          </a:p>
          <a:p>
            <a:pPr marL="12065" marR="5080" algn="ctr">
              <a:lnSpc>
                <a:spcPct val="85000"/>
              </a:lnSpc>
            </a:pPr>
            <a:r>
              <a:rPr sz="2400" b="1" spc="-20" dirty="0">
                <a:latin typeface="Arial"/>
                <a:cs typeface="Arial"/>
              </a:rPr>
              <a:t>Один </a:t>
            </a:r>
            <a:r>
              <a:rPr sz="2400" b="1" dirty="0">
                <a:latin typeface="Arial"/>
                <a:cs typeface="Arial"/>
              </a:rPr>
              <a:t>із </a:t>
            </a:r>
            <a:r>
              <a:rPr sz="2400" b="1" spc="-10" dirty="0">
                <a:latin typeface="Arial"/>
                <a:cs typeface="Arial"/>
              </a:rPr>
              <a:t>компонентів </a:t>
            </a:r>
            <a:r>
              <a:rPr sz="2400" b="1" spc="-50" dirty="0">
                <a:latin typeface="Arial"/>
                <a:cs typeface="Arial"/>
              </a:rPr>
              <a:t>збору, </a:t>
            </a:r>
            <a:r>
              <a:rPr sz="2400" b="1" spc="-5" dirty="0">
                <a:latin typeface="Arial"/>
                <a:cs typeface="Arial"/>
              </a:rPr>
              <a:t>який </a:t>
            </a:r>
            <a:r>
              <a:rPr sz="2400" b="1" dirty="0">
                <a:latin typeface="Arial"/>
                <a:cs typeface="Arial"/>
              </a:rPr>
              <a:t>містить найбільшу  </a:t>
            </a:r>
            <a:r>
              <a:rPr sz="2400" b="1" spc="-5" dirty="0">
                <a:latin typeface="Arial"/>
                <a:cs typeface="Arial"/>
              </a:rPr>
              <a:t>кількість </a:t>
            </a:r>
            <a:r>
              <a:rPr sz="2400" b="1" spc="-10" dirty="0">
                <a:latin typeface="Arial"/>
                <a:cs typeface="Arial"/>
              </a:rPr>
              <a:t>слизових </a:t>
            </a:r>
            <a:r>
              <a:rPr sz="2400" b="1" spc="-5" dirty="0">
                <a:latin typeface="Arial"/>
                <a:cs typeface="Arial"/>
              </a:rPr>
              <a:t>або екстрактивних </a:t>
            </a:r>
            <a:r>
              <a:rPr sz="2400" b="1" spc="-10" dirty="0">
                <a:latin typeface="Arial"/>
                <a:cs typeface="Arial"/>
              </a:rPr>
              <a:t>речовин  </a:t>
            </a:r>
            <a:r>
              <a:rPr sz="2400" b="1" spc="-25" dirty="0">
                <a:latin typeface="Arial"/>
                <a:cs typeface="Arial"/>
              </a:rPr>
              <a:t>зволожують </a:t>
            </a:r>
            <a:r>
              <a:rPr sz="2400" b="1" spc="-5" dirty="0">
                <a:latin typeface="Arial"/>
                <a:cs typeface="Arial"/>
              </a:rPr>
              <a:t>70% </a:t>
            </a:r>
            <a:r>
              <a:rPr sz="2400" b="1" spc="-10" dirty="0">
                <a:latin typeface="Arial"/>
                <a:cs typeface="Arial"/>
              </a:rPr>
              <a:t>етиловим </a:t>
            </a:r>
            <a:r>
              <a:rPr sz="2400" b="1" spc="-20" dirty="0">
                <a:latin typeface="Arial"/>
                <a:cs typeface="Arial"/>
              </a:rPr>
              <a:t>спиртом </a:t>
            </a:r>
            <a:r>
              <a:rPr sz="2400" b="1" spc="-5" dirty="0">
                <a:latin typeface="Arial"/>
                <a:cs typeface="Arial"/>
              </a:rPr>
              <a:t>або </a:t>
            </a:r>
            <a:r>
              <a:rPr sz="2400" b="1" spc="-15" dirty="0">
                <a:latin typeface="Arial"/>
                <a:cs typeface="Arial"/>
              </a:rPr>
              <a:t>водою  </a:t>
            </a:r>
            <a:r>
              <a:rPr sz="2400" b="1" spc="-10" dirty="0">
                <a:latin typeface="Arial"/>
                <a:cs typeface="Arial"/>
              </a:rPr>
              <a:t>очищеною </a:t>
            </a:r>
            <a:r>
              <a:rPr sz="2400" b="1" dirty="0">
                <a:latin typeface="Arial"/>
                <a:cs typeface="Arial"/>
              </a:rPr>
              <a:t>(в </a:t>
            </a:r>
            <a:r>
              <a:rPr sz="2400" b="1" spc="-10" dirty="0">
                <a:latin typeface="Arial"/>
                <a:cs typeface="Arial"/>
              </a:rPr>
              <a:t>кількості </a:t>
            </a:r>
            <a:r>
              <a:rPr sz="2400" b="1" dirty="0">
                <a:latin typeface="Arial"/>
                <a:cs typeface="Arial"/>
              </a:rPr>
              <a:t>½ від </a:t>
            </a:r>
            <a:r>
              <a:rPr sz="2400" b="1" spc="-10" dirty="0">
                <a:latin typeface="Arial"/>
                <a:cs typeface="Arial"/>
              </a:rPr>
              <a:t>маси </a:t>
            </a:r>
            <a:r>
              <a:rPr sz="2400" b="1" spc="-20" dirty="0">
                <a:latin typeface="Arial"/>
                <a:cs typeface="Arial"/>
              </a:rPr>
              <a:t>зволожуваної  </a:t>
            </a:r>
            <a:r>
              <a:rPr sz="2400" b="1" spc="-5" dirty="0">
                <a:latin typeface="Arial"/>
                <a:cs typeface="Arial"/>
              </a:rPr>
              <a:t>сировини, </a:t>
            </a:r>
            <a:r>
              <a:rPr sz="2400" b="1" dirty="0">
                <a:latin typeface="Arial"/>
                <a:cs typeface="Arial"/>
              </a:rPr>
              <a:t>а </a:t>
            </a:r>
            <a:r>
              <a:rPr sz="2400" b="1" spc="-15" dirty="0">
                <a:latin typeface="Arial"/>
                <a:cs typeface="Arial"/>
              </a:rPr>
              <a:t>потім посипають </a:t>
            </a:r>
            <a:r>
              <a:rPr sz="2400" b="1" spc="-5" dirty="0">
                <a:latin typeface="Arial"/>
                <a:cs typeface="Arial"/>
              </a:rPr>
              <a:t>сіллю </a:t>
            </a:r>
            <a:r>
              <a:rPr sz="2400" b="1" dirty="0">
                <a:latin typeface="Arial"/>
                <a:cs typeface="Arial"/>
              </a:rPr>
              <a:t>і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висушують.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93419" y="195071"/>
            <a:ext cx="8229600" cy="457200"/>
          </a:xfrm>
          <a:custGeom>
            <a:avLst/>
            <a:gdLst/>
            <a:ahLst/>
            <a:cxnLst/>
            <a:rect l="l" t="t" r="r" b="b"/>
            <a:pathLst>
              <a:path w="8229600" h="457200">
                <a:moveTo>
                  <a:pt x="8229600" y="0"/>
                </a:moveTo>
                <a:lnTo>
                  <a:pt x="0" y="0"/>
                </a:lnTo>
                <a:lnTo>
                  <a:pt x="0" y="457200"/>
                </a:lnTo>
                <a:lnTo>
                  <a:pt x="8229600" y="457200"/>
                </a:lnTo>
                <a:lnTo>
                  <a:pt x="8229600" y="0"/>
                </a:lnTo>
                <a:close/>
              </a:path>
            </a:pathLst>
          </a:custGeom>
          <a:solidFill>
            <a:srgbClr val="EDEBE0">
              <a:alpha val="3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93419" y="195071"/>
            <a:ext cx="8229600" cy="457200"/>
          </a:xfrm>
          <a:prstGeom prst="rect">
            <a:avLst/>
          </a:prstGeom>
          <a:ln w="41148">
            <a:solidFill>
              <a:srgbClr val="006600"/>
            </a:solidFill>
          </a:ln>
        </p:spPr>
        <p:txBody>
          <a:bodyPr vert="horz" wrap="square" lIns="0" tIns="13970" rIns="0" bIns="0" rtlCol="0">
            <a:spAutoFit/>
          </a:bodyPr>
          <a:lstStyle/>
          <a:p>
            <a:pPr marL="1660525" algn="l">
              <a:lnSpc>
                <a:spcPct val="100000"/>
              </a:lnSpc>
              <a:spcBef>
                <a:spcPts val="110"/>
              </a:spcBef>
            </a:pPr>
            <a:r>
              <a:rPr sz="2800" i="1" spc="-5" dirty="0">
                <a:solidFill>
                  <a:srgbClr val="FF0000"/>
                </a:solidFill>
                <a:latin typeface="Monotype Corsiva"/>
                <a:cs typeface="Monotype Corsiva"/>
              </a:rPr>
              <a:t>5. </a:t>
            </a:r>
            <a:r>
              <a:rPr sz="2800" spc="-10" dirty="0">
                <a:solidFill>
                  <a:srgbClr val="FF0000"/>
                </a:solidFill>
              </a:rPr>
              <a:t>Введення </a:t>
            </a:r>
            <a:r>
              <a:rPr sz="2800" spc="-5" dirty="0">
                <a:solidFill>
                  <a:srgbClr val="FF0000"/>
                </a:solidFill>
              </a:rPr>
              <a:t>лікарських</a:t>
            </a:r>
            <a:r>
              <a:rPr sz="2800" spc="-10" dirty="0">
                <a:solidFill>
                  <a:srgbClr val="FF0000"/>
                </a:solidFill>
              </a:rPr>
              <a:t> речовин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2000" y="609600"/>
            <a:ext cx="76962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/>
          </a:p>
          <a:p>
            <a:pPr algn="just"/>
            <a:r>
              <a:rPr lang="ru-RU" dirty="0" smtClean="0"/>
              <a:t>Для </a:t>
            </a:r>
            <a:r>
              <a:rPr lang="ru-RU" dirty="0" err="1" smtClean="0"/>
              <a:t>внутрішнього</a:t>
            </a:r>
            <a:r>
              <a:rPr lang="ru-RU" dirty="0" smtClean="0"/>
              <a:t> </a:t>
            </a:r>
            <a:r>
              <a:rPr lang="ru-RU" dirty="0" err="1" smtClean="0"/>
              <a:t>застосування</a:t>
            </a:r>
            <a:r>
              <a:rPr lang="ru-RU" dirty="0" smtClean="0"/>
              <a:t> </a:t>
            </a: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підходять</a:t>
            </a:r>
            <a:r>
              <a:rPr lang="ru-RU" dirty="0" smtClean="0"/>
              <a:t> </a:t>
            </a:r>
            <a:r>
              <a:rPr lang="ru-RU" dirty="0" err="1" smtClean="0"/>
              <a:t>збори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вимагають</a:t>
            </a:r>
            <a:r>
              <a:rPr lang="ru-RU" dirty="0" smtClean="0"/>
              <a:t> систематичного </a:t>
            </a:r>
            <a:r>
              <a:rPr lang="ru-RU" dirty="0" err="1" smtClean="0"/>
              <a:t>використання</a:t>
            </a:r>
            <a:r>
              <a:rPr lang="ru-RU" dirty="0" smtClean="0"/>
              <a:t>. </a:t>
            </a:r>
            <a:r>
              <a:rPr lang="ru-RU" dirty="0" err="1" smtClean="0"/>
              <a:t>Наприклад</a:t>
            </a:r>
            <a:r>
              <a:rPr lang="ru-RU" dirty="0" smtClean="0"/>
              <a:t>,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збір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Едельберга</a:t>
            </a:r>
            <a:r>
              <a:rPr lang="ru-RU" dirty="0" smtClean="0"/>
              <a:t> є </a:t>
            </a:r>
            <a:r>
              <a:rPr lang="ru-RU" dirty="0" err="1" smtClean="0"/>
              <a:t>проносним</a:t>
            </a:r>
            <a:r>
              <a:rPr lang="ru-RU" dirty="0" smtClean="0"/>
              <a:t> препаратом. До </a:t>
            </a:r>
            <a:r>
              <a:rPr lang="ru-RU" dirty="0" err="1" smtClean="0"/>
              <a:t>його</a:t>
            </a:r>
            <a:r>
              <a:rPr lang="ru-RU" dirty="0" smtClean="0"/>
              <a:t> складу </a:t>
            </a:r>
            <a:r>
              <a:rPr lang="ru-RU" dirty="0" err="1" smtClean="0"/>
              <a:t>входять</a:t>
            </a:r>
            <a:r>
              <a:rPr lang="ru-RU" dirty="0" smtClean="0"/>
              <a:t> кора жостеру, </a:t>
            </a:r>
            <a:r>
              <a:rPr lang="ru-RU" dirty="0" err="1" smtClean="0"/>
              <a:t>листя</a:t>
            </a:r>
            <a:r>
              <a:rPr lang="ru-RU" dirty="0" smtClean="0"/>
              <a:t> </a:t>
            </a:r>
            <a:r>
              <a:rPr lang="ru-RU" dirty="0" err="1" smtClean="0"/>
              <a:t>бобівника</a:t>
            </a:r>
            <a:r>
              <a:rPr lang="ru-RU" dirty="0" smtClean="0"/>
              <a:t> </a:t>
            </a:r>
            <a:r>
              <a:rPr lang="ru-RU" dirty="0" err="1" smtClean="0"/>
              <a:t>трилистого</a:t>
            </a:r>
            <a:r>
              <a:rPr lang="ru-RU" dirty="0" smtClean="0"/>
              <a:t>, трава </a:t>
            </a:r>
            <a:r>
              <a:rPr lang="ru-RU" dirty="0" err="1" smtClean="0"/>
              <a:t>деревію</a:t>
            </a:r>
            <a:r>
              <a:rPr lang="ru-RU" dirty="0" smtClean="0"/>
              <a:t> і </a:t>
            </a:r>
            <a:r>
              <a:rPr lang="ru-RU" dirty="0" err="1" smtClean="0"/>
              <a:t>насіння</a:t>
            </a:r>
            <a:r>
              <a:rPr lang="ru-RU" dirty="0" smtClean="0"/>
              <a:t> </a:t>
            </a:r>
            <a:r>
              <a:rPr lang="ru-RU" dirty="0" err="1" smtClean="0"/>
              <a:t>кмину</a:t>
            </a:r>
            <a:r>
              <a:rPr lang="ru-RU" dirty="0" smtClean="0"/>
              <a:t> </a:t>
            </a:r>
            <a:r>
              <a:rPr lang="ru-RU" dirty="0" err="1" smtClean="0"/>
              <a:t>подрібнені</a:t>
            </a:r>
            <a:r>
              <a:rPr lang="ru-RU" dirty="0" smtClean="0"/>
              <a:t>. </a:t>
            </a:r>
          </a:p>
          <a:p>
            <a:pPr algn="just"/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Проносний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збір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Едельберга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/>
              <a:t>використовують</a:t>
            </a:r>
            <a:r>
              <a:rPr lang="ru-RU" dirty="0" smtClean="0"/>
              <a:t> для </a:t>
            </a:r>
            <a:r>
              <a:rPr lang="ru-RU" dirty="0" err="1" smtClean="0"/>
              <a:t>лікування</a:t>
            </a:r>
            <a:r>
              <a:rPr lang="ru-RU" dirty="0" smtClean="0"/>
              <a:t> </a:t>
            </a:r>
            <a:r>
              <a:rPr lang="ru-RU" dirty="0" err="1" smtClean="0"/>
              <a:t>звичних</a:t>
            </a:r>
            <a:r>
              <a:rPr lang="ru-RU" dirty="0" smtClean="0"/>
              <a:t> </a:t>
            </a:r>
            <a:r>
              <a:rPr lang="ru-RU" dirty="0" err="1" smtClean="0"/>
              <a:t>запорів</a:t>
            </a:r>
            <a:r>
              <a:rPr lang="ru-RU" dirty="0" smtClean="0"/>
              <a:t>, при </a:t>
            </a:r>
            <a:r>
              <a:rPr lang="ru-RU" dirty="0" err="1" smtClean="0"/>
              <a:t>геморої</a:t>
            </a:r>
            <a:r>
              <a:rPr lang="ru-RU" dirty="0" smtClean="0"/>
              <a:t> і т.п.</a:t>
            </a:r>
          </a:p>
          <a:p>
            <a:pPr algn="just"/>
            <a:r>
              <a:rPr lang="ru-RU" sz="1600" i="1" dirty="0" err="1"/>
              <a:t>Rp</a:t>
            </a:r>
            <a:r>
              <a:rPr lang="ru-RU" sz="1600" i="1" dirty="0" smtClean="0"/>
              <a:t>.: </a:t>
            </a:r>
            <a:r>
              <a:rPr lang="ru-RU" sz="1600" i="1" dirty="0" err="1" smtClean="0"/>
              <a:t>Corticis</a:t>
            </a:r>
            <a:r>
              <a:rPr lang="ru-RU" sz="1600" i="1" dirty="0" smtClean="0"/>
              <a:t> </a:t>
            </a:r>
            <a:r>
              <a:rPr lang="ru-RU" sz="1600" i="1" dirty="0" err="1"/>
              <a:t>Frangulae</a:t>
            </a:r>
            <a:r>
              <a:rPr lang="ru-RU" sz="1600" i="1" dirty="0"/>
              <a:t> </a:t>
            </a:r>
            <a:r>
              <a:rPr lang="ru-RU" sz="1600" i="1" dirty="0" smtClean="0"/>
              <a:t>60,0</a:t>
            </a:r>
            <a:endParaRPr lang="ru-RU" sz="1600" dirty="0" smtClean="0"/>
          </a:p>
          <a:p>
            <a:pPr marL="449263" algn="just"/>
            <a:r>
              <a:rPr lang="ru-RU" sz="1600" i="1" dirty="0" err="1" smtClean="0"/>
              <a:t>Folii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Menyanthidis</a:t>
            </a:r>
            <a:endParaRPr lang="ru-RU" sz="1600" dirty="0" smtClean="0"/>
          </a:p>
          <a:p>
            <a:pPr marL="449263" algn="just"/>
            <a:r>
              <a:rPr lang="ru-RU" sz="1600" i="1" dirty="0" err="1" smtClean="0"/>
              <a:t>Florum</a:t>
            </a:r>
            <a:r>
              <a:rPr lang="ru-RU" sz="1600" i="1" dirty="0" smtClean="0"/>
              <a:t> </a:t>
            </a:r>
            <a:r>
              <a:rPr lang="ru-RU" sz="1600" i="1" dirty="0" err="1"/>
              <a:t>Millefolii</a:t>
            </a:r>
            <a:r>
              <a:rPr lang="ru-RU" sz="1600" i="1" dirty="0"/>
              <a:t> </a:t>
            </a:r>
            <a:r>
              <a:rPr lang="ru-RU" sz="1600" i="1" dirty="0" err="1"/>
              <a:t>āā</a:t>
            </a:r>
            <a:r>
              <a:rPr lang="ru-RU" sz="1600" i="1" dirty="0"/>
              <a:t> </a:t>
            </a:r>
            <a:r>
              <a:rPr lang="ru-RU" sz="1600" i="1" dirty="0" smtClean="0"/>
              <a:t>20,0</a:t>
            </a:r>
            <a:endParaRPr lang="ru-RU" sz="1600" dirty="0" smtClean="0"/>
          </a:p>
          <a:p>
            <a:pPr marL="449263" algn="just"/>
            <a:r>
              <a:rPr lang="ru-RU" sz="1600" i="1" dirty="0" err="1" smtClean="0"/>
              <a:t>Fructus</a:t>
            </a:r>
            <a:r>
              <a:rPr lang="ru-RU" sz="1600" i="1" dirty="0" smtClean="0"/>
              <a:t> </a:t>
            </a:r>
            <a:r>
              <a:rPr lang="ru-RU" sz="1600" i="1" dirty="0" err="1"/>
              <a:t>Carvi</a:t>
            </a:r>
            <a:r>
              <a:rPr lang="ru-RU" sz="1600" i="1" dirty="0"/>
              <a:t> </a:t>
            </a:r>
            <a:r>
              <a:rPr lang="ru-RU" sz="1600" i="1" dirty="0" err="1"/>
              <a:t>concisi</a:t>
            </a:r>
            <a:r>
              <a:rPr lang="ru-RU" sz="1600" i="1" dirty="0"/>
              <a:t> </a:t>
            </a:r>
            <a:r>
              <a:rPr lang="ru-RU" sz="1600" i="1" dirty="0" smtClean="0"/>
              <a:t>1,0</a:t>
            </a:r>
            <a:endParaRPr lang="ru-RU" sz="1600" dirty="0" smtClean="0"/>
          </a:p>
          <a:p>
            <a:pPr marL="449263" algn="just"/>
            <a:r>
              <a:rPr lang="ru-RU" sz="1600" i="1" dirty="0" smtClean="0"/>
              <a:t>M.D.S</a:t>
            </a:r>
            <a:r>
              <a:rPr lang="ru-RU" sz="1600" i="1" dirty="0"/>
              <a:t>. </a:t>
            </a:r>
            <a:r>
              <a:rPr lang="ru-RU" sz="1600" i="1" dirty="0" smtClean="0"/>
              <a:t>1 </a:t>
            </a:r>
            <a:r>
              <a:rPr lang="ru-RU" sz="1600" i="1" dirty="0" err="1" smtClean="0"/>
              <a:t>столову</a:t>
            </a:r>
            <a:r>
              <a:rPr lang="ru-RU" sz="1600" i="1" dirty="0" smtClean="0"/>
              <a:t> ложку </a:t>
            </a:r>
            <a:r>
              <a:rPr lang="ru-RU" sz="1600" i="1" dirty="0" err="1" smtClean="0"/>
              <a:t>збору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залити</a:t>
            </a:r>
            <a:r>
              <a:rPr lang="ru-RU" sz="1600" i="1" dirty="0" smtClean="0"/>
              <a:t> 1 </a:t>
            </a:r>
            <a:r>
              <a:rPr lang="ru-RU" sz="1600" i="1" dirty="0" err="1" smtClean="0"/>
              <a:t>склянкою</a:t>
            </a:r>
            <a:r>
              <a:rPr lang="ru-RU" sz="1600" i="1" dirty="0" smtClean="0"/>
              <a:t> води, </a:t>
            </a:r>
            <a:r>
              <a:rPr lang="ru-RU" sz="1600" i="1" dirty="0" err="1" smtClean="0"/>
              <a:t>настояти</a:t>
            </a:r>
            <a:r>
              <a:rPr lang="ru-RU" sz="1600" i="1" dirty="0" smtClean="0"/>
              <a:t> на </a:t>
            </a:r>
            <a:r>
              <a:rPr lang="ru-RU" sz="1600" i="1" dirty="0" err="1" smtClean="0"/>
              <a:t>киплячій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водяній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бані</a:t>
            </a:r>
            <a:r>
              <a:rPr lang="ru-RU" sz="1600" i="1" dirty="0" smtClean="0"/>
              <a:t> 15 </a:t>
            </a:r>
            <a:r>
              <a:rPr lang="ru-RU" sz="1600" i="1" dirty="0" err="1" smtClean="0"/>
              <a:t>хв</a:t>
            </a:r>
            <a:r>
              <a:rPr lang="ru-RU" sz="1600" i="1" dirty="0" smtClean="0"/>
              <a:t>, </a:t>
            </a:r>
            <a:r>
              <a:rPr lang="ru-RU" sz="1600" i="1" dirty="0" err="1" smtClean="0"/>
              <a:t>процідити</a:t>
            </a:r>
            <a:r>
              <a:rPr lang="ru-RU" sz="1600" i="1" dirty="0" smtClean="0"/>
              <a:t>. </a:t>
            </a:r>
            <a:r>
              <a:rPr lang="ru-RU" sz="1600" i="1" dirty="0" err="1" smtClean="0"/>
              <a:t>Пити</a:t>
            </a:r>
            <a:r>
              <a:rPr lang="ru-RU" sz="1600" i="1" dirty="0" smtClean="0"/>
              <a:t> по 2 </a:t>
            </a:r>
            <a:r>
              <a:rPr lang="ru-RU" sz="1600" i="1" dirty="0" err="1" smtClean="0"/>
              <a:t>столові</a:t>
            </a:r>
            <a:r>
              <a:rPr lang="ru-RU" sz="1600" i="1" dirty="0" smtClean="0"/>
              <a:t> ложки настою 2 рази на день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713" y="4641473"/>
            <a:ext cx="2718655" cy="160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9427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80" y="762000"/>
            <a:ext cx="7272831" cy="54102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683915" y="762000"/>
            <a:ext cx="35814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Технологія збору </a:t>
            </a:r>
            <a:r>
              <a:rPr lang="uk-UA" dirty="0" err="1" smtClean="0">
                <a:solidFill>
                  <a:schemeClr val="tx1"/>
                </a:solidFill>
              </a:rPr>
              <a:t>Едельбергу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90600" y="2209800"/>
            <a:ext cx="2209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400" dirty="0" smtClean="0">
                <a:solidFill>
                  <a:schemeClr val="tx1"/>
                </a:solidFill>
              </a:rPr>
              <a:t>Відважують плоди </a:t>
            </a:r>
            <a:r>
              <a:rPr lang="uk-UA" sz="1400" dirty="0" err="1" smtClean="0">
                <a:solidFill>
                  <a:schemeClr val="tx1"/>
                </a:solidFill>
              </a:rPr>
              <a:t>тимˈяну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71774" y="2259227"/>
            <a:ext cx="2209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400" dirty="0" smtClean="0">
                <a:solidFill>
                  <a:schemeClr val="tx1"/>
                </a:solidFill>
              </a:rPr>
              <a:t>Поміщають плоди </a:t>
            </a:r>
            <a:r>
              <a:rPr lang="uk-UA" sz="1400" dirty="0" err="1" smtClean="0">
                <a:solidFill>
                  <a:schemeClr val="tx1"/>
                </a:solidFill>
              </a:rPr>
              <a:t>тимˈяну</a:t>
            </a:r>
            <a:r>
              <a:rPr lang="uk-UA" sz="1400" dirty="0" smtClean="0">
                <a:solidFill>
                  <a:schemeClr val="tx1"/>
                </a:solidFill>
              </a:rPr>
              <a:t> в ступку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91200" y="2259227"/>
            <a:ext cx="2209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400" dirty="0" smtClean="0">
                <a:solidFill>
                  <a:schemeClr val="tx1"/>
                </a:solidFill>
              </a:rPr>
              <a:t>Подрібнюють плоди </a:t>
            </a:r>
            <a:r>
              <a:rPr lang="uk-UA" sz="1400" dirty="0" err="1" smtClean="0">
                <a:solidFill>
                  <a:schemeClr val="tx1"/>
                </a:solidFill>
              </a:rPr>
              <a:t>тимˈяну</a:t>
            </a:r>
            <a:r>
              <a:rPr lang="uk-UA" sz="1400" dirty="0" smtClean="0">
                <a:solidFill>
                  <a:schemeClr val="tx1"/>
                </a:solidFill>
              </a:rPr>
              <a:t> 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74680" y="3962400"/>
            <a:ext cx="2209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200" dirty="0" smtClean="0">
                <a:solidFill>
                  <a:schemeClr val="tx1"/>
                </a:solidFill>
              </a:rPr>
              <a:t>Відважують листя б</a:t>
            </a:r>
            <a:r>
              <a:rPr lang="vi-VN" sz="1200" dirty="0" smtClean="0">
                <a:solidFill>
                  <a:schemeClr val="tx1"/>
                </a:solidFill>
              </a:rPr>
              <a:t>обівник</a:t>
            </a:r>
            <a:r>
              <a:rPr lang="uk-UA" sz="1200" dirty="0" smtClean="0">
                <a:solidFill>
                  <a:schemeClr val="tx1"/>
                </a:solidFill>
              </a:rPr>
              <a:t>а</a:t>
            </a:r>
            <a:r>
              <a:rPr lang="vi-VN" sz="1200" dirty="0" smtClean="0">
                <a:solidFill>
                  <a:schemeClr val="tx1"/>
                </a:solidFill>
              </a:rPr>
              <a:t> трилист</a:t>
            </a:r>
            <a:r>
              <a:rPr lang="uk-UA" sz="1200" dirty="0" err="1" smtClean="0">
                <a:solidFill>
                  <a:schemeClr val="tx1"/>
                </a:solidFill>
              </a:rPr>
              <a:t>ного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371774" y="3992262"/>
            <a:ext cx="2209800" cy="351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200" dirty="0" smtClean="0">
                <a:solidFill>
                  <a:schemeClr val="tx1"/>
                </a:solidFill>
              </a:rPr>
              <a:t>Додають листя б</a:t>
            </a:r>
            <a:r>
              <a:rPr lang="vi-VN" sz="1200" dirty="0" smtClean="0">
                <a:solidFill>
                  <a:schemeClr val="tx1"/>
                </a:solidFill>
              </a:rPr>
              <a:t>обівник</a:t>
            </a:r>
            <a:r>
              <a:rPr lang="uk-UA" sz="1200" dirty="0" smtClean="0">
                <a:solidFill>
                  <a:schemeClr val="tx1"/>
                </a:solidFill>
              </a:rPr>
              <a:t>а</a:t>
            </a:r>
            <a:r>
              <a:rPr lang="vi-VN" sz="1200" dirty="0" smtClean="0">
                <a:solidFill>
                  <a:schemeClr val="tx1"/>
                </a:solidFill>
              </a:rPr>
              <a:t> трилист</a:t>
            </a:r>
            <a:r>
              <a:rPr lang="uk-UA" sz="1200" dirty="0" err="1" smtClean="0">
                <a:solidFill>
                  <a:schemeClr val="tx1"/>
                </a:solidFill>
              </a:rPr>
              <a:t>ного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uk-UA" sz="1200" dirty="0" smtClean="0">
                <a:solidFill>
                  <a:schemeClr val="tx1"/>
                </a:solidFill>
              </a:rPr>
              <a:t>у ступку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791200" y="3962400"/>
            <a:ext cx="2209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200" dirty="0" smtClean="0">
                <a:solidFill>
                  <a:schemeClr val="tx1"/>
                </a:solidFill>
              </a:rPr>
              <a:t>Перемішують плоди </a:t>
            </a:r>
            <a:r>
              <a:rPr lang="uk-UA" sz="1200" dirty="0" err="1" smtClean="0">
                <a:solidFill>
                  <a:schemeClr val="tx1"/>
                </a:solidFill>
              </a:rPr>
              <a:t>тимˈяну</a:t>
            </a:r>
            <a:r>
              <a:rPr lang="uk-UA" sz="1200" dirty="0" smtClean="0">
                <a:solidFill>
                  <a:schemeClr val="tx1"/>
                </a:solidFill>
              </a:rPr>
              <a:t>  з </a:t>
            </a:r>
            <a:r>
              <a:rPr lang="uk-UA" sz="1200" dirty="0" err="1" smtClean="0">
                <a:solidFill>
                  <a:schemeClr val="tx1"/>
                </a:solidFill>
              </a:rPr>
              <a:t>листями</a:t>
            </a:r>
            <a:r>
              <a:rPr lang="uk-UA" sz="1200" dirty="0" smtClean="0">
                <a:solidFill>
                  <a:schemeClr val="tx1"/>
                </a:solidFill>
              </a:rPr>
              <a:t> б</a:t>
            </a:r>
            <a:r>
              <a:rPr lang="vi-VN" sz="1200" dirty="0" smtClean="0">
                <a:solidFill>
                  <a:schemeClr val="tx1"/>
                </a:solidFill>
              </a:rPr>
              <a:t>обівник</a:t>
            </a:r>
            <a:r>
              <a:rPr lang="uk-UA" sz="1200" dirty="0" smtClean="0">
                <a:solidFill>
                  <a:schemeClr val="tx1"/>
                </a:solidFill>
              </a:rPr>
              <a:t>а</a:t>
            </a:r>
            <a:r>
              <a:rPr lang="vi-VN" sz="1200" dirty="0" smtClean="0">
                <a:solidFill>
                  <a:schemeClr val="tx1"/>
                </a:solidFill>
              </a:rPr>
              <a:t>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78243" y="5791200"/>
            <a:ext cx="2209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400" dirty="0" smtClean="0">
                <a:solidFill>
                  <a:schemeClr val="tx1"/>
                </a:solidFill>
              </a:rPr>
              <a:t>Відважують деревію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467100" y="5791200"/>
            <a:ext cx="2209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400" dirty="0" smtClean="0">
                <a:solidFill>
                  <a:schemeClr val="tx1"/>
                </a:solidFill>
              </a:rPr>
              <a:t>Додають квіти деревію в ступку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826211" y="5715000"/>
            <a:ext cx="2209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200" dirty="0" smtClean="0">
                <a:solidFill>
                  <a:schemeClr val="tx1"/>
                </a:solidFill>
              </a:rPr>
              <a:t>Перемішують суміш лікарської рослинної сировини</a:t>
            </a:r>
            <a:endParaRPr lang="ru-R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1450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05" y="762000"/>
            <a:ext cx="7543800" cy="39624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90600" y="2286000"/>
            <a:ext cx="2209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200" dirty="0" smtClean="0">
                <a:solidFill>
                  <a:schemeClr val="tx1"/>
                </a:solidFill>
              </a:rPr>
              <a:t>Відважують крушини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08405" y="2286000"/>
            <a:ext cx="2209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200" dirty="0" smtClean="0">
                <a:solidFill>
                  <a:schemeClr val="tx1"/>
                </a:solidFill>
              </a:rPr>
              <a:t>Додають кору крушини в ступку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67400" y="2316891"/>
            <a:ext cx="2209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200" dirty="0" smtClean="0">
                <a:solidFill>
                  <a:schemeClr val="tx1"/>
                </a:solidFill>
              </a:rPr>
              <a:t>Перемішують збір до однорідності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19800" y="2469291"/>
            <a:ext cx="2209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200" dirty="0" smtClean="0">
                <a:solidFill>
                  <a:schemeClr val="tx1"/>
                </a:solidFill>
              </a:rPr>
              <a:t>Перемішують збір до однорідності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67400" y="4267200"/>
            <a:ext cx="2209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200" dirty="0" smtClean="0">
                <a:solidFill>
                  <a:schemeClr val="tx1"/>
                </a:solidFill>
              </a:rPr>
              <a:t>Оформлюють препарат до відпуску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74424" y="4246605"/>
            <a:ext cx="2209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200" dirty="0" smtClean="0">
                <a:solidFill>
                  <a:schemeClr val="tx1"/>
                </a:solidFill>
              </a:rPr>
              <a:t>Пакет поміщують в картону коробку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90600" y="4246605"/>
            <a:ext cx="2209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200" dirty="0" smtClean="0">
                <a:solidFill>
                  <a:schemeClr val="tx1"/>
                </a:solidFill>
              </a:rPr>
              <a:t>Упаковують збір в </a:t>
            </a:r>
            <a:r>
              <a:rPr lang="uk-UA" sz="1200" dirty="0" err="1" smtClean="0">
                <a:solidFill>
                  <a:schemeClr val="tx1"/>
                </a:solidFill>
              </a:rPr>
              <a:t>полиетиленовий</a:t>
            </a:r>
            <a:r>
              <a:rPr lang="uk-UA" sz="1200" dirty="0" smtClean="0">
                <a:solidFill>
                  <a:schemeClr val="tx1"/>
                </a:solidFill>
              </a:rPr>
              <a:t> пакет</a:t>
            </a:r>
            <a:endParaRPr lang="ru-R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5043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2314898" cy="185763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38400" y="152400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Приготування</a:t>
            </a:r>
            <a:r>
              <a:rPr lang="ru-RU" dirty="0" smtClean="0"/>
              <a:t> твердих </a:t>
            </a:r>
            <a:r>
              <a:rPr lang="ru-RU" dirty="0" err="1" smtClean="0"/>
              <a:t>лікарських</a:t>
            </a:r>
            <a:r>
              <a:rPr lang="ru-RU" dirty="0" smtClean="0"/>
              <a:t> форм: чай </a:t>
            </a:r>
            <a:r>
              <a:rPr lang="ru-RU" dirty="0" err="1" smtClean="0"/>
              <a:t>вітрогонний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16957" y="521732"/>
            <a:ext cx="614124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Як приклад </a:t>
            </a:r>
            <a:r>
              <a:rPr lang="ru-RU" dirty="0" err="1" smtClean="0"/>
              <a:t>лікувальних</a:t>
            </a:r>
            <a:r>
              <a:rPr lang="ru-RU" dirty="0" smtClean="0"/>
              <a:t> </a:t>
            </a:r>
            <a:r>
              <a:rPr lang="ru-RU" dirty="0" err="1" smtClean="0"/>
              <a:t>фіточаїв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привести чай </a:t>
            </a:r>
            <a:r>
              <a:rPr lang="ru-RU" dirty="0" err="1" smtClean="0"/>
              <a:t>вітрогонний</a:t>
            </a:r>
            <a:r>
              <a:rPr lang="ru-RU" dirty="0" smtClean="0"/>
              <a:t>, </a:t>
            </a:r>
            <a:r>
              <a:rPr lang="ru-RU" dirty="0" err="1" smtClean="0"/>
              <a:t>дія</a:t>
            </a:r>
            <a:r>
              <a:rPr lang="ru-RU" dirty="0" smtClean="0"/>
              <a:t> </a:t>
            </a:r>
            <a:r>
              <a:rPr lang="ru-RU" dirty="0" err="1" smtClean="0"/>
              <a:t>якого</a:t>
            </a:r>
            <a:r>
              <a:rPr lang="ru-RU" dirty="0" smtClean="0"/>
              <a:t> </a:t>
            </a:r>
            <a:r>
              <a:rPr lang="ru-RU" dirty="0" err="1" smtClean="0"/>
              <a:t>пояснюється</a:t>
            </a:r>
            <a:r>
              <a:rPr lang="ru-RU" dirty="0" smtClean="0"/>
              <a:t> </a:t>
            </a:r>
            <a:r>
              <a:rPr lang="ru-RU" dirty="0" err="1" smtClean="0"/>
              <a:t>рефлекторним</a:t>
            </a:r>
            <a:r>
              <a:rPr lang="ru-RU" dirty="0" smtClean="0"/>
              <a:t> </a:t>
            </a:r>
            <a:r>
              <a:rPr lang="ru-RU" dirty="0" err="1" smtClean="0"/>
              <a:t>посиленням</a:t>
            </a:r>
            <a:r>
              <a:rPr lang="ru-RU" dirty="0" smtClean="0"/>
              <a:t> </a:t>
            </a:r>
            <a:r>
              <a:rPr lang="ru-RU" dirty="0" err="1" smtClean="0"/>
              <a:t>секреції</a:t>
            </a:r>
            <a:r>
              <a:rPr lang="ru-RU" dirty="0" smtClean="0"/>
              <a:t> і перистальтики, </a:t>
            </a:r>
            <a:r>
              <a:rPr lang="ru-RU" dirty="0" err="1" smtClean="0"/>
              <a:t>частково</a:t>
            </a:r>
            <a:r>
              <a:rPr lang="ru-RU" dirty="0" smtClean="0"/>
              <a:t> - прямою </a:t>
            </a:r>
            <a:r>
              <a:rPr lang="ru-RU" dirty="0" err="1" smtClean="0"/>
              <a:t>дією</a:t>
            </a:r>
            <a:r>
              <a:rPr lang="ru-RU" dirty="0" smtClean="0"/>
              <a:t> </a:t>
            </a:r>
            <a:r>
              <a:rPr lang="ru-RU" dirty="0" err="1" smtClean="0"/>
              <a:t>ефірних</a:t>
            </a:r>
            <a:r>
              <a:rPr lang="ru-RU" dirty="0" smtClean="0"/>
              <a:t> масел,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містяться</a:t>
            </a:r>
            <a:r>
              <a:rPr lang="ru-RU" dirty="0" smtClean="0"/>
              <a:t> в </a:t>
            </a:r>
            <a:r>
              <a:rPr lang="ru-RU" dirty="0" err="1" smtClean="0"/>
              <a:t>рослинах</a:t>
            </a:r>
            <a:r>
              <a:rPr lang="ru-RU" dirty="0" smtClean="0"/>
              <a:t>, на </a:t>
            </a:r>
            <a:r>
              <a:rPr lang="ru-RU" dirty="0" err="1" smtClean="0"/>
              <a:t>кишкову</a:t>
            </a:r>
            <a:r>
              <a:rPr lang="ru-RU" dirty="0" smtClean="0"/>
              <a:t> флору.</a:t>
            </a:r>
          </a:p>
          <a:p>
            <a:endParaRPr lang="ru-RU" i="1" dirty="0" smtClean="0"/>
          </a:p>
          <a:p>
            <a:pPr marL="444500" indent="-444500"/>
            <a:r>
              <a:rPr lang="en-US" i="1" dirty="0" err="1"/>
              <a:t>Rp</a:t>
            </a:r>
            <a:r>
              <a:rPr lang="en-US" i="1" dirty="0"/>
              <a:t>.: </a:t>
            </a:r>
            <a:r>
              <a:rPr lang="en-US" i="1" dirty="0" err="1"/>
              <a:t>Foliorum</a:t>
            </a:r>
            <a:r>
              <a:rPr lang="en-US" i="1" dirty="0"/>
              <a:t> </a:t>
            </a:r>
            <a:r>
              <a:rPr lang="en-US" i="1" dirty="0" err="1"/>
              <a:t>Menthae</a:t>
            </a:r>
            <a:r>
              <a:rPr lang="en-US" i="1" dirty="0"/>
              <a:t> </a:t>
            </a:r>
            <a:r>
              <a:rPr lang="en-US" i="1" dirty="0" err="1"/>
              <a:t>piperitae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err="1" smtClean="0"/>
              <a:t>Fructus</a:t>
            </a:r>
            <a:r>
              <a:rPr lang="en-US" i="1" dirty="0" smtClean="0"/>
              <a:t> </a:t>
            </a:r>
            <a:r>
              <a:rPr lang="en-US" i="1" dirty="0" err="1"/>
              <a:t>Foeniculi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err="1" smtClean="0"/>
              <a:t>Rizomatis</a:t>
            </a:r>
            <a:r>
              <a:rPr lang="en-US" i="1" dirty="0" smtClean="0"/>
              <a:t> </a:t>
            </a:r>
            <a:r>
              <a:rPr lang="en-US" i="1" dirty="0"/>
              <a:t>cum </a:t>
            </a:r>
            <a:r>
              <a:rPr lang="en-US" i="1" dirty="0" err="1"/>
              <a:t>radicibus</a:t>
            </a:r>
            <a:r>
              <a:rPr lang="en-US" i="1" dirty="0"/>
              <a:t> </a:t>
            </a:r>
            <a:r>
              <a:rPr lang="en-US" i="1" dirty="0" err="1"/>
              <a:t>Valerianae</a:t>
            </a:r>
            <a:r>
              <a:rPr lang="en-US" i="1" dirty="0"/>
              <a:t> </a:t>
            </a:r>
            <a:r>
              <a:rPr lang="en-US" i="1" dirty="0" err="1"/>
              <a:t>āā</a:t>
            </a:r>
            <a:r>
              <a:rPr lang="en-US" i="1" dirty="0"/>
              <a:t> 20,0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M.D.S</a:t>
            </a:r>
            <a:r>
              <a:rPr lang="en-US" i="1" dirty="0"/>
              <a:t>. 1 </a:t>
            </a:r>
            <a:r>
              <a:rPr lang="ru-RU" sz="1600" dirty="0" err="1" smtClean="0"/>
              <a:t>столову</a:t>
            </a:r>
            <a:r>
              <a:rPr lang="ru-RU" sz="1600" dirty="0" smtClean="0"/>
              <a:t> ложку </a:t>
            </a:r>
            <a:r>
              <a:rPr lang="ru-RU" sz="1600" dirty="0" err="1" smtClean="0"/>
              <a:t>збору</a:t>
            </a:r>
            <a:r>
              <a:rPr lang="ru-RU" sz="1600" dirty="0" smtClean="0"/>
              <a:t> </a:t>
            </a:r>
            <a:r>
              <a:rPr lang="ru-RU" sz="1600" dirty="0" err="1" smtClean="0"/>
              <a:t>залити</a:t>
            </a:r>
            <a:r>
              <a:rPr lang="ru-RU" sz="1600" dirty="0" smtClean="0"/>
              <a:t> 1 </a:t>
            </a:r>
            <a:r>
              <a:rPr lang="ru-RU" sz="1600" dirty="0" err="1" smtClean="0"/>
              <a:t>склянкою</a:t>
            </a:r>
            <a:r>
              <a:rPr lang="ru-RU" sz="1600" dirty="0" smtClean="0"/>
              <a:t> води, </a:t>
            </a:r>
            <a:r>
              <a:rPr lang="ru-RU" sz="1600" dirty="0" err="1" smtClean="0"/>
              <a:t>нагрівати</a:t>
            </a:r>
            <a:r>
              <a:rPr lang="ru-RU" sz="1600" dirty="0" smtClean="0"/>
              <a:t> на </a:t>
            </a:r>
            <a:r>
              <a:rPr lang="ru-RU" sz="1600" dirty="0" err="1" smtClean="0"/>
              <a:t>водяній</a:t>
            </a:r>
            <a:r>
              <a:rPr lang="ru-RU" sz="1600" dirty="0" smtClean="0"/>
              <a:t> </a:t>
            </a:r>
            <a:r>
              <a:rPr lang="ru-RU" sz="1600" dirty="0" err="1" smtClean="0"/>
              <a:t>бані</a:t>
            </a:r>
            <a:r>
              <a:rPr lang="ru-RU" sz="1600" dirty="0" smtClean="0"/>
              <a:t> 15 </a:t>
            </a:r>
            <a:r>
              <a:rPr lang="ru-RU" sz="1600" dirty="0" err="1" smtClean="0"/>
              <a:t>хв</a:t>
            </a:r>
            <a:r>
              <a:rPr lang="ru-RU" sz="1600" dirty="0" smtClean="0"/>
              <a:t>, </a:t>
            </a:r>
            <a:r>
              <a:rPr lang="ru-RU" sz="1600" dirty="0" err="1" smtClean="0"/>
              <a:t>процідити</a:t>
            </a:r>
            <a:r>
              <a:rPr lang="ru-RU" sz="1600" dirty="0" smtClean="0"/>
              <a:t>, </a:t>
            </a:r>
            <a:r>
              <a:rPr lang="ru-RU" sz="1600" dirty="0" err="1" smtClean="0"/>
              <a:t>віджати</a:t>
            </a:r>
            <a:r>
              <a:rPr lang="ru-RU" sz="1600" dirty="0" smtClean="0"/>
              <a:t>. </a:t>
            </a:r>
            <a:r>
              <a:rPr lang="ru-RU" sz="1600" dirty="0" err="1" smtClean="0"/>
              <a:t>Пити</a:t>
            </a:r>
            <a:r>
              <a:rPr lang="ru-RU" sz="1600" dirty="0" smtClean="0"/>
              <a:t> по 1 </a:t>
            </a:r>
            <a:r>
              <a:rPr lang="ru-RU" sz="1600" dirty="0" err="1" smtClean="0"/>
              <a:t>столовій</a:t>
            </a:r>
            <a:r>
              <a:rPr lang="ru-RU" sz="1600" dirty="0" smtClean="0"/>
              <a:t> </a:t>
            </a:r>
            <a:r>
              <a:rPr lang="ru-RU" sz="1600" dirty="0" err="1" smtClean="0"/>
              <a:t>ложці</a:t>
            </a:r>
            <a:r>
              <a:rPr lang="ru-RU" sz="1600" dirty="0" smtClean="0"/>
              <a:t> чаю 3-4 рази на день або по 1 / 4-1 / 2 склянки </a:t>
            </a:r>
            <a:r>
              <a:rPr lang="ru-RU" sz="1600" dirty="0" err="1" smtClean="0"/>
              <a:t>вранці</a:t>
            </a:r>
            <a:r>
              <a:rPr lang="ru-RU" sz="1600" dirty="0" smtClean="0"/>
              <a:t> і </a:t>
            </a:r>
            <a:r>
              <a:rPr lang="ru-RU" sz="1600" dirty="0" err="1" smtClean="0"/>
              <a:t>ввечері</a:t>
            </a:r>
            <a:r>
              <a:rPr lang="ru-RU" sz="1600" dirty="0" smtClean="0"/>
              <a:t> в теплому </a:t>
            </a:r>
            <a:r>
              <a:rPr lang="ru-RU" sz="1600" dirty="0" err="1" smtClean="0"/>
              <a:t>вигляді</a:t>
            </a:r>
            <a:endParaRPr 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122718"/>
            <a:ext cx="7239000" cy="24716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314898" y="4233974"/>
            <a:ext cx="4466902" cy="3380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Приготування</a:t>
            </a:r>
            <a:r>
              <a:rPr lang="ru-RU" dirty="0" smtClean="0">
                <a:solidFill>
                  <a:schemeClr val="tx1"/>
                </a:solidFill>
              </a:rPr>
              <a:t> чаю </a:t>
            </a:r>
            <a:r>
              <a:rPr lang="ru-RU" dirty="0" err="1" smtClean="0">
                <a:solidFill>
                  <a:schemeClr val="tx1"/>
                </a:solidFill>
              </a:rPr>
              <a:t>вітрогонного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41173" y="6019800"/>
            <a:ext cx="2438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chemeClr val="tx1"/>
                </a:solidFill>
              </a:rPr>
              <a:t>Подрібнюють ЛРС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05200" y="6019800"/>
            <a:ext cx="2095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chemeClr val="tx1"/>
                </a:solidFill>
              </a:rPr>
              <a:t>Відважують листя </a:t>
            </a:r>
            <a:r>
              <a:rPr lang="uk-UA" sz="1400" b="1" dirty="0" err="1" smtClean="0">
                <a:solidFill>
                  <a:schemeClr val="tx1"/>
                </a:solidFill>
              </a:rPr>
              <a:t>м</a:t>
            </a:r>
            <a:r>
              <a:rPr lang="uk-UA" sz="1400" dirty="0" err="1" smtClean="0">
                <a:solidFill>
                  <a:schemeClr val="tx1"/>
                </a:solidFill>
              </a:rPr>
              <a:t>ˈ</a:t>
            </a:r>
            <a:r>
              <a:rPr lang="uk-UA" sz="1400" b="1" dirty="0" err="1" smtClean="0">
                <a:solidFill>
                  <a:schemeClr val="tx1"/>
                </a:solidFill>
              </a:rPr>
              <a:t>яти</a:t>
            </a:r>
            <a:r>
              <a:rPr lang="uk-UA" sz="1400" b="1" dirty="0" smtClean="0">
                <a:solidFill>
                  <a:schemeClr val="tx1"/>
                </a:solidFill>
              </a:rPr>
              <a:t> 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05200" y="6021859"/>
            <a:ext cx="2095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chemeClr val="tx1"/>
                </a:solidFill>
              </a:rPr>
              <a:t>Відважують листя </a:t>
            </a:r>
            <a:r>
              <a:rPr lang="uk-UA" sz="1400" b="1" dirty="0" err="1" smtClean="0">
                <a:solidFill>
                  <a:schemeClr val="tx1"/>
                </a:solidFill>
              </a:rPr>
              <a:t>м</a:t>
            </a:r>
            <a:r>
              <a:rPr lang="uk-UA" sz="1400" dirty="0" err="1" smtClean="0">
                <a:solidFill>
                  <a:schemeClr val="tx1"/>
                </a:solidFill>
              </a:rPr>
              <a:t>ˈ</a:t>
            </a:r>
            <a:r>
              <a:rPr lang="uk-UA" sz="1400" b="1" dirty="0" err="1" smtClean="0">
                <a:solidFill>
                  <a:schemeClr val="tx1"/>
                </a:solidFill>
              </a:rPr>
              <a:t>яти</a:t>
            </a:r>
            <a:r>
              <a:rPr lang="uk-UA" sz="1400" b="1" dirty="0" smtClean="0">
                <a:solidFill>
                  <a:schemeClr val="tx1"/>
                </a:solidFill>
              </a:rPr>
              <a:t> 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943600" y="5970373"/>
            <a:ext cx="2095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chemeClr val="tx1"/>
                </a:solidFill>
              </a:rPr>
              <a:t>Поміщують листя </a:t>
            </a:r>
            <a:r>
              <a:rPr lang="uk-UA" sz="1400" b="1" dirty="0" err="1" smtClean="0">
                <a:solidFill>
                  <a:schemeClr val="tx1"/>
                </a:solidFill>
              </a:rPr>
              <a:t>м</a:t>
            </a:r>
            <a:r>
              <a:rPr lang="uk-UA" sz="1400" dirty="0" err="1" smtClean="0">
                <a:solidFill>
                  <a:schemeClr val="tx1"/>
                </a:solidFill>
              </a:rPr>
              <a:t>ˈ</a:t>
            </a:r>
            <a:r>
              <a:rPr lang="uk-UA" sz="1400" b="1" dirty="0" err="1" smtClean="0">
                <a:solidFill>
                  <a:schemeClr val="tx1"/>
                </a:solidFill>
              </a:rPr>
              <a:t>яти</a:t>
            </a:r>
            <a:r>
              <a:rPr lang="uk-UA" sz="1400" b="1" dirty="0" smtClean="0">
                <a:solidFill>
                  <a:schemeClr val="tx1"/>
                </a:solidFill>
              </a:rPr>
              <a:t> в ступку </a:t>
            </a:r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692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33400"/>
            <a:ext cx="7772400" cy="61722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38200" y="1981200"/>
            <a:ext cx="2438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300" b="1" dirty="0" smtClean="0">
                <a:solidFill>
                  <a:schemeClr val="tx1"/>
                </a:solidFill>
              </a:rPr>
              <a:t>Відважують плоди фенхелю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52800" y="1986349"/>
            <a:ext cx="2438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300" b="1" dirty="0" smtClean="0">
                <a:solidFill>
                  <a:schemeClr val="tx1"/>
                </a:solidFill>
              </a:rPr>
              <a:t>Додають плоди фенхелю</a:t>
            </a:r>
            <a:endParaRPr lang="ru-RU" sz="1300" b="1" dirty="0" smtClean="0">
              <a:solidFill>
                <a:schemeClr val="tx1"/>
              </a:solidFill>
            </a:endParaRPr>
          </a:p>
          <a:p>
            <a:pPr algn="ctr"/>
            <a:r>
              <a:rPr lang="uk-UA" sz="1300" b="1" dirty="0" smtClean="0">
                <a:solidFill>
                  <a:schemeClr val="tx1"/>
                </a:solidFill>
              </a:rPr>
              <a:t>в ступку 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67400" y="1981200"/>
            <a:ext cx="2438400" cy="4015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300" b="1" dirty="0" smtClean="0">
                <a:solidFill>
                  <a:schemeClr val="tx1"/>
                </a:solidFill>
              </a:rPr>
              <a:t>Перемішують листя </a:t>
            </a:r>
            <a:r>
              <a:rPr lang="uk-UA" sz="1200" b="1" dirty="0" err="1" smtClean="0">
                <a:solidFill>
                  <a:schemeClr val="tx1"/>
                </a:solidFill>
              </a:rPr>
              <a:t>м</a:t>
            </a:r>
            <a:r>
              <a:rPr lang="uk-UA" sz="1200" dirty="0" err="1" smtClean="0">
                <a:solidFill>
                  <a:schemeClr val="tx1"/>
                </a:solidFill>
              </a:rPr>
              <a:t>ˈ</a:t>
            </a:r>
            <a:r>
              <a:rPr lang="uk-UA" sz="1200" b="1" dirty="0" err="1" smtClean="0">
                <a:solidFill>
                  <a:schemeClr val="tx1"/>
                </a:solidFill>
              </a:rPr>
              <a:t>яти</a:t>
            </a:r>
            <a:r>
              <a:rPr lang="uk-UA" sz="1200" b="1" dirty="0" smtClean="0">
                <a:solidFill>
                  <a:schemeClr val="tx1"/>
                </a:solidFill>
              </a:rPr>
              <a:t> та плоди</a:t>
            </a:r>
            <a:r>
              <a:rPr lang="uk-UA" sz="1300" b="1" dirty="0" smtClean="0">
                <a:solidFill>
                  <a:schemeClr val="tx1"/>
                </a:solidFill>
              </a:rPr>
              <a:t> фенхелю</a:t>
            </a:r>
            <a:endParaRPr lang="ru-RU" sz="1300" b="1" dirty="0" smtClean="0">
              <a:solidFill>
                <a:schemeClr val="tx1"/>
              </a:solidFill>
            </a:endParaRPr>
          </a:p>
          <a:p>
            <a:pPr algn="ctr"/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4495800"/>
            <a:ext cx="2438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300" b="1" dirty="0" smtClean="0">
                <a:solidFill>
                  <a:schemeClr val="tx1"/>
                </a:solidFill>
              </a:rPr>
              <a:t>Відважують кореневище з коренями валеріани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05200" y="4495800"/>
            <a:ext cx="2438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300" b="1" dirty="0" smtClean="0">
                <a:solidFill>
                  <a:schemeClr val="tx1"/>
                </a:solidFill>
              </a:rPr>
              <a:t>Додають кореневище валеріани</a:t>
            </a:r>
            <a:r>
              <a:rPr lang="ru-RU" sz="1300" b="1" dirty="0">
                <a:solidFill>
                  <a:schemeClr val="tx1"/>
                </a:solidFill>
              </a:rPr>
              <a:t> </a:t>
            </a:r>
            <a:r>
              <a:rPr lang="uk-UA" sz="1300" b="1" dirty="0" smtClean="0">
                <a:solidFill>
                  <a:schemeClr val="tx1"/>
                </a:solidFill>
              </a:rPr>
              <a:t>в ступку 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19800" y="4495800"/>
            <a:ext cx="2438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300" b="1" dirty="0" smtClean="0">
                <a:solidFill>
                  <a:schemeClr val="tx1"/>
                </a:solidFill>
              </a:rPr>
              <a:t>Перемішують збір до однорідності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18519" y="6306065"/>
            <a:ext cx="2438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300" b="1" dirty="0" smtClean="0">
                <a:solidFill>
                  <a:schemeClr val="tx1"/>
                </a:solidFill>
              </a:rPr>
              <a:t>Упаковують збір в </a:t>
            </a:r>
            <a:r>
              <a:rPr lang="uk-UA" sz="1300" b="1" dirty="0" err="1" smtClean="0">
                <a:solidFill>
                  <a:schemeClr val="tx1"/>
                </a:solidFill>
              </a:rPr>
              <a:t>полиетиленовий</a:t>
            </a:r>
            <a:r>
              <a:rPr lang="uk-UA" sz="1300" b="1" dirty="0" smtClean="0">
                <a:solidFill>
                  <a:schemeClr val="tx1"/>
                </a:solidFill>
              </a:rPr>
              <a:t> пакет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99022" y="6306065"/>
            <a:ext cx="2438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300" b="1" dirty="0" smtClean="0">
                <a:solidFill>
                  <a:schemeClr val="tx1"/>
                </a:solidFill>
              </a:rPr>
              <a:t>Поміщають в картонну </a:t>
            </a:r>
            <a:r>
              <a:rPr lang="uk-UA" sz="1300" b="1" dirty="0" err="1" smtClean="0">
                <a:solidFill>
                  <a:schemeClr val="tx1"/>
                </a:solidFill>
              </a:rPr>
              <a:t>каробку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044514" y="6306065"/>
            <a:ext cx="2438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300" b="1" dirty="0" smtClean="0">
                <a:solidFill>
                  <a:schemeClr val="tx1"/>
                </a:solidFill>
              </a:rPr>
              <a:t>Оформлюють препарат до відпуску</a:t>
            </a:r>
            <a:endParaRPr lang="ru-RU" sz="13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4086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DEBE0">
              <a:alpha val="7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38100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546354" y="172212"/>
            <a:ext cx="8387080" cy="1840230"/>
            <a:chOff x="546354" y="172212"/>
            <a:chExt cx="8387080" cy="1840230"/>
          </a:xfrm>
        </p:grpSpPr>
        <p:sp>
          <p:nvSpPr>
            <p:cNvPr id="5" name="object 5"/>
            <p:cNvSpPr/>
            <p:nvPr/>
          </p:nvSpPr>
          <p:spPr>
            <a:xfrm>
              <a:off x="735330" y="899921"/>
              <a:ext cx="8075930" cy="951230"/>
            </a:xfrm>
            <a:custGeom>
              <a:avLst/>
              <a:gdLst/>
              <a:ahLst/>
              <a:cxnLst/>
              <a:rect l="l" t="t" r="r" b="b"/>
              <a:pathLst>
                <a:path w="8075930" h="951230">
                  <a:moveTo>
                    <a:pt x="8075676" y="0"/>
                  </a:moveTo>
                  <a:lnTo>
                    <a:pt x="0" y="0"/>
                  </a:lnTo>
                  <a:lnTo>
                    <a:pt x="0" y="950976"/>
                  </a:lnTo>
                  <a:lnTo>
                    <a:pt x="8075676" y="950976"/>
                  </a:lnTo>
                  <a:lnTo>
                    <a:pt x="8075676" y="0"/>
                  </a:lnTo>
                  <a:close/>
                </a:path>
              </a:pathLst>
            </a:custGeom>
            <a:solidFill>
              <a:srgbClr val="EDEBE0">
                <a:alpha val="5411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4409" y="862584"/>
              <a:ext cx="7714488" cy="67437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354" y="1338072"/>
              <a:ext cx="8317992" cy="67437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82752" y="224028"/>
              <a:ext cx="8229600" cy="457200"/>
            </a:xfrm>
            <a:custGeom>
              <a:avLst/>
              <a:gdLst/>
              <a:ahLst/>
              <a:cxnLst/>
              <a:rect l="l" t="t" r="r" b="b"/>
              <a:pathLst>
                <a:path w="8229600" h="457200">
                  <a:moveTo>
                    <a:pt x="82296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8229600" y="4572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EDEBE0">
                <a:alpha val="309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82752" y="224028"/>
              <a:ext cx="8229600" cy="457200"/>
            </a:xfrm>
            <a:custGeom>
              <a:avLst/>
              <a:gdLst/>
              <a:ahLst/>
              <a:cxnLst/>
              <a:rect l="l" t="t" r="r" b="b"/>
              <a:pathLst>
                <a:path w="8229600" h="457200">
                  <a:moveTo>
                    <a:pt x="0" y="457200"/>
                  </a:moveTo>
                  <a:lnTo>
                    <a:pt x="8229600" y="4572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41148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2223" y="172212"/>
              <a:ext cx="5948933" cy="674369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1800986" y="2448305"/>
            <a:ext cx="5753100" cy="674370"/>
            <a:chOff x="1800986" y="2448305"/>
            <a:chExt cx="5753100" cy="674370"/>
          </a:xfrm>
        </p:grpSpPr>
        <p:sp>
          <p:nvSpPr>
            <p:cNvPr id="12" name="object 12"/>
            <p:cNvSpPr/>
            <p:nvPr/>
          </p:nvSpPr>
          <p:spPr>
            <a:xfrm>
              <a:off x="1800986" y="2500502"/>
              <a:ext cx="5753100" cy="414655"/>
            </a:xfrm>
            <a:custGeom>
              <a:avLst/>
              <a:gdLst/>
              <a:ahLst/>
              <a:cxnLst/>
              <a:rect l="l" t="t" r="r" b="b"/>
              <a:pathLst>
                <a:path w="5753100" h="414655">
                  <a:moveTo>
                    <a:pt x="5753099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5753099" y="414527"/>
                  </a:lnTo>
                  <a:lnTo>
                    <a:pt x="5753099" y="0"/>
                  </a:lnTo>
                  <a:close/>
                </a:path>
              </a:pathLst>
            </a:custGeom>
            <a:solidFill>
              <a:srgbClr val="FFFFFF">
                <a:alpha val="8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71343" y="2448305"/>
              <a:ext cx="4633722" cy="67437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800986" y="2500502"/>
            <a:ext cx="5753100" cy="414655"/>
          </a:xfrm>
          <a:prstGeom prst="rect">
            <a:avLst/>
          </a:prstGeom>
          <a:ln w="9905">
            <a:solidFill>
              <a:srgbClr val="8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758825">
              <a:lnSpc>
                <a:spcPct val="100000"/>
              </a:lnSpc>
              <a:spcBef>
                <a:spcPts val="295"/>
              </a:spcBef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7.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Пакування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та </a:t>
            </a:r>
            <a:r>
              <a:rPr sz="2400" b="1" spc="-15" dirty="0">
                <a:solidFill>
                  <a:srgbClr val="FF0000"/>
                </a:solidFill>
                <a:latin typeface="Arial"/>
                <a:cs typeface="Arial"/>
              </a:rPr>
              <a:t>маркування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95477" y="3223260"/>
            <a:ext cx="8376284" cy="2657475"/>
            <a:chOff x="395477" y="3223260"/>
            <a:chExt cx="8376284" cy="265747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4453" y="3260598"/>
              <a:ext cx="8121396" cy="261975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3533" y="3223260"/>
              <a:ext cx="7927848" cy="67436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5477" y="3698748"/>
              <a:ext cx="7158228" cy="67436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5477" y="4174236"/>
              <a:ext cx="8374380" cy="67436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5477" y="4649724"/>
              <a:ext cx="3314700" cy="67436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10127" y="4649724"/>
              <a:ext cx="501396" cy="67436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11473" y="4649724"/>
              <a:ext cx="1643633" cy="674369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571500" y="3190494"/>
            <a:ext cx="7918450" cy="1927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7675">
              <a:lnSpc>
                <a:spcPct val="13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Збори </a:t>
            </a:r>
            <a:r>
              <a:rPr sz="2400" b="1" spc="-15" dirty="0">
                <a:latin typeface="Arial"/>
                <a:cs typeface="Arial"/>
              </a:rPr>
              <a:t>відпускають </a:t>
            </a:r>
            <a:r>
              <a:rPr sz="2400" b="1" dirty="0">
                <a:latin typeface="Arial"/>
                <a:cs typeface="Arial"/>
              </a:rPr>
              <a:t>у </a:t>
            </a:r>
            <a:r>
              <a:rPr sz="2400" b="1" spc="-5" dirty="0">
                <a:latin typeface="Arial"/>
                <a:cs typeface="Arial"/>
              </a:rPr>
              <a:t>целофанових </a:t>
            </a:r>
            <a:r>
              <a:rPr sz="2400" b="1" spc="-10" dirty="0">
                <a:latin typeface="Arial"/>
                <a:cs typeface="Arial"/>
              </a:rPr>
              <a:t>мішечках </a:t>
            </a:r>
            <a:r>
              <a:rPr sz="2400" b="1" spc="-5" dirty="0">
                <a:latin typeface="Arial"/>
                <a:cs typeface="Arial"/>
              </a:rPr>
              <a:t>або  </a:t>
            </a:r>
            <a:r>
              <a:rPr sz="2400" b="1" spc="-10" dirty="0">
                <a:latin typeface="Arial"/>
                <a:cs typeface="Arial"/>
              </a:rPr>
              <a:t>картонних коробках, </a:t>
            </a:r>
            <a:r>
              <a:rPr sz="2400" b="1" spc="-5" dirty="0">
                <a:latin typeface="Arial"/>
                <a:cs typeface="Arial"/>
              </a:rPr>
              <a:t>викладених </a:t>
            </a:r>
            <a:r>
              <a:rPr sz="2400" b="1" spc="-15" dirty="0">
                <a:latin typeface="Arial"/>
                <a:cs typeface="Arial"/>
              </a:rPr>
              <a:t>зсередини  </a:t>
            </a:r>
            <a:r>
              <a:rPr sz="2400" b="1" dirty="0">
                <a:latin typeface="Arial"/>
                <a:cs typeface="Arial"/>
              </a:rPr>
              <a:t>пергаментним чи </a:t>
            </a:r>
            <a:r>
              <a:rPr sz="2400" b="1" spc="-5" dirty="0">
                <a:latin typeface="Arial"/>
                <a:cs typeface="Arial"/>
              </a:rPr>
              <a:t>вощеним </a:t>
            </a:r>
            <a:r>
              <a:rPr sz="2400" b="1" spc="-10" dirty="0">
                <a:latin typeface="Arial"/>
                <a:cs typeface="Arial"/>
              </a:rPr>
              <a:t>папером, </a:t>
            </a:r>
            <a:r>
              <a:rPr sz="2400" b="1" dirty="0">
                <a:latin typeface="Arial"/>
                <a:cs typeface="Arial"/>
              </a:rPr>
              <a:t>в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одноразових  </a:t>
            </a:r>
            <a:r>
              <a:rPr sz="2400" b="1" spc="-5" dirty="0">
                <a:latin typeface="Arial"/>
                <a:cs typeface="Arial"/>
              </a:rPr>
              <a:t>пакетах або </a:t>
            </a:r>
            <a:r>
              <a:rPr sz="2400" b="1" spc="-20" dirty="0">
                <a:latin typeface="Arial"/>
                <a:cs typeface="Arial"/>
              </a:rPr>
              <a:t>фільтр-пакетах.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22376" y="248157"/>
            <a:ext cx="7945120" cy="1558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857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6. </a:t>
            </a:r>
            <a:r>
              <a:rPr sz="2400" b="1" spc="-15" dirty="0">
                <a:solidFill>
                  <a:srgbClr val="FF0000"/>
                </a:solidFill>
                <a:latin typeface="Arial"/>
                <a:cs typeface="Arial"/>
              </a:rPr>
              <a:t>Дозування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(для </a:t>
            </a:r>
            <a:r>
              <a:rPr sz="2400" b="1" spc="-20" dirty="0">
                <a:solidFill>
                  <a:srgbClr val="FF0000"/>
                </a:solidFill>
                <a:latin typeface="Arial"/>
                <a:cs typeface="Arial"/>
              </a:rPr>
              <a:t>дозованих</a:t>
            </a:r>
            <a:r>
              <a:rPr sz="24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зборів)</a:t>
            </a:r>
            <a:endParaRPr sz="2400" dirty="0">
              <a:latin typeface="Arial"/>
              <a:cs typeface="Arial"/>
            </a:endParaRPr>
          </a:p>
          <a:p>
            <a:pPr marL="12700" marR="5080" indent="-12700">
              <a:lnSpc>
                <a:spcPct val="130000"/>
              </a:lnSpc>
              <a:spcBef>
                <a:spcPts val="1695"/>
              </a:spcBef>
            </a:pPr>
            <a:r>
              <a:rPr sz="2400" b="1" spc="-15" dirty="0">
                <a:latin typeface="Arial"/>
                <a:cs typeface="Arial"/>
              </a:rPr>
              <a:t>Дозування зборів </a:t>
            </a:r>
            <a:r>
              <a:rPr sz="2400" b="1" dirty="0">
                <a:latin typeface="Arial"/>
                <a:cs typeface="Arial"/>
              </a:rPr>
              <a:t>та </a:t>
            </a:r>
            <a:r>
              <a:rPr sz="2400" b="1" spc="-5" dirty="0">
                <a:latin typeface="Arial"/>
                <a:cs typeface="Arial"/>
              </a:rPr>
              <a:t>лікарських </a:t>
            </a:r>
            <a:r>
              <a:rPr sz="2400" b="1" dirty="0">
                <a:latin typeface="Arial"/>
                <a:cs typeface="Arial"/>
              </a:rPr>
              <a:t>чаїв </a:t>
            </a:r>
            <a:r>
              <a:rPr sz="2400" b="1" spc="-10" dirty="0">
                <a:latin typeface="Arial"/>
                <a:cs typeface="Arial"/>
              </a:rPr>
              <a:t>проводять  </a:t>
            </a:r>
            <a:r>
              <a:rPr sz="2400" b="1" spc="-15" dirty="0">
                <a:latin typeface="Arial"/>
                <a:cs typeface="Arial"/>
              </a:rPr>
              <a:t>за допомогою </a:t>
            </a:r>
            <a:r>
              <a:rPr sz="2400" b="1" spc="-10" dirty="0">
                <a:latin typeface="Arial"/>
                <a:cs typeface="Arial"/>
              </a:rPr>
              <a:t>аптечних </a:t>
            </a:r>
            <a:r>
              <a:rPr sz="2400" b="1" spc="-5" dirty="0">
                <a:latin typeface="Arial"/>
                <a:cs typeface="Arial"/>
              </a:rPr>
              <a:t>терезів або </a:t>
            </a:r>
            <a:r>
              <a:rPr sz="2400" b="1" dirty="0">
                <a:latin typeface="Arial"/>
                <a:cs typeface="Arial"/>
              </a:rPr>
              <a:t>інших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приладів.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816085" y="6579923"/>
            <a:ext cx="27432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z="1400" spc="-5" dirty="0">
                <a:solidFill>
                  <a:srgbClr val="800000"/>
                </a:solidFill>
                <a:latin typeface="Arial"/>
                <a:cs typeface="Arial"/>
              </a:rPr>
              <a:t>28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DEBE0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38100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932557" y="457580"/>
            <a:ext cx="4000500" cy="414655"/>
          </a:xfrm>
          <a:prstGeom prst="rect">
            <a:avLst/>
          </a:prstGeom>
          <a:solidFill>
            <a:srgbClr val="FFFFFF">
              <a:alpha val="89802"/>
            </a:srgbClr>
          </a:solidFill>
          <a:ln w="9905">
            <a:solidFill>
              <a:srgbClr val="8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607060">
              <a:lnSpc>
                <a:spcPct val="100000"/>
              </a:lnSpc>
              <a:spcBef>
                <a:spcPts val="290"/>
              </a:spcBef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8. </a:t>
            </a:r>
            <a:r>
              <a:rPr sz="2400" b="1" spc="-15" dirty="0">
                <a:solidFill>
                  <a:srgbClr val="FF0000"/>
                </a:solidFill>
                <a:latin typeface="Arial"/>
                <a:cs typeface="Arial"/>
              </a:rPr>
              <a:t>Контроль</a:t>
            </a:r>
            <a:r>
              <a:rPr sz="24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Arial"/>
                <a:cs typeface="Arial"/>
              </a:rPr>
              <a:t>якості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3023" y="1002030"/>
            <a:ext cx="8225028" cy="531342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60323" y="949452"/>
            <a:ext cx="7961630" cy="4853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1465" indent="448309">
              <a:lnSpc>
                <a:spcPct val="110000"/>
              </a:lnSpc>
              <a:spcBef>
                <a:spcPts val="100"/>
              </a:spcBef>
            </a:pPr>
            <a:r>
              <a:rPr sz="2400" b="1" spc="-15" dirty="0">
                <a:latin typeface="Arial"/>
                <a:cs typeface="Arial"/>
              </a:rPr>
              <a:t>Контроль якості зборів </a:t>
            </a:r>
            <a:r>
              <a:rPr sz="2400" b="1" spc="-10" dirty="0">
                <a:latin typeface="Arial"/>
                <a:cs typeface="Arial"/>
              </a:rPr>
              <a:t>здійснюють </a:t>
            </a:r>
            <a:r>
              <a:rPr sz="2400" b="1" spc="-5" dirty="0">
                <a:latin typeface="Arial"/>
                <a:cs typeface="Arial"/>
              </a:rPr>
              <a:t>згідно </a:t>
            </a:r>
            <a:r>
              <a:rPr sz="2400" b="1" spc="-100" dirty="0">
                <a:latin typeface="Arial"/>
                <a:cs typeface="Arial"/>
              </a:rPr>
              <a:t>ДФУ,  </a:t>
            </a:r>
            <a:r>
              <a:rPr sz="2400" b="1" dirty="0">
                <a:latin typeface="Arial"/>
                <a:cs typeface="Arial"/>
              </a:rPr>
              <a:t>чинних наказів, </a:t>
            </a:r>
            <a:r>
              <a:rPr sz="2400" b="1" spc="-5" dirty="0">
                <a:latin typeface="Arial"/>
                <a:cs typeface="Arial"/>
              </a:rPr>
              <a:t>інструкцій </a:t>
            </a:r>
            <a:r>
              <a:rPr sz="2400" b="1" dirty="0">
                <a:latin typeface="Arial"/>
                <a:cs typeface="Arial"/>
              </a:rPr>
              <a:t>МОЗ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України.</a:t>
            </a:r>
            <a:endParaRPr sz="2400" dirty="0">
              <a:latin typeface="Arial"/>
              <a:cs typeface="Arial"/>
            </a:endParaRPr>
          </a:p>
          <a:p>
            <a:pPr marL="12700" marR="955040" indent="448309">
              <a:lnSpc>
                <a:spcPct val="110000"/>
              </a:lnSpc>
            </a:pPr>
            <a:r>
              <a:rPr sz="2400" b="1" spc="-5" dirty="0">
                <a:latin typeface="Arial"/>
                <a:cs typeface="Arial"/>
              </a:rPr>
              <a:t>Здрібненість </a:t>
            </a:r>
            <a:r>
              <a:rPr sz="2400" b="1" spc="-20" dirty="0">
                <a:latin typeface="Arial"/>
                <a:cs typeface="Arial"/>
              </a:rPr>
              <a:t>(розмір </a:t>
            </a:r>
            <a:r>
              <a:rPr sz="2400" b="1" spc="-5" dirty="0">
                <a:latin typeface="Arial"/>
                <a:cs typeface="Arial"/>
              </a:rPr>
              <a:t>частинок подрібненої  сировини) </a:t>
            </a:r>
            <a:r>
              <a:rPr sz="2400" b="1" spc="-15" dirty="0">
                <a:latin typeface="Arial"/>
                <a:cs typeface="Arial"/>
              </a:rPr>
              <a:t>визначають </a:t>
            </a:r>
            <a:r>
              <a:rPr sz="2400" b="1" spc="-10" dirty="0">
                <a:latin typeface="Arial"/>
                <a:cs typeface="Arial"/>
              </a:rPr>
              <a:t>просіюванням </a:t>
            </a:r>
            <a:r>
              <a:rPr sz="2400" b="1" spc="-5" dirty="0">
                <a:latin typeface="Arial"/>
                <a:cs typeface="Arial"/>
              </a:rPr>
              <a:t>крізь  </a:t>
            </a:r>
            <a:r>
              <a:rPr sz="2400" b="1" dirty="0">
                <a:latin typeface="Arial"/>
                <a:cs typeface="Arial"/>
              </a:rPr>
              <a:t>відповідні </a:t>
            </a:r>
            <a:r>
              <a:rPr sz="2400" b="1" spc="-5" dirty="0">
                <a:latin typeface="Arial"/>
                <a:cs typeface="Arial"/>
              </a:rPr>
              <a:t>сита </a:t>
            </a:r>
            <a:r>
              <a:rPr sz="2400" b="1" spc="-30" dirty="0">
                <a:latin typeface="Arial"/>
                <a:cs typeface="Arial"/>
              </a:rPr>
              <a:t>(ДФУ </a:t>
            </a:r>
            <a:r>
              <a:rPr sz="2400" b="1" spc="-5" dirty="0">
                <a:latin typeface="Arial"/>
                <a:cs typeface="Arial"/>
              </a:rPr>
              <a:t>2.0 </a:t>
            </a:r>
            <a:r>
              <a:rPr sz="2400" b="1" dirty="0">
                <a:latin typeface="Arial"/>
                <a:cs typeface="Arial"/>
              </a:rPr>
              <a:t>п. </a:t>
            </a:r>
            <a:r>
              <a:rPr sz="2400" b="1" spc="-5" dirty="0">
                <a:latin typeface="Arial"/>
                <a:cs typeface="Arial"/>
              </a:rPr>
              <a:t>2.1.4, </a:t>
            </a:r>
            <a:r>
              <a:rPr sz="2400" b="1" dirty="0">
                <a:latin typeface="Arial"/>
                <a:cs typeface="Arial"/>
              </a:rPr>
              <a:t>п.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2.9.12).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 dirty="0">
              <a:latin typeface="Arial"/>
              <a:cs typeface="Arial"/>
            </a:endParaRPr>
          </a:p>
          <a:p>
            <a:pPr marL="12700" marR="859790" indent="448309">
              <a:lnSpc>
                <a:spcPct val="110000"/>
              </a:lnSpc>
            </a:pPr>
            <a:r>
              <a:rPr sz="2400" b="1" spc="-5" dirty="0">
                <a:latin typeface="Arial"/>
                <a:cs typeface="Arial"/>
              </a:rPr>
              <a:t>Збори ідентифікують, </a:t>
            </a:r>
            <a:r>
              <a:rPr sz="2400" b="1" spc="-20" dirty="0">
                <a:latin typeface="Arial"/>
                <a:cs typeface="Arial"/>
              </a:rPr>
              <a:t>використовуючи </a:t>
            </a:r>
            <a:r>
              <a:rPr sz="2400" b="1" spc="-5" dirty="0">
                <a:latin typeface="Arial"/>
                <a:cs typeface="Arial"/>
              </a:rPr>
              <a:t>їх  </a:t>
            </a:r>
            <a:r>
              <a:rPr sz="2400" b="1" spc="-10" dirty="0">
                <a:latin typeface="Arial"/>
                <a:cs typeface="Arial"/>
              </a:rPr>
              <a:t>макроскопічні </a:t>
            </a:r>
            <a:r>
              <a:rPr sz="2400" b="1" dirty="0">
                <a:latin typeface="Arial"/>
                <a:cs typeface="Arial"/>
              </a:rPr>
              <a:t>і, </a:t>
            </a:r>
            <a:r>
              <a:rPr sz="2400" b="1" spc="-10" dirty="0">
                <a:latin typeface="Arial"/>
                <a:cs typeface="Arial"/>
              </a:rPr>
              <a:t>якщо необхідно, </a:t>
            </a:r>
            <a:r>
              <a:rPr sz="2400" b="1" spc="-5" dirty="0">
                <a:latin typeface="Arial"/>
                <a:cs typeface="Arial"/>
              </a:rPr>
              <a:t>мікроскопічні  характеристики.</a:t>
            </a:r>
            <a:endParaRPr sz="2400" dirty="0">
              <a:latin typeface="Arial"/>
              <a:cs typeface="Arial"/>
            </a:endParaRPr>
          </a:p>
          <a:p>
            <a:pPr marL="12700" marR="5080" indent="448309">
              <a:lnSpc>
                <a:spcPct val="110000"/>
              </a:lnSpc>
            </a:pPr>
            <a:r>
              <a:rPr sz="2400" b="1" spc="10" dirty="0">
                <a:latin typeface="Arial"/>
                <a:cs typeface="Arial"/>
              </a:rPr>
              <a:t>Де </a:t>
            </a:r>
            <a:r>
              <a:rPr sz="2400" b="1" spc="-15" dirty="0">
                <a:latin typeface="Arial"/>
                <a:cs typeface="Arial"/>
              </a:rPr>
              <a:t>можливо, </a:t>
            </a:r>
            <a:r>
              <a:rPr sz="2400" b="1" spc="-10" dirty="0">
                <a:latin typeface="Arial"/>
                <a:cs typeface="Arial"/>
              </a:rPr>
              <a:t>проводять </a:t>
            </a:r>
            <a:r>
              <a:rPr sz="2400" b="1" spc="-5" dirty="0">
                <a:latin typeface="Arial"/>
                <a:cs typeface="Arial"/>
              </a:rPr>
              <a:t>кількісне </a:t>
            </a:r>
            <a:r>
              <a:rPr sz="2400" b="1" spc="-10" dirty="0">
                <a:latin typeface="Arial"/>
                <a:cs typeface="Arial"/>
              </a:rPr>
              <a:t>визначення  </a:t>
            </a:r>
            <a:r>
              <a:rPr sz="2400" b="1" spc="5" dirty="0">
                <a:latin typeface="Arial"/>
                <a:cs typeface="Arial"/>
              </a:rPr>
              <a:t>вмісту </a:t>
            </a:r>
            <a:r>
              <a:rPr sz="2400" b="1" spc="-15" dirty="0">
                <a:latin typeface="Arial"/>
                <a:cs typeface="Arial"/>
              </a:rPr>
              <a:t>діючих </a:t>
            </a:r>
            <a:r>
              <a:rPr sz="2400" b="1" spc="-10" dirty="0">
                <a:latin typeface="Arial"/>
                <a:cs typeface="Arial"/>
              </a:rPr>
              <a:t>речовин компонентів </a:t>
            </a:r>
            <a:r>
              <a:rPr sz="2400" b="1" spc="-20" dirty="0">
                <a:latin typeface="Arial"/>
                <a:cs typeface="Arial"/>
              </a:rPr>
              <a:t>збору </a:t>
            </a:r>
            <a:r>
              <a:rPr sz="2400" b="1" spc="-15" dirty="0">
                <a:latin typeface="Arial"/>
                <a:cs typeface="Arial"/>
              </a:rPr>
              <a:t>підхожим  </a:t>
            </a:r>
            <a:r>
              <a:rPr sz="2400" b="1" spc="-20" dirty="0">
                <a:latin typeface="Arial"/>
                <a:cs typeface="Arial"/>
              </a:rPr>
              <a:t>методом.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16085" y="6579923"/>
            <a:ext cx="27432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z="1400" spc="-5" dirty="0">
                <a:solidFill>
                  <a:srgbClr val="800000"/>
                </a:solidFill>
                <a:latin typeface="Arial"/>
                <a:cs typeface="Arial"/>
              </a:rPr>
              <a:t>29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DEBE0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19050" y="0"/>
            <a:ext cx="9182100" cy="6896100"/>
            <a:chOff x="-19050" y="0"/>
            <a:chExt cx="9182100" cy="68961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3810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57858" y="302133"/>
              <a:ext cx="6906895" cy="414655"/>
            </a:xfrm>
            <a:custGeom>
              <a:avLst/>
              <a:gdLst/>
              <a:ahLst/>
              <a:cxnLst/>
              <a:rect l="l" t="t" r="r" b="b"/>
              <a:pathLst>
                <a:path w="6906895" h="414655">
                  <a:moveTo>
                    <a:pt x="6906768" y="0"/>
                  </a:moveTo>
                  <a:lnTo>
                    <a:pt x="0" y="0"/>
                  </a:lnTo>
                  <a:lnTo>
                    <a:pt x="0" y="414528"/>
                  </a:lnTo>
                  <a:lnTo>
                    <a:pt x="6906768" y="414528"/>
                  </a:lnTo>
                  <a:lnTo>
                    <a:pt x="6906768" y="0"/>
                  </a:lnTo>
                  <a:close/>
                </a:path>
              </a:pathLst>
            </a:custGeom>
            <a:solidFill>
              <a:srgbClr val="FFFFFF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84654" y="249936"/>
              <a:ext cx="4874514" cy="67437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81963" y="1325162"/>
            <a:ext cx="6906895" cy="414655"/>
          </a:xfrm>
          <a:prstGeom prst="rect">
            <a:avLst/>
          </a:prstGeom>
          <a:ln w="9905">
            <a:solidFill>
              <a:srgbClr val="8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215390">
              <a:lnSpc>
                <a:spcPct val="100000"/>
              </a:lnSpc>
              <a:spcBef>
                <a:spcPts val="290"/>
              </a:spcBef>
            </a:pPr>
            <a:r>
              <a:rPr spc="-5" dirty="0">
                <a:solidFill>
                  <a:srgbClr val="FF0000"/>
                </a:solidFill>
              </a:rPr>
              <a:t>9. </a:t>
            </a:r>
            <a:r>
              <a:rPr spc="-35" dirty="0">
                <a:solidFill>
                  <a:srgbClr val="FF0000"/>
                </a:solidFill>
              </a:rPr>
              <a:t>Умови </a:t>
            </a:r>
            <a:r>
              <a:rPr dirty="0">
                <a:solidFill>
                  <a:srgbClr val="FF0000"/>
                </a:solidFill>
              </a:rPr>
              <a:t>та </a:t>
            </a:r>
            <a:r>
              <a:rPr spc="-5" dirty="0">
                <a:solidFill>
                  <a:srgbClr val="FF0000"/>
                </a:solidFill>
              </a:rPr>
              <a:t>термін</a:t>
            </a:r>
            <a:r>
              <a:rPr spc="5" dirty="0">
                <a:solidFill>
                  <a:srgbClr val="FF0000"/>
                </a:solidFill>
              </a:rPr>
              <a:t> </a:t>
            </a:r>
            <a:r>
              <a:rPr spc="-10" dirty="0">
                <a:solidFill>
                  <a:srgbClr val="FF0000"/>
                </a:solidFill>
              </a:rPr>
              <a:t>зберігання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352806" y="920496"/>
            <a:ext cx="8526145" cy="5750560"/>
            <a:chOff x="352806" y="920496"/>
            <a:chExt cx="8526145" cy="575056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1020" y="1012698"/>
              <a:ext cx="8261604" cy="5657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0861" y="920496"/>
              <a:ext cx="7168134" cy="67437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2806" y="1322832"/>
              <a:ext cx="7133844" cy="67437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2806" y="1725168"/>
              <a:ext cx="6226302" cy="67437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0861" y="2529840"/>
              <a:ext cx="3408426" cy="67437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09238" y="2529840"/>
              <a:ext cx="2903982" cy="67437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13170" y="2529840"/>
              <a:ext cx="2565654" cy="67437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2806" y="2932175"/>
              <a:ext cx="8036052" cy="67437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2806" y="3334512"/>
              <a:ext cx="7053833" cy="67436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2806" y="3736847"/>
              <a:ext cx="7592568" cy="67436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52806" y="4139184"/>
              <a:ext cx="5367528" cy="674369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528573" y="960627"/>
            <a:ext cx="8068945" cy="36468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16940" indent="448309">
              <a:lnSpc>
                <a:spcPct val="11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Зберігання </a:t>
            </a:r>
            <a:r>
              <a:rPr sz="2400" b="1" spc="-15" dirty="0">
                <a:latin typeface="Arial"/>
                <a:cs typeface="Arial"/>
              </a:rPr>
              <a:t>зборів </a:t>
            </a:r>
            <a:r>
              <a:rPr sz="2400" b="1" spc="-10" dirty="0">
                <a:latin typeface="Arial"/>
                <a:cs typeface="Arial"/>
              </a:rPr>
              <a:t>здійснюють </a:t>
            </a:r>
            <a:r>
              <a:rPr sz="2400" b="1" dirty="0">
                <a:latin typeface="Arial"/>
                <a:cs typeface="Arial"/>
              </a:rPr>
              <a:t>в </a:t>
            </a:r>
            <a:r>
              <a:rPr sz="2400" b="1" spc="-20" dirty="0">
                <a:latin typeface="Arial"/>
                <a:cs typeface="Arial"/>
              </a:rPr>
              <a:t>умовах, </a:t>
            </a:r>
            <a:r>
              <a:rPr sz="2400" b="1" spc="-15" dirty="0">
                <a:latin typeface="Arial"/>
                <a:cs typeface="Arial"/>
              </a:rPr>
              <a:t>що  запобігають </a:t>
            </a:r>
            <a:r>
              <a:rPr sz="2400" b="1" dirty="0">
                <a:latin typeface="Arial"/>
                <a:cs typeface="Arial"/>
              </a:rPr>
              <a:t>дії </a:t>
            </a:r>
            <a:r>
              <a:rPr sz="2400" b="1" spc="-10" dirty="0">
                <a:latin typeface="Arial"/>
                <a:cs typeface="Arial"/>
              </a:rPr>
              <a:t>зовнішнього </a:t>
            </a:r>
            <a:r>
              <a:rPr sz="2400" b="1" spc="-5" dirty="0">
                <a:latin typeface="Arial"/>
                <a:cs typeface="Arial"/>
              </a:rPr>
              <a:t>середовища </a:t>
            </a:r>
            <a:r>
              <a:rPr sz="2400" b="1" dirty="0">
                <a:latin typeface="Arial"/>
                <a:cs typeface="Arial"/>
              </a:rPr>
              <a:t>та  </a:t>
            </a:r>
            <a:r>
              <a:rPr sz="2400" b="1" spc="-15" dirty="0">
                <a:latin typeface="Arial"/>
                <a:cs typeface="Arial"/>
              </a:rPr>
              <a:t>забезпечують </a:t>
            </a:r>
            <a:r>
              <a:rPr sz="2400" b="1" spc="-5" dirty="0">
                <a:latin typeface="Arial"/>
                <a:cs typeface="Arial"/>
              </a:rPr>
              <a:t>стабільність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препарату.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 dirty="0">
              <a:latin typeface="Arial"/>
              <a:cs typeface="Arial"/>
            </a:endParaRPr>
          </a:p>
          <a:p>
            <a:pPr marL="12700" marR="5080" indent="448309">
              <a:lnSpc>
                <a:spcPct val="110000"/>
              </a:lnSpc>
            </a:pPr>
            <a:r>
              <a:rPr sz="2400" b="1" spc="-5" dirty="0">
                <a:latin typeface="Arial"/>
                <a:cs typeface="Arial"/>
              </a:rPr>
              <a:t>Збори, </a:t>
            </a:r>
            <a:r>
              <a:rPr sz="2400" b="1" spc="-20" dirty="0">
                <a:latin typeface="Arial"/>
                <a:cs typeface="Arial"/>
              </a:rPr>
              <a:t>виготовлені </a:t>
            </a:r>
            <a:r>
              <a:rPr sz="2400" b="1" spc="-10" dirty="0">
                <a:latin typeface="Arial"/>
                <a:cs typeface="Arial"/>
              </a:rPr>
              <a:t>екстемпорально, </a:t>
            </a:r>
            <a:r>
              <a:rPr sz="2400" b="1" spc="-15" dirty="0">
                <a:latin typeface="Arial"/>
                <a:cs typeface="Arial"/>
              </a:rPr>
              <a:t>зберігають </a:t>
            </a:r>
            <a:r>
              <a:rPr sz="2400" b="1" dirty="0">
                <a:latin typeface="Arial"/>
                <a:cs typeface="Arial"/>
              </a:rPr>
              <a:t>у  </a:t>
            </a:r>
            <a:r>
              <a:rPr sz="2400" b="1" spc="-15" dirty="0">
                <a:latin typeface="Arial"/>
                <a:cs typeface="Arial"/>
              </a:rPr>
              <a:t>захищеному </a:t>
            </a:r>
            <a:r>
              <a:rPr sz="2400" b="1" dirty="0">
                <a:latin typeface="Arial"/>
                <a:cs typeface="Arial"/>
              </a:rPr>
              <a:t>від </a:t>
            </a:r>
            <a:r>
              <a:rPr sz="2400" b="1" spc="-10" dirty="0">
                <a:latin typeface="Arial"/>
                <a:cs typeface="Arial"/>
              </a:rPr>
              <a:t>світла </a:t>
            </a:r>
            <a:r>
              <a:rPr sz="2400" b="1" dirty="0">
                <a:latin typeface="Arial"/>
                <a:cs typeface="Arial"/>
              </a:rPr>
              <a:t>місці </a:t>
            </a:r>
            <a:r>
              <a:rPr sz="2400" b="1" spc="-5" dirty="0">
                <a:latin typeface="Arial"/>
                <a:cs typeface="Arial"/>
              </a:rPr>
              <a:t>10 </a:t>
            </a:r>
            <a:r>
              <a:rPr sz="2400" b="1" dirty="0">
                <a:latin typeface="Arial"/>
                <a:cs typeface="Arial"/>
              </a:rPr>
              <a:t>днів </a:t>
            </a:r>
            <a:r>
              <a:rPr sz="2400" b="1" spc="-5" dirty="0">
                <a:latin typeface="Arial"/>
                <a:cs typeface="Arial"/>
              </a:rPr>
              <a:t>або </a:t>
            </a:r>
            <a:r>
              <a:rPr sz="2400" b="1" spc="-15" dirty="0">
                <a:latin typeface="Arial"/>
                <a:cs typeface="Arial"/>
              </a:rPr>
              <a:t>протягом  </a:t>
            </a:r>
            <a:r>
              <a:rPr sz="2400" b="1" spc="-30" dirty="0">
                <a:latin typeface="Arial"/>
                <a:cs typeface="Arial"/>
              </a:rPr>
              <a:t>терміну, </a:t>
            </a:r>
            <a:r>
              <a:rPr sz="2400" b="1" spc="-10" dirty="0">
                <a:latin typeface="Arial"/>
                <a:cs typeface="Arial"/>
              </a:rPr>
              <a:t>визначеного </a:t>
            </a:r>
            <a:r>
              <a:rPr sz="2400" b="1" spc="-5" dirty="0">
                <a:latin typeface="Arial"/>
                <a:cs typeface="Arial"/>
              </a:rPr>
              <a:t>експериментальними  </a:t>
            </a:r>
            <a:r>
              <a:rPr sz="2400" b="1" spc="-10" dirty="0">
                <a:latin typeface="Arial"/>
                <a:cs typeface="Arial"/>
              </a:rPr>
              <a:t>дослідженнями </a:t>
            </a:r>
            <a:r>
              <a:rPr sz="2400" b="1" dirty="0">
                <a:latin typeface="Arial"/>
                <a:cs typeface="Arial"/>
              </a:rPr>
              <a:t>та </a:t>
            </a:r>
            <a:r>
              <a:rPr sz="2400" b="1" spc="-10" dirty="0">
                <a:latin typeface="Arial"/>
                <a:cs typeface="Arial"/>
              </a:rPr>
              <a:t>зазначеного </a:t>
            </a:r>
            <a:r>
              <a:rPr sz="2400" b="1" dirty="0">
                <a:latin typeface="Arial"/>
                <a:cs typeface="Arial"/>
              </a:rPr>
              <a:t>в </a:t>
            </a:r>
            <a:r>
              <a:rPr sz="2400" b="1" spc="-10" dirty="0">
                <a:latin typeface="Arial"/>
                <a:cs typeface="Arial"/>
              </a:rPr>
              <a:t>технологічній  </a:t>
            </a:r>
            <a:r>
              <a:rPr sz="2400" b="1" spc="-5" dirty="0">
                <a:latin typeface="Arial"/>
                <a:cs typeface="Arial"/>
              </a:rPr>
              <a:t>інструкції </a:t>
            </a:r>
            <a:r>
              <a:rPr sz="2400" b="1" dirty="0">
                <a:latin typeface="Arial"/>
                <a:cs typeface="Arial"/>
              </a:rPr>
              <a:t>на </a:t>
            </a:r>
            <a:r>
              <a:rPr sz="2400" b="1" spc="-5" dirty="0">
                <a:latin typeface="Arial"/>
                <a:cs typeface="Arial"/>
              </a:rPr>
              <a:t>конкретний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пропис.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816085" y="6579923"/>
            <a:ext cx="27432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z="1400" spc="-5" dirty="0">
                <a:solidFill>
                  <a:srgbClr val="800000"/>
                </a:solidFill>
                <a:latin typeface="Arial"/>
                <a:cs typeface="Arial"/>
              </a:rPr>
              <a:t>30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590533" y="6270244"/>
            <a:ext cx="25146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EDEBE0"/>
                </a:solidFill>
                <a:latin typeface="Arial"/>
                <a:cs typeface="Arial"/>
              </a:rPr>
              <a:t>24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1149603"/>
            <a:ext cx="7595997" cy="4373633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664210">
              <a:lnSpc>
                <a:spcPts val="2740"/>
              </a:lnSpc>
              <a:spcBef>
                <a:spcPts val="305"/>
              </a:spcBef>
            </a:pP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При </a:t>
            </a:r>
            <a:r>
              <a:rPr sz="2400" b="1" spc="-20" dirty="0">
                <a:solidFill>
                  <a:srgbClr val="006600"/>
                </a:solidFill>
                <a:latin typeface="Arial"/>
                <a:cs typeface="Arial"/>
              </a:rPr>
              <a:t>виготовленні </a:t>
            </a: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лікарських </a:t>
            </a:r>
            <a:r>
              <a:rPr sz="2400" b="1" spc="-15" dirty="0">
                <a:solidFill>
                  <a:srgbClr val="006600"/>
                </a:solidFill>
                <a:latin typeface="Arial"/>
                <a:cs typeface="Arial"/>
              </a:rPr>
              <a:t>зборів 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рослинної  </a:t>
            </a: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сировини:</a:t>
            </a:r>
            <a:endParaRPr sz="2400" dirty="0">
              <a:latin typeface="Arial"/>
              <a:cs typeface="Arial"/>
            </a:endParaRPr>
          </a:p>
          <a:p>
            <a:pPr marL="285115" indent="-273050">
              <a:lnSpc>
                <a:spcPts val="2590"/>
              </a:lnSpc>
              <a:buFont typeface="Arial"/>
              <a:buChar char="•"/>
              <a:tabLst>
                <a:tab pos="285115" algn="l"/>
                <a:tab pos="285750" algn="l"/>
              </a:tabLst>
            </a:pP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ефірні </a:t>
            </a:r>
            <a:r>
              <a:rPr sz="2400" b="1" spc="-20" dirty="0">
                <a:solidFill>
                  <a:srgbClr val="006600"/>
                </a:solidFill>
                <a:latin typeface="Arial"/>
                <a:cs typeface="Arial"/>
              </a:rPr>
              <a:t>олії, </a:t>
            </a:r>
            <a:r>
              <a:rPr sz="2400" b="1" spc="-40" dirty="0">
                <a:solidFill>
                  <a:srgbClr val="006600"/>
                </a:solidFill>
                <a:latin typeface="Arial"/>
                <a:cs typeface="Arial"/>
              </a:rPr>
              <a:t>камфору, </a:t>
            </a:r>
            <a:r>
              <a:rPr sz="2400" b="1" spc="-20" dirty="0">
                <a:solidFill>
                  <a:srgbClr val="006600"/>
                </a:solidFill>
                <a:latin typeface="Arial"/>
                <a:cs typeface="Arial"/>
              </a:rPr>
              <a:t>ментол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та 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подібні</a:t>
            </a:r>
            <a:r>
              <a:rPr sz="2400" b="1" spc="1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їм</a:t>
            </a:r>
            <a:endParaRPr sz="2400" dirty="0">
              <a:latin typeface="Arial"/>
              <a:cs typeface="Arial"/>
            </a:endParaRPr>
          </a:p>
          <a:p>
            <a:pPr marL="285115" marR="666115">
              <a:lnSpc>
                <a:spcPts val="2740"/>
              </a:lnSpc>
              <a:spcBef>
                <a:spcPts val="140"/>
              </a:spcBef>
            </a:pP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речовини вводять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до </a:t>
            </a:r>
            <a:r>
              <a:rPr sz="2400" b="1" spc="5" dirty="0">
                <a:solidFill>
                  <a:srgbClr val="006600"/>
                </a:solidFill>
                <a:latin typeface="Arial"/>
                <a:cs typeface="Arial"/>
              </a:rPr>
              <a:t>складу </a:t>
            </a:r>
            <a:r>
              <a:rPr sz="2400" b="1" spc="-25" dirty="0">
                <a:solidFill>
                  <a:srgbClr val="006600"/>
                </a:solidFill>
                <a:latin typeface="Arial"/>
                <a:cs typeface="Arial"/>
              </a:rPr>
              <a:t>збору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у </a:t>
            </a:r>
            <a:r>
              <a:rPr sz="2400" b="1" spc="-15" dirty="0">
                <a:solidFill>
                  <a:srgbClr val="006600"/>
                </a:solidFill>
                <a:latin typeface="Arial"/>
                <a:cs typeface="Arial"/>
              </a:rPr>
              <a:t>вигляді  </a:t>
            </a:r>
            <a:r>
              <a:rPr sz="2400" b="1" spc="-20" dirty="0">
                <a:solidFill>
                  <a:srgbClr val="006600"/>
                </a:solidFill>
                <a:latin typeface="Arial"/>
                <a:cs typeface="Arial"/>
              </a:rPr>
              <a:t>розчину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в </a:t>
            </a: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90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% 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спирті</a:t>
            </a:r>
            <a:r>
              <a:rPr sz="2400" b="1" spc="-3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006600"/>
                </a:solidFill>
                <a:latin typeface="Arial"/>
                <a:cs typeface="Arial"/>
              </a:rPr>
              <a:t>етиловому;</a:t>
            </a:r>
            <a:endParaRPr sz="2400" dirty="0">
              <a:latin typeface="Arial"/>
              <a:cs typeface="Arial"/>
            </a:endParaRPr>
          </a:p>
          <a:p>
            <a:pPr marL="285115" marR="5080" indent="-273050">
              <a:lnSpc>
                <a:spcPts val="2880"/>
              </a:lnSpc>
              <a:spcBef>
                <a:spcPts val="20"/>
              </a:spcBef>
              <a:buFont typeface="Arial"/>
              <a:buChar char="•"/>
              <a:tabLst>
                <a:tab pos="285115" algn="l"/>
                <a:tab pos="285750" algn="l"/>
              </a:tabLst>
            </a:pPr>
            <a:r>
              <a:rPr sz="2400" b="1" spc="-20" dirty="0">
                <a:solidFill>
                  <a:srgbClr val="006600"/>
                </a:solidFill>
                <a:latin typeface="Arial"/>
                <a:cs typeface="Arial"/>
              </a:rPr>
              <a:t>солі, </a:t>
            </a:r>
            <a:r>
              <a:rPr sz="2400" b="1" spc="-15" dirty="0">
                <a:solidFill>
                  <a:srgbClr val="006600"/>
                </a:solidFill>
                <a:latin typeface="Arial"/>
                <a:cs typeface="Arial"/>
              </a:rPr>
              <a:t>нерозчинні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у </a:t>
            </a:r>
            <a:r>
              <a:rPr sz="2400" b="1" spc="-20" dirty="0">
                <a:solidFill>
                  <a:srgbClr val="006600"/>
                </a:solidFill>
                <a:latin typeface="Arial"/>
                <a:cs typeface="Arial"/>
              </a:rPr>
              <a:t>воді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та 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спирті, </a:t>
            </a: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або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прописані в  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значній </a:t>
            </a:r>
            <a:r>
              <a:rPr sz="2400" b="1" spc="-15" dirty="0">
                <a:solidFill>
                  <a:srgbClr val="006600"/>
                </a:solidFill>
                <a:latin typeface="Arial"/>
                <a:cs typeface="Arial"/>
              </a:rPr>
              <a:t>кількості 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вводять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у </a:t>
            </a:r>
            <a:r>
              <a:rPr sz="2400" b="1" spc="-20" dirty="0">
                <a:solidFill>
                  <a:srgbClr val="006600"/>
                </a:solidFill>
                <a:latin typeface="Arial"/>
                <a:cs typeface="Arial"/>
              </a:rPr>
              <a:t>сухому</a:t>
            </a:r>
            <a:r>
              <a:rPr sz="2400" b="1" spc="-3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006600"/>
                </a:solidFill>
                <a:latin typeface="Arial"/>
                <a:cs typeface="Arial"/>
              </a:rPr>
              <a:t>вигляді;</a:t>
            </a:r>
            <a:endParaRPr sz="2400" dirty="0">
              <a:latin typeface="Arial"/>
              <a:cs typeface="Arial"/>
            </a:endParaRPr>
          </a:p>
          <a:p>
            <a:pPr marL="285115" marR="245745" indent="-273050">
              <a:lnSpc>
                <a:spcPts val="2880"/>
              </a:lnSpc>
              <a:buClr>
                <a:srgbClr val="006600"/>
              </a:buClr>
              <a:buFont typeface="Arial"/>
              <a:buChar char="•"/>
              <a:tabLst>
                <a:tab pos="368935" algn="l"/>
                <a:tab pos="369570" algn="l"/>
              </a:tabLst>
            </a:pPr>
            <a:r>
              <a:rPr dirty="0"/>
              <a:t>	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гігроскопічні </a:t>
            </a: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або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ті, </a:t>
            </a:r>
            <a:r>
              <a:rPr sz="2400" b="1" spc="-15" dirty="0">
                <a:solidFill>
                  <a:srgbClr val="006600"/>
                </a:solidFill>
                <a:latin typeface="Arial"/>
                <a:cs typeface="Arial"/>
              </a:rPr>
              <a:t>що 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швидко псуються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від  </a:t>
            </a:r>
            <a:r>
              <a:rPr sz="2400" b="1" spc="-20" dirty="0">
                <a:solidFill>
                  <a:srgbClr val="006600"/>
                </a:solidFill>
                <a:latin typeface="Arial"/>
                <a:cs typeface="Arial"/>
              </a:rPr>
              <a:t>зволоження, 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матеріали, </a:t>
            </a:r>
            <a:r>
              <a:rPr sz="2400" b="1" spc="-15" dirty="0">
                <a:solidFill>
                  <a:srgbClr val="006600"/>
                </a:solidFill>
                <a:latin typeface="Arial"/>
                <a:cs typeface="Arial"/>
              </a:rPr>
              <a:t>додають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після </a:t>
            </a:r>
            <a:r>
              <a:rPr sz="2400" b="1" spc="-5" dirty="0">
                <a:solidFill>
                  <a:srgbClr val="006600"/>
                </a:solidFill>
                <a:latin typeface="Arial"/>
                <a:cs typeface="Arial"/>
              </a:rPr>
              <a:t>обробки</a:t>
            </a:r>
            <a:endParaRPr sz="2400" dirty="0">
              <a:latin typeface="Arial"/>
              <a:cs typeface="Arial"/>
            </a:endParaRPr>
          </a:p>
          <a:p>
            <a:pPr marL="285115" marR="1781810">
              <a:lnSpc>
                <a:spcPts val="2880"/>
              </a:lnSpc>
              <a:spcBef>
                <a:spcPts val="5"/>
              </a:spcBef>
            </a:pPr>
            <a:r>
              <a:rPr sz="2400" b="1" spc="-15" dirty="0">
                <a:solidFill>
                  <a:srgbClr val="006600"/>
                </a:solidFill>
                <a:latin typeface="Arial"/>
                <a:cs typeface="Arial"/>
              </a:rPr>
              <a:t>приготованої 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суміші </a:t>
            </a:r>
            <a:r>
              <a:rPr sz="2400" b="1" spc="-25" dirty="0">
                <a:solidFill>
                  <a:srgbClr val="006600"/>
                </a:solidFill>
                <a:latin typeface="Arial"/>
                <a:cs typeface="Arial"/>
              </a:rPr>
              <a:t>розчином </a:t>
            </a:r>
            <a:r>
              <a:rPr sz="2400" b="1" spc="-20" dirty="0">
                <a:solidFill>
                  <a:srgbClr val="006600"/>
                </a:solidFill>
                <a:latin typeface="Arial"/>
                <a:cs typeface="Arial"/>
              </a:rPr>
              <a:t>солі </a:t>
            </a:r>
            <a:r>
              <a:rPr sz="2400" b="1" dirty="0">
                <a:solidFill>
                  <a:srgbClr val="006600"/>
                </a:solidFill>
                <a:latin typeface="Arial"/>
                <a:cs typeface="Arial"/>
              </a:rPr>
              <a:t>та  </a:t>
            </a:r>
            <a:r>
              <a:rPr sz="2400" b="1" spc="-10" dirty="0">
                <a:solidFill>
                  <a:srgbClr val="006600"/>
                </a:solidFill>
                <a:latin typeface="Arial"/>
                <a:cs typeface="Arial"/>
              </a:rPr>
              <a:t>висушування;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65041" y="541769"/>
            <a:ext cx="1821307" cy="29935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70"/>
              </a:lnSpc>
            </a:pPr>
            <a:fld id="{81D60167-4931-47E6-BA6A-407CBD079E47}" type="slidenum">
              <a:rPr dirty="0"/>
              <a:t>31</a:t>
            </a:fld>
            <a:endParaRPr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801" y="554735"/>
            <a:ext cx="7632954" cy="55528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065" algn="just">
              <a:lnSpc>
                <a:spcPct val="100000"/>
              </a:lnSpc>
              <a:spcBef>
                <a:spcPts val="95"/>
              </a:spcBef>
              <a:buClr>
                <a:srgbClr val="000000"/>
              </a:buClr>
              <a:buAutoNum type="arabicPeriod"/>
              <a:tabLst>
                <a:tab pos="209550" algn="l"/>
              </a:tabLst>
            </a:pPr>
            <a:r>
              <a:rPr lang="ru-RU" spc="-5" dirty="0" err="1">
                <a:solidFill>
                  <a:srgbClr val="333300"/>
                </a:solidFill>
                <a:cs typeface="Arial"/>
              </a:rPr>
              <a:t>Державна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фармакопея України /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Державне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підприємство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«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Науковий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фармакопейний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центр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якості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лікарських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засобів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». – 2-е вид. – Х.: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Державне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підприємство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«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Науковий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фармакопейний</a:t>
            </a:r>
            <a:r>
              <a:rPr lang="ru-RU" spc="70" dirty="0">
                <a:solidFill>
                  <a:srgbClr val="333300"/>
                </a:solidFill>
                <a:cs typeface="Arial"/>
              </a:rPr>
              <a:t> 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центр</a:t>
            </a:r>
            <a:endParaRPr lang="ru-RU" dirty="0"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lang="ru-RU" spc="-5" dirty="0" err="1">
                <a:solidFill>
                  <a:srgbClr val="333300"/>
                </a:solidFill>
                <a:cs typeface="Arial"/>
              </a:rPr>
              <a:t>якості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лікарських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засобів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»., 2015. – Т. 3. – 732</a:t>
            </a:r>
            <a:r>
              <a:rPr lang="ru-RU" spc="-50" dirty="0">
                <a:solidFill>
                  <a:srgbClr val="333300"/>
                </a:solidFill>
                <a:cs typeface="Arial"/>
              </a:rPr>
              <a:t> 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с.</a:t>
            </a:r>
            <a:endParaRPr lang="ru-RU" dirty="0">
              <a:cs typeface="Arial"/>
            </a:endParaRPr>
          </a:p>
          <a:p>
            <a:pPr marL="208915" indent="-196850" algn="just">
              <a:lnSpc>
                <a:spcPct val="100000"/>
              </a:lnSpc>
              <a:buAutoNum type="arabicPeriod" startAt="2"/>
              <a:tabLst>
                <a:tab pos="209550" algn="l"/>
              </a:tabLst>
            </a:pPr>
            <a:r>
              <a:rPr lang="ru-RU" spc="-5" dirty="0" err="1">
                <a:solidFill>
                  <a:srgbClr val="333300"/>
                </a:solidFill>
                <a:cs typeface="Arial"/>
              </a:rPr>
              <a:t>Екстемпоральна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рецептура (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технологія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,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аналіз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,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застосування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):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Методичні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рекомендації </a:t>
            </a:r>
            <a:r>
              <a:rPr lang="ru-RU" dirty="0">
                <a:solidFill>
                  <a:srgbClr val="333300"/>
                </a:solidFill>
                <a:cs typeface="Arial"/>
              </a:rPr>
              <a:t>/ О.</a:t>
            </a:r>
            <a:r>
              <a:rPr lang="ru-RU" spc="-70" dirty="0">
                <a:solidFill>
                  <a:srgbClr val="333300"/>
                </a:solidFill>
                <a:cs typeface="Arial"/>
              </a:rPr>
              <a:t> </a:t>
            </a:r>
            <a:r>
              <a:rPr lang="ru-RU" dirty="0">
                <a:solidFill>
                  <a:srgbClr val="333300"/>
                </a:solidFill>
                <a:cs typeface="Arial"/>
              </a:rPr>
              <a:t>І.</a:t>
            </a:r>
            <a:endParaRPr lang="ru-RU" dirty="0">
              <a:cs typeface="Arial"/>
            </a:endParaRPr>
          </a:p>
          <a:p>
            <a:pPr marL="12700" marR="142875" algn="just">
              <a:lnSpc>
                <a:spcPct val="100000"/>
              </a:lnSpc>
              <a:spcBef>
                <a:spcPts val="5"/>
              </a:spcBef>
            </a:pPr>
            <a:r>
              <a:rPr lang="ru-RU" spc="-5" dirty="0">
                <a:solidFill>
                  <a:srgbClr val="333300"/>
                </a:solidFill>
                <a:cs typeface="Arial"/>
              </a:rPr>
              <a:t>Тихонов, </a:t>
            </a:r>
            <a:r>
              <a:rPr lang="ru-RU" spc="-10" dirty="0">
                <a:solidFill>
                  <a:srgbClr val="333300"/>
                </a:solidFill>
                <a:cs typeface="Arial"/>
              </a:rPr>
              <a:t>Т. 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Г.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Ярних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., І. С. Грищенко, Н. В.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Хохленкова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та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ін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.; за ред. О. І. Тихонова і </a:t>
            </a:r>
            <a:r>
              <a:rPr lang="ru-RU" spc="-10" dirty="0">
                <a:solidFill>
                  <a:srgbClr val="333300"/>
                </a:solidFill>
                <a:cs typeface="Arial"/>
              </a:rPr>
              <a:t>Т. 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Г.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Ярних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. –  К.: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Видавничий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дім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«Агентство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Медичного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Маркетингу», 2016. – 352</a:t>
            </a:r>
            <a:r>
              <a:rPr lang="ru-RU" spc="-15" dirty="0">
                <a:solidFill>
                  <a:srgbClr val="333300"/>
                </a:solidFill>
                <a:cs typeface="Arial"/>
              </a:rPr>
              <a:t> 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с.</a:t>
            </a:r>
            <a:endParaRPr lang="ru-RU" dirty="0">
              <a:cs typeface="Arial"/>
            </a:endParaRPr>
          </a:p>
          <a:p>
            <a:pPr marL="12700" marR="470534" algn="just">
              <a:lnSpc>
                <a:spcPct val="100000"/>
              </a:lnSpc>
              <a:tabLst>
                <a:tab pos="209550" algn="l"/>
              </a:tabLst>
            </a:pPr>
            <a:r>
              <a:rPr lang="ru-RU" spc="-5" dirty="0">
                <a:solidFill>
                  <a:srgbClr val="333300"/>
                </a:solidFill>
                <a:cs typeface="Arial"/>
              </a:rPr>
              <a:t>3. Про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затвердження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правил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виробництва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(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виготовлення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)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лікарських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засобів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в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умовах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аптеки :  </a:t>
            </a:r>
            <a:r>
              <a:rPr lang="ru-RU" spc="-10" dirty="0">
                <a:solidFill>
                  <a:srgbClr val="333300"/>
                </a:solidFill>
                <a:cs typeface="Arial"/>
              </a:rPr>
              <a:t>Наказ 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МОЗ України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від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17.10.2012 № 812 //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Офіційний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вісник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України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від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23.11.2012 №</a:t>
            </a:r>
            <a:r>
              <a:rPr lang="ru-RU" spc="40" dirty="0">
                <a:solidFill>
                  <a:srgbClr val="333300"/>
                </a:solidFill>
                <a:cs typeface="Arial"/>
              </a:rPr>
              <a:t> 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87.</a:t>
            </a:r>
            <a:endParaRPr lang="ru-RU" dirty="0">
              <a:cs typeface="Arial"/>
            </a:endParaRPr>
          </a:p>
          <a:p>
            <a:pPr marL="12700" marR="266700" algn="just">
              <a:lnSpc>
                <a:spcPct val="100000"/>
              </a:lnSpc>
              <a:tabLst>
                <a:tab pos="209550" algn="l"/>
              </a:tabLst>
            </a:pPr>
            <a:r>
              <a:rPr lang="ru-RU" spc="-5" dirty="0">
                <a:solidFill>
                  <a:srgbClr val="333300"/>
                </a:solidFill>
                <a:cs typeface="Arial"/>
              </a:rPr>
              <a:t>4. Руководство к учебным занятиям по аптечной технологии лекарств: учеб. пособие для </a:t>
            </a:r>
            <a:r>
              <a:rPr lang="ru-RU" dirty="0">
                <a:solidFill>
                  <a:srgbClr val="333300"/>
                </a:solidFill>
                <a:cs typeface="Arial"/>
              </a:rPr>
              <a:t>студ.  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вузов </a:t>
            </a:r>
            <a:r>
              <a:rPr lang="ru-RU" dirty="0">
                <a:solidFill>
                  <a:srgbClr val="333300"/>
                </a:solidFill>
                <a:cs typeface="Arial"/>
              </a:rPr>
              <a:t>/ 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Л. </a:t>
            </a:r>
            <a:r>
              <a:rPr lang="ru-RU" dirty="0">
                <a:solidFill>
                  <a:srgbClr val="333300"/>
                </a:solidFill>
                <a:cs typeface="Arial"/>
              </a:rPr>
              <a:t>И. 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Вишневская, Н. П.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Половко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, </a:t>
            </a:r>
            <a:r>
              <a:rPr lang="ru-RU" dirty="0">
                <a:solidFill>
                  <a:srgbClr val="333300"/>
                </a:solidFill>
                <a:cs typeface="Arial"/>
              </a:rPr>
              <a:t>Р. 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С.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Корытнюк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, С. С. </a:t>
            </a:r>
            <a:r>
              <a:rPr lang="ru-RU" dirty="0" err="1">
                <a:solidFill>
                  <a:srgbClr val="333300"/>
                </a:solidFill>
                <a:cs typeface="Arial"/>
              </a:rPr>
              <a:t>Зуйкина</a:t>
            </a:r>
            <a:r>
              <a:rPr lang="ru-RU" dirty="0">
                <a:solidFill>
                  <a:srgbClr val="333300"/>
                </a:solidFill>
                <a:cs typeface="Arial"/>
              </a:rPr>
              <a:t>, Е. Е.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Богуцкая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</a:t>
            </a:r>
            <a:r>
              <a:rPr lang="ru-RU" dirty="0">
                <a:solidFill>
                  <a:srgbClr val="333300"/>
                </a:solidFill>
                <a:cs typeface="Arial"/>
              </a:rPr>
              <a:t>и 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др. </a:t>
            </a:r>
            <a:r>
              <a:rPr lang="ru-RU" dirty="0">
                <a:solidFill>
                  <a:srgbClr val="333300"/>
                </a:solidFill>
                <a:cs typeface="Arial"/>
              </a:rPr>
              <a:t>– Х.:  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НФаУ: Оригинал, 2016. – 378</a:t>
            </a:r>
            <a:r>
              <a:rPr lang="ru-RU" spc="-35" dirty="0">
                <a:solidFill>
                  <a:srgbClr val="333300"/>
                </a:solidFill>
                <a:cs typeface="Arial"/>
              </a:rPr>
              <a:t> 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с.</a:t>
            </a:r>
            <a:endParaRPr lang="ru-RU" dirty="0">
              <a:cs typeface="Arial"/>
            </a:endParaRPr>
          </a:p>
          <a:p>
            <a:pPr marL="12700" marR="459105" algn="just">
              <a:lnSpc>
                <a:spcPct val="100000"/>
              </a:lnSpc>
              <a:buAutoNum type="arabicPeriod" startAt="5"/>
              <a:tabLst>
                <a:tab pos="209550" algn="l"/>
              </a:tabLst>
            </a:pPr>
            <a:r>
              <a:rPr lang="ru-RU" spc="-5" dirty="0">
                <a:solidFill>
                  <a:srgbClr val="333300"/>
                </a:solidFill>
                <a:cs typeface="Arial"/>
              </a:rPr>
              <a:t>Тихонов, О. І. Технологія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ліків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: підручник для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студентів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фармацевтичних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факультетів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ВМНЗ  України ІІІ-</a:t>
            </a:r>
            <a:r>
              <a:rPr lang="en-US" spc="-5" dirty="0" smtClean="0">
                <a:solidFill>
                  <a:srgbClr val="333300"/>
                </a:solidFill>
                <a:latin typeface="Arial"/>
                <a:cs typeface="Arial"/>
              </a:rPr>
              <a:t>IV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рівнів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акредитації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: переклад з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російської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/ </a:t>
            </a:r>
            <a:r>
              <a:rPr lang="ru-RU" spc="-10" dirty="0">
                <a:solidFill>
                  <a:srgbClr val="333300"/>
                </a:solidFill>
                <a:cs typeface="Arial"/>
              </a:rPr>
              <a:t>О. 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І. Тихонов, Т. Г.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Ярних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; за ред. О. І.  Тихонова. – </a:t>
            </a:r>
            <a:r>
              <a:rPr lang="ru-RU" spc="-5" dirty="0" err="1">
                <a:solidFill>
                  <a:srgbClr val="333300"/>
                </a:solidFill>
                <a:cs typeface="Arial"/>
              </a:rPr>
              <a:t>Вінниця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 :Вид-во </a:t>
            </a:r>
            <a:r>
              <a:rPr lang="ru-RU" spc="-10" dirty="0">
                <a:solidFill>
                  <a:srgbClr val="333300"/>
                </a:solidFill>
                <a:cs typeface="Arial"/>
              </a:rPr>
              <a:t>НОВА 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КНИГА, 2016. – 536</a:t>
            </a:r>
            <a:r>
              <a:rPr lang="ru-RU" spc="55" dirty="0">
                <a:solidFill>
                  <a:srgbClr val="333300"/>
                </a:solidFill>
                <a:cs typeface="Arial"/>
              </a:rPr>
              <a:t> </a:t>
            </a:r>
            <a:r>
              <a:rPr lang="ru-RU" spc="-5" dirty="0">
                <a:solidFill>
                  <a:srgbClr val="333300"/>
                </a:solidFill>
                <a:cs typeface="Arial"/>
              </a:rPr>
              <a:t>с.</a:t>
            </a:r>
            <a:endParaRPr lang="ru-RU" dirty="0"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70"/>
              </a:lnSpc>
            </a:pPr>
            <a:fld id="{81D60167-4931-47E6-BA6A-407CBD079E47}" type="slidenum">
              <a:rPr dirty="0"/>
              <a:t>32</a:t>
            </a:fld>
            <a:endParaRPr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19400" y="-24662"/>
            <a:ext cx="40008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spc="-1" dirty="0">
                <a:solidFill>
                  <a:schemeClr val="accent2"/>
                </a:solidFill>
                <a:latin typeface="Corbel"/>
              </a:rPr>
              <a:t>Список літератури</a:t>
            </a:r>
            <a:r>
              <a:rPr lang="uk-UA" sz="3600" spc="-1" dirty="0">
                <a:solidFill>
                  <a:srgbClr val="000000"/>
                </a:solidFill>
                <a:latin typeface="Corbel"/>
              </a:rPr>
              <a:t>:</a:t>
            </a:r>
            <a:endParaRPr lang="ru-RU" sz="3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2089" y="2653537"/>
            <a:ext cx="612076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i="1" spc="10" dirty="0">
                <a:solidFill>
                  <a:srgbClr val="AC0000"/>
                </a:solidFill>
                <a:latin typeface="Arial"/>
                <a:cs typeface="Arial"/>
              </a:rPr>
              <a:t>Дякую </a:t>
            </a:r>
            <a:r>
              <a:rPr sz="6000" i="1" spc="-5" dirty="0">
                <a:solidFill>
                  <a:srgbClr val="AC0000"/>
                </a:solidFill>
                <a:latin typeface="Arial"/>
                <a:cs typeface="Arial"/>
              </a:rPr>
              <a:t>за</a:t>
            </a:r>
            <a:r>
              <a:rPr sz="6000" i="1" spc="-80" dirty="0">
                <a:solidFill>
                  <a:srgbClr val="AC0000"/>
                </a:solidFill>
                <a:latin typeface="Arial"/>
                <a:cs typeface="Arial"/>
              </a:rPr>
              <a:t> </a:t>
            </a:r>
            <a:r>
              <a:rPr sz="6000" i="1" spc="-20" dirty="0">
                <a:solidFill>
                  <a:srgbClr val="AC0000"/>
                </a:solidFill>
                <a:latin typeface="Arial"/>
                <a:cs typeface="Arial"/>
              </a:rPr>
              <a:t>увагу!</a:t>
            </a:r>
            <a:endParaRPr sz="60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70"/>
              </a:lnSpc>
            </a:pPr>
            <a:fld id="{81D60167-4931-47E6-BA6A-407CBD079E47}" type="slidenum">
              <a:rPr dirty="0"/>
              <a:t>33</a:t>
            </a:fld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147</TotalTime>
  <Words>2353</Words>
  <Application>Microsoft Office PowerPoint</Application>
  <PresentationFormat>Экран (4:3)</PresentationFormat>
  <Paragraphs>303</Paragraphs>
  <Slides>33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5" baseType="lpstr">
      <vt:lpstr>Arial</vt:lpstr>
      <vt:lpstr>Times New Roman</vt:lpstr>
      <vt:lpstr>Franklin Gothic Book</vt:lpstr>
      <vt:lpstr>Corbel</vt:lpstr>
      <vt:lpstr>Brush Script MT</vt:lpstr>
      <vt:lpstr>Calibri</vt:lpstr>
      <vt:lpstr>Wingdings 2</vt:lpstr>
      <vt:lpstr>Wingdings</vt:lpstr>
      <vt:lpstr>Constantia</vt:lpstr>
      <vt:lpstr>Rage Italic</vt:lpstr>
      <vt:lpstr>Monotype Corsiva</vt:lpstr>
      <vt:lpstr>Кнопка</vt:lpstr>
      <vt:lpstr>Презентация PowerPoint</vt:lpstr>
      <vt:lpstr>Презентация PowerPoint</vt:lpstr>
      <vt:lpstr>Збори – являють собою суміші декількох  видів висушеної і подрібненої  (рідше цілої) лікарської рослинної  сировини, інколи з додаванням  солей, ефірних олій.</vt:lpstr>
      <vt:lpstr>Презентация PowerPoint</vt:lpstr>
      <vt:lpstr>Лікарські рослинні чаї – збори, призначені для приготування  водних розчинів для орального  застосування після заварювання,  настоювання або мацерації.</vt:lpstr>
      <vt:lpstr>2. СТУПІНЬ ПОДРІБНЕННЯ</vt:lpstr>
      <vt:lpstr>3. Загальні правила приготування зборів</vt:lpstr>
      <vt:lpstr>Rp.: Herbae Adonidis vernalis                    Rhizomatis cum radicibus                  Valerianae ana 2,0   Misce, fiat species</vt:lpstr>
      <vt:lpstr>Презентация PowerPoint</vt:lpstr>
      <vt:lpstr>4. Технологічний процес  приготування зборів</vt:lpstr>
      <vt:lpstr>Презентация PowerPoint</vt:lpstr>
      <vt:lpstr>4. Змішування подрібненої сировини</vt:lpstr>
      <vt:lpstr>Презентация PowerPoint</vt:lpstr>
      <vt:lpstr>Foliorum Hyoscyami 5,0</vt:lpstr>
      <vt:lpstr>Презентация PowerPoint</vt:lpstr>
      <vt:lpstr>5. Введення лікарських речовин</vt:lpstr>
      <vt:lpstr>Презентация PowerPoint</vt:lpstr>
      <vt:lpstr>Презентация PowerPoint</vt:lpstr>
      <vt:lpstr>5. Введення лікарських речовин.</vt:lpstr>
      <vt:lpstr>Da. Signa. Заварити 2 стаканами кропу.  По 2 столові ложки 3 рази на день.</vt:lpstr>
      <vt:lpstr>Технологія</vt:lpstr>
      <vt:lpstr>5. Введення лікарських речовин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9. Умови та термін зберігання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Національний фармацевтичний університет Кафедра технології ліків</dc:title>
  <dc:creator>Your User Name</dc:creator>
  <cp:lastModifiedBy>LENOVO</cp:lastModifiedBy>
  <cp:revision>14</cp:revision>
  <dcterms:created xsi:type="dcterms:W3CDTF">2020-10-05T07:48:33Z</dcterms:created>
  <dcterms:modified xsi:type="dcterms:W3CDTF">2020-11-28T22:40:25Z</dcterms:modified>
</cp:coreProperties>
</file>