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9" r:id="rId1"/>
  </p:sldMasterIdLst>
  <p:sldIdLst>
    <p:sldId id="256" r:id="rId2"/>
    <p:sldId id="258" r:id="rId3"/>
    <p:sldId id="259" r:id="rId4"/>
    <p:sldId id="260" r:id="rId5"/>
    <p:sldId id="261" r:id="rId6"/>
    <p:sldId id="290" r:id="rId7"/>
    <p:sldId id="262" r:id="rId8"/>
    <p:sldId id="263" r:id="rId9"/>
    <p:sldId id="291" r:id="rId10"/>
    <p:sldId id="292" r:id="rId11"/>
    <p:sldId id="264" r:id="rId12"/>
    <p:sldId id="293" r:id="rId13"/>
    <p:sldId id="265" r:id="rId14"/>
    <p:sldId id="266" r:id="rId15"/>
    <p:sldId id="267" r:id="rId16"/>
    <p:sldId id="294" r:id="rId17"/>
    <p:sldId id="268" r:id="rId18"/>
    <p:sldId id="269" r:id="rId19"/>
    <p:sldId id="295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96" r:id="rId29"/>
    <p:sldId id="297" r:id="rId30"/>
    <p:sldId id="298" r:id="rId31"/>
    <p:sldId id="300" r:id="rId32"/>
    <p:sldId id="301" r:id="rId33"/>
    <p:sldId id="302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303" r:id="rId42"/>
    <p:sldId id="289" r:id="rId43"/>
  </p:sldIdLst>
  <p:sldSz cx="9144000" cy="6858000" type="screen4x3"/>
  <p:notesSz cx="9144000" cy="6858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Wingdings 2" panose="05020102010507070707" pitchFamily="18" charset="2"/>
      <p:regular r:id="rId48"/>
    </p:embeddedFont>
    <p:embeddedFont>
      <p:font typeface="Tahoma" panose="020B0604030504040204" pitchFamily="34" charset="0"/>
      <p:regular r:id="rId49"/>
      <p:bold r:id="rId50"/>
    </p:embeddedFont>
    <p:embeddedFont>
      <p:font typeface="Segoe Script" panose="020B0504020000000003" pitchFamily="34" charset="0"/>
      <p:regular r:id="rId51"/>
      <p:bold r:id="rId52"/>
    </p:embeddedFont>
    <p:embeddedFont>
      <p:font typeface="Verdana" panose="020B0604030504040204" pitchFamily="34" charset="0"/>
      <p:regular r:id="rId53"/>
      <p:bold r:id="rId54"/>
      <p:italic r:id="rId55"/>
      <p:boldItalic r:id="rId56"/>
    </p:embeddedFont>
    <p:embeddedFont>
      <p:font typeface="Franklin Gothic Medium" panose="020B0603020102020204" pitchFamily="34" charset="0"/>
      <p:regular r:id="rId57"/>
      <p:italic r:id="rId58"/>
    </p:embeddedFont>
    <p:embeddedFont>
      <p:font typeface="Corbel" panose="020B0503020204020204" pitchFamily="34" charset="0"/>
      <p:regular r:id="rId59"/>
      <p:bold r:id="rId60"/>
      <p:italic r:id="rId61"/>
      <p:boldItalic r:id="rId6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318" y="-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61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1">
                <a:solidFill>
                  <a:srgbClr val="A40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663300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t>‹#›</a:t>
            </a:fld>
            <a:endParaRPr lang="ru-RU"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5" Type="http://schemas.openxmlformats.org/officeDocument/2006/relationships/image" Target="../media/image89.jpg"/><Relationship Id="rId4" Type="http://schemas.openxmlformats.org/officeDocument/2006/relationships/image" Target="../media/image8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2196401" y="328928"/>
            <a:ext cx="6095365" cy="1015021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trike="noStrike" spc="-1" dirty="0" smtClean="0">
                <a:solidFill>
                  <a:schemeClr val="bg1"/>
                </a:solidFill>
                <a:latin typeface="Corbel" panose="020B0503020204020204" pitchFamily="34" charset="0"/>
              </a:rPr>
              <a:t>ОДЕСЬКИЙ НАЦІОНАЛЬНИЙ МЕДИЧНИЙ УНІВЕРСИТЕТ</a:t>
            </a:r>
            <a:endParaRPr lang="ru-RU" b="0" strike="noStrike" spc="-1" dirty="0" smtClean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b="1" strike="noStrike" spc="-1" dirty="0" smtClean="0">
                <a:solidFill>
                  <a:schemeClr val="bg1"/>
                </a:solidFill>
                <a:latin typeface="Corbel" panose="020B0503020204020204" pitchFamily="34" charset="0"/>
              </a:rPr>
              <a:t>КАФЕДРА ТЕХНОЛОГІЇ ЛІКІВ</a:t>
            </a:r>
          </a:p>
          <a:p>
            <a:pPr marL="2676525" marR="901700" indent="-1766570">
              <a:lnSpc>
                <a:spcPct val="100000"/>
              </a:lnSpc>
              <a:spcBef>
                <a:spcPts val="994"/>
              </a:spcBef>
            </a:pP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25" name="Picture 2" descr="https://onmedu.edu.ua/wp-content/themes/medun/img/logos/logo-default.png"/>
          <p:cNvPicPr/>
          <p:nvPr/>
        </p:nvPicPr>
        <p:blipFill>
          <a:blip r:embed="rId2"/>
          <a:stretch/>
        </p:blipFill>
        <p:spPr>
          <a:xfrm>
            <a:off x="106796" y="0"/>
            <a:ext cx="1716234" cy="1600200"/>
          </a:xfrm>
          <a:prstGeom prst="rect">
            <a:avLst/>
          </a:prstGeom>
          <a:ln w="0">
            <a:noFill/>
          </a:ln>
        </p:spPr>
      </p:pic>
      <p:sp>
        <p:nvSpPr>
          <p:cNvPr id="27" name="Прямоугольник 26"/>
          <p:cNvSpPr/>
          <p:nvPr/>
        </p:nvSpPr>
        <p:spPr>
          <a:xfrm>
            <a:off x="953190" y="2689830"/>
            <a:ext cx="69598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1087755" algn="ctr">
              <a:spcBef>
                <a:spcPts val="5"/>
              </a:spcBef>
            </a:pPr>
            <a:r>
              <a:rPr lang="ru-RU" sz="2000" b="0" strike="noStrike" spc="-1" dirty="0" err="1" smtClean="0">
                <a:solidFill>
                  <a:srgbClr val="002060"/>
                </a:solidFill>
                <a:latin typeface="Corbel" panose="020B0503020204020204" pitchFamily="34" charset="0"/>
              </a:rPr>
              <a:t>Практичн</a:t>
            </a:r>
            <a:r>
              <a:rPr lang="ru-RU" sz="2000" spc="-1" dirty="0" err="1" smtClean="0">
                <a:solidFill>
                  <a:srgbClr val="002060"/>
                </a:solidFill>
                <a:latin typeface="Corbel" panose="020B0503020204020204" pitchFamily="34" charset="0"/>
              </a:rPr>
              <a:t>е</a:t>
            </a:r>
            <a:r>
              <a:rPr lang="ru-RU" sz="2000" spc="-1" dirty="0" smtClean="0">
                <a:solidFill>
                  <a:srgbClr val="002060"/>
                </a:solidFill>
                <a:latin typeface="Corbel" panose="020B0503020204020204" pitchFamily="34" charset="0"/>
              </a:rPr>
              <a:t> </a:t>
            </a:r>
            <a:r>
              <a:rPr lang="ru-RU" sz="2000" b="0" strike="noStrike" spc="-1" dirty="0" err="1" smtClean="0">
                <a:solidFill>
                  <a:srgbClr val="002060"/>
                </a:solidFill>
                <a:latin typeface="Corbel" panose="020B0503020204020204" pitchFamily="34" charset="0"/>
              </a:rPr>
              <a:t>заняття</a:t>
            </a:r>
            <a:r>
              <a:rPr lang="ru-RU" sz="2000" b="0" strike="noStrike" spc="-1" dirty="0" smtClean="0">
                <a:solidFill>
                  <a:srgbClr val="002060"/>
                </a:solidFill>
                <a:latin typeface="Corbel" panose="020B0503020204020204" pitchFamily="34" charset="0"/>
              </a:rPr>
              <a:t> з </a:t>
            </a:r>
            <a:r>
              <a:rPr lang="ru-RU" sz="2000" b="0" strike="noStrike" spc="-1" dirty="0" err="1" smtClean="0">
                <a:solidFill>
                  <a:srgbClr val="002060"/>
                </a:solidFill>
                <a:latin typeface="Corbel" panose="020B0503020204020204" pitchFamily="34" charset="0"/>
              </a:rPr>
              <a:t>дисципліни</a:t>
            </a:r>
            <a:r>
              <a:rPr lang="ru-RU" sz="2000" b="0" strike="noStrike" spc="-1" dirty="0" smtClean="0">
                <a:solidFill>
                  <a:srgbClr val="002060"/>
                </a:solidFill>
                <a:latin typeface="Corbel" panose="020B0503020204020204" pitchFamily="34" charset="0"/>
              </a:rPr>
              <a:t> «Технологія </a:t>
            </a:r>
            <a:r>
              <a:rPr lang="ru-RU" sz="2000" b="0" strike="noStrike" spc="-1" dirty="0" err="1" smtClean="0">
                <a:solidFill>
                  <a:srgbClr val="002060"/>
                </a:solidFill>
                <a:latin typeface="Corbel" panose="020B0503020204020204" pitchFamily="34" charset="0"/>
              </a:rPr>
              <a:t>ліків</a:t>
            </a:r>
            <a:r>
              <a:rPr lang="ru-RU" sz="2000" b="0" strike="noStrike" spc="-1" dirty="0" smtClean="0">
                <a:solidFill>
                  <a:srgbClr val="002060"/>
                </a:solidFill>
                <a:latin typeface="Corbel" panose="020B0503020204020204" pitchFamily="34" charset="0"/>
              </a:rPr>
              <a:t>»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endParaRPr lang="en-US" sz="2000" dirty="0" smtClean="0">
              <a:solidFill>
                <a:srgbClr val="002060"/>
              </a:solidFill>
            </a:endParaRPr>
          </a:p>
          <a:p>
            <a:pPr marL="12700" marR="5080" indent="1087755" algn="ctr">
              <a:spcBef>
                <a:spcPts val="5"/>
              </a:spcBef>
            </a:pPr>
            <a:r>
              <a:rPr lang="uk-UA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Емульсії</a:t>
            </a:r>
            <a:endParaRPr lang="ru-RU" sz="3200" b="0" strike="noStrike" spc="-1" dirty="0" smtClean="0">
              <a:solidFill>
                <a:srgbClr val="FFFF00"/>
              </a:solidFill>
              <a:latin typeface="Corbel" panose="020B0503020204020204" pitchFamily="34" charset="0"/>
            </a:endParaRPr>
          </a:p>
          <a:p>
            <a:pPr marL="12700" marR="5080" indent="1087755" algn="ctr">
              <a:lnSpc>
                <a:spcPct val="100000"/>
              </a:lnSpc>
              <a:spcBef>
                <a:spcPts val="5"/>
              </a:spcBef>
            </a:pPr>
            <a:endParaRPr lang="ru-RU" sz="3200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28" name="CustomShape 4"/>
          <p:cNvSpPr txBox="1">
            <a:spLocks/>
          </p:cNvSpPr>
          <p:nvPr/>
        </p:nvSpPr>
        <p:spPr>
          <a:xfrm>
            <a:off x="5244083" y="4800600"/>
            <a:ext cx="3699768" cy="1875983"/>
          </a:xfrm>
          <a:prstGeom prst="rect">
            <a:avLst/>
          </a:prstGeom>
          <a:solidFill>
            <a:srgbClr val="C2D0E4"/>
          </a:solidFill>
          <a:ln w="9525" cap="flat" cmpd="sng" algn="ctr">
            <a:solidFill>
              <a:schemeClr val="accent6">
                <a:shade val="50000"/>
                <a:satMod val="103000"/>
              </a:schemeClr>
            </a:solidFill>
            <a:prstDash val="solid"/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wrap="square" lIns="90000" tIns="45000" rIns="90000" bIns="45000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2000" b="1" spc="-1" dirty="0" err="1" smtClean="0">
                <a:solidFill>
                  <a:srgbClr val="000000"/>
                </a:solidFill>
                <a:latin typeface="Corbel"/>
              </a:rPr>
              <a:t>Презентацію</a:t>
            </a:r>
            <a:r>
              <a:rPr lang="ru-RU" sz="2000" b="1" spc="-1" dirty="0" smtClean="0">
                <a:solidFill>
                  <a:srgbClr val="000000"/>
                </a:solidFill>
                <a:latin typeface="Corbel"/>
              </a:rPr>
              <a:t> </a:t>
            </a:r>
            <a:r>
              <a:rPr lang="ru-RU" sz="2000" b="1" spc="-1" dirty="0" err="1" smtClean="0">
                <a:solidFill>
                  <a:srgbClr val="000000"/>
                </a:solidFill>
                <a:latin typeface="Corbel"/>
              </a:rPr>
              <a:t>підготував</a:t>
            </a:r>
            <a:r>
              <a:rPr lang="ru-RU" sz="2000" b="1" spc="-1" dirty="0" smtClean="0">
                <a:solidFill>
                  <a:srgbClr val="000000"/>
                </a:solidFill>
                <a:latin typeface="Corbel"/>
              </a:rPr>
              <a:t>: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д.фарм.н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. Борисюк І.Ю.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доц. </a:t>
            </a: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Фізор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 Н.С.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ас. Молодан Ю.О.</a:t>
            </a:r>
            <a:endParaRPr lang="en-US" sz="2000" spc="-1" dirty="0" smtClean="0">
              <a:latin typeface="Arial"/>
            </a:endParaRPr>
          </a:p>
          <a:p>
            <a:pPr marL="0" indent="0" algn="r">
              <a:buNone/>
            </a:pP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ас. </a:t>
            </a: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Акішева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 А.С. </a:t>
            </a:r>
            <a:endParaRPr lang="en-US" sz="2000" spc="-1" dirty="0">
              <a:latin typeface="Arial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59" y="4800600"/>
            <a:ext cx="1954742" cy="18688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2263" y="285936"/>
            <a:ext cx="8377301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ru-RU" sz="2400" dirty="0">
                <a:latin typeface="Arial"/>
                <a:cs typeface="Arial"/>
              </a:rPr>
              <a:t>ПЛАН</a:t>
            </a:r>
            <a:r>
              <a:rPr lang="ru-RU" sz="2400" spc="-80" dirty="0">
                <a:latin typeface="Arial"/>
                <a:cs typeface="Arial"/>
              </a:rPr>
              <a:t> </a:t>
            </a:r>
            <a:r>
              <a:rPr lang="ru-RU" sz="2400" dirty="0">
                <a:latin typeface="Arial"/>
                <a:cs typeface="Arial"/>
              </a:rPr>
              <a:t>ПРАКТИЧНОГО ЗАНЯТТЯ</a:t>
            </a:r>
            <a:endParaRPr sz="2400" dirty="0"/>
          </a:p>
        </p:txBody>
      </p:sp>
      <p:sp>
        <p:nvSpPr>
          <p:cNvPr id="6" name="object 6"/>
          <p:cNvSpPr txBox="1"/>
          <p:nvPr/>
        </p:nvSpPr>
        <p:spPr>
          <a:xfrm>
            <a:off x="342264" y="618607"/>
            <a:ext cx="8209280" cy="618299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454659" indent="-442595" algn="just">
              <a:lnSpc>
                <a:spcPct val="100000"/>
              </a:lnSpc>
              <a:spcBef>
                <a:spcPts val="1540"/>
              </a:spcBef>
              <a:buAutoNum type="arabicPeriod"/>
              <a:tabLst>
                <a:tab pos="455295" algn="l"/>
              </a:tabLst>
            </a:pP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Визначення </a:t>
            </a:r>
            <a:r>
              <a:rPr sz="2800" b="1" dirty="0">
                <a:solidFill>
                  <a:srgbClr val="663300"/>
                </a:solidFill>
                <a:latin typeface="Tahoma"/>
                <a:cs typeface="Tahoma"/>
              </a:rPr>
              <a:t>і характеристика</a:t>
            </a:r>
            <a:r>
              <a:rPr sz="2800" b="1" spc="-7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800" dirty="0">
              <a:latin typeface="Tahoma"/>
              <a:cs typeface="Tahoma"/>
            </a:endParaRPr>
          </a:p>
          <a:p>
            <a:pPr marL="454659" indent="-442595" algn="just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455295" algn="l"/>
              </a:tabLst>
            </a:pP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Типи</a:t>
            </a:r>
            <a:r>
              <a:rPr sz="2800" b="1" spc="-1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800" dirty="0">
              <a:latin typeface="Tahoma"/>
              <a:cs typeface="Tahoma"/>
            </a:endParaRPr>
          </a:p>
          <a:p>
            <a:pPr marL="431800" marR="1644014" indent="-419100" algn="just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455295" algn="l"/>
              </a:tabLst>
            </a:pP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Характеристика </a:t>
            </a:r>
            <a:r>
              <a:rPr sz="2800" b="1" dirty="0">
                <a:solidFill>
                  <a:srgbClr val="663300"/>
                </a:solidFill>
                <a:latin typeface="Tahoma"/>
                <a:cs typeface="Tahoma"/>
              </a:rPr>
              <a:t>і класифікація  емульгаторів.</a:t>
            </a:r>
            <a:endParaRPr sz="2800" dirty="0">
              <a:latin typeface="Tahoma"/>
              <a:cs typeface="Tahoma"/>
            </a:endParaRPr>
          </a:p>
          <a:p>
            <a:pPr marL="454659" indent="-442595" algn="just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455295" algn="l"/>
              </a:tabLst>
            </a:pP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Теоретичні основи </a:t>
            </a:r>
            <a:r>
              <a:rPr sz="2800" b="1" dirty="0">
                <a:solidFill>
                  <a:srgbClr val="663300"/>
                </a:solidFill>
                <a:latin typeface="Tahoma"/>
                <a:cs typeface="Tahoma"/>
              </a:rPr>
              <a:t>утворення</a:t>
            </a:r>
            <a:r>
              <a:rPr sz="2800" b="1" spc="-6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800" dirty="0">
              <a:latin typeface="Tahoma"/>
              <a:cs typeface="Tahoma"/>
            </a:endParaRPr>
          </a:p>
          <a:p>
            <a:pPr marL="431800" marR="5080" indent="-419100" algn="just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455295" algn="l"/>
              </a:tabLst>
            </a:pPr>
            <a:r>
              <a:rPr sz="2800" b="1" dirty="0">
                <a:solidFill>
                  <a:srgbClr val="663300"/>
                </a:solidFill>
                <a:latin typeface="Tahoma"/>
                <a:cs typeface="Tahoma"/>
              </a:rPr>
              <a:t>Фактори, </a:t>
            </a: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які </a:t>
            </a:r>
            <a:r>
              <a:rPr sz="2800" b="1" dirty="0">
                <a:solidFill>
                  <a:srgbClr val="663300"/>
                </a:solidFill>
                <a:latin typeface="Tahoma"/>
                <a:cs typeface="Tahoma"/>
              </a:rPr>
              <a:t>впливають </a:t>
            </a: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на стабільність  емульсій.</a:t>
            </a:r>
            <a:endParaRPr sz="2800" dirty="0">
              <a:latin typeface="Tahoma"/>
              <a:cs typeface="Tahoma"/>
            </a:endParaRPr>
          </a:p>
          <a:p>
            <a:pPr marL="454659" indent="-442595" algn="just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455295" algn="l"/>
              </a:tabLst>
            </a:pP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Технологія </a:t>
            </a:r>
            <a:r>
              <a:rPr sz="2800" b="1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800" dirty="0">
              <a:latin typeface="Tahoma"/>
              <a:cs typeface="Tahoma"/>
            </a:endParaRPr>
          </a:p>
          <a:p>
            <a:pPr marL="455295" indent="-443230" algn="just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455930" algn="l"/>
              </a:tabLst>
            </a:pP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Оцінка якості </a:t>
            </a:r>
            <a:r>
              <a:rPr sz="2800" b="1" dirty="0">
                <a:solidFill>
                  <a:srgbClr val="663300"/>
                </a:solidFill>
                <a:latin typeface="Tahoma"/>
                <a:cs typeface="Tahoma"/>
              </a:rPr>
              <a:t>та </a:t>
            </a: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зберігання</a:t>
            </a:r>
            <a:r>
              <a:rPr sz="2800" b="1" spc="-2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800" dirty="0">
              <a:latin typeface="Tahoma"/>
              <a:cs typeface="Tahoma"/>
            </a:endParaRPr>
          </a:p>
          <a:p>
            <a:pPr marL="431800" marR="1085850" indent="-419100" algn="just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455295" algn="l"/>
              </a:tabLst>
            </a:pPr>
            <a:r>
              <a:rPr sz="2800" b="1" spc="-5" dirty="0">
                <a:solidFill>
                  <a:srgbClr val="663300"/>
                </a:solidFill>
                <a:latin typeface="Tahoma"/>
                <a:cs typeface="Tahoma"/>
              </a:rPr>
              <a:t>Основні напрямки вдосконалення  емульсій.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0411" y="533400"/>
            <a:ext cx="861060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just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Емульсії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– однорідна за зовнішнім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виглядом лікарська 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форма, що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складається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із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взаємно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нерозчинних,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тонко  диспергованих рідин, та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призначена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для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внутрішнього,  зовнішнього або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парентерального</a:t>
            </a:r>
            <a:r>
              <a:rPr sz="1600" b="1" i="1" spc="1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застосування.</a:t>
            </a:r>
            <a:endParaRPr sz="1600" dirty="0">
              <a:solidFill>
                <a:srgbClr val="FFFF00"/>
              </a:solidFill>
              <a:latin typeface="Verdana"/>
              <a:cs typeface="Verdan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027" y="16001"/>
            <a:ext cx="7956042" cy="675894"/>
          </a:xfrm>
          <a:prstGeom prst="rect">
            <a:avLst/>
          </a:prstGeom>
        </p:spPr>
      </p:pic>
      <p:sp>
        <p:nvSpPr>
          <p:cNvPr id="24" name="object 20"/>
          <p:cNvSpPr txBox="1">
            <a:spLocks noGrp="1"/>
          </p:cNvSpPr>
          <p:nvPr>
            <p:ph type="title"/>
          </p:nvPr>
        </p:nvSpPr>
        <p:spPr>
          <a:xfrm>
            <a:off x="8719565" y="353948"/>
            <a:ext cx="840994" cy="5091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endParaRPr spc="-75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107967" y="1623646"/>
            <a:ext cx="4960068" cy="732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ahoma"/>
                <a:cs typeface="Tahoma"/>
              </a:rPr>
              <a:t>Застосування</a:t>
            </a:r>
            <a:r>
              <a:rPr lang="ru-RU" b="1" spc="-75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ahoma"/>
                <a:cs typeface="Tahoma"/>
              </a:rPr>
              <a:t>фармацевтичних</a:t>
            </a:r>
            <a:r>
              <a:rPr lang="ru-RU" b="1" dirty="0">
                <a:solidFill>
                  <a:schemeClr val="tx1"/>
                </a:solidFill>
                <a:latin typeface="Tahoma"/>
                <a:cs typeface="Tahoma"/>
              </a:rPr>
              <a:t>  </a:t>
            </a:r>
            <a:r>
              <a:rPr lang="ru-RU" b="1" spc="-5" dirty="0" err="1">
                <a:solidFill>
                  <a:schemeClr val="tx1"/>
                </a:solidFill>
                <a:latin typeface="Tahoma"/>
                <a:cs typeface="Tahoma"/>
              </a:rPr>
              <a:t>емульсій</a:t>
            </a:r>
            <a:endParaRPr lang="ru-RU" dirty="0">
              <a:solidFill>
                <a:schemeClr val="tx1"/>
              </a:solidFill>
              <a:latin typeface="Tahoma"/>
              <a:cs typeface="Tahoma"/>
            </a:endParaRPr>
          </a:p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041167" y="2729533"/>
            <a:ext cx="2133600" cy="1004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-5" dirty="0" err="1" smtClean="0">
                <a:solidFill>
                  <a:schemeClr val="tx1"/>
                </a:solidFill>
                <a:latin typeface="Tahoma"/>
                <a:cs typeface="Tahoma"/>
              </a:rPr>
              <a:t>пероральне</a:t>
            </a:r>
            <a:endParaRPr lang="ru-RU" b="1" dirty="0" smtClean="0">
              <a:solidFill>
                <a:schemeClr val="tx1"/>
              </a:solidFill>
              <a:latin typeface="Tahoma"/>
              <a:cs typeface="Tahoma"/>
            </a:endParaRPr>
          </a:p>
          <a:p>
            <a:pPr algn="ctr"/>
            <a:r>
              <a:rPr lang="uk-UA" dirty="0" smtClean="0">
                <a:solidFill>
                  <a:schemeClr val="tx1"/>
                </a:solidFill>
              </a:rPr>
              <a:t>(емульсії типу олія у воді о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ru-RU" dirty="0" smtClean="0">
                <a:solidFill>
                  <a:schemeClr val="tx1"/>
                </a:solidFill>
              </a:rPr>
              <a:t>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28423" y="2734934"/>
            <a:ext cx="1997477" cy="1484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місцеве</a:t>
            </a:r>
            <a:r>
              <a:rPr lang="ru-RU" b="1" spc="-5" dirty="0" smtClean="0">
                <a:solidFill>
                  <a:schemeClr val="tx1"/>
                </a:solidFill>
                <a:latin typeface="Verdana"/>
                <a:cs typeface="Verdana"/>
              </a:rPr>
              <a:t>:</a:t>
            </a:r>
          </a:p>
          <a:p>
            <a:pPr marL="294005" indent="-203200">
              <a:lnSpc>
                <a:spcPct val="100000"/>
              </a:lnSpc>
              <a:buFont typeface="Wingdings"/>
              <a:buChar char=""/>
              <a:tabLst>
                <a:tab pos="294005" algn="l"/>
              </a:tabLst>
            </a:pPr>
            <a:r>
              <a:rPr lang="ru-RU" spc="-10" dirty="0" err="1" smtClean="0">
                <a:solidFill>
                  <a:schemeClr val="tx1"/>
                </a:solidFill>
                <a:latin typeface="Verdana"/>
                <a:cs typeface="Verdana"/>
              </a:rPr>
              <a:t>мазі</a:t>
            </a:r>
            <a:endParaRPr lang="ru-RU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marL="294005" indent="-203200">
              <a:lnSpc>
                <a:spcPct val="100000"/>
              </a:lnSpc>
              <a:buFont typeface="Wingdings"/>
              <a:buChar char=""/>
              <a:tabLst>
                <a:tab pos="294005" algn="l"/>
              </a:tabLst>
            </a:pPr>
            <a:r>
              <a:rPr lang="ru-RU" spc="-5" dirty="0" err="1" smtClean="0">
                <a:solidFill>
                  <a:schemeClr val="tx1"/>
                </a:solidFill>
                <a:latin typeface="Verdana"/>
                <a:cs typeface="Verdana"/>
              </a:rPr>
              <a:t>креми</a:t>
            </a:r>
            <a:endParaRPr lang="ru-RU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marL="294005" indent="-203200">
              <a:lnSpc>
                <a:spcPct val="100000"/>
              </a:lnSpc>
              <a:buFont typeface="Wingdings"/>
              <a:buChar char=""/>
              <a:tabLst>
                <a:tab pos="294005" algn="l"/>
              </a:tabLst>
            </a:pPr>
            <a:r>
              <a:rPr lang="ru-RU" spc="-5" dirty="0" err="1" smtClean="0">
                <a:solidFill>
                  <a:schemeClr val="tx1"/>
                </a:solidFill>
                <a:latin typeface="Verdana"/>
                <a:cs typeface="Verdana"/>
              </a:rPr>
              <a:t>лініменти</a:t>
            </a:r>
            <a:endParaRPr lang="ru-RU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algn="ctr"/>
            <a:endParaRPr lang="ru-RU" dirty="0" smtClean="0">
              <a:latin typeface="Verdana"/>
              <a:cs typeface="Verdana"/>
            </a:endParaRPr>
          </a:p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596310" y="4698107"/>
            <a:ext cx="6328489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13535">
              <a:lnSpc>
                <a:spcPct val="100000"/>
              </a:lnSpc>
              <a:spcBef>
                <a:spcPts val="350"/>
              </a:spcBef>
            </a:pPr>
            <a:r>
              <a:rPr lang="ru-RU" b="1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парентеральне</a:t>
            </a:r>
            <a:r>
              <a:rPr lang="ru-RU" b="1" spc="-5" dirty="0" smtClean="0">
                <a:solidFill>
                  <a:schemeClr val="tx1"/>
                </a:solidFill>
                <a:latin typeface="Verdana"/>
                <a:cs typeface="Verdana"/>
              </a:rPr>
              <a:t>:</a:t>
            </a:r>
            <a:endParaRPr lang="ru-RU" b="1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marL="273685" marR="668020" indent="-182880" algn="just">
              <a:lnSpc>
                <a:spcPct val="100000"/>
              </a:lnSpc>
              <a:buFont typeface="Wingdings"/>
              <a:buChar char=""/>
              <a:tabLst>
                <a:tab pos="274320" algn="l"/>
              </a:tabLst>
            </a:pP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жирові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емульсії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 для парентерального 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живлення</a:t>
            </a:r>
            <a:endParaRPr lang="ru-RU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marL="273685" marR="631825" indent="-182880" algn="just">
              <a:lnSpc>
                <a:spcPct val="100000"/>
              </a:lnSpc>
              <a:buFont typeface="Wingdings"/>
              <a:buChar char=""/>
              <a:tabLst>
                <a:tab pos="274320" algn="l"/>
              </a:tabLst>
            </a:pP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емульсії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перфторвуглеводів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,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що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 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використовуються</a:t>
            </a:r>
            <a:r>
              <a:rPr lang="ru-RU" i="1" spc="-5" dirty="0" smtClean="0">
                <a:solidFill>
                  <a:schemeClr val="tx1"/>
                </a:solidFill>
                <a:latin typeface="Verdana"/>
                <a:cs typeface="Verdana"/>
              </a:rPr>
              <a:t> як</a:t>
            </a:r>
            <a:r>
              <a:rPr lang="ru-RU" i="1" spc="-20" dirty="0" smtClean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 smtClean="0">
                <a:solidFill>
                  <a:schemeClr val="tx1"/>
                </a:solidFill>
                <a:latin typeface="Verdana"/>
                <a:cs typeface="Verdana"/>
              </a:rPr>
              <a:t>кровозамінники</a:t>
            </a:r>
            <a:endParaRPr lang="ru-RU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 algn="ctr"/>
            <a:endParaRPr lang="ru-RU" dirty="0"/>
          </a:p>
        </p:txBody>
      </p:sp>
      <p:sp>
        <p:nvSpPr>
          <p:cNvPr id="33" name="Стрелка вниз 32"/>
          <p:cNvSpPr/>
          <p:nvPr/>
        </p:nvSpPr>
        <p:spPr>
          <a:xfrm>
            <a:off x="6400800" y="2409092"/>
            <a:ext cx="667235" cy="3204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2438400" y="2409092"/>
            <a:ext cx="533400" cy="3258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3962400" y="2409092"/>
            <a:ext cx="1371600" cy="2289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883" y="153923"/>
            <a:ext cx="7956042" cy="67589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28600" y="1157477"/>
            <a:ext cx="8610600" cy="4759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15"/>
              </a:spcBef>
            </a:pPr>
            <a:r>
              <a:rPr lang="ru-RU" sz="3200" u="sng" spc="-10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Позитивні</a:t>
            </a:r>
            <a:r>
              <a:rPr lang="ru-RU" sz="3200" u="sng" spc="-10" dirty="0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</a:t>
            </a:r>
            <a:r>
              <a:rPr lang="ru-RU" sz="3200" u="sng" spc="-5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властивості</a:t>
            </a:r>
            <a:r>
              <a:rPr lang="ru-RU" sz="3200" u="sng" spc="-5" dirty="0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 </a:t>
            </a:r>
            <a:r>
              <a:rPr lang="ru-RU" sz="3200" u="sng" spc="-5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емульсій</a:t>
            </a:r>
            <a:endParaRPr lang="ru-RU" sz="3200" u="sng" dirty="0" smtClean="0">
              <a:solidFill>
                <a:srgbClr val="002060"/>
              </a:solidFill>
              <a:latin typeface="Segoe Script" panose="020B0504020000000003" pitchFamily="34" charset="0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50" dirty="0">
              <a:latin typeface="Verdana"/>
              <a:cs typeface="Verdana"/>
            </a:endParaRPr>
          </a:p>
          <a:p>
            <a:pPr marL="274320" marR="5080" indent="-262255" algn="just">
              <a:lnSpc>
                <a:spcPct val="120000"/>
              </a:lnSpc>
              <a:spcBef>
                <a:spcPts val="1885"/>
              </a:spcBef>
              <a:buFont typeface="Wingdings"/>
              <a:buChar char=""/>
              <a:tabLst>
                <a:tab pos="274955" algn="l"/>
              </a:tabLst>
            </a:pPr>
            <a:r>
              <a:rPr sz="1800" spc="-5" dirty="0" err="1" smtClean="0">
                <a:solidFill>
                  <a:srgbClr val="663300"/>
                </a:solidFill>
                <a:latin typeface="Verdana"/>
                <a:cs typeface="Verdana"/>
              </a:rPr>
              <a:t>поєднувати</a:t>
            </a:r>
            <a:r>
              <a:rPr sz="1800" spc="-5" dirty="0" smtClean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в одному лікарському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препараті незмішувані між  собою</a:t>
            </a:r>
            <a:r>
              <a:rPr sz="1800" spc="-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рідини;</a:t>
            </a:r>
            <a:endParaRPr sz="1800" dirty="0">
              <a:latin typeface="Verdana"/>
              <a:cs typeface="Verdana"/>
            </a:endParaRPr>
          </a:p>
          <a:p>
            <a:pPr marL="274320" marR="693420" indent="-262255" algn="just">
              <a:lnSpc>
                <a:spcPct val="120000"/>
              </a:lnSpc>
              <a:buFont typeface="Wingdings"/>
              <a:buChar char=""/>
              <a:tabLst>
                <a:tab pos="274955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вводити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у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препарат 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гідрофільні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та гідрофобні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лікарські 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речовини;</a:t>
            </a:r>
            <a:endParaRPr sz="1800" dirty="0">
              <a:latin typeface="Verdana"/>
              <a:cs typeface="Verdana"/>
            </a:endParaRPr>
          </a:p>
          <a:p>
            <a:pPr marL="274320" marR="1258570" indent="-262255" algn="just">
              <a:lnSpc>
                <a:spcPct val="110000"/>
              </a:lnSpc>
              <a:spcBef>
                <a:spcPts val="50"/>
              </a:spcBef>
              <a:buFont typeface="Wingdings"/>
              <a:buChar char=""/>
              <a:tabLst>
                <a:tab pos="274955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регулювати біодоступність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лікарських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речовин  (за рахунок швидкого та повного вивільнення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або 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пролонгування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дії</a:t>
            </a:r>
            <a:r>
              <a:rPr sz="1800" spc="2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ЛР);</a:t>
            </a:r>
            <a:endParaRPr sz="1800" dirty="0">
              <a:latin typeface="Verdana"/>
              <a:cs typeface="Verdana"/>
            </a:endParaRPr>
          </a:p>
          <a:p>
            <a:pPr marL="274320" marR="488950" indent="-262255" algn="just">
              <a:lnSpc>
                <a:spcPts val="2590"/>
              </a:lnSpc>
              <a:spcBef>
                <a:spcPts val="110"/>
              </a:spcBef>
              <a:buFont typeface="Wingdings"/>
              <a:buChar char=""/>
              <a:tabLst>
                <a:tab pos="274955" algn="l"/>
              </a:tabLst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усунути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подразнюючу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дію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на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шкіру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та слизові оболонки,  властиві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окремим лікарським</a:t>
            </a:r>
            <a:r>
              <a:rPr sz="1800" spc="-3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речовинам;</a:t>
            </a:r>
            <a:endParaRPr sz="1800" dirty="0">
              <a:latin typeface="Verdana"/>
              <a:cs typeface="Verdana"/>
            </a:endParaRPr>
          </a:p>
          <a:p>
            <a:pPr marL="274320" marR="744855" indent="-262255" algn="just">
              <a:lnSpc>
                <a:spcPts val="2590"/>
              </a:lnSpc>
              <a:spcBef>
                <a:spcPts val="5"/>
              </a:spcBef>
              <a:buFont typeface="Wingdings"/>
              <a:buChar char=""/>
              <a:tabLst>
                <a:tab pos="274955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маскувати неприємний смак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і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запах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деяких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лікарських  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засобів.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42" y="1892553"/>
            <a:ext cx="9144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5027" y="219456"/>
            <a:ext cx="7956042" cy="67589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2066" y="286537"/>
            <a:ext cx="7579359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50" dirty="0"/>
              <a:t>1. </a:t>
            </a:r>
            <a:r>
              <a:rPr spc="-80" dirty="0"/>
              <a:t>ВИЗНАЧЕННЯ </a:t>
            </a:r>
            <a:r>
              <a:rPr spc="-50" dirty="0"/>
              <a:t>І </a:t>
            </a:r>
            <a:r>
              <a:rPr spc="-75" dirty="0"/>
              <a:t>ХАРАКТЕРИСТИКА</a:t>
            </a:r>
            <a:r>
              <a:rPr spc="30" dirty="0"/>
              <a:t> </a:t>
            </a:r>
            <a:r>
              <a:rPr spc="-75" dirty="0"/>
              <a:t>ЕМУЛЬСІЙ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05027" y="1257553"/>
            <a:ext cx="83233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15"/>
              </a:spcBef>
            </a:pPr>
            <a:r>
              <a:rPr lang="ru-RU" sz="3200" u="sng" spc="-10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Негативні</a:t>
            </a:r>
            <a:r>
              <a:rPr lang="ru-RU" sz="3200" u="sng" spc="-10" dirty="0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</a:t>
            </a:r>
            <a:r>
              <a:rPr lang="ru-RU" sz="3200" u="sng" spc="-5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властивості</a:t>
            </a:r>
            <a:r>
              <a:rPr lang="ru-RU" sz="3200" u="sng" spc="-5" dirty="0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 </a:t>
            </a:r>
            <a:r>
              <a:rPr lang="ru-RU" sz="3200" u="sng" spc="-5" dirty="0" err="1" smtClean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емульсій</a:t>
            </a:r>
            <a:endParaRPr lang="ru-RU" sz="3200" u="sng" dirty="0" smtClean="0">
              <a:solidFill>
                <a:srgbClr val="002060"/>
              </a:solidFill>
              <a:latin typeface="Segoe Script" panose="020B0504020000000003" pitchFamily="34" charset="0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1000" y="2748533"/>
            <a:ext cx="8547354" cy="312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755" marR="690245" indent="-186690" algn="just">
              <a:lnSpc>
                <a:spcPct val="12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нестійкість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емульсій як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дисперсних систем під впливом  різноманітних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факторів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(температури, повітря,</a:t>
            </a:r>
            <a:r>
              <a:rPr sz="1800" spc="-7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світла);</a:t>
            </a:r>
            <a:endParaRPr sz="1800" dirty="0">
              <a:latin typeface="Verdana"/>
              <a:cs typeface="Verdana"/>
            </a:endParaRPr>
          </a:p>
          <a:p>
            <a:pPr marL="198755" marR="5080" indent="-186690" algn="just">
              <a:lnSpc>
                <a:spcPts val="2810"/>
              </a:lnSpc>
              <a:spcBef>
                <a:spcPts val="145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можливість піддаватися мікробній контомінації (емульсії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– це 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сприятливе середовище для розвитку</a:t>
            </a:r>
            <a:r>
              <a:rPr sz="1800" spc="4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мікроорганізмів);</a:t>
            </a:r>
            <a:endParaRPr sz="1800" dirty="0">
              <a:latin typeface="Verdana"/>
              <a:cs typeface="Verdana"/>
            </a:endParaRPr>
          </a:p>
          <a:p>
            <a:pPr marL="198755" indent="-186690" algn="just">
              <a:lnSpc>
                <a:spcPct val="100000"/>
              </a:lnSpc>
              <a:spcBef>
                <a:spcPts val="445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відносна тривалість приготування,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яка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потребує</a:t>
            </a:r>
            <a:r>
              <a:rPr sz="1800" spc="-3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відповідних</a:t>
            </a:r>
            <a:endParaRPr sz="1800" dirty="0">
              <a:latin typeface="Verdana"/>
              <a:cs typeface="Verdana"/>
            </a:endParaRPr>
          </a:p>
          <a:p>
            <a:pPr marL="198755" algn="just">
              <a:lnSpc>
                <a:spcPct val="100000"/>
              </a:lnSpc>
              <a:spcBef>
                <a:spcPts val="645"/>
              </a:spcBef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технологічних прийомів та спеціального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технологічного</a:t>
            </a:r>
            <a:endParaRPr sz="1800" dirty="0">
              <a:latin typeface="Verdana"/>
              <a:cs typeface="Verdana"/>
            </a:endParaRPr>
          </a:p>
          <a:p>
            <a:pPr marL="198755" algn="just">
              <a:lnSpc>
                <a:spcPct val="100000"/>
              </a:lnSpc>
              <a:spcBef>
                <a:spcPts val="650"/>
              </a:spcBef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обладнання;</a:t>
            </a:r>
            <a:endParaRPr sz="1800" dirty="0">
              <a:latin typeface="Verdana"/>
              <a:cs typeface="Verdana"/>
            </a:endParaRPr>
          </a:p>
          <a:p>
            <a:pPr marL="198755" marR="655320" indent="-186690" algn="just">
              <a:lnSpc>
                <a:spcPct val="120000"/>
              </a:lnSpc>
              <a:spcBef>
                <a:spcPts val="55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необхідність застосування емульгаторів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для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стабілізації  дисперсної</a:t>
            </a:r>
            <a:r>
              <a:rPr sz="1800" spc="2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системи.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46" y="5862"/>
            <a:ext cx="6352499" cy="38862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640" y="3810000"/>
            <a:ext cx="5492919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3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051304" y="2374010"/>
            <a:ext cx="0" cy="1776095"/>
          </a:xfrm>
          <a:custGeom>
            <a:avLst/>
            <a:gdLst/>
            <a:ahLst/>
            <a:cxnLst/>
            <a:rect l="l" t="t" r="r" b="b"/>
            <a:pathLst>
              <a:path h="1776095">
                <a:moveTo>
                  <a:pt x="0" y="0"/>
                </a:moveTo>
                <a:lnTo>
                  <a:pt x="0" y="1775840"/>
                </a:lnTo>
              </a:path>
            </a:pathLst>
          </a:custGeom>
          <a:ln w="76200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933251" y="4403026"/>
            <a:ext cx="514984" cy="514984"/>
            <a:chOff x="4933251" y="4403026"/>
            <a:chExt cx="514984" cy="514984"/>
          </a:xfrm>
        </p:grpSpPr>
        <p:sp>
          <p:nvSpPr>
            <p:cNvPr id="5" name="object 5"/>
            <p:cNvSpPr/>
            <p:nvPr/>
          </p:nvSpPr>
          <p:spPr>
            <a:xfrm>
              <a:off x="5013706" y="4483481"/>
              <a:ext cx="429895" cy="429895"/>
            </a:xfrm>
            <a:custGeom>
              <a:avLst/>
              <a:gdLst/>
              <a:ahLst/>
              <a:cxnLst/>
              <a:rect l="l" t="t" r="r" b="b"/>
              <a:pathLst>
                <a:path w="429895" h="429895">
                  <a:moveTo>
                    <a:pt x="40513" y="0"/>
                  </a:moveTo>
                  <a:lnTo>
                    <a:pt x="0" y="40513"/>
                  </a:lnTo>
                  <a:lnTo>
                    <a:pt x="287909" y="328422"/>
                  </a:lnTo>
                  <a:lnTo>
                    <a:pt x="267716" y="348615"/>
                  </a:lnTo>
                  <a:lnTo>
                    <a:pt x="429387" y="429387"/>
                  </a:lnTo>
                  <a:lnTo>
                    <a:pt x="348615" y="267716"/>
                  </a:lnTo>
                  <a:lnTo>
                    <a:pt x="328422" y="287909"/>
                  </a:lnTo>
                  <a:lnTo>
                    <a:pt x="40513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8014" y="4407789"/>
              <a:ext cx="100964" cy="1009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13706" y="4483481"/>
              <a:ext cx="429895" cy="429895"/>
            </a:xfrm>
            <a:custGeom>
              <a:avLst/>
              <a:gdLst/>
              <a:ahLst/>
              <a:cxnLst/>
              <a:rect l="l" t="t" r="r" b="b"/>
              <a:pathLst>
                <a:path w="429895" h="429895">
                  <a:moveTo>
                    <a:pt x="348615" y="267716"/>
                  </a:moveTo>
                  <a:lnTo>
                    <a:pt x="328422" y="287909"/>
                  </a:lnTo>
                  <a:lnTo>
                    <a:pt x="40513" y="0"/>
                  </a:lnTo>
                  <a:lnTo>
                    <a:pt x="0" y="40513"/>
                  </a:lnTo>
                  <a:lnTo>
                    <a:pt x="287909" y="328422"/>
                  </a:lnTo>
                  <a:lnTo>
                    <a:pt x="267716" y="348615"/>
                  </a:lnTo>
                  <a:lnTo>
                    <a:pt x="429387" y="429387"/>
                  </a:lnTo>
                  <a:lnTo>
                    <a:pt x="348615" y="267716"/>
                  </a:lnTo>
                  <a:close/>
                </a:path>
              </a:pathLst>
            </a:custGeom>
            <a:ln w="952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3251" y="4403026"/>
              <a:ext cx="110489" cy="11049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4987988" y="4165028"/>
            <a:ext cx="467995" cy="123825"/>
            <a:chOff x="4987988" y="4165028"/>
            <a:chExt cx="467995" cy="123825"/>
          </a:xfrm>
        </p:grpSpPr>
        <p:sp>
          <p:nvSpPr>
            <p:cNvPr id="10" name="object 10"/>
            <p:cNvSpPr/>
            <p:nvPr/>
          </p:nvSpPr>
          <p:spPr>
            <a:xfrm>
              <a:off x="4992751" y="4169790"/>
              <a:ext cx="458470" cy="114300"/>
            </a:xfrm>
            <a:custGeom>
              <a:avLst/>
              <a:gdLst/>
              <a:ahLst/>
              <a:cxnLst/>
              <a:rect l="l" t="t" r="r" b="b"/>
              <a:pathLst>
                <a:path w="458470" h="114300">
                  <a:moveTo>
                    <a:pt x="18542" y="110490"/>
                  </a:moveTo>
                  <a:lnTo>
                    <a:pt x="14224" y="53467"/>
                  </a:lnTo>
                  <a:lnTo>
                    <a:pt x="0" y="54483"/>
                  </a:lnTo>
                  <a:lnTo>
                    <a:pt x="4318" y="111506"/>
                  </a:lnTo>
                  <a:lnTo>
                    <a:pt x="18542" y="110490"/>
                  </a:lnTo>
                  <a:close/>
                </a:path>
                <a:path w="458470" h="114300">
                  <a:moveTo>
                    <a:pt x="61341" y="107188"/>
                  </a:moveTo>
                  <a:lnTo>
                    <a:pt x="57023" y="50165"/>
                  </a:lnTo>
                  <a:lnTo>
                    <a:pt x="28448" y="52324"/>
                  </a:lnTo>
                  <a:lnTo>
                    <a:pt x="32893" y="109347"/>
                  </a:lnTo>
                  <a:lnTo>
                    <a:pt x="61341" y="107188"/>
                  </a:lnTo>
                  <a:close/>
                </a:path>
                <a:path w="458470" h="114300">
                  <a:moveTo>
                    <a:pt x="458089" y="48260"/>
                  </a:moveTo>
                  <a:lnTo>
                    <a:pt x="339725" y="0"/>
                  </a:lnTo>
                  <a:lnTo>
                    <a:pt x="341884" y="28448"/>
                  </a:lnTo>
                  <a:lnTo>
                    <a:pt x="71247" y="49149"/>
                  </a:lnTo>
                  <a:lnTo>
                    <a:pt x="75565" y="106045"/>
                  </a:lnTo>
                  <a:lnTo>
                    <a:pt x="346202" y="85471"/>
                  </a:lnTo>
                  <a:lnTo>
                    <a:pt x="348488" y="113919"/>
                  </a:lnTo>
                  <a:lnTo>
                    <a:pt x="458089" y="4826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63998" y="4169790"/>
              <a:ext cx="387350" cy="114300"/>
            </a:xfrm>
            <a:custGeom>
              <a:avLst/>
              <a:gdLst/>
              <a:ahLst/>
              <a:cxnLst/>
              <a:rect l="l" t="t" r="r" b="b"/>
              <a:pathLst>
                <a:path w="387350" h="114300">
                  <a:moveTo>
                    <a:pt x="268477" y="0"/>
                  </a:moveTo>
                  <a:lnTo>
                    <a:pt x="270637" y="28447"/>
                  </a:lnTo>
                  <a:lnTo>
                    <a:pt x="0" y="49148"/>
                  </a:lnTo>
                  <a:lnTo>
                    <a:pt x="4317" y="106044"/>
                  </a:lnTo>
                  <a:lnTo>
                    <a:pt x="274954" y="85470"/>
                  </a:lnTo>
                  <a:lnTo>
                    <a:pt x="277240" y="113918"/>
                  </a:lnTo>
                  <a:lnTo>
                    <a:pt x="386841" y="48259"/>
                  </a:lnTo>
                  <a:lnTo>
                    <a:pt x="268477" y="0"/>
                  </a:lnTo>
                  <a:close/>
                </a:path>
              </a:pathLst>
            </a:custGeom>
            <a:ln w="952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7988" y="4215193"/>
              <a:ext cx="70865" cy="70866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935537" y="3502342"/>
            <a:ext cx="480059" cy="480059"/>
            <a:chOff x="4935537" y="3502342"/>
            <a:chExt cx="480059" cy="480059"/>
          </a:xfrm>
        </p:grpSpPr>
        <p:sp>
          <p:nvSpPr>
            <p:cNvPr id="14" name="object 14"/>
            <p:cNvSpPr/>
            <p:nvPr/>
          </p:nvSpPr>
          <p:spPr>
            <a:xfrm>
              <a:off x="5010657" y="3507104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399922" y="0"/>
                  </a:moveTo>
                  <a:lnTo>
                    <a:pt x="247014" y="72136"/>
                  </a:lnTo>
                  <a:lnTo>
                    <a:pt x="267207" y="92329"/>
                  </a:lnTo>
                  <a:lnTo>
                    <a:pt x="0" y="359664"/>
                  </a:lnTo>
                  <a:lnTo>
                    <a:pt x="40386" y="400050"/>
                  </a:lnTo>
                  <a:lnTo>
                    <a:pt x="307593" y="132842"/>
                  </a:lnTo>
                  <a:lnTo>
                    <a:pt x="327913" y="153035"/>
                  </a:lnTo>
                  <a:lnTo>
                    <a:pt x="399922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0300" y="3880865"/>
              <a:ext cx="96647" cy="9664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010657" y="3507104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247014" y="72136"/>
                  </a:moveTo>
                  <a:lnTo>
                    <a:pt x="267207" y="92329"/>
                  </a:lnTo>
                  <a:lnTo>
                    <a:pt x="0" y="359664"/>
                  </a:lnTo>
                  <a:lnTo>
                    <a:pt x="40386" y="400050"/>
                  </a:lnTo>
                  <a:lnTo>
                    <a:pt x="307593" y="132842"/>
                  </a:lnTo>
                  <a:lnTo>
                    <a:pt x="327913" y="153035"/>
                  </a:lnTo>
                  <a:lnTo>
                    <a:pt x="399922" y="0"/>
                  </a:lnTo>
                  <a:lnTo>
                    <a:pt x="247014" y="72136"/>
                  </a:lnTo>
                  <a:close/>
                </a:path>
              </a:pathLst>
            </a:custGeom>
            <a:ln w="952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5537" y="3876103"/>
              <a:ext cx="106172" cy="106171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2011679" y="4043934"/>
            <a:ext cx="695960" cy="238760"/>
            <a:chOff x="2011679" y="4043934"/>
            <a:chExt cx="695960" cy="238760"/>
          </a:xfrm>
        </p:grpSpPr>
        <p:sp>
          <p:nvSpPr>
            <p:cNvPr id="19" name="object 19"/>
            <p:cNvSpPr/>
            <p:nvPr/>
          </p:nvSpPr>
          <p:spPr>
            <a:xfrm>
              <a:off x="2016632" y="4048887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514350" y="0"/>
                  </a:moveTo>
                  <a:lnTo>
                    <a:pt x="514350" y="57150"/>
                  </a:lnTo>
                  <a:lnTo>
                    <a:pt x="0" y="57150"/>
                  </a:lnTo>
                  <a:lnTo>
                    <a:pt x="0" y="171450"/>
                  </a:lnTo>
                  <a:lnTo>
                    <a:pt x="514350" y="171450"/>
                  </a:lnTo>
                  <a:lnTo>
                    <a:pt x="514350" y="228600"/>
                  </a:lnTo>
                  <a:lnTo>
                    <a:pt x="685800" y="11430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16632" y="4048887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57150"/>
                  </a:moveTo>
                  <a:lnTo>
                    <a:pt x="514350" y="57150"/>
                  </a:lnTo>
                  <a:lnTo>
                    <a:pt x="514350" y="0"/>
                  </a:lnTo>
                  <a:lnTo>
                    <a:pt x="685800" y="114300"/>
                  </a:lnTo>
                  <a:lnTo>
                    <a:pt x="514350" y="228600"/>
                  </a:lnTo>
                  <a:lnTo>
                    <a:pt x="514350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011679" y="5788152"/>
            <a:ext cx="695960" cy="238760"/>
            <a:chOff x="2011679" y="5788152"/>
            <a:chExt cx="695960" cy="238760"/>
          </a:xfrm>
        </p:grpSpPr>
        <p:sp>
          <p:nvSpPr>
            <p:cNvPr id="22" name="object 22"/>
            <p:cNvSpPr/>
            <p:nvPr/>
          </p:nvSpPr>
          <p:spPr>
            <a:xfrm>
              <a:off x="2016632" y="5793105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514350" y="0"/>
                  </a:moveTo>
                  <a:lnTo>
                    <a:pt x="514350" y="57150"/>
                  </a:lnTo>
                  <a:lnTo>
                    <a:pt x="0" y="57150"/>
                  </a:lnTo>
                  <a:lnTo>
                    <a:pt x="0" y="171450"/>
                  </a:lnTo>
                  <a:lnTo>
                    <a:pt x="514350" y="171450"/>
                  </a:lnTo>
                  <a:lnTo>
                    <a:pt x="514350" y="228600"/>
                  </a:lnTo>
                  <a:lnTo>
                    <a:pt x="685800" y="11430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16632" y="5793105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57150"/>
                  </a:moveTo>
                  <a:lnTo>
                    <a:pt x="514350" y="57150"/>
                  </a:lnTo>
                  <a:lnTo>
                    <a:pt x="514350" y="0"/>
                  </a:lnTo>
                  <a:lnTo>
                    <a:pt x="685800" y="114300"/>
                  </a:lnTo>
                  <a:lnTo>
                    <a:pt x="514350" y="228600"/>
                  </a:lnTo>
                  <a:lnTo>
                    <a:pt x="514350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4988433" y="5875782"/>
            <a:ext cx="462280" cy="124460"/>
            <a:chOff x="4988433" y="5875782"/>
            <a:chExt cx="462280" cy="124460"/>
          </a:xfrm>
        </p:grpSpPr>
        <p:sp>
          <p:nvSpPr>
            <p:cNvPr id="25" name="object 25"/>
            <p:cNvSpPr/>
            <p:nvPr/>
          </p:nvSpPr>
          <p:spPr>
            <a:xfrm>
              <a:off x="5017008" y="5880735"/>
              <a:ext cx="428625" cy="114300"/>
            </a:xfrm>
            <a:custGeom>
              <a:avLst/>
              <a:gdLst/>
              <a:ahLst/>
              <a:cxnLst/>
              <a:rect l="l" t="t" r="r" b="b"/>
              <a:pathLst>
                <a:path w="428625" h="114300">
                  <a:moveTo>
                    <a:pt x="28575" y="28575"/>
                  </a:moveTo>
                  <a:lnTo>
                    <a:pt x="0" y="28575"/>
                  </a:lnTo>
                  <a:lnTo>
                    <a:pt x="0" y="85725"/>
                  </a:lnTo>
                  <a:lnTo>
                    <a:pt x="28575" y="85725"/>
                  </a:lnTo>
                  <a:lnTo>
                    <a:pt x="28575" y="28575"/>
                  </a:lnTo>
                  <a:close/>
                </a:path>
                <a:path w="428625" h="114300">
                  <a:moveTo>
                    <a:pt x="428625" y="57150"/>
                  </a:moveTo>
                  <a:lnTo>
                    <a:pt x="314325" y="0"/>
                  </a:lnTo>
                  <a:lnTo>
                    <a:pt x="314325" y="28575"/>
                  </a:lnTo>
                  <a:lnTo>
                    <a:pt x="42799" y="28575"/>
                  </a:lnTo>
                  <a:lnTo>
                    <a:pt x="42799" y="85725"/>
                  </a:lnTo>
                  <a:lnTo>
                    <a:pt x="314325" y="85725"/>
                  </a:lnTo>
                  <a:lnTo>
                    <a:pt x="314325" y="114300"/>
                  </a:lnTo>
                  <a:lnTo>
                    <a:pt x="428625" y="5715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17008" y="5880735"/>
              <a:ext cx="428625" cy="114300"/>
            </a:xfrm>
            <a:custGeom>
              <a:avLst/>
              <a:gdLst/>
              <a:ahLst/>
              <a:cxnLst/>
              <a:rect l="l" t="t" r="r" b="b"/>
              <a:pathLst>
                <a:path w="428625" h="114300">
                  <a:moveTo>
                    <a:pt x="314325" y="0"/>
                  </a:moveTo>
                  <a:lnTo>
                    <a:pt x="314325" y="28574"/>
                  </a:lnTo>
                  <a:lnTo>
                    <a:pt x="42799" y="28574"/>
                  </a:lnTo>
                  <a:lnTo>
                    <a:pt x="42799" y="85724"/>
                  </a:lnTo>
                  <a:lnTo>
                    <a:pt x="314325" y="85724"/>
                  </a:lnTo>
                  <a:lnTo>
                    <a:pt x="314325" y="114299"/>
                  </a:lnTo>
                  <a:lnTo>
                    <a:pt x="428625" y="57149"/>
                  </a:lnTo>
                  <a:lnTo>
                    <a:pt x="314325" y="0"/>
                  </a:lnTo>
                  <a:close/>
                </a:path>
                <a:path w="428625" h="114300">
                  <a:moveTo>
                    <a:pt x="0" y="85724"/>
                  </a:moveTo>
                  <a:lnTo>
                    <a:pt x="28575" y="85724"/>
                  </a:lnTo>
                  <a:lnTo>
                    <a:pt x="28575" y="28574"/>
                  </a:lnTo>
                  <a:lnTo>
                    <a:pt x="0" y="28574"/>
                  </a:lnTo>
                  <a:lnTo>
                    <a:pt x="0" y="85724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998053" y="5904357"/>
              <a:ext cx="0" cy="67310"/>
            </a:xfrm>
            <a:custGeom>
              <a:avLst/>
              <a:gdLst/>
              <a:ahLst/>
              <a:cxnLst/>
              <a:rect l="l" t="t" r="r" b="b"/>
              <a:pathLst>
                <a:path h="67310">
                  <a:moveTo>
                    <a:pt x="0" y="0"/>
                  </a:moveTo>
                  <a:lnTo>
                    <a:pt x="0" y="67056"/>
                  </a:lnTo>
                </a:path>
              </a:pathLst>
            </a:custGeom>
            <a:ln w="1924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2930" y="64007"/>
            <a:ext cx="8043672" cy="67589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582931" y="876808"/>
            <a:ext cx="828738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00"/>
                </a:solidFill>
                <a:latin typeface="Verdana"/>
                <a:cs typeface="Verdana"/>
              </a:rPr>
              <a:t>В емульсіях </a:t>
            </a:r>
            <a:r>
              <a:rPr sz="1800" spc="-5" dirty="0">
                <a:solidFill>
                  <a:srgbClr val="FFFF00"/>
                </a:solidFill>
                <a:latin typeface="Verdana"/>
                <a:cs typeface="Verdana"/>
              </a:rPr>
              <a:t>розмір часток (краплин) дисперсної </a:t>
            </a:r>
            <a:r>
              <a:rPr sz="1800" dirty="0">
                <a:solidFill>
                  <a:srgbClr val="FFFF00"/>
                </a:solidFill>
                <a:latin typeface="Verdana"/>
                <a:cs typeface="Verdana"/>
              </a:rPr>
              <a:t>фази</a:t>
            </a:r>
            <a:r>
              <a:rPr sz="1800" spc="-5" dirty="0">
                <a:solidFill>
                  <a:srgbClr val="FFFF00"/>
                </a:solidFill>
                <a:latin typeface="Verdana"/>
                <a:cs typeface="Verdana"/>
              </a:rPr>
              <a:t> складає:</a:t>
            </a:r>
            <a:endParaRPr sz="1800" dirty="0">
              <a:solidFill>
                <a:srgbClr val="FFFF00"/>
              </a:solidFill>
              <a:latin typeface="Verdana"/>
              <a:cs typeface="Verdana"/>
            </a:endParaRPr>
          </a:p>
          <a:p>
            <a:pPr marL="2522855">
              <a:lnSpc>
                <a:spcPct val="100000"/>
              </a:lnSpc>
            </a:pPr>
            <a:r>
              <a:rPr sz="1800" dirty="0">
                <a:solidFill>
                  <a:srgbClr val="FFFF00"/>
                </a:solidFill>
                <a:latin typeface="Verdana"/>
                <a:cs typeface="Verdana"/>
              </a:rPr>
              <a:t>від 1 до 50</a:t>
            </a:r>
            <a:r>
              <a:rPr sz="1800" spc="3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Verdana"/>
                <a:cs typeface="Verdana"/>
              </a:rPr>
              <a:t>мкм.</a:t>
            </a:r>
            <a:endParaRPr sz="1800" dirty="0">
              <a:solidFill>
                <a:srgbClr val="FFFF00"/>
              </a:solidFill>
              <a:latin typeface="Verdana"/>
              <a:cs typeface="Verdan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697479" y="3929634"/>
            <a:ext cx="2296160" cy="581660"/>
            <a:chOff x="2697479" y="3929634"/>
            <a:chExt cx="2296160" cy="581660"/>
          </a:xfrm>
        </p:grpSpPr>
        <p:sp>
          <p:nvSpPr>
            <p:cNvPr id="32" name="object 32"/>
            <p:cNvSpPr/>
            <p:nvPr/>
          </p:nvSpPr>
          <p:spPr>
            <a:xfrm>
              <a:off x="2702432" y="3934587"/>
              <a:ext cx="2286000" cy="571500"/>
            </a:xfrm>
            <a:custGeom>
              <a:avLst/>
              <a:gdLst/>
              <a:ahLst/>
              <a:cxnLst/>
              <a:rect l="l" t="t" r="r" b="b"/>
              <a:pathLst>
                <a:path w="2286000" h="571500">
                  <a:moveTo>
                    <a:pt x="2285999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2285999" y="571500"/>
                  </a:lnTo>
                  <a:lnTo>
                    <a:pt x="2285999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02432" y="3934587"/>
              <a:ext cx="2286000" cy="571500"/>
            </a:xfrm>
            <a:custGeom>
              <a:avLst/>
              <a:gdLst/>
              <a:ahLst/>
              <a:cxnLst/>
              <a:rect l="l" t="t" r="r" b="b"/>
              <a:pathLst>
                <a:path w="2286000" h="571500">
                  <a:moveTo>
                    <a:pt x="0" y="571500"/>
                  </a:moveTo>
                  <a:lnTo>
                    <a:pt x="2285999" y="571500"/>
                  </a:lnTo>
                  <a:lnTo>
                    <a:pt x="2285999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109214" y="3966464"/>
            <a:ext cx="1471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" marR="5080" indent="-15240">
              <a:lnSpc>
                <a:spcPct val="100000"/>
              </a:lnSpc>
              <a:spcBef>
                <a:spcPts val="95"/>
              </a:spcBef>
            </a:pP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незмішувані</a:t>
            </a:r>
            <a:r>
              <a:rPr sz="1400" b="1" i="1" spc="-5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з  </a:t>
            </a:r>
            <a:r>
              <a:rPr sz="1400" b="1" i="1" spc="-10" dirty="0">
                <a:solidFill>
                  <a:srgbClr val="663300"/>
                </a:solidFill>
                <a:latin typeface="Verdana"/>
                <a:cs typeface="Verdana"/>
              </a:rPr>
              <a:t>водою</a:t>
            </a:r>
            <a:r>
              <a:rPr sz="1400" b="1" i="1" spc="-6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рідини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45633" y="2806826"/>
            <a:ext cx="2368550" cy="11430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38530">
              <a:lnSpc>
                <a:spcPct val="100000"/>
              </a:lnSpc>
              <a:spcBef>
                <a:spcPts val="350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Олії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:</a:t>
            </a:r>
            <a:endParaRPr sz="1600">
              <a:latin typeface="Verdana"/>
              <a:cs typeface="Verdana"/>
            </a:endParaRPr>
          </a:p>
          <a:p>
            <a:pPr marL="325120" indent="-234950">
              <a:lnSpc>
                <a:spcPct val="100000"/>
              </a:lnSpc>
              <a:buFont typeface="Wingdings"/>
              <a:buChar char=""/>
              <a:tabLst>
                <a:tab pos="325755" algn="l"/>
              </a:tabLst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персикову</a:t>
            </a:r>
            <a:endParaRPr sz="1600">
              <a:latin typeface="Verdana"/>
              <a:cs typeface="Verdana"/>
            </a:endParaRPr>
          </a:p>
          <a:p>
            <a:pPr marL="325120" indent="-234950">
              <a:lnSpc>
                <a:spcPct val="100000"/>
              </a:lnSpc>
              <a:buFont typeface="Wingdings"/>
              <a:buChar char=""/>
              <a:tabLst>
                <a:tab pos="325755" algn="l"/>
              </a:tabLst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оливкову</a:t>
            </a:r>
            <a:endParaRPr sz="1600">
              <a:latin typeface="Verdana"/>
              <a:cs typeface="Verdana"/>
            </a:endParaRPr>
          </a:p>
          <a:p>
            <a:pPr marL="325120" indent="-234950">
              <a:lnSpc>
                <a:spcPct val="100000"/>
              </a:lnSpc>
              <a:buFont typeface="Wingdings"/>
              <a:buChar char=""/>
              <a:tabLst>
                <a:tab pos="325755" algn="l"/>
              </a:tabLst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вазелінову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r>
              <a:rPr sz="1600" spc="-4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697479" y="5704332"/>
            <a:ext cx="2296160" cy="467359"/>
            <a:chOff x="2697479" y="5704332"/>
            <a:chExt cx="2296160" cy="467359"/>
          </a:xfrm>
        </p:grpSpPr>
        <p:sp>
          <p:nvSpPr>
            <p:cNvPr id="37" name="object 37"/>
            <p:cNvSpPr/>
            <p:nvPr/>
          </p:nvSpPr>
          <p:spPr>
            <a:xfrm>
              <a:off x="2702432" y="5709285"/>
              <a:ext cx="2286000" cy="457200"/>
            </a:xfrm>
            <a:custGeom>
              <a:avLst/>
              <a:gdLst/>
              <a:ahLst/>
              <a:cxnLst/>
              <a:rect l="l" t="t" r="r" b="b"/>
              <a:pathLst>
                <a:path w="2286000" h="457200">
                  <a:moveTo>
                    <a:pt x="2285999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2285999" y="457199"/>
                  </a:lnTo>
                  <a:lnTo>
                    <a:pt x="2285999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702432" y="5709285"/>
              <a:ext cx="2286000" cy="457200"/>
            </a:xfrm>
            <a:custGeom>
              <a:avLst/>
              <a:gdLst/>
              <a:ahLst/>
              <a:cxnLst/>
              <a:rect l="l" t="t" r="r" b="b"/>
              <a:pathLst>
                <a:path w="2286000" h="457200">
                  <a:moveTo>
                    <a:pt x="0" y="457199"/>
                  </a:moveTo>
                  <a:lnTo>
                    <a:pt x="2285999" y="457199"/>
                  </a:lnTo>
                  <a:lnTo>
                    <a:pt x="2285999" y="0"/>
                  </a:lnTo>
                  <a:lnTo>
                    <a:pt x="0" y="0"/>
                  </a:lnTo>
                  <a:lnTo>
                    <a:pt x="0" y="457199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707385" y="5741415"/>
            <a:ext cx="22694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5140">
              <a:lnSpc>
                <a:spcPct val="100000"/>
              </a:lnSpc>
              <a:spcBef>
                <a:spcPts val="95"/>
              </a:spcBef>
            </a:pP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емульгатори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445633" y="5709284"/>
            <a:ext cx="2368550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5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ВМС,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 ПАР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45633" y="4556378"/>
            <a:ext cx="2368550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5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Бальзами та</a:t>
            </a:r>
            <a:r>
              <a:rPr sz="1600" spc="-2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45633" y="4016883"/>
            <a:ext cx="2368550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Рибний</a:t>
            </a:r>
            <a:r>
              <a:rPr sz="1600" spc="-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жир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379971" y="1948179"/>
            <a:ext cx="2301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663300"/>
                </a:solidFill>
                <a:latin typeface="Verdana"/>
                <a:cs typeface="Verdana"/>
              </a:rPr>
              <a:t>використовують</a:t>
            </a:r>
            <a:r>
              <a:rPr sz="1800" i="1" spc="-5" dirty="0">
                <a:solidFill>
                  <a:srgbClr val="663300"/>
                </a:solidFill>
                <a:latin typeface="Verdana"/>
                <a:cs typeface="Verdana"/>
              </a:rPr>
              <a:t>: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975104" y="1911857"/>
            <a:ext cx="4331335" cy="467359"/>
            <a:chOff x="1975104" y="1911857"/>
            <a:chExt cx="4331335" cy="467359"/>
          </a:xfrm>
        </p:grpSpPr>
        <p:sp>
          <p:nvSpPr>
            <p:cNvPr id="45" name="object 45"/>
            <p:cNvSpPr/>
            <p:nvPr/>
          </p:nvSpPr>
          <p:spPr>
            <a:xfrm>
              <a:off x="1980057" y="1916810"/>
              <a:ext cx="4321810" cy="457200"/>
            </a:xfrm>
            <a:custGeom>
              <a:avLst/>
              <a:gdLst/>
              <a:ahLst/>
              <a:cxnLst/>
              <a:rect l="l" t="t" r="r" b="b"/>
              <a:pathLst>
                <a:path w="4321810" h="457200">
                  <a:moveTo>
                    <a:pt x="4321302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321302" y="457200"/>
                  </a:lnTo>
                  <a:lnTo>
                    <a:pt x="4321302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80057" y="1916810"/>
              <a:ext cx="4321810" cy="457200"/>
            </a:xfrm>
            <a:custGeom>
              <a:avLst/>
              <a:gdLst/>
              <a:ahLst/>
              <a:cxnLst/>
              <a:rect l="l" t="t" r="r" b="b"/>
              <a:pathLst>
                <a:path w="4321810" h="457200">
                  <a:moveTo>
                    <a:pt x="0" y="457200"/>
                  </a:moveTo>
                  <a:lnTo>
                    <a:pt x="4321302" y="457200"/>
                  </a:lnTo>
                  <a:lnTo>
                    <a:pt x="4321302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2050542" y="1916810"/>
            <a:ext cx="4251325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76530">
              <a:lnSpc>
                <a:spcPct val="100000"/>
              </a:lnSpc>
              <a:spcBef>
                <a:spcPts val="345"/>
              </a:spcBef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Для приготування</a:t>
            </a:r>
            <a:r>
              <a:rPr sz="1800" b="1" i="1" spc="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емульсій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049779" y="4076700"/>
            <a:ext cx="0" cy="1874520"/>
          </a:xfrm>
          <a:custGeom>
            <a:avLst/>
            <a:gdLst/>
            <a:ahLst/>
            <a:cxnLst/>
            <a:rect l="l" t="t" r="r" b="b"/>
            <a:pathLst>
              <a:path h="1874520">
                <a:moveTo>
                  <a:pt x="0" y="0"/>
                </a:moveTo>
                <a:lnTo>
                  <a:pt x="0" y="1874520"/>
                </a:lnTo>
              </a:path>
            </a:pathLst>
          </a:custGeom>
          <a:ln w="76200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5214" y="0"/>
            <a:ext cx="3455670" cy="66827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45438" y="3815079"/>
            <a:ext cx="1842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450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множинні</a:t>
            </a:r>
            <a:r>
              <a:rPr sz="1800" u="sng" spc="-7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емульсії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4647" y="6509004"/>
            <a:ext cx="124206" cy="12420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7648" y="6509004"/>
            <a:ext cx="124205" cy="12420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229867" y="6431279"/>
            <a:ext cx="9544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–	вода;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58617" y="6431279"/>
            <a:ext cx="6540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–</a:t>
            </a:r>
            <a:r>
              <a:rPr sz="1600" spc="-8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олія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5859" y="476630"/>
            <a:ext cx="8425180" cy="711092"/>
          </a:xfrm>
          <a:prstGeom prst="rect">
            <a:avLst/>
          </a:prstGeom>
          <a:solidFill>
            <a:srgbClr val="EB9D4F"/>
          </a:solidFill>
          <a:ln w="9905">
            <a:solidFill>
              <a:srgbClr val="6633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245745" marR="243840" indent="3175" algn="ctr">
              <a:lnSpc>
                <a:spcPct val="100000"/>
              </a:lnSpc>
              <a:spcBef>
                <a:spcPts val="505"/>
              </a:spcBef>
            </a:pP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Дві незмішувані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між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собою рідини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можуть утворювати два типи емульсій  в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залежності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від того,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яка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з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рідин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буде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перетворена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у дисперсну фазу або  дисперсійне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 середовище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66384" y="3142107"/>
            <a:ext cx="2879725" cy="342900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553085">
              <a:lnSpc>
                <a:spcPct val="100000"/>
              </a:lnSpc>
              <a:spcBef>
                <a:spcPts val="295"/>
              </a:spcBef>
            </a:pPr>
            <a:r>
              <a:rPr sz="1800"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z="1800" spc="-1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imes New Roman"/>
                <a:cs typeface="Times New Roman"/>
              </a:rPr>
              <a:t>розведення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66383" y="3867530"/>
            <a:ext cx="2914905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63245">
              <a:lnSpc>
                <a:spcPct val="100000"/>
              </a:lnSpc>
              <a:spcBef>
                <a:spcPts val="300"/>
              </a:spcBef>
            </a:pPr>
            <a:r>
              <a:rPr sz="1800"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z="1800" spc="-10" dirty="0">
                <a:solidFill>
                  <a:srgbClr val="663300"/>
                </a:solidFill>
                <a:latin typeface="Times New Roman"/>
                <a:cs typeface="Times New Roman"/>
              </a:rPr>
              <a:t> фарбування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66384" y="4592954"/>
            <a:ext cx="3132202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77190">
              <a:lnSpc>
                <a:spcPct val="100000"/>
              </a:lnSpc>
              <a:spcBef>
                <a:spcPts val="300"/>
              </a:spcBef>
            </a:pPr>
            <a:r>
              <a:rPr sz="1800"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z="1800" spc="-10" dirty="0">
                <a:solidFill>
                  <a:srgbClr val="663300"/>
                </a:solidFill>
                <a:latin typeface="Times New Roman"/>
                <a:cs typeface="Times New Roman"/>
              </a:rPr>
              <a:t> кондуктометричний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66383" y="5319903"/>
            <a:ext cx="3527805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800"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 </a:t>
            </a:r>
            <a:r>
              <a:rPr sz="1800" spc="-5" dirty="0">
                <a:solidFill>
                  <a:srgbClr val="663300"/>
                </a:solidFill>
                <a:latin typeface="Times New Roman"/>
                <a:cs typeface="Times New Roman"/>
              </a:rPr>
              <a:t>парафінованої</a:t>
            </a:r>
            <a:r>
              <a:rPr sz="1800" spc="5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imes New Roman"/>
                <a:cs typeface="Times New Roman"/>
              </a:rPr>
              <a:t>пластинки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93233" y="2060829"/>
            <a:ext cx="3024505" cy="719455"/>
          </a:xfrm>
          <a:prstGeom prst="rect">
            <a:avLst/>
          </a:prstGeom>
          <a:solidFill>
            <a:srgbClr val="EB9D4F"/>
          </a:solidFill>
          <a:ln w="9905">
            <a:solidFill>
              <a:srgbClr val="663300"/>
            </a:solidFill>
          </a:ln>
        </p:spPr>
        <p:txBody>
          <a:bodyPr vert="horz" wrap="square" lIns="0" tIns="83185" rIns="0" bIns="0" rtlCol="0">
            <a:spAutoFit/>
          </a:bodyPr>
          <a:lstStyle/>
          <a:p>
            <a:pPr marL="625475" marR="147320" indent="-471805">
              <a:lnSpc>
                <a:spcPct val="100000"/>
              </a:lnSpc>
              <a:spcBef>
                <a:spcPts val="655"/>
              </a:spcBef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способи визначення  типу</a:t>
            </a:r>
            <a:r>
              <a:rPr sz="1800" b="1" i="1" spc="-2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емульсії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691121" y="2781300"/>
            <a:ext cx="228600" cy="360680"/>
          </a:xfrm>
          <a:custGeom>
            <a:avLst/>
            <a:gdLst/>
            <a:ahLst/>
            <a:cxnLst/>
            <a:rect l="l" t="t" r="r" b="b"/>
            <a:pathLst>
              <a:path w="228600" h="360680">
                <a:moveTo>
                  <a:pt x="76200" y="131825"/>
                </a:moveTo>
                <a:lnTo>
                  <a:pt x="0" y="131825"/>
                </a:lnTo>
                <a:lnTo>
                  <a:pt x="114300" y="360425"/>
                </a:lnTo>
                <a:lnTo>
                  <a:pt x="209550" y="169925"/>
                </a:lnTo>
                <a:lnTo>
                  <a:pt x="76200" y="169925"/>
                </a:lnTo>
                <a:lnTo>
                  <a:pt x="76200" y="131825"/>
                </a:lnTo>
                <a:close/>
              </a:path>
              <a:path w="228600" h="360680">
                <a:moveTo>
                  <a:pt x="152400" y="0"/>
                </a:moveTo>
                <a:lnTo>
                  <a:pt x="76200" y="0"/>
                </a:lnTo>
                <a:lnTo>
                  <a:pt x="76200" y="169925"/>
                </a:lnTo>
                <a:lnTo>
                  <a:pt x="152400" y="169925"/>
                </a:lnTo>
                <a:lnTo>
                  <a:pt x="152400" y="0"/>
                </a:lnTo>
                <a:close/>
              </a:path>
              <a:path w="228600" h="360680">
                <a:moveTo>
                  <a:pt x="228600" y="131825"/>
                </a:moveTo>
                <a:lnTo>
                  <a:pt x="152400" y="131825"/>
                </a:lnTo>
                <a:lnTo>
                  <a:pt x="152400" y="169925"/>
                </a:lnTo>
                <a:lnTo>
                  <a:pt x="209550" y="169925"/>
                </a:lnTo>
                <a:lnTo>
                  <a:pt x="228600" y="131825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6370" y="1814258"/>
            <a:ext cx="20904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300" marR="5080" indent="-102235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або першого</a:t>
            </a:r>
            <a:r>
              <a:rPr sz="1400" spc="-5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роду  (водозмиваючі)</a:t>
            </a:r>
            <a:endParaRPr sz="1400" dirty="0">
              <a:solidFill>
                <a:srgbClr val="C00000"/>
              </a:solidFill>
              <a:latin typeface="Tahoma"/>
              <a:cs typeface="Taho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8828" y="2229356"/>
            <a:ext cx="1031748" cy="158572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66370" y="1542625"/>
            <a:ext cx="418084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Олія-вода </a:t>
            </a: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(О/В) – </a:t>
            </a:r>
            <a:r>
              <a:rPr sz="1400" spc="-15" dirty="0">
                <a:solidFill>
                  <a:srgbClr val="C00000"/>
                </a:solidFill>
                <a:latin typeface="Tahoma"/>
                <a:cs typeface="Tahoma"/>
              </a:rPr>
              <a:t>прямі,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Вода-олія </a:t>
            </a:r>
            <a:r>
              <a:rPr sz="1400" spc="-5" dirty="0">
                <a:solidFill>
                  <a:srgbClr val="C00000"/>
                </a:solidFill>
                <a:latin typeface="Calibri"/>
                <a:cs typeface="Calibri"/>
              </a:rPr>
              <a:t>(В/О) –</a:t>
            </a:r>
            <a:r>
              <a:rPr sz="1400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Calibri"/>
                <a:cs typeface="Calibri"/>
              </a:rPr>
              <a:t>зворотні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,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80310" y="1770251"/>
            <a:ext cx="1664335" cy="459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C00000"/>
                </a:solidFill>
                <a:latin typeface="Calibri"/>
                <a:cs typeface="Calibri"/>
              </a:rPr>
              <a:t>або </a:t>
            </a:r>
            <a:r>
              <a:rPr sz="1400" spc="-10" dirty="0">
                <a:solidFill>
                  <a:srgbClr val="C00000"/>
                </a:solidFill>
                <a:latin typeface="Calibri"/>
                <a:cs typeface="Calibri"/>
              </a:rPr>
              <a:t>другого</a:t>
            </a:r>
            <a:r>
              <a:rPr sz="14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C00000"/>
                </a:solidFill>
                <a:latin typeface="Calibri"/>
                <a:cs typeface="Calibri"/>
              </a:rPr>
              <a:t>роду</a:t>
            </a:r>
            <a:endParaRPr sz="1400" dirty="0">
              <a:solidFill>
                <a:srgbClr val="C00000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400" spc="-15" dirty="0">
                <a:solidFill>
                  <a:srgbClr val="C00000"/>
                </a:solidFill>
                <a:latin typeface="Arial"/>
                <a:cs typeface="Arial"/>
              </a:rPr>
              <a:t>(незмиваючі</a:t>
            </a:r>
            <a:r>
              <a:rPr sz="1400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C00000"/>
                </a:solidFill>
                <a:latin typeface="Arial"/>
                <a:cs typeface="Arial"/>
              </a:rPr>
              <a:t>водою</a:t>
            </a:r>
            <a:r>
              <a:rPr sz="1400" spc="-15" dirty="0">
                <a:solidFill>
                  <a:srgbClr val="663300"/>
                </a:solidFill>
                <a:latin typeface="Arial"/>
                <a:cs typeface="Arial"/>
              </a:rPr>
              <a:t>)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89985" y="2309444"/>
            <a:ext cx="954660" cy="1640841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702814" y="4105402"/>
            <a:ext cx="1217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663300"/>
                </a:solidFill>
                <a:latin typeface="Times New Roman"/>
                <a:cs typeface="Times New Roman"/>
              </a:rPr>
              <a:t>Олія-вода-олія</a:t>
            </a:r>
            <a:endParaRPr sz="14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(О/В/О)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86050" y="4581905"/>
            <a:ext cx="1252727" cy="179984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609345" y="4105402"/>
            <a:ext cx="12147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663300"/>
                </a:solidFill>
                <a:latin typeface="Times New Roman"/>
                <a:cs typeface="Times New Roman"/>
              </a:rPr>
              <a:t>Вода-олія-вода</a:t>
            </a:r>
            <a:endParaRPr sz="1400">
              <a:latin typeface="Times New Roman"/>
              <a:cs typeface="Times New Roman"/>
            </a:endParaRPr>
          </a:p>
          <a:p>
            <a:pPr marL="42545" algn="ctr">
              <a:lnSpc>
                <a:spcPct val="100000"/>
              </a:lnSpc>
            </a:pPr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(В/О/В)</a:t>
            </a:r>
            <a:r>
              <a:rPr sz="1400" spc="-1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або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1123" y="4581905"/>
            <a:ext cx="1252727" cy="1799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029200" cy="34597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-29309"/>
            <a:ext cx="4724400" cy="36869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9722"/>
            <a:ext cx="5029200" cy="33748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657600"/>
            <a:ext cx="4084485" cy="317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58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70139"/>
            <a:ext cx="7696199" cy="617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19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84276" y="2165604"/>
            <a:ext cx="7850505" cy="4227830"/>
          </a:xfrm>
          <a:custGeom>
            <a:avLst/>
            <a:gdLst/>
            <a:ahLst/>
            <a:cxnLst/>
            <a:rect l="l" t="t" r="r" b="b"/>
            <a:pathLst>
              <a:path w="7850505" h="4227830">
                <a:moveTo>
                  <a:pt x="7850124" y="0"/>
                </a:moveTo>
                <a:lnTo>
                  <a:pt x="0" y="0"/>
                </a:lnTo>
                <a:lnTo>
                  <a:pt x="0" y="4227576"/>
                </a:lnTo>
                <a:lnTo>
                  <a:pt x="7850124" y="4227576"/>
                </a:lnTo>
                <a:lnTo>
                  <a:pt x="7850124" y="0"/>
                </a:lnTo>
                <a:close/>
              </a:path>
            </a:pathLst>
          </a:custGeom>
          <a:solidFill>
            <a:srgbClr val="FFE9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475994" y="0"/>
            <a:ext cx="6537325" cy="929005"/>
            <a:chOff x="1475994" y="0"/>
            <a:chExt cx="6537325" cy="9290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994" y="0"/>
              <a:ext cx="6537198" cy="5631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0889" y="252984"/>
              <a:ext cx="2955798" cy="67589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66700" y="1936313"/>
            <a:ext cx="8648700" cy="46864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000" dirty="0">
              <a:latin typeface="Verdana"/>
              <a:cs typeface="Verdana"/>
            </a:endParaRPr>
          </a:p>
          <a:p>
            <a:pPr marL="375285" algn="ctr">
              <a:lnSpc>
                <a:spcPct val="100000"/>
              </a:lnSpc>
            </a:pP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ВИМОГИ,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ЩО </a:t>
            </a: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ВИСУВАЮТЬСЯ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ДО</a:t>
            </a:r>
            <a:r>
              <a:rPr sz="1600" b="1" i="1" spc="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ЕМУЛЬГАТОРІВ:</a:t>
            </a:r>
            <a:endParaRPr sz="16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 dirty="0">
              <a:latin typeface="Verdana"/>
              <a:cs typeface="Verdana"/>
            </a:endParaRPr>
          </a:p>
          <a:p>
            <a:pPr marL="198120" marR="358775" indent="-186055" algn="just">
              <a:lnSpc>
                <a:spcPct val="120000"/>
              </a:lnSpc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емульгатори повинні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зменшувати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поверхневий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натяг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на межі – дисперсна  фаза/дисперсійне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середовище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до: </a:t>
            </a:r>
            <a:r>
              <a:rPr sz="1400" b="1" spc="-5" dirty="0">
                <a:solidFill>
                  <a:srgbClr val="663300"/>
                </a:solidFill>
                <a:latin typeface="Verdana"/>
                <a:cs typeface="Verdana"/>
              </a:rPr>
              <a:t>5 </a:t>
            </a:r>
            <a:r>
              <a:rPr sz="1400" b="1" i="1" spc="-10" dirty="0">
                <a:solidFill>
                  <a:srgbClr val="663300"/>
                </a:solidFill>
                <a:latin typeface="Verdana"/>
                <a:cs typeface="Verdana"/>
              </a:rPr>
              <a:t>дин/см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для емульсій, приготовлених 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перемішуванням; </a:t>
            </a:r>
            <a:r>
              <a:rPr sz="1400" b="1" spc="-5" dirty="0">
                <a:solidFill>
                  <a:srgbClr val="663300"/>
                </a:solidFill>
                <a:latin typeface="Verdana"/>
                <a:cs typeface="Verdana"/>
              </a:rPr>
              <a:t>0,5 </a:t>
            </a:r>
            <a:r>
              <a:rPr sz="1400" b="1" i="1" spc="-10" dirty="0">
                <a:solidFill>
                  <a:srgbClr val="663300"/>
                </a:solidFill>
                <a:latin typeface="Verdana"/>
                <a:cs typeface="Verdana"/>
              </a:rPr>
              <a:t>дин/см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для емульсій, які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не</a:t>
            </a:r>
            <a:r>
              <a:rPr sz="1400" spc="12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потребують</a:t>
            </a:r>
            <a:endParaRPr sz="1400" dirty="0">
              <a:latin typeface="Verdana"/>
              <a:cs typeface="Verdana"/>
            </a:endParaRPr>
          </a:p>
          <a:p>
            <a:pPr marL="198120" algn="just">
              <a:lnSpc>
                <a:spcPct val="100000"/>
              </a:lnSpc>
              <a:spcBef>
                <a:spcPts val="335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інтенсивного</a:t>
            </a:r>
            <a:r>
              <a:rPr sz="1400" spc="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перемішування;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40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достатньо швидко адсорбуватися на частках дисперсної фази,</a:t>
            </a:r>
            <a:r>
              <a:rPr sz="1400" spc="7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створюючи</a:t>
            </a:r>
            <a:endParaRPr sz="1400" dirty="0">
              <a:latin typeface="Verdana"/>
              <a:cs typeface="Verdana"/>
            </a:endParaRPr>
          </a:p>
          <a:p>
            <a:pPr marL="198120" algn="just">
              <a:lnSpc>
                <a:spcPct val="100000"/>
              </a:lnSpc>
              <a:spcBef>
                <a:spcPts val="335"/>
              </a:spcBef>
            </a:pPr>
            <a:r>
              <a:rPr sz="1400" i="1" spc="-10" dirty="0">
                <a:solidFill>
                  <a:srgbClr val="663300"/>
                </a:solidFill>
                <a:latin typeface="Verdana"/>
                <a:cs typeface="Verdana"/>
              </a:rPr>
              <a:t>тонкий </a:t>
            </a:r>
            <a:r>
              <a:rPr sz="1400" i="1" spc="-5" dirty="0">
                <a:solidFill>
                  <a:srgbClr val="663300"/>
                </a:solidFill>
                <a:latin typeface="Verdana"/>
                <a:cs typeface="Verdana"/>
              </a:rPr>
              <a:t>шар,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який не змінюється при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зіткненні часток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і</a:t>
            </a:r>
            <a:r>
              <a:rPr sz="1400" spc="1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i="1" spc="-5" dirty="0">
                <a:solidFill>
                  <a:srgbClr val="663300"/>
                </a:solidFill>
                <a:latin typeface="Verdana"/>
                <a:cs typeface="Verdana"/>
              </a:rPr>
              <a:t>перешкоджає</a:t>
            </a:r>
            <a:endParaRPr sz="1400" dirty="0">
              <a:latin typeface="Verdana"/>
              <a:cs typeface="Verdana"/>
            </a:endParaRPr>
          </a:p>
          <a:p>
            <a:pPr marL="198120" algn="just">
              <a:lnSpc>
                <a:spcPct val="100000"/>
              </a:lnSpc>
              <a:spcBef>
                <a:spcPts val="335"/>
              </a:spcBef>
            </a:pP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коагуляції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r>
              <a:rPr sz="1400" spc="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коалесценції;</a:t>
            </a:r>
            <a:endParaRPr sz="1400" dirty="0">
              <a:latin typeface="Verdana"/>
              <a:cs typeface="Verdana"/>
            </a:endParaRPr>
          </a:p>
          <a:p>
            <a:pPr marL="198120" marR="753110" indent="-186055" algn="just">
              <a:lnSpc>
                <a:spcPct val="120000"/>
              </a:lnSpc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мати специфічну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молекулярну структуру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з полярними та неполярними 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групами;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40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бути доступними,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безпечними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і</a:t>
            </a:r>
            <a:r>
              <a:rPr sz="1400" spc="5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нетоксичними;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добре розчинятися у дисперсійному</a:t>
            </a:r>
            <a:r>
              <a:rPr sz="1400" spc="4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середовищі;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впливати на в’язкість</a:t>
            </a:r>
            <a:r>
              <a:rPr sz="1400" spc="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емульсії;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мати емульгуючі властивості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навіть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у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малих</a:t>
            </a:r>
            <a:r>
              <a:rPr sz="1400" spc="7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кількостях;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утворювати подвійний електричний шар,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забезпечуючи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стабільність</a:t>
            </a:r>
            <a:r>
              <a:rPr sz="1400" spc="2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емульсій;</a:t>
            </a:r>
            <a:endParaRPr sz="1400" dirty="0">
              <a:latin typeface="Verdana"/>
              <a:cs typeface="Verdana"/>
            </a:endParaRPr>
          </a:p>
          <a:p>
            <a:pPr marL="198120" indent="-186055" algn="just">
              <a:lnSpc>
                <a:spcPct val="100000"/>
              </a:lnSpc>
              <a:spcBef>
                <a:spcPts val="340"/>
              </a:spcBef>
              <a:buFont typeface="Wingdings"/>
              <a:buChar char=""/>
              <a:tabLst>
                <a:tab pos="198755" algn="l"/>
              </a:tabLst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для емульгаторів, які використовують при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приготуванні</a:t>
            </a:r>
            <a:r>
              <a:rPr sz="1400" spc="12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парентеральних</a:t>
            </a:r>
            <a:endParaRPr sz="1400" dirty="0">
              <a:latin typeface="Verdana"/>
              <a:cs typeface="Verdana"/>
            </a:endParaRPr>
          </a:p>
          <a:p>
            <a:pPr marL="198120" algn="just">
              <a:lnSpc>
                <a:spcPct val="100000"/>
              </a:lnSpc>
              <a:spcBef>
                <a:spcPts val="335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емульсій </a:t>
            </a:r>
            <a:r>
              <a:rPr sz="1400" dirty="0">
                <a:solidFill>
                  <a:srgbClr val="663300"/>
                </a:solidFill>
                <a:latin typeface="Verdana"/>
                <a:cs typeface="Verdana"/>
              </a:rPr>
              <a:t>–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не проявляти гемолітичні</a:t>
            </a:r>
            <a:r>
              <a:rPr sz="1400" spc="4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663300"/>
                </a:solidFill>
                <a:latin typeface="Verdana"/>
                <a:cs typeface="Verdana"/>
              </a:rPr>
              <a:t>властивості.</a:t>
            </a:r>
            <a:endParaRPr sz="1400" dirty="0">
              <a:latin typeface="Verdana"/>
              <a:cs typeface="Verdana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46" y="643684"/>
            <a:ext cx="8271335" cy="15698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8458200" cy="6431163"/>
          </a:xfrm>
        </p:spPr>
      </p:pic>
    </p:spTree>
    <p:extLst>
      <p:ext uri="{BB962C8B-B14F-4D97-AF65-F5344CB8AC3E}">
        <p14:creationId xmlns:p14="http://schemas.microsoft.com/office/powerpoint/2010/main" val="669352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82" y="31594"/>
            <a:ext cx="9144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288029" y="2703576"/>
            <a:ext cx="2264410" cy="1356360"/>
            <a:chOff x="3288029" y="2703576"/>
            <a:chExt cx="2264410" cy="1356360"/>
          </a:xfrm>
        </p:grpSpPr>
        <p:sp>
          <p:nvSpPr>
            <p:cNvPr id="5" name="object 5"/>
            <p:cNvSpPr/>
            <p:nvPr/>
          </p:nvSpPr>
          <p:spPr>
            <a:xfrm>
              <a:off x="3292982" y="2708529"/>
              <a:ext cx="2254250" cy="1346835"/>
            </a:xfrm>
            <a:custGeom>
              <a:avLst/>
              <a:gdLst/>
              <a:ahLst/>
              <a:cxnLst/>
              <a:rect l="l" t="t" r="r" b="b"/>
              <a:pathLst>
                <a:path w="2254250" h="1346835">
                  <a:moveTo>
                    <a:pt x="1795526" y="0"/>
                  </a:moveTo>
                  <a:lnTo>
                    <a:pt x="458469" y="0"/>
                  </a:lnTo>
                  <a:lnTo>
                    <a:pt x="458469" y="573913"/>
                  </a:lnTo>
                  <a:lnTo>
                    <a:pt x="298195" y="573913"/>
                  </a:lnTo>
                  <a:lnTo>
                    <a:pt x="298195" y="450215"/>
                  </a:lnTo>
                  <a:lnTo>
                    <a:pt x="0" y="673226"/>
                  </a:lnTo>
                  <a:lnTo>
                    <a:pt x="298195" y="896238"/>
                  </a:lnTo>
                  <a:lnTo>
                    <a:pt x="298195" y="772541"/>
                  </a:lnTo>
                  <a:lnTo>
                    <a:pt x="458469" y="772541"/>
                  </a:lnTo>
                  <a:lnTo>
                    <a:pt x="458469" y="1346454"/>
                  </a:lnTo>
                  <a:lnTo>
                    <a:pt x="1795526" y="1346454"/>
                  </a:lnTo>
                  <a:lnTo>
                    <a:pt x="1795526" y="772541"/>
                  </a:lnTo>
                  <a:lnTo>
                    <a:pt x="1955800" y="772541"/>
                  </a:lnTo>
                  <a:lnTo>
                    <a:pt x="1955800" y="896238"/>
                  </a:lnTo>
                  <a:lnTo>
                    <a:pt x="2253995" y="673226"/>
                  </a:lnTo>
                  <a:lnTo>
                    <a:pt x="1955800" y="450215"/>
                  </a:lnTo>
                  <a:lnTo>
                    <a:pt x="1955800" y="573913"/>
                  </a:lnTo>
                  <a:lnTo>
                    <a:pt x="1795526" y="573913"/>
                  </a:lnTo>
                  <a:lnTo>
                    <a:pt x="179552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92982" y="2708529"/>
              <a:ext cx="2254250" cy="1346835"/>
            </a:xfrm>
            <a:custGeom>
              <a:avLst/>
              <a:gdLst/>
              <a:ahLst/>
              <a:cxnLst/>
              <a:rect l="l" t="t" r="r" b="b"/>
              <a:pathLst>
                <a:path w="2254250" h="1346835">
                  <a:moveTo>
                    <a:pt x="0" y="673226"/>
                  </a:moveTo>
                  <a:lnTo>
                    <a:pt x="298195" y="450215"/>
                  </a:lnTo>
                  <a:lnTo>
                    <a:pt x="298195" y="573913"/>
                  </a:lnTo>
                  <a:lnTo>
                    <a:pt x="458469" y="573913"/>
                  </a:lnTo>
                  <a:lnTo>
                    <a:pt x="458469" y="0"/>
                  </a:lnTo>
                  <a:lnTo>
                    <a:pt x="1795526" y="0"/>
                  </a:lnTo>
                  <a:lnTo>
                    <a:pt x="1795526" y="573913"/>
                  </a:lnTo>
                  <a:lnTo>
                    <a:pt x="1955800" y="573913"/>
                  </a:lnTo>
                  <a:lnTo>
                    <a:pt x="1955800" y="450215"/>
                  </a:lnTo>
                  <a:lnTo>
                    <a:pt x="2253995" y="673226"/>
                  </a:lnTo>
                  <a:lnTo>
                    <a:pt x="1955800" y="896238"/>
                  </a:lnTo>
                  <a:lnTo>
                    <a:pt x="1955800" y="772541"/>
                  </a:lnTo>
                  <a:lnTo>
                    <a:pt x="1795526" y="772541"/>
                  </a:lnTo>
                  <a:lnTo>
                    <a:pt x="1795526" y="1346454"/>
                  </a:lnTo>
                  <a:lnTo>
                    <a:pt x="458469" y="1346454"/>
                  </a:lnTo>
                  <a:lnTo>
                    <a:pt x="458469" y="772541"/>
                  </a:lnTo>
                  <a:lnTo>
                    <a:pt x="298195" y="772541"/>
                  </a:lnTo>
                  <a:lnTo>
                    <a:pt x="298195" y="896238"/>
                  </a:lnTo>
                  <a:lnTo>
                    <a:pt x="0" y="67322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958082" y="3167633"/>
            <a:ext cx="9239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4955" marR="5080" indent="-26289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663300"/>
                </a:solidFill>
                <a:latin typeface="Tahoma"/>
                <a:cs typeface="Tahoma"/>
              </a:rPr>
              <a:t>І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о</a:t>
            </a:r>
            <a:r>
              <a:rPr sz="1400" b="1" spc="-10" dirty="0">
                <a:solidFill>
                  <a:srgbClr val="663300"/>
                </a:solidFill>
                <a:latin typeface="Tahoma"/>
                <a:cs typeface="Tahoma"/>
              </a:rPr>
              <a:t>ногенні  ПАР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11451" y="3160776"/>
            <a:ext cx="1578610" cy="388620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467995">
              <a:lnSpc>
                <a:spcPct val="100000"/>
              </a:lnSpc>
              <a:spcBef>
                <a:spcPts val="8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Ан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онн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43550" y="3160776"/>
            <a:ext cx="1579880" cy="388620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439420">
              <a:lnSpc>
                <a:spcPct val="100000"/>
              </a:lnSpc>
              <a:spcBef>
                <a:spcPts val="8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Кат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онн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11451" y="3651503"/>
            <a:ext cx="1892300" cy="2324100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М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ла</a:t>
            </a:r>
            <a:endParaRPr sz="1400">
              <a:latin typeface="Calibri"/>
              <a:cs typeface="Calibri"/>
            </a:endParaRPr>
          </a:p>
          <a:p>
            <a:pPr marL="250825" marR="243204" algn="ctr">
              <a:lnSpc>
                <a:spcPct val="100000"/>
              </a:lnSpc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(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напр., 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сол</a:t>
            </a:r>
            <a:r>
              <a:rPr sz="1400" i="1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i="1" spc="-12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i="1" spc="-5" dirty="0">
                <a:solidFill>
                  <a:srgbClr val="663300"/>
                </a:solidFill>
                <a:latin typeface="Arial"/>
                <a:cs typeface="Arial"/>
              </a:rPr>
              <a:t>ищ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их  жирн</a:t>
            </a:r>
            <a:r>
              <a:rPr sz="1400" i="1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sz="1400" i="1" spc="-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кислот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),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Сол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400">
              <a:latin typeface="Arial"/>
              <a:cs typeface="Arial"/>
            </a:endParaRPr>
          </a:p>
          <a:p>
            <a:pPr marL="379730" marR="371475" indent="-1270" algn="ctr">
              <a:lnSpc>
                <a:spcPct val="100000"/>
              </a:lnSpc>
            </a:pP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сульфо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ф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р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в 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ищи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sz="1400" spc="-4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жирн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х  спирт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endParaRPr sz="1400">
              <a:latin typeface="Calibri"/>
              <a:cs typeface="Calibri"/>
            </a:endParaRPr>
          </a:p>
          <a:p>
            <a:pPr marL="310515" marR="304165" indent="1270" algn="ctr">
              <a:lnSpc>
                <a:spcPct val="100000"/>
              </a:lnSpc>
            </a:pP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(напр., натр</a:t>
            </a:r>
            <a:r>
              <a:rPr sz="1400" i="1" spc="-5" dirty="0">
                <a:solidFill>
                  <a:srgbClr val="663300"/>
                </a:solidFill>
                <a:latin typeface="Arial"/>
                <a:cs typeface="Arial"/>
              </a:rPr>
              <a:t>ію  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лаур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и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лс</a:t>
            </a:r>
            <a:r>
              <a:rPr sz="1400" i="1" spc="-25" dirty="0">
                <a:solidFill>
                  <a:srgbClr val="663300"/>
                </a:solidFill>
                <a:latin typeface="Calibri"/>
                <a:cs typeface="Calibri"/>
              </a:rPr>
              <a:t>у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льфат)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81421" y="3651503"/>
            <a:ext cx="2297538" cy="1092607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20"/>
              </a:spcBef>
            </a:pP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Сол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400" dirty="0">
              <a:latin typeface="Arial"/>
              <a:cs typeface="Arial"/>
            </a:endParaRPr>
          </a:p>
          <a:p>
            <a:pPr marL="467359" marR="459740" algn="ctr">
              <a:lnSpc>
                <a:spcPts val="1689"/>
              </a:lnSpc>
              <a:spcBef>
                <a:spcPts val="40"/>
              </a:spcBef>
            </a:pPr>
            <a:r>
              <a:rPr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ам</a:t>
            </a:r>
            <a:r>
              <a:rPr sz="1400" spc="-10" dirty="0" err="1" smtClean="0">
                <a:solidFill>
                  <a:srgbClr val="663300"/>
                </a:solidFill>
                <a:latin typeface="Calibri"/>
                <a:cs typeface="Calibri"/>
              </a:rPr>
              <a:t>м</a:t>
            </a:r>
            <a:r>
              <a:rPr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он</a:t>
            </a:r>
            <a:r>
              <a:rPr sz="1400" spc="-5" dirty="0" err="1" smtClean="0">
                <a:solidFill>
                  <a:srgbClr val="663300"/>
                </a:solidFill>
                <a:latin typeface="Arial"/>
                <a:cs typeface="Arial"/>
              </a:rPr>
              <a:t>іє</a:t>
            </a:r>
            <a:r>
              <a:rPr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spc="-10" dirty="0" err="1" smtClean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lang="uk-UA" sz="1400" spc="-5" dirty="0" smtClean="0">
                <a:solidFill>
                  <a:srgbClr val="663300"/>
                </a:solidFill>
                <a:latin typeface="Calibri"/>
                <a:cs typeface="Calibri"/>
              </a:rPr>
              <a:t>,</a:t>
            </a:r>
          </a:p>
          <a:p>
            <a:pPr marL="467359" marR="459740" algn="ctr">
              <a:lnSpc>
                <a:spcPts val="1689"/>
              </a:lnSpc>
              <a:spcBef>
                <a:spcPts val="40"/>
              </a:spcBef>
            </a:pPr>
            <a:r>
              <a:rPr lang="uk-UA"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сульфонієвих</a:t>
            </a:r>
            <a:r>
              <a:rPr lang="uk-UA" sz="1400" spc="-5" dirty="0" smtClean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lang="uk-UA" sz="1400" spc="-5" dirty="0" err="1" smtClean="0">
                <a:solidFill>
                  <a:srgbClr val="663300"/>
                </a:solidFill>
                <a:latin typeface="Calibri"/>
                <a:cs typeface="Calibri"/>
              </a:rPr>
              <a:t>фосфорнієвих</a:t>
            </a:r>
            <a:r>
              <a:rPr lang="uk-UA" sz="1400" spc="-5" dirty="0" smtClean="0">
                <a:solidFill>
                  <a:srgbClr val="663300"/>
                </a:solidFill>
                <a:latin typeface="Calibri"/>
                <a:cs typeface="Calibri"/>
              </a:rPr>
              <a:t> кислот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68552" y="3278123"/>
            <a:ext cx="348615" cy="849630"/>
            <a:chOff x="1368552" y="3278123"/>
            <a:chExt cx="348615" cy="849630"/>
          </a:xfrm>
        </p:grpSpPr>
        <p:sp>
          <p:nvSpPr>
            <p:cNvPr id="13" name="object 13"/>
            <p:cNvSpPr/>
            <p:nvPr/>
          </p:nvSpPr>
          <p:spPr>
            <a:xfrm>
              <a:off x="1373505" y="3588511"/>
              <a:ext cx="338455" cy="534670"/>
            </a:xfrm>
            <a:custGeom>
              <a:avLst/>
              <a:gdLst/>
              <a:ahLst/>
              <a:cxnLst/>
              <a:rect l="l" t="t" r="r" b="b"/>
              <a:pathLst>
                <a:path w="338455" h="534670">
                  <a:moveTo>
                    <a:pt x="0" y="0"/>
                  </a:moveTo>
                  <a:lnTo>
                    <a:pt x="0" y="149732"/>
                  </a:lnTo>
                  <a:lnTo>
                    <a:pt x="4149" y="197493"/>
                  </a:lnTo>
                  <a:lnTo>
                    <a:pt x="16240" y="243260"/>
                  </a:lnTo>
                  <a:lnTo>
                    <a:pt x="35736" y="286348"/>
                  </a:lnTo>
                  <a:lnTo>
                    <a:pt x="62102" y="326072"/>
                  </a:lnTo>
                  <a:lnTo>
                    <a:pt x="94803" y="361748"/>
                  </a:lnTo>
                  <a:lnTo>
                    <a:pt x="133302" y="392691"/>
                  </a:lnTo>
                  <a:lnTo>
                    <a:pt x="177063" y="418217"/>
                  </a:lnTo>
                  <a:lnTo>
                    <a:pt x="225551" y="437642"/>
                  </a:lnTo>
                  <a:lnTo>
                    <a:pt x="225551" y="534288"/>
                  </a:lnTo>
                  <a:lnTo>
                    <a:pt x="338327" y="380238"/>
                  </a:lnTo>
                  <a:lnTo>
                    <a:pt x="225551" y="191262"/>
                  </a:lnTo>
                  <a:lnTo>
                    <a:pt x="225551" y="287908"/>
                  </a:lnTo>
                  <a:lnTo>
                    <a:pt x="177063" y="268448"/>
                  </a:lnTo>
                  <a:lnTo>
                    <a:pt x="133302" y="242905"/>
                  </a:lnTo>
                  <a:lnTo>
                    <a:pt x="94803" y="211959"/>
                  </a:lnTo>
                  <a:lnTo>
                    <a:pt x="62103" y="176291"/>
                  </a:lnTo>
                  <a:lnTo>
                    <a:pt x="35736" y="136581"/>
                  </a:lnTo>
                  <a:lnTo>
                    <a:pt x="16240" y="93509"/>
                  </a:lnTo>
                  <a:lnTo>
                    <a:pt x="4149" y="477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73754" y="3283076"/>
              <a:ext cx="338455" cy="380365"/>
            </a:xfrm>
            <a:custGeom>
              <a:avLst/>
              <a:gdLst/>
              <a:ahLst/>
              <a:cxnLst/>
              <a:rect l="l" t="t" r="r" b="b"/>
              <a:pathLst>
                <a:path w="338455" h="380364">
                  <a:moveTo>
                    <a:pt x="338078" y="0"/>
                  </a:moveTo>
                  <a:lnTo>
                    <a:pt x="296279" y="2349"/>
                  </a:lnTo>
                  <a:lnTo>
                    <a:pt x="255147" y="9271"/>
                  </a:lnTo>
                  <a:lnTo>
                    <a:pt x="207560" y="23558"/>
                  </a:lnTo>
                  <a:lnTo>
                    <a:pt x="163901" y="43456"/>
                  </a:lnTo>
                  <a:lnTo>
                    <a:pt x="124550" y="68390"/>
                  </a:lnTo>
                  <a:lnTo>
                    <a:pt x="89881" y="97785"/>
                  </a:lnTo>
                  <a:lnTo>
                    <a:pt x="60274" y="131067"/>
                  </a:lnTo>
                  <a:lnTo>
                    <a:pt x="36105" y="167662"/>
                  </a:lnTo>
                  <a:lnTo>
                    <a:pt x="17751" y="206997"/>
                  </a:lnTo>
                  <a:lnTo>
                    <a:pt x="5590" y="248495"/>
                  </a:lnTo>
                  <a:lnTo>
                    <a:pt x="0" y="291585"/>
                  </a:lnTo>
                  <a:lnTo>
                    <a:pt x="1356" y="335690"/>
                  </a:lnTo>
                  <a:lnTo>
                    <a:pt x="10037" y="380238"/>
                  </a:lnTo>
                  <a:lnTo>
                    <a:pt x="26187" y="336643"/>
                  </a:lnTo>
                  <a:lnTo>
                    <a:pt x="48897" y="296498"/>
                  </a:lnTo>
                  <a:lnTo>
                    <a:pt x="77530" y="260251"/>
                  </a:lnTo>
                  <a:lnTo>
                    <a:pt x="111451" y="228350"/>
                  </a:lnTo>
                  <a:lnTo>
                    <a:pt x="150022" y="201243"/>
                  </a:lnTo>
                  <a:lnTo>
                    <a:pt x="192607" y="179380"/>
                  </a:lnTo>
                  <a:lnTo>
                    <a:pt x="238569" y="163208"/>
                  </a:lnTo>
                  <a:lnTo>
                    <a:pt x="287271" y="153176"/>
                  </a:lnTo>
                  <a:lnTo>
                    <a:pt x="338078" y="149733"/>
                  </a:lnTo>
                  <a:lnTo>
                    <a:pt x="338078" y="0"/>
                  </a:lnTo>
                  <a:close/>
                </a:path>
              </a:pathLst>
            </a:custGeom>
            <a:solidFill>
              <a:srgbClr val="CDBA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73505" y="3283076"/>
              <a:ext cx="338455" cy="840105"/>
            </a:xfrm>
            <a:custGeom>
              <a:avLst/>
              <a:gdLst/>
              <a:ahLst/>
              <a:cxnLst/>
              <a:rect l="l" t="t" r="r" b="b"/>
              <a:pathLst>
                <a:path w="338455" h="840104">
                  <a:moveTo>
                    <a:pt x="0" y="305435"/>
                  </a:moveTo>
                  <a:lnTo>
                    <a:pt x="4149" y="353190"/>
                  </a:lnTo>
                  <a:lnTo>
                    <a:pt x="16240" y="398944"/>
                  </a:lnTo>
                  <a:lnTo>
                    <a:pt x="35736" y="442016"/>
                  </a:lnTo>
                  <a:lnTo>
                    <a:pt x="62103" y="481726"/>
                  </a:lnTo>
                  <a:lnTo>
                    <a:pt x="94803" y="517394"/>
                  </a:lnTo>
                  <a:lnTo>
                    <a:pt x="133302" y="548340"/>
                  </a:lnTo>
                  <a:lnTo>
                    <a:pt x="177063" y="573883"/>
                  </a:lnTo>
                  <a:lnTo>
                    <a:pt x="225551" y="593344"/>
                  </a:lnTo>
                  <a:lnTo>
                    <a:pt x="225551" y="496697"/>
                  </a:lnTo>
                  <a:lnTo>
                    <a:pt x="338327" y="685673"/>
                  </a:lnTo>
                  <a:lnTo>
                    <a:pt x="225551" y="839724"/>
                  </a:lnTo>
                  <a:lnTo>
                    <a:pt x="225551" y="743077"/>
                  </a:lnTo>
                  <a:lnTo>
                    <a:pt x="177063" y="723652"/>
                  </a:lnTo>
                  <a:lnTo>
                    <a:pt x="133302" y="698126"/>
                  </a:lnTo>
                  <a:lnTo>
                    <a:pt x="94803" y="667183"/>
                  </a:lnTo>
                  <a:lnTo>
                    <a:pt x="62102" y="631507"/>
                  </a:lnTo>
                  <a:lnTo>
                    <a:pt x="35736" y="591783"/>
                  </a:lnTo>
                  <a:lnTo>
                    <a:pt x="16240" y="548695"/>
                  </a:lnTo>
                  <a:lnTo>
                    <a:pt x="4149" y="502928"/>
                  </a:lnTo>
                  <a:lnTo>
                    <a:pt x="0" y="455168"/>
                  </a:lnTo>
                  <a:lnTo>
                    <a:pt x="0" y="305435"/>
                  </a:lnTo>
                  <a:lnTo>
                    <a:pt x="3669" y="260307"/>
                  </a:lnTo>
                  <a:lnTo>
                    <a:pt x="14327" y="217232"/>
                  </a:lnTo>
                  <a:lnTo>
                    <a:pt x="31450" y="176684"/>
                  </a:lnTo>
                  <a:lnTo>
                    <a:pt x="54515" y="139136"/>
                  </a:lnTo>
                  <a:lnTo>
                    <a:pt x="82998" y="105059"/>
                  </a:lnTo>
                  <a:lnTo>
                    <a:pt x="116374" y="74928"/>
                  </a:lnTo>
                  <a:lnTo>
                    <a:pt x="154120" y="49215"/>
                  </a:lnTo>
                  <a:lnTo>
                    <a:pt x="195713" y="28392"/>
                  </a:lnTo>
                  <a:lnTo>
                    <a:pt x="240627" y="12934"/>
                  </a:lnTo>
                  <a:lnTo>
                    <a:pt x="288340" y="3312"/>
                  </a:lnTo>
                  <a:lnTo>
                    <a:pt x="338327" y="0"/>
                  </a:lnTo>
                  <a:lnTo>
                    <a:pt x="338327" y="149733"/>
                  </a:lnTo>
                  <a:lnTo>
                    <a:pt x="287521" y="153176"/>
                  </a:lnTo>
                  <a:lnTo>
                    <a:pt x="238818" y="163208"/>
                  </a:lnTo>
                  <a:lnTo>
                    <a:pt x="192856" y="179380"/>
                  </a:lnTo>
                  <a:lnTo>
                    <a:pt x="150271" y="201243"/>
                  </a:lnTo>
                  <a:lnTo>
                    <a:pt x="111700" y="228350"/>
                  </a:lnTo>
                  <a:lnTo>
                    <a:pt x="77780" y="260251"/>
                  </a:lnTo>
                  <a:lnTo>
                    <a:pt x="49146" y="296498"/>
                  </a:lnTo>
                  <a:lnTo>
                    <a:pt x="26436" y="336643"/>
                  </a:lnTo>
                  <a:lnTo>
                    <a:pt x="10286" y="380238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123431" y="3271933"/>
            <a:ext cx="1324788" cy="763617"/>
            <a:chOff x="7118604" y="3278123"/>
            <a:chExt cx="310515" cy="849630"/>
          </a:xfrm>
        </p:grpSpPr>
        <p:sp>
          <p:nvSpPr>
            <p:cNvPr id="17" name="object 17"/>
            <p:cNvSpPr/>
            <p:nvPr/>
          </p:nvSpPr>
          <p:spPr>
            <a:xfrm>
              <a:off x="7123557" y="3588511"/>
              <a:ext cx="300355" cy="534670"/>
            </a:xfrm>
            <a:custGeom>
              <a:avLst/>
              <a:gdLst/>
              <a:ahLst/>
              <a:cxnLst/>
              <a:rect l="l" t="t" r="r" b="b"/>
              <a:pathLst>
                <a:path w="300354" h="534670">
                  <a:moveTo>
                    <a:pt x="300227" y="0"/>
                  </a:moveTo>
                  <a:lnTo>
                    <a:pt x="296550" y="47755"/>
                  </a:lnTo>
                  <a:lnTo>
                    <a:pt x="285831" y="93509"/>
                  </a:lnTo>
                  <a:lnTo>
                    <a:pt x="268543" y="136581"/>
                  </a:lnTo>
                  <a:lnTo>
                    <a:pt x="245157" y="176291"/>
                  </a:lnTo>
                  <a:lnTo>
                    <a:pt x="216146" y="211959"/>
                  </a:lnTo>
                  <a:lnTo>
                    <a:pt x="181981" y="242905"/>
                  </a:lnTo>
                  <a:lnTo>
                    <a:pt x="143133" y="268448"/>
                  </a:lnTo>
                  <a:lnTo>
                    <a:pt x="100075" y="287908"/>
                  </a:lnTo>
                  <a:lnTo>
                    <a:pt x="100075" y="191262"/>
                  </a:lnTo>
                  <a:lnTo>
                    <a:pt x="0" y="380238"/>
                  </a:lnTo>
                  <a:lnTo>
                    <a:pt x="100075" y="534288"/>
                  </a:lnTo>
                  <a:lnTo>
                    <a:pt x="100075" y="437642"/>
                  </a:lnTo>
                  <a:lnTo>
                    <a:pt x="143133" y="418217"/>
                  </a:lnTo>
                  <a:lnTo>
                    <a:pt x="181981" y="392691"/>
                  </a:lnTo>
                  <a:lnTo>
                    <a:pt x="216146" y="361748"/>
                  </a:lnTo>
                  <a:lnTo>
                    <a:pt x="245157" y="326072"/>
                  </a:lnTo>
                  <a:lnTo>
                    <a:pt x="268543" y="286348"/>
                  </a:lnTo>
                  <a:lnTo>
                    <a:pt x="285831" y="243260"/>
                  </a:lnTo>
                  <a:lnTo>
                    <a:pt x="296550" y="197493"/>
                  </a:lnTo>
                  <a:lnTo>
                    <a:pt x="300227" y="149732"/>
                  </a:lnTo>
                  <a:lnTo>
                    <a:pt x="300227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23557" y="3283076"/>
              <a:ext cx="299720" cy="380365"/>
            </a:xfrm>
            <a:custGeom>
              <a:avLst/>
              <a:gdLst/>
              <a:ahLst/>
              <a:cxnLst/>
              <a:rect l="l" t="t" r="r" b="b"/>
              <a:pathLst>
                <a:path w="299720" h="380364">
                  <a:moveTo>
                    <a:pt x="0" y="0"/>
                  </a:moveTo>
                  <a:lnTo>
                    <a:pt x="0" y="149733"/>
                  </a:lnTo>
                  <a:lnTo>
                    <a:pt x="50574" y="154079"/>
                  </a:lnTo>
                  <a:lnTo>
                    <a:pt x="98702" y="166693"/>
                  </a:lnTo>
                  <a:lnTo>
                    <a:pt x="143580" y="186936"/>
                  </a:lnTo>
                  <a:lnTo>
                    <a:pt x="184403" y="214169"/>
                  </a:lnTo>
                  <a:lnTo>
                    <a:pt x="220369" y="247754"/>
                  </a:lnTo>
                  <a:lnTo>
                    <a:pt x="250674" y="287053"/>
                  </a:lnTo>
                  <a:lnTo>
                    <a:pt x="274513" y="331427"/>
                  </a:lnTo>
                  <a:lnTo>
                    <a:pt x="291084" y="380238"/>
                  </a:lnTo>
                  <a:lnTo>
                    <a:pt x="299209" y="331250"/>
                  </a:lnTo>
                  <a:lnTo>
                    <a:pt x="299500" y="282867"/>
                  </a:lnTo>
                  <a:lnTo>
                    <a:pt x="292406" y="235853"/>
                  </a:lnTo>
                  <a:lnTo>
                    <a:pt x="278375" y="190971"/>
                  </a:lnTo>
                  <a:lnTo>
                    <a:pt x="257857" y="148986"/>
                  </a:lnTo>
                  <a:lnTo>
                    <a:pt x="231300" y="110663"/>
                  </a:lnTo>
                  <a:lnTo>
                    <a:pt x="199153" y="76766"/>
                  </a:lnTo>
                  <a:lnTo>
                    <a:pt x="161865" y="48058"/>
                  </a:lnTo>
                  <a:lnTo>
                    <a:pt x="119884" y="25305"/>
                  </a:lnTo>
                  <a:lnTo>
                    <a:pt x="73660" y="9271"/>
                  </a:lnTo>
                  <a:lnTo>
                    <a:pt x="18563" y="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BA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23557" y="3283076"/>
              <a:ext cx="300355" cy="840105"/>
            </a:xfrm>
            <a:custGeom>
              <a:avLst/>
              <a:gdLst/>
              <a:ahLst/>
              <a:cxnLst/>
              <a:rect l="l" t="t" r="r" b="b"/>
              <a:pathLst>
                <a:path w="300354" h="840104">
                  <a:moveTo>
                    <a:pt x="300227" y="305435"/>
                  </a:moveTo>
                  <a:lnTo>
                    <a:pt x="296550" y="353190"/>
                  </a:lnTo>
                  <a:lnTo>
                    <a:pt x="285831" y="398944"/>
                  </a:lnTo>
                  <a:lnTo>
                    <a:pt x="268543" y="442016"/>
                  </a:lnTo>
                  <a:lnTo>
                    <a:pt x="245157" y="481726"/>
                  </a:lnTo>
                  <a:lnTo>
                    <a:pt x="216146" y="517394"/>
                  </a:lnTo>
                  <a:lnTo>
                    <a:pt x="181981" y="548340"/>
                  </a:lnTo>
                  <a:lnTo>
                    <a:pt x="143133" y="573883"/>
                  </a:lnTo>
                  <a:lnTo>
                    <a:pt x="100075" y="593344"/>
                  </a:lnTo>
                  <a:lnTo>
                    <a:pt x="100075" y="496697"/>
                  </a:lnTo>
                  <a:lnTo>
                    <a:pt x="0" y="685673"/>
                  </a:lnTo>
                  <a:lnTo>
                    <a:pt x="100075" y="839724"/>
                  </a:lnTo>
                  <a:lnTo>
                    <a:pt x="100075" y="743077"/>
                  </a:lnTo>
                  <a:lnTo>
                    <a:pt x="143133" y="723652"/>
                  </a:lnTo>
                  <a:lnTo>
                    <a:pt x="181981" y="698126"/>
                  </a:lnTo>
                  <a:lnTo>
                    <a:pt x="216146" y="667183"/>
                  </a:lnTo>
                  <a:lnTo>
                    <a:pt x="245157" y="631507"/>
                  </a:lnTo>
                  <a:lnTo>
                    <a:pt x="268543" y="591783"/>
                  </a:lnTo>
                  <a:lnTo>
                    <a:pt x="285831" y="548695"/>
                  </a:lnTo>
                  <a:lnTo>
                    <a:pt x="296550" y="502928"/>
                  </a:lnTo>
                  <a:lnTo>
                    <a:pt x="300227" y="455168"/>
                  </a:lnTo>
                  <a:lnTo>
                    <a:pt x="300227" y="305435"/>
                  </a:lnTo>
                  <a:lnTo>
                    <a:pt x="296299" y="255899"/>
                  </a:lnTo>
                  <a:lnTo>
                    <a:pt x="284927" y="208905"/>
                  </a:lnTo>
                  <a:lnTo>
                    <a:pt x="266726" y="165083"/>
                  </a:lnTo>
                  <a:lnTo>
                    <a:pt x="242316" y="125062"/>
                  </a:lnTo>
                  <a:lnTo>
                    <a:pt x="212312" y="89471"/>
                  </a:lnTo>
                  <a:lnTo>
                    <a:pt x="177332" y="58940"/>
                  </a:lnTo>
                  <a:lnTo>
                    <a:pt x="137994" y="34097"/>
                  </a:lnTo>
                  <a:lnTo>
                    <a:pt x="94914" y="15574"/>
                  </a:lnTo>
                  <a:lnTo>
                    <a:pt x="48710" y="3998"/>
                  </a:lnTo>
                  <a:lnTo>
                    <a:pt x="0" y="0"/>
                  </a:lnTo>
                  <a:lnTo>
                    <a:pt x="0" y="149733"/>
                  </a:lnTo>
                  <a:lnTo>
                    <a:pt x="50574" y="154079"/>
                  </a:lnTo>
                  <a:lnTo>
                    <a:pt x="98702" y="166693"/>
                  </a:lnTo>
                  <a:lnTo>
                    <a:pt x="143580" y="186936"/>
                  </a:lnTo>
                  <a:lnTo>
                    <a:pt x="184403" y="214169"/>
                  </a:lnTo>
                  <a:lnTo>
                    <a:pt x="220369" y="247754"/>
                  </a:lnTo>
                  <a:lnTo>
                    <a:pt x="250674" y="287053"/>
                  </a:lnTo>
                  <a:lnTo>
                    <a:pt x="274513" y="331427"/>
                  </a:lnTo>
                  <a:lnTo>
                    <a:pt x="291084" y="380238"/>
                  </a:lnTo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314450" y="136397"/>
            <a:ext cx="6537325" cy="1042035"/>
            <a:chOff x="1314450" y="136397"/>
            <a:chExt cx="6537325" cy="1042035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4450" y="136397"/>
              <a:ext cx="6537198" cy="6758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9345" y="502157"/>
              <a:ext cx="2955798" cy="675894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1353819" y="1661159"/>
            <a:ext cx="6116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0" marR="5080" indent="-55245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КЛАСИФІКАЦІЯ </a:t>
            </a:r>
            <a:r>
              <a:rPr sz="1800" b="1" i="1" spc="-10" dirty="0">
                <a:solidFill>
                  <a:srgbClr val="A40020"/>
                </a:solidFill>
                <a:latin typeface="Verdana"/>
                <a:cs typeface="Verdana"/>
              </a:rPr>
              <a:t>НИЗЬКОМОЛЕКУЛЯРНИХ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ПАР 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ЗА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ЗДАТНІСТЮ ДО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ІОНІЗАЦІЇ У</a:t>
            </a:r>
            <a:r>
              <a:rPr sz="1800" b="1" i="1" spc="-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ВОДІ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56398"/>
            <a:ext cx="9144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14450" y="352043"/>
            <a:ext cx="6537325" cy="1042035"/>
            <a:chOff x="1314450" y="352043"/>
            <a:chExt cx="6537325" cy="10420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4450" y="352043"/>
              <a:ext cx="6537198" cy="6758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9345" y="717803"/>
              <a:ext cx="2955798" cy="67589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512887" y="1546970"/>
            <a:ext cx="61182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КЛАСИФІКАЦІЯ НИЗЬКОМОЛЕКУЛЯРНИХ</a:t>
            </a:r>
            <a:r>
              <a:rPr sz="1800" b="1" i="1" spc="-4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ПАР</a:t>
            </a:r>
            <a:endParaRPr sz="1800" dirty="0">
              <a:latin typeface="Verdana"/>
              <a:cs typeface="Verdana"/>
            </a:endParaRPr>
          </a:p>
          <a:p>
            <a:pPr marL="525780">
              <a:lnSpc>
                <a:spcPct val="100000"/>
              </a:lnSpc>
            </a:pP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ЗА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ЗДАТНІСТЮ ДО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ІОНІЗАЦІЇ У</a:t>
            </a:r>
            <a:r>
              <a:rPr sz="1800" b="1" i="1" spc="-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ВОДІ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79548" y="2703576"/>
            <a:ext cx="1811020" cy="1381760"/>
            <a:chOff x="2479548" y="2703576"/>
            <a:chExt cx="1811020" cy="1381760"/>
          </a:xfrm>
        </p:grpSpPr>
        <p:sp>
          <p:nvSpPr>
            <p:cNvPr id="10" name="object 10"/>
            <p:cNvSpPr/>
            <p:nvPr/>
          </p:nvSpPr>
          <p:spPr>
            <a:xfrm>
              <a:off x="2484501" y="2708529"/>
              <a:ext cx="1800860" cy="1371600"/>
            </a:xfrm>
            <a:custGeom>
              <a:avLst/>
              <a:gdLst/>
              <a:ahLst/>
              <a:cxnLst/>
              <a:rect l="l" t="t" r="r" b="b"/>
              <a:pathLst>
                <a:path w="1800860" h="1371600">
                  <a:moveTo>
                    <a:pt x="1800606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778763" y="914400"/>
                  </a:lnTo>
                  <a:lnTo>
                    <a:pt x="778763" y="1121410"/>
                  </a:lnTo>
                  <a:lnTo>
                    <a:pt x="617219" y="1121410"/>
                  </a:lnTo>
                  <a:lnTo>
                    <a:pt x="900302" y="1371600"/>
                  </a:lnTo>
                  <a:lnTo>
                    <a:pt x="1183386" y="1121410"/>
                  </a:lnTo>
                  <a:lnTo>
                    <a:pt x="1021841" y="1121410"/>
                  </a:lnTo>
                  <a:lnTo>
                    <a:pt x="1021841" y="914400"/>
                  </a:lnTo>
                  <a:lnTo>
                    <a:pt x="1800606" y="914400"/>
                  </a:lnTo>
                  <a:lnTo>
                    <a:pt x="180060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84501" y="2708529"/>
              <a:ext cx="1800860" cy="1371600"/>
            </a:xfrm>
            <a:custGeom>
              <a:avLst/>
              <a:gdLst/>
              <a:ahLst/>
              <a:cxnLst/>
              <a:rect l="l" t="t" r="r" b="b"/>
              <a:pathLst>
                <a:path w="1800860" h="1371600">
                  <a:moveTo>
                    <a:pt x="0" y="0"/>
                  </a:moveTo>
                  <a:lnTo>
                    <a:pt x="1800606" y="0"/>
                  </a:lnTo>
                  <a:lnTo>
                    <a:pt x="1800606" y="914400"/>
                  </a:lnTo>
                  <a:lnTo>
                    <a:pt x="1021841" y="914400"/>
                  </a:lnTo>
                  <a:lnTo>
                    <a:pt x="1021841" y="1121410"/>
                  </a:lnTo>
                  <a:lnTo>
                    <a:pt x="1183386" y="1121410"/>
                  </a:lnTo>
                  <a:lnTo>
                    <a:pt x="900302" y="1371600"/>
                  </a:lnTo>
                  <a:lnTo>
                    <a:pt x="617219" y="1121410"/>
                  </a:lnTo>
                  <a:lnTo>
                    <a:pt x="778763" y="1121410"/>
                  </a:lnTo>
                  <a:lnTo>
                    <a:pt x="778763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736342" y="2740151"/>
            <a:ext cx="12941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070" marR="5080" indent="-42100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Неі</a:t>
            </a: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о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ногенні  ПАР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51304" y="4181855"/>
            <a:ext cx="2743200" cy="1773555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ищі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жирн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спирт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204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663300"/>
                </a:solidFill>
                <a:latin typeface="Arial"/>
                <a:cs typeface="Arial"/>
              </a:rPr>
              <a:t>та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кислот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 с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кладні</a:t>
            </a:r>
            <a:r>
              <a:rPr sz="1400" spc="-9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ф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р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sz="1400" spc="-15" dirty="0">
                <a:solidFill>
                  <a:srgbClr val="663300"/>
                </a:solidFill>
                <a:latin typeface="Calibri"/>
                <a:cs typeface="Calibri"/>
              </a:rPr>
              <a:t>гл</a:t>
            </a:r>
            <a:r>
              <a:rPr sz="1400" spc="-1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5" dirty="0">
                <a:solidFill>
                  <a:srgbClr val="663300"/>
                </a:solidFill>
                <a:latin typeface="Calibri"/>
                <a:cs typeface="Calibri"/>
              </a:rPr>
              <a:t>колей </a:t>
            </a:r>
            <a:r>
              <a:rPr sz="1400" spc="-15" dirty="0">
                <a:solidFill>
                  <a:srgbClr val="663300"/>
                </a:solidFill>
                <a:latin typeface="Arial"/>
                <a:cs typeface="Arial"/>
              </a:rPr>
              <a:t>та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жирн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sz="1400" spc="-5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663300"/>
                </a:solidFill>
                <a:latin typeface="Calibri"/>
                <a:cs typeface="Calibri"/>
              </a:rPr>
              <a:t>кислот,</a:t>
            </a:r>
            <a:endParaRPr sz="1400">
              <a:latin typeface="Calibri"/>
              <a:cs typeface="Calibri"/>
            </a:endParaRPr>
          </a:p>
          <a:p>
            <a:pPr marL="224790" marR="217804" algn="ctr">
              <a:lnSpc>
                <a:spcPct val="110000"/>
              </a:lnSpc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спен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жиро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вуглеводи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твін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  плюрон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ки,</a:t>
            </a:r>
            <a:r>
              <a:rPr sz="140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полавакс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(напр., ОС-20, пентол,</a:t>
            </a:r>
            <a:r>
              <a:rPr sz="1400" i="1" spc="-20" dirty="0">
                <a:solidFill>
                  <a:srgbClr val="663300"/>
                </a:solidFill>
                <a:latin typeface="Calibri"/>
                <a:cs typeface="Calibri"/>
              </a:rPr>
              <a:t> МГД,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sz="1400" i="1" spc="-10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мульгатор 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Т-2,</a:t>
            </a:r>
            <a:r>
              <a:rPr sz="1400" i="1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i="1" spc="-20" dirty="0">
                <a:solidFill>
                  <a:srgbClr val="663300"/>
                </a:solidFill>
                <a:latin typeface="Calibri"/>
                <a:cs typeface="Calibri"/>
              </a:rPr>
              <a:t>ВЖС)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74208" y="2703576"/>
            <a:ext cx="1610360" cy="1381760"/>
            <a:chOff x="5474208" y="2703576"/>
            <a:chExt cx="1610360" cy="1381760"/>
          </a:xfrm>
        </p:grpSpPr>
        <p:sp>
          <p:nvSpPr>
            <p:cNvPr id="15" name="object 15"/>
            <p:cNvSpPr/>
            <p:nvPr/>
          </p:nvSpPr>
          <p:spPr>
            <a:xfrm>
              <a:off x="5479161" y="2708529"/>
              <a:ext cx="1600200" cy="1371600"/>
            </a:xfrm>
            <a:custGeom>
              <a:avLst/>
              <a:gdLst/>
              <a:ahLst/>
              <a:cxnLst/>
              <a:rect l="l" t="t" r="r" b="b"/>
              <a:pathLst>
                <a:path w="1600200" h="1371600">
                  <a:moveTo>
                    <a:pt x="1600199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692023" y="914400"/>
                  </a:lnTo>
                  <a:lnTo>
                    <a:pt x="692023" y="1121410"/>
                  </a:lnTo>
                  <a:lnTo>
                    <a:pt x="548386" y="1121410"/>
                  </a:lnTo>
                  <a:lnTo>
                    <a:pt x="800100" y="1371600"/>
                  </a:lnTo>
                  <a:lnTo>
                    <a:pt x="1051814" y="1121410"/>
                  </a:lnTo>
                  <a:lnTo>
                    <a:pt x="908050" y="1121410"/>
                  </a:lnTo>
                  <a:lnTo>
                    <a:pt x="908050" y="914400"/>
                  </a:lnTo>
                  <a:lnTo>
                    <a:pt x="1600199" y="914400"/>
                  </a:lnTo>
                  <a:lnTo>
                    <a:pt x="1600199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79161" y="2708529"/>
              <a:ext cx="1600200" cy="1371600"/>
            </a:xfrm>
            <a:custGeom>
              <a:avLst/>
              <a:gdLst/>
              <a:ahLst/>
              <a:cxnLst/>
              <a:rect l="l" t="t" r="r" b="b"/>
              <a:pathLst>
                <a:path w="1600200" h="1371600">
                  <a:moveTo>
                    <a:pt x="0" y="0"/>
                  </a:moveTo>
                  <a:lnTo>
                    <a:pt x="1600199" y="0"/>
                  </a:lnTo>
                  <a:lnTo>
                    <a:pt x="1600199" y="914400"/>
                  </a:lnTo>
                  <a:lnTo>
                    <a:pt x="908050" y="914400"/>
                  </a:lnTo>
                  <a:lnTo>
                    <a:pt x="908050" y="1121410"/>
                  </a:lnTo>
                  <a:lnTo>
                    <a:pt x="1051814" y="1121410"/>
                  </a:lnTo>
                  <a:lnTo>
                    <a:pt x="800100" y="1371600"/>
                  </a:lnTo>
                  <a:lnTo>
                    <a:pt x="548386" y="1121410"/>
                  </a:lnTo>
                  <a:lnTo>
                    <a:pt x="692023" y="1121410"/>
                  </a:lnTo>
                  <a:lnTo>
                    <a:pt x="692023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718302" y="2740151"/>
            <a:ext cx="11207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5440" marR="5080" indent="-333375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Амф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о</a:t>
            </a:r>
            <a:r>
              <a:rPr sz="1600" b="1" spc="5" dirty="0">
                <a:solidFill>
                  <a:srgbClr val="663300"/>
                </a:solidFill>
                <a:latin typeface="Tahoma"/>
                <a:cs typeface="Tahoma"/>
              </a:rPr>
              <a:t>л</a:t>
            </a: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ітні  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ПАР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08803" y="4181855"/>
            <a:ext cx="2743200" cy="1773555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3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ПА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Р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які містять</a:t>
            </a:r>
            <a:r>
              <a:rPr sz="1400" spc="-8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одночасно</a:t>
            </a:r>
            <a:endParaRPr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ам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ногрупу</a:t>
            </a:r>
            <a:r>
              <a:rPr sz="1400" spc="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з</a:t>
            </a:r>
            <a:endParaRPr sz="1400" dirty="0">
              <a:latin typeface="Arial"/>
              <a:cs typeface="Arial"/>
            </a:endParaRPr>
          </a:p>
          <a:p>
            <a:pPr marL="135255" marR="127000" algn="ctr">
              <a:lnSpc>
                <a:spcPct val="130000"/>
              </a:lnSpc>
            </a:pP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сульфо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ф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рно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ю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карбоксильно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ю  або 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сульфатно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ю</a:t>
            </a:r>
            <a:r>
              <a:rPr sz="1400" spc="-15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групами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(напр. бетаїн,</a:t>
            </a:r>
            <a:r>
              <a:rPr sz="1400" i="1" spc="-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лецитин)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245987" y="-53916"/>
            <a:ext cx="8381260" cy="86335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4800" y="270992"/>
            <a:ext cx="8610600" cy="785471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847850" marR="5080" indent="-1835150">
              <a:lnSpc>
                <a:spcPts val="2880"/>
              </a:lnSpc>
              <a:spcBef>
                <a:spcPts val="325"/>
              </a:spcBef>
            </a:pPr>
            <a:r>
              <a:rPr spc="-50" dirty="0"/>
              <a:t>3. </a:t>
            </a:r>
            <a:r>
              <a:rPr spc="-75" dirty="0"/>
              <a:t>ХАРАКТЕРИСТИКА </a:t>
            </a:r>
            <a:r>
              <a:rPr spc="-50" dirty="0"/>
              <a:t>І </a:t>
            </a:r>
            <a:r>
              <a:rPr spc="-80" dirty="0"/>
              <a:t>КЛАСИФІКАЦІЯ  </a:t>
            </a:r>
            <a:r>
              <a:rPr spc="-75" dirty="0"/>
              <a:t>ЕМУЛЬГАТОРІВ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64232" y="4496180"/>
            <a:ext cx="1664970" cy="65087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322580" marR="307975" indent="-8890">
              <a:lnSpc>
                <a:spcPct val="100000"/>
              </a:lnSpc>
              <a:spcBef>
                <a:spcPts val="350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механізм</a:t>
            </a:r>
            <a:r>
              <a:rPr sz="1400" spc="-5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їх  стабілізац</a:t>
            </a:r>
            <a:r>
              <a:rPr sz="1400" dirty="0">
                <a:solidFill>
                  <a:srgbClr val="663300"/>
                </a:solidFill>
                <a:latin typeface="Verdana"/>
                <a:cs typeface="Verdana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ї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43986" y="5262753"/>
            <a:ext cx="1454150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475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токсичність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99228" y="5458586"/>
            <a:ext cx="1492885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470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величину</a:t>
            </a:r>
            <a:r>
              <a:rPr sz="1400" spc="-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рН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03829" y="1773554"/>
            <a:ext cx="2932430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algn="ctr">
              <a:lnSpc>
                <a:spcPts val="1510"/>
              </a:lnSpc>
              <a:spcBef>
                <a:spcPts val="15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структурою</a:t>
            </a:r>
            <a:r>
              <a:rPr sz="1400" spc="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ts val="1510"/>
              </a:lnSpc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властивостями</a:t>
            </a:r>
            <a:r>
              <a:rPr sz="1400" spc="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молекул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68086" y="2316860"/>
            <a:ext cx="2301240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519430">
              <a:lnSpc>
                <a:spcPct val="100000"/>
              </a:lnSpc>
              <a:spcBef>
                <a:spcPts val="10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механізмом</a:t>
            </a:r>
            <a:r>
              <a:rPr sz="140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дії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26254" y="2895980"/>
            <a:ext cx="2810510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287655">
              <a:lnSpc>
                <a:spcPct val="100000"/>
              </a:lnSpc>
              <a:spcBef>
                <a:spcPts val="15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медичним</a:t>
            </a:r>
            <a:r>
              <a:rPr sz="1400" spc="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призначенням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62853" y="4496180"/>
            <a:ext cx="1846580" cy="104965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356235" marR="347345" indent="-635" algn="ctr">
              <a:lnSpc>
                <a:spcPct val="110000"/>
              </a:lnSpc>
              <a:spcBef>
                <a:spcPts val="175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хімічну 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сумісність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з  лікарськими 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речовинами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28821" y="4335779"/>
            <a:ext cx="471805" cy="542925"/>
          </a:xfrm>
          <a:custGeom>
            <a:avLst/>
            <a:gdLst/>
            <a:ahLst/>
            <a:cxnLst/>
            <a:rect l="l" t="t" r="r" b="b"/>
            <a:pathLst>
              <a:path w="471804" h="542925">
                <a:moveTo>
                  <a:pt x="471677" y="0"/>
                </a:moveTo>
                <a:lnTo>
                  <a:pt x="330326" y="0"/>
                </a:lnTo>
                <a:lnTo>
                  <a:pt x="330326" y="237109"/>
                </a:lnTo>
                <a:lnTo>
                  <a:pt x="320115" y="265576"/>
                </a:lnTo>
                <a:lnTo>
                  <a:pt x="292258" y="288829"/>
                </a:lnTo>
                <a:lnTo>
                  <a:pt x="250924" y="304510"/>
                </a:lnTo>
                <a:lnTo>
                  <a:pt x="200278" y="310261"/>
                </a:lnTo>
                <a:lnTo>
                  <a:pt x="141350" y="310261"/>
                </a:lnTo>
                <a:lnTo>
                  <a:pt x="141350" y="237109"/>
                </a:lnTo>
                <a:lnTo>
                  <a:pt x="0" y="389890"/>
                </a:lnTo>
                <a:lnTo>
                  <a:pt x="141350" y="542544"/>
                </a:lnTo>
                <a:lnTo>
                  <a:pt x="141350" y="469392"/>
                </a:lnTo>
                <a:lnTo>
                  <a:pt x="200278" y="469392"/>
                </a:lnTo>
                <a:lnTo>
                  <a:pt x="249055" y="465649"/>
                </a:lnTo>
                <a:lnTo>
                  <a:pt x="294966" y="454857"/>
                </a:lnTo>
                <a:lnTo>
                  <a:pt x="337246" y="437674"/>
                </a:lnTo>
                <a:lnTo>
                  <a:pt x="375125" y="414756"/>
                </a:lnTo>
                <a:lnTo>
                  <a:pt x="407838" y="386759"/>
                </a:lnTo>
                <a:lnTo>
                  <a:pt x="434617" y="354339"/>
                </a:lnTo>
                <a:lnTo>
                  <a:pt x="454695" y="318153"/>
                </a:lnTo>
                <a:lnTo>
                  <a:pt x="467304" y="278857"/>
                </a:lnTo>
                <a:lnTo>
                  <a:pt x="471677" y="237109"/>
                </a:lnTo>
                <a:lnTo>
                  <a:pt x="471677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19928" y="4335779"/>
            <a:ext cx="506095" cy="542925"/>
          </a:xfrm>
          <a:custGeom>
            <a:avLst/>
            <a:gdLst/>
            <a:ahLst/>
            <a:cxnLst/>
            <a:rect l="l" t="t" r="r" b="b"/>
            <a:pathLst>
              <a:path w="506095" h="542925">
                <a:moveTo>
                  <a:pt x="151637" y="0"/>
                </a:moveTo>
                <a:lnTo>
                  <a:pt x="0" y="0"/>
                </a:lnTo>
                <a:lnTo>
                  <a:pt x="0" y="237109"/>
                </a:lnTo>
                <a:lnTo>
                  <a:pt x="4689" y="278857"/>
                </a:lnTo>
                <a:lnTo>
                  <a:pt x="18208" y="318153"/>
                </a:lnTo>
                <a:lnTo>
                  <a:pt x="39736" y="354339"/>
                </a:lnTo>
                <a:lnTo>
                  <a:pt x="68452" y="386759"/>
                </a:lnTo>
                <a:lnTo>
                  <a:pt x="103533" y="414756"/>
                </a:lnTo>
                <a:lnTo>
                  <a:pt x="144159" y="437674"/>
                </a:lnTo>
                <a:lnTo>
                  <a:pt x="189506" y="454857"/>
                </a:lnTo>
                <a:lnTo>
                  <a:pt x="238755" y="465649"/>
                </a:lnTo>
                <a:lnTo>
                  <a:pt x="291084" y="469392"/>
                </a:lnTo>
                <a:lnTo>
                  <a:pt x="354330" y="469392"/>
                </a:lnTo>
                <a:lnTo>
                  <a:pt x="354330" y="542544"/>
                </a:lnTo>
                <a:lnTo>
                  <a:pt x="505968" y="389890"/>
                </a:lnTo>
                <a:lnTo>
                  <a:pt x="354330" y="237109"/>
                </a:lnTo>
                <a:lnTo>
                  <a:pt x="354330" y="310261"/>
                </a:lnTo>
                <a:lnTo>
                  <a:pt x="291084" y="310261"/>
                </a:lnTo>
                <a:lnTo>
                  <a:pt x="236827" y="304510"/>
                </a:lnTo>
                <a:lnTo>
                  <a:pt x="192500" y="288829"/>
                </a:lnTo>
                <a:lnTo>
                  <a:pt x="162603" y="265576"/>
                </a:lnTo>
                <a:lnTo>
                  <a:pt x="151637" y="237109"/>
                </a:lnTo>
                <a:lnTo>
                  <a:pt x="151637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21402" y="4335779"/>
            <a:ext cx="290830" cy="1012825"/>
          </a:xfrm>
          <a:custGeom>
            <a:avLst/>
            <a:gdLst/>
            <a:ahLst/>
            <a:cxnLst/>
            <a:rect l="l" t="t" r="r" b="b"/>
            <a:pathLst>
              <a:path w="290829" h="1012825">
                <a:moveTo>
                  <a:pt x="217805" y="0"/>
                </a:moveTo>
                <a:lnTo>
                  <a:pt x="72517" y="0"/>
                </a:lnTo>
                <a:lnTo>
                  <a:pt x="72517" y="759714"/>
                </a:lnTo>
                <a:lnTo>
                  <a:pt x="0" y="759714"/>
                </a:lnTo>
                <a:lnTo>
                  <a:pt x="145161" y="1012698"/>
                </a:lnTo>
                <a:lnTo>
                  <a:pt x="290322" y="759714"/>
                </a:lnTo>
                <a:lnTo>
                  <a:pt x="217805" y="759714"/>
                </a:lnTo>
                <a:lnTo>
                  <a:pt x="217805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08703" y="4335779"/>
            <a:ext cx="288925" cy="795020"/>
          </a:xfrm>
          <a:custGeom>
            <a:avLst/>
            <a:gdLst/>
            <a:ahLst/>
            <a:cxnLst/>
            <a:rect l="l" t="t" r="r" b="b"/>
            <a:pathLst>
              <a:path w="288925" h="795020">
                <a:moveTo>
                  <a:pt x="216662" y="0"/>
                </a:moveTo>
                <a:lnTo>
                  <a:pt x="72262" y="0"/>
                </a:lnTo>
                <a:lnTo>
                  <a:pt x="72262" y="596011"/>
                </a:lnTo>
                <a:lnTo>
                  <a:pt x="0" y="596011"/>
                </a:lnTo>
                <a:lnTo>
                  <a:pt x="144399" y="794766"/>
                </a:lnTo>
                <a:lnTo>
                  <a:pt x="288798" y="596011"/>
                </a:lnTo>
                <a:lnTo>
                  <a:pt x="216662" y="596011"/>
                </a:lnTo>
                <a:lnTo>
                  <a:pt x="216662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65397" y="2243327"/>
            <a:ext cx="108585" cy="290830"/>
          </a:xfrm>
          <a:custGeom>
            <a:avLst/>
            <a:gdLst/>
            <a:ahLst/>
            <a:cxnLst/>
            <a:rect l="l" t="t" r="r" b="b"/>
            <a:pathLst>
              <a:path w="108585" h="290830">
                <a:moveTo>
                  <a:pt x="54101" y="0"/>
                </a:moveTo>
                <a:lnTo>
                  <a:pt x="0" y="72771"/>
                </a:lnTo>
                <a:lnTo>
                  <a:pt x="27050" y="72771"/>
                </a:lnTo>
                <a:lnTo>
                  <a:pt x="27050" y="290322"/>
                </a:lnTo>
                <a:lnTo>
                  <a:pt x="81152" y="290322"/>
                </a:lnTo>
                <a:lnTo>
                  <a:pt x="81152" y="72771"/>
                </a:lnTo>
                <a:lnTo>
                  <a:pt x="108203" y="72771"/>
                </a:lnTo>
                <a:lnTo>
                  <a:pt x="54101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819905" y="2533650"/>
            <a:ext cx="1447800" cy="181610"/>
          </a:xfrm>
          <a:custGeom>
            <a:avLst/>
            <a:gdLst/>
            <a:ahLst/>
            <a:cxnLst/>
            <a:rect l="l" t="t" r="r" b="b"/>
            <a:pathLst>
              <a:path w="1447800" h="181610">
                <a:moveTo>
                  <a:pt x="1304036" y="0"/>
                </a:moveTo>
                <a:lnTo>
                  <a:pt x="1304036" y="60451"/>
                </a:lnTo>
                <a:lnTo>
                  <a:pt x="0" y="60451"/>
                </a:lnTo>
                <a:lnTo>
                  <a:pt x="0" y="120903"/>
                </a:lnTo>
                <a:lnTo>
                  <a:pt x="1304036" y="120903"/>
                </a:lnTo>
                <a:lnTo>
                  <a:pt x="1304036" y="181355"/>
                </a:lnTo>
                <a:lnTo>
                  <a:pt x="1447800" y="90677"/>
                </a:lnTo>
                <a:lnTo>
                  <a:pt x="1304036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864232" y="3040760"/>
            <a:ext cx="2136775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577215" marR="568960" indent="93345">
              <a:lnSpc>
                <a:spcPts val="1340"/>
              </a:lnSpc>
              <a:spcBef>
                <a:spcPts val="340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способом 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отрима</a:t>
            </a:r>
            <a:r>
              <a:rPr sz="1400" spc="-15" dirty="0">
                <a:solidFill>
                  <a:srgbClr val="663300"/>
                </a:solidFill>
                <a:latin typeface="Verdana"/>
                <a:cs typeface="Verdana"/>
              </a:rPr>
              <a:t>н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ня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781044" y="2712973"/>
            <a:ext cx="514350" cy="311150"/>
          </a:xfrm>
          <a:custGeom>
            <a:avLst/>
            <a:gdLst/>
            <a:ahLst/>
            <a:cxnLst/>
            <a:rect l="l" t="t" r="r" b="b"/>
            <a:pathLst>
              <a:path w="514350" h="311150">
                <a:moveTo>
                  <a:pt x="24383" y="0"/>
                </a:moveTo>
                <a:lnTo>
                  <a:pt x="0" y="42163"/>
                </a:lnTo>
                <a:lnTo>
                  <a:pt x="392938" y="268986"/>
                </a:lnTo>
                <a:lnTo>
                  <a:pt x="377697" y="295401"/>
                </a:lnTo>
                <a:lnTo>
                  <a:pt x="513968" y="310768"/>
                </a:lnTo>
                <a:lnTo>
                  <a:pt x="432434" y="200533"/>
                </a:lnTo>
                <a:lnTo>
                  <a:pt x="417194" y="226822"/>
                </a:lnTo>
                <a:lnTo>
                  <a:pt x="24383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5397" y="2785872"/>
            <a:ext cx="108203" cy="217931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121917" y="2227833"/>
            <a:ext cx="1807845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663300"/>
                </a:solidFill>
                <a:latin typeface="Calibri"/>
                <a:cs typeface="Calibri"/>
              </a:rPr>
              <a:t>Емульгатори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600" b="1" spc="-10" dirty="0">
                <a:solidFill>
                  <a:srgbClr val="663300"/>
                </a:solidFill>
                <a:latin typeface="Arial"/>
                <a:cs typeface="Arial"/>
              </a:rPr>
              <a:t>Класифікують</a:t>
            </a:r>
            <a:r>
              <a:rPr sz="1600" b="1" spc="-4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663300"/>
                </a:solidFill>
                <a:latin typeface="Arial"/>
                <a:cs typeface="Arial"/>
              </a:rPr>
              <a:t>за: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63367" y="3882644"/>
            <a:ext cx="36893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663300"/>
                </a:solidFill>
                <a:latin typeface="Calibri"/>
                <a:cs typeface="Calibri"/>
              </a:rPr>
              <a:t>ПРИ </a:t>
            </a:r>
            <a:r>
              <a:rPr sz="1600" b="1" spc="-5" dirty="0">
                <a:solidFill>
                  <a:srgbClr val="663300"/>
                </a:solidFill>
                <a:latin typeface="Calibri"/>
                <a:cs typeface="Calibri"/>
              </a:rPr>
              <a:t>ВИБОРІ </a:t>
            </a:r>
            <a:r>
              <a:rPr sz="1600" b="1" spc="-35" dirty="0">
                <a:solidFill>
                  <a:srgbClr val="663300"/>
                </a:solidFill>
                <a:latin typeface="Calibri"/>
                <a:cs typeface="Calibri"/>
              </a:rPr>
              <a:t>ЕМУЛЬГАТОРІВ</a:t>
            </a:r>
            <a:r>
              <a:rPr sz="1600" b="1" spc="-4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663300"/>
                </a:solidFill>
                <a:latin typeface="Calibri"/>
                <a:cs typeface="Calibri"/>
              </a:rPr>
              <a:t>ВРАХОВУЮТЬ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3032217" cy="514158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5249008"/>
            <a:ext cx="1312906" cy="1143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1" y="152400"/>
            <a:ext cx="5562600" cy="4191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29" y="4432943"/>
            <a:ext cx="5426063" cy="242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5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14450" y="291845"/>
            <a:ext cx="6537325" cy="1042035"/>
            <a:chOff x="1314450" y="291845"/>
            <a:chExt cx="6537325" cy="10420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4450" y="291845"/>
              <a:ext cx="6537198" cy="6758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9345" y="657605"/>
              <a:ext cx="2955798" cy="67589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78916" y="1445259"/>
            <a:ext cx="7390765" cy="13030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Тип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емульсії, </a:t>
            </a: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яка утворюється,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залежить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від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розчинності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емульгатору у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тій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або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іншій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фазі. Дисперсійним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середовищем стає</a:t>
            </a:r>
            <a:r>
              <a:rPr sz="1600" spc="-5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та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фаза,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в якій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емульгатор здебільшого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розчиняється.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Для отримання стійких</a:t>
            </a: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емульсій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46835" y="2853308"/>
            <a:ext cx="1714500" cy="342900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371475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Типу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О/В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62930" y="2853308"/>
            <a:ext cx="1714500" cy="342900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372110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Типу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В/О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11067" y="2884932"/>
            <a:ext cx="172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застосовують:</a:t>
            </a:r>
            <a:endParaRPr sz="1800">
              <a:latin typeface="Verdan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25462" y="3343211"/>
          <a:ext cx="8136254" cy="30941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2250"/>
                <a:gridCol w="4104004"/>
              </a:tblGrid>
              <a:tr h="862076">
                <a:tc>
                  <a:txBody>
                    <a:bodyPr/>
                    <a:lstStyle/>
                    <a:p>
                      <a:pPr marL="1243330" marR="434340" indent="-80137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гідрофільні </a:t>
                      </a:r>
                      <a:r>
                        <a:rPr sz="2000" b="1" i="1" spc="-6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емульгатори 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(з </a:t>
                      </a:r>
                      <a:r>
                        <a:rPr sz="2000" b="1" i="1" spc="-7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ГЛБ</a:t>
                      </a:r>
                      <a:r>
                        <a:rPr sz="2000" b="1" i="1" spc="-2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8-18)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1356360" marR="511809" indent="-83566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6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Ліпофільні </a:t>
                      </a:r>
                      <a:r>
                        <a:rPr sz="2000" b="1" i="1" spc="-6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емульгатори 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(з </a:t>
                      </a:r>
                      <a:r>
                        <a:rPr sz="2000" b="1" i="1" spc="-7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ГЛБ</a:t>
                      </a:r>
                      <a:r>
                        <a:rPr sz="2000" b="1" i="1" spc="-2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3-6)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2232025">
                <a:tc>
                  <a:txBody>
                    <a:bodyPr/>
                    <a:lstStyle/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350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камеді,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білки,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9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лужні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мила,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слизи,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пектини 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та</a:t>
                      </a:r>
                      <a:r>
                        <a:rPr sz="1900" spc="1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ін.</a:t>
                      </a:r>
                      <a:endParaRPr sz="19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350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ланолін,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похідні</a:t>
                      </a:r>
                      <a:r>
                        <a:rPr sz="1900" spc="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холестерину,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459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фітостерин,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пентол,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560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емульгатор 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Т-2 та</a:t>
                      </a:r>
                      <a:r>
                        <a:rPr sz="1900" spc="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ін.</a:t>
                      </a:r>
                      <a:endParaRPr sz="19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1698" y="208025"/>
            <a:ext cx="8109204" cy="67589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8905">
              <a:lnSpc>
                <a:spcPct val="100000"/>
              </a:lnSpc>
              <a:spcBef>
                <a:spcPts val="130"/>
              </a:spcBef>
            </a:pPr>
            <a:r>
              <a:rPr spc="-50" dirty="0"/>
              <a:t>4. </a:t>
            </a:r>
            <a:r>
              <a:rPr spc="-75" dirty="0"/>
              <a:t>ТЕОРЕТИЧНІ </a:t>
            </a:r>
            <a:r>
              <a:rPr spc="-80" dirty="0"/>
              <a:t>ОСНОВИ </a:t>
            </a:r>
            <a:r>
              <a:rPr spc="-75" dirty="0"/>
              <a:t>УТВОРЕННЯ</a:t>
            </a:r>
            <a:r>
              <a:rPr spc="90" dirty="0"/>
              <a:t> </a:t>
            </a:r>
            <a:r>
              <a:rPr spc="-75" dirty="0"/>
              <a:t>ЕМУЛЬСІЙ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79267" y="1013205"/>
            <a:ext cx="3525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Теорії утворення</a:t>
            </a:r>
            <a:r>
              <a:rPr sz="1800" b="1" i="1" spc="-6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емульсій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13635" y="1964054"/>
            <a:ext cx="5280025" cy="34480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5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теорія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об’єму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фаз </a:t>
            </a:r>
            <a:r>
              <a:rPr sz="1600" spc="-20" dirty="0">
                <a:solidFill>
                  <a:srgbClr val="663300"/>
                </a:solidFill>
                <a:latin typeface="Verdana"/>
                <a:cs typeface="Verdana"/>
              </a:rPr>
              <a:t>(W.Ostwald)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13635" y="2494407"/>
            <a:ext cx="5280025" cy="3429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теорія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в’язкості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(H.N.Holmes, </a:t>
            </a:r>
            <a:r>
              <a:rPr sz="1600" spc="-25" dirty="0">
                <a:solidFill>
                  <a:srgbClr val="663300"/>
                </a:solidFill>
                <a:latin typeface="Verdana"/>
                <a:cs typeface="Verdana"/>
              </a:rPr>
              <a:t>W.D.Child)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3635" y="2997326"/>
            <a:ext cx="5280025" cy="3429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5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гідратаційна теорія</a:t>
            </a:r>
            <a:r>
              <a:rPr sz="1600" spc="2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(R.Fischer)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13635" y="3502533"/>
            <a:ext cx="5280025" cy="5715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0805" marR="598170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теорія зниження міжфазного поверхневого  натягу </a:t>
            </a:r>
            <a:r>
              <a:rPr sz="1600" spc="-20" dirty="0">
                <a:solidFill>
                  <a:srgbClr val="663300"/>
                </a:solidFill>
                <a:latin typeface="Verdana"/>
                <a:cs typeface="Verdana"/>
              </a:rPr>
              <a:t>(I.Langmuir, </a:t>
            </a:r>
            <a:r>
              <a:rPr sz="1600" spc="-25" dirty="0">
                <a:solidFill>
                  <a:srgbClr val="663300"/>
                </a:solidFill>
                <a:latin typeface="Verdana"/>
                <a:cs typeface="Verdana"/>
              </a:rPr>
              <a:t>W.D.Harkins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r>
              <a:rPr sz="1600" spc="8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13635" y="4223384"/>
            <a:ext cx="5280025" cy="8001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0805" marR="857250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теорія утворення адсорбційної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оболонки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на поверхні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дисперсної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фази</a:t>
            </a:r>
            <a:endParaRPr sz="1600">
              <a:latin typeface="Verdana"/>
              <a:cs typeface="Verdana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(G.Clowes,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W Bancroft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ін.)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54301" y="1519427"/>
            <a:ext cx="6044565" cy="4117340"/>
            <a:chOff x="1654301" y="1519427"/>
            <a:chExt cx="6044565" cy="4117340"/>
          </a:xfrm>
        </p:grpSpPr>
        <p:sp>
          <p:nvSpPr>
            <p:cNvPr id="13" name="object 13"/>
            <p:cNvSpPr/>
            <p:nvPr/>
          </p:nvSpPr>
          <p:spPr>
            <a:xfrm>
              <a:off x="1692782" y="1557908"/>
              <a:ext cx="5977255" cy="0"/>
            </a:xfrm>
            <a:custGeom>
              <a:avLst/>
              <a:gdLst/>
              <a:ahLst/>
              <a:cxnLst/>
              <a:rect l="l" t="t" r="r" b="b"/>
              <a:pathLst>
                <a:path w="5977255">
                  <a:moveTo>
                    <a:pt x="0" y="0"/>
                  </a:moveTo>
                  <a:lnTo>
                    <a:pt x="5977128" y="0"/>
                  </a:lnTo>
                </a:path>
              </a:pathLst>
            </a:custGeom>
            <a:ln w="5715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92401" y="1557527"/>
              <a:ext cx="0" cy="576580"/>
            </a:xfrm>
            <a:custGeom>
              <a:avLst/>
              <a:gdLst/>
              <a:ahLst/>
              <a:cxnLst/>
              <a:rect l="l" t="t" r="r" b="b"/>
              <a:pathLst>
                <a:path h="576580">
                  <a:moveTo>
                    <a:pt x="0" y="0"/>
                  </a:moveTo>
                  <a:lnTo>
                    <a:pt x="0" y="576072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26310" y="2072258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6310" y="2072258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26310" y="2595752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26310" y="2595752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92401" y="2133600"/>
              <a:ext cx="0" cy="505459"/>
            </a:xfrm>
            <a:custGeom>
              <a:avLst/>
              <a:gdLst/>
              <a:ahLst/>
              <a:cxnLst/>
              <a:rect l="l" t="t" r="r" b="b"/>
              <a:pathLst>
                <a:path h="505460">
                  <a:moveTo>
                    <a:pt x="0" y="0"/>
                  </a:moveTo>
                  <a:lnTo>
                    <a:pt x="0" y="505205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26310" y="3070478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26310" y="3070478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92401" y="2565653"/>
              <a:ext cx="0" cy="504825"/>
            </a:xfrm>
            <a:custGeom>
              <a:avLst/>
              <a:gdLst/>
              <a:ahLst/>
              <a:cxnLst/>
              <a:rect l="l" t="t" r="r" b="b"/>
              <a:pathLst>
                <a:path h="504825">
                  <a:moveTo>
                    <a:pt x="0" y="0"/>
                  </a:moveTo>
                  <a:lnTo>
                    <a:pt x="0" y="504444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26310" y="3718179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26310" y="3718179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2401" y="2996945"/>
              <a:ext cx="0" cy="792480"/>
            </a:xfrm>
            <a:custGeom>
              <a:avLst/>
              <a:gdLst/>
              <a:ahLst/>
              <a:cxnLst/>
              <a:rect l="l" t="t" r="r" b="b"/>
              <a:pathLst>
                <a:path h="792479">
                  <a:moveTo>
                    <a:pt x="0" y="0"/>
                  </a:moveTo>
                  <a:lnTo>
                    <a:pt x="0" y="792479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26310" y="4487036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26310" y="4487036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92401" y="3789426"/>
              <a:ext cx="0" cy="792480"/>
            </a:xfrm>
            <a:custGeom>
              <a:avLst/>
              <a:gdLst/>
              <a:ahLst/>
              <a:cxnLst/>
              <a:rect l="l" t="t" r="r" b="b"/>
              <a:pathLst>
                <a:path h="792479">
                  <a:moveTo>
                    <a:pt x="0" y="0"/>
                  </a:moveTo>
                  <a:lnTo>
                    <a:pt x="0" y="792480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92782" y="5517261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514350" y="0"/>
                  </a:moveTo>
                  <a:lnTo>
                    <a:pt x="514350" y="28575"/>
                  </a:lnTo>
                  <a:lnTo>
                    <a:pt x="0" y="28575"/>
                  </a:lnTo>
                  <a:lnTo>
                    <a:pt x="0" y="85725"/>
                  </a:lnTo>
                  <a:lnTo>
                    <a:pt x="514350" y="85725"/>
                  </a:lnTo>
                  <a:lnTo>
                    <a:pt x="514350" y="114300"/>
                  </a:lnTo>
                  <a:lnTo>
                    <a:pt x="685800" y="5715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2782" y="5517261"/>
              <a:ext cx="685800" cy="114300"/>
            </a:xfrm>
            <a:custGeom>
              <a:avLst/>
              <a:gdLst/>
              <a:ahLst/>
              <a:cxnLst/>
              <a:rect l="l" t="t" r="r" b="b"/>
              <a:pathLst>
                <a:path w="685800" h="114300">
                  <a:moveTo>
                    <a:pt x="0" y="28575"/>
                  </a:moveTo>
                  <a:lnTo>
                    <a:pt x="514350" y="28575"/>
                  </a:lnTo>
                  <a:lnTo>
                    <a:pt x="514350" y="0"/>
                  </a:lnTo>
                  <a:lnTo>
                    <a:pt x="685800" y="57150"/>
                  </a:lnTo>
                  <a:lnTo>
                    <a:pt x="514350" y="114300"/>
                  </a:lnTo>
                  <a:lnTo>
                    <a:pt x="514350" y="85725"/>
                  </a:lnTo>
                  <a:lnTo>
                    <a:pt x="0" y="85725"/>
                  </a:lnTo>
                  <a:lnTo>
                    <a:pt x="0" y="2857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412110" y="5229986"/>
            <a:ext cx="5280025" cy="8001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0805" marR="847090">
              <a:lnSpc>
                <a:spcPct val="100000"/>
              </a:lnSpc>
              <a:spcBef>
                <a:spcPts val="34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теорія концентрації емульгатору на межі  розділу незмішуваних рідин  (П.А.Ребіндер,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О.І.Тихонов)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692401" y="4581905"/>
            <a:ext cx="0" cy="1007744"/>
          </a:xfrm>
          <a:custGeom>
            <a:avLst/>
            <a:gdLst/>
            <a:ahLst/>
            <a:cxnLst/>
            <a:rect l="l" t="t" r="r" b="b"/>
            <a:pathLst>
              <a:path h="1007745">
                <a:moveTo>
                  <a:pt x="0" y="0"/>
                </a:moveTo>
                <a:lnTo>
                  <a:pt x="0" y="1007364"/>
                </a:lnTo>
              </a:path>
            </a:pathLst>
          </a:custGeom>
          <a:ln w="76200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3445"/>
            <a:ext cx="8458200" cy="6402387"/>
          </a:xfrm>
        </p:spPr>
      </p:pic>
    </p:spTree>
    <p:extLst>
      <p:ext uri="{BB962C8B-B14F-4D97-AF65-F5344CB8AC3E}">
        <p14:creationId xmlns:p14="http://schemas.microsoft.com/office/powerpoint/2010/main" val="2738596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0" y="1119377"/>
            <a:ext cx="8915399" cy="2028189"/>
            <a:chOff x="1254239" y="1119377"/>
            <a:chExt cx="7139305" cy="2028189"/>
          </a:xfrm>
        </p:grpSpPr>
        <p:sp>
          <p:nvSpPr>
            <p:cNvPr id="5" name="object 5"/>
            <p:cNvSpPr/>
            <p:nvPr/>
          </p:nvSpPr>
          <p:spPr>
            <a:xfrm>
              <a:off x="1259205" y="1191005"/>
              <a:ext cx="7129780" cy="1951355"/>
            </a:xfrm>
            <a:custGeom>
              <a:avLst/>
              <a:gdLst/>
              <a:ahLst/>
              <a:cxnLst/>
              <a:rect l="l" t="t" r="r" b="b"/>
              <a:pathLst>
                <a:path w="7129780" h="1951355">
                  <a:moveTo>
                    <a:pt x="7129272" y="0"/>
                  </a:moveTo>
                  <a:lnTo>
                    <a:pt x="7124033" y="25955"/>
                  </a:lnTo>
                  <a:lnTo>
                    <a:pt x="7109745" y="47148"/>
                  </a:lnTo>
                  <a:lnTo>
                    <a:pt x="7088552" y="61436"/>
                  </a:lnTo>
                  <a:lnTo>
                    <a:pt x="7062597" y="66675"/>
                  </a:lnTo>
                  <a:lnTo>
                    <a:pt x="66675" y="66675"/>
                  </a:lnTo>
                  <a:lnTo>
                    <a:pt x="40719" y="71915"/>
                  </a:lnTo>
                  <a:lnTo>
                    <a:pt x="19526" y="86217"/>
                  </a:lnTo>
                  <a:lnTo>
                    <a:pt x="5238" y="107447"/>
                  </a:lnTo>
                  <a:lnTo>
                    <a:pt x="25" y="133350"/>
                  </a:lnTo>
                  <a:lnTo>
                    <a:pt x="0" y="1884426"/>
                  </a:lnTo>
                  <a:lnTo>
                    <a:pt x="5238" y="1910381"/>
                  </a:lnTo>
                  <a:lnTo>
                    <a:pt x="19526" y="1931574"/>
                  </a:lnTo>
                  <a:lnTo>
                    <a:pt x="40719" y="1945862"/>
                  </a:lnTo>
                  <a:lnTo>
                    <a:pt x="66675" y="1951101"/>
                  </a:lnTo>
                  <a:lnTo>
                    <a:pt x="92630" y="1945862"/>
                  </a:lnTo>
                  <a:lnTo>
                    <a:pt x="113823" y="1931574"/>
                  </a:lnTo>
                  <a:lnTo>
                    <a:pt x="128111" y="1910381"/>
                  </a:lnTo>
                  <a:lnTo>
                    <a:pt x="133350" y="1884426"/>
                  </a:lnTo>
                  <a:lnTo>
                    <a:pt x="133350" y="1817751"/>
                  </a:lnTo>
                  <a:lnTo>
                    <a:pt x="7062597" y="1817751"/>
                  </a:lnTo>
                  <a:lnTo>
                    <a:pt x="7088552" y="1812510"/>
                  </a:lnTo>
                  <a:lnTo>
                    <a:pt x="7109745" y="1798208"/>
                  </a:lnTo>
                  <a:lnTo>
                    <a:pt x="7124033" y="1776978"/>
                  </a:lnTo>
                  <a:lnTo>
                    <a:pt x="7129272" y="1750949"/>
                  </a:lnTo>
                  <a:lnTo>
                    <a:pt x="7129272" y="200152"/>
                  </a:lnTo>
                  <a:lnTo>
                    <a:pt x="66675" y="200152"/>
                  </a:lnTo>
                  <a:lnTo>
                    <a:pt x="66675" y="133350"/>
                  </a:lnTo>
                  <a:lnTo>
                    <a:pt x="69304" y="120382"/>
                  </a:lnTo>
                  <a:lnTo>
                    <a:pt x="76469" y="109807"/>
                  </a:lnTo>
                  <a:lnTo>
                    <a:pt x="87088" y="102685"/>
                  </a:lnTo>
                  <a:lnTo>
                    <a:pt x="100075" y="100076"/>
                  </a:lnTo>
                  <a:lnTo>
                    <a:pt x="7129272" y="100076"/>
                  </a:lnTo>
                  <a:lnTo>
                    <a:pt x="7129272" y="0"/>
                  </a:lnTo>
                  <a:close/>
                </a:path>
                <a:path w="7129780" h="1951355">
                  <a:moveTo>
                    <a:pt x="7129272" y="100076"/>
                  </a:moveTo>
                  <a:lnTo>
                    <a:pt x="100075" y="100076"/>
                  </a:lnTo>
                  <a:lnTo>
                    <a:pt x="113043" y="102685"/>
                  </a:lnTo>
                  <a:lnTo>
                    <a:pt x="123618" y="109807"/>
                  </a:lnTo>
                  <a:lnTo>
                    <a:pt x="130740" y="120382"/>
                  </a:lnTo>
                  <a:lnTo>
                    <a:pt x="133350" y="133350"/>
                  </a:lnTo>
                  <a:lnTo>
                    <a:pt x="128111" y="159379"/>
                  </a:lnTo>
                  <a:lnTo>
                    <a:pt x="113823" y="180609"/>
                  </a:lnTo>
                  <a:lnTo>
                    <a:pt x="92630" y="194911"/>
                  </a:lnTo>
                  <a:lnTo>
                    <a:pt x="66675" y="200152"/>
                  </a:lnTo>
                  <a:lnTo>
                    <a:pt x="7129272" y="200152"/>
                  </a:lnTo>
                  <a:lnTo>
                    <a:pt x="7129272" y="100076"/>
                  </a:lnTo>
                  <a:close/>
                </a:path>
                <a:path w="7129780" h="1951355">
                  <a:moveTo>
                    <a:pt x="6995922" y="0"/>
                  </a:moveTo>
                  <a:lnTo>
                    <a:pt x="6995922" y="66675"/>
                  </a:lnTo>
                  <a:lnTo>
                    <a:pt x="7062597" y="66675"/>
                  </a:lnTo>
                  <a:lnTo>
                    <a:pt x="7062597" y="33401"/>
                  </a:lnTo>
                  <a:lnTo>
                    <a:pt x="7029196" y="33401"/>
                  </a:lnTo>
                  <a:lnTo>
                    <a:pt x="7016228" y="30771"/>
                  </a:lnTo>
                  <a:lnTo>
                    <a:pt x="7005653" y="23606"/>
                  </a:lnTo>
                  <a:lnTo>
                    <a:pt x="6998531" y="12987"/>
                  </a:lnTo>
                  <a:lnTo>
                    <a:pt x="6995922" y="0"/>
                  </a:lnTo>
                  <a:close/>
                </a:path>
                <a:path w="7129780" h="1951355">
                  <a:moveTo>
                    <a:pt x="7062597" y="0"/>
                  </a:moveTo>
                  <a:lnTo>
                    <a:pt x="7059967" y="12987"/>
                  </a:lnTo>
                  <a:lnTo>
                    <a:pt x="7052802" y="23606"/>
                  </a:lnTo>
                  <a:lnTo>
                    <a:pt x="7042183" y="30771"/>
                  </a:lnTo>
                  <a:lnTo>
                    <a:pt x="7029196" y="33401"/>
                  </a:lnTo>
                  <a:lnTo>
                    <a:pt x="7062597" y="33401"/>
                  </a:lnTo>
                  <a:lnTo>
                    <a:pt x="7062597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5880" y="1124330"/>
              <a:ext cx="7063105" cy="267335"/>
            </a:xfrm>
            <a:custGeom>
              <a:avLst/>
              <a:gdLst/>
              <a:ahLst/>
              <a:cxnLst/>
              <a:rect l="l" t="t" r="r" b="b"/>
              <a:pathLst>
                <a:path w="7063105" h="267334">
                  <a:moveTo>
                    <a:pt x="33400" y="166751"/>
                  </a:moveTo>
                  <a:lnTo>
                    <a:pt x="20413" y="169360"/>
                  </a:lnTo>
                  <a:lnTo>
                    <a:pt x="9794" y="176482"/>
                  </a:lnTo>
                  <a:lnTo>
                    <a:pt x="2629" y="187057"/>
                  </a:lnTo>
                  <a:lnTo>
                    <a:pt x="0" y="200025"/>
                  </a:lnTo>
                  <a:lnTo>
                    <a:pt x="0" y="266827"/>
                  </a:lnTo>
                  <a:lnTo>
                    <a:pt x="25955" y="261586"/>
                  </a:lnTo>
                  <a:lnTo>
                    <a:pt x="47148" y="247284"/>
                  </a:lnTo>
                  <a:lnTo>
                    <a:pt x="61436" y="226054"/>
                  </a:lnTo>
                  <a:lnTo>
                    <a:pt x="66675" y="200025"/>
                  </a:lnTo>
                  <a:lnTo>
                    <a:pt x="64065" y="187057"/>
                  </a:lnTo>
                  <a:lnTo>
                    <a:pt x="56943" y="176482"/>
                  </a:lnTo>
                  <a:lnTo>
                    <a:pt x="46368" y="169360"/>
                  </a:lnTo>
                  <a:lnTo>
                    <a:pt x="33400" y="166751"/>
                  </a:lnTo>
                  <a:close/>
                </a:path>
                <a:path w="7063105" h="267334">
                  <a:moveTo>
                    <a:pt x="7062597" y="66675"/>
                  </a:moveTo>
                  <a:lnTo>
                    <a:pt x="6995922" y="66675"/>
                  </a:lnTo>
                  <a:lnTo>
                    <a:pt x="6995922" y="133350"/>
                  </a:lnTo>
                  <a:lnTo>
                    <a:pt x="7021877" y="128111"/>
                  </a:lnTo>
                  <a:lnTo>
                    <a:pt x="7043070" y="113823"/>
                  </a:lnTo>
                  <a:lnTo>
                    <a:pt x="7057358" y="92630"/>
                  </a:lnTo>
                  <a:lnTo>
                    <a:pt x="7062597" y="66675"/>
                  </a:lnTo>
                  <a:close/>
                </a:path>
                <a:path w="7063105" h="267334">
                  <a:moveTo>
                    <a:pt x="6995922" y="0"/>
                  </a:moveTo>
                  <a:lnTo>
                    <a:pt x="6969966" y="5238"/>
                  </a:lnTo>
                  <a:lnTo>
                    <a:pt x="6948773" y="19526"/>
                  </a:lnTo>
                  <a:lnTo>
                    <a:pt x="6934485" y="40719"/>
                  </a:lnTo>
                  <a:lnTo>
                    <a:pt x="6929247" y="66675"/>
                  </a:lnTo>
                  <a:lnTo>
                    <a:pt x="6931856" y="79662"/>
                  </a:lnTo>
                  <a:lnTo>
                    <a:pt x="6938978" y="90281"/>
                  </a:lnTo>
                  <a:lnTo>
                    <a:pt x="6949553" y="97446"/>
                  </a:lnTo>
                  <a:lnTo>
                    <a:pt x="6962521" y="100076"/>
                  </a:lnTo>
                  <a:lnTo>
                    <a:pt x="6975508" y="97446"/>
                  </a:lnTo>
                  <a:lnTo>
                    <a:pt x="6986127" y="90281"/>
                  </a:lnTo>
                  <a:lnTo>
                    <a:pt x="6993292" y="79662"/>
                  </a:lnTo>
                  <a:lnTo>
                    <a:pt x="6995922" y="66675"/>
                  </a:lnTo>
                  <a:lnTo>
                    <a:pt x="7062597" y="66675"/>
                  </a:lnTo>
                  <a:lnTo>
                    <a:pt x="7057358" y="40719"/>
                  </a:lnTo>
                  <a:lnTo>
                    <a:pt x="7043070" y="19526"/>
                  </a:lnTo>
                  <a:lnTo>
                    <a:pt x="7021877" y="5238"/>
                  </a:lnTo>
                  <a:lnTo>
                    <a:pt x="6995922" y="0"/>
                  </a:lnTo>
                  <a:close/>
                </a:path>
              </a:pathLst>
            </a:custGeom>
            <a:solidFill>
              <a:srgbClr val="CDBA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9192" y="1124330"/>
              <a:ext cx="7129780" cy="2018030"/>
            </a:xfrm>
            <a:custGeom>
              <a:avLst/>
              <a:gdLst/>
              <a:ahLst/>
              <a:cxnLst/>
              <a:rect l="l" t="t" r="r" b="b"/>
              <a:pathLst>
                <a:path w="7129780" h="2018030">
                  <a:moveTo>
                    <a:pt x="12" y="200152"/>
                  </a:moveTo>
                  <a:lnTo>
                    <a:pt x="5251" y="174122"/>
                  </a:lnTo>
                  <a:lnTo>
                    <a:pt x="19538" y="152892"/>
                  </a:lnTo>
                  <a:lnTo>
                    <a:pt x="40732" y="138590"/>
                  </a:lnTo>
                  <a:lnTo>
                    <a:pt x="66687" y="133350"/>
                  </a:lnTo>
                  <a:lnTo>
                    <a:pt x="6995934" y="133350"/>
                  </a:lnTo>
                  <a:lnTo>
                    <a:pt x="6995934" y="66675"/>
                  </a:lnTo>
                  <a:lnTo>
                    <a:pt x="7001173" y="40719"/>
                  </a:lnTo>
                  <a:lnTo>
                    <a:pt x="7015460" y="19526"/>
                  </a:lnTo>
                  <a:lnTo>
                    <a:pt x="7036654" y="5238"/>
                  </a:lnTo>
                  <a:lnTo>
                    <a:pt x="7062609" y="0"/>
                  </a:lnTo>
                  <a:lnTo>
                    <a:pt x="7088565" y="5238"/>
                  </a:lnTo>
                  <a:lnTo>
                    <a:pt x="7109758" y="19526"/>
                  </a:lnTo>
                  <a:lnTo>
                    <a:pt x="7124045" y="40719"/>
                  </a:lnTo>
                  <a:lnTo>
                    <a:pt x="7129284" y="66675"/>
                  </a:lnTo>
                  <a:lnTo>
                    <a:pt x="7129284" y="1817624"/>
                  </a:lnTo>
                  <a:lnTo>
                    <a:pt x="7124045" y="1843653"/>
                  </a:lnTo>
                  <a:lnTo>
                    <a:pt x="7109758" y="1864883"/>
                  </a:lnTo>
                  <a:lnTo>
                    <a:pt x="7088565" y="1879185"/>
                  </a:lnTo>
                  <a:lnTo>
                    <a:pt x="7062609" y="1884426"/>
                  </a:lnTo>
                  <a:lnTo>
                    <a:pt x="133362" y="1884426"/>
                  </a:lnTo>
                  <a:lnTo>
                    <a:pt x="133362" y="1951101"/>
                  </a:lnTo>
                  <a:lnTo>
                    <a:pt x="128123" y="1977056"/>
                  </a:lnTo>
                  <a:lnTo>
                    <a:pt x="113836" y="1998249"/>
                  </a:lnTo>
                  <a:lnTo>
                    <a:pt x="92643" y="2012537"/>
                  </a:lnTo>
                  <a:lnTo>
                    <a:pt x="66687" y="2017776"/>
                  </a:lnTo>
                  <a:lnTo>
                    <a:pt x="40730" y="2012537"/>
                  </a:lnTo>
                  <a:lnTo>
                    <a:pt x="19532" y="1998249"/>
                  </a:lnTo>
                  <a:lnTo>
                    <a:pt x="5240" y="1977056"/>
                  </a:lnTo>
                  <a:lnTo>
                    <a:pt x="0" y="1951101"/>
                  </a:lnTo>
                  <a:lnTo>
                    <a:pt x="12" y="2001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50174" y="1186052"/>
              <a:ext cx="143255" cy="765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4239" y="1286128"/>
              <a:ext cx="143268" cy="10998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392555" y="1324482"/>
              <a:ext cx="0" cy="1684655"/>
            </a:xfrm>
            <a:custGeom>
              <a:avLst/>
              <a:gdLst/>
              <a:ahLst/>
              <a:cxnLst/>
              <a:rect l="l" t="t" r="r" b="b"/>
              <a:pathLst>
                <a:path h="1684655">
                  <a:moveTo>
                    <a:pt x="0" y="0"/>
                  </a:moveTo>
                  <a:lnTo>
                    <a:pt x="0" y="168427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49146" y="6509511"/>
            <a:ext cx="597217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шарів емульгатору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(моно-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або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полімолекулярні</a:t>
            </a:r>
            <a:r>
              <a:rPr sz="1600" spc="-6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плівки).</a:t>
            </a:r>
            <a:endParaRPr sz="1600">
              <a:latin typeface="Verdan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42912" y="3481387"/>
          <a:ext cx="8290559" cy="2374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6330"/>
                <a:gridCol w="504825"/>
                <a:gridCol w="1009649"/>
                <a:gridCol w="429895"/>
                <a:gridCol w="1007745"/>
                <a:gridCol w="575945"/>
                <a:gridCol w="2376170"/>
              </a:tblGrid>
              <a:tr h="2374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6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Гідрофобна</a:t>
                      </a:r>
                      <a:r>
                        <a:rPr sz="1600" spc="-3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частина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28905" marB="0" vert="vert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179705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Гідрофільна</a:t>
                      </a:r>
                      <a:r>
                        <a:rPr sz="1600" spc="-3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частина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270" marB="0" vert="vert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179705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Гідрофобна</a:t>
                      </a:r>
                      <a:r>
                        <a:rPr sz="1600" spc="-1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частина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635" marB="0" vert="vert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6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Гидрофільна</a:t>
                      </a:r>
                      <a:r>
                        <a:rPr sz="1600" spc="-3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частина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64465" marB="0" vert="vert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495" y="3566921"/>
            <a:ext cx="2232660" cy="223189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43471" y="3566921"/>
            <a:ext cx="2231898" cy="223189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443482" y="797305"/>
            <a:ext cx="6825615" cy="259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Механізм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стабілізаційної дії</a:t>
            </a:r>
            <a:r>
              <a:rPr sz="1800" b="1" i="1" spc="-3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емульгаторів</a:t>
            </a:r>
            <a:endParaRPr sz="1800">
              <a:latin typeface="Verdana"/>
              <a:cs typeface="Verdana"/>
            </a:endParaRPr>
          </a:p>
          <a:p>
            <a:pPr marL="50165" marR="43180" algn="ctr">
              <a:lnSpc>
                <a:spcPct val="110000"/>
              </a:lnSpc>
              <a:spcBef>
                <a:spcPts val="1515"/>
              </a:spcBef>
            </a:pP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Емульгатори,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адсорбуючись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на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межі фаз,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знижують поверхневий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натяг  та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накопичуються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на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поверхні</a:t>
            </a:r>
            <a:r>
              <a:rPr sz="1600" spc="-1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розділу,</a:t>
            </a:r>
            <a:endParaRPr sz="1600">
              <a:latin typeface="Tahoma"/>
              <a:cs typeface="Tahoma"/>
            </a:endParaRPr>
          </a:p>
          <a:p>
            <a:pPr marL="1270" algn="ctr">
              <a:lnSpc>
                <a:spcPct val="100000"/>
              </a:lnSpc>
              <a:spcBef>
                <a:spcPts val="190"/>
              </a:spcBef>
            </a:pP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а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головне,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огортаючи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крапельки</a:t>
            </a:r>
            <a:r>
              <a:rPr sz="1600" spc="-1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диспергованої</a:t>
            </a:r>
            <a:endParaRPr sz="1600">
              <a:latin typeface="Tahoma"/>
              <a:cs typeface="Tahoma"/>
            </a:endParaRPr>
          </a:p>
          <a:p>
            <a:pPr marL="416559" marR="407034" algn="ctr">
              <a:lnSpc>
                <a:spcPct val="110000"/>
              </a:lnSpc>
            </a:pP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речовини, утворюють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адсорбційну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плівку 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– 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основний </a:t>
            </a: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фактор  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стабілізації</a:t>
            </a:r>
            <a:r>
              <a:rPr sz="1600" b="1" spc="1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емульсій</a:t>
            </a: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.</a:t>
            </a:r>
            <a:endParaRPr sz="1600">
              <a:latin typeface="Tahoma"/>
              <a:cs typeface="Tahoma"/>
            </a:endParaRPr>
          </a:p>
          <a:p>
            <a:pPr marL="3810" algn="ctr">
              <a:lnSpc>
                <a:spcPct val="100000"/>
              </a:lnSpc>
              <a:spcBef>
                <a:spcPts val="145"/>
              </a:spcBef>
            </a:pPr>
            <a:r>
              <a:rPr sz="1650" i="1" spc="-25" dirty="0">
                <a:solidFill>
                  <a:srgbClr val="660066"/>
                </a:solidFill>
                <a:latin typeface="Tahoma"/>
                <a:cs typeface="Tahoma"/>
              </a:rPr>
              <a:t>(За </a:t>
            </a:r>
            <a:r>
              <a:rPr sz="1650" i="1" spc="-35" dirty="0">
                <a:solidFill>
                  <a:srgbClr val="660066"/>
                </a:solidFill>
                <a:latin typeface="Tahoma"/>
                <a:cs typeface="Tahoma"/>
              </a:rPr>
              <a:t>Ж. </a:t>
            </a:r>
            <a:r>
              <a:rPr sz="1650" i="1" spc="-30" dirty="0">
                <a:solidFill>
                  <a:srgbClr val="660066"/>
                </a:solidFill>
                <a:latin typeface="Tahoma"/>
                <a:cs typeface="Tahoma"/>
              </a:rPr>
              <a:t>Клоусом </a:t>
            </a:r>
            <a:r>
              <a:rPr sz="1650" i="1" spc="-25" dirty="0">
                <a:solidFill>
                  <a:srgbClr val="660066"/>
                </a:solidFill>
                <a:latin typeface="Tahoma"/>
                <a:cs typeface="Tahoma"/>
              </a:rPr>
              <a:t>та О.І.</a:t>
            </a:r>
            <a:r>
              <a:rPr sz="1650" i="1" spc="20" dirty="0">
                <a:solidFill>
                  <a:srgbClr val="660066"/>
                </a:solidFill>
                <a:latin typeface="Tahoma"/>
                <a:cs typeface="Tahoma"/>
              </a:rPr>
              <a:t> </a:t>
            </a:r>
            <a:r>
              <a:rPr sz="1650" i="1" spc="-30" dirty="0">
                <a:solidFill>
                  <a:srgbClr val="660066"/>
                </a:solidFill>
                <a:latin typeface="Tahoma"/>
                <a:cs typeface="Tahoma"/>
              </a:rPr>
              <a:t>Тихоновим)</a:t>
            </a:r>
            <a:endParaRPr sz="1650">
              <a:latin typeface="Tahoma"/>
              <a:cs typeface="Tahoma"/>
            </a:endParaRPr>
          </a:p>
          <a:p>
            <a:pPr marR="414655" algn="ctr">
              <a:lnSpc>
                <a:spcPct val="100000"/>
              </a:lnSpc>
              <a:spcBef>
                <a:spcPts val="1725"/>
              </a:spcBef>
              <a:tabLst>
                <a:tab pos="1828800" algn="l"/>
              </a:tabLst>
            </a:pP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S</a:t>
            </a:r>
            <a:r>
              <a:rPr sz="1800" spc="-7" baseline="-20833" dirty="0">
                <a:solidFill>
                  <a:srgbClr val="663300"/>
                </a:solidFill>
                <a:latin typeface="Tahoma"/>
                <a:cs typeface="Tahoma"/>
              </a:rPr>
              <a:t>1</a:t>
            </a:r>
            <a:r>
              <a:rPr sz="1800" spc="270" baseline="-20833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&lt;</a:t>
            </a:r>
            <a:r>
              <a:rPr sz="1800" spc="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S</a:t>
            </a:r>
            <a:r>
              <a:rPr sz="1800" spc="-7" baseline="-20833" dirty="0">
                <a:solidFill>
                  <a:srgbClr val="663300"/>
                </a:solidFill>
                <a:latin typeface="Tahoma"/>
                <a:cs typeface="Tahoma"/>
              </a:rPr>
              <a:t>2	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S1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&gt;</a:t>
            </a:r>
            <a:r>
              <a:rPr sz="1800" spc="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S2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59404" y="5943980"/>
            <a:ext cx="1440180" cy="71755"/>
          </a:xfrm>
          <a:custGeom>
            <a:avLst/>
            <a:gdLst/>
            <a:ahLst/>
            <a:cxnLst/>
            <a:rect l="l" t="t" r="r" b="b"/>
            <a:pathLst>
              <a:path w="1440179" h="71754">
                <a:moveTo>
                  <a:pt x="1440180" y="0"/>
                </a:moveTo>
                <a:lnTo>
                  <a:pt x="1430728" y="13938"/>
                </a:lnTo>
                <a:lnTo>
                  <a:pt x="1404953" y="25322"/>
                </a:lnTo>
                <a:lnTo>
                  <a:pt x="1366724" y="32998"/>
                </a:lnTo>
                <a:lnTo>
                  <a:pt x="1319910" y="35814"/>
                </a:lnTo>
                <a:lnTo>
                  <a:pt x="840358" y="35814"/>
                </a:lnTo>
                <a:lnTo>
                  <a:pt x="793545" y="38629"/>
                </a:lnTo>
                <a:lnTo>
                  <a:pt x="755316" y="46305"/>
                </a:lnTo>
                <a:lnTo>
                  <a:pt x="729541" y="57689"/>
                </a:lnTo>
                <a:lnTo>
                  <a:pt x="720090" y="71628"/>
                </a:lnTo>
                <a:lnTo>
                  <a:pt x="710638" y="57689"/>
                </a:lnTo>
                <a:lnTo>
                  <a:pt x="684863" y="46305"/>
                </a:lnTo>
                <a:lnTo>
                  <a:pt x="646634" y="38629"/>
                </a:lnTo>
                <a:lnTo>
                  <a:pt x="599820" y="35814"/>
                </a:lnTo>
                <a:lnTo>
                  <a:pt x="120268" y="35814"/>
                </a:lnTo>
                <a:lnTo>
                  <a:pt x="73455" y="32998"/>
                </a:lnTo>
                <a:lnTo>
                  <a:pt x="35226" y="25322"/>
                </a:lnTo>
                <a:lnTo>
                  <a:pt x="9451" y="13938"/>
                </a:lnTo>
                <a:lnTo>
                  <a:pt x="0" y="0"/>
                </a:lnTo>
              </a:path>
            </a:pathLst>
          </a:custGeom>
          <a:ln w="9906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88027" y="5943980"/>
            <a:ext cx="1440180" cy="71755"/>
          </a:xfrm>
          <a:custGeom>
            <a:avLst/>
            <a:gdLst/>
            <a:ahLst/>
            <a:cxnLst/>
            <a:rect l="l" t="t" r="r" b="b"/>
            <a:pathLst>
              <a:path w="1440179" h="71754">
                <a:moveTo>
                  <a:pt x="1440180" y="0"/>
                </a:moveTo>
                <a:lnTo>
                  <a:pt x="1430728" y="13938"/>
                </a:lnTo>
                <a:lnTo>
                  <a:pt x="1404953" y="25322"/>
                </a:lnTo>
                <a:lnTo>
                  <a:pt x="1366724" y="32998"/>
                </a:lnTo>
                <a:lnTo>
                  <a:pt x="1319911" y="35814"/>
                </a:lnTo>
                <a:lnTo>
                  <a:pt x="840359" y="35814"/>
                </a:lnTo>
                <a:lnTo>
                  <a:pt x="793545" y="38629"/>
                </a:lnTo>
                <a:lnTo>
                  <a:pt x="755316" y="46305"/>
                </a:lnTo>
                <a:lnTo>
                  <a:pt x="729541" y="57689"/>
                </a:lnTo>
                <a:lnTo>
                  <a:pt x="720089" y="71628"/>
                </a:lnTo>
                <a:lnTo>
                  <a:pt x="710638" y="57689"/>
                </a:lnTo>
                <a:lnTo>
                  <a:pt x="684863" y="46305"/>
                </a:lnTo>
                <a:lnTo>
                  <a:pt x="646634" y="38629"/>
                </a:lnTo>
                <a:lnTo>
                  <a:pt x="599821" y="35814"/>
                </a:lnTo>
                <a:lnTo>
                  <a:pt x="120269" y="35814"/>
                </a:lnTo>
                <a:lnTo>
                  <a:pt x="73455" y="32998"/>
                </a:lnTo>
                <a:lnTo>
                  <a:pt x="35226" y="25322"/>
                </a:lnTo>
                <a:lnTo>
                  <a:pt x="9451" y="13938"/>
                </a:lnTo>
                <a:lnTo>
                  <a:pt x="0" y="0"/>
                </a:lnTo>
              </a:path>
            </a:pathLst>
          </a:custGeom>
          <a:ln w="9906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53033" y="6046723"/>
            <a:ext cx="7764780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 algn="ctr">
              <a:lnSpc>
                <a:spcPts val="1939"/>
              </a:lnSpc>
              <a:spcBef>
                <a:spcPts val="100"/>
              </a:spcBef>
              <a:tabLst>
                <a:tab pos="1978025" algn="l"/>
              </a:tabLst>
            </a:pP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Э	Э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1700"/>
              </a:lnSpc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Захисні плівки можуть складатися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з одного або декількох</a:t>
            </a:r>
            <a:r>
              <a:rPr sz="1600" spc="4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молекулярних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1698" y="208025"/>
            <a:ext cx="8109204" cy="67589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4715" y="979932"/>
            <a:ext cx="8051165" cy="18757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i="1" dirty="0">
                <a:solidFill>
                  <a:srgbClr val="663300"/>
                </a:solidFill>
                <a:latin typeface="Verdana"/>
                <a:cs typeface="Verdana"/>
              </a:rPr>
              <a:t>Про </a:t>
            </a:r>
            <a:r>
              <a:rPr sz="1600" b="1" i="1" spc="-5" dirty="0">
                <a:solidFill>
                  <a:srgbClr val="663300"/>
                </a:solidFill>
                <a:latin typeface="Verdana"/>
                <a:cs typeface="Verdana"/>
              </a:rPr>
              <a:t>поверхнево</a:t>
            </a:r>
            <a:r>
              <a:rPr sz="1600" b="1" spc="-5" dirty="0">
                <a:solidFill>
                  <a:srgbClr val="663300"/>
                </a:solidFill>
                <a:latin typeface="Verdana"/>
                <a:cs typeface="Verdana"/>
              </a:rPr>
              <a:t>-</a:t>
            </a:r>
            <a:r>
              <a:rPr sz="1600" b="1" i="1" spc="-5" dirty="0">
                <a:solidFill>
                  <a:srgbClr val="663300"/>
                </a:solidFill>
                <a:latin typeface="Verdana"/>
                <a:cs typeface="Verdana"/>
              </a:rPr>
              <a:t>активні властивості емульгаторів можна судити</a:t>
            </a:r>
            <a:r>
              <a:rPr sz="1600" b="1" i="1" spc="13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b="1" i="1" dirty="0">
                <a:solidFill>
                  <a:srgbClr val="663300"/>
                </a:solidFill>
                <a:latin typeface="Verdana"/>
                <a:cs typeface="Verdana"/>
              </a:rPr>
              <a:t>за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b="1" i="1" spc="-5" dirty="0">
                <a:solidFill>
                  <a:srgbClr val="663300"/>
                </a:solidFill>
                <a:latin typeface="Verdana"/>
                <a:cs typeface="Verdana"/>
              </a:rPr>
              <a:t>величиною гідрофільно-ліпофільного балансу</a:t>
            </a:r>
            <a:r>
              <a:rPr sz="1600" b="1" i="1" spc="3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b="1" i="1" spc="-5" dirty="0">
                <a:solidFill>
                  <a:srgbClr val="663300"/>
                </a:solidFill>
                <a:latin typeface="Verdana"/>
                <a:cs typeface="Verdana"/>
              </a:rPr>
              <a:t>(ГЛБ)</a:t>
            </a:r>
            <a:r>
              <a:rPr sz="1600" b="1" spc="-5" dirty="0">
                <a:solidFill>
                  <a:srgbClr val="663300"/>
                </a:solidFill>
                <a:latin typeface="Verdana"/>
                <a:cs typeface="Verdana"/>
              </a:rPr>
              <a:t>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>
              <a:latin typeface="Verdana"/>
              <a:cs typeface="Verdana"/>
            </a:endParaRPr>
          </a:p>
          <a:p>
            <a:pPr marL="522605" marR="212090" algn="ctr">
              <a:lnSpc>
                <a:spcPct val="100000"/>
              </a:lnSpc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ГЛБ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– це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співвідношення гідрофільних та гідрофобних  груп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у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молекулі, значення якого</a:t>
            </a:r>
            <a:r>
              <a:rPr sz="1800" b="1" i="1" spc="6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виражається</a:t>
            </a:r>
            <a:endParaRPr sz="1800">
              <a:latin typeface="Verdana"/>
              <a:cs typeface="Verdana"/>
            </a:endParaRPr>
          </a:p>
          <a:p>
            <a:pPr marL="309245" algn="ctr">
              <a:lnSpc>
                <a:spcPct val="100000"/>
              </a:lnSpc>
            </a:pP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певним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числом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на</a:t>
            </a:r>
            <a:r>
              <a:rPr sz="1800" b="1" i="1" spc="2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шкалі</a:t>
            </a:r>
            <a:r>
              <a:rPr sz="1800" b="1" spc="-5" dirty="0">
                <a:solidFill>
                  <a:srgbClr val="A40020"/>
                </a:solidFill>
                <a:latin typeface="Verdana"/>
                <a:cs typeface="Verdana"/>
              </a:rPr>
              <a:t>.</a:t>
            </a:r>
            <a:endParaRPr sz="1800">
              <a:latin typeface="Verdana"/>
              <a:cs typeface="Verdana"/>
            </a:endParaRPr>
          </a:p>
          <a:p>
            <a:pPr marL="226060" algn="ctr">
              <a:lnSpc>
                <a:spcPct val="100000"/>
              </a:lnSpc>
            </a:pPr>
            <a:r>
              <a:rPr sz="1800" spc="-5" dirty="0">
                <a:solidFill>
                  <a:srgbClr val="A40020"/>
                </a:solidFill>
                <a:latin typeface="Verdana"/>
                <a:cs typeface="Verdana"/>
              </a:rPr>
              <a:t>(на практиці використовується </a:t>
            </a:r>
            <a:r>
              <a:rPr sz="1800" dirty="0">
                <a:solidFill>
                  <a:srgbClr val="A40020"/>
                </a:solidFill>
                <a:latin typeface="Verdana"/>
                <a:cs typeface="Verdana"/>
              </a:rPr>
              <a:t>шкала </a:t>
            </a:r>
            <a:r>
              <a:rPr sz="1800" spc="-5" dirty="0">
                <a:solidFill>
                  <a:srgbClr val="A40020"/>
                </a:solidFill>
                <a:latin typeface="Verdana"/>
                <a:cs typeface="Verdana"/>
              </a:rPr>
              <a:t>ГЛБ </a:t>
            </a:r>
            <a:r>
              <a:rPr sz="1800" dirty="0">
                <a:solidFill>
                  <a:srgbClr val="A40020"/>
                </a:solidFill>
                <a:latin typeface="Verdana"/>
                <a:cs typeface="Verdana"/>
              </a:rPr>
              <a:t>від 0 до</a:t>
            </a:r>
            <a:r>
              <a:rPr sz="1800" spc="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A40020"/>
                </a:solidFill>
                <a:latin typeface="Verdana"/>
                <a:cs typeface="Verdana"/>
              </a:rPr>
              <a:t>20,0)</a:t>
            </a:r>
            <a:endParaRPr sz="1800">
              <a:latin typeface="Verdana"/>
              <a:cs typeface="Verdan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4025" y="3127438"/>
          <a:ext cx="8134985" cy="28161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3850"/>
                <a:gridCol w="2509520"/>
                <a:gridCol w="1445895"/>
                <a:gridCol w="2585720"/>
              </a:tblGrid>
              <a:tr h="670432">
                <a:tc>
                  <a:txBody>
                    <a:bodyPr/>
                    <a:lstStyle/>
                    <a:p>
                      <a:pPr marL="552450" marR="173355" indent="-37211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Ве</a:t>
                      </a:r>
                      <a:r>
                        <a:rPr sz="2000" b="1" i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л</a:t>
                      </a:r>
                      <a:r>
                        <a:rPr sz="2000" b="1" i="1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ичина  </a:t>
                      </a:r>
                      <a:r>
                        <a:rPr sz="2000" b="1" i="1" spc="-7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ГЛБ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113030" indent="61976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6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Область  </a:t>
                      </a:r>
                      <a:r>
                        <a:rPr sz="2000" b="1" i="1" spc="-6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застосування</a:t>
                      </a:r>
                      <a:r>
                        <a:rPr sz="2000" b="1" i="1" spc="-8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i="1" spc="-7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ПАР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478790" marR="99695" indent="-37211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Ве</a:t>
                      </a:r>
                      <a:r>
                        <a:rPr sz="2000" b="1" i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л</a:t>
                      </a:r>
                      <a:r>
                        <a:rPr sz="2000" b="1" i="1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ичина  </a:t>
                      </a:r>
                      <a:r>
                        <a:rPr sz="2000" b="1" i="1" spc="-7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ГЛБ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156845" marR="150495" indent="61976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6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Область  </a:t>
                      </a:r>
                      <a:r>
                        <a:rPr sz="2000" b="1" i="1" spc="-6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застосування</a:t>
                      </a:r>
                      <a:r>
                        <a:rPr sz="2000" b="1" i="1" spc="-8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i="1" spc="-7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ПАР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777748"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1,5-3,0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піногасники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8,0-18,0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емульгатори типу</a:t>
                      </a:r>
                      <a:r>
                        <a:rPr sz="1700" spc="1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О/В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647445"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3,0-6,0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905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емульгатори типу</a:t>
                      </a:r>
                      <a:r>
                        <a:rPr sz="1700" spc="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В/О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905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13,0-15,0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905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піноутворювачі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905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720559">
                <a:tc>
                  <a:txBody>
                    <a:bodyPr/>
                    <a:lstStyle/>
                    <a:p>
                      <a:pPr marL="465455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2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7,0-9,0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905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змочувачі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905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15,0-18,0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905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солюбілізатори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835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905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1698" y="208025"/>
            <a:ext cx="8109204" cy="67589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959101" y="0"/>
            <a:ext cx="5337175" cy="989330"/>
            <a:chOff x="1959101" y="0"/>
            <a:chExt cx="5337175" cy="9893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9101" y="0"/>
              <a:ext cx="5337048" cy="6233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7587" y="313181"/>
              <a:ext cx="5178552" cy="67589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919477" y="1019302"/>
            <a:ext cx="6097270" cy="1063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Емульсії повинні проявляти: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фізичну,</a:t>
            </a:r>
            <a:r>
              <a:rPr sz="1800" b="1" i="1" spc="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dirty="0">
                <a:solidFill>
                  <a:srgbClr val="A40020"/>
                </a:solidFill>
                <a:latin typeface="Verdana"/>
                <a:cs typeface="Verdana"/>
              </a:rPr>
              <a:t>хімічну</a:t>
            </a:r>
            <a:endParaRPr sz="18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та мікробіологічну</a:t>
            </a:r>
            <a:r>
              <a:rPr sz="1800" b="1" i="1" spc="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800" b="1" i="1" spc="-5" dirty="0">
                <a:solidFill>
                  <a:srgbClr val="A40020"/>
                </a:solidFill>
                <a:latin typeface="Verdana"/>
                <a:cs typeface="Verdana"/>
              </a:rPr>
              <a:t>стабільність.</a:t>
            </a:r>
            <a:endParaRPr sz="1800">
              <a:latin typeface="Verdana"/>
              <a:cs typeface="Verdana"/>
            </a:endParaRPr>
          </a:p>
          <a:p>
            <a:pPr marL="295910">
              <a:lnSpc>
                <a:spcPct val="100000"/>
              </a:lnSpc>
              <a:spcBef>
                <a:spcPts val="1864"/>
              </a:spcBef>
            </a:pPr>
            <a:r>
              <a:rPr sz="1600" dirty="0">
                <a:solidFill>
                  <a:srgbClr val="663300"/>
                </a:solidFill>
                <a:latin typeface="Tahoma"/>
                <a:cs typeface="Tahoma"/>
              </a:rPr>
              <a:t>Для </a:t>
            </a:r>
            <a:r>
              <a:rPr sz="1650" b="1" i="1" spc="-30" dirty="0">
                <a:solidFill>
                  <a:srgbClr val="663300"/>
                </a:solidFill>
                <a:latin typeface="Tahoma"/>
                <a:cs typeface="Tahoma"/>
              </a:rPr>
              <a:t>фізичної стабільності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емульсії дуже</a:t>
            </a:r>
            <a:r>
              <a:rPr sz="1600" spc="6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Tahoma"/>
                <a:cs typeface="Tahoma"/>
              </a:rPr>
              <a:t>важливі: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07589" y="2421254"/>
            <a:ext cx="2645410" cy="5715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736600" marR="463550" indent="-264795">
              <a:lnSpc>
                <a:spcPct val="100000"/>
              </a:lnSpc>
              <a:spcBef>
                <a:spcPts val="310"/>
              </a:spcBef>
            </a:pPr>
            <a:r>
              <a:rPr sz="1600" spc="-10" dirty="0">
                <a:solidFill>
                  <a:srgbClr val="663300"/>
                </a:solidFill>
                <a:latin typeface="Arial"/>
                <a:cs typeface="Arial"/>
              </a:rPr>
              <a:t>достатня</a:t>
            </a:r>
            <a:r>
              <a:rPr sz="1600" spc="-7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63300"/>
                </a:solidFill>
                <a:latin typeface="Arial"/>
                <a:cs typeface="Arial"/>
              </a:rPr>
              <a:t>кількість  </a:t>
            </a:r>
            <a:r>
              <a:rPr sz="1600" spc="-15" dirty="0">
                <a:solidFill>
                  <a:srgbClr val="663300"/>
                </a:solidFill>
                <a:latin typeface="Arial"/>
                <a:cs typeface="Arial"/>
              </a:rPr>
              <a:t>емульгатору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07589" y="3161157"/>
            <a:ext cx="2645410" cy="5715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019" rIns="0" bIns="0" rtlCol="0">
            <a:spAutoFit/>
          </a:bodyPr>
          <a:lstStyle/>
          <a:p>
            <a:pPr marL="520700" marR="514984" indent="50800">
              <a:lnSpc>
                <a:spcPct val="100000"/>
              </a:lnSpc>
              <a:spcBef>
                <a:spcPts val="259"/>
              </a:spcBef>
            </a:pP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Достатній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ступінь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дисперсності</a:t>
            </a:r>
            <a:r>
              <a:rPr sz="1600" spc="-9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фази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73629" y="2522220"/>
            <a:ext cx="435609" cy="1024255"/>
            <a:chOff x="2373629" y="2522220"/>
            <a:chExt cx="435609" cy="1024255"/>
          </a:xfrm>
        </p:grpSpPr>
        <p:sp>
          <p:nvSpPr>
            <p:cNvPr id="12" name="object 12"/>
            <p:cNvSpPr/>
            <p:nvPr/>
          </p:nvSpPr>
          <p:spPr>
            <a:xfrm>
              <a:off x="2411730" y="2522219"/>
              <a:ext cx="397510" cy="1024255"/>
            </a:xfrm>
            <a:custGeom>
              <a:avLst/>
              <a:gdLst/>
              <a:ahLst/>
              <a:cxnLst/>
              <a:rect l="l" t="t" r="r" b="b"/>
              <a:pathLst>
                <a:path w="397510" h="1024254">
                  <a:moveTo>
                    <a:pt x="376428" y="114300"/>
                  </a:moveTo>
                  <a:lnTo>
                    <a:pt x="300228" y="76200"/>
                  </a:lnTo>
                  <a:lnTo>
                    <a:pt x="147828" y="0"/>
                  </a:lnTo>
                  <a:lnTo>
                    <a:pt x="147828" y="76200"/>
                  </a:lnTo>
                  <a:lnTo>
                    <a:pt x="0" y="76200"/>
                  </a:lnTo>
                  <a:lnTo>
                    <a:pt x="0" y="152400"/>
                  </a:lnTo>
                  <a:lnTo>
                    <a:pt x="147828" y="152400"/>
                  </a:lnTo>
                  <a:lnTo>
                    <a:pt x="147828" y="228600"/>
                  </a:lnTo>
                  <a:lnTo>
                    <a:pt x="300228" y="152400"/>
                  </a:lnTo>
                  <a:lnTo>
                    <a:pt x="376428" y="114300"/>
                  </a:lnTo>
                  <a:close/>
                </a:path>
                <a:path w="397510" h="1024254">
                  <a:moveTo>
                    <a:pt x="397002" y="909828"/>
                  </a:moveTo>
                  <a:lnTo>
                    <a:pt x="320802" y="871728"/>
                  </a:lnTo>
                  <a:lnTo>
                    <a:pt x="168402" y="795528"/>
                  </a:lnTo>
                  <a:lnTo>
                    <a:pt x="168402" y="871728"/>
                  </a:lnTo>
                  <a:lnTo>
                    <a:pt x="20574" y="871728"/>
                  </a:lnTo>
                  <a:lnTo>
                    <a:pt x="20574" y="947928"/>
                  </a:lnTo>
                  <a:lnTo>
                    <a:pt x="168402" y="947928"/>
                  </a:lnTo>
                  <a:lnTo>
                    <a:pt x="168402" y="1024128"/>
                  </a:lnTo>
                  <a:lnTo>
                    <a:pt x="320802" y="947928"/>
                  </a:lnTo>
                  <a:lnTo>
                    <a:pt x="397002" y="909828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11729" y="2636520"/>
              <a:ext cx="0" cy="792480"/>
            </a:xfrm>
            <a:custGeom>
              <a:avLst/>
              <a:gdLst/>
              <a:ahLst/>
              <a:cxnLst/>
              <a:rect l="l" t="t" r="r" b="b"/>
              <a:pathLst>
                <a:path h="792479">
                  <a:moveTo>
                    <a:pt x="0" y="0"/>
                  </a:moveTo>
                  <a:lnTo>
                    <a:pt x="0" y="792479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816727" y="2421254"/>
            <a:ext cx="2140585" cy="5715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40029" marR="118110" indent="279400">
              <a:lnSpc>
                <a:spcPct val="100000"/>
              </a:lnSpc>
              <a:spcBef>
                <a:spcPts val="310"/>
              </a:spcBef>
            </a:pPr>
            <a:r>
              <a:rPr sz="1600" spc="-10" dirty="0">
                <a:solidFill>
                  <a:srgbClr val="663300"/>
                </a:solidFill>
                <a:latin typeface="Arial"/>
                <a:cs typeface="Arial"/>
              </a:rPr>
              <a:t>визначають  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600" spc="10" dirty="0">
                <a:solidFill>
                  <a:srgbClr val="663300"/>
                </a:solidFill>
                <a:latin typeface="Arial"/>
                <a:cs typeface="Arial"/>
              </a:rPr>
              <a:t>к</a:t>
            </a:r>
            <a:r>
              <a:rPr sz="1600" dirty="0">
                <a:solidFill>
                  <a:srgbClr val="663300"/>
                </a:solidFill>
                <a:latin typeface="Arial"/>
                <a:cs typeface="Arial"/>
              </a:rPr>
              <a:t>спериме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н</a:t>
            </a:r>
            <a:r>
              <a:rPr sz="1600" spc="-20" dirty="0">
                <a:solidFill>
                  <a:srgbClr val="663300"/>
                </a:solidFill>
                <a:latin typeface="Arial"/>
                <a:cs typeface="Arial"/>
              </a:rPr>
              <a:t>т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ально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439917" y="2474976"/>
            <a:ext cx="376555" cy="228600"/>
          </a:xfrm>
          <a:custGeom>
            <a:avLst/>
            <a:gdLst/>
            <a:ahLst/>
            <a:cxnLst/>
            <a:rect l="l" t="t" r="r" b="b"/>
            <a:pathLst>
              <a:path w="376554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376554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376554" h="228600">
                <a:moveTo>
                  <a:pt x="376428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376428" y="152400"/>
                </a:lnTo>
                <a:lnTo>
                  <a:pt x="376428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816727" y="3219830"/>
            <a:ext cx="2140585" cy="5715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504190" marR="226060" indent="-272415">
              <a:lnSpc>
                <a:spcPct val="100000"/>
              </a:lnSpc>
              <a:spcBef>
                <a:spcPts val="254"/>
              </a:spcBef>
            </a:pP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отримують</a:t>
            </a:r>
            <a:r>
              <a:rPr sz="1600" spc="-5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шляхом  гомогенізації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439917" y="3333750"/>
            <a:ext cx="376555" cy="228600"/>
          </a:xfrm>
          <a:custGeom>
            <a:avLst/>
            <a:gdLst/>
            <a:ahLst/>
            <a:cxnLst/>
            <a:rect l="l" t="t" r="r" b="b"/>
            <a:pathLst>
              <a:path w="376554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376554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376554" h="228600">
                <a:moveTo>
                  <a:pt x="376428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376428" y="152400"/>
                </a:lnTo>
                <a:lnTo>
                  <a:pt x="376428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268854" y="5374004"/>
            <a:ext cx="5328285" cy="79248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1156970" marR="676275" indent="-476250">
              <a:lnSpc>
                <a:spcPct val="120000"/>
              </a:lnSpc>
              <a:spcBef>
                <a:spcPts val="105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забезпеченням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мікробної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чистоти лікарських,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допоміжних речовин та</a:t>
            </a:r>
            <a:r>
              <a:rPr sz="1600" spc="-4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матеріалів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59354" y="4172711"/>
            <a:ext cx="3578860" cy="52260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35"/>
              </a:spcBef>
            </a:pPr>
            <a:r>
              <a:rPr sz="1600" b="1" i="1" dirty="0">
                <a:solidFill>
                  <a:srgbClr val="663300"/>
                </a:solidFill>
                <a:latin typeface="Calibri"/>
                <a:cs typeface="Calibri"/>
              </a:rPr>
              <a:t>Мікробіологічна стабільність</a:t>
            </a:r>
            <a:r>
              <a:rPr sz="1600" b="1" i="1" spc="-10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емульсій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визначається: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297429" y="4327397"/>
            <a:ext cx="474980" cy="973455"/>
            <a:chOff x="2297429" y="4327397"/>
            <a:chExt cx="474980" cy="973455"/>
          </a:xfrm>
        </p:grpSpPr>
        <p:sp>
          <p:nvSpPr>
            <p:cNvPr id="21" name="object 21"/>
            <p:cNvSpPr/>
            <p:nvPr/>
          </p:nvSpPr>
          <p:spPr>
            <a:xfrm>
              <a:off x="2411729" y="4365497"/>
              <a:ext cx="360680" cy="0"/>
            </a:xfrm>
            <a:custGeom>
              <a:avLst/>
              <a:gdLst/>
              <a:ahLst/>
              <a:cxnLst/>
              <a:rect l="l" t="t" r="r" b="b"/>
              <a:pathLst>
                <a:path w="360680">
                  <a:moveTo>
                    <a:pt x="360425" y="0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97429" y="4365497"/>
              <a:ext cx="228600" cy="935355"/>
            </a:xfrm>
            <a:custGeom>
              <a:avLst/>
              <a:gdLst/>
              <a:ahLst/>
              <a:cxnLst/>
              <a:rect l="l" t="t" r="r" b="b"/>
              <a:pathLst>
                <a:path w="228600" h="935354">
                  <a:moveTo>
                    <a:pt x="76200" y="706374"/>
                  </a:moveTo>
                  <a:lnTo>
                    <a:pt x="0" y="706374"/>
                  </a:lnTo>
                  <a:lnTo>
                    <a:pt x="114300" y="934973"/>
                  </a:lnTo>
                  <a:lnTo>
                    <a:pt x="209550" y="744474"/>
                  </a:lnTo>
                  <a:lnTo>
                    <a:pt x="76200" y="744474"/>
                  </a:lnTo>
                  <a:lnTo>
                    <a:pt x="76200" y="706374"/>
                  </a:lnTo>
                  <a:close/>
                </a:path>
                <a:path w="228600" h="935354">
                  <a:moveTo>
                    <a:pt x="152400" y="0"/>
                  </a:moveTo>
                  <a:lnTo>
                    <a:pt x="76200" y="0"/>
                  </a:lnTo>
                  <a:lnTo>
                    <a:pt x="76200" y="744474"/>
                  </a:lnTo>
                  <a:lnTo>
                    <a:pt x="152400" y="744474"/>
                  </a:lnTo>
                  <a:lnTo>
                    <a:pt x="152400" y="0"/>
                  </a:lnTo>
                  <a:close/>
                </a:path>
                <a:path w="228600" h="935354">
                  <a:moveTo>
                    <a:pt x="228600" y="706374"/>
                  </a:moveTo>
                  <a:lnTo>
                    <a:pt x="152400" y="706374"/>
                  </a:lnTo>
                  <a:lnTo>
                    <a:pt x="152400" y="744474"/>
                  </a:lnTo>
                  <a:lnTo>
                    <a:pt x="209550" y="744474"/>
                  </a:lnTo>
                  <a:lnTo>
                    <a:pt x="228600" y="706374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57471" y="4610100"/>
            <a:ext cx="414655" cy="228600"/>
          </a:xfrm>
          <a:custGeom>
            <a:avLst/>
            <a:gdLst/>
            <a:ahLst/>
            <a:cxnLst/>
            <a:rect l="l" t="t" r="r" b="b"/>
            <a:pathLst>
              <a:path w="414654" h="228600">
                <a:moveTo>
                  <a:pt x="228600" y="0"/>
                </a:moveTo>
                <a:lnTo>
                  <a:pt x="0" y="114300"/>
                </a:lnTo>
                <a:lnTo>
                  <a:pt x="228600" y="228600"/>
                </a:lnTo>
                <a:lnTo>
                  <a:pt x="228600" y="152400"/>
                </a:lnTo>
                <a:lnTo>
                  <a:pt x="190500" y="152400"/>
                </a:lnTo>
                <a:lnTo>
                  <a:pt x="19050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  <a:path w="414654" h="228600">
                <a:moveTo>
                  <a:pt x="228600" y="76200"/>
                </a:moveTo>
                <a:lnTo>
                  <a:pt x="190500" y="76200"/>
                </a:lnTo>
                <a:lnTo>
                  <a:pt x="190500" y="152400"/>
                </a:lnTo>
                <a:lnTo>
                  <a:pt x="228600" y="152400"/>
                </a:lnTo>
                <a:lnTo>
                  <a:pt x="228600" y="76200"/>
                </a:lnTo>
                <a:close/>
              </a:path>
              <a:path w="414654" h="228600">
                <a:moveTo>
                  <a:pt x="414527" y="76200"/>
                </a:moveTo>
                <a:lnTo>
                  <a:pt x="228600" y="76200"/>
                </a:lnTo>
                <a:lnTo>
                  <a:pt x="228600" y="152400"/>
                </a:lnTo>
                <a:lnTo>
                  <a:pt x="414527" y="152400"/>
                </a:lnTo>
                <a:lnTo>
                  <a:pt x="414527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796795" y="2636520"/>
            <a:ext cx="327660" cy="1554480"/>
            <a:chOff x="1796795" y="2636520"/>
            <a:chExt cx="327660" cy="1554480"/>
          </a:xfrm>
        </p:grpSpPr>
        <p:sp>
          <p:nvSpPr>
            <p:cNvPr id="5" name="object 5"/>
            <p:cNvSpPr/>
            <p:nvPr/>
          </p:nvSpPr>
          <p:spPr>
            <a:xfrm>
              <a:off x="1834641" y="3962019"/>
              <a:ext cx="290195" cy="228600"/>
            </a:xfrm>
            <a:custGeom>
              <a:avLst/>
              <a:gdLst/>
              <a:ahLst/>
              <a:cxnLst/>
              <a:rect l="l" t="t" r="r" b="b"/>
              <a:pathLst>
                <a:path w="290194" h="228600">
                  <a:moveTo>
                    <a:pt x="214688" y="76072"/>
                  </a:moveTo>
                  <a:lnTo>
                    <a:pt x="99059" y="76072"/>
                  </a:lnTo>
                  <a:lnTo>
                    <a:pt x="99568" y="152272"/>
                  </a:lnTo>
                  <a:lnTo>
                    <a:pt x="61426" y="152468"/>
                  </a:lnTo>
                  <a:lnTo>
                    <a:pt x="61849" y="228599"/>
                  </a:lnTo>
                  <a:lnTo>
                    <a:pt x="289813" y="113156"/>
                  </a:lnTo>
                  <a:lnTo>
                    <a:pt x="214688" y="76072"/>
                  </a:lnTo>
                  <a:close/>
                </a:path>
                <a:path w="290194" h="228600">
                  <a:moveTo>
                    <a:pt x="61002" y="76268"/>
                  </a:moveTo>
                  <a:lnTo>
                    <a:pt x="0" y="76580"/>
                  </a:lnTo>
                  <a:lnTo>
                    <a:pt x="507" y="152780"/>
                  </a:lnTo>
                  <a:lnTo>
                    <a:pt x="61426" y="152468"/>
                  </a:lnTo>
                  <a:lnTo>
                    <a:pt x="61002" y="76268"/>
                  </a:lnTo>
                  <a:close/>
                </a:path>
                <a:path w="290194" h="228600">
                  <a:moveTo>
                    <a:pt x="99059" y="76072"/>
                  </a:moveTo>
                  <a:lnTo>
                    <a:pt x="61002" y="76268"/>
                  </a:lnTo>
                  <a:lnTo>
                    <a:pt x="61426" y="152468"/>
                  </a:lnTo>
                  <a:lnTo>
                    <a:pt x="99568" y="152272"/>
                  </a:lnTo>
                  <a:lnTo>
                    <a:pt x="99059" y="76072"/>
                  </a:lnTo>
                  <a:close/>
                </a:path>
                <a:path w="290194" h="228600">
                  <a:moveTo>
                    <a:pt x="60578" y="0"/>
                  </a:moveTo>
                  <a:lnTo>
                    <a:pt x="61002" y="76268"/>
                  </a:lnTo>
                  <a:lnTo>
                    <a:pt x="214688" y="76072"/>
                  </a:lnTo>
                  <a:lnTo>
                    <a:pt x="60578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4895" y="2636520"/>
              <a:ext cx="0" cy="1440180"/>
            </a:xfrm>
            <a:custGeom>
              <a:avLst/>
              <a:gdLst/>
              <a:ahLst/>
              <a:cxnLst/>
              <a:rect l="l" t="t" r="r" b="b"/>
              <a:pathLst>
                <a:path h="1440179">
                  <a:moveTo>
                    <a:pt x="0" y="1440179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834642" y="5332095"/>
            <a:ext cx="290195" cy="228600"/>
          </a:xfrm>
          <a:custGeom>
            <a:avLst/>
            <a:gdLst/>
            <a:ahLst/>
            <a:cxnLst/>
            <a:rect l="l" t="t" r="r" b="b"/>
            <a:pathLst>
              <a:path w="290194" h="228600">
                <a:moveTo>
                  <a:pt x="214688" y="76072"/>
                </a:moveTo>
                <a:lnTo>
                  <a:pt x="99059" y="76072"/>
                </a:lnTo>
                <a:lnTo>
                  <a:pt x="99568" y="152272"/>
                </a:lnTo>
                <a:lnTo>
                  <a:pt x="61426" y="152468"/>
                </a:lnTo>
                <a:lnTo>
                  <a:pt x="61849" y="228599"/>
                </a:lnTo>
                <a:lnTo>
                  <a:pt x="289813" y="113156"/>
                </a:lnTo>
                <a:lnTo>
                  <a:pt x="214688" y="76072"/>
                </a:lnTo>
                <a:close/>
              </a:path>
              <a:path w="290194" h="228600">
                <a:moveTo>
                  <a:pt x="61002" y="76268"/>
                </a:moveTo>
                <a:lnTo>
                  <a:pt x="0" y="76580"/>
                </a:lnTo>
                <a:lnTo>
                  <a:pt x="507" y="152780"/>
                </a:lnTo>
                <a:lnTo>
                  <a:pt x="61426" y="152468"/>
                </a:lnTo>
                <a:lnTo>
                  <a:pt x="61002" y="76268"/>
                </a:lnTo>
                <a:close/>
              </a:path>
              <a:path w="290194" h="228600">
                <a:moveTo>
                  <a:pt x="99059" y="76072"/>
                </a:moveTo>
                <a:lnTo>
                  <a:pt x="61002" y="76268"/>
                </a:lnTo>
                <a:lnTo>
                  <a:pt x="61426" y="152468"/>
                </a:lnTo>
                <a:lnTo>
                  <a:pt x="99568" y="152272"/>
                </a:lnTo>
                <a:lnTo>
                  <a:pt x="99059" y="76072"/>
                </a:lnTo>
                <a:close/>
              </a:path>
              <a:path w="290194" h="228600">
                <a:moveTo>
                  <a:pt x="60578" y="0"/>
                </a:moveTo>
                <a:lnTo>
                  <a:pt x="61002" y="76268"/>
                </a:lnTo>
                <a:lnTo>
                  <a:pt x="214688" y="76072"/>
                </a:lnTo>
                <a:lnTo>
                  <a:pt x="60578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086736" y="3856482"/>
          <a:ext cx="2050414" cy="22014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/>
                <a:gridCol w="221614"/>
              </a:tblGrid>
              <a:tr h="218312">
                <a:tc rowSpan="2">
                  <a:txBody>
                    <a:bodyPr/>
                    <a:lstStyle/>
                    <a:p>
                      <a:pPr marL="372745" marR="36512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ста</a:t>
                      </a:r>
                      <a:r>
                        <a:rPr sz="1600" spc="-1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б</a:t>
                      </a:r>
                      <a:r>
                        <a:rPr sz="160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і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л</a:t>
                      </a:r>
                      <a:r>
                        <a:rPr sz="160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ьн</a:t>
                      </a:r>
                      <a:r>
                        <a:rPr sz="1600" spc="-1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і</a:t>
                      </a:r>
                      <a:r>
                        <a:rPr sz="160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стю  </a:t>
                      </a:r>
                      <a:r>
                        <a:rPr sz="1600" spc="-1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лікарських  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речовин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B w="76200">
                      <a:solidFill>
                        <a:srgbClr val="663300"/>
                      </a:solidFill>
                      <a:prstDash val="solid"/>
                    </a:lnB>
                  </a:tcPr>
                </a:tc>
              </a:tr>
              <a:tr h="5817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76200">
                      <a:solidFill>
                        <a:srgbClr val="663300"/>
                      </a:solidFill>
                      <a:prstDash val="solid"/>
                    </a:lnR>
                    <a:lnT w="76200">
                      <a:solidFill>
                        <a:srgbClr val="663300"/>
                      </a:solidFill>
                      <a:prstDash val="solid"/>
                    </a:lnT>
                  </a:tcPr>
                </a:tc>
              </a:tr>
              <a:tr h="14401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663300"/>
                      </a:solidFill>
                      <a:prstDash val="solid"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669417">
                <a:tc rowSpan="2">
                  <a:txBody>
                    <a:bodyPr/>
                    <a:lstStyle/>
                    <a:p>
                      <a:pPr marL="122555" marR="116839" indent="635" algn="ctr">
                        <a:lnSpc>
                          <a:spcPct val="90100"/>
                        </a:lnSpc>
                        <a:spcBef>
                          <a:spcPts val="260"/>
                        </a:spcBef>
                      </a:pPr>
                      <a:r>
                        <a:rPr sz="1600" spc="-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відсутністю  хімічних реакцій  між</a:t>
                      </a:r>
                      <a:r>
                        <a:rPr sz="1600" spc="-90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інгредієнтами  </a:t>
                      </a:r>
                      <a:r>
                        <a:rPr sz="1600" spc="-15" dirty="0">
                          <a:solidFill>
                            <a:srgbClr val="663300"/>
                          </a:solidFill>
                          <a:latin typeface="Calibri"/>
                          <a:cs typeface="Calibri"/>
                        </a:rPr>
                        <a:t>емульсій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76200">
                      <a:solidFill>
                        <a:srgbClr val="663300"/>
                      </a:solidFill>
                      <a:prstDash val="solid"/>
                    </a:lnR>
                    <a:lnB w="76200">
                      <a:solidFill>
                        <a:srgbClr val="663300"/>
                      </a:solidFill>
                      <a:prstDash val="solid"/>
                    </a:lnB>
                  </a:tcPr>
                </a:tc>
              </a:tr>
              <a:tr h="5878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02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63300"/>
                      </a:solidFill>
                      <a:prstDash val="solid"/>
                    </a:lnL>
                    <a:lnT w="76200">
                      <a:solidFill>
                        <a:srgbClr val="6633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4572380" y="4005453"/>
            <a:ext cx="4114800" cy="158432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847090" marR="839469" algn="ctr">
              <a:lnSpc>
                <a:spcPct val="110000"/>
              </a:lnSpc>
              <a:spcBef>
                <a:spcPts val="150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при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зберіганні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у</a:t>
            </a:r>
            <a:r>
              <a:rPr sz="1600" spc="-5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відповідній  упаковці,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дотриманні</a:t>
            </a:r>
            <a:r>
              <a:rPr sz="1600" spc="-4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умов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зберігання,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введенні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антиоксидантів</a:t>
            </a:r>
            <a:endParaRPr sz="1600">
              <a:latin typeface="Calibri"/>
              <a:cs typeface="Calibri"/>
            </a:endParaRPr>
          </a:p>
          <a:p>
            <a:pPr marL="391795" marR="386715" algn="ctr">
              <a:lnSpc>
                <a:spcPct val="110000"/>
              </a:lnSpc>
            </a:pP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(бутилокситолуолу,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бутилоксианузолу,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пропілгаллату та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ін.).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90599" y="304800"/>
            <a:ext cx="7532877" cy="1234821"/>
            <a:chOff x="1959101" y="497586"/>
            <a:chExt cx="5337175" cy="104203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9101" y="497586"/>
              <a:ext cx="5337048" cy="6758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7587" y="863345"/>
              <a:ext cx="5178552" cy="67589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610867" y="2166366"/>
            <a:ext cx="4821555" cy="796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Хімічна стабільність</a:t>
            </a:r>
            <a:r>
              <a:rPr sz="2000" b="1" spc="1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емульсій</a:t>
            </a:r>
            <a:endParaRPr sz="2000">
              <a:latin typeface="Tahoma"/>
              <a:cs typeface="Tahoma"/>
            </a:endParaRPr>
          </a:p>
          <a:p>
            <a:pPr marL="845819">
              <a:lnSpc>
                <a:spcPct val="100000"/>
              </a:lnSpc>
              <a:spcBef>
                <a:spcPts val="1515"/>
              </a:spcBef>
              <a:tabLst>
                <a:tab pos="3149600" algn="l"/>
              </a:tabLst>
            </a:pPr>
            <a:r>
              <a:rPr sz="2700" b="1" spc="-15" baseline="1543" dirty="0">
                <a:solidFill>
                  <a:srgbClr val="663300"/>
                </a:solidFill>
                <a:latin typeface="Times New Roman"/>
                <a:cs typeface="Times New Roman"/>
              </a:rPr>
              <a:t>визначається:	</a:t>
            </a:r>
            <a:r>
              <a:rPr sz="1800" b="1" spc="-5" dirty="0">
                <a:solidFill>
                  <a:srgbClr val="663300"/>
                </a:solidFill>
                <a:latin typeface="Times New Roman"/>
                <a:cs typeface="Times New Roman"/>
              </a:rPr>
              <a:t>що</a:t>
            </a:r>
            <a:r>
              <a:rPr sz="1800" b="1" spc="-4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663300"/>
                </a:solidFill>
                <a:latin typeface="Times New Roman"/>
                <a:cs typeface="Times New Roman"/>
              </a:rPr>
              <a:t>досягається</a:t>
            </a:r>
            <a:r>
              <a:rPr sz="1800" spc="-5" dirty="0">
                <a:solidFill>
                  <a:srgbClr val="663300"/>
                </a:solidFill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834895" y="4005071"/>
            <a:ext cx="0" cy="1440180"/>
          </a:xfrm>
          <a:custGeom>
            <a:avLst/>
            <a:gdLst/>
            <a:ahLst/>
            <a:cxnLst/>
            <a:rect l="l" t="t" r="r" b="b"/>
            <a:pathLst>
              <a:path h="1440179">
                <a:moveTo>
                  <a:pt x="0" y="1440180"/>
                </a:moveTo>
                <a:lnTo>
                  <a:pt x="0" y="0"/>
                </a:lnTo>
              </a:path>
            </a:pathLst>
          </a:custGeom>
          <a:ln w="76200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792729" y="2633472"/>
            <a:ext cx="228600" cy="1028700"/>
          </a:xfrm>
          <a:custGeom>
            <a:avLst/>
            <a:gdLst/>
            <a:ahLst/>
            <a:cxnLst/>
            <a:rect l="l" t="t" r="r" b="b"/>
            <a:pathLst>
              <a:path w="228600" h="1028700">
                <a:moveTo>
                  <a:pt x="76200" y="800100"/>
                </a:moveTo>
                <a:lnTo>
                  <a:pt x="0" y="800100"/>
                </a:lnTo>
                <a:lnTo>
                  <a:pt x="114300" y="1028700"/>
                </a:lnTo>
                <a:lnTo>
                  <a:pt x="209550" y="838200"/>
                </a:lnTo>
                <a:lnTo>
                  <a:pt x="76200" y="838200"/>
                </a:lnTo>
                <a:lnTo>
                  <a:pt x="76200" y="800100"/>
                </a:lnTo>
                <a:close/>
              </a:path>
              <a:path w="228600" h="1028700">
                <a:moveTo>
                  <a:pt x="152400" y="0"/>
                </a:moveTo>
                <a:lnTo>
                  <a:pt x="76200" y="0"/>
                </a:lnTo>
                <a:lnTo>
                  <a:pt x="76200" y="838200"/>
                </a:lnTo>
                <a:lnTo>
                  <a:pt x="152400" y="838200"/>
                </a:lnTo>
                <a:lnTo>
                  <a:pt x="152400" y="0"/>
                </a:lnTo>
                <a:close/>
              </a:path>
              <a:path w="228600" h="1028700">
                <a:moveTo>
                  <a:pt x="228600" y="800100"/>
                </a:moveTo>
                <a:lnTo>
                  <a:pt x="152400" y="800100"/>
                </a:lnTo>
                <a:lnTo>
                  <a:pt x="152400" y="838200"/>
                </a:lnTo>
                <a:lnTo>
                  <a:pt x="209550" y="838200"/>
                </a:lnTo>
                <a:lnTo>
                  <a:pt x="228600" y="8001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92729" y="4463796"/>
            <a:ext cx="228600" cy="342900"/>
          </a:xfrm>
          <a:custGeom>
            <a:avLst/>
            <a:gdLst/>
            <a:ahLst/>
            <a:cxnLst/>
            <a:rect l="l" t="t" r="r" b="b"/>
            <a:pathLst>
              <a:path w="228600" h="342900">
                <a:moveTo>
                  <a:pt x="76200" y="114299"/>
                </a:moveTo>
                <a:lnTo>
                  <a:pt x="0" y="114299"/>
                </a:lnTo>
                <a:lnTo>
                  <a:pt x="114300" y="342899"/>
                </a:lnTo>
                <a:lnTo>
                  <a:pt x="209550" y="152399"/>
                </a:lnTo>
                <a:lnTo>
                  <a:pt x="76200" y="152399"/>
                </a:lnTo>
                <a:lnTo>
                  <a:pt x="76200" y="114299"/>
                </a:lnTo>
                <a:close/>
              </a:path>
              <a:path w="228600" h="342900">
                <a:moveTo>
                  <a:pt x="152400" y="0"/>
                </a:moveTo>
                <a:lnTo>
                  <a:pt x="76200" y="0"/>
                </a:lnTo>
                <a:lnTo>
                  <a:pt x="76200" y="152399"/>
                </a:lnTo>
                <a:lnTo>
                  <a:pt x="152400" y="152399"/>
                </a:lnTo>
                <a:lnTo>
                  <a:pt x="152400" y="0"/>
                </a:lnTo>
                <a:close/>
              </a:path>
              <a:path w="228600" h="342900">
                <a:moveTo>
                  <a:pt x="228600" y="114299"/>
                </a:moveTo>
                <a:lnTo>
                  <a:pt x="152400" y="114299"/>
                </a:lnTo>
                <a:lnTo>
                  <a:pt x="152400" y="152399"/>
                </a:lnTo>
                <a:lnTo>
                  <a:pt x="209550" y="152399"/>
                </a:lnTo>
                <a:lnTo>
                  <a:pt x="228600" y="114299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64329" y="2215895"/>
            <a:ext cx="342900" cy="228600"/>
          </a:xfrm>
          <a:custGeom>
            <a:avLst/>
            <a:gdLst/>
            <a:ahLst/>
            <a:cxnLst/>
            <a:rect l="l" t="t" r="r" b="b"/>
            <a:pathLst>
              <a:path w="342900" h="228600">
                <a:moveTo>
                  <a:pt x="114300" y="0"/>
                </a:moveTo>
                <a:lnTo>
                  <a:pt x="114300" y="228600"/>
                </a:lnTo>
                <a:lnTo>
                  <a:pt x="266700" y="152400"/>
                </a:lnTo>
                <a:lnTo>
                  <a:pt x="152400" y="152400"/>
                </a:lnTo>
                <a:lnTo>
                  <a:pt x="152400" y="76200"/>
                </a:lnTo>
                <a:lnTo>
                  <a:pt x="266700" y="76200"/>
                </a:lnTo>
                <a:lnTo>
                  <a:pt x="114300" y="0"/>
                </a:lnTo>
                <a:close/>
              </a:path>
              <a:path w="342900" h="228600">
                <a:moveTo>
                  <a:pt x="114300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114300" y="152400"/>
                </a:lnTo>
                <a:lnTo>
                  <a:pt x="114300" y="76200"/>
                </a:lnTo>
                <a:close/>
              </a:path>
              <a:path w="342900" h="228600">
                <a:moveTo>
                  <a:pt x="266700" y="76200"/>
                </a:moveTo>
                <a:lnTo>
                  <a:pt x="152400" y="76200"/>
                </a:lnTo>
                <a:lnTo>
                  <a:pt x="152400" y="152400"/>
                </a:lnTo>
                <a:lnTo>
                  <a:pt x="266700" y="152400"/>
                </a:lnTo>
                <a:lnTo>
                  <a:pt x="342900" y="114300"/>
                </a:lnTo>
                <a:lnTo>
                  <a:pt x="266700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39028" y="2215895"/>
            <a:ext cx="504825" cy="228600"/>
          </a:xfrm>
          <a:custGeom>
            <a:avLst/>
            <a:gdLst/>
            <a:ahLst/>
            <a:cxnLst/>
            <a:rect l="l" t="t" r="r" b="b"/>
            <a:pathLst>
              <a:path w="504825" h="228600">
                <a:moveTo>
                  <a:pt x="275844" y="0"/>
                </a:moveTo>
                <a:lnTo>
                  <a:pt x="275844" y="228600"/>
                </a:lnTo>
                <a:lnTo>
                  <a:pt x="428244" y="152400"/>
                </a:lnTo>
                <a:lnTo>
                  <a:pt x="313944" y="152400"/>
                </a:lnTo>
                <a:lnTo>
                  <a:pt x="313944" y="76200"/>
                </a:lnTo>
                <a:lnTo>
                  <a:pt x="428244" y="76200"/>
                </a:lnTo>
                <a:lnTo>
                  <a:pt x="275844" y="0"/>
                </a:lnTo>
                <a:close/>
              </a:path>
              <a:path w="504825" h="228600">
                <a:moveTo>
                  <a:pt x="275844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275844" y="152400"/>
                </a:lnTo>
                <a:lnTo>
                  <a:pt x="275844" y="76200"/>
                </a:lnTo>
                <a:close/>
              </a:path>
              <a:path w="504825" h="228600">
                <a:moveTo>
                  <a:pt x="428244" y="76200"/>
                </a:moveTo>
                <a:lnTo>
                  <a:pt x="313944" y="76200"/>
                </a:lnTo>
                <a:lnTo>
                  <a:pt x="313944" y="152400"/>
                </a:lnTo>
                <a:lnTo>
                  <a:pt x="428244" y="152400"/>
                </a:lnTo>
                <a:lnTo>
                  <a:pt x="504444" y="114300"/>
                </a:lnTo>
                <a:lnTo>
                  <a:pt x="428244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04053" y="3963923"/>
            <a:ext cx="1079500" cy="228600"/>
          </a:xfrm>
          <a:custGeom>
            <a:avLst/>
            <a:gdLst/>
            <a:ahLst/>
            <a:cxnLst/>
            <a:rect l="l" t="t" r="r" b="b"/>
            <a:pathLst>
              <a:path w="1079500" h="228600">
                <a:moveTo>
                  <a:pt x="850392" y="0"/>
                </a:moveTo>
                <a:lnTo>
                  <a:pt x="850392" y="228600"/>
                </a:lnTo>
                <a:lnTo>
                  <a:pt x="1002792" y="152400"/>
                </a:lnTo>
                <a:lnTo>
                  <a:pt x="888492" y="152400"/>
                </a:lnTo>
                <a:lnTo>
                  <a:pt x="888492" y="76200"/>
                </a:lnTo>
                <a:lnTo>
                  <a:pt x="1002792" y="76200"/>
                </a:lnTo>
                <a:lnTo>
                  <a:pt x="850392" y="0"/>
                </a:lnTo>
                <a:close/>
              </a:path>
              <a:path w="1079500" h="228600">
                <a:moveTo>
                  <a:pt x="850392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850392" y="152400"/>
                </a:lnTo>
                <a:lnTo>
                  <a:pt x="850392" y="76200"/>
                </a:lnTo>
                <a:close/>
              </a:path>
              <a:path w="1079500" h="228600">
                <a:moveTo>
                  <a:pt x="1002792" y="76200"/>
                </a:moveTo>
                <a:lnTo>
                  <a:pt x="888492" y="76200"/>
                </a:lnTo>
                <a:lnTo>
                  <a:pt x="888492" y="152400"/>
                </a:lnTo>
                <a:lnTo>
                  <a:pt x="1002792" y="152400"/>
                </a:lnTo>
                <a:lnTo>
                  <a:pt x="1078992" y="114300"/>
                </a:lnTo>
                <a:lnTo>
                  <a:pt x="1002792" y="7620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0760" y="423672"/>
            <a:ext cx="4711445" cy="67589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764410" y="2044826"/>
            <a:ext cx="2400300" cy="5715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424180" marR="235585" indent="-184150">
              <a:lnSpc>
                <a:spcPct val="100000"/>
              </a:lnSpc>
              <a:spcBef>
                <a:spcPts val="260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Отримання первинної 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 (корпусу)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5275" y="2208275"/>
            <a:ext cx="3511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20" dirty="0">
                <a:solidFill>
                  <a:srgbClr val="663300"/>
                </a:solidFill>
                <a:latin typeface="Calibri"/>
                <a:cs typeface="Calibri"/>
              </a:rPr>
              <a:t>ТО</a:t>
            </a:r>
            <a:r>
              <a:rPr sz="1600" spc="-8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99228" y="1773554"/>
            <a:ext cx="1431925" cy="151384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207645" marR="200660" algn="ctr">
              <a:lnSpc>
                <a:spcPct val="100000"/>
              </a:lnSpc>
              <a:spcBef>
                <a:spcPts val="254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Склад:</a:t>
            </a:r>
            <a:r>
              <a:rPr sz="1600" spc="-10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олія, 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вода</a:t>
            </a:r>
            <a:r>
              <a:rPr sz="1600" spc="-3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для</a:t>
            </a:r>
            <a:endParaRPr sz="1600">
              <a:latin typeface="Calibri"/>
              <a:cs typeface="Calibri"/>
            </a:endParaRPr>
          </a:p>
          <a:p>
            <a:pPr marL="227965" marR="219075" indent="1905" algn="ctr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первинної 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емульсії,  е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м</a:t>
            </a:r>
            <a:r>
              <a:rPr sz="1600" spc="-55" dirty="0">
                <a:solidFill>
                  <a:srgbClr val="663300"/>
                </a:solidFill>
                <a:latin typeface="Calibri"/>
                <a:cs typeface="Calibri"/>
              </a:rPr>
              <a:t>у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ль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г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а</a:t>
            </a:r>
            <a:r>
              <a:rPr sz="1600" spc="-20" dirty="0">
                <a:solidFill>
                  <a:srgbClr val="663300"/>
                </a:solidFill>
                <a:latin typeface="Calibri"/>
                <a:cs typeface="Calibri"/>
              </a:rPr>
              <a:t>т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ор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5275" y="3882897"/>
            <a:ext cx="4019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20" dirty="0">
                <a:solidFill>
                  <a:srgbClr val="663300"/>
                </a:solidFill>
                <a:latin typeface="Calibri"/>
                <a:cs typeface="Calibri"/>
              </a:rPr>
              <a:t>ТО</a:t>
            </a:r>
            <a:r>
              <a:rPr sz="1600" spc="-8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II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64410" y="3664077"/>
            <a:ext cx="3240405" cy="8001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ts val="1914"/>
              </a:lnSpc>
              <a:spcBef>
                <a:spcPts val="270"/>
              </a:spcBef>
            </a:pPr>
            <a:r>
              <a:rPr sz="1600" spc="-10" dirty="0">
                <a:solidFill>
                  <a:srgbClr val="663300"/>
                </a:solidFill>
                <a:latin typeface="Arial"/>
                <a:cs typeface="Arial"/>
              </a:rPr>
              <a:t>Р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озведення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первинної</a:t>
            </a:r>
            <a:r>
              <a:rPr sz="1600" spc="-2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914"/>
              </a:lnSpc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необхідною кількістю</a:t>
            </a:r>
            <a:r>
              <a:rPr sz="1600" spc="-5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64410" y="4807077"/>
            <a:ext cx="3671570" cy="78295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272415" marR="262890" indent="-5080" algn="ctr">
              <a:lnSpc>
                <a:spcPct val="100000"/>
              </a:lnSpc>
              <a:spcBef>
                <a:spcPts val="260"/>
              </a:spcBef>
            </a:pP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Розводять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водою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до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заданої маси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у  ступці.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Воду додають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поступово при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перемішуванні.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03238" y="1945386"/>
            <a:ext cx="13912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00" spc="-20" dirty="0">
                <a:solidFill>
                  <a:srgbClr val="663300"/>
                </a:solidFill>
                <a:latin typeface="Times New Roman"/>
                <a:cs typeface="Times New Roman"/>
              </a:rPr>
              <a:t>Можна</a:t>
            </a:r>
            <a:r>
              <a:rPr sz="1600" spc="-7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змішати  </a:t>
            </a: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трьома</a:t>
            </a:r>
            <a:endParaRPr sz="1600">
              <a:latin typeface="Times New Roman"/>
              <a:cs typeface="Times New Roman"/>
            </a:endParaRPr>
          </a:p>
          <a:p>
            <a:pPr marR="41910" algn="ctr">
              <a:lnSpc>
                <a:spcPct val="100000"/>
              </a:lnSpc>
            </a:pPr>
            <a:r>
              <a:rPr sz="1600" spc="5" dirty="0">
                <a:solidFill>
                  <a:srgbClr val="663300"/>
                </a:solidFill>
                <a:latin typeface="Times New Roman"/>
                <a:cs typeface="Times New Roman"/>
              </a:rPr>
              <a:t>способами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83427" y="3502533"/>
            <a:ext cx="2089785" cy="1367155"/>
          </a:xfrm>
          <a:prstGeom prst="rect">
            <a:avLst/>
          </a:prstGeom>
          <a:solidFill>
            <a:srgbClr val="EB9D4F"/>
          </a:solidFill>
          <a:ln w="9905">
            <a:solidFill>
              <a:srgbClr val="6633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25"/>
              </a:spcBef>
            </a:pP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Склад:</a:t>
            </a:r>
            <a:endParaRPr sz="1600">
              <a:latin typeface="Times New Roman"/>
              <a:cs typeface="Times New Roman"/>
            </a:endParaRPr>
          </a:p>
          <a:p>
            <a:pPr marL="186690" marR="230504" algn="ctr">
              <a:lnSpc>
                <a:spcPct val="100000"/>
              </a:lnSpc>
            </a:pP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первинна </a:t>
            </a:r>
            <a:r>
              <a:rPr sz="1600" spc="-15" dirty="0">
                <a:solidFill>
                  <a:srgbClr val="663300"/>
                </a:solidFill>
                <a:latin typeface="Times New Roman"/>
                <a:cs typeface="Times New Roman"/>
              </a:rPr>
              <a:t>емульсія,  вода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для</a:t>
            </a:r>
            <a:endParaRPr sz="1600">
              <a:latin typeface="Times New Roman"/>
              <a:cs typeface="Times New Roman"/>
            </a:endParaRPr>
          </a:p>
          <a:p>
            <a:pPr marL="91440" marR="83820" algn="ctr">
              <a:lnSpc>
                <a:spcPct val="100000"/>
              </a:lnSpc>
            </a:pP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розведення</a:t>
            </a:r>
            <a:r>
              <a:rPr sz="1600" spc="-7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первинної 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емульсії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6223253" y="3138677"/>
            <a:ext cx="2781300" cy="2672715"/>
            <a:chOff x="6223253" y="3138677"/>
            <a:chExt cx="2781300" cy="2672715"/>
          </a:xfrm>
        </p:grpSpPr>
        <p:sp>
          <p:nvSpPr>
            <p:cNvPr id="4" name="object 4"/>
            <p:cNvSpPr/>
            <p:nvPr/>
          </p:nvSpPr>
          <p:spPr>
            <a:xfrm>
              <a:off x="6228206" y="3143630"/>
              <a:ext cx="2771775" cy="2662555"/>
            </a:xfrm>
            <a:custGeom>
              <a:avLst/>
              <a:gdLst/>
              <a:ahLst/>
              <a:cxnLst/>
              <a:rect l="l" t="t" r="r" b="b"/>
              <a:pathLst>
                <a:path w="2771775" h="2662554">
                  <a:moveTo>
                    <a:pt x="0" y="2662428"/>
                  </a:moveTo>
                  <a:lnTo>
                    <a:pt x="2771393" y="2662428"/>
                  </a:lnTo>
                  <a:lnTo>
                    <a:pt x="2771393" y="0"/>
                  </a:lnTo>
                  <a:lnTo>
                    <a:pt x="0" y="0"/>
                  </a:lnTo>
                  <a:lnTo>
                    <a:pt x="0" y="2662428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37553" y="3252977"/>
              <a:ext cx="2554224" cy="2550414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005077" y="3437001"/>
            <a:ext cx="430530" cy="824230"/>
            <a:chOff x="1005077" y="3437001"/>
            <a:chExt cx="430530" cy="824230"/>
          </a:xfrm>
        </p:grpSpPr>
        <p:sp>
          <p:nvSpPr>
            <p:cNvPr id="7" name="object 7"/>
            <p:cNvSpPr/>
            <p:nvPr/>
          </p:nvSpPr>
          <p:spPr>
            <a:xfrm>
              <a:off x="1043177" y="3437001"/>
              <a:ext cx="0" cy="784860"/>
            </a:xfrm>
            <a:custGeom>
              <a:avLst/>
              <a:gdLst/>
              <a:ahLst/>
              <a:cxnLst/>
              <a:rect l="l" t="t" r="r" b="b"/>
              <a:pathLst>
                <a:path h="784860">
                  <a:moveTo>
                    <a:pt x="0" y="0"/>
                  </a:moveTo>
                  <a:lnTo>
                    <a:pt x="0" y="784479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68704" y="4148709"/>
              <a:ext cx="361950" cy="107950"/>
            </a:xfrm>
            <a:custGeom>
              <a:avLst/>
              <a:gdLst/>
              <a:ahLst/>
              <a:cxnLst/>
              <a:rect l="l" t="t" r="r" b="b"/>
              <a:pathLst>
                <a:path w="361950" h="107950">
                  <a:moveTo>
                    <a:pt x="271906" y="0"/>
                  </a:moveTo>
                  <a:lnTo>
                    <a:pt x="271906" y="26797"/>
                  </a:lnTo>
                  <a:lnTo>
                    <a:pt x="0" y="26797"/>
                  </a:lnTo>
                  <a:lnTo>
                    <a:pt x="0" y="80518"/>
                  </a:lnTo>
                  <a:lnTo>
                    <a:pt x="271906" y="80518"/>
                  </a:lnTo>
                  <a:lnTo>
                    <a:pt x="271906" y="107442"/>
                  </a:lnTo>
                  <a:lnTo>
                    <a:pt x="361950" y="53721"/>
                  </a:lnTo>
                  <a:lnTo>
                    <a:pt x="271906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8704" y="4148709"/>
              <a:ext cx="361950" cy="107950"/>
            </a:xfrm>
            <a:custGeom>
              <a:avLst/>
              <a:gdLst/>
              <a:ahLst/>
              <a:cxnLst/>
              <a:rect l="l" t="t" r="r" b="b"/>
              <a:pathLst>
                <a:path w="361950" h="107950">
                  <a:moveTo>
                    <a:pt x="0" y="26797"/>
                  </a:moveTo>
                  <a:lnTo>
                    <a:pt x="271906" y="26797"/>
                  </a:lnTo>
                  <a:lnTo>
                    <a:pt x="271906" y="0"/>
                  </a:lnTo>
                  <a:lnTo>
                    <a:pt x="361950" y="53721"/>
                  </a:lnTo>
                  <a:lnTo>
                    <a:pt x="271906" y="107442"/>
                  </a:lnTo>
                  <a:lnTo>
                    <a:pt x="271906" y="80518"/>
                  </a:lnTo>
                  <a:lnTo>
                    <a:pt x="0" y="80518"/>
                  </a:lnTo>
                  <a:lnTo>
                    <a:pt x="0" y="26797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005077" y="4148328"/>
            <a:ext cx="430530" cy="1869439"/>
            <a:chOff x="1005077" y="4148328"/>
            <a:chExt cx="430530" cy="1869439"/>
          </a:xfrm>
        </p:grpSpPr>
        <p:sp>
          <p:nvSpPr>
            <p:cNvPr id="11" name="object 11"/>
            <p:cNvSpPr/>
            <p:nvPr/>
          </p:nvSpPr>
          <p:spPr>
            <a:xfrm>
              <a:off x="1068704" y="5904357"/>
              <a:ext cx="361950" cy="108585"/>
            </a:xfrm>
            <a:custGeom>
              <a:avLst/>
              <a:gdLst/>
              <a:ahLst/>
              <a:cxnLst/>
              <a:rect l="l" t="t" r="r" b="b"/>
              <a:pathLst>
                <a:path w="361950" h="108585">
                  <a:moveTo>
                    <a:pt x="271272" y="0"/>
                  </a:moveTo>
                  <a:lnTo>
                    <a:pt x="271272" y="27051"/>
                  </a:lnTo>
                  <a:lnTo>
                    <a:pt x="0" y="27051"/>
                  </a:lnTo>
                  <a:lnTo>
                    <a:pt x="0" y="81153"/>
                  </a:lnTo>
                  <a:lnTo>
                    <a:pt x="271272" y="81153"/>
                  </a:lnTo>
                  <a:lnTo>
                    <a:pt x="271272" y="108204"/>
                  </a:lnTo>
                  <a:lnTo>
                    <a:pt x="361950" y="54102"/>
                  </a:lnTo>
                  <a:lnTo>
                    <a:pt x="271272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68704" y="5904357"/>
              <a:ext cx="361950" cy="108585"/>
            </a:xfrm>
            <a:custGeom>
              <a:avLst/>
              <a:gdLst/>
              <a:ahLst/>
              <a:cxnLst/>
              <a:rect l="l" t="t" r="r" b="b"/>
              <a:pathLst>
                <a:path w="361950" h="108585">
                  <a:moveTo>
                    <a:pt x="0" y="27051"/>
                  </a:moveTo>
                  <a:lnTo>
                    <a:pt x="271272" y="27051"/>
                  </a:lnTo>
                  <a:lnTo>
                    <a:pt x="271272" y="0"/>
                  </a:lnTo>
                  <a:lnTo>
                    <a:pt x="361950" y="54102"/>
                  </a:lnTo>
                  <a:lnTo>
                    <a:pt x="271272" y="108204"/>
                  </a:lnTo>
                  <a:lnTo>
                    <a:pt x="271272" y="81153"/>
                  </a:lnTo>
                  <a:lnTo>
                    <a:pt x="0" y="81153"/>
                  </a:lnTo>
                  <a:lnTo>
                    <a:pt x="0" y="27051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43177" y="4148328"/>
              <a:ext cx="0" cy="1801495"/>
            </a:xfrm>
            <a:custGeom>
              <a:avLst/>
              <a:gdLst/>
              <a:ahLst/>
              <a:cxnLst/>
              <a:rect l="l" t="t" r="r" b="b"/>
              <a:pathLst>
                <a:path h="1801495">
                  <a:moveTo>
                    <a:pt x="0" y="0"/>
                  </a:moveTo>
                  <a:lnTo>
                    <a:pt x="0" y="1801368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78916" y="568190"/>
            <a:ext cx="693737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b="1" i="1" spc="-70" dirty="0">
                <a:solidFill>
                  <a:srgbClr val="A40020"/>
                </a:solidFill>
                <a:latin typeface="Tahoma"/>
                <a:cs typeface="Tahoma"/>
              </a:rPr>
              <a:t>Способи приготування первинних </a:t>
            </a:r>
            <a:r>
              <a:rPr sz="2100" b="1" i="1" spc="-60" dirty="0">
                <a:solidFill>
                  <a:srgbClr val="A40020"/>
                </a:solidFill>
                <a:latin typeface="Tahoma"/>
                <a:cs typeface="Tahoma"/>
              </a:rPr>
              <a:t>олійних</a:t>
            </a:r>
            <a:r>
              <a:rPr sz="2100" b="1" i="1" spc="10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100" b="1" i="1" spc="-60" dirty="0">
                <a:solidFill>
                  <a:srgbClr val="A40020"/>
                </a:solidFill>
                <a:latin typeface="Tahoma"/>
                <a:cs typeface="Tahoma"/>
              </a:rPr>
              <a:t>емульсій</a:t>
            </a:r>
            <a:endParaRPr sz="21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0760" y="0"/>
            <a:ext cx="4711445" cy="623315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447798" y="15011"/>
            <a:ext cx="424688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50" dirty="0"/>
              <a:t>6. </a:t>
            </a:r>
            <a:r>
              <a:rPr spc="-75" dirty="0"/>
              <a:t>ТЕХНОЛОГІЯ</a:t>
            </a:r>
            <a:r>
              <a:rPr spc="-60" dirty="0"/>
              <a:t> </a:t>
            </a:r>
            <a:r>
              <a:rPr spc="-75" dirty="0"/>
              <a:t>ЕМУЛЬСІЙ</a:t>
            </a: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525462" y="1128712"/>
          <a:ext cx="7488554" cy="15114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450"/>
                <a:gridCol w="3888104"/>
              </a:tblGrid>
              <a:tr h="4141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Спосіб</a:t>
                      </a:r>
                      <a:r>
                        <a:rPr sz="1800" b="1" spc="-2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приготування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Порядок змішування</a:t>
                      </a:r>
                      <a:r>
                        <a:rPr sz="1800" b="1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речовин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900" i="1" spc="-5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Континентальний </a:t>
                      </a:r>
                      <a:r>
                        <a:rPr sz="1900" i="1" spc="-6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(Бодримона)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(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мульгатор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 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лія)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</a:t>
                      </a:r>
                      <a:r>
                        <a:rPr sz="1800" spc="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ода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900" i="1" spc="-5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Англійський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3111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(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мульгатор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 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ода)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</a:t>
                      </a:r>
                      <a:r>
                        <a:rPr sz="1800" spc="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лія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900" i="1" spc="-5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Російський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мульгатор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 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(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ода </a:t>
                      </a:r>
                      <a:r>
                        <a:rPr sz="18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+</a:t>
                      </a:r>
                      <a:r>
                        <a:rPr sz="1800" spc="1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sz="18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лія)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</a:tbl>
          </a:graphicData>
        </a:graphic>
      </p:graphicFrame>
      <p:grpSp>
        <p:nvGrpSpPr>
          <p:cNvPr id="18" name="object 18"/>
          <p:cNvGrpSpPr/>
          <p:nvPr/>
        </p:nvGrpSpPr>
        <p:grpSpPr>
          <a:xfrm>
            <a:off x="966977" y="3064001"/>
            <a:ext cx="4925060" cy="378460"/>
            <a:chOff x="966977" y="3064001"/>
            <a:chExt cx="4925060" cy="378460"/>
          </a:xfrm>
        </p:grpSpPr>
        <p:sp>
          <p:nvSpPr>
            <p:cNvPr id="19" name="object 19"/>
            <p:cNvSpPr/>
            <p:nvPr/>
          </p:nvSpPr>
          <p:spPr>
            <a:xfrm>
              <a:off x="971930" y="3068954"/>
              <a:ext cx="4914900" cy="368300"/>
            </a:xfrm>
            <a:custGeom>
              <a:avLst/>
              <a:gdLst/>
              <a:ahLst/>
              <a:cxnLst/>
              <a:rect l="l" t="t" r="r" b="b"/>
              <a:pathLst>
                <a:path w="4914900" h="368300">
                  <a:moveTo>
                    <a:pt x="4914900" y="0"/>
                  </a:moveTo>
                  <a:lnTo>
                    <a:pt x="0" y="0"/>
                  </a:lnTo>
                  <a:lnTo>
                    <a:pt x="0" y="368046"/>
                  </a:lnTo>
                  <a:lnTo>
                    <a:pt x="4914900" y="368046"/>
                  </a:lnTo>
                  <a:lnTo>
                    <a:pt x="4914900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71930" y="3068954"/>
              <a:ext cx="4914900" cy="368300"/>
            </a:xfrm>
            <a:custGeom>
              <a:avLst/>
              <a:gdLst/>
              <a:ahLst/>
              <a:cxnLst/>
              <a:rect l="l" t="t" r="r" b="b"/>
              <a:pathLst>
                <a:path w="4914900" h="368300">
                  <a:moveTo>
                    <a:pt x="0" y="368046"/>
                  </a:moveTo>
                  <a:lnTo>
                    <a:pt x="4914900" y="368046"/>
                  </a:lnTo>
                  <a:lnTo>
                    <a:pt x="4914900" y="0"/>
                  </a:lnTo>
                  <a:lnTo>
                    <a:pt x="0" y="0"/>
                  </a:lnTo>
                  <a:lnTo>
                    <a:pt x="0" y="368046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43177" y="3068954"/>
            <a:ext cx="4843780" cy="3683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265"/>
              </a:spcBef>
            </a:pPr>
            <a:r>
              <a:rPr sz="1600" b="1" dirty="0">
                <a:solidFill>
                  <a:srgbClr val="A40020"/>
                </a:solidFill>
                <a:latin typeface="Calibri"/>
                <a:cs typeface="Calibri"/>
              </a:rPr>
              <a:t>Визначення </a:t>
            </a:r>
            <a:r>
              <a:rPr sz="1600" b="1" spc="-5" dirty="0">
                <a:solidFill>
                  <a:srgbClr val="A40020"/>
                </a:solidFill>
                <a:latin typeface="Calibri"/>
                <a:cs typeface="Calibri"/>
              </a:rPr>
              <a:t>готовності первинної</a:t>
            </a:r>
            <a:r>
              <a:rPr sz="1600" b="1" spc="-50" dirty="0">
                <a:solidFill>
                  <a:srgbClr val="A40020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A40020"/>
                </a:solidFill>
                <a:latin typeface="Calibri"/>
                <a:cs typeface="Calibri"/>
              </a:rPr>
              <a:t>емульсії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29130" y="3861434"/>
            <a:ext cx="4457700" cy="8001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274955" marR="269240" algn="ctr">
              <a:lnSpc>
                <a:spcPct val="100000"/>
              </a:lnSpc>
              <a:spcBef>
                <a:spcPts val="254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суміш має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вигляд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сметаноподібної маси;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при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нанесенні краплі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води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на стінку ступки вона  залишає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білий</a:t>
            </a:r>
            <a:r>
              <a:rPr sz="1600" spc="-3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слід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30655" y="5780151"/>
            <a:ext cx="4457700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65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за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характерним</a:t>
            </a:r>
            <a:r>
              <a:rPr sz="1600" spc="-2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потріскуванням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223253" y="3137154"/>
            <a:ext cx="2781300" cy="2672715"/>
            <a:chOff x="6223253" y="3137154"/>
            <a:chExt cx="2781300" cy="2672715"/>
          </a:xfrm>
        </p:grpSpPr>
        <p:sp>
          <p:nvSpPr>
            <p:cNvPr id="25" name="object 25"/>
            <p:cNvSpPr/>
            <p:nvPr/>
          </p:nvSpPr>
          <p:spPr>
            <a:xfrm>
              <a:off x="6228206" y="3142107"/>
              <a:ext cx="2771775" cy="2662555"/>
            </a:xfrm>
            <a:custGeom>
              <a:avLst/>
              <a:gdLst/>
              <a:ahLst/>
              <a:cxnLst/>
              <a:rect l="l" t="t" r="r" b="b"/>
              <a:pathLst>
                <a:path w="2771775" h="2662554">
                  <a:moveTo>
                    <a:pt x="2771393" y="0"/>
                  </a:moveTo>
                  <a:lnTo>
                    <a:pt x="0" y="0"/>
                  </a:lnTo>
                  <a:lnTo>
                    <a:pt x="0" y="2662428"/>
                  </a:lnTo>
                  <a:lnTo>
                    <a:pt x="2771393" y="2662428"/>
                  </a:lnTo>
                  <a:lnTo>
                    <a:pt x="2771393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28206" y="3142107"/>
              <a:ext cx="2771775" cy="2662555"/>
            </a:xfrm>
            <a:custGeom>
              <a:avLst/>
              <a:gdLst/>
              <a:ahLst/>
              <a:cxnLst/>
              <a:rect l="l" t="t" r="r" b="b"/>
              <a:pathLst>
                <a:path w="2771775" h="2662554">
                  <a:moveTo>
                    <a:pt x="0" y="2662428"/>
                  </a:moveTo>
                  <a:lnTo>
                    <a:pt x="2771393" y="2662428"/>
                  </a:lnTo>
                  <a:lnTo>
                    <a:pt x="2771393" y="0"/>
                  </a:lnTo>
                  <a:lnTo>
                    <a:pt x="0" y="0"/>
                  </a:lnTo>
                  <a:lnTo>
                    <a:pt x="0" y="2662428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5267" y="3195066"/>
              <a:ext cx="2558795" cy="25549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62" y="0"/>
            <a:ext cx="9144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0760" y="208025"/>
            <a:ext cx="4711445" cy="67589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908429" y="1916810"/>
            <a:ext cx="5715000" cy="42862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458470">
              <a:lnSpc>
                <a:spcPct val="100000"/>
              </a:lnSpc>
              <a:spcBef>
                <a:spcPts val="260"/>
              </a:spcBef>
            </a:pPr>
            <a:r>
              <a:rPr sz="1600" b="1" spc="-5" dirty="0">
                <a:solidFill>
                  <a:srgbClr val="A40020"/>
                </a:solidFill>
                <a:latin typeface="Calibri"/>
                <a:cs typeface="Calibri"/>
              </a:rPr>
              <a:t>Розрахунок кількості </a:t>
            </a:r>
            <a:r>
              <a:rPr sz="1600" b="1" spc="-10" dirty="0">
                <a:solidFill>
                  <a:srgbClr val="A40020"/>
                </a:solidFill>
                <a:latin typeface="Calibri"/>
                <a:cs typeface="Calibri"/>
              </a:rPr>
              <a:t>компонентів </a:t>
            </a:r>
            <a:r>
              <a:rPr sz="1600" b="1" spc="-5" dirty="0">
                <a:solidFill>
                  <a:srgbClr val="A40020"/>
                </a:solidFill>
                <a:latin typeface="Calibri"/>
                <a:cs typeface="Calibri"/>
              </a:rPr>
              <a:t>первинної</a:t>
            </a:r>
            <a:r>
              <a:rPr sz="1600" b="1" spc="-30" dirty="0">
                <a:solidFill>
                  <a:srgbClr val="A40020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A40020"/>
                </a:solidFill>
                <a:latin typeface="Calibri"/>
                <a:cs typeface="Calibri"/>
              </a:rPr>
              <a:t>емульсії: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08628" y="2602610"/>
            <a:ext cx="4114800" cy="133223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880744" marR="874394" algn="ctr">
              <a:lnSpc>
                <a:spcPct val="100000"/>
              </a:lnSpc>
              <a:spcBef>
                <a:spcPts val="305"/>
              </a:spcBef>
            </a:pP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Кількість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олії визначається  прописом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у</a:t>
            </a: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 рецепті.</a:t>
            </a:r>
            <a:endParaRPr sz="1600">
              <a:latin typeface="Times New Roman"/>
              <a:cs typeface="Times New Roman"/>
            </a:endParaRPr>
          </a:p>
          <a:p>
            <a:pPr marL="622300" marR="615950" indent="635" algn="ctr">
              <a:lnSpc>
                <a:spcPct val="100000"/>
              </a:lnSpc>
            </a:pP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Якщо </a:t>
            </a: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немає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вказівок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–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беруть: 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10,0 г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олії (оливкової,</a:t>
            </a:r>
            <a:r>
              <a:rPr sz="1600" spc="-75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персикової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або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соняшникової) </a:t>
            </a:r>
            <a:r>
              <a:rPr sz="1600" spc="-5" dirty="0">
                <a:solidFill>
                  <a:srgbClr val="663300"/>
                </a:solidFill>
                <a:latin typeface="Times New Roman"/>
                <a:cs typeface="Times New Roman"/>
              </a:rPr>
              <a:t>на </a:t>
            </a:r>
            <a:r>
              <a:rPr sz="1600" dirty="0">
                <a:solidFill>
                  <a:srgbClr val="663300"/>
                </a:solidFill>
                <a:latin typeface="Times New Roman"/>
                <a:cs typeface="Times New Roman"/>
              </a:rPr>
              <a:t>100,0 г</a:t>
            </a:r>
            <a:r>
              <a:rPr sz="1600" spc="-15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Times New Roman"/>
                <a:cs typeface="Times New Roman"/>
              </a:rPr>
              <a:t>емульсії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8628" y="4090034"/>
            <a:ext cx="4114800" cy="5715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algn="ctr">
              <a:lnSpc>
                <a:spcPts val="1825"/>
              </a:lnSpc>
              <a:spcBef>
                <a:spcPts val="6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кількість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емульгатору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–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825"/>
              </a:lnSpc>
            </a:pP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його емульгуючою</a:t>
            </a:r>
            <a:r>
              <a:rPr sz="1600" spc="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здатністю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08628" y="4777359"/>
            <a:ext cx="4114800" cy="80010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algn="ctr">
              <a:lnSpc>
                <a:spcPts val="1825"/>
              </a:lnSpc>
              <a:spcBef>
                <a:spcPts val="6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кількість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води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для</a:t>
            </a:r>
            <a:r>
              <a:rPr sz="1600" spc="-3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утворення</a:t>
            </a:r>
            <a:endParaRPr sz="1600">
              <a:latin typeface="Calibri"/>
              <a:cs typeface="Calibri"/>
            </a:endParaRPr>
          </a:p>
          <a:p>
            <a:pPr marL="497205" marR="490220" algn="ctr">
              <a:lnSpc>
                <a:spcPts val="1730"/>
              </a:lnSpc>
              <a:spcBef>
                <a:spcPts val="120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«первинної»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–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розчинністю 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емульгатора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у</a:t>
            </a:r>
            <a:r>
              <a:rPr sz="1600" spc="1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воді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39" y="2080260"/>
            <a:ext cx="768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57222" y="2349245"/>
            <a:ext cx="1335405" cy="2923540"/>
            <a:chOff x="2157222" y="2349245"/>
            <a:chExt cx="1335405" cy="2923540"/>
          </a:xfrm>
        </p:grpSpPr>
        <p:sp>
          <p:nvSpPr>
            <p:cNvPr id="12" name="object 12"/>
            <p:cNvSpPr/>
            <p:nvPr/>
          </p:nvSpPr>
          <p:spPr>
            <a:xfrm>
              <a:off x="2195322" y="2349245"/>
              <a:ext cx="0" cy="792480"/>
            </a:xfrm>
            <a:custGeom>
              <a:avLst/>
              <a:gdLst/>
              <a:ahLst/>
              <a:cxnLst/>
              <a:rect l="l" t="t" r="r" b="b"/>
              <a:pathLst>
                <a:path h="792480">
                  <a:moveTo>
                    <a:pt x="0" y="0"/>
                  </a:moveTo>
                  <a:lnTo>
                    <a:pt x="0" y="792479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95322" y="3027425"/>
              <a:ext cx="1297305" cy="1452880"/>
            </a:xfrm>
            <a:custGeom>
              <a:avLst/>
              <a:gdLst/>
              <a:ahLst/>
              <a:cxnLst/>
              <a:rect l="l" t="t" r="r" b="b"/>
              <a:pathLst>
                <a:path w="1297304" h="1452879">
                  <a:moveTo>
                    <a:pt x="1296924" y="1338072"/>
                  </a:moveTo>
                  <a:lnTo>
                    <a:pt x="1220724" y="1299972"/>
                  </a:lnTo>
                  <a:lnTo>
                    <a:pt x="1068324" y="1223772"/>
                  </a:lnTo>
                  <a:lnTo>
                    <a:pt x="1068324" y="1299972"/>
                  </a:lnTo>
                  <a:lnTo>
                    <a:pt x="0" y="1299972"/>
                  </a:lnTo>
                  <a:lnTo>
                    <a:pt x="0" y="1376172"/>
                  </a:lnTo>
                  <a:lnTo>
                    <a:pt x="1068324" y="1376172"/>
                  </a:lnTo>
                  <a:lnTo>
                    <a:pt x="1068324" y="1452372"/>
                  </a:lnTo>
                  <a:lnTo>
                    <a:pt x="1220724" y="1376172"/>
                  </a:lnTo>
                  <a:lnTo>
                    <a:pt x="1296924" y="1338072"/>
                  </a:lnTo>
                  <a:close/>
                </a:path>
                <a:path w="1297304" h="1452879">
                  <a:moveTo>
                    <a:pt x="1296924" y="114300"/>
                  </a:moveTo>
                  <a:lnTo>
                    <a:pt x="1220724" y="76200"/>
                  </a:lnTo>
                  <a:lnTo>
                    <a:pt x="1068324" y="0"/>
                  </a:lnTo>
                  <a:lnTo>
                    <a:pt x="1068324" y="76200"/>
                  </a:lnTo>
                  <a:lnTo>
                    <a:pt x="0" y="76200"/>
                  </a:lnTo>
                  <a:lnTo>
                    <a:pt x="0" y="152400"/>
                  </a:lnTo>
                  <a:lnTo>
                    <a:pt x="1068324" y="152400"/>
                  </a:lnTo>
                  <a:lnTo>
                    <a:pt x="1068324" y="228600"/>
                  </a:lnTo>
                  <a:lnTo>
                    <a:pt x="1220724" y="152400"/>
                  </a:lnTo>
                  <a:lnTo>
                    <a:pt x="1296924" y="11430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95322" y="3141725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3772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95322" y="5043677"/>
              <a:ext cx="1297305" cy="228600"/>
            </a:xfrm>
            <a:custGeom>
              <a:avLst/>
              <a:gdLst/>
              <a:ahLst/>
              <a:cxnLst/>
              <a:rect l="l" t="t" r="r" b="b"/>
              <a:pathLst>
                <a:path w="1297304" h="228600">
                  <a:moveTo>
                    <a:pt x="1068324" y="0"/>
                  </a:moveTo>
                  <a:lnTo>
                    <a:pt x="1068324" y="228600"/>
                  </a:lnTo>
                  <a:lnTo>
                    <a:pt x="1220724" y="152400"/>
                  </a:lnTo>
                  <a:lnTo>
                    <a:pt x="1106424" y="152400"/>
                  </a:lnTo>
                  <a:lnTo>
                    <a:pt x="1106424" y="76200"/>
                  </a:lnTo>
                  <a:lnTo>
                    <a:pt x="1220724" y="76200"/>
                  </a:lnTo>
                  <a:lnTo>
                    <a:pt x="1068324" y="0"/>
                  </a:lnTo>
                  <a:close/>
                </a:path>
                <a:path w="1297304" h="228600">
                  <a:moveTo>
                    <a:pt x="1068324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1068324" y="152400"/>
                  </a:lnTo>
                  <a:lnTo>
                    <a:pt x="1068324" y="76200"/>
                  </a:lnTo>
                  <a:close/>
                </a:path>
                <a:path w="1297304" h="228600">
                  <a:moveTo>
                    <a:pt x="1220724" y="76200"/>
                  </a:moveTo>
                  <a:lnTo>
                    <a:pt x="1106424" y="76200"/>
                  </a:lnTo>
                  <a:lnTo>
                    <a:pt x="1106424" y="152400"/>
                  </a:lnTo>
                  <a:lnTo>
                    <a:pt x="1220724" y="152400"/>
                  </a:lnTo>
                  <a:lnTo>
                    <a:pt x="1296924" y="114300"/>
                  </a:lnTo>
                  <a:lnTo>
                    <a:pt x="1220724" y="7620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95322" y="4365497"/>
              <a:ext cx="0" cy="792480"/>
            </a:xfrm>
            <a:custGeom>
              <a:avLst/>
              <a:gdLst/>
              <a:ahLst/>
              <a:cxnLst/>
              <a:rect l="l" t="t" r="r" b="b"/>
              <a:pathLst>
                <a:path h="792479">
                  <a:moveTo>
                    <a:pt x="0" y="0"/>
                  </a:moveTo>
                  <a:lnTo>
                    <a:pt x="0" y="792479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1685" y="4582286"/>
            <a:ext cx="5715000" cy="457200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504825">
              <a:lnSpc>
                <a:spcPct val="100000"/>
              </a:lnSpc>
              <a:spcBef>
                <a:spcPts val="260"/>
              </a:spcBef>
            </a:pPr>
            <a:r>
              <a:rPr sz="1600" b="1" spc="-5" dirty="0">
                <a:solidFill>
                  <a:srgbClr val="A40020"/>
                </a:solidFill>
                <a:latin typeface="Calibri"/>
                <a:cs typeface="Calibri"/>
              </a:rPr>
              <a:t>Розрахунок </a:t>
            </a:r>
            <a:r>
              <a:rPr sz="1600" b="1" spc="-15" dirty="0">
                <a:solidFill>
                  <a:srgbClr val="A40020"/>
                </a:solidFill>
                <a:latin typeface="Calibri"/>
                <a:cs typeface="Calibri"/>
              </a:rPr>
              <a:t>води </a:t>
            </a:r>
            <a:r>
              <a:rPr sz="1600" b="1" spc="-5" dirty="0">
                <a:solidFill>
                  <a:srgbClr val="A40020"/>
                </a:solidFill>
                <a:latin typeface="Calibri"/>
                <a:cs typeface="Calibri"/>
              </a:rPr>
              <a:t>для розведення первинної</a:t>
            </a:r>
            <a:r>
              <a:rPr sz="1600" b="1" spc="15" dirty="0">
                <a:solidFill>
                  <a:srgbClr val="A40020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A40020"/>
                </a:solidFill>
                <a:latin typeface="Calibri"/>
                <a:cs typeface="Calibri"/>
              </a:rPr>
              <a:t>емульсії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7326" y="5107304"/>
            <a:ext cx="4550410" cy="1138555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53670" marR="144780" indent="325755">
              <a:lnSpc>
                <a:spcPct val="100000"/>
              </a:lnSpc>
              <a:spcBef>
                <a:spcPts val="260"/>
              </a:spcBef>
            </a:pP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Від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загальної маси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(за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рецептом) 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віднімають масу компонентів </a:t>
            </a:r>
            <a:r>
              <a:rPr sz="1600" dirty="0">
                <a:solidFill>
                  <a:srgbClr val="663300"/>
                </a:solidFill>
                <a:latin typeface="Calibri"/>
                <a:cs typeface="Calibri"/>
              </a:rPr>
              <a:t>первинної</a:t>
            </a:r>
            <a:r>
              <a:rPr sz="1600" spc="-5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емульсії</a:t>
            </a:r>
            <a:endParaRPr sz="1600">
              <a:latin typeface="Calibri"/>
              <a:cs typeface="Calibri"/>
            </a:endParaRPr>
          </a:p>
          <a:p>
            <a:pPr marL="1242695">
              <a:lnSpc>
                <a:spcPct val="100000"/>
              </a:lnSpc>
              <a:spcBef>
                <a:spcPts val="5"/>
              </a:spcBef>
            </a:pPr>
            <a:r>
              <a:rPr sz="1600" spc="-15" dirty="0">
                <a:solidFill>
                  <a:srgbClr val="663300"/>
                </a:solidFill>
                <a:latin typeface="Calibri"/>
                <a:cs typeface="Calibri"/>
              </a:rPr>
              <a:t>(олія+вода+емульгатор)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66542" y="1071117"/>
            <a:ext cx="26206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solidFill>
                  <a:schemeClr val="bg1"/>
                </a:solidFill>
                <a:latin typeface="Calibri"/>
                <a:cs typeface="Calibri"/>
              </a:rPr>
              <a:t>На 10,0 г </a:t>
            </a:r>
            <a:r>
              <a:rPr sz="2000" b="1" i="1" spc="-10" dirty="0">
                <a:solidFill>
                  <a:schemeClr val="bg1"/>
                </a:solidFill>
                <a:latin typeface="Calibri"/>
                <a:cs typeface="Calibri"/>
              </a:rPr>
              <a:t>олії</a:t>
            </a:r>
            <a:r>
              <a:rPr sz="2000" b="1" i="1" spc="-12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chemeClr val="bg1"/>
                </a:solidFill>
                <a:latin typeface="Calibri"/>
                <a:cs typeface="Calibri"/>
              </a:rPr>
              <a:t>додають</a:t>
            </a:r>
            <a:r>
              <a:rPr sz="2000" i="1" spc="-5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757426" y="1551050"/>
          <a:ext cx="6193154" cy="26211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2750"/>
                <a:gridCol w="3240404"/>
              </a:tblGrid>
              <a:tr h="6094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700" b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Емульгатору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548640" marR="280670" indent="-26162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b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Води </a:t>
                      </a:r>
                      <a:r>
                        <a:rPr sz="17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для </a:t>
                      </a:r>
                      <a:r>
                        <a:rPr sz="1700" b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приготування  первинної</a:t>
                      </a:r>
                      <a:r>
                        <a:rPr sz="1700" b="1" spc="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емульсії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5,0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желатози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4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7,5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мл</a:t>
                      </a:r>
                      <a:r>
                        <a:rPr sz="1700" spc="5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води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505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2,0 твіну-80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2-3 мл</a:t>
                      </a:r>
                      <a:r>
                        <a:rPr sz="1700" spc="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води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1,0 метилцелюлози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у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вигляді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5 % розчину –</a:t>
                      </a:r>
                      <a:r>
                        <a:rPr sz="1700" spc="8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20,0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609599">
                <a:tc>
                  <a:txBody>
                    <a:bodyPr/>
                    <a:lstStyle/>
                    <a:p>
                      <a:pPr marL="235585" marR="230504" indent="6254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0,5 г натрій-  карбок</a:t>
                      </a:r>
                      <a:r>
                        <a:rPr sz="1700" spc="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иметил</a:t>
                      </a:r>
                      <a:r>
                        <a:rPr sz="1700" spc="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ц</a:t>
                      </a:r>
                      <a:r>
                        <a:rPr sz="17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ел</a:t>
                      </a:r>
                      <a:r>
                        <a:rPr sz="1700" spc="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ю</a:t>
                      </a:r>
                      <a:r>
                        <a:rPr sz="17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лози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у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вигляді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5 % розчину –</a:t>
                      </a:r>
                      <a:r>
                        <a:rPr sz="1700" spc="8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10,0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174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5,0 г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крохмалю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у </a:t>
                      </a:r>
                      <a:r>
                        <a:rPr sz="1700" spc="-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вигляді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10 % розчину –</a:t>
                      </a:r>
                      <a:r>
                        <a:rPr sz="1700" spc="8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7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50,0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4070" y="387477"/>
            <a:ext cx="4711445" cy="67589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373629" y="5084826"/>
            <a:ext cx="614680" cy="690880"/>
            <a:chOff x="2373629" y="5084826"/>
            <a:chExt cx="614680" cy="690880"/>
          </a:xfrm>
        </p:grpSpPr>
        <p:sp>
          <p:nvSpPr>
            <p:cNvPr id="10" name="object 10"/>
            <p:cNvSpPr/>
            <p:nvPr/>
          </p:nvSpPr>
          <p:spPr>
            <a:xfrm>
              <a:off x="2411729" y="5546598"/>
              <a:ext cx="576580" cy="228600"/>
            </a:xfrm>
            <a:custGeom>
              <a:avLst/>
              <a:gdLst/>
              <a:ahLst/>
              <a:cxnLst/>
              <a:rect l="l" t="t" r="r" b="b"/>
              <a:pathLst>
                <a:path w="576580" h="228600">
                  <a:moveTo>
                    <a:pt x="347471" y="0"/>
                  </a:moveTo>
                  <a:lnTo>
                    <a:pt x="347471" y="228599"/>
                  </a:lnTo>
                  <a:lnTo>
                    <a:pt x="499871" y="152399"/>
                  </a:lnTo>
                  <a:lnTo>
                    <a:pt x="385571" y="152399"/>
                  </a:lnTo>
                  <a:lnTo>
                    <a:pt x="385571" y="76199"/>
                  </a:lnTo>
                  <a:lnTo>
                    <a:pt x="499871" y="76199"/>
                  </a:lnTo>
                  <a:lnTo>
                    <a:pt x="347471" y="0"/>
                  </a:lnTo>
                  <a:close/>
                </a:path>
                <a:path w="576580" h="228600">
                  <a:moveTo>
                    <a:pt x="347471" y="76199"/>
                  </a:moveTo>
                  <a:lnTo>
                    <a:pt x="0" y="76199"/>
                  </a:lnTo>
                  <a:lnTo>
                    <a:pt x="0" y="152399"/>
                  </a:lnTo>
                  <a:lnTo>
                    <a:pt x="347471" y="152399"/>
                  </a:lnTo>
                  <a:lnTo>
                    <a:pt x="347471" y="76199"/>
                  </a:lnTo>
                  <a:close/>
                </a:path>
                <a:path w="576580" h="228600">
                  <a:moveTo>
                    <a:pt x="499871" y="76199"/>
                  </a:moveTo>
                  <a:lnTo>
                    <a:pt x="385571" y="76199"/>
                  </a:lnTo>
                  <a:lnTo>
                    <a:pt x="385571" y="152399"/>
                  </a:lnTo>
                  <a:lnTo>
                    <a:pt x="499871" y="152399"/>
                  </a:lnTo>
                  <a:lnTo>
                    <a:pt x="576071" y="114299"/>
                  </a:lnTo>
                  <a:lnTo>
                    <a:pt x="499871" y="76199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11729" y="5084826"/>
              <a:ext cx="0" cy="576580"/>
            </a:xfrm>
            <a:custGeom>
              <a:avLst/>
              <a:gdLst/>
              <a:ahLst/>
              <a:cxnLst/>
              <a:rect l="l" t="t" r="r" b="b"/>
              <a:pathLst>
                <a:path h="576579">
                  <a:moveTo>
                    <a:pt x="0" y="576072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74613"/>
            <a:ext cx="8458200" cy="6932613"/>
          </a:xfrm>
        </p:spPr>
      </p:pic>
    </p:spTree>
    <p:extLst>
      <p:ext uri="{BB962C8B-B14F-4D97-AF65-F5344CB8AC3E}">
        <p14:creationId xmlns:p14="http://schemas.microsoft.com/office/powerpoint/2010/main" val="1395577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7696200" cy="6887308"/>
          </a:xfrm>
        </p:spPr>
      </p:pic>
    </p:spTree>
    <p:extLst>
      <p:ext uri="{BB962C8B-B14F-4D97-AF65-F5344CB8AC3E}">
        <p14:creationId xmlns:p14="http://schemas.microsoft.com/office/powerpoint/2010/main" val="4208454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4419600" cy="64720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385" y="0"/>
            <a:ext cx="472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76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" y="0"/>
            <a:ext cx="4992914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24" y="152401"/>
            <a:ext cx="4374776" cy="670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992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" y="0"/>
            <a:ext cx="607635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827" y="990600"/>
            <a:ext cx="2747408" cy="365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241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1217"/>
            <a:ext cx="8153399" cy="6193447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8686799" y="3886200"/>
            <a:ext cx="0" cy="2668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7893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22742" y="6469383"/>
            <a:ext cx="435114" cy="38861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29233" y="112776"/>
            <a:ext cx="7706995" cy="676275"/>
            <a:chOff x="729233" y="112776"/>
            <a:chExt cx="7706995" cy="67627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9233" y="112776"/>
              <a:ext cx="6013703" cy="6758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41363" y="112776"/>
              <a:ext cx="2094738" cy="67589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06272" y="180111"/>
            <a:ext cx="7331709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50" dirty="0"/>
              <a:t>7. </a:t>
            </a:r>
            <a:r>
              <a:rPr spc="-75" dirty="0"/>
              <a:t>ОЦІНКА </a:t>
            </a:r>
            <a:r>
              <a:rPr spc="-70" dirty="0"/>
              <a:t>ЯКОСТІ ТА ЗБЕРІГАННЯ</a:t>
            </a:r>
            <a:r>
              <a:rPr spc="70" dirty="0"/>
              <a:t> </a:t>
            </a:r>
            <a:r>
              <a:rPr spc="-75" dirty="0"/>
              <a:t>ЕМУЛЬСІЙ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08378" y="872108"/>
            <a:ext cx="5293360" cy="28892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ts val="2265"/>
              </a:lnSpc>
            </a:pPr>
            <a:r>
              <a:rPr sz="2000" spc="-15" dirty="0">
                <a:solidFill>
                  <a:srgbClr val="663300"/>
                </a:solidFill>
                <a:latin typeface="Times New Roman"/>
                <a:cs typeface="Times New Roman"/>
              </a:rPr>
              <a:t>Контроль </a:t>
            </a:r>
            <a:r>
              <a:rPr sz="2000" spc="-10" dirty="0">
                <a:solidFill>
                  <a:srgbClr val="663300"/>
                </a:solidFill>
                <a:latin typeface="Times New Roman"/>
                <a:cs typeface="Times New Roman"/>
              </a:rPr>
              <a:t>якості </a:t>
            </a:r>
            <a:r>
              <a:rPr sz="2000" spc="-15" dirty="0">
                <a:solidFill>
                  <a:srgbClr val="663300"/>
                </a:solidFill>
                <a:latin typeface="Times New Roman"/>
                <a:cs typeface="Times New Roman"/>
              </a:rPr>
              <a:t>емульсій </a:t>
            </a:r>
            <a:r>
              <a:rPr sz="2000" spc="-5" dirty="0">
                <a:solidFill>
                  <a:srgbClr val="663300"/>
                </a:solidFill>
                <a:latin typeface="Times New Roman"/>
                <a:cs typeface="Times New Roman"/>
              </a:rPr>
              <a:t>здійснюється</a:t>
            </a:r>
            <a:r>
              <a:rPr sz="2000" spc="3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663300"/>
                </a:solidFill>
                <a:latin typeface="Times New Roman"/>
                <a:cs typeface="Times New Roman"/>
              </a:rPr>
              <a:t>згідно: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74598" y="4181728"/>
            <a:ext cx="7716520" cy="2600960"/>
            <a:chOff x="474598" y="4181728"/>
            <a:chExt cx="7716520" cy="2600960"/>
          </a:xfrm>
        </p:grpSpPr>
        <p:sp>
          <p:nvSpPr>
            <p:cNvPr id="11" name="object 11"/>
            <p:cNvSpPr/>
            <p:nvPr/>
          </p:nvSpPr>
          <p:spPr>
            <a:xfrm>
              <a:off x="479678" y="4186808"/>
              <a:ext cx="7706359" cy="2590800"/>
            </a:xfrm>
            <a:custGeom>
              <a:avLst/>
              <a:gdLst/>
              <a:ahLst/>
              <a:cxnLst/>
              <a:rect l="l" t="t" r="r" b="b"/>
              <a:pathLst>
                <a:path w="7706359" h="2590800">
                  <a:moveTo>
                    <a:pt x="7706106" y="0"/>
                  </a:moveTo>
                  <a:lnTo>
                    <a:pt x="0" y="0"/>
                  </a:lnTo>
                  <a:lnTo>
                    <a:pt x="0" y="2590800"/>
                  </a:lnTo>
                  <a:lnTo>
                    <a:pt x="7706106" y="2590800"/>
                  </a:lnTo>
                  <a:lnTo>
                    <a:pt x="770610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9678" y="4186808"/>
              <a:ext cx="7706359" cy="2590800"/>
            </a:xfrm>
            <a:custGeom>
              <a:avLst/>
              <a:gdLst/>
              <a:ahLst/>
              <a:cxnLst/>
              <a:rect l="l" t="t" r="r" b="b"/>
              <a:pathLst>
                <a:path w="7706359" h="2590800">
                  <a:moveTo>
                    <a:pt x="0" y="2590800"/>
                  </a:moveTo>
                  <a:lnTo>
                    <a:pt x="7706106" y="2590800"/>
                  </a:lnTo>
                  <a:lnTo>
                    <a:pt x="7706106" y="0"/>
                  </a:lnTo>
                  <a:lnTo>
                    <a:pt x="0" y="0"/>
                  </a:lnTo>
                  <a:lnTo>
                    <a:pt x="0" y="259080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58291" y="4233417"/>
            <a:ext cx="741616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075" indent="-207010">
              <a:lnSpc>
                <a:spcPct val="100000"/>
              </a:lnSpc>
              <a:spcBef>
                <a:spcPts val="100"/>
              </a:spcBef>
              <a:buChar char="•"/>
              <a:tabLst>
                <a:tab pos="219710" algn="l"/>
              </a:tabLst>
            </a:pP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письмовий;</a:t>
            </a:r>
            <a:endParaRPr sz="1800">
              <a:latin typeface="Verdana"/>
              <a:cs typeface="Verdana"/>
            </a:endParaRPr>
          </a:p>
          <a:p>
            <a:pPr marL="219075" indent="-207010">
              <a:lnSpc>
                <a:spcPct val="100000"/>
              </a:lnSpc>
              <a:buChar char="•"/>
              <a:tabLst>
                <a:tab pos="21971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опитувальний;</a:t>
            </a:r>
            <a:endParaRPr sz="1800">
              <a:latin typeface="Verdana"/>
              <a:cs typeface="Verdana"/>
            </a:endParaRPr>
          </a:p>
          <a:p>
            <a:pPr marL="219710" marR="5080" indent="-219710">
              <a:lnSpc>
                <a:spcPct val="100000"/>
              </a:lnSpc>
              <a:buChar char="•"/>
              <a:tabLst>
                <a:tab pos="219710" algn="l"/>
              </a:tabLst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органолептичний (колір, смак, запах),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а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також однорідність  та відсутність механічних</a:t>
            </a:r>
            <a:r>
              <a:rPr sz="1800" spc="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домішок;</a:t>
            </a:r>
            <a:endParaRPr sz="1800">
              <a:latin typeface="Verdana"/>
              <a:cs typeface="Verdana"/>
            </a:endParaRPr>
          </a:p>
          <a:p>
            <a:pPr marL="219075" indent="-207010">
              <a:lnSpc>
                <a:spcPct val="100000"/>
              </a:lnSpc>
              <a:buChar char="•"/>
              <a:tabLst>
                <a:tab pos="219710" algn="l"/>
              </a:tabLst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фізичний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(загальна маса,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яка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після</a:t>
            </a:r>
            <a:r>
              <a:rPr sz="1800" spc="-3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приготування</a:t>
            </a:r>
            <a:endParaRPr sz="1800">
              <a:latin typeface="Verdana"/>
              <a:cs typeface="Verdana"/>
            </a:endParaRPr>
          </a:p>
          <a:p>
            <a:pPr marL="255270" marR="545465">
              <a:lnSpc>
                <a:spcPct val="100000"/>
              </a:lnSpc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лікарського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препарату не повинна перевищувати норм 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допустимих</a:t>
            </a:r>
            <a:r>
              <a:rPr sz="1800" spc="-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відхилень);</a:t>
            </a:r>
            <a:endParaRPr sz="1800">
              <a:latin typeface="Verdana"/>
              <a:cs typeface="Verdana"/>
            </a:endParaRPr>
          </a:p>
          <a:p>
            <a:pPr marL="219075" indent="-207010">
              <a:lnSpc>
                <a:spcPct val="100000"/>
              </a:lnSpc>
              <a:buChar char="•"/>
              <a:tabLst>
                <a:tab pos="219710" algn="l"/>
              </a:tabLst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хімічний контроль</a:t>
            </a:r>
            <a:r>
              <a:rPr sz="1800" spc="-3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(вибірково);</a:t>
            </a:r>
            <a:endParaRPr sz="1800">
              <a:latin typeface="Verdana"/>
              <a:cs typeface="Verdana"/>
            </a:endParaRPr>
          </a:p>
          <a:p>
            <a:pPr marL="219075" indent="-207010">
              <a:lnSpc>
                <a:spcPct val="100000"/>
              </a:lnSpc>
              <a:buChar char="•"/>
              <a:tabLst>
                <a:tab pos="219710" algn="l"/>
              </a:tabLst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контроль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при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відпуску.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1894" y="1322832"/>
            <a:ext cx="6735445" cy="240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065" indent="-254000">
              <a:lnSpc>
                <a:spcPts val="2110"/>
              </a:lnSpc>
              <a:spcBef>
                <a:spcPts val="100"/>
              </a:spcBef>
              <a:buFont typeface="Wingdings"/>
              <a:buChar char=""/>
              <a:tabLst>
                <a:tab pos="266700" algn="l"/>
              </a:tabLst>
            </a:pP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Монографії ДФУ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1.2</a:t>
            </a:r>
            <a:endParaRPr sz="1800">
              <a:latin typeface="Tahoma"/>
              <a:cs typeface="Tahoma"/>
            </a:endParaRPr>
          </a:p>
          <a:p>
            <a:pPr marL="266065">
              <a:lnSpc>
                <a:spcPts val="2220"/>
              </a:lnSpc>
            </a:pP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«5.N.1. </a:t>
            </a:r>
            <a:r>
              <a:rPr sz="1900" i="1" spc="-65" dirty="0">
                <a:solidFill>
                  <a:srgbClr val="663300"/>
                </a:solidFill>
                <a:latin typeface="Tahoma"/>
                <a:cs typeface="Tahoma"/>
              </a:rPr>
              <a:t>ЕКСТЕМПОРАЛЬНІ </a:t>
            </a:r>
            <a:r>
              <a:rPr sz="1900" i="1" spc="-60" dirty="0">
                <a:solidFill>
                  <a:srgbClr val="663300"/>
                </a:solidFill>
                <a:latin typeface="Tahoma"/>
                <a:cs typeface="Tahoma"/>
              </a:rPr>
              <a:t>ЛІКАРСЬКІ </a:t>
            </a:r>
            <a:r>
              <a:rPr sz="1900" i="1" spc="-65" dirty="0">
                <a:solidFill>
                  <a:srgbClr val="663300"/>
                </a:solidFill>
                <a:latin typeface="Tahoma"/>
                <a:cs typeface="Tahoma"/>
              </a:rPr>
              <a:t>ЗАСОБИ»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(С.</a:t>
            </a:r>
            <a:r>
              <a:rPr sz="1800" spc="7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206-211)</a:t>
            </a:r>
            <a:r>
              <a:rPr sz="1900" i="1" spc="-5" dirty="0">
                <a:solidFill>
                  <a:srgbClr val="663300"/>
                </a:solidFill>
                <a:latin typeface="Tahoma"/>
                <a:cs typeface="Tahoma"/>
              </a:rPr>
              <a:t>;</a:t>
            </a:r>
            <a:endParaRPr sz="1900">
              <a:latin typeface="Tahoma"/>
              <a:cs typeface="Tahoma"/>
            </a:endParaRPr>
          </a:p>
          <a:p>
            <a:pPr marL="266065" marR="1464945" indent="-254000">
              <a:lnSpc>
                <a:spcPts val="2160"/>
              </a:lnSpc>
              <a:spcBef>
                <a:spcPts val="60"/>
              </a:spcBef>
              <a:buFont typeface="Wingdings"/>
              <a:buChar char=""/>
              <a:tabLst>
                <a:tab pos="266700" algn="l"/>
              </a:tabLst>
            </a:pP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Монографії ДФУ 1.2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«Рідкі лікарські засоби для 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орального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застосування»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(С.</a:t>
            </a:r>
            <a:r>
              <a:rPr sz="1800" spc="2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331-334);</a:t>
            </a:r>
            <a:endParaRPr sz="1800">
              <a:latin typeface="Tahoma"/>
              <a:cs typeface="Tahoma"/>
            </a:endParaRPr>
          </a:p>
          <a:p>
            <a:pPr marL="266065" marR="2468245" indent="-254000">
              <a:lnSpc>
                <a:spcPts val="2160"/>
              </a:lnSpc>
              <a:buFont typeface="Wingdings"/>
              <a:buChar char=""/>
              <a:tabLst>
                <a:tab pos="266700" algn="l"/>
              </a:tabLst>
            </a:pP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Методичних рекомендацій,</a:t>
            </a:r>
            <a:r>
              <a:rPr sz="1800" spc="-10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інструкцій  та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наказів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МОЗ</a:t>
            </a:r>
            <a:r>
              <a:rPr sz="1800" spc="2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України.</a:t>
            </a:r>
            <a:endParaRPr sz="1800">
              <a:latin typeface="Tahoma"/>
              <a:cs typeface="Tahoma"/>
            </a:endParaRPr>
          </a:p>
          <a:p>
            <a:pPr marL="286385" marR="2479675">
              <a:lnSpc>
                <a:spcPts val="2160"/>
              </a:lnSpc>
              <a:spcBef>
                <a:spcPts val="1435"/>
              </a:spcBef>
            </a:pPr>
            <a:r>
              <a:rPr sz="1800" spc="-5" dirty="0">
                <a:solidFill>
                  <a:srgbClr val="663300"/>
                </a:solidFill>
                <a:latin typeface="Tahoma"/>
                <a:cs typeface="Tahoma"/>
              </a:rPr>
              <a:t>Перевірка </a:t>
            </a:r>
            <a:r>
              <a:rPr sz="1800" dirty="0">
                <a:solidFill>
                  <a:srgbClr val="663300"/>
                </a:solidFill>
                <a:latin typeface="Tahoma"/>
                <a:cs typeface="Tahoma"/>
              </a:rPr>
              <a:t>якості включає </a:t>
            </a:r>
            <a:r>
              <a:rPr sz="1900" b="1" i="1" spc="-50" dirty="0">
                <a:solidFill>
                  <a:srgbClr val="663300"/>
                </a:solidFill>
                <a:latin typeface="Tahoma"/>
                <a:cs typeface="Tahoma"/>
              </a:rPr>
              <a:t>усі </a:t>
            </a:r>
            <a:r>
              <a:rPr sz="1900" b="1" i="1" spc="-65" dirty="0">
                <a:solidFill>
                  <a:srgbClr val="663300"/>
                </a:solidFill>
                <a:latin typeface="Tahoma"/>
                <a:cs typeface="Tahoma"/>
              </a:rPr>
              <a:t>види  </a:t>
            </a:r>
            <a:r>
              <a:rPr sz="1900" b="1" i="1" spc="-60" dirty="0">
                <a:solidFill>
                  <a:srgbClr val="663300"/>
                </a:solidFill>
                <a:latin typeface="Tahoma"/>
                <a:cs typeface="Tahoma"/>
              </a:rPr>
              <a:t>внутрішньоаптечного</a:t>
            </a:r>
            <a:r>
              <a:rPr sz="1900" b="1" i="1" spc="-5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1900" b="1" i="1" spc="-65" dirty="0">
                <a:solidFill>
                  <a:srgbClr val="663300"/>
                </a:solidFill>
                <a:latin typeface="Tahoma"/>
                <a:cs typeface="Tahoma"/>
              </a:rPr>
              <a:t>контролю:</a:t>
            </a:r>
            <a:endParaRPr sz="19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901946" y="691895"/>
            <a:ext cx="4158615" cy="4059554"/>
            <a:chOff x="4901946" y="691895"/>
            <a:chExt cx="4158615" cy="4059554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9970" y="691895"/>
              <a:ext cx="1680210" cy="24422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03898" y="1906523"/>
              <a:ext cx="1635252" cy="238582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01946" y="2231898"/>
              <a:ext cx="2118359" cy="25191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9233" y="496823"/>
            <a:ext cx="7706995" cy="676275"/>
            <a:chOff x="729233" y="496823"/>
            <a:chExt cx="7706995" cy="6762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233" y="496823"/>
              <a:ext cx="6013703" cy="6758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1363" y="496823"/>
              <a:ext cx="2094738" cy="67589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06272" y="564413"/>
            <a:ext cx="7331709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50" dirty="0"/>
              <a:t>7. </a:t>
            </a:r>
            <a:r>
              <a:rPr spc="-75" dirty="0"/>
              <a:t>ОЦІНКА </a:t>
            </a:r>
            <a:r>
              <a:rPr spc="-70" dirty="0"/>
              <a:t>ЯКОСТІ ТА ЗБЕРІГАННЯ</a:t>
            </a:r>
            <a:r>
              <a:rPr spc="70" dirty="0"/>
              <a:t> </a:t>
            </a:r>
            <a:r>
              <a:rPr spc="-75" dirty="0"/>
              <a:t>ЕМУЛЬСІЙ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0766" y="1500124"/>
            <a:ext cx="8144509" cy="376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marR="240665" indent="390525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Умови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зберігання олійних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емульсій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залежать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від 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фізико-хімічних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властивостей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лікарських</a:t>
            </a:r>
            <a:r>
              <a:rPr sz="2200" b="1" spc="-3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речовин,</a:t>
            </a:r>
            <a:endParaRPr sz="2200">
              <a:latin typeface="Tahoma"/>
              <a:cs typeface="Tahoma"/>
            </a:endParaRPr>
          </a:p>
          <a:p>
            <a:pPr marL="395605" marR="387985" indent="-635" algn="ctr">
              <a:lnSpc>
                <a:spcPct val="100000"/>
              </a:lnSpc>
            </a:pP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які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входять до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складу пропису. Якщо немає  особливих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вказівок, екстемпоральні емульсії 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зберігають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у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захищеному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від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світла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місці до 3</a:t>
            </a:r>
            <a:r>
              <a:rPr sz="2200" b="1" spc="-7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663300"/>
                </a:solidFill>
                <a:latin typeface="Tahoma"/>
                <a:cs typeface="Tahoma"/>
              </a:rPr>
              <a:t>діб.</a:t>
            </a:r>
            <a:endParaRPr sz="2200">
              <a:latin typeface="Tahoma"/>
              <a:cs typeface="Tahoma"/>
            </a:endParaRPr>
          </a:p>
          <a:p>
            <a:pPr marL="3810" algn="ctr">
              <a:lnSpc>
                <a:spcPct val="100000"/>
              </a:lnSpc>
            </a:pP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Емульсії заборонено</a:t>
            </a:r>
            <a:r>
              <a:rPr sz="2200" b="1" spc="-1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663300"/>
                </a:solidFill>
                <a:latin typeface="Tahoma"/>
                <a:cs typeface="Tahoma"/>
              </a:rPr>
              <a:t>заморожувати.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ahoma"/>
              <a:cs typeface="Tahoma"/>
            </a:endParaRPr>
          </a:p>
          <a:p>
            <a:pPr marL="352425" marR="341630" indent="-2540" algn="ctr">
              <a:lnSpc>
                <a:spcPct val="110000"/>
              </a:lnSpc>
            </a:pP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Всі емульсії відпускають у контейнерах </a:t>
            </a:r>
            <a:r>
              <a:rPr sz="2000" b="1" spc="-10" dirty="0">
                <a:solidFill>
                  <a:srgbClr val="A40020"/>
                </a:solidFill>
                <a:latin typeface="Tahoma"/>
                <a:cs typeface="Tahoma"/>
              </a:rPr>
              <a:t>(флаконах) зі 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світлого або рожевого скла з додатковими</a:t>
            </a:r>
            <a:r>
              <a:rPr sz="2000" b="1" spc="8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етикетками:</a:t>
            </a:r>
            <a:endParaRPr sz="2000">
              <a:latin typeface="Tahoma"/>
              <a:cs typeface="Tahoma"/>
            </a:endParaRPr>
          </a:p>
          <a:p>
            <a:pPr marL="1270" algn="ctr">
              <a:lnSpc>
                <a:spcPct val="100000"/>
              </a:lnSpc>
              <a:spcBef>
                <a:spcPts val="240"/>
              </a:spcBef>
            </a:pP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«Перед вживанням збовтувати», «Берегти від</a:t>
            </a:r>
            <a:r>
              <a:rPr sz="2000" b="1" spc="6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дітей»,</a:t>
            </a:r>
            <a:endParaRPr sz="2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2000" b="1" spc="-10" dirty="0">
                <a:solidFill>
                  <a:srgbClr val="A40020"/>
                </a:solidFill>
                <a:latin typeface="Tahoma"/>
                <a:cs typeface="Tahoma"/>
              </a:rPr>
              <a:t>«Зберігати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у прохолодному та </a:t>
            </a:r>
            <a:r>
              <a:rPr sz="2000" b="1" spc="-10" dirty="0">
                <a:solidFill>
                  <a:srgbClr val="A40020"/>
                </a:solidFill>
                <a:latin typeface="Tahoma"/>
                <a:cs typeface="Tahoma"/>
              </a:rPr>
              <a:t>захищеному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від світла</a:t>
            </a:r>
            <a:r>
              <a:rPr sz="2000" b="1" spc="14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A40020"/>
                </a:solidFill>
                <a:latin typeface="Tahoma"/>
                <a:cs typeface="Tahoma"/>
              </a:rPr>
              <a:t>місці».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004822" y="284225"/>
            <a:ext cx="5151120" cy="1042035"/>
            <a:chOff x="2004822" y="284225"/>
            <a:chExt cx="5151120" cy="10420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46781" y="284225"/>
              <a:ext cx="4268724" cy="6758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4822" y="649985"/>
              <a:ext cx="5151120" cy="67589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2183320" y="1928484"/>
            <a:ext cx="5512435" cy="1664970"/>
            <a:chOff x="2183320" y="1928484"/>
            <a:chExt cx="5512435" cy="1664970"/>
          </a:xfrm>
        </p:grpSpPr>
        <p:sp>
          <p:nvSpPr>
            <p:cNvPr id="8" name="object 8"/>
            <p:cNvSpPr/>
            <p:nvPr/>
          </p:nvSpPr>
          <p:spPr>
            <a:xfrm>
              <a:off x="2188082" y="2026285"/>
              <a:ext cx="328930" cy="836930"/>
            </a:xfrm>
            <a:custGeom>
              <a:avLst/>
              <a:gdLst/>
              <a:ahLst/>
              <a:cxnLst/>
              <a:rect l="l" t="t" r="r" b="b"/>
              <a:pathLst>
                <a:path w="328930" h="836930">
                  <a:moveTo>
                    <a:pt x="278511" y="0"/>
                  </a:moveTo>
                  <a:lnTo>
                    <a:pt x="95758" y="182752"/>
                  </a:lnTo>
                  <a:lnTo>
                    <a:pt x="67583" y="215428"/>
                  </a:lnTo>
                  <a:lnTo>
                    <a:pt x="44447" y="251839"/>
                  </a:lnTo>
                  <a:lnTo>
                    <a:pt x="26370" y="291631"/>
                  </a:lnTo>
                  <a:lnTo>
                    <a:pt x="13373" y="334446"/>
                  </a:lnTo>
                  <a:lnTo>
                    <a:pt x="5475" y="379928"/>
                  </a:lnTo>
                  <a:lnTo>
                    <a:pt x="2696" y="427720"/>
                  </a:lnTo>
                  <a:lnTo>
                    <a:pt x="5057" y="477466"/>
                  </a:lnTo>
                  <a:lnTo>
                    <a:pt x="12577" y="528808"/>
                  </a:lnTo>
                  <a:lnTo>
                    <a:pt x="25276" y="581390"/>
                  </a:lnTo>
                  <a:lnTo>
                    <a:pt x="43175" y="634855"/>
                  </a:lnTo>
                  <a:lnTo>
                    <a:pt x="66293" y="688848"/>
                  </a:lnTo>
                  <a:lnTo>
                    <a:pt x="0" y="755141"/>
                  </a:lnTo>
                  <a:lnTo>
                    <a:pt x="328549" y="836802"/>
                  </a:lnTo>
                  <a:lnTo>
                    <a:pt x="315468" y="439800"/>
                  </a:lnTo>
                  <a:lnTo>
                    <a:pt x="249047" y="506094"/>
                  </a:lnTo>
                  <a:lnTo>
                    <a:pt x="225928" y="452102"/>
                  </a:lnTo>
                  <a:lnTo>
                    <a:pt x="208029" y="398637"/>
                  </a:lnTo>
                  <a:lnTo>
                    <a:pt x="195330" y="346055"/>
                  </a:lnTo>
                  <a:lnTo>
                    <a:pt x="187810" y="294713"/>
                  </a:lnTo>
                  <a:lnTo>
                    <a:pt x="185449" y="244967"/>
                  </a:lnTo>
                  <a:lnTo>
                    <a:pt x="188228" y="197175"/>
                  </a:lnTo>
                  <a:lnTo>
                    <a:pt x="196126" y="151693"/>
                  </a:lnTo>
                  <a:lnTo>
                    <a:pt x="209123" y="108878"/>
                  </a:lnTo>
                  <a:lnTo>
                    <a:pt x="227200" y="69086"/>
                  </a:lnTo>
                  <a:lnTo>
                    <a:pt x="250336" y="32675"/>
                  </a:lnTo>
                  <a:lnTo>
                    <a:pt x="278511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96108" y="1933231"/>
              <a:ext cx="815975" cy="417195"/>
            </a:xfrm>
            <a:custGeom>
              <a:avLst/>
              <a:gdLst/>
              <a:ahLst/>
              <a:cxnLst/>
              <a:rect l="l" t="t" r="r" b="b"/>
              <a:pathLst>
                <a:path w="815975" h="417194">
                  <a:moveTo>
                    <a:pt x="325323" y="0"/>
                  </a:moveTo>
                  <a:lnTo>
                    <a:pt x="280765" y="1460"/>
                  </a:lnTo>
                  <a:lnTo>
                    <a:pt x="238133" y="7258"/>
                  </a:lnTo>
                  <a:lnTo>
                    <a:pt x="197706" y="17354"/>
                  </a:lnTo>
                  <a:lnTo>
                    <a:pt x="159765" y="31710"/>
                  </a:lnTo>
                  <a:lnTo>
                    <a:pt x="124590" y="50290"/>
                  </a:lnTo>
                  <a:lnTo>
                    <a:pt x="92461" y="73053"/>
                  </a:lnTo>
                  <a:lnTo>
                    <a:pt x="63657" y="99964"/>
                  </a:lnTo>
                  <a:lnTo>
                    <a:pt x="38459" y="130982"/>
                  </a:lnTo>
                  <a:lnTo>
                    <a:pt x="17147" y="166072"/>
                  </a:lnTo>
                  <a:lnTo>
                    <a:pt x="0" y="205194"/>
                  </a:lnTo>
                  <a:lnTo>
                    <a:pt x="37680" y="193830"/>
                  </a:lnTo>
                  <a:lnTo>
                    <a:pt x="77053" y="186457"/>
                  </a:lnTo>
                  <a:lnTo>
                    <a:pt x="117878" y="182993"/>
                  </a:lnTo>
                  <a:lnTo>
                    <a:pt x="159913" y="183359"/>
                  </a:lnTo>
                  <a:lnTo>
                    <a:pt x="202917" y="187475"/>
                  </a:lnTo>
                  <a:lnTo>
                    <a:pt x="246650" y="195259"/>
                  </a:lnTo>
                  <a:lnTo>
                    <a:pt x="290869" y="206632"/>
                  </a:lnTo>
                  <a:lnTo>
                    <a:pt x="335335" y="221513"/>
                  </a:lnTo>
                  <a:lnTo>
                    <a:pt x="379805" y="239822"/>
                  </a:lnTo>
                  <a:lnTo>
                    <a:pt x="424038" y="261478"/>
                  </a:lnTo>
                  <a:lnTo>
                    <a:pt x="467795" y="286402"/>
                  </a:lnTo>
                  <a:lnTo>
                    <a:pt x="510832" y="314511"/>
                  </a:lnTo>
                  <a:lnTo>
                    <a:pt x="552910" y="345727"/>
                  </a:lnTo>
                  <a:lnTo>
                    <a:pt x="593787" y="379969"/>
                  </a:lnTo>
                  <a:lnTo>
                    <a:pt x="633222" y="417157"/>
                  </a:lnTo>
                  <a:lnTo>
                    <a:pt x="815975" y="234404"/>
                  </a:lnTo>
                  <a:lnTo>
                    <a:pt x="781046" y="201257"/>
                  </a:lnTo>
                  <a:lnTo>
                    <a:pt x="744569" y="170110"/>
                  </a:lnTo>
                  <a:lnTo>
                    <a:pt x="706711" y="141106"/>
                  </a:lnTo>
                  <a:lnTo>
                    <a:pt x="667639" y="114389"/>
                  </a:lnTo>
                  <a:lnTo>
                    <a:pt x="617438" y="84430"/>
                  </a:lnTo>
                  <a:lnTo>
                    <a:pt x="567204" y="59073"/>
                  </a:lnTo>
                  <a:lnTo>
                    <a:pt x="517215" y="38281"/>
                  </a:lnTo>
                  <a:lnTo>
                    <a:pt x="467753" y="22016"/>
                  </a:lnTo>
                  <a:lnTo>
                    <a:pt x="419097" y="10239"/>
                  </a:lnTo>
                  <a:lnTo>
                    <a:pt x="371527" y="2913"/>
                  </a:lnTo>
                  <a:lnTo>
                    <a:pt x="325323" y="0"/>
                  </a:lnTo>
                  <a:close/>
                </a:path>
              </a:pathLst>
            </a:custGeom>
            <a:solidFill>
              <a:srgbClr val="522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88082" y="1933246"/>
              <a:ext cx="1024255" cy="930275"/>
            </a:xfrm>
            <a:custGeom>
              <a:avLst/>
              <a:gdLst/>
              <a:ahLst/>
              <a:cxnLst/>
              <a:rect l="l" t="t" r="r" b="b"/>
              <a:pathLst>
                <a:path w="1024255" h="930275">
                  <a:moveTo>
                    <a:pt x="278511" y="93038"/>
                  </a:moveTo>
                  <a:lnTo>
                    <a:pt x="250336" y="125713"/>
                  </a:lnTo>
                  <a:lnTo>
                    <a:pt x="227200" y="162125"/>
                  </a:lnTo>
                  <a:lnTo>
                    <a:pt x="209123" y="201916"/>
                  </a:lnTo>
                  <a:lnTo>
                    <a:pt x="196126" y="244732"/>
                  </a:lnTo>
                  <a:lnTo>
                    <a:pt x="188228" y="290213"/>
                  </a:lnTo>
                  <a:lnTo>
                    <a:pt x="185449" y="338005"/>
                  </a:lnTo>
                  <a:lnTo>
                    <a:pt x="187810" y="387751"/>
                  </a:lnTo>
                  <a:lnTo>
                    <a:pt x="195330" y="439093"/>
                  </a:lnTo>
                  <a:lnTo>
                    <a:pt x="208029" y="491675"/>
                  </a:lnTo>
                  <a:lnTo>
                    <a:pt x="225928" y="545140"/>
                  </a:lnTo>
                  <a:lnTo>
                    <a:pt x="249047" y="599133"/>
                  </a:lnTo>
                  <a:lnTo>
                    <a:pt x="315468" y="532839"/>
                  </a:lnTo>
                  <a:lnTo>
                    <a:pt x="328549" y="929841"/>
                  </a:lnTo>
                  <a:lnTo>
                    <a:pt x="0" y="848180"/>
                  </a:lnTo>
                  <a:lnTo>
                    <a:pt x="66293" y="781886"/>
                  </a:lnTo>
                  <a:lnTo>
                    <a:pt x="43175" y="727893"/>
                  </a:lnTo>
                  <a:lnTo>
                    <a:pt x="25276" y="674428"/>
                  </a:lnTo>
                  <a:lnTo>
                    <a:pt x="12577" y="621846"/>
                  </a:lnTo>
                  <a:lnTo>
                    <a:pt x="5057" y="570504"/>
                  </a:lnTo>
                  <a:lnTo>
                    <a:pt x="2696" y="520758"/>
                  </a:lnTo>
                  <a:lnTo>
                    <a:pt x="5475" y="472966"/>
                  </a:lnTo>
                  <a:lnTo>
                    <a:pt x="13373" y="427485"/>
                  </a:lnTo>
                  <a:lnTo>
                    <a:pt x="26370" y="384669"/>
                  </a:lnTo>
                  <a:lnTo>
                    <a:pt x="44447" y="344878"/>
                  </a:lnTo>
                  <a:lnTo>
                    <a:pt x="67583" y="308466"/>
                  </a:lnTo>
                  <a:lnTo>
                    <a:pt x="95758" y="275791"/>
                  </a:lnTo>
                  <a:lnTo>
                    <a:pt x="278511" y="93038"/>
                  </a:lnTo>
                  <a:lnTo>
                    <a:pt x="307825" y="67367"/>
                  </a:lnTo>
                  <a:lnTo>
                    <a:pt x="339966" y="45906"/>
                  </a:lnTo>
                  <a:lnTo>
                    <a:pt x="374672" y="28605"/>
                  </a:lnTo>
                  <a:lnTo>
                    <a:pt x="411678" y="15413"/>
                  </a:lnTo>
                  <a:lnTo>
                    <a:pt x="450722" y="6281"/>
                  </a:lnTo>
                  <a:lnTo>
                    <a:pt x="491541" y="1160"/>
                  </a:lnTo>
                  <a:lnTo>
                    <a:pt x="533871" y="0"/>
                  </a:lnTo>
                  <a:lnTo>
                    <a:pt x="577450" y="2750"/>
                  </a:lnTo>
                  <a:lnTo>
                    <a:pt x="622014" y="9361"/>
                  </a:lnTo>
                  <a:lnTo>
                    <a:pt x="667299" y="19783"/>
                  </a:lnTo>
                  <a:lnTo>
                    <a:pt x="713044" y="33966"/>
                  </a:lnTo>
                  <a:lnTo>
                    <a:pt x="758984" y="51861"/>
                  </a:lnTo>
                  <a:lnTo>
                    <a:pt x="804857" y="73418"/>
                  </a:lnTo>
                  <a:lnTo>
                    <a:pt x="850400" y="98587"/>
                  </a:lnTo>
                  <a:lnTo>
                    <a:pt x="895348" y="127319"/>
                  </a:lnTo>
                  <a:lnTo>
                    <a:pt x="939440" y="159563"/>
                  </a:lnTo>
                  <a:lnTo>
                    <a:pt x="982412" y="195269"/>
                  </a:lnTo>
                  <a:lnTo>
                    <a:pt x="1024001" y="234389"/>
                  </a:lnTo>
                  <a:lnTo>
                    <a:pt x="841248" y="417142"/>
                  </a:lnTo>
                  <a:lnTo>
                    <a:pt x="801813" y="379954"/>
                  </a:lnTo>
                  <a:lnTo>
                    <a:pt x="760936" y="345712"/>
                  </a:lnTo>
                  <a:lnTo>
                    <a:pt x="718858" y="314496"/>
                  </a:lnTo>
                  <a:lnTo>
                    <a:pt x="675821" y="286386"/>
                  </a:lnTo>
                  <a:lnTo>
                    <a:pt x="632064" y="261463"/>
                  </a:lnTo>
                  <a:lnTo>
                    <a:pt x="587831" y="239807"/>
                  </a:lnTo>
                  <a:lnTo>
                    <a:pt x="543361" y="221498"/>
                  </a:lnTo>
                  <a:lnTo>
                    <a:pt x="498895" y="206617"/>
                  </a:lnTo>
                  <a:lnTo>
                    <a:pt x="454676" y="195244"/>
                  </a:lnTo>
                  <a:lnTo>
                    <a:pt x="410943" y="187460"/>
                  </a:lnTo>
                  <a:lnTo>
                    <a:pt x="367939" y="183344"/>
                  </a:lnTo>
                  <a:lnTo>
                    <a:pt x="325904" y="182978"/>
                  </a:lnTo>
                  <a:lnTo>
                    <a:pt x="285079" y="186441"/>
                  </a:lnTo>
                  <a:lnTo>
                    <a:pt x="245706" y="193815"/>
                  </a:lnTo>
                  <a:lnTo>
                    <a:pt x="208025" y="205179"/>
                  </a:lnTo>
                </a:path>
              </a:pathLst>
            </a:custGeom>
            <a:ln w="952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12076" y="2781808"/>
              <a:ext cx="978535" cy="806450"/>
            </a:xfrm>
            <a:custGeom>
              <a:avLst/>
              <a:gdLst/>
              <a:ahLst/>
              <a:cxnLst/>
              <a:rect l="l" t="t" r="r" b="b"/>
              <a:pathLst>
                <a:path w="978534" h="806450">
                  <a:moveTo>
                    <a:pt x="937514" y="0"/>
                  </a:moveTo>
                  <a:lnTo>
                    <a:pt x="894606" y="63326"/>
                  </a:lnTo>
                  <a:lnTo>
                    <a:pt x="867944" y="93493"/>
                  </a:lnTo>
                  <a:lnTo>
                    <a:pt x="837977" y="122567"/>
                  </a:lnTo>
                  <a:lnTo>
                    <a:pt x="804831" y="150476"/>
                  </a:lnTo>
                  <a:lnTo>
                    <a:pt x="768632" y="177147"/>
                  </a:lnTo>
                  <a:lnTo>
                    <a:pt x="729504" y="202509"/>
                  </a:lnTo>
                  <a:lnTo>
                    <a:pt x="687574" y="226490"/>
                  </a:lnTo>
                  <a:lnTo>
                    <a:pt x="642967" y="249018"/>
                  </a:lnTo>
                  <a:lnTo>
                    <a:pt x="595808" y="270020"/>
                  </a:lnTo>
                  <a:lnTo>
                    <a:pt x="546224" y="289425"/>
                  </a:lnTo>
                  <a:lnTo>
                    <a:pt x="494338" y="307161"/>
                  </a:lnTo>
                  <a:lnTo>
                    <a:pt x="440278" y="323155"/>
                  </a:lnTo>
                  <a:lnTo>
                    <a:pt x="384169" y="337335"/>
                  </a:lnTo>
                  <a:lnTo>
                    <a:pt x="326136" y="349630"/>
                  </a:lnTo>
                  <a:lnTo>
                    <a:pt x="326136" y="197484"/>
                  </a:lnTo>
                  <a:lnTo>
                    <a:pt x="0" y="532256"/>
                  </a:lnTo>
                  <a:lnTo>
                    <a:pt x="326136" y="806068"/>
                  </a:lnTo>
                  <a:lnTo>
                    <a:pt x="326136" y="653922"/>
                  </a:lnTo>
                  <a:lnTo>
                    <a:pt x="386413" y="641121"/>
                  </a:lnTo>
                  <a:lnTo>
                    <a:pt x="444286" y="626397"/>
                  </a:lnTo>
                  <a:lnTo>
                    <a:pt x="499669" y="609843"/>
                  </a:lnTo>
                  <a:lnTo>
                    <a:pt x="552477" y="591549"/>
                  </a:lnTo>
                  <a:lnTo>
                    <a:pt x="602626" y="571606"/>
                  </a:lnTo>
                  <a:lnTo>
                    <a:pt x="650031" y="550104"/>
                  </a:lnTo>
                  <a:lnTo>
                    <a:pt x="694607" y="527134"/>
                  </a:lnTo>
                  <a:lnTo>
                    <a:pt x="736270" y="502788"/>
                  </a:lnTo>
                  <a:lnTo>
                    <a:pt x="774935" y="477155"/>
                  </a:lnTo>
                  <a:lnTo>
                    <a:pt x="810517" y="450326"/>
                  </a:lnTo>
                  <a:lnTo>
                    <a:pt x="842931" y="422393"/>
                  </a:lnTo>
                  <a:lnTo>
                    <a:pt x="872093" y="393446"/>
                  </a:lnTo>
                  <a:lnTo>
                    <a:pt x="897917" y="363575"/>
                  </a:lnTo>
                  <a:lnTo>
                    <a:pt x="939217" y="301426"/>
                  </a:lnTo>
                  <a:lnTo>
                    <a:pt x="966151" y="236672"/>
                  </a:lnTo>
                  <a:lnTo>
                    <a:pt x="978043" y="170039"/>
                  </a:lnTo>
                  <a:lnTo>
                    <a:pt x="978136" y="136245"/>
                  </a:lnTo>
                  <a:lnTo>
                    <a:pt x="974215" y="102253"/>
                  </a:lnTo>
                  <a:lnTo>
                    <a:pt x="966194" y="68154"/>
                  </a:lnTo>
                  <a:lnTo>
                    <a:pt x="953988" y="34040"/>
                  </a:lnTo>
                  <a:lnTo>
                    <a:pt x="937514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12076" y="2097405"/>
              <a:ext cx="978535" cy="836930"/>
            </a:xfrm>
            <a:custGeom>
              <a:avLst/>
              <a:gdLst/>
              <a:ahLst/>
              <a:cxnLst/>
              <a:rect l="l" t="t" r="r" b="b"/>
              <a:pathLst>
                <a:path w="978534" h="836930">
                  <a:moveTo>
                    <a:pt x="0" y="0"/>
                  </a:moveTo>
                  <a:lnTo>
                    <a:pt x="0" y="304292"/>
                  </a:lnTo>
                  <a:lnTo>
                    <a:pt x="61878" y="305339"/>
                  </a:lnTo>
                  <a:lnTo>
                    <a:pt x="122734" y="308440"/>
                  </a:lnTo>
                  <a:lnTo>
                    <a:pt x="182452" y="313532"/>
                  </a:lnTo>
                  <a:lnTo>
                    <a:pt x="240917" y="320552"/>
                  </a:lnTo>
                  <a:lnTo>
                    <a:pt x="298016" y="329438"/>
                  </a:lnTo>
                  <a:lnTo>
                    <a:pt x="353633" y="340128"/>
                  </a:lnTo>
                  <a:lnTo>
                    <a:pt x="407655" y="352559"/>
                  </a:lnTo>
                  <a:lnTo>
                    <a:pt x="459965" y="366669"/>
                  </a:lnTo>
                  <a:lnTo>
                    <a:pt x="510451" y="382396"/>
                  </a:lnTo>
                  <a:lnTo>
                    <a:pt x="558996" y="399676"/>
                  </a:lnTo>
                  <a:lnTo>
                    <a:pt x="605487" y="418448"/>
                  </a:lnTo>
                  <a:lnTo>
                    <a:pt x="649809" y="438648"/>
                  </a:lnTo>
                  <a:lnTo>
                    <a:pt x="691848" y="460216"/>
                  </a:lnTo>
                  <a:lnTo>
                    <a:pt x="731488" y="483087"/>
                  </a:lnTo>
                  <a:lnTo>
                    <a:pt x="768616" y="507201"/>
                  </a:lnTo>
                  <a:lnTo>
                    <a:pt x="803116" y="532493"/>
                  </a:lnTo>
                  <a:lnTo>
                    <a:pt x="834875" y="558903"/>
                  </a:lnTo>
                  <a:lnTo>
                    <a:pt x="863777" y="586367"/>
                  </a:lnTo>
                  <a:lnTo>
                    <a:pt x="889707" y="614823"/>
                  </a:lnTo>
                  <a:lnTo>
                    <a:pt x="932197" y="674462"/>
                  </a:lnTo>
                  <a:lnTo>
                    <a:pt x="961428" y="737319"/>
                  </a:lnTo>
                  <a:lnTo>
                    <a:pt x="976483" y="802896"/>
                  </a:lnTo>
                  <a:lnTo>
                    <a:pt x="978407" y="836549"/>
                  </a:lnTo>
                  <a:lnTo>
                    <a:pt x="978407" y="532257"/>
                  </a:lnTo>
                  <a:lnTo>
                    <a:pt x="970785" y="465482"/>
                  </a:lnTo>
                  <a:lnTo>
                    <a:pt x="948528" y="401185"/>
                  </a:lnTo>
                  <a:lnTo>
                    <a:pt x="912553" y="339865"/>
                  </a:lnTo>
                  <a:lnTo>
                    <a:pt x="863777" y="282019"/>
                  </a:lnTo>
                  <a:lnTo>
                    <a:pt x="834875" y="254555"/>
                  </a:lnTo>
                  <a:lnTo>
                    <a:pt x="803116" y="228146"/>
                  </a:lnTo>
                  <a:lnTo>
                    <a:pt x="768616" y="202855"/>
                  </a:lnTo>
                  <a:lnTo>
                    <a:pt x="731488" y="178744"/>
                  </a:lnTo>
                  <a:lnTo>
                    <a:pt x="691848" y="155876"/>
                  </a:lnTo>
                  <a:lnTo>
                    <a:pt x="649809" y="134313"/>
                  </a:lnTo>
                  <a:lnTo>
                    <a:pt x="605487" y="114116"/>
                  </a:lnTo>
                  <a:lnTo>
                    <a:pt x="558996" y="95349"/>
                  </a:lnTo>
                  <a:lnTo>
                    <a:pt x="510451" y="78074"/>
                  </a:lnTo>
                  <a:lnTo>
                    <a:pt x="459965" y="62352"/>
                  </a:lnTo>
                  <a:lnTo>
                    <a:pt x="407655" y="48247"/>
                  </a:lnTo>
                  <a:lnTo>
                    <a:pt x="353633" y="35821"/>
                  </a:lnTo>
                  <a:lnTo>
                    <a:pt x="298016" y="25135"/>
                  </a:lnTo>
                  <a:lnTo>
                    <a:pt x="240917" y="16252"/>
                  </a:lnTo>
                  <a:lnTo>
                    <a:pt x="182452" y="9235"/>
                  </a:lnTo>
                  <a:lnTo>
                    <a:pt x="122734" y="4146"/>
                  </a:lnTo>
                  <a:lnTo>
                    <a:pt x="61878" y="1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2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12076" y="2097405"/>
              <a:ext cx="978535" cy="1490980"/>
            </a:xfrm>
            <a:custGeom>
              <a:avLst/>
              <a:gdLst/>
              <a:ahLst/>
              <a:cxnLst/>
              <a:rect l="l" t="t" r="r" b="b"/>
              <a:pathLst>
                <a:path w="978534" h="1490979">
                  <a:moveTo>
                    <a:pt x="978407" y="836549"/>
                  </a:moveTo>
                  <a:lnTo>
                    <a:pt x="970785" y="769799"/>
                  </a:lnTo>
                  <a:lnTo>
                    <a:pt x="948528" y="705519"/>
                  </a:lnTo>
                  <a:lnTo>
                    <a:pt x="912553" y="644209"/>
                  </a:lnTo>
                  <a:lnTo>
                    <a:pt x="863777" y="586367"/>
                  </a:lnTo>
                  <a:lnTo>
                    <a:pt x="834875" y="558903"/>
                  </a:lnTo>
                  <a:lnTo>
                    <a:pt x="803116" y="532493"/>
                  </a:lnTo>
                  <a:lnTo>
                    <a:pt x="768616" y="507201"/>
                  </a:lnTo>
                  <a:lnTo>
                    <a:pt x="731488" y="483087"/>
                  </a:lnTo>
                  <a:lnTo>
                    <a:pt x="691848" y="460216"/>
                  </a:lnTo>
                  <a:lnTo>
                    <a:pt x="649809" y="438648"/>
                  </a:lnTo>
                  <a:lnTo>
                    <a:pt x="605487" y="418448"/>
                  </a:lnTo>
                  <a:lnTo>
                    <a:pt x="558996" y="399676"/>
                  </a:lnTo>
                  <a:lnTo>
                    <a:pt x="510451" y="382396"/>
                  </a:lnTo>
                  <a:lnTo>
                    <a:pt x="459965" y="366669"/>
                  </a:lnTo>
                  <a:lnTo>
                    <a:pt x="407655" y="352559"/>
                  </a:lnTo>
                  <a:lnTo>
                    <a:pt x="353633" y="340128"/>
                  </a:lnTo>
                  <a:lnTo>
                    <a:pt x="298016" y="329438"/>
                  </a:lnTo>
                  <a:lnTo>
                    <a:pt x="240917" y="320552"/>
                  </a:lnTo>
                  <a:lnTo>
                    <a:pt x="182452" y="313532"/>
                  </a:lnTo>
                  <a:lnTo>
                    <a:pt x="122734" y="308440"/>
                  </a:lnTo>
                  <a:lnTo>
                    <a:pt x="61878" y="305339"/>
                  </a:lnTo>
                  <a:lnTo>
                    <a:pt x="0" y="304292"/>
                  </a:lnTo>
                  <a:lnTo>
                    <a:pt x="0" y="0"/>
                  </a:lnTo>
                  <a:lnTo>
                    <a:pt x="61878" y="1046"/>
                  </a:lnTo>
                  <a:lnTo>
                    <a:pt x="122734" y="4146"/>
                  </a:lnTo>
                  <a:lnTo>
                    <a:pt x="182452" y="9235"/>
                  </a:lnTo>
                  <a:lnTo>
                    <a:pt x="240917" y="16252"/>
                  </a:lnTo>
                  <a:lnTo>
                    <a:pt x="298016" y="25135"/>
                  </a:lnTo>
                  <a:lnTo>
                    <a:pt x="353633" y="35821"/>
                  </a:lnTo>
                  <a:lnTo>
                    <a:pt x="407655" y="48247"/>
                  </a:lnTo>
                  <a:lnTo>
                    <a:pt x="459965" y="62352"/>
                  </a:lnTo>
                  <a:lnTo>
                    <a:pt x="510451" y="78074"/>
                  </a:lnTo>
                  <a:lnTo>
                    <a:pt x="558996" y="95349"/>
                  </a:lnTo>
                  <a:lnTo>
                    <a:pt x="605487" y="114116"/>
                  </a:lnTo>
                  <a:lnTo>
                    <a:pt x="649809" y="134313"/>
                  </a:lnTo>
                  <a:lnTo>
                    <a:pt x="691848" y="155876"/>
                  </a:lnTo>
                  <a:lnTo>
                    <a:pt x="731488" y="178744"/>
                  </a:lnTo>
                  <a:lnTo>
                    <a:pt x="768616" y="202855"/>
                  </a:lnTo>
                  <a:lnTo>
                    <a:pt x="803116" y="228146"/>
                  </a:lnTo>
                  <a:lnTo>
                    <a:pt x="834875" y="254555"/>
                  </a:lnTo>
                  <a:lnTo>
                    <a:pt x="863777" y="282019"/>
                  </a:lnTo>
                  <a:lnTo>
                    <a:pt x="889707" y="310476"/>
                  </a:lnTo>
                  <a:lnTo>
                    <a:pt x="932197" y="370122"/>
                  </a:lnTo>
                  <a:lnTo>
                    <a:pt x="961428" y="432993"/>
                  </a:lnTo>
                  <a:lnTo>
                    <a:pt x="976483" y="498591"/>
                  </a:lnTo>
                  <a:lnTo>
                    <a:pt x="978407" y="532257"/>
                  </a:lnTo>
                  <a:lnTo>
                    <a:pt x="978407" y="836549"/>
                  </a:lnTo>
                  <a:lnTo>
                    <a:pt x="969873" y="906842"/>
                  </a:lnTo>
                  <a:lnTo>
                    <a:pt x="944885" y="974798"/>
                  </a:lnTo>
                  <a:lnTo>
                    <a:pt x="904366" y="1039705"/>
                  </a:lnTo>
                  <a:lnTo>
                    <a:pt x="878571" y="1070794"/>
                  </a:lnTo>
                  <a:lnTo>
                    <a:pt x="849239" y="1100855"/>
                  </a:lnTo>
                  <a:lnTo>
                    <a:pt x="816485" y="1129799"/>
                  </a:lnTo>
                  <a:lnTo>
                    <a:pt x="780425" y="1157538"/>
                  </a:lnTo>
                  <a:lnTo>
                    <a:pt x="741175" y="1183984"/>
                  </a:lnTo>
                  <a:lnTo>
                    <a:pt x="698848" y="1209046"/>
                  </a:lnTo>
                  <a:lnTo>
                    <a:pt x="653562" y="1232638"/>
                  </a:lnTo>
                  <a:lnTo>
                    <a:pt x="605430" y="1254669"/>
                  </a:lnTo>
                  <a:lnTo>
                    <a:pt x="554569" y="1275052"/>
                  </a:lnTo>
                  <a:lnTo>
                    <a:pt x="501094" y="1293698"/>
                  </a:lnTo>
                  <a:lnTo>
                    <a:pt x="445120" y="1310518"/>
                  </a:lnTo>
                  <a:lnTo>
                    <a:pt x="386762" y="1325423"/>
                  </a:lnTo>
                  <a:lnTo>
                    <a:pt x="326136" y="1338326"/>
                  </a:lnTo>
                  <a:lnTo>
                    <a:pt x="326136" y="1490472"/>
                  </a:lnTo>
                  <a:lnTo>
                    <a:pt x="0" y="1216660"/>
                  </a:lnTo>
                  <a:lnTo>
                    <a:pt x="326136" y="881888"/>
                  </a:lnTo>
                  <a:lnTo>
                    <a:pt x="326136" y="1034034"/>
                  </a:lnTo>
                  <a:lnTo>
                    <a:pt x="384169" y="1021738"/>
                  </a:lnTo>
                  <a:lnTo>
                    <a:pt x="440278" y="1007558"/>
                  </a:lnTo>
                  <a:lnTo>
                    <a:pt x="494338" y="991564"/>
                  </a:lnTo>
                  <a:lnTo>
                    <a:pt x="546224" y="973828"/>
                  </a:lnTo>
                  <a:lnTo>
                    <a:pt x="595808" y="954423"/>
                  </a:lnTo>
                  <a:lnTo>
                    <a:pt x="642967" y="933421"/>
                  </a:lnTo>
                  <a:lnTo>
                    <a:pt x="687574" y="910893"/>
                  </a:lnTo>
                  <a:lnTo>
                    <a:pt x="729504" y="886912"/>
                  </a:lnTo>
                  <a:lnTo>
                    <a:pt x="768632" y="861550"/>
                  </a:lnTo>
                  <a:lnTo>
                    <a:pt x="804831" y="834879"/>
                  </a:lnTo>
                  <a:lnTo>
                    <a:pt x="837977" y="806970"/>
                  </a:lnTo>
                  <a:lnTo>
                    <a:pt x="867944" y="777896"/>
                  </a:lnTo>
                  <a:lnTo>
                    <a:pt x="894606" y="747729"/>
                  </a:lnTo>
                  <a:lnTo>
                    <a:pt x="917838" y="716540"/>
                  </a:lnTo>
                  <a:lnTo>
                    <a:pt x="937514" y="684403"/>
                  </a:lnTo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268854" y="2924936"/>
            <a:ext cx="2590800" cy="100965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30"/>
              </a:lnSpc>
            </a:pP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використання</a:t>
            </a:r>
            <a:r>
              <a:rPr sz="1600" spc="-8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663300"/>
                </a:solidFill>
                <a:latin typeface="Calibri"/>
                <a:cs typeface="Calibri"/>
              </a:rPr>
              <a:t>комплекс</a:t>
            </a:r>
            <a:r>
              <a:rPr sz="1600" spc="-10" dirty="0">
                <a:solidFill>
                  <a:srgbClr val="663300"/>
                </a:solidFill>
                <a:latin typeface="Arial"/>
                <a:cs typeface="Arial"/>
              </a:rPr>
              <a:t>у</a:t>
            </a:r>
            <a:endParaRPr sz="1600">
              <a:latin typeface="Arial"/>
              <a:cs typeface="Arial"/>
            </a:endParaRPr>
          </a:p>
          <a:p>
            <a:pPr marL="342900" marR="335915" algn="ctr">
              <a:lnSpc>
                <a:spcPct val="100000"/>
              </a:lnSpc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синтетич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н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их</a:t>
            </a:r>
            <a:r>
              <a:rPr sz="1600" spc="-5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не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онн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х  ПА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Р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04434" y="2924936"/>
            <a:ext cx="2016760" cy="100965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479425" marR="266700" indent="-204470">
              <a:lnSpc>
                <a:spcPts val="1920"/>
              </a:lnSpc>
              <a:spcBef>
                <a:spcPts val="5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використання  сучасного</a:t>
            </a:r>
            <a:endParaRPr sz="1600">
              <a:latin typeface="Verdana"/>
              <a:cs typeface="Verdana"/>
            </a:endParaRPr>
          </a:p>
          <a:p>
            <a:pPr marL="379730">
              <a:lnSpc>
                <a:spcPts val="1855"/>
              </a:lnSpc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обладнання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929257" y="1730375"/>
            <a:ext cx="5368290" cy="952500"/>
            <a:chOff x="1929257" y="1730375"/>
            <a:chExt cx="5368290" cy="952500"/>
          </a:xfrm>
        </p:grpSpPr>
        <p:sp>
          <p:nvSpPr>
            <p:cNvPr id="17" name="object 17"/>
            <p:cNvSpPr/>
            <p:nvPr/>
          </p:nvSpPr>
          <p:spPr>
            <a:xfrm>
              <a:off x="1934337" y="1735454"/>
              <a:ext cx="1412875" cy="146685"/>
            </a:xfrm>
            <a:custGeom>
              <a:avLst/>
              <a:gdLst/>
              <a:ahLst/>
              <a:cxnLst/>
              <a:rect l="l" t="t" r="r" b="b"/>
              <a:pathLst>
                <a:path w="1412875" h="146685">
                  <a:moveTo>
                    <a:pt x="44145" y="36588"/>
                  </a:moveTo>
                  <a:lnTo>
                    <a:pt x="0" y="36588"/>
                  </a:lnTo>
                  <a:lnTo>
                    <a:pt x="0" y="109728"/>
                  </a:lnTo>
                  <a:lnTo>
                    <a:pt x="44145" y="109728"/>
                  </a:lnTo>
                  <a:lnTo>
                    <a:pt x="44145" y="36588"/>
                  </a:lnTo>
                  <a:close/>
                </a:path>
                <a:path w="1412875" h="146685">
                  <a:moveTo>
                    <a:pt x="176555" y="36588"/>
                  </a:moveTo>
                  <a:lnTo>
                    <a:pt x="88265" y="36588"/>
                  </a:lnTo>
                  <a:lnTo>
                    <a:pt x="88265" y="109728"/>
                  </a:lnTo>
                  <a:lnTo>
                    <a:pt x="176555" y="109728"/>
                  </a:lnTo>
                  <a:lnTo>
                    <a:pt x="176555" y="36588"/>
                  </a:lnTo>
                  <a:close/>
                </a:path>
                <a:path w="1412875" h="146685">
                  <a:moveTo>
                    <a:pt x="1412748" y="73152"/>
                  </a:moveTo>
                  <a:lnTo>
                    <a:pt x="1059561" y="0"/>
                  </a:lnTo>
                  <a:lnTo>
                    <a:pt x="1059561" y="36576"/>
                  </a:lnTo>
                  <a:lnTo>
                    <a:pt x="220726" y="36576"/>
                  </a:lnTo>
                  <a:lnTo>
                    <a:pt x="220726" y="109728"/>
                  </a:lnTo>
                  <a:lnTo>
                    <a:pt x="1059561" y="109728"/>
                  </a:lnTo>
                  <a:lnTo>
                    <a:pt x="1059561" y="146304"/>
                  </a:lnTo>
                  <a:lnTo>
                    <a:pt x="1412748" y="73152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34337" y="1735455"/>
              <a:ext cx="1412875" cy="146685"/>
            </a:xfrm>
            <a:custGeom>
              <a:avLst/>
              <a:gdLst/>
              <a:ahLst/>
              <a:cxnLst/>
              <a:rect l="l" t="t" r="r" b="b"/>
              <a:pathLst>
                <a:path w="1412875" h="146685">
                  <a:moveTo>
                    <a:pt x="1059561" y="0"/>
                  </a:moveTo>
                  <a:lnTo>
                    <a:pt x="1059561" y="36575"/>
                  </a:lnTo>
                  <a:lnTo>
                    <a:pt x="220725" y="36575"/>
                  </a:lnTo>
                  <a:lnTo>
                    <a:pt x="220725" y="109728"/>
                  </a:lnTo>
                  <a:lnTo>
                    <a:pt x="1059561" y="109728"/>
                  </a:lnTo>
                  <a:lnTo>
                    <a:pt x="1059561" y="146304"/>
                  </a:lnTo>
                  <a:lnTo>
                    <a:pt x="1412748" y="73152"/>
                  </a:lnTo>
                  <a:lnTo>
                    <a:pt x="1059561" y="0"/>
                  </a:lnTo>
                  <a:close/>
                </a:path>
                <a:path w="1412875" h="146685">
                  <a:moveTo>
                    <a:pt x="88264" y="109728"/>
                  </a:moveTo>
                  <a:lnTo>
                    <a:pt x="176561" y="109728"/>
                  </a:lnTo>
                  <a:lnTo>
                    <a:pt x="176561" y="36576"/>
                  </a:lnTo>
                  <a:lnTo>
                    <a:pt x="88264" y="36576"/>
                  </a:lnTo>
                  <a:lnTo>
                    <a:pt x="88264" y="109728"/>
                  </a:lnTo>
                  <a:close/>
                </a:path>
                <a:path w="1412875" h="146685">
                  <a:moveTo>
                    <a:pt x="0" y="109728"/>
                  </a:moveTo>
                  <a:lnTo>
                    <a:pt x="44147" y="109728"/>
                  </a:lnTo>
                  <a:lnTo>
                    <a:pt x="44147" y="36576"/>
                  </a:lnTo>
                  <a:lnTo>
                    <a:pt x="0" y="36576"/>
                  </a:lnTo>
                  <a:lnTo>
                    <a:pt x="0" y="109728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694051" y="1808606"/>
              <a:ext cx="4598035" cy="868680"/>
            </a:xfrm>
            <a:custGeom>
              <a:avLst/>
              <a:gdLst/>
              <a:ahLst/>
              <a:cxnLst/>
              <a:rect l="l" t="t" r="r" b="b"/>
              <a:pathLst>
                <a:path w="4598034" h="868680">
                  <a:moveTo>
                    <a:pt x="4597908" y="0"/>
                  </a:moveTo>
                  <a:lnTo>
                    <a:pt x="615188" y="0"/>
                  </a:lnTo>
                  <a:lnTo>
                    <a:pt x="0" y="868679"/>
                  </a:lnTo>
                  <a:lnTo>
                    <a:pt x="3982720" y="868679"/>
                  </a:lnTo>
                  <a:lnTo>
                    <a:pt x="4597908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94051" y="1808606"/>
              <a:ext cx="4598035" cy="868680"/>
            </a:xfrm>
            <a:custGeom>
              <a:avLst/>
              <a:gdLst/>
              <a:ahLst/>
              <a:cxnLst/>
              <a:rect l="l" t="t" r="r" b="b"/>
              <a:pathLst>
                <a:path w="4598034" h="868680">
                  <a:moveTo>
                    <a:pt x="0" y="868679"/>
                  </a:moveTo>
                  <a:lnTo>
                    <a:pt x="615188" y="0"/>
                  </a:lnTo>
                  <a:lnTo>
                    <a:pt x="4597908" y="0"/>
                  </a:lnTo>
                  <a:lnTo>
                    <a:pt x="3982720" y="868679"/>
                  </a:lnTo>
                  <a:lnTo>
                    <a:pt x="0" y="868679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35502" y="1916429"/>
              <a:ext cx="2737485" cy="500380"/>
            </a:xfrm>
            <a:custGeom>
              <a:avLst/>
              <a:gdLst/>
              <a:ahLst/>
              <a:cxnLst/>
              <a:rect l="l" t="t" r="r" b="b"/>
              <a:pathLst>
                <a:path w="2737485" h="500380">
                  <a:moveTo>
                    <a:pt x="2737104" y="0"/>
                  </a:moveTo>
                  <a:lnTo>
                    <a:pt x="0" y="0"/>
                  </a:lnTo>
                  <a:lnTo>
                    <a:pt x="0" y="499872"/>
                  </a:lnTo>
                  <a:lnTo>
                    <a:pt x="2737104" y="499872"/>
                  </a:lnTo>
                  <a:lnTo>
                    <a:pt x="2737104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872991" y="1902205"/>
            <a:ext cx="22612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8180" marR="5080" indent="-666115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Підвищення</a:t>
            </a:r>
            <a:r>
              <a:rPr sz="1600" spc="-7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фізичної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стійкості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195827" y="2057400"/>
            <a:ext cx="408940" cy="372110"/>
            <a:chOff x="3195827" y="2057400"/>
            <a:chExt cx="408940" cy="372110"/>
          </a:xfrm>
        </p:grpSpPr>
        <p:sp>
          <p:nvSpPr>
            <p:cNvPr id="24" name="object 24"/>
            <p:cNvSpPr/>
            <p:nvPr/>
          </p:nvSpPr>
          <p:spPr>
            <a:xfrm>
              <a:off x="3200780" y="2062352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79" h="361950">
                  <a:moveTo>
                    <a:pt x="292481" y="0"/>
                  </a:moveTo>
                  <a:lnTo>
                    <a:pt x="106044" y="0"/>
                  </a:lnTo>
                  <a:lnTo>
                    <a:pt x="0" y="106045"/>
                  </a:lnTo>
                  <a:lnTo>
                    <a:pt x="0" y="255905"/>
                  </a:lnTo>
                  <a:lnTo>
                    <a:pt x="106044" y="361950"/>
                  </a:lnTo>
                  <a:lnTo>
                    <a:pt x="292481" y="361950"/>
                  </a:lnTo>
                  <a:lnTo>
                    <a:pt x="398526" y="255905"/>
                  </a:lnTo>
                  <a:lnTo>
                    <a:pt x="398526" y="106045"/>
                  </a:lnTo>
                  <a:lnTo>
                    <a:pt x="292481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00780" y="2062352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79" h="361950">
                  <a:moveTo>
                    <a:pt x="0" y="106045"/>
                  </a:moveTo>
                  <a:lnTo>
                    <a:pt x="106044" y="0"/>
                  </a:lnTo>
                  <a:lnTo>
                    <a:pt x="292481" y="0"/>
                  </a:lnTo>
                  <a:lnTo>
                    <a:pt x="398526" y="106045"/>
                  </a:lnTo>
                  <a:lnTo>
                    <a:pt x="398526" y="255905"/>
                  </a:lnTo>
                  <a:lnTo>
                    <a:pt x="292481" y="361950"/>
                  </a:lnTo>
                  <a:lnTo>
                    <a:pt x="106044" y="361950"/>
                  </a:lnTo>
                  <a:lnTo>
                    <a:pt x="0" y="255905"/>
                  </a:lnTo>
                  <a:lnTo>
                    <a:pt x="0" y="10604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273551" y="2133600"/>
              <a:ext cx="254000" cy="217170"/>
            </a:xfrm>
            <a:custGeom>
              <a:avLst/>
              <a:gdLst/>
              <a:ahLst/>
              <a:cxnLst/>
              <a:rect l="l" t="t" r="r" b="b"/>
              <a:pathLst>
                <a:path w="254000" h="217169">
                  <a:moveTo>
                    <a:pt x="253746" y="0"/>
                  </a:moveTo>
                  <a:lnTo>
                    <a:pt x="0" y="0"/>
                  </a:lnTo>
                  <a:lnTo>
                    <a:pt x="0" y="217170"/>
                  </a:lnTo>
                  <a:lnTo>
                    <a:pt x="253746" y="217170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331209" y="2120392"/>
            <a:ext cx="1384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1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259132" y="4397375"/>
            <a:ext cx="5290185" cy="1288415"/>
            <a:chOff x="2259132" y="4397375"/>
            <a:chExt cx="5290185" cy="1288415"/>
          </a:xfrm>
        </p:grpSpPr>
        <p:sp>
          <p:nvSpPr>
            <p:cNvPr id="29" name="object 29"/>
            <p:cNvSpPr/>
            <p:nvPr/>
          </p:nvSpPr>
          <p:spPr>
            <a:xfrm>
              <a:off x="6748652" y="4989194"/>
              <a:ext cx="795655" cy="691515"/>
            </a:xfrm>
            <a:custGeom>
              <a:avLst/>
              <a:gdLst/>
              <a:ahLst/>
              <a:cxnLst/>
              <a:rect l="l" t="t" r="r" b="b"/>
              <a:pathLst>
                <a:path w="795654" h="691514">
                  <a:moveTo>
                    <a:pt x="762380" y="0"/>
                  </a:moveTo>
                  <a:lnTo>
                    <a:pt x="741916" y="34344"/>
                  </a:lnTo>
                  <a:lnTo>
                    <a:pt x="716978" y="67384"/>
                  </a:lnTo>
                  <a:lnTo>
                    <a:pt x="687764" y="99000"/>
                  </a:lnTo>
                  <a:lnTo>
                    <a:pt x="654473" y="129074"/>
                  </a:lnTo>
                  <a:lnTo>
                    <a:pt x="617303" y="157486"/>
                  </a:lnTo>
                  <a:lnTo>
                    <a:pt x="576452" y="184118"/>
                  </a:lnTo>
                  <a:lnTo>
                    <a:pt x="532120" y="208850"/>
                  </a:lnTo>
                  <a:lnTo>
                    <a:pt x="484504" y="231563"/>
                  </a:lnTo>
                  <a:lnTo>
                    <a:pt x="433804" y="252138"/>
                  </a:lnTo>
                  <a:lnTo>
                    <a:pt x="380216" y="270457"/>
                  </a:lnTo>
                  <a:lnTo>
                    <a:pt x="323941" y="286399"/>
                  </a:lnTo>
                  <a:lnTo>
                    <a:pt x="265175" y="299846"/>
                  </a:lnTo>
                  <a:lnTo>
                    <a:pt x="265175" y="169544"/>
                  </a:lnTo>
                  <a:lnTo>
                    <a:pt x="0" y="456310"/>
                  </a:lnTo>
                  <a:lnTo>
                    <a:pt x="265175" y="690943"/>
                  </a:lnTo>
                  <a:lnTo>
                    <a:pt x="265175" y="560577"/>
                  </a:lnTo>
                  <a:lnTo>
                    <a:pt x="323748" y="547204"/>
                  </a:lnTo>
                  <a:lnTo>
                    <a:pt x="379485" y="531481"/>
                  </a:lnTo>
                  <a:lnTo>
                    <a:pt x="432267" y="513542"/>
                  </a:lnTo>
                  <a:lnTo>
                    <a:pt x="481977" y="493524"/>
                  </a:lnTo>
                  <a:lnTo>
                    <a:pt x="528494" y="471558"/>
                  </a:lnTo>
                  <a:lnTo>
                    <a:pt x="571701" y="447782"/>
                  </a:lnTo>
                  <a:lnTo>
                    <a:pt x="611477" y="422328"/>
                  </a:lnTo>
                  <a:lnTo>
                    <a:pt x="647706" y="395331"/>
                  </a:lnTo>
                  <a:lnTo>
                    <a:pt x="680266" y="366926"/>
                  </a:lnTo>
                  <a:lnTo>
                    <a:pt x="709041" y="337248"/>
                  </a:lnTo>
                  <a:lnTo>
                    <a:pt x="733910" y="306430"/>
                  </a:lnTo>
                  <a:lnTo>
                    <a:pt x="771456" y="241916"/>
                  </a:lnTo>
                  <a:lnTo>
                    <a:pt x="791956" y="174458"/>
                  </a:lnTo>
                  <a:lnTo>
                    <a:pt x="795515" y="139962"/>
                  </a:lnTo>
                  <a:lnTo>
                    <a:pt x="794457" y="105133"/>
                  </a:lnTo>
                  <a:lnTo>
                    <a:pt x="788660" y="70107"/>
                  </a:lnTo>
                  <a:lnTo>
                    <a:pt x="778008" y="35018"/>
                  </a:lnTo>
                  <a:lnTo>
                    <a:pt x="76238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48652" y="4402455"/>
              <a:ext cx="795655" cy="717550"/>
            </a:xfrm>
            <a:custGeom>
              <a:avLst/>
              <a:gdLst/>
              <a:ahLst/>
              <a:cxnLst/>
              <a:rect l="l" t="t" r="r" b="b"/>
              <a:pathLst>
                <a:path w="795654" h="717550">
                  <a:moveTo>
                    <a:pt x="0" y="0"/>
                  </a:moveTo>
                  <a:lnTo>
                    <a:pt x="0" y="260731"/>
                  </a:lnTo>
                  <a:lnTo>
                    <a:pt x="59378" y="261982"/>
                  </a:lnTo>
                  <a:lnTo>
                    <a:pt x="117571" y="265679"/>
                  </a:lnTo>
                  <a:lnTo>
                    <a:pt x="174423" y="271732"/>
                  </a:lnTo>
                  <a:lnTo>
                    <a:pt x="229781" y="280054"/>
                  </a:lnTo>
                  <a:lnTo>
                    <a:pt x="283492" y="290555"/>
                  </a:lnTo>
                  <a:lnTo>
                    <a:pt x="335401" y="303149"/>
                  </a:lnTo>
                  <a:lnTo>
                    <a:pt x="385355" y="317745"/>
                  </a:lnTo>
                  <a:lnTo>
                    <a:pt x="433200" y="334257"/>
                  </a:lnTo>
                  <a:lnTo>
                    <a:pt x="478783" y="352595"/>
                  </a:lnTo>
                  <a:lnTo>
                    <a:pt x="521949" y="372671"/>
                  </a:lnTo>
                  <a:lnTo>
                    <a:pt x="562546" y="394398"/>
                  </a:lnTo>
                  <a:lnTo>
                    <a:pt x="600419" y="417686"/>
                  </a:lnTo>
                  <a:lnTo>
                    <a:pt x="635414" y="442448"/>
                  </a:lnTo>
                  <a:lnTo>
                    <a:pt x="667379" y="468596"/>
                  </a:lnTo>
                  <a:lnTo>
                    <a:pt x="696158" y="496040"/>
                  </a:lnTo>
                  <a:lnTo>
                    <a:pt x="721599" y="524692"/>
                  </a:lnTo>
                  <a:lnTo>
                    <a:pt x="761851" y="585270"/>
                  </a:lnTo>
                  <a:lnTo>
                    <a:pt x="786903" y="649621"/>
                  </a:lnTo>
                  <a:lnTo>
                    <a:pt x="795527" y="717042"/>
                  </a:lnTo>
                  <a:lnTo>
                    <a:pt x="795527" y="456311"/>
                  </a:lnTo>
                  <a:lnTo>
                    <a:pt x="786903" y="388890"/>
                  </a:lnTo>
                  <a:lnTo>
                    <a:pt x="761851" y="324539"/>
                  </a:lnTo>
                  <a:lnTo>
                    <a:pt x="721599" y="263961"/>
                  </a:lnTo>
                  <a:lnTo>
                    <a:pt x="696158" y="235309"/>
                  </a:lnTo>
                  <a:lnTo>
                    <a:pt x="667379" y="207865"/>
                  </a:lnTo>
                  <a:lnTo>
                    <a:pt x="635414" y="181717"/>
                  </a:lnTo>
                  <a:lnTo>
                    <a:pt x="600419" y="156955"/>
                  </a:lnTo>
                  <a:lnTo>
                    <a:pt x="562546" y="133667"/>
                  </a:lnTo>
                  <a:lnTo>
                    <a:pt x="521949" y="111940"/>
                  </a:lnTo>
                  <a:lnTo>
                    <a:pt x="478783" y="91864"/>
                  </a:lnTo>
                  <a:lnTo>
                    <a:pt x="433200" y="73526"/>
                  </a:lnTo>
                  <a:lnTo>
                    <a:pt x="385355" y="57014"/>
                  </a:lnTo>
                  <a:lnTo>
                    <a:pt x="335401" y="42418"/>
                  </a:lnTo>
                  <a:lnTo>
                    <a:pt x="283492" y="29824"/>
                  </a:lnTo>
                  <a:lnTo>
                    <a:pt x="229781" y="19323"/>
                  </a:lnTo>
                  <a:lnTo>
                    <a:pt x="174423" y="11001"/>
                  </a:lnTo>
                  <a:lnTo>
                    <a:pt x="117571" y="4948"/>
                  </a:lnTo>
                  <a:lnTo>
                    <a:pt x="59378" y="12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2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748652" y="4402455"/>
              <a:ext cx="795655" cy="1278255"/>
            </a:xfrm>
            <a:custGeom>
              <a:avLst/>
              <a:gdLst/>
              <a:ahLst/>
              <a:cxnLst/>
              <a:rect l="l" t="t" r="r" b="b"/>
              <a:pathLst>
                <a:path w="795654" h="1278254">
                  <a:moveTo>
                    <a:pt x="795527" y="717042"/>
                  </a:moveTo>
                  <a:lnTo>
                    <a:pt x="786903" y="649621"/>
                  </a:lnTo>
                  <a:lnTo>
                    <a:pt x="761851" y="585270"/>
                  </a:lnTo>
                  <a:lnTo>
                    <a:pt x="721599" y="524692"/>
                  </a:lnTo>
                  <a:lnTo>
                    <a:pt x="696158" y="496040"/>
                  </a:lnTo>
                  <a:lnTo>
                    <a:pt x="667379" y="468596"/>
                  </a:lnTo>
                  <a:lnTo>
                    <a:pt x="635414" y="442448"/>
                  </a:lnTo>
                  <a:lnTo>
                    <a:pt x="600419" y="417686"/>
                  </a:lnTo>
                  <a:lnTo>
                    <a:pt x="562546" y="394398"/>
                  </a:lnTo>
                  <a:lnTo>
                    <a:pt x="521949" y="372671"/>
                  </a:lnTo>
                  <a:lnTo>
                    <a:pt x="478783" y="352595"/>
                  </a:lnTo>
                  <a:lnTo>
                    <a:pt x="433200" y="334257"/>
                  </a:lnTo>
                  <a:lnTo>
                    <a:pt x="385355" y="317745"/>
                  </a:lnTo>
                  <a:lnTo>
                    <a:pt x="335401" y="303149"/>
                  </a:lnTo>
                  <a:lnTo>
                    <a:pt x="283492" y="290555"/>
                  </a:lnTo>
                  <a:lnTo>
                    <a:pt x="229781" y="280054"/>
                  </a:lnTo>
                  <a:lnTo>
                    <a:pt x="174423" y="271732"/>
                  </a:lnTo>
                  <a:lnTo>
                    <a:pt x="117571" y="265679"/>
                  </a:lnTo>
                  <a:lnTo>
                    <a:pt x="59378" y="261982"/>
                  </a:lnTo>
                  <a:lnTo>
                    <a:pt x="0" y="260731"/>
                  </a:lnTo>
                  <a:lnTo>
                    <a:pt x="0" y="0"/>
                  </a:lnTo>
                  <a:lnTo>
                    <a:pt x="59378" y="1251"/>
                  </a:lnTo>
                  <a:lnTo>
                    <a:pt x="117571" y="4948"/>
                  </a:lnTo>
                  <a:lnTo>
                    <a:pt x="174423" y="11001"/>
                  </a:lnTo>
                  <a:lnTo>
                    <a:pt x="229781" y="19323"/>
                  </a:lnTo>
                  <a:lnTo>
                    <a:pt x="283492" y="29824"/>
                  </a:lnTo>
                  <a:lnTo>
                    <a:pt x="335401" y="42418"/>
                  </a:lnTo>
                  <a:lnTo>
                    <a:pt x="385355" y="57014"/>
                  </a:lnTo>
                  <a:lnTo>
                    <a:pt x="433200" y="73526"/>
                  </a:lnTo>
                  <a:lnTo>
                    <a:pt x="478783" y="91864"/>
                  </a:lnTo>
                  <a:lnTo>
                    <a:pt x="521949" y="111940"/>
                  </a:lnTo>
                  <a:lnTo>
                    <a:pt x="562546" y="133667"/>
                  </a:lnTo>
                  <a:lnTo>
                    <a:pt x="600419" y="156955"/>
                  </a:lnTo>
                  <a:lnTo>
                    <a:pt x="635414" y="181717"/>
                  </a:lnTo>
                  <a:lnTo>
                    <a:pt x="667379" y="207865"/>
                  </a:lnTo>
                  <a:lnTo>
                    <a:pt x="696158" y="235309"/>
                  </a:lnTo>
                  <a:lnTo>
                    <a:pt x="721599" y="263961"/>
                  </a:lnTo>
                  <a:lnTo>
                    <a:pt x="761851" y="324539"/>
                  </a:lnTo>
                  <a:lnTo>
                    <a:pt x="786903" y="388890"/>
                  </a:lnTo>
                  <a:lnTo>
                    <a:pt x="795527" y="456311"/>
                  </a:lnTo>
                  <a:lnTo>
                    <a:pt x="795527" y="717042"/>
                  </a:lnTo>
                  <a:lnTo>
                    <a:pt x="785777" y="788417"/>
                  </a:lnTo>
                  <a:lnTo>
                    <a:pt x="757362" y="856799"/>
                  </a:lnTo>
                  <a:lnTo>
                    <a:pt x="736547" y="889550"/>
                  </a:lnTo>
                  <a:lnTo>
                    <a:pt x="711537" y="921172"/>
                  </a:lnTo>
                  <a:lnTo>
                    <a:pt x="682488" y="951537"/>
                  </a:lnTo>
                  <a:lnTo>
                    <a:pt x="649557" y="980519"/>
                  </a:lnTo>
                  <a:lnTo>
                    <a:pt x="612901" y="1007990"/>
                  </a:lnTo>
                  <a:lnTo>
                    <a:pt x="572676" y="1033823"/>
                  </a:lnTo>
                  <a:lnTo>
                    <a:pt x="529040" y="1057892"/>
                  </a:lnTo>
                  <a:lnTo>
                    <a:pt x="482149" y="1080069"/>
                  </a:lnTo>
                  <a:lnTo>
                    <a:pt x="432160" y="1100227"/>
                  </a:lnTo>
                  <a:lnTo>
                    <a:pt x="379231" y="1118239"/>
                  </a:lnTo>
                  <a:lnTo>
                    <a:pt x="323517" y="1133978"/>
                  </a:lnTo>
                  <a:lnTo>
                    <a:pt x="265175" y="1147318"/>
                  </a:lnTo>
                  <a:lnTo>
                    <a:pt x="265175" y="1277683"/>
                  </a:lnTo>
                  <a:lnTo>
                    <a:pt x="0" y="1043051"/>
                  </a:lnTo>
                  <a:lnTo>
                    <a:pt x="265175" y="756285"/>
                  </a:lnTo>
                  <a:lnTo>
                    <a:pt x="265175" y="886587"/>
                  </a:lnTo>
                  <a:lnTo>
                    <a:pt x="323941" y="873139"/>
                  </a:lnTo>
                  <a:lnTo>
                    <a:pt x="380216" y="857197"/>
                  </a:lnTo>
                  <a:lnTo>
                    <a:pt x="433804" y="838878"/>
                  </a:lnTo>
                  <a:lnTo>
                    <a:pt x="484504" y="818303"/>
                  </a:lnTo>
                  <a:lnTo>
                    <a:pt x="532120" y="795590"/>
                  </a:lnTo>
                  <a:lnTo>
                    <a:pt x="576452" y="770858"/>
                  </a:lnTo>
                  <a:lnTo>
                    <a:pt x="617303" y="744226"/>
                  </a:lnTo>
                  <a:lnTo>
                    <a:pt x="654473" y="715814"/>
                  </a:lnTo>
                  <a:lnTo>
                    <a:pt x="687764" y="685740"/>
                  </a:lnTo>
                  <a:lnTo>
                    <a:pt x="716978" y="654124"/>
                  </a:lnTo>
                  <a:lnTo>
                    <a:pt x="741916" y="621084"/>
                  </a:lnTo>
                  <a:lnTo>
                    <a:pt x="762380" y="586740"/>
                  </a:lnTo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63894" y="4704334"/>
              <a:ext cx="423545" cy="887094"/>
            </a:xfrm>
            <a:custGeom>
              <a:avLst/>
              <a:gdLst/>
              <a:ahLst/>
              <a:cxnLst/>
              <a:rect l="l" t="t" r="r" b="b"/>
              <a:pathLst>
                <a:path w="423544" h="887095">
                  <a:moveTo>
                    <a:pt x="139072" y="0"/>
                  </a:moveTo>
                  <a:lnTo>
                    <a:pt x="32011" y="229616"/>
                  </a:lnTo>
                  <a:lnTo>
                    <a:pt x="16320" y="269701"/>
                  </a:lnTo>
                  <a:lnTo>
                    <a:pt x="5818" y="311156"/>
                  </a:lnTo>
                  <a:lnTo>
                    <a:pt x="410" y="353679"/>
                  </a:lnTo>
                  <a:lnTo>
                    <a:pt x="0" y="396972"/>
                  </a:lnTo>
                  <a:lnTo>
                    <a:pt x="4492" y="440734"/>
                  </a:lnTo>
                  <a:lnTo>
                    <a:pt x="13793" y="484666"/>
                  </a:lnTo>
                  <a:lnTo>
                    <a:pt x="27805" y="528469"/>
                  </a:lnTo>
                  <a:lnTo>
                    <a:pt x="46434" y="571842"/>
                  </a:lnTo>
                  <a:lnTo>
                    <a:pt x="69585" y="614486"/>
                  </a:lnTo>
                  <a:lnTo>
                    <a:pt x="97161" y="656101"/>
                  </a:lnTo>
                  <a:lnTo>
                    <a:pt x="129068" y="696388"/>
                  </a:lnTo>
                  <a:lnTo>
                    <a:pt x="165211" y="735047"/>
                  </a:lnTo>
                  <a:lnTo>
                    <a:pt x="205493" y="771779"/>
                  </a:lnTo>
                  <a:lnTo>
                    <a:pt x="151899" y="886599"/>
                  </a:lnTo>
                  <a:lnTo>
                    <a:pt x="423298" y="761619"/>
                  </a:lnTo>
                  <a:lnTo>
                    <a:pt x="366021" y="427355"/>
                  </a:lnTo>
                  <a:lnTo>
                    <a:pt x="312554" y="542163"/>
                  </a:lnTo>
                  <a:lnTo>
                    <a:pt x="272272" y="505431"/>
                  </a:lnTo>
                  <a:lnTo>
                    <a:pt x="236129" y="466772"/>
                  </a:lnTo>
                  <a:lnTo>
                    <a:pt x="204222" y="426485"/>
                  </a:lnTo>
                  <a:lnTo>
                    <a:pt x="176646" y="384870"/>
                  </a:lnTo>
                  <a:lnTo>
                    <a:pt x="153495" y="342226"/>
                  </a:lnTo>
                  <a:lnTo>
                    <a:pt x="134866" y="298853"/>
                  </a:lnTo>
                  <a:lnTo>
                    <a:pt x="120854" y="255050"/>
                  </a:lnTo>
                  <a:lnTo>
                    <a:pt x="111553" y="211118"/>
                  </a:lnTo>
                  <a:lnTo>
                    <a:pt x="107061" y="167356"/>
                  </a:lnTo>
                  <a:lnTo>
                    <a:pt x="107471" y="124063"/>
                  </a:lnTo>
                  <a:lnTo>
                    <a:pt x="112879" y="81540"/>
                  </a:lnTo>
                  <a:lnTo>
                    <a:pt x="123381" y="40085"/>
                  </a:lnTo>
                  <a:lnTo>
                    <a:pt x="139072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371343" y="4478693"/>
              <a:ext cx="744220" cy="351155"/>
            </a:xfrm>
            <a:custGeom>
              <a:avLst/>
              <a:gdLst/>
              <a:ahLst/>
              <a:cxnLst/>
              <a:rect l="l" t="t" r="r" b="b"/>
              <a:pathLst>
                <a:path w="744219" h="351154">
                  <a:moveTo>
                    <a:pt x="428832" y="0"/>
                  </a:moveTo>
                  <a:lnTo>
                    <a:pt x="379342" y="3172"/>
                  </a:lnTo>
                  <a:lnTo>
                    <a:pt x="331771" y="10273"/>
                  </a:lnTo>
                  <a:lnTo>
                    <a:pt x="286363" y="21162"/>
                  </a:lnTo>
                  <a:lnTo>
                    <a:pt x="243366" y="35698"/>
                  </a:lnTo>
                  <a:lnTo>
                    <a:pt x="203025" y="53740"/>
                  </a:lnTo>
                  <a:lnTo>
                    <a:pt x="165585" y="75149"/>
                  </a:lnTo>
                  <a:lnTo>
                    <a:pt x="131293" y="99783"/>
                  </a:lnTo>
                  <a:lnTo>
                    <a:pt x="100393" y="127502"/>
                  </a:lnTo>
                  <a:lnTo>
                    <a:pt x="73131" y="158166"/>
                  </a:lnTo>
                  <a:lnTo>
                    <a:pt x="49754" y="191634"/>
                  </a:lnTo>
                  <a:lnTo>
                    <a:pt x="30506" y="227765"/>
                  </a:lnTo>
                  <a:lnTo>
                    <a:pt x="15634" y="266420"/>
                  </a:lnTo>
                  <a:lnTo>
                    <a:pt x="5384" y="307456"/>
                  </a:lnTo>
                  <a:lnTo>
                    <a:pt x="0" y="350735"/>
                  </a:lnTo>
                  <a:lnTo>
                    <a:pt x="32924" y="322668"/>
                  </a:lnTo>
                  <a:lnTo>
                    <a:pt x="69010" y="298244"/>
                  </a:lnTo>
                  <a:lnTo>
                    <a:pt x="107951" y="277489"/>
                  </a:lnTo>
                  <a:lnTo>
                    <a:pt x="149440" y="260427"/>
                  </a:lnTo>
                  <a:lnTo>
                    <a:pt x="193171" y="247082"/>
                  </a:lnTo>
                  <a:lnTo>
                    <a:pt x="238837" y="237478"/>
                  </a:lnTo>
                  <a:lnTo>
                    <a:pt x="286130" y="231641"/>
                  </a:lnTo>
                  <a:lnTo>
                    <a:pt x="334746" y="229594"/>
                  </a:lnTo>
                  <a:lnTo>
                    <a:pt x="384377" y="231363"/>
                  </a:lnTo>
                  <a:lnTo>
                    <a:pt x="434717" y="236970"/>
                  </a:lnTo>
                  <a:lnTo>
                    <a:pt x="485459" y="246442"/>
                  </a:lnTo>
                  <a:lnTo>
                    <a:pt x="536296" y="259802"/>
                  </a:lnTo>
                  <a:lnTo>
                    <a:pt x="586923" y="277074"/>
                  </a:lnTo>
                  <a:lnTo>
                    <a:pt x="637032" y="298284"/>
                  </a:lnTo>
                  <a:lnTo>
                    <a:pt x="744219" y="68668"/>
                  </a:lnTo>
                  <a:lnTo>
                    <a:pt x="705641" y="52031"/>
                  </a:lnTo>
                  <a:lnTo>
                    <a:pt x="666384" y="37585"/>
                  </a:lnTo>
                  <a:lnTo>
                    <a:pt x="626580" y="25377"/>
                  </a:lnTo>
                  <a:lnTo>
                    <a:pt x="586358" y="15455"/>
                  </a:lnTo>
                  <a:lnTo>
                    <a:pt x="532586" y="6000"/>
                  </a:lnTo>
                  <a:lnTo>
                    <a:pt x="479996" y="895"/>
                  </a:lnTo>
                  <a:lnTo>
                    <a:pt x="428832" y="0"/>
                  </a:lnTo>
                  <a:close/>
                </a:path>
              </a:pathLst>
            </a:custGeom>
            <a:solidFill>
              <a:srgbClr val="522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263894" y="4478640"/>
              <a:ext cx="852169" cy="1112520"/>
            </a:xfrm>
            <a:custGeom>
              <a:avLst/>
              <a:gdLst/>
              <a:ahLst/>
              <a:cxnLst/>
              <a:rect l="l" t="t" r="r" b="b"/>
              <a:pathLst>
                <a:path w="852169" h="1112520">
                  <a:moveTo>
                    <a:pt x="139072" y="225693"/>
                  </a:moveTo>
                  <a:lnTo>
                    <a:pt x="123381" y="265778"/>
                  </a:lnTo>
                  <a:lnTo>
                    <a:pt x="112879" y="307233"/>
                  </a:lnTo>
                  <a:lnTo>
                    <a:pt x="107471" y="349756"/>
                  </a:lnTo>
                  <a:lnTo>
                    <a:pt x="107061" y="393049"/>
                  </a:lnTo>
                  <a:lnTo>
                    <a:pt x="111553" y="436811"/>
                  </a:lnTo>
                  <a:lnTo>
                    <a:pt x="120854" y="480743"/>
                  </a:lnTo>
                  <a:lnTo>
                    <a:pt x="134866" y="524546"/>
                  </a:lnTo>
                  <a:lnTo>
                    <a:pt x="153495" y="567919"/>
                  </a:lnTo>
                  <a:lnTo>
                    <a:pt x="176646" y="610563"/>
                  </a:lnTo>
                  <a:lnTo>
                    <a:pt x="204222" y="652178"/>
                  </a:lnTo>
                  <a:lnTo>
                    <a:pt x="236129" y="692465"/>
                  </a:lnTo>
                  <a:lnTo>
                    <a:pt x="272272" y="731124"/>
                  </a:lnTo>
                  <a:lnTo>
                    <a:pt x="312554" y="767856"/>
                  </a:lnTo>
                  <a:lnTo>
                    <a:pt x="366021" y="653048"/>
                  </a:lnTo>
                  <a:lnTo>
                    <a:pt x="423298" y="987312"/>
                  </a:lnTo>
                  <a:lnTo>
                    <a:pt x="151899" y="1112292"/>
                  </a:lnTo>
                  <a:lnTo>
                    <a:pt x="205493" y="997472"/>
                  </a:lnTo>
                  <a:lnTo>
                    <a:pt x="165211" y="960740"/>
                  </a:lnTo>
                  <a:lnTo>
                    <a:pt x="129068" y="922081"/>
                  </a:lnTo>
                  <a:lnTo>
                    <a:pt x="97161" y="881794"/>
                  </a:lnTo>
                  <a:lnTo>
                    <a:pt x="69585" y="840179"/>
                  </a:lnTo>
                  <a:lnTo>
                    <a:pt x="46434" y="797535"/>
                  </a:lnTo>
                  <a:lnTo>
                    <a:pt x="27805" y="754162"/>
                  </a:lnTo>
                  <a:lnTo>
                    <a:pt x="13793" y="710359"/>
                  </a:lnTo>
                  <a:lnTo>
                    <a:pt x="4492" y="666427"/>
                  </a:lnTo>
                  <a:lnTo>
                    <a:pt x="0" y="622665"/>
                  </a:lnTo>
                  <a:lnTo>
                    <a:pt x="410" y="579372"/>
                  </a:lnTo>
                  <a:lnTo>
                    <a:pt x="5818" y="536849"/>
                  </a:lnTo>
                  <a:lnTo>
                    <a:pt x="16320" y="495394"/>
                  </a:lnTo>
                  <a:lnTo>
                    <a:pt x="32011" y="455309"/>
                  </a:lnTo>
                  <a:lnTo>
                    <a:pt x="139072" y="225693"/>
                  </a:lnTo>
                  <a:lnTo>
                    <a:pt x="158276" y="190127"/>
                  </a:lnTo>
                  <a:lnTo>
                    <a:pt x="181220" y="157422"/>
                  </a:lnTo>
                  <a:lnTo>
                    <a:pt x="207652" y="127635"/>
                  </a:lnTo>
                  <a:lnTo>
                    <a:pt x="237321" y="100820"/>
                  </a:lnTo>
                  <a:lnTo>
                    <a:pt x="269975" y="77033"/>
                  </a:lnTo>
                  <a:lnTo>
                    <a:pt x="305362" y="56331"/>
                  </a:lnTo>
                  <a:lnTo>
                    <a:pt x="343231" y="38768"/>
                  </a:lnTo>
                  <a:lnTo>
                    <a:pt x="383331" y="24401"/>
                  </a:lnTo>
                  <a:lnTo>
                    <a:pt x="425409" y="13285"/>
                  </a:lnTo>
                  <a:lnTo>
                    <a:pt x="469215" y="5476"/>
                  </a:lnTo>
                  <a:lnTo>
                    <a:pt x="514497" y="1029"/>
                  </a:lnTo>
                  <a:lnTo>
                    <a:pt x="561004" y="0"/>
                  </a:lnTo>
                  <a:lnTo>
                    <a:pt x="608483" y="2444"/>
                  </a:lnTo>
                  <a:lnTo>
                    <a:pt x="656683" y="8418"/>
                  </a:lnTo>
                  <a:lnTo>
                    <a:pt x="705354" y="17977"/>
                  </a:lnTo>
                  <a:lnTo>
                    <a:pt x="754242" y="31177"/>
                  </a:lnTo>
                  <a:lnTo>
                    <a:pt x="803098" y="48073"/>
                  </a:lnTo>
                  <a:lnTo>
                    <a:pt x="851669" y="68721"/>
                  </a:lnTo>
                  <a:lnTo>
                    <a:pt x="744481" y="298337"/>
                  </a:lnTo>
                  <a:lnTo>
                    <a:pt x="694372" y="277127"/>
                  </a:lnTo>
                  <a:lnTo>
                    <a:pt x="643746" y="259854"/>
                  </a:lnTo>
                  <a:lnTo>
                    <a:pt x="592908" y="246494"/>
                  </a:lnTo>
                  <a:lnTo>
                    <a:pt x="542167" y="237023"/>
                  </a:lnTo>
                  <a:lnTo>
                    <a:pt x="491827" y="231415"/>
                  </a:lnTo>
                  <a:lnTo>
                    <a:pt x="442196" y="229647"/>
                  </a:lnTo>
                  <a:lnTo>
                    <a:pt x="393580" y="231693"/>
                  </a:lnTo>
                  <a:lnTo>
                    <a:pt x="346286" y="237531"/>
                  </a:lnTo>
                  <a:lnTo>
                    <a:pt x="300620" y="247134"/>
                  </a:lnTo>
                  <a:lnTo>
                    <a:pt x="256890" y="260479"/>
                  </a:lnTo>
                  <a:lnTo>
                    <a:pt x="215401" y="277541"/>
                  </a:lnTo>
                  <a:lnTo>
                    <a:pt x="176460" y="298297"/>
                  </a:lnTo>
                  <a:lnTo>
                    <a:pt x="140374" y="322720"/>
                  </a:lnTo>
                  <a:lnTo>
                    <a:pt x="107449" y="350788"/>
                  </a:lnTo>
                </a:path>
              </a:pathLst>
            </a:custGeom>
            <a:ln w="9524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010530" y="5197983"/>
            <a:ext cx="1866900" cy="75247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1910"/>
              </a:lnSpc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розробка</a:t>
            </a:r>
            <a:endParaRPr sz="16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багаточисельних</a:t>
            </a:r>
            <a:endParaRPr sz="16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емульсій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00908" y="5162930"/>
            <a:ext cx="2232025" cy="1362710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292100" marR="284480" indent="-635" algn="ctr">
              <a:lnSpc>
                <a:spcPts val="1920"/>
              </a:lnSpc>
              <a:spcBef>
                <a:spcPts val="55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введення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гідрофільних  розчинників,  солюбілі</a:t>
            </a:r>
            <a:r>
              <a:rPr sz="1600" spc="-10" dirty="0">
                <a:solidFill>
                  <a:srgbClr val="663300"/>
                </a:solidFill>
                <a:latin typeface="Verdana"/>
                <a:cs typeface="Verdana"/>
              </a:rPr>
              <a:t>з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а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орів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та ін.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929257" y="4107053"/>
            <a:ext cx="5331460" cy="951230"/>
            <a:chOff x="1929257" y="4107053"/>
            <a:chExt cx="5331460" cy="951230"/>
          </a:xfrm>
        </p:grpSpPr>
        <p:sp>
          <p:nvSpPr>
            <p:cNvPr id="38" name="object 38"/>
            <p:cNvSpPr/>
            <p:nvPr/>
          </p:nvSpPr>
          <p:spPr>
            <a:xfrm>
              <a:off x="1934337" y="4112133"/>
              <a:ext cx="1339850" cy="146685"/>
            </a:xfrm>
            <a:custGeom>
              <a:avLst/>
              <a:gdLst/>
              <a:ahLst/>
              <a:cxnLst/>
              <a:rect l="l" t="t" r="r" b="b"/>
              <a:pathLst>
                <a:path w="1339850" h="146685">
                  <a:moveTo>
                    <a:pt x="41859" y="36588"/>
                  </a:moveTo>
                  <a:lnTo>
                    <a:pt x="0" y="36588"/>
                  </a:lnTo>
                  <a:lnTo>
                    <a:pt x="0" y="109728"/>
                  </a:lnTo>
                  <a:lnTo>
                    <a:pt x="41859" y="109728"/>
                  </a:lnTo>
                  <a:lnTo>
                    <a:pt x="41859" y="36588"/>
                  </a:lnTo>
                  <a:close/>
                </a:path>
                <a:path w="1339850" h="146685">
                  <a:moveTo>
                    <a:pt x="167411" y="36588"/>
                  </a:moveTo>
                  <a:lnTo>
                    <a:pt x="83693" y="36588"/>
                  </a:lnTo>
                  <a:lnTo>
                    <a:pt x="83693" y="109728"/>
                  </a:lnTo>
                  <a:lnTo>
                    <a:pt x="167411" y="109728"/>
                  </a:lnTo>
                  <a:lnTo>
                    <a:pt x="167411" y="36588"/>
                  </a:lnTo>
                  <a:close/>
                </a:path>
                <a:path w="1339850" h="146685">
                  <a:moveTo>
                    <a:pt x="1339596" y="73152"/>
                  </a:moveTo>
                  <a:lnTo>
                    <a:pt x="1004697" y="0"/>
                  </a:lnTo>
                  <a:lnTo>
                    <a:pt x="1004697" y="36576"/>
                  </a:lnTo>
                  <a:lnTo>
                    <a:pt x="209296" y="36576"/>
                  </a:lnTo>
                  <a:lnTo>
                    <a:pt x="209296" y="109728"/>
                  </a:lnTo>
                  <a:lnTo>
                    <a:pt x="1004697" y="109728"/>
                  </a:lnTo>
                  <a:lnTo>
                    <a:pt x="1004697" y="146304"/>
                  </a:lnTo>
                  <a:lnTo>
                    <a:pt x="1339596" y="73152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934337" y="4112133"/>
              <a:ext cx="1339850" cy="146685"/>
            </a:xfrm>
            <a:custGeom>
              <a:avLst/>
              <a:gdLst/>
              <a:ahLst/>
              <a:cxnLst/>
              <a:rect l="l" t="t" r="r" b="b"/>
              <a:pathLst>
                <a:path w="1339850" h="146685">
                  <a:moveTo>
                    <a:pt x="1004696" y="0"/>
                  </a:moveTo>
                  <a:lnTo>
                    <a:pt x="1004696" y="36576"/>
                  </a:lnTo>
                  <a:lnTo>
                    <a:pt x="209295" y="36576"/>
                  </a:lnTo>
                  <a:lnTo>
                    <a:pt x="209295" y="109728"/>
                  </a:lnTo>
                  <a:lnTo>
                    <a:pt x="1004696" y="109728"/>
                  </a:lnTo>
                  <a:lnTo>
                    <a:pt x="1004696" y="146304"/>
                  </a:lnTo>
                  <a:lnTo>
                    <a:pt x="1339596" y="73152"/>
                  </a:lnTo>
                  <a:lnTo>
                    <a:pt x="1004696" y="0"/>
                  </a:lnTo>
                  <a:close/>
                </a:path>
                <a:path w="1339850" h="146685">
                  <a:moveTo>
                    <a:pt x="83693" y="109728"/>
                  </a:moveTo>
                  <a:lnTo>
                    <a:pt x="167417" y="109728"/>
                  </a:lnTo>
                  <a:lnTo>
                    <a:pt x="167417" y="36576"/>
                  </a:lnTo>
                  <a:lnTo>
                    <a:pt x="83693" y="36576"/>
                  </a:lnTo>
                  <a:lnTo>
                    <a:pt x="83693" y="109728"/>
                  </a:lnTo>
                  <a:close/>
                </a:path>
                <a:path w="1339850" h="146685">
                  <a:moveTo>
                    <a:pt x="0" y="109728"/>
                  </a:moveTo>
                  <a:lnTo>
                    <a:pt x="41861" y="109728"/>
                  </a:lnTo>
                  <a:lnTo>
                    <a:pt x="41861" y="36576"/>
                  </a:lnTo>
                  <a:lnTo>
                    <a:pt x="0" y="36576"/>
                  </a:lnTo>
                  <a:lnTo>
                    <a:pt x="0" y="109728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658237" y="4185285"/>
              <a:ext cx="4597400" cy="868044"/>
            </a:xfrm>
            <a:custGeom>
              <a:avLst/>
              <a:gdLst/>
              <a:ahLst/>
              <a:cxnLst/>
              <a:rect l="l" t="t" r="r" b="b"/>
              <a:pathLst>
                <a:path w="4597400" h="868045">
                  <a:moveTo>
                    <a:pt x="4597145" y="0"/>
                  </a:moveTo>
                  <a:lnTo>
                    <a:pt x="614552" y="0"/>
                  </a:lnTo>
                  <a:lnTo>
                    <a:pt x="0" y="867917"/>
                  </a:lnTo>
                  <a:lnTo>
                    <a:pt x="3982592" y="867917"/>
                  </a:lnTo>
                  <a:lnTo>
                    <a:pt x="4597145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58237" y="4185285"/>
              <a:ext cx="4597400" cy="868044"/>
            </a:xfrm>
            <a:custGeom>
              <a:avLst/>
              <a:gdLst/>
              <a:ahLst/>
              <a:cxnLst/>
              <a:rect l="l" t="t" r="r" b="b"/>
              <a:pathLst>
                <a:path w="4597400" h="868045">
                  <a:moveTo>
                    <a:pt x="0" y="867917"/>
                  </a:moveTo>
                  <a:lnTo>
                    <a:pt x="614552" y="0"/>
                  </a:lnTo>
                  <a:lnTo>
                    <a:pt x="4597145" y="0"/>
                  </a:lnTo>
                  <a:lnTo>
                    <a:pt x="3982592" y="867917"/>
                  </a:lnTo>
                  <a:lnTo>
                    <a:pt x="0" y="867917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08654" y="4221480"/>
              <a:ext cx="2807970" cy="769620"/>
            </a:xfrm>
            <a:custGeom>
              <a:avLst/>
              <a:gdLst/>
              <a:ahLst/>
              <a:cxnLst/>
              <a:rect l="l" t="t" r="r" b="b"/>
              <a:pathLst>
                <a:path w="2807970" h="769620">
                  <a:moveTo>
                    <a:pt x="2807970" y="0"/>
                  </a:moveTo>
                  <a:lnTo>
                    <a:pt x="0" y="0"/>
                  </a:lnTo>
                  <a:lnTo>
                    <a:pt x="0" y="769620"/>
                  </a:lnTo>
                  <a:lnTo>
                    <a:pt x="2807970" y="769620"/>
                  </a:lnTo>
                  <a:lnTo>
                    <a:pt x="2807970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053332" y="4207255"/>
            <a:ext cx="21189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001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Пролонгування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дії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лікарських</a:t>
            </a:r>
            <a:r>
              <a:rPr sz="1600" spc="-6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речовин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160776" y="4435602"/>
            <a:ext cx="407034" cy="372110"/>
            <a:chOff x="3160776" y="4435602"/>
            <a:chExt cx="407034" cy="372110"/>
          </a:xfrm>
        </p:grpSpPr>
        <p:sp>
          <p:nvSpPr>
            <p:cNvPr id="45" name="object 45"/>
            <p:cNvSpPr/>
            <p:nvPr/>
          </p:nvSpPr>
          <p:spPr>
            <a:xfrm>
              <a:off x="3165729" y="4440555"/>
              <a:ext cx="397510" cy="361950"/>
            </a:xfrm>
            <a:custGeom>
              <a:avLst/>
              <a:gdLst/>
              <a:ahLst/>
              <a:cxnLst/>
              <a:rect l="l" t="t" r="r" b="b"/>
              <a:pathLst>
                <a:path w="397510" h="361950">
                  <a:moveTo>
                    <a:pt x="290956" y="0"/>
                  </a:moveTo>
                  <a:lnTo>
                    <a:pt x="106044" y="0"/>
                  </a:lnTo>
                  <a:lnTo>
                    <a:pt x="0" y="106045"/>
                  </a:lnTo>
                  <a:lnTo>
                    <a:pt x="0" y="255905"/>
                  </a:lnTo>
                  <a:lnTo>
                    <a:pt x="106044" y="361950"/>
                  </a:lnTo>
                  <a:lnTo>
                    <a:pt x="290956" y="361950"/>
                  </a:lnTo>
                  <a:lnTo>
                    <a:pt x="397001" y="255905"/>
                  </a:lnTo>
                  <a:lnTo>
                    <a:pt x="397001" y="106045"/>
                  </a:lnTo>
                  <a:lnTo>
                    <a:pt x="290956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165729" y="4440555"/>
              <a:ext cx="397510" cy="361950"/>
            </a:xfrm>
            <a:custGeom>
              <a:avLst/>
              <a:gdLst/>
              <a:ahLst/>
              <a:cxnLst/>
              <a:rect l="l" t="t" r="r" b="b"/>
              <a:pathLst>
                <a:path w="397510" h="361950">
                  <a:moveTo>
                    <a:pt x="0" y="106045"/>
                  </a:moveTo>
                  <a:lnTo>
                    <a:pt x="106044" y="0"/>
                  </a:lnTo>
                  <a:lnTo>
                    <a:pt x="290956" y="0"/>
                  </a:lnTo>
                  <a:lnTo>
                    <a:pt x="397001" y="106045"/>
                  </a:lnTo>
                  <a:lnTo>
                    <a:pt x="397001" y="255905"/>
                  </a:lnTo>
                  <a:lnTo>
                    <a:pt x="290956" y="361950"/>
                  </a:lnTo>
                  <a:lnTo>
                    <a:pt x="106044" y="361950"/>
                  </a:lnTo>
                  <a:lnTo>
                    <a:pt x="0" y="255905"/>
                  </a:lnTo>
                  <a:lnTo>
                    <a:pt x="0" y="106045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237738" y="4512564"/>
              <a:ext cx="252729" cy="217170"/>
            </a:xfrm>
            <a:custGeom>
              <a:avLst/>
              <a:gdLst/>
              <a:ahLst/>
              <a:cxnLst/>
              <a:rect l="l" t="t" r="r" b="b"/>
              <a:pathLst>
                <a:path w="252729" h="217170">
                  <a:moveTo>
                    <a:pt x="252222" y="0"/>
                  </a:moveTo>
                  <a:lnTo>
                    <a:pt x="0" y="0"/>
                  </a:lnTo>
                  <a:lnTo>
                    <a:pt x="0" y="217169"/>
                  </a:lnTo>
                  <a:lnTo>
                    <a:pt x="252222" y="217169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3294634" y="4499609"/>
            <a:ext cx="1384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2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050542" y="0"/>
            <a:ext cx="5151120" cy="1012190"/>
            <a:chOff x="2050542" y="0"/>
            <a:chExt cx="5151120" cy="101219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2502" y="0"/>
              <a:ext cx="4268724" cy="646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0542" y="336041"/>
              <a:ext cx="5151120" cy="67589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2001647" y="976757"/>
            <a:ext cx="5476240" cy="1059815"/>
            <a:chOff x="2001647" y="976757"/>
            <a:chExt cx="5476240" cy="1059815"/>
          </a:xfrm>
        </p:grpSpPr>
        <p:sp>
          <p:nvSpPr>
            <p:cNvPr id="10" name="object 10"/>
            <p:cNvSpPr/>
            <p:nvPr/>
          </p:nvSpPr>
          <p:spPr>
            <a:xfrm>
              <a:off x="2006727" y="981836"/>
              <a:ext cx="1051560" cy="144145"/>
            </a:xfrm>
            <a:custGeom>
              <a:avLst/>
              <a:gdLst/>
              <a:ahLst/>
              <a:cxnLst/>
              <a:rect l="l" t="t" r="r" b="b"/>
              <a:pathLst>
                <a:path w="1051560" h="144144">
                  <a:moveTo>
                    <a:pt x="32854" y="35941"/>
                  </a:moveTo>
                  <a:lnTo>
                    <a:pt x="0" y="35941"/>
                  </a:lnTo>
                  <a:lnTo>
                    <a:pt x="0" y="107950"/>
                  </a:lnTo>
                  <a:lnTo>
                    <a:pt x="32854" y="107950"/>
                  </a:lnTo>
                  <a:lnTo>
                    <a:pt x="32854" y="35941"/>
                  </a:lnTo>
                  <a:close/>
                </a:path>
                <a:path w="1051560" h="144144">
                  <a:moveTo>
                    <a:pt x="131508" y="35941"/>
                  </a:moveTo>
                  <a:lnTo>
                    <a:pt x="65786" y="35941"/>
                  </a:lnTo>
                  <a:lnTo>
                    <a:pt x="65786" y="107950"/>
                  </a:lnTo>
                  <a:lnTo>
                    <a:pt x="131508" y="107950"/>
                  </a:lnTo>
                  <a:lnTo>
                    <a:pt x="131508" y="35941"/>
                  </a:lnTo>
                  <a:close/>
                </a:path>
                <a:path w="1051560" h="144144">
                  <a:moveTo>
                    <a:pt x="1051560" y="72009"/>
                  </a:moveTo>
                  <a:lnTo>
                    <a:pt x="788670" y="0"/>
                  </a:lnTo>
                  <a:lnTo>
                    <a:pt x="788670" y="35941"/>
                  </a:lnTo>
                  <a:lnTo>
                    <a:pt x="164338" y="35941"/>
                  </a:lnTo>
                  <a:lnTo>
                    <a:pt x="164338" y="107950"/>
                  </a:lnTo>
                  <a:lnTo>
                    <a:pt x="788670" y="107950"/>
                  </a:lnTo>
                  <a:lnTo>
                    <a:pt x="788670" y="144018"/>
                  </a:lnTo>
                  <a:lnTo>
                    <a:pt x="1051560" y="72009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06727" y="981837"/>
              <a:ext cx="1051560" cy="144145"/>
            </a:xfrm>
            <a:custGeom>
              <a:avLst/>
              <a:gdLst/>
              <a:ahLst/>
              <a:cxnLst/>
              <a:rect l="l" t="t" r="r" b="b"/>
              <a:pathLst>
                <a:path w="1051560" h="144144">
                  <a:moveTo>
                    <a:pt x="788670" y="0"/>
                  </a:moveTo>
                  <a:lnTo>
                    <a:pt x="788670" y="35940"/>
                  </a:lnTo>
                  <a:lnTo>
                    <a:pt x="164337" y="35940"/>
                  </a:lnTo>
                  <a:lnTo>
                    <a:pt x="164337" y="107950"/>
                  </a:lnTo>
                  <a:lnTo>
                    <a:pt x="788670" y="107950"/>
                  </a:lnTo>
                  <a:lnTo>
                    <a:pt x="788670" y="144017"/>
                  </a:lnTo>
                  <a:lnTo>
                    <a:pt x="1051560" y="72009"/>
                  </a:lnTo>
                  <a:lnTo>
                    <a:pt x="788670" y="0"/>
                  </a:lnTo>
                  <a:close/>
                </a:path>
                <a:path w="1051560" h="144144">
                  <a:moveTo>
                    <a:pt x="65786" y="107950"/>
                  </a:moveTo>
                  <a:lnTo>
                    <a:pt x="131508" y="107950"/>
                  </a:lnTo>
                  <a:lnTo>
                    <a:pt x="131508" y="35940"/>
                  </a:lnTo>
                  <a:lnTo>
                    <a:pt x="65786" y="35940"/>
                  </a:lnTo>
                  <a:lnTo>
                    <a:pt x="65786" y="107950"/>
                  </a:lnTo>
                  <a:close/>
                </a:path>
                <a:path w="1051560" h="144144">
                  <a:moveTo>
                    <a:pt x="0" y="107950"/>
                  </a:moveTo>
                  <a:lnTo>
                    <a:pt x="32861" y="107950"/>
                  </a:lnTo>
                  <a:lnTo>
                    <a:pt x="32861" y="35940"/>
                  </a:lnTo>
                  <a:lnTo>
                    <a:pt x="0" y="3594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68677" y="1054227"/>
              <a:ext cx="5104130" cy="977265"/>
            </a:xfrm>
            <a:custGeom>
              <a:avLst/>
              <a:gdLst/>
              <a:ahLst/>
              <a:cxnLst/>
              <a:rect l="l" t="t" r="r" b="b"/>
              <a:pathLst>
                <a:path w="5104130" h="977264">
                  <a:moveTo>
                    <a:pt x="5103876" y="0"/>
                  </a:moveTo>
                  <a:lnTo>
                    <a:pt x="683006" y="0"/>
                  </a:lnTo>
                  <a:lnTo>
                    <a:pt x="0" y="976884"/>
                  </a:lnTo>
                  <a:lnTo>
                    <a:pt x="4420870" y="976884"/>
                  </a:lnTo>
                  <a:lnTo>
                    <a:pt x="510387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68677" y="1054227"/>
              <a:ext cx="5104130" cy="977265"/>
            </a:xfrm>
            <a:custGeom>
              <a:avLst/>
              <a:gdLst/>
              <a:ahLst/>
              <a:cxnLst/>
              <a:rect l="l" t="t" r="r" b="b"/>
              <a:pathLst>
                <a:path w="5104130" h="977264">
                  <a:moveTo>
                    <a:pt x="0" y="976884"/>
                  </a:moveTo>
                  <a:lnTo>
                    <a:pt x="683006" y="0"/>
                  </a:lnTo>
                  <a:lnTo>
                    <a:pt x="5103876" y="0"/>
                  </a:lnTo>
                  <a:lnTo>
                    <a:pt x="4420870" y="976884"/>
                  </a:lnTo>
                  <a:lnTo>
                    <a:pt x="0" y="976884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63874" y="1162050"/>
              <a:ext cx="3168650" cy="760730"/>
            </a:xfrm>
            <a:custGeom>
              <a:avLst/>
              <a:gdLst/>
              <a:ahLst/>
              <a:cxnLst/>
              <a:rect l="l" t="t" r="r" b="b"/>
              <a:pathLst>
                <a:path w="3168650" h="760730">
                  <a:moveTo>
                    <a:pt x="3168396" y="0"/>
                  </a:moveTo>
                  <a:lnTo>
                    <a:pt x="0" y="0"/>
                  </a:lnTo>
                  <a:lnTo>
                    <a:pt x="0" y="760476"/>
                  </a:lnTo>
                  <a:lnTo>
                    <a:pt x="3168396" y="760476"/>
                  </a:lnTo>
                  <a:lnTo>
                    <a:pt x="316839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629914" y="1148080"/>
            <a:ext cx="30359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впровадження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засобів</a:t>
            </a:r>
            <a:r>
              <a:rPr sz="1600" spc="-7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малої  механізації (диспергатори,  гомогенізатори та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ін.)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980182" y="1302258"/>
            <a:ext cx="408940" cy="372110"/>
            <a:chOff x="2980182" y="1302258"/>
            <a:chExt cx="408940" cy="372110"/>
          </a:xfrm>
        </p:grpSpPr>
        <p:sp>
          <p:nvSpPr>
            <p:cNvPr id="17" name="object 17"/>
            <p:cNvSpPr/>
            <p:nvPr/>
          </p:nvSpPr>
          <p:spPr>
            <a:xfrm>
              <a:off x="2985135" y="1307211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79" h="361950">
                  <a:moveTo>
                    <a:pt x="292480" y="0"/>
                  </a:moveTo>
                  <a:lnTo>
                    <a:pt x="106044" y="0"/>
                  </a:lnTo>
                  <a:lnTo>
                    <a:pt x="0" y="106044"/>
                  </a:lnTo>
                  <a:lnTo>
                    <a:pt x="0" y="255904"/>
                  </a:lnTo>
                  <a:lnTo>
                    <a:pt x="106044" y="361950"/>
                  </a:lnTo>
                  <a:lnTo>
                    <a:pt x="292480" y="361950"/>
                  </a:lnTo>
                  <a:lnTo>
                    <a:pt x="398525" y="255904"/>
                  </a:lnTo>
                  <a:lnTo>
                    <a:pt x="398525" y="106044"/>
                  </a:lnTo>
                  <a:lnTo>
                    <a:pt x="292480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85135" y="1307211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79" h="361950">
                  <a:moveTo>
                    <a:pt x="0" y="106044"/>
                  </a:moveTo>
                  <a:lnTo>
                    <a:pt x="106044" y="0"/>
                  </a:lnTo>
                  <a:lnTo>
                    <a:pt x="292480" y="0"/>
                  </a:lnTo>
                  <a:lnTo>
                    <a:pt x="398525" y="106044"/>
                  </a:lnTo>
                  <a:lnTo>
                    <a:pt x="398525" y="255904"/>
                  </a:lnTo>
                  <a:lnTo>
                    <a:pt x="292480" y="361950"/>
                  </a:lnTo>
                  <a:lnTo>
                    <a:pt x="106044" y="361950"/>
                  </a:lnTo>
                  <a:lnTo>
                    <a:pt x="0" y="255904"/>
                  </a:lnTo>
                  <a:lnTo>
                    <a:pt x="0" y="106044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57144" y="1379220"/>
              <a:ext cx="254000" cy="217170"/>
            </a:xfrm>
            <a:custGeom>
              <a:avLst/>
              <a:gdLst/>
              <a:ahLst/>
              <a:cxnLst/>
              <a:rect l="l" t="t" r="r" b="b"/>
              <a:pathLst>
                <a:path w="254000" h="217169">
                  <a:moveTo>
                    <a:pt x="253745" y="0"/>
                  </a:moveTo>
                  <a:lnTo>
                    <a:pt x="0" y="0"/>
                  </a:lnTo>
                  <a:lnTo>
                    <a:pt x="0" y="217170"/>
                  </a:lnTo>
                  <a:lnTo>
                    <a:pt x="253745" y="217170"/>
                  </a:lnTo>
                  <a:lnTo>
                    <a:pt x="253745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114294" y="1365503"/>
            <a:ext cx="1384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000066"/>
                </a:solidFill>
                <a:latin typeface="Verdana"/>
                <a:cs typeface="Verdana"/>
              </a:rPr>
              <a:t>3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6424" y="2234945"/>
            <a:ext cx="1425702" cy="384810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024889" y="6191503"/>
            <a:ext cx="15709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По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д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рібнюв</a:t>
            </a:r>
            <a:r>
              <a:rPr sz="1800" spc="-10" dirty="0">
                <a:solidFill>
                  <a:srgbClr val="663300"/>
                </a:solidFill>
                <a:latin typeface="Verdana"/>
                <a:cs typeface="Verdana"/>
              </a:rPr>
              <a:t>а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ч  </a:t>
            </a:r>
            <a:r>
              <a:rPr sz="1800" spc="-5" dirty="0">
                <a:solidFill>
                  <a:srgbClr val="663300"/>
                </a:solidFill>
                <a:latin typeface="Verdana"/>
                <a:cs typeface="Verdana"/>
              </a:rPr>
              <a:t>тканин</a:t>
            </a:r>
            <a:r>
              <a:rPr sz="1800" spc="-5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РТ-2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79470" y="2259329"/>
            <a:ext cx="1368552" cy="381609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77078" y="2259329"/>
            <a:ext cx="2295144" cy="3823716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4697221" y="6277355"/>
            <a:ext cx="10426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663300"/>
                </a:solidFill>
                <a:latin typeface="Verdana"/>
                <a:cs typeface="Verdana"/>
              </a:rPr>
              <a:t>Мішалки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2050542" y="281177"/>
            <a:ext cx="5151120" cy="1042035"/>
            <a:chOff x="2050542" y="281177"/>
            <a:chExt cx="5151120" cy="10420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2502" y="281177"/>
              <a:ext cx="4268724" cy="6758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0542" y="646937"/>
              <a:ext cx="5151120" cy="67589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613027" y="2199004"/>
            <a:ext cx="5476240" cy="951230"/>
            <a:chOff x="1613027" y="2199004"/>
            <a:chExt cx="5476240" cy="951230"/>
          </a:xfrm>
        </p:grpSpPr>
        <p:sp>
          <p:nvSpPr>
            <p:cNvPr id="9" name="object 9"/>
            <p:cNvSpPr/>
            <p:nvPr/>
          </p:nvSpPr>
          <p:spPr>
            <a:xfrm>
              <a:off x="1618107" y="2204084"/>
              <a:ext cx="1050925" cy="144145"/>
            </a:xfrm>
            <a:custGeom>
              <a:avLst/>
              <a:gdLst/>
              <a:ahLst/>
              <a:cxnLst/>
              <a:rect l="l" t="t" r="r" b="b"/>
              <a:pathLst>
                <a:path w="1050925" h="144144">
                  <a:moveTo>
                    <a:pt x="32829" y="35941"/>
                  </a:moveTo>
                  <a:lnTo>
                    <a:pt x="0" y="35941"/>
                  </a:lnTo>
                  <a:lnTo>
                    <a:pt x="0" y="107950"/>
                  </a:lnTo>
                  <a:lnTo>
                    <a:pt x="32829" y="107950"/>
                  </a:lnTo>
                  <a:lnTo>
                    <a:pt x="32829" y="35941"/>
                  </a:lnTo>
                  <a:close/>
                </a:path>
                <a:path w="1050925" h="144144">
                  <a:moveTo>
                    <a:pt x="131330" y="35941"/>
                  </a:moveTo>
                  <a:lnTo>
                    <a:pt x="65659" y="35941"/>
                  </a:lnTo>
                  <a:lnTo>
                    <a:pt x="65659" y="107950"/>
                  </a:lnTo>
                  <a:lnTo>
                    <a:pt x="131330" y="107950"/>
                  </a:lnTo>
                  <a:lnTo>
                    <a:pt x="131330" y="35941"/>
                  </a:lnTo>
                  <a:close/>
                </a:path>
                <a:path w="1050925" h="144144">
                  <a:moveTo>
                    <a:pt x="1050798" y="72009"/>
                  </a:moveTo>
                  <a:lnTo>
                    <a:pt x="788162" y="0"/>
                  </a:lnTo>
                  <a:lnTo>
                    <a:pt x="788162" y="36068"/>
                  </a:lnTo>
                  <a:lnTo>
                    <a:pt x="164211" y="36068"/>
                  </a:lnTo>
                  <a:lnTo>
                    <a:pt x="164211" y="107950"/>
                  </a:lnTo>
                  <a:lnTo>
                    <a:pt x="788162" y="107950"/>
                  </a:lnTo>
                  <a:lnTo>
                    <a:pt x="788162" y="144018"/>
                  </a:lnTo>
                  <a:lnTo>
                    <a:pt x="1050798" y="72009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18107" y="2204084"/>
              <a:ext cx="1050925" cy="144145"/>
            </a:xfrm>
            <a:custGeom>
              <a:avLst/>
              <a:gdLst/>
              <a:ahLst/>
              <a:cxnLst/>
              <a:rect l="l" t="t" r="r" b="b"/>
              <a:pathLst>
                <a:path w="1050925" h="144144">
                  <a:moveTo>
                    <a:pt x="788162" y="0"/>
                  </a:moveTo>
                  <a:lnTo>
                    <a:pt x="788162" y="36067"/>
                  </a:lnTo>
                  <a:lnTo>
                    <a:pt x="164211" y="36067"/>
                  </a:lnTo>
                  <a:lnTo>
                    <a:pt x="164211" y="107950"/>
                  </a:lnTo>
                  <a:lnTo>
                    <a:pt x="788162" y="107950"/>
                  </a:lnTo>
                  <a:lnTo>
                    <a:pt x="788162" y="144017"/>
                  </a:lnTo>
                  <a:lnTo>
                    <a:pt x="1050798" y="72009"/>
                  </a:lnTo>
                  <a:lnTo>
                    <a:pt x="788162" y="0"/>
                  </a:lnTo>
                  <a:close/>
                </a:path>
                <a:path w="1050925" h="144144">
                  <a:moveTo>
                    <a:pt x="65659" y="107950"/>
                  </a:moveTo>
                  <a:lnTo>
                    <a:pt x="131334" y="107950"/>
                  </a:lnTo>
                  <a:lnTo>
                    <a:pt x="131334" y="35940"/>
                  </a:lnTo>
                  <a:lnTo>
                    <a:pt x="65659" y="35940"/>
                  </a:lnTo>
                  <a:lnTo>
                    <a:pt x="65659" y="107950"/>
                  </a:lnTo>
                  <a:close/>
                </a:path>
                <a:path w="1050925" h="144144">
                  <a:moveTo>
                    <a:pt x="0" y="107950"/>
                  </a:moveTo>
                  <a:lnTo>
                    <a:pt x="32837" y="107950"/>
                  </a:lnTo>
                  <a:lnTo>
                    <a:pt x="32837" y="35940"/>
                  </a:lnTo>
                  <a:lnTo>
                    <a:pt x="0" y="35940"/>
                  </a:lnTo>
                  <a:lnTo>
                    <a:pt x="0" y="10795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80057" y="2277236"/>
              <a:ext cx="5104130" cy="868044"/>
            </a:xfrm>
            <a:custGeom>
              <a:avLst/>
              <a:gdLst/>
              <a:ahLst/>
              <a:cxnLst/>
              <a:rect l="l" t="t" r="r" b="b"/>
              <a:pathLst>
                <a:path w="5104130" h="868044">
                  <a:moveTo>
                    <a:pt x="5103876" y="0"/>
                  </a:moveTo>
                  <a:lnTo>
                    <a:pt x="682244" y="0"/>
                  </a:lnTo>
                  <a:lnTo>
                    <a:pt x="0" y="867917"/>
                  </a:lnTo>
                  <a:lnTo>
                    <a:pt x="4421632" y="867917"/>
                  </a:lnTo>
                  <a:lnTo>
                    <a:pt x="510387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80057" y="2277236"/>
              <a:ext cx="5104130" cy="868044"/>
            </a:xfrm>
            <a:custGeom>
              <a:avLst/>
              <a:gdLst/>
              <a:ahLst/>
              <a:cxnLst/>
              <a:rect l="l" t="t" r="r" b="b"/>
              <a:pathLst>
                <a:path w="5104130" h="868044">
                  <a:moveTo>
                    <a:pt x="0" y="867917"/>
                  </a:moveTo>
                  <a:lnTo>
                    <a:pt x="682244" y="0"/>
                  </a:lnTo>
                  <a:lnTo>
                    <a:pt x="5103876" y="0"/>
                  </a:lnTo>
                  <a:lnTo>
                    <a:pt x="4421632" y="867917"/>
                  </a:lnTo>
                  <a:lnTo>
                    <a:pt x="0" y="867917"/>
                  </a:lnTo>
                  <a:close/>
                </a:path>
              </a:pathLst>
            </a:custGeom>
            <a:ln w="990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71750" y="2420873"/>
              <a:ext cx="3855720" cy="650875"/>
            </a:xfrm>
            <a:custGeom>
              <a:avLst/>
              <a:gdLst/>
              <a:ahLst/>
              <a:cxnLst/>
              <a:rect l="l" t="t" r="r" b="b"/>
              <a:pathLst>
                <a:path w="3855720" h="650875">
                  <a:moveTo>
                    <a:pt x="3855720" y="0"/>
                  </a:moveTo>
                  <a:lnTo>
                    <a:pt x="0" y="0"/>
                  </a:lnTo>
                  <a:lnTo>
                    <a:pt x="0" y="650748"/>
                  </a:lnTo>
                  <a:lnTo>
                    <a:pt x="3855720" y="650748"/>
                  </a:lnTo>
                  <a:lnTo>
                    <a:pt x="3855720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613027" y="3393821"/>
            <a:ext cx="5514340" cy="966469"/>
            <a:chOff x="1613027" y="3393821"/>
            <a:chExt cx="5514340" cy="966469"/>
          </a:xfrm>
        </p:grpSpPr>
        <p:sp>
          <p:nvSpPr>
            <p:cNvPr id="15" name="object 15"/>
            <p:cNvSpPr/>
            <p:nvPr/>
          </p:nvSpPr>
          <p:spPr>
            <a:xfrm>
              <a:off x="1618107" y="3398900"/>
              <a:ext cx="1089025" cy="159385"/>
            </a:xfrm>
            <a:custGeom>
              <a:avLst/>
              <a:gdLst/>
              <a:ahLst/>
              <a:cxnLst/>
              <a:rect l="l" t="t" r="r" b="b"/>
              <a:pathLst>
                <a:path w="1089025" h="159385">
                  <a:moveTo>
                    <a:pt x="34023" y="39751"/>
                  </a:moveTo>
                  <a:lnTo>
                    <a:pt x="0" y="39751"/>
                  </a:lnTo>
                  <a:lnTo>
                    <a:pt x="0" y="119380"/>
                  </a:lnTo>
                  <a:lnTo>
                    <a:pt x="34023" y="119380"/>
                  </a:lnTo>
                  <a:lnTo>
                    <a:pt x="34023" y="39751"/>
                  </a:lnTo>
                  <a:close/>
                </a:path>
                <a:path w="1089025" h="159385">
                  <a:moveTo>
                    <a:pt x="136118" y="39751"/>
                  </a:moveTo>
                  <a:lnTo>
                    <a:pt x="68072" y="39751"/>
                  </a:lnTo>
                  <a:lnTo>
                    <a:pt x="68072" y="119380"/>
                  </a:lnTo>
                  <a:lnTo>
                    <a:pt x="136118" y="119380"/>
                  </a:lnTo>
                  <a:lnTo>
                    <a:pt x="136118" y="39751"/>
                  </a:lnTo>
                  <a:close/>
                </a:path>
                <a:path w="1089025" h="159385">
                  <a:moveTo>
                    <a:pt x="1088898" y="79629"/>
                  </a:moveTo>
                  <a:lnTo>
                    <a:pt x="816737" y="0"/>
                  </a:lnTo>
                  <a:lnTo>
                    <a:pt x="816737" y="39751"/>
                  </a:lnTo>
                  <a:lnTo>
                    <a:pt x="170180" y="39751"/>
                  </a:lnTo>
                  <a:lnTo>
                    <a:pt x="170180" y="119380"/>
                  </a:lnTo>
                  <a:lnTo>
                    <a:pt x="816737" y="119380"/>
                  </a:lnTo>
                  <a:lnTo>
                    <a:pt x="816737" y="159270"/>
                  </a:lnTo>
                  <a:lnTo>
                    <a:pt x="1088898" y="79629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18107" y="3398901"/>
              <a:ext cx="1089025" cy="159385"/>
            </a:xfrm>
            <a:custGeom>
              <a:avLst/>
              <a:gdLst/>
              <a:ahLst/>
              <a:cxnLst/>
              <a:rect l="l" t="t" r="r" b="b"/>
              <a:pathLst>
                <a:path w="1089025" h="159385">
                  <a:moveTo>
                    <a:pt x="816737" y="0"/>
                  </a:moveTo>
                  <a:lnTo>
                    <a:pt x="816737" y="39750"/>
                  </a:lnTo>
                  <a:lnTo>
                    <a:pt x="170180" y="39750"/>
                  </a:lnTo>
                  <a:lnTo>
                    <a:pt x="170180" y="119379"/>
                  </a:lnTo>
                  <a:lnTo>
                    <a:pt x="816737" y="119379"/>
                  </a:lnTo>
                  <a:lnTo>
                    <a:pt x="816737" y="159258"/>
                  </a:lnTo>
                  <a:lnTo>
                    <a:pt x="1088898" y="79628"/>
                  </a:lnTo>
                  <a:lnTo>
                    <a:pt x="816737" y="0"/>
                  </a:lnTo>
                  <a:close/>
                </a:path>
                <a:path w="1089025" h="159385">
                  <a:moveTo>
                    <a:pt x="68072" y="119379"/>
                  </a:moveTo>
                  <a:lnTo>
                    <a:pt x="136128" y="119379"/>
                  </a:lnTo>
                  <a:lnTo>
                    <a:pt x="136128" y="39750"/>
                  </a:lnTo>
                  <a:lnTo>
                    <a:pt x="68072" y="39750"/>
                  </a:lnTo>
                  <a:lnTo>
                    <a:pt x="68072" y="119379"/>
                  </a:lnTo>
                  <a:close/>
                </a:path>
                <a:path w="1089025" h="159385">
                  <a:moveTo>
                    <a:pt x="0" y="119379"/>
                  </a:moveTo>
                  <a:lnTo>
                    <a:pt x="34028" y="119379"/>
                  </a:lnTo>
                  <a:lnTo>
                    <a:pt x="34028" y="39750"/>
                  </a:lnTo>
                  <a:lnTo>
                    <a:pt x="0" y="39750"/>
                  </a:lnTo>
                  <a:lnTo>
                    <a:pt x="0" y="119379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18157" y="3485007"/>
              <a:ext cx="5104130" cy="870585"/>
            </a:xfrm>
            <a:custGeom>
              <a:avLst/>
              <a:gdLst/>
              <a:ahLst/>
              <a:cxnLst/>
              <a:rect l="l" t="t" r="r" b="b"/>
              <a:pathLst>
                <a:path w="5104130" h="870585">
                  <a:moveTo>
                    <a:pt x="5103876" y="0"/>
                  </a:moveTo>
                  <a:lnTo>
                    <a:pt x="682879" y="0"/>
                  </a:lnTo>
                  <a:lnTo>
                    <a:pt x="0" y="870203"/>
                  </a:lnTo>
                  <a:lnTo>
                    <a:pt x="4420997" y="870203"/>
                  </a:lnTo>
                  <a:lnTo>
                    <a:pt x="510387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18157" y="3485007"/>
              <a:ext cx="5104130" cy="870585"/>
            </a:xfrm>
            <a:custGeom>
              <a:avLst/>
              <a:gdLst/>
              <a:ahLst/>
              <a:cxnLst/>
              <a:rect l="l" t="t" r="r" b="b"/>
              <a:pathLst>
                <a:path w="5104130" h="870585">
                  <a:moveTo>
                    <a:pt x="0" y="870203"/>
                  </a:moveTo>
                  <a:lnTo>
                    <a:pt x="682879" y="0"/>
                  </a:lnTo>
                  <a:lnTo>
                    <a:pt x="5103876" y="0"/>
                  </a:lnTo>
                  <a:lnTo>
                    <a:pt x="4420997" y="870203"/>
                  </a:lnTo>
                  <a:lnTo>
                    <a:pt x="0" y="870203"/>
                  </a:lnTo>
                  <a:close/>
                </a:path>
              </a:pathLst>
            </a:custGeom>
            <a:ln w="990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03626" y="3530346"/>
              <a:ext cx="2879725" cy="792480"/>
            </a:xfrm>
            <a:custGeom>
              <a:avLst/>
              <a:gdLst/>
              <a:ahLst/>
              <a:cxnLst/>
              <a:rect l="l" t="t" r="r" b="b"/>
              <a:pathLst>
                <a:path w="2879725" h="792479">
                  <a:moveTo>
                    <a:pt x="2879598" y="0"/>
                  </a:moveTo>
                  <a:lnTo>
                    <a:pt x="0" y="0"/>
                  </a:lnTo>
                  <a:lnTo>
                    <a:pt x="0" y="792479"/>
                  </a:lnTo>
                  <a:lnTo>
                    <a:pt x="2879598" y="792479"/>
                  </a:lnTo>
                  <a:lnTo>
                    <a:pt x="2879598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086607" y="2406904"/>
            <a:ext cx="28276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7705" marR="5080" indent="-67564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розширення</a:t>
            </a:r>
            <a:r>
              <a:rPr sz="1600" spc="-6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ассортименту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стабілізаторів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590800" y="2489454"/>
            <a:ext cx="408940" cy="372110"/>
            <a:chOff x="2590800" y="2489454"/>
            <a:chExt cx="408940" cy="372110"/>
          </a:xfrm>
        </p:grpSpPr>
        <p:sp>
          <p:nvSpPr>
            <p:cNvPr id="22" name="object 22"/>
            <p:cNvSpPr/>
            <p:nvPr/>
          </p:nvSpPr>
          <p:spPr>
            <a:xfrm>
              <a:off x="2595752" y="2494407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80" h="361950">
                  <a:moveTo>
                    <a:pt x="292481" y="0"/>
                  </a:moveTo>
                  <a:lnTo>
                    <a:pt x="106045" y="0"/>
                  </a:lnTo>
                  <a:lnTo>
                    <a:pt x="0" y="106044"/>
                  </a:lnTo>
                  <a:lnTo>
                    <a:pt x="0" y="255904"/>
                  </a:lnTo>
                  <a:lnTo>
                    <a:pt x="106045" y="361950"/>
                  </a:lnTo>
                  <a:lnTo>
                    <a:pt x="292481" y="361950"/>
                  </a:lnTo>
                  <a:lnTo>
                    <a:pt x="398526" y="255904"/>
                  </a:lnTo>
                  <a:lnTo>
                    <a:pt x="398526" y="106044"/>
                  </a:lnTo>
                  <a:lnTo>
                    <a:pt x="292481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95752" y="2494407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80" h="361950">
                  <a:moveTo>
                    <a:pt x="0" y="106044"/>
                  </a:moveTo>
                  <a:lnTo>
                    <a:pt x="106045" y="0"/>
                  </a:lnTo>
                  <a:lnTo>
                    <a:pt x="292481" y="0"/>
                  </a:lnTo>
                  <a:lnTo>
                    <a:pt x="398526" y="106044"/>
                  </a:lnTo>
                  <a:lnTo>
                    <a:pt x="398526" y="255904"/>
                  </a:lnTo>
                  <a:lnTo>
                    <a:pt x="292481" y="361950"/>
                  </a:lnTo>
                  <a:lnTo>
                    <a:pt x="106045" y="361950"/>
                  </a:lnTo>
                  <a:lnTo>
                    <a:pt x="0" y="255904"/>
                  </a:lnTo>
                  <a:lnTo>
                    <a:pt x="0" y="106044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67761" y="2566416"/>
              <a:ext cx="254000" cy="217170"/>
            </a:xfrm>
            <a:custGeom>
              <a:avLst/>
              <a:gdLst/>
              <a:ahLst/>
              <a:cxnLst/>
              <a:rect l="l" t="t" r="r" b="b"/>
              <a:pathLst>
                <a:path w="254000" h="217169">
                  <a:moveTo>
                    <a:pt x="253745" y="0"/>
                  </a:moveTo>
                  <a:lnTo>
                    <a:pt x="0" y="0"/>
                  </a:lnTo>
                  <a:lnTo>
                    <a:pt x="0" y="217170"/>
                  </a:lnTo>
                  <a:lnTo>
                    <a:pt x="253745" y="217170"/>
                  </a:lnTo>
                  <a:lnTo>
                    <a:pt x="253745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725420" y="2553207"/>
            <a:ext cx="1384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000066"/>
                </a:solidFill>
                <a:latin typeface="Verdana"/>
                <a:cs typeface="Verdana"/>
              </a:rPr>
              <a:t>4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02838" y="3516629"/>
            <a:ext cx="228219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впровадження 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інструментальних  методів оцінки</a:t>
            </a:r>
            <a:r>
              <a:rPr sz="1600" spc="-2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якості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554223" y="3720084"/>
            <a:ext cx="408940" cy="372110"/>
            <a:chOff x="2554223" y="3720084"/>
            <a:chExt cx="408940" cy="372110"/>
          </a:xfrm>
        </p:grpSpPr>
        <p:sp>
          <p:nvSpPr>
            <p:cNvPr id="28" name="object 28"/>
            <p:cNvSpPr/>
            <p:nvPr/>
          </p:nvSpPr>
          <p:spPr>
            <a:xfrm>
              <a:off x="2559176" y="3725037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80" h="361950">
                  <a:moveTo>
                    <a:pt x="292481" y="0"/>
                  </a:moveTo>
                  <a:lnTo>
                    <a:pt x="106045" y="0"/>
                  </a:lnTo>
                  <a:lnTo>
                    <a:pt x="0" y="106044"/>
                  </a:lnTo>
                  <a:lnTo>
                    <a:pt x="0" y="255905"/>
                  </a:lnTo>
                  <a:lnTo>
                    <a:pt x="106045" y="361950"/>
                  </a:lnTo>
                  <a:lnTo>
                    <a:pt x="292481" y="361950"/>
                  </a:lnTo>
                  <a:lnTo>
                    <a:pt x="398525" y="255905"/>
                  </a:lnTo>
                  <a:lnTo>
                    <a:pt x="398525" y="106044"/>
                  </a:lnTo>
                  <a:lnTo>
                    <a:pt x="292481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59176" y="3725037"/>
              <a:ext cx="398780" cy="361950"/>
            </a:xfrm>
            <a:custGeom>
              <a:avLst/>
              <a:gdLst/>
              <a:ahLst/>
              <a:cxnLst/>
              <a:rect l="l" t="t" r="r" b="b"/>
              <a:pathLst>
                <a:path w="398780" h="361950">
                  <a:moveTo>
                    <a:pt x="0" y="106044"/>
                  </a:moveTo>
                  <a:lnTo>
                    <a:pt x="106045" y="0"/>
                  </a:lnTo>
                  <a:lnTo>
                    <a:pt x="292481" y="0"/>
                  </a:lnTo>
                  <a:lnTo>
                    <a:pt x="398525" y="106044"/>
                  </a:lnTo>
                  <a:lnTo>
                    <a:pt x="398525" y="255905"/>
                  </a:lnTo>
                  <a:lnTo>
                    <a:pt x="292481" y="361950"/>
                  </a:lnTo>
                  <a:lnTo>
                    <a:pt x="106045" y="361950"/>
                  </a:lnTo>
                  <a:lnTo>
                    <a:pt x="0" y="255905"/>
                  </a:lnTo>
                  <a:lnTo>
                    <a:pt x="0" y="106044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31185" y="3797046"/>
              <a:ext cx="254000" cy="217170"/>
            </a:xfrm>
            <a:custGeom>
              <a:avLst/>
              <a:gdLst/>
              <a:ahLst/>
              <a:cxnLst/>
              <a:rect l="l" t="t" r="r" b="b"/>
              <a:pathLst>
                <a:path w="254000" h="217170">
                  <a:moveTo>
                    <a:pt x="253745" y="0"/>
                  </a:moveTo>
                  <a:lnTo>
                    <a:pt x="0" y="0"/>
                  </a:lnTo>
                  <a:lnTo>
                    <a:pt x="0" y="217169"/>
                  </a:lnTo>
                  <a:lnTo>
                    <a:pt x="253745" y="217169"/>
                  </a:lnTo>
                  <a:lnTo>
                    <a:pt x="253745" y="0"/>
                  </a:lnTo>
                  <a:close/>
                </a:path>
              </a:pathLst>
            </a:custGeom>
            <a:solidFill>
              <a:srgbClr val="EB9D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688844" y="3783583"/>
            <a:ext cx="1384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000066"/>
                </a:solidFill>
                <a:latin typeface="Verdana"/>
                <a:cs typeface="Verdana"/>
              </a:rPr>
              <a:t>5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1872" y="298704"/>
            <a:ext cx="6518148" cy="67589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30200" y="1017269"/>
            <a:ext cx="7795259" cy="545782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336550" marR="5080" indent="-336550">
              <a:lnSpc>
                <a:spcPct val="80000"/>
              </a:lnSpc>
              <a:spcBef>
                <a:spcPts val="630"/>
              </a:spcBef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Нормативна документація, що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регламентує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виготовлення 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рідких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лікарських</a:t>
            </a:r>
            <a:r>
              <a:rPr sz="2200" spc="-4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препаратів.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ts val="1850"/>
              </a:lnSpc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Характеристика емульсій,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як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лікарської</a:t>
            </a:r>
            <a:r>
              <a:rPr sz="2200" spc="-5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форми.</a:t>
            </a:r>
            <a:endParaRPr sz="2200" dirty="0">
              <a:latin typeface="Tahoma"/>
              <a:cs typeface="Tahoma"/>
            </a:endParaRPr>
          </a:p>
          <a:p>
            <a:pPr marL="336550" indent="-324485">
              <a:lnSpc>
                <a:spcPts val="2110"/>
              </a:lnSpc>
              <a:buAutoNum type="arabicPeriod"/>
              <a:tabLst>
                <a:tab pos="337185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Типи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та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способи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їх</a:t>
            </a:r>
            <a:r>
              <a:rPr sz="2200" spc="-4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визначення.</a:t>
            </a:r>
            <a:endParaRPr sz="2200" dirty="0">
              <a:latin typeface="Tahoma"/>
              <a:cs typeface="Tahoma"/>
            </a:endParaRPr>
          </a:p>
          <a:p>
            <a:pPr marL="333375" indent="-321310">
              <a:lnSpc>
                <a:spcPts val="2115"/>
              </a:lnSpc>
              <a:buAutoNum type="arabicPeriod"/>
              <a:tabLst>
                <a:tab pos="334010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Характеристика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і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класифікація</a:t>
            </a:r>
            <a:r>
              <a:rPr sz="2200" spc="-4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емульгаторів.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ts val="2115"/>
              </a:lnSpc>
              <a:buAutoNum type="arabicPeriod"/>
              <a:tabLst>
                <a:tab pos="336550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Теоретичні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основи утворення</a:t>
            </a:r>
            <a:r>
              <a:rPr sz="2200" spc="-1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ts val="2110"/>
              </a:lnSpc>
              <a:buAutoNum type="arabicPeriod"/>
              <a:tabLst>
                <a:tab pos="336550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Фактори, які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впливають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на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стабільність</a:t>
            </a:r>
            <a:r>
              <a:rPr sz="2200" spc="-9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200" dirty="0">
              <a:latin typeface="Tahoma"/>
              <a:cs typeface="Tahoma"/>
            </a:endParaRPr>
          </a:p>
          <a:p>
            <a:pPr marL="316865" marR="335280" indent="-316865">
              <a:lnSpc>
                <a:spcPct val="80000"/>
              </a:lnSpc>
              <a:spcBef>
                <a:spcPts val="265"/>
              </a:spcBef>
              <a:buAutoNum type="arabicPeriod"/>
              <a:tabLst>
                <a:tab pos="316865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Технологія емульсій.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Способи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приготування первинних 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олійних</a:t>
            </a:r>
            <a:r>
              <a:rPr sz="2200" spc="-2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200" dirty="0">
              <a:latin typeface="Tahoma"/>
              <a:cs typeface="Tahoma"/>
            </a:endParaRPr>
          </a:p>
          <a:p>
            <a:pPr marL="336550" indent="-323850">
              <a:lnSpc>
                <a:spcPts val="1850"/>
              </a:lnSpc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Розрахунок кількості компонентів первинної</a:t>
            </a:r>
            <a:r>
              <a:rPr sz="2200" spc="-3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емульсії.</a:t>
            </a:r>
            <a:endParaRPr sz="2200" dirty="0">
              <a:latin typeface="Tahoma"/>
              <a:cs typeface="Tahoma"/>
            </a:endParaRPr>
          </a:p>
          <a:p>
            <a:pPr marL="336550" marR="493395" indent="-336550">
              <a:lnSpc>
                <a:spcPts val="2110"/>
              </a:lnSpc>
              <a:spcBef>
                <a:spcPts val="245"/>
              </a:spcBef>
              <a:buAutoNum type="arabicPeriod"/>
              <a:tabLst>
                <a:tab pos="336550" algn="l"/>
              </a:tabLst>
            </a:pP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Розрахунок води очищеної для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розведення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первинної  емульсії.</a:t>
            </a:r>
            <a:endParaRPr sz="2200" dirty="0">
              <a:latin typeface="Tahoma"/>
              <a:cs typeface="Tahoma"/>
            </a:endParaRPr>
          </a:p>
          <a:p>
            <a:pPr marL="488950" indent="-476884">
              <a:lnSpc>
                <a:spcPts val="1870"/>
              </a:lnSpc>
              <a:buAutoNum type="arabicPeriod"/>
              <a:tabLst>
                <a:tab pos="489584" algn="l"/>
                <a:tab pos="2062480" algn="l"/>
                <a:tab pos="3599179" algn="l"/>
                <a:tab pos="4841875" algn="l"/>
                <a:tab pos="5323840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Додавання	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лікарських	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речовин	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до	емульсій.</a:t>
            </a:r>
            <a:endParaRPr sz="2200" dirty="0">
              <a:latin typeface="Tahoma"/>
              <a:cs typeface="Tahoma"/>
            </a:endParaRPr>
          </a:p>
          <a:p>
            <a:pPr marL="488950" indent="-476884">
              <a:lnSpc>
                <a:spcPts val="2110"/>
              </a:lnSpc>
              <a:buAutoNum type="arabicPeriod"/>
              <a:tabLst>
                <a:tab pos="489584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Технологія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з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гідрофільними</a:t>
            </a:r>
            <a:r>
              <a:rPr sz="2200" spc="-4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речовинами.</a:t>
            </a:r>
            <a:endParaRPr sz="2200" dirty="0">
              <a:latin typeface="Tahoma"/>
              <a:cs typeface="Tahoma"/>
            </a:endParaRPr>
          </a:p>
          <a:p>
            <a:pPr marL="488950" indent="-476884">
              <a:lnSpc>
                <a:spcPts val="2115"/>
              </a:lnSpc>
              <a:buAutoNum type="arabicPeriod"/>
              <a:tabLst>
                <a:tab pos="489584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Технологія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з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гідрофобними</a:t>
            </a:r>
            <a:r>
              <a:rPr sz="2200" spc="-3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речовинами.</a:t>
            </a:r>
            <a:endParaRPr sz="2200" dirty="0">
              <a:latin typeface="Tahoma"/>
              <a:cs typeface="Tahoma"/>
            </a:endParaRPr>
          </a:p>
          <a:p>
            <a:pPr marL="489584" marR="958850" indent="-489584">
              <a:lnSpc>
                <a:spcPts val="2110"/>
              </a:lnSpc>
              <a:spcBef>
                <a:spcPts val="250"/>
              </a:spcBef>
              <a:buAutoNum type="arabicPeriod"/>
              <a:tabLst>
                <a:tab pos="489584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Засоби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малої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механізації,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що застосовуються для  виготовлення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рідких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лікарських</a:t>
            </a:r>
            <a:r>
              <a:rPr sz="2200" spc="-4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форм.</a:t>
            </a:r>
            <a:endParaRPr sz="2200" dirty="0">
              <a:latin typeface="Tahoma"/>
              <a:cs typeface="Tahoma"/>
            </a:endParaRPr>
          </a:p>
          <a:p>
            <a:pPr marL="486409" marR="363855" indent="-486409">
              <a:lnSpc>
                <a:spcPts val="2110"/>
              </a:lnSpc>
              <a:spcBef>
                <a:spcPts val="5"/>
              </a:spcBef>
              <a:buAutoNum type="arabicPeriod"/>
              <a:tabLst>
                <a:tab pos="486409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Оцінка якості та зберігання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у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відповідності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з 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вимогами </a:t>
            </a: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нормативних</a:t>
            </a:r>
            <a:r>
              <a:rPr sz="2200" spc="-5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документів.</a:t>
            </a:r>
            <a:endParaRPr sz="2200" dirty="0">
              <a:latin typeface="Tahoma"/>
              <a:cs typeface="Tahoma"/>
            </a:endParaRPr>
          </a:p>
          <a:p>
            <a:pPr marL="488950" indent="-476884">
              <a:lnSpc>
                <a:spcPts val="2130"/>
              </a:lnSpc>
              <a:buAutoNum type="arabicPeriod"/>
              <a:tabLst>
                <a:tab pos="489584" algn="l"/>
              </a:tabLst>
            </a:pPr>
            <a:r>
              <a:rPr sz="2200" dirty="0">
                <a:solidFill>
                  <a:srgbClr val="663300"/>
                </a:solidFill>
                <a:latin typeface="Tahoma"/>
                <a:cs typeface="Tahoma"/>
              </a:rPr>
              <a:t>Основні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напрямки вдосконалення</a:t>
            </a:r>
            <a:r>
              <a:rPr sz="2200" spc="-4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200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200" dirty="0">
              <a:latin typeface="Tahoma"/>
              <a:cs typeface="Tahoma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83209" y="517651"/>
            <a:ext cx="8728075" cy="6122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32155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306070" algn="l"/>
              </a:tabLst>
            </a:pP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Представлено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визначення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емульсій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як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лікарської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форми, а також  наведено позитивні та негативні їх</a:t>
            </a:r>
            <a:r>
              <a:rPr sz="2000" spc="4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сторони.</a:t>
            </a:r>
            <a:endParaRPr sz="2000">
              <a:latin typeface="Tahoma"/>
              <a:cs typeface="Tahoma"/>
            </a:endParaRPr>
          </a:p>
          <a:p>
            <a:pPr marL="306070" indent="-293370">
              <a:lnSpc>
                <a:spcPct val="100000"/>
              </a:lnSpc>
              <a:buAutoNum type="arabicPeriod"/>
              <a:tabLst>
                <a:tab pos="306070" algn="l"/>
              </a:tabLst>
            </a:pP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Наведено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типи емульсій та способи їх</a:t>
            </a:r>
            <a:r>
              <a:rPr sz="2000" spc="5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визначення.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buAutoNum type="arabicPeriod"/>
              <a:tabLst>
                <a:tab pos="306070" algn="l"/>
              </a:tabLst>
            </a:pP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Представлено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характеристику і класифікацію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емульгаторів,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вимоги,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що 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висуваються до емульгаторів </a:t>
            </a:r>
            <a:r>
              <a:rPr sz="2000" dirty="0">
                <a:solidFill>
                  <a:srgbClr val="663300"/>
                </a:solidFill>
                <a:latin typeface="Tahoma"/>
                <a:cs typeface="Tahoma"/>
              </a:rPr>
              <a:t>Державною фармакопеєю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України.</a:t>
            </a:r>
            <a:endParaRPr sz="2000">
              <a:latin typeface="Tahoma"/>
              <a:cs typeface="Tahoma"/>
            </a:endParaRPr>
          </a:p>
          <a:p>
            <a:pPr marL="12700" marR="57658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04165" algn="l"/>
              </a:tabLst>
            </a:pP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Висвітлено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теоретичні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основи щодо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утворення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емульсій, наведено 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характеристику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гідрофільно-ліпофільного</a:t>
            </a:r>
            <a:r>
              <a:rPr sz="2000" spc="4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балансу.</a:t>
            </a:r>
            <a:endParaRPr sz="2000">
              <a:latin typeface="Tahoma"/>
              <a:cs typeface="Tahoma"/>
            </a:endParaRPr>
          </a:p>
          <a:p>
            <a:pPr marL="305435" indent="-293370">
              <a:lnSpc>
                <a:spcPct val="100000"/>
              </a:lnSpc>
              <a:buAutoNum type="arabicPeriod"/>
              <a:tabLst>
                <a:tab pos="306070" algn="l"/>
              </a:tabLst>
            </a:pP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Перераховано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фактори, які впливають на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стабільність</a:t>
            </a:r>
            <a:r>
              <a:rPr sz="2000" spc="9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000">
              <a:latin typeface="Tahoma"/>
              <a:cs typeface="Tahoma"/>
            </a:endParaRPr>
          </a:p>
          <a:p>
            <a:pPr marL="12700" marR="135890">
              <a:lnSpc>
                <a:spcPct val="100000"/>
              </a:lnSpc>
              <a:buAutoNum type="arabicPeriod"/>
              <a:tabLst>
                <a:tab pos="306070" algn="l"/>
              </a:tabLst>
            </a:pP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Представлено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загальну технологію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виготовлення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емульсій, наведено  способи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приготування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первинних олійних емульсій, розрахунок кількості  компонентів первинної емульсії та води очищеної для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розведення 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первинної олійної</a:t>
            </a:r>
            <a:r>
              <a:rPr sz="200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емульсії.</a:t>
            </a:r>
            <a:endParaRPr sz="2000">
              <a:latin typeface="Tahoma"/>
              <a:cs typeface="Tahoma"/>
            </a:endParaRPr>
          </a:p>
          <a:p>
            <a:pPr marL="12700" marR="514350">
              <a:lnSpc>
                <a:spcPct val="100000"/>
              </a:lnSpc>
              <a:buAutoNum type="arabicPeriod"/>
              <a:tabLst>
                <a:tab pos="288290" algn="l"/>
              </a:tabLst>
            </a:pP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Висвітлено питання щодо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додавання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лікарських речовин до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складу 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емульсій.</a:t>
            </a:r>
            <a:endParaRPr sz="2000">
              <a:latin typeface="Tahoma"/>
              <a:cs typeface="Tahoma"/>
            </a:endParaRPr>
          </a:p>
          <a:p>
            <a:pPr marL="12700" marR="800735">
              <a:lnSpc>
                <a:spcPct val="100000"/>
              </a:lnSpc>
              <a:buAutoNum type="arabicPeriod"/>
              <a:tabLst>
                <a:tab pos="306070" algn="l"/>
              </a:tabLst>
            </a:pP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Наведено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технологію емульсій з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гідрофільними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та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гідрофобними 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речовинами.</a:t>
            </a:r>
            <a:endParaRPr sz="2000">
              <a:latin typeface="Tahoma"/>
              <a:cs typeface="Tahoma"/>
            </a:endParaRPr>
          </a:p>
          <a:p>
            <a:pPr marL="12700" marR="151130">
              <a:lnSpc>
                <a:spcPct val="100000"/>
              </a:lnSpc>
              <a:buAutoNum type="arabicPeriod"/>
              <a:tabLst>
                <a:tab pos="306070" algn="l"/>
              </a:tabLst>
            </a:pP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Представлено характеристику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засобів малої механізації (подрібнювачі  тканин, мішалки та </a:t>
            </a:r>
            <a:r>
              <a:rPr sz="2000" spc="-25" dirty="0">
                <a:solidFill>
                  <a:srgbClr val="663300"/>
                </a:solidFill>
                <a:latin typeface="Tahoma"/>
                <a:cs typeface="Tahoma"/>
              </a:rPr>
              <a:t>ін.),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що застосовуються для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виготовлення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рідких  лікарських засобів, зокрема емульсій, надано оцінку якості</a:t>
            </a:r>
            <a:r>
              <a:rPr sz="2000" spc="75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та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663300"/>
                </a:solidFill>
                <a:latin typeface="Tahoma"/>
                <a:cs typeface="Tahoma"/>
              </a:rPr>
              <a:t>оформлення їх до</a:t>
            </a:r>
            <a:r>
              <a:rPr sz="2000" spc="10" dirty="0">
                <a:solidFill>
                  <a:srgbClr val="663300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663300"/>
                </a:solidFill>
                <a:latin typeface="Tahoma"/>
                <a:cs typeface="Tahoma"/>
              </a:rPr>
              <a:t>відпуску.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87826" y="48259"/>
            <a:ext cx="17672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spc="-5" dirty="0">
                <a:solidFill>
                  <a:srgbClr val="663300"/>
                </a:solidFill>
                <a:latin typeface="Arial"/>
                <a:cs typeface="Arial"/>
              </a:rPr>
              <a:t>ВИСНОВКИ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915400" cy="482600"/>
          </a:xfrm>
        </p:spPr>
        <p:txBody>
          <a:bodyPr/>
          <a:lstStyle/>
          <a:p>
            <a:r>
              <a:rPr lang="uk-UA" b="1" dirty="0" smtClean="0">
                <a:solidFill>
                  <a:schemeClr val="tx1"/>
                </a:solidFill>
              </a:rPr>
              <a:t>Тести для закріплення матеріалу: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843677"/>
            <a:ext cx="4038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1. Фармацевт готує 100,0 </a:t>
            </a:r>
            <a:r>
              <a:rPr lang="uk-UA" sz="1400" dirty="0" err="1"/>
              <a:t>олiйної</a:t>
            </a:r>
            <a:r>
              <a:rPr lang="uk-UA" sz="1400" b="1" dirty="0"/>
              <a:t> </a:t>
            </a:r>
            <a:r>
              <a:rPr lang="uk-UA" sz="1400" dirty="0" err="1"/>
              <a:t>емульсiї</a:t>
            </a:r>
            <a:r>
              <a:rPr lang="uk-UA" sz="1400" dirty="0"/>
              <a:t>. </a:t>
            </a:r>
            <a:r>
              <a:rPr lang="uk-UA" sz="1400" dirty="0" err="1"/>
              <a:t>Вкажiть</a:t>
            </a:r>
            <a:r>
              <a:rPr lang="uk-UA" sz="1400" dirty="0"/>
              <a:t> </a:t>
            </a:r>
            <a:r>
              <a:rPr lang="uk-UA" sz="1400" dirty="0" err="1"/>
              <a:t>кiлькiсть</a:t>
            </a:r>
            <a:r>
              <a:rPr lang="uk-UA" sz="1400" dirty="0"/>
              <a:t> </a:t>
            </a:r>
            <a:r>
              <a:rPr lang="uk-UA" sz="1400" dirty="0" err="1"/>
              <a:t>олiї</a:t>
            </a:r>
            <a:r>
              <a:rPr lang="uk-UA" sz="1400" dirty="0"/>
              <a:t>, </a:t>
            </a:r>
            <a:r>
              <a:rPr lang="uk-UA" sz="1400" dirty="0" err="1"/>
              <a:t>необхiдної</a:t>
            </a:r>
            <a:r>
              <a:rPr lang="uk-UA" sz="1400" dirty="0"/>
              <a:t> для приготування </a:t>
            </a:r>
            <a:r>
              <a:rPr lang="uk-UA" sz="1400" dirty="0" err="1"/>
              <a:t>емульсiї</a:t>
            </a:r>
            <a:r>
              <a:rPr lang="uk-UA" sz="1400" dirty="0"/>
              <a:t>, за </a:t>
            </a:r>
            <a:r>
              <a:rPr lang="uk-UA" sz="1400" dirty="0" err="1"/>
              <a:t>вiдсутностi</a:t>
            </a:r>
            <a:r>
              <a:rPr lang="uk-UA" sz="1400" dirty="0"/>
              <a:t> </a:t>
            </a:r>
            <a:r>
              <a:rPr lang="uk-UA" sz="1400" dirty="0" err="1"/>
              <a:t>вказiвок</a:t>
            </a:r>
            <a:r>
              <a:rPr lang="uk-UA" sz="1400" dirty="0"/>
              <a:t> </a:t>
            </a:r>
            <a:r>
              <a:rPr lang="uk-UA" sz="1400" dirty="0" err="1"/>
              <a:t>лiкаря</a:t>
            </a:r>
            <a:r>
              <a:rPr lang="uk-UA" sz="1400" dirty="0"/>
              <a:t>: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20,0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10,0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30,0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15,0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50,0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9635" y="2875002"/>
            <a:ext cx="404756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2. </a:t>
            </a:r>
            <a:r>
              <a:rPr lang="uk-UA" sz="1400" dirty="0" err="1"/>
              <a:t>Емульсiї</a:t>
            </a:r>
            <a:r>
              <a:rPr lang="uk-UA" sz="1400" dirty="0"/>
              <a:t> як </a:t>
            </a:r>
            <a:r>
              <a:rPr lang="uk-UA" sz="1400" dirty="0" err="1"/>
              <a:t>гетерогеннi</a:t>
            </a:r>
            <a:r>
              <a:rPr lang="uk-UA" sz="1400" dirty="0"/>
              <a:t> </a:t>
            </a:r>
            <a:r>
              <a:rPr lang="uk-UA" sz="1400" dirty="0" err="1"/>
              <a:t>дисперснi</a:t>
            </a:r>
            <a:r>
              <a:rPr lang="uk-UA" sz="1400" b="1" dirty="0"/>
              <a:t> </a:t>
            </a:r>
            <a:r>
              <a:rPr lang="uk-UA" sz="1400" dirty="0"/>
              <a:t>системи можуть розшаровуватися </a:t>
            </a:r>
            <a:r>
              <a:rPr lang="uk-UA" sz="1400" dirty="0" err="1"/>
              <a:t>пiд</a:t>
            </a:r>
            <a:r>
              <a:rPr lang="uk-UA" sz="1400" dirty="0"/>
              <a:t> </a:t>
            </a:r>
            <a:r>
              <a:rPr lang="uk-UA" sz="1400" dirty="0" err="1"/>
              <a:t>дiєю</a:t>
            </a:r>
            <a:r>
              <a:rPr lang="uk-UA" sz="1400" dirty="0"/>
              <a:t> </a:t>
            </a:r>
            <a:r>
              <a:rPr lang="uk-UA" sz="1400" dirty="0" err="1"/>
              <a:t>рiзних</a:t>
            </a:r>
            <a:r>
              <a:rPr lang="uk-UA" sz="1400" dirty="0"/>
              <a:t> </a:t>
            </a:r>
            <a:r>
              <a:rPr lang="uk-UA" sz="1400" dirty="0" err="1"/>
              <a:t>чинникiв</a:t>
            </a:r>
            <a:r>
              <a:rPr lang="uk-UA" sz="1400" dirty="0"/>
              <a:t>. </a:t>
            </a:r>
            <a:r>
              <a:rPr lang="uk-UA" sz="1400" dirty="0" err="1"/>
              <a:t>Якi</a:t>
            </a:r>
            <a:r>
              <a:rPr lang="uk-UA" sz="1400" dirty="0"/>
              <a:t> з наведених </a:t>
            </a:r>
            <a:r>
              <a:rPr lang="uk-UA" sz="1400" dirty="0" err="1"/>
              <a:t>чинникiв</a:t>
            </a:r>
            <a:r>
              <a:rPr lang="uk-UA" sz="1400" dirty="0"/>
              <a:t> найшвидше призводять до розшаровування </a:t>
            </a:r>
            <a:r>
              <a:rPr lang="uk-UA" sz="1400" dirty="0" err="1"/>
              <a:t>емульсiй</a:t>
            </a:r>
            <a:r>
              <a:rPr lang="uk-UA" sz="1400" dirty="0"/>
              <a:t>?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Додавання сильних </a:t>
            </a:r>
            <a:r>
              <a:rPr lang="uk-UA" sz="1400" dirty="0" err="1"/>
              <a:t>електролiтiв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Розведення водою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Розведення </a:t>
            </a:r>
            <a:r>
              <a:rPr lang="uk-UA" sz="1400" dirty="0" err="1"/>
              <a:t>олiєю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Додавання надлишку емульгатора</a:t>
            </a:r>
            <a:endParaRPr lang="ru-RU" sz="1400" dirty="0"/>
          </a:p>
          <a:p>
            <a:pPr marL="342900" indent="-342900">
              <a:buFont typeface="+mj-lt"/>
              <a:buAutoNum type="alphaUcPeriod"/>
            </a:pPr>
            <a:r>
              <a:rPr lang="uk-UA" sz="1400" dirty="0"/>
              <a:t>Додавання </a:t>
            </a:r>
            <a:r>
              <a:rPr lang="uk-UA" sz="1400" dirty="0" err="1"/>
              <a:t>сиропiв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9635" y="4906327"/>
            <a:ext cx="427616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3. </a:t>
            </a:r>
            <a:r>
              <a:rPr lang="uk-UA" sz="1400" dirty="0" err="1"/>
              <a:t>Лiкар</a:t>
            </a:r>
            <a:r>
              <a:rPr lang="uk-UA" sz="1400" dirty="0"/>
              <a:t> прописав </a:t>
            </a:r>
            <a:r>
              <a:rPr lang="uk-UA" sz="1400" dirty="0" err="1"/>
              <a:t>емульсiю</a:t>
            </a:r>
            <a:r>
              <a:rPr lang="uk-UA" sz="1400" dirty="0"/>
              <a:t> оливкової</a:t>
            </a:r>
            <a:r>
              <a:rPr lang="uk-UA" sz="1400" b="1" dirty="0"/>
              <a:t> </a:t>
            </a:r>
            <a:r>
              <a:rPr lang="uk-UA" sz="1400" dirty="0" err="1"/>
              <a:t>олiї</a:t>
            </a:r>
            <a:r>
              <a:rPr lang="uk-UA" sz="1400" dirty="0"/>
              <a:t>, до складу якої входить анестезин. Для введення анестезину в </a:t>
            </a:r>
            <a:r>
              <a:rPr lang="uk-UA" sz="1400" dirty="0" err="1"/>
              <a:t>емульсiю</a:t>
            </a:r>
            <a:r>
              <a:rPr lang="uk-UA" sz="1400" dirty="0"/>
              <a:t> його </a:t>
            </a:r>
            <a:r>
              <a:rPr lang="uk-UA" sz="1400" dirty="0" err="1"/>
              <a:t>необхiдно</a:t>
            </a:r>
            <a:r>
              <a:rPr lang="uk-UA" sz="1400" dirty="0"/>
              <a:t> розчинити:</a:t>
            </a:r>
            <a:endParaRPr lang="ru-RU" sz="1400" dirty="0"/>
          </a:p>
          <a:p>
            <a:pPr lvl="0"/>
            <a:r>
              <a:rPr lang="uk-UA" sz="1400" dirty="0"/>
              <a:t>В </a:t>
            </a:r>
            <a:r>
              <a:rPr lang="uk-UA" sz="1400" dirty="0" err="1"/>
              <a:t>олiї</a:t>
            </a:r>
            <a:r>
              <a:rPr lang="uk-UA" sz="1400" dirty="0"/>
              <a:t> перед приготуванням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готовiй</a:t>
            </a:r>
            <a:r>
              <a:rPr lang="uk-UA" sz="1400" dirty="0"/>
              <a:t>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водi</a:t>
            </a:r>
            <a:r>
              <a:rPr lang="uk-UA" sz="1400" dirty="0"/>
              <a:t> </a:t>
            </a:r>
            <a:r>
              <a:rPr lang="uk-UA" sz="1400" dirty="0" err="1"/>
              <a:t>очищенiй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первиннiй</a:t>
            </a:r>
            <a:r>
              <a:rPr lang="uk-UA" sz="1400" dirty="0"/>
              <a:t>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спиртi</a:t>
            </a:r>
            <a:r>
              <a:rPr lang="uk-UA" sz="1400" dirty="0"/>
              <a:t> та додати до первинної </a:t>
            </a:r>
            <a:r>
              <a:rPr lang="uk-UA" sz="1400" dirty="0" err="1"/>
              <a:t>емульсiї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31659" y="628233"/>
            <a:ext cx="4419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4. Фармацевт приготував </a:t>
            </a:r>
            <a:r>
              <a:rPr lang="uk-UA" sz="1400" dirty="0" err="1"/>
              <a:t>олiйну</a:t>
            </a:r>
            <a:r>
              <a:rPr lang="uk-UA" sz="1400" b="1" dirty="0"/>
              <a:t> </a:t>
            </a:r>
            <a:r>
              <a:rPr lang="uk-UA" sz="1400" dirty="0" err="1"/>
              <a:t>емульсiю</a:t>
            </a:r>
            <a:r>
              <a:rPr lang="uk-UA" sz="1400" dirty="0"/>
              <a:t>, що </a:t>
            </a:r>
            <a:r>
              <a:rPr lang="uk-UA" sz="1400" dirty="0" err="1"/>
              <a:t>мiстить</a:t>
            </a:r>
            <a:r>
              <a:rPr lang="uk-UA" sz="1400" dirty="0"/>
              <a:t> оксид цинку. </a:t>
            </a:r>
            <a:r>
              <a:rPr lang="uk-UA" sz="1400" dirty="0" err="1"/>
              <a:t>Вкажiть</a:t>
            </a:r>
            <a:r>
              <a:rPr lang="uk-UA" sz="1400" dirty="0"/>
              <a:t> </a:t>
            </a:r>
            <a:r>
              <a:rPr lang="uk-UA" sz="1400" dirty="0" err="1"/>
              <a:t>рацiональний</a:t>
            </a:r>
            <a:r>
              <a:rPr lang="uk-UA" sz="1400" dirty="0"/>
              <a:t> </a:t>
            </a:r>
            <a:r>
              <a:rPr lang="uk-UA" sz="1400" dirty="0" err="1"/>
              <a:t>спосiб</a:t>
            </a:r>
            <a:r>
              <a:rPr lang="uk-UA" sz="1400" dirty="0"/>
              <a:t> введення речовини: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Введення за типом </a:t>
            </a:r>
            <a:r>
              <a:rPr lang="uk-UA" sz="1400" dirty="0" err="1"/>
              <a:t>суспензiї</a:t>
            </a:r>
            <a:r>
              <a:rPr lang="uk-UA" sz="1400" dirty="0"/>
              <a:t> у готову </a:t>
            </a:r>
            <a:r>
              <a:rPr lang="uk-UA" sz="1400" dirty="0" err="1"/>
              <a:t>емульсiю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Розчинення в </a:t>
            </a:r>
            <a:r>
              <a:rPr lang="uk-UA" sz="1400" dirty="0" err="1"/>
              <a:t>олiї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err="1"/>
              <a:t>Подрiбнення</a:t>
            </a:r>
            <a:r>
              <a:rPr lang="uk-UA" sz="1400" dirty="0"/>
              <a:t> з водою для розчинення первинної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Розчинення у </a:t>
            </a:r>
            <a:r>
              <a:rPr lang="uk-UA" sz="1400" dirty="0" err="1"/>
              <a:t>водi</a:t>
            </a:r>
            <a:r>
              <a:rPr lang="uk-UA" sz="1400" dirty="0"/>
              <a:t> для приготування первинної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Розчинення у </a:t>
            </a:r>
            <a:r>
              <a:rPr lang="uk-UA" sz="1400" dirty="0" err="1"/>
              <a:t>готовiй</a:t>
            </a:r>
            <a:r>
              <a:rPr lang="uk-UA" sz="1400" dirty="0"/>
              <a:t> </a:t>
            </a:r>
            <a:r>
              <a:rPr lang="uk-UA" sz="1400" dirty="0" err="1"/>
              <a:t>емульсiї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69759" y="2863368"/>
            <a:ext cx="43434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5. Фармацевту </a:t>
            </a:r>
            <a:r>
              <a:rPr lang="uk-UA" sz="1400" dirty="0" err="1"/>
              <a:t>необхiдно</a:t>
            </a:r>
            <a:r>
              <a:rPr lang="uk-UA" sz="1400" dirty="0"/>
              <a:t> приготувати масляну </a:t>
            </a:r>
            <a:r>
              <a:rPr lang="uk-UA" sz="1400" dirty="0" err="1"/>
              <a:t>емульсiю</a:t>
            </a:r>
            <a:r>
              <a:rPr lang="uk-UA" sz="1400" dirty="0"/>
              <a:t> з ментолом. </a:t>
            </a:r>
            <a:r>
              <a:rPr lang="uk-UA" sz="1400" dirty="0" err="1"/>
              <a:t>Вкажiть</a:t>
            </a:r>
            <a:r>
              <a:rPr lang="uk-UA" sz="1400" dirty="0"/>
              <a:t> </a:t>
            </a:r>
            <a:r>
              <a:rPr lang="uk-UA" sz="1400" dirty="0" err="1"/>
              <a:t>рацiональний</a:t>
            </a:r>
            <a:r>
              <a:rPr lang="uk-UA" sz="1400" dirty="0"/>
              <a:t> </a:t>
            </a:r>
            <a:r>
              <a:rPr lang="uk-UA" sz="1400" dirty="0" err="1"/>
              <a:t>спосiб</a:t>
            </a:r>
            <a:r>
              <a:rPr lang="uk-UA" sz="1400" dirty="0"/>
              <a:t> введення речовини: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err="1" smtClean="0"/>
              <a:t>Диспергують</a:t>
            </a:r>
            <a:r>
              <a:rPr lang="uk-UA" sz="1400" dirty="0" smtClean="0"/>
              <a:t> з додаванням готової </a:t>
            </a:r>
            <a:r>
              <a:rPr lang="uk-UA" sz="1400" dirty="0" err="1" smtClean="0"/>
              <a:t>емульсiї</a:t>
            </a:r>
            <a:endParaRPr lang="ru-RU" sz="1400" dirty="0" smtClean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smtClean="0"/>
              <a:t>Розчиняють у </a:t>
            </a:r>
            <a:r>
              <a:rPr lang="uk-UA" sz="1400" dirty="0" err="1" smtClean="0"/>
              <a:t>водi</a:t>
            </a:r>
            <a:r>
              <a:rPr lang="uk-UA" sz="1400" dirty="0" smtClean="0"/>
              <a:t>, </a:t>
            </a:r>
            <a:r>
              <a:rPr lang="uk-UA" sz="1400" dirty="0" err="1" smtClean="0"/>
              <a:t>призначенiй</a:t>
            </a:r>
            <a:r>
              <a:rPr lang="uk-UA" sz="1400" dirty="0" smtClean="0"/>
              <a:t> для розведення первинної </a:t>
            </a:r>
            <a:r>
              <a:rPr lang="uk-UA" sz="1400" dirty="0" err="1" smtClean="0"/>
              <a:t>емульсiї</a:t>
            </a:r>
            <a:endParaRPr lang="ru-RU" sz="1400" dirty="0" smtClean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smtClean="0"/>
              <a:t>Розчиняють у </a:t>
            </a:r>
            <a:r>
              <a:rPr lang="uk-UA" sz="1400" dirty="0" err="1" smtClean="0"/>
              <a:t>готовiй</a:t>
            </a:r>
            <a:r>
              <a:rPr lang="uk-UA" sz="1400" dirty="0" smtClean="0"/>
              <a:t> </a:t>
            </a:r>
            <a:r>
              <a:rPr lang="uk-UA" sz="1400" dirty="0" err="1" smtClean="0"/>
              <a:t>емульсiї</a:t>
            </a:r>
            <a:r>
              <a:rPr lang="uk-UA" sz="1400" dirty="0" smtClean="0"/>
              <a:t> при </a:t>
            </a:r>
            <a:r>
              <a:rPr lang="uk-UA" sz="1400" dirty="0" err="1" smtClean="0"/>
              <a:t>нагрiваннi</a:t>
            </a:r>
            <a:endParaRPr lang="ru-RU" sz="1400" dirty="0" smtClean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smtClean="0"/>
              <a:t>Вводять у готову первинну </a:t>
            </a:r>
            <a:r>
              <a:rPr lang="uk-UA" sz="1400" dirty="0" err="1" smtClean="0"/>
              <a:t>емульсiю</a:t>
            </a:r>
            <a:endParaRPr lang="ru-RU" sz="1400" dirty="0" smtClean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 smtClean="0"/>
              <a:t>Розчиняють в </a:t>
            </a:r>
            <a:r>
              <a:rPr lang="uk-UA" sz="1400" dirty="0" err="1" smtClean="0"/>
              <a:t>олiї</a:t>
            </a:r>
            <a:endParaRPr lang="uk-UA" sz="1400" dirty="0" smtClean="0"/>
          </a:p>
          <a:p>
            <a:r>
              <a:rPr lang="uk-UA" sz="1400" dirty="0"/>
              <a:t>6. </a:t>
            </a:r>
            <a:r>
              <a:rPr lang="uk-UA" sz="1400" dirty="0" err="1"/>
              <a:t>Лiкар</a:t>
            </a:r>
            <a:r>
              <a:rPr lang="uk-UA" sz="1400" dirty="0"/>
              <a:t> прописав </a:t>
            </a:r>
            <a:r>
              <a:rPr lang="uk-UA" sz="1400" dirty="0" err="1"/>
              <a:t>емульсiю</a:t>
            </a:r>
            <a:r>
              <a:rPr lang="uk-UA" sz="1400" dirty="0"/>
              <a:t> оливкової </a:t>
            </a:r>
            <a:r>
              <a:rPr lang="uk-UA" sz="1400" dirty="0" err="1"/>
              <a:t>олiї</a:t>
            </a:r>
            <a:r>
              <a:rPr lang="uk-UA" sz="1400" dirty="0"/>
              <a:t>, до складу якої входить анестезин. Для  введення анестезину  в </a:t>
            </a:r>
            <a:r>
              <a:rPr lang="uk-UA" sz="1400" dirty="0" err="1"/>
              <a:t>емульсiю</a:t>
            </a:r>
            <a:r>
              <a:rPr lang="uk-UA" sz="1400" dirty="0"/>
              <a:t> його </a:t>
            </a:r>
            <a:r>
              <a:rPr lang="uk-UA" sz="1400" dirty="0" err="1"/>
              <a:t>необхiдно</a:t>
            </a:r>
            <a:r>
              <a:rPr lang="uk-UA" sz="1400" dirty="0"/>
              <a:t> розчинити: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В </a:t>
            </a:r>
            <a:r>
              <a:rPr lang="uk-UA" sz="1400" dirty="0" err="1"/>
              <a:t>олiї</a:t>
            </a:r>
            <a:r>
              <a:rPr lang="uk-UA" sz="1400" dirty="0"/>
              <a:t> перед приготуванням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готовiй</a:t>
            </a:r>
            <a:r>
              <a:rPr lang="uk-UA" sz="1400" dirty="0"/>
              <a:t>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водi</a:t>
            </a:r>
            <a:r>
              <a:rPr lang="uk-UA" sz="1400" dirty="0"/>
              <a:t> </a:t>
            </a:r>
            <a:r>
              <a:rPr lang="uk-UA" sz="1400" dirty="0" err="1"/>
              <a:t>очищенiй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первиннiй</a:t>
            </a:r>
            <a:r>
              <a:rPr lang="uk-UA" sz="1400" dirty="0"/>
              <a:t>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marL="342900" lvl="0" indent="-342900">
              <a:buFont typeface="+mj-lt"/>
              <a:buAutoNum type="alphaUcPeriod"/>
            </a:pPr>
            <a:r>
              <a:rPr lang="uk-UA" sz="1400" dirty="0"/>
              <a:t>У </a:t>
            </a:r>
            <a:r>
              <a:rPr lang="uk-UA" sz="1400" dirty="0" err="1"/>
              <a:t>спиртi</a:t>
            </a:r>
            <a:r>
              <a:rPr lang="uk-UA" sz="1400" dirty="0"/>
              <a:t> та додати до первинної </a:t>
            </a:r>
            <a:r>
              <a:rPr lang="uk-UA" sz="1400" dirty="0" err="1"/>
              <a:t>емульсiї</a:t>
            </a:r>
            <a:endParaRPr lang="ru-RU" sz="1400" dirty="0"/>
          </a:p>
          <a:p>
            <a:pPr lvl="0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678580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85480" y="6437884"/>
            <a:ext cx="2235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31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3631" y="1984248"/>
            <a:ext cx="8758555" cy="2818765"/>
            <a:chOff x="103631" y="1984248"/>
            <a:chExt cx="8758555" cy="2818765"/>
          </a:xfrm>
        </p:grpSpPr>
        <p:sp>
          <p:nvSpPr>
            <p:cNvPr id="4" name="object 4"/>
            <p:cNvSpPr/>
            <p:nvPr/>
          </p:nvSpPr>
          <p:spPr>
            <a:xfrm>
              <a:off x="108584" y="1989201"/>
              <a:ext cx="8749030" cy="2809240"/>
            </a:xfrm>
            <a:custGeom>
              <a:avLst/>
              <a:gdLst/>
              <a:ahLst/>
              <a:cxnLst/>
              <a:rect l="l" t="t" r="r" b="b"/>
              <a:pathLst>
                <a:path w="8749030" h="2809240">
                  <a:moveTo>
                    <a:pt x="8748522" y="0"/>
                  </a:moveTo>
                  <a:lnTo>
                    <a:pt x="8697758" y="8102"/>
                  </a:lnTo>
                  <a:lnTo>
                    <a:pt x="8545468" y="31842"/>
                  </a:lnTo>
                  <a:lnTo>
                    <a:pt x="8393181" y="54730"/>
                  </a:lnTo>
                  <a:lnTo>
                    <a:pt x="8240896" y="76766"/>
                  </a:lnTo>
                  <a:lnTo>
                    <a:pt x="8088613" y="97951"/>
                  </a:lnTo>
                  <a:lnTo>
                    <a:pt x="7936331" y="118283"/>
                  </a:lnTo>
                  <a:lnTo>
                    <a:pt x="7784051" y="137765"/>
                  </a:lnTo>
                  <a:lnTo>
                    <a:pt x="7631770" y="156396"/>
                  </a:lnTo>
                  <a:lnTo>
                    <a:pt x="7479491" y="174175"/>
                  </a:lnTo>
                  <a:lnTo>
                    <a:pt x="7327210" y="191104"/>
                  </a:lnTo>
                  <a:lnTo>
                    <a:pt x="7174929" y="207183"/>
                  </a:lnTo>
                  <a:lnTo>
                    <a:pt x="7022647" y="222411"/>
                  </a:lnTo>
                  <a:lnTo>
                    <a:pt x="6870364" y="236790"/>
                  </a:lnTo>
                  <a:lnTo>
                    <a:pt x="6718078" y="250319"/>
                  </a:lnTo>
                  <a:lnTo>
                    <a:pt x="6565790" y="262998"/>
                  </a:lnTo>
                  <a:lnTo>
                    <a:pt x="6413499" y="274827"/>
                  </a:lnTo>
                  <a:lnTo>
                    <a:pt x="7507097" y="522097"/>
                  </a:lnTo>
                  <a:lnTo>
                    <a:pt x="7456568" y="527860"/>
                  </a:lnTo>
                  <a:lnTo>
                    <a:pt x="7304982" y="544588"/>
                  </a:lnTo>
                  <a:lnTo>
                    <a:pt x="7153395" y="560472"/>
                  </a:lnTo>
                  <a:lnTo>
                    <a:pt x="7001808" y="575513"/>
                  </a:lnTo>
                  <a:lnTo>
                    <a:pt x="6850221" y="589711"/>
                  </a:lnTo>
                  <a:lnTo>
                    <a:pt x="6698633" y="603065"/>
                  </a:lnTo>
                  <a:lnTo>
                    <a:pt x="6547045" y="615576"/>
                  </a:lnTo>
                  <a:lnTo>
                    <a:pt x="6395457" y="627243"/>
                  </a:lnTo>
                  <a:lnTo>
                    <a:pt x="6243868" y="638067"/>
                  </a:lnTo>
                  <a:lnTo>
                    <a:pt x="6092280" y="648048"/>
                  </a:lnTo>
                  <a:lnTo>
                    <a:pt x="5940690" y="657185"/>
                  </a:lnTo>
                  <a:lnTo>
                    <a:pt x="5789101" y="665478"/>
                  </a:lnTo>
                  <a:lnTo>
                    <a:pt x="5637512" y="672929"/>
                  </a:lnTo>
                  <a:lnTo>
                    <a:pt x="5485922" y="679536"/>
                  </a:lnTo>
                  <a:lnTo>
                    <a:pt x="5334332" y="685299"/>
                  </a:lnTo>
                  <a:lnTo>
                    <a:pt x="5182742" y="690219"/>
                  </a:lnTo>
                  <a:lnTo>
                    <a:pt x="5031152" y="694295"/>
                  </a:lnTo>
                  <a:lnTo>
                    <a:pt x="4879562" y="697529"/>
                  </a:lnTo>
                  <a:lnTo>
                    <a:pt x="4727971" y="699918"/>
                  </a:lnTo>
                  <a:lnTo>
                    <a:pt x="4576381" y="701465"/>
                  </a:lnTo>
                  <a:lnTo>
                    <a:pt x="4424791" y="702167"/>
                  </a:lnTo>
                  <a:lnTo>
                    <a:pt x="4273200" y="702027"/>
                  </a:lnTo>
                  <a:lnTo>
                    <a:pt x="4121610" y="701043"/>
                  </a:lnTo>
                  <a:lnTo>
                    <a:pt x="3970020" y="699215"/>
                  </a:lnTo>
                  <a:lnTo>
                    <a:pt x="3818429" y="696545"/>
                  </a:lnTo>
                  <a:lnTo>
                    <a:pt x="3666839" y="693030"/>
                  </a:lnTo>
                  <a:lnTo>
                    <a:pt x="3515249" y="688673"/>
                  </a:lnTo>
                  <a:lnTo>
                    <a:pt x="3363659" y="683472"/>
                  </a:lnTo>
                  <a:lnTo>
                    <a:pt x="3212069" y="677427"/>
                  </a:lnTo>
                  <a:lnTo>
                    <a:pt x="3060480" y="670539"/>
                  </a:lnTo>
                  <a:lnTo>
                    <a:pt x="2908890" y="662808"/>
                  </a:lnTo>
                  <a:lnTo>
                    <a:pt x="2757301" y="654233"/>
                  </a:lnTo>
                  <a:lnTo>
                    <a:pt x="2605712" y="644815"/>
                  </a:lnTo>
                  <a:lnTo>
                    <a:pt x="2454123" y="634553"/>
                  </a:lnTo>
                  <a:lnTo>
                    <a:pt x="2302535" y="623448"/>
                  </a:lnTo>
                  <a:lnTo>
                    <a:pt x="2150946" y="611499"/>
                  </a:lnTo>
                  <a:lnTo>
                    <a:pt x="1999358" y="598707"/>
                  </a:lnTo>
                  <a:lnTo>
                    <a:pt x="1847771" y="585072"/>
                  </a:lnTo>
                  <a:lnTo>
                    <a:pt x="1696184" y="570593"/>
                  </a:lnTo>
                  <a:lnTo>
                    <a:pt x="1544597" y="555271"/>
                  </a:lnTo>
                  <a:lnTo>
                    <a:pt x="1393010" y="539106"/>
                  </a:lnTo>
                  <a:lnTo>
                    <a:pt x="1241425" y="522097"/>
                  </a:lnTo>
                  <a:lnTo>
                    <a:pt x="2335022" y="274827"/>
                  </a:lnTo>
                  <a:lnTo>
                    <a:pt x="2284257" y="270979"/>
                  </a:lnTo>
                  <a:lnTo>
                    <a:pt x="2131967" y="258866"/>
                  </a:lnTo>
                  <a:lnTo>
                    <a:pt x="1979678" y="245903"/>
                  </a:lnTo>
                  <a:lnTo>
                    <a:pt x="1827390" y="232092"/>
                  </a:lnTo>
                  <a:lnTo>
                    <a:pt x="1675104" y="217430"/>
                  </a:lnTo>
                  <a:lnTo>
                    <a:pt x="1522819" y="201918"/>
                  </a:lnTo>
                  <a:lnTo>
                    <a:pt x="1370535" y="185556"/>
                  </a:lnTo>
                  <a:lnTo>
                    <a:pt x="1218252" y="168343"/>
                  </a:lnTo>
                  <a:lnTo>
                    <a:pt x="1065970" y="150280"/>
                  </a:lnTo>
                  <a:lnTo>
                    <a:pt x="913688" y="131366"/>
                  </a:lnTo>
                  <a:lnTo>
                    <a:pt x="761407" y="111600"/>
                  </a:lnTo>
                  <a:lnTo>
                    <a:pt x="609126" y="90984"/>
                  </a:lnTo>
                  <a:lnTo>
                    <a:pt x="456845" y="69515"/>
                  </a:lnTo>
                  <a:lnTo>
                    <a:pt x="304563" y="47196"/>
                  </a:lnTo>
                  <a:lnTo>
                    <a:pt x="152282" y="24024"/>
                  </a:lnTo>
                  <a:lnTo>
                    <a:pt x="0" y="0"/>
                  </a:lnTo>
                  <a:lnTo>
                    <a:pt x="1093558" y="1206881"/>
                  </a:lnTo>
                  <a:lnTo>
                    <a:pt x="0" y="2106549"/>
                  </a:lnTo>
                  <a:lnTo>
                    <a:pt x="49656" y="2114474"/>
                  </a:lnTo>
                  <a:lnTo>
                    <a:pt x="198626" y="2137708"/>
                  </a:lnTo>
                  <a:lnTo>
                    <a:pt x="347595" y="2160129"/>
                  </a:lnTo>
                  <a:lnTo>
                    <a:pt x="496565" y="2181735"/>
                  </a:lnTo>
                  <a:lnTo>
                    <a:pt x="645536" y="2202524"/>
                  </a:lnTo>
                  <a:lnTo>
                    <a:pt x="794507" y="2222495"/>
                  </a:lnTo>
                  <a:lnTo>
                    <a:pt x="943478" y="2241648"/>
                  </a:lnTo>
                  <a:lnTo>
                    <a:pt x="1092451" y="2259980"/>
                  </a:lnTo>
                  <a:lnTo>
                    <a:pt x="1241425" y="2277491"/>
                  </a:lnTo>
                  <a:lnTo>
                    <a:pt x="1241425" y="2628646"/>
                  </a:lnTo>
                  <a:lnTo>
                    <a:pt x="1291953" y="2634409"/>
                  </a:lnTo>
                  <a:lnTo>
                    <a:pt x="1443539" y="2651137"/>
                  </a:lnTo>
                  <a:lnTo>
                    <a:pt x="1595126" y="2667021"/>
                  </a:lnTo>
                  <a:lnTo>
                    <a:pt x="1746713" y="2682062"/>
                  </a:lnTo>
                  <a:lnTo>
                    <a:pt x="1898300" y="2696260"/>
                  </a:lnTo>
                  <a:lnTo>
                    <a:pt x="2049888" y="2709614"/>
                  </a:lnTo>
                  <a:lnTo>
                    <a:pt x="2201476" y="2722125"/>
                  </a:lnTo>
                  <a:lnTo>
                    <a:pt x="2353064" y="2733792"/>
                  </a:lnTo>
                  <a:lnTo>
                    <a:pt x="2504653" y="2744616"/>
                  </a:lnTo>
                  <a:lnTo>
                    <a:pt x="2656241" y="2754597"/>
                  </a:lnTo>
                  <a:lnTo>
                    <a:pt x="2807831" y="2763734"/>
                  </a:lnTo>
                  <a:lnTo>
                    <a:pt x="2959420" y="2772027"/>
                  </a:lnTo>
                  <a:lnTo>
                    <a:pt x="3111009" y="2779478"/>
                  </a:lnTo>
                  <a:lnTo>
                    <a:pt x="3262599" y="2786085"/>
                  </a:lnTo>
                  <a:lnTo>
                    <a:pt x="3414189" y="2791848"/>
                  </a:lnTo>
                  <a:lnTo>
                    <a:pt x="3565779" y="2796768"/>
                  </a:lnTo>
                  <a:lnTo>
                    <a:pt x="3717369" y="2800844"/>
                  </a:lnTo>
                  <a:lnTo>
                    <a:pt x="3868959" y="2804078"/>
                  </a:lnTo>
                  <a:lnTo>
                    <a:pt x="4020550" y="2806467"/>
                  </a:lnTo>
                  <a:lnTo>
                    <a:pt x="4172140" y="2808014"/>
                  </a:lnTo>
                  <a:lnTo>
                    <a:pt x="4323730" y="2808716"/>
                  </a:lnTo>
                  <a:lnTo>
                    <a:pt x="4475321" y="2808576"/>
                  </a:lnTo>
                  <a:lnTo>
                    <a:pt x="4626911" y="2807592"/>
                  </a:lnTo>
                  <a:lnTo>
                    <a:pt x="4778501" y="2805764"/>
                  </a:lnTo>
                  <a:lnTo>
                    <a:pt x="4930092" y="2803094"/>
                  </a:lnTo>
                  <a:lnTo>
                    <a:pt x="5081682" y="2799579"/>
                  </a:lnTo>
                  <a:lnTo>
                    <a:pt x="5233272" y="2795222"/>
                  </a:lnTo>
                  <a:lnTo>
                    <a:pt x="5384862" y="2790021"/>
                  </a:lnTo>
                  <a:lnTo>
                    <a:pt x="5536452" y="2783976"/>
                  </a:lnTo>
                  <a:lnTo>
                    <a:pt x="5688041" y="2777088"/>
                  </a:lnTo>
                  <a:lnTo>
                    <a:pt x="5839631" y="2769357"/>
                  </a:lnTo>
                  <a:lnTo>
                    <a:pt x="5991220" y="2760782"/>
                  </a:lnTo>
                  <a:lnTo>
                    <a:pt x="6142809" y="2751364"/>
                  </a:lnTo>
                  <a:lnTo>
                    <a:pt x="6294398" y="2741102"/>
                  </a:lnTo>
                  <a:lnTo>
                    <a:pt x="6445986" y="2729997"/>
                  </a:lnTo>
                  <a:lnTo>
                    <a:pt x="6597575" y="2718048"/>
                  </a:lnTo>
                  <a:lnTo>
                    <a:pt x="6749163" y="2705256"/>
                  </a:lnTo>
                  <a:lnTo>
                    <a:pt x="6900750" y="2691621"/>
                  </a:lnTo>
                  <a:lnTo>
                    <a:pt x="7052337" y="2677142"/>
                  </a:lnTo>
                  <a:lnTo>
                    <a:pt x="7203924" y="2661820"/>
                  </a:lnTo>
                  <a:lnTo>
                    <a:pt x="7355511" y="2645655"/>
                  </a:lnTo>
                  <a:lnTo>
                    <a:pt x="7507097" y="2628646"/>
                  </a:lnTo>
                  <a:lnTo>
                    <a:pt x="7507097" y="2277491"/>
                  </a:lnTo>
                  <a:lnTo>
                    <a:pt x="7556749" y="2271745"/>
                  </a:lnTo>
                  <a:lnTo>
                    <a:pt x="7705713" y="2253960"/>
                  </a:lnTo>
                  <a:lnTo>
                    <a:pt x="7854684" y="2235355"/>
                  </a:lnTo>
                  <a:lnTo>
                    <a:pt x="8003660" y="2215929"/>
                  </a:lnTo>
                  <a:lnTo>
                    <a:pt x="8152639" y="2195685"/>
                  </a:lnTo>
                  <a:lnTo>
                    <a:pt x="8301617" y="2174623"/>
                  </a:lnTo>
                  <a:lnTo>
                    <a:pt x="8450592" y="2152746"/>
                  </a:lnTo>
                  <a:lnTo>
                    <a:pt x="8599561" y="2130054"/>
                  </a:lnTo>
                  <a:lnTo>
                    <a:pt x="8748522" y="2106549"/>
                  </a:lnTo>
                  <a:lnTo>
                    <a:pt x="7654925" y="1206881"/>
                  </a:lnTo>
                  <a:lnTo>
                    <a:pt x="8748522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50009" y="2264029"/>
              <a:ext cx="6266180" cy="427355"/>
            </a:xfrm>
            <a:custGeom>
              <a:avLst/>
              <a:gdLst/>
              <a:ahLst/>
              <a:cxnLst/>
              <a:rect l="l" t="t" r="r" b="b"/>
              <a:pathLst>
                <a:path w="6266180" h="427355">
                  <a:moveTo>
                    <a:pt x="5172074" y="0"/>
                  </a:moveTo>
                  <a:lnTo>
                    <a:pt x="5172074" y="351028"/>
                  </a:lnTo>
                  <a:lnTo>
                    <a:pt x="5019127" y="362043"/>
                  </a:lnTo>
                  <a:lnTo>
                    <a:pt x="4866181" y="372199"/>
                  </a:lnTo>
                  <a:lnTo>
                    <a:pt x="4713236" y="381498"/>
                  </a:lnTo>
                  <a:lnTo>
                    <a:pt x="4560291" y="389938"/>
                  </a:lnTo>
                  <a:lnTo>
                    <a:pt x="4407348" y="397520"/>
                  </a:lnTo>
                  <a:lnTo>
                    <a:pt x="4254405" y="404243"/>
                  </a:lnTo>
                  <a:lnTo>
                    <a:pt x="4101462" y="410109"/>
                  </a:lnTo>
                  <a:lnTo>
                    <a:pt x="3948520" y="415116"/>
                  </a:lnTo>
                  <a:lnTo>
                    <a:pt x="3795579" y="419264"/>
                  </a:lnTo>
                  <a:lnTo>
                    <a:pt x="3642638" y="422554"/>
                  </a:lnTo>
                  <a:lnTo>
                    <a:pt x="3489697" y="424986"/>
                  </a:lnTo>
                  <a:lnTo>
                    <a:pt x="3336756" y="426560"/>
                  </a:lnTo>
                  <a:lnTo>
                    <a:pt x="3183816" y="427275"/>
                  </a:lnTo>
                  <a:lnTo>
                    <a:pt x="3030875" y="427132"/>
                  </a:lnTo>
                  <a:lnTo>
                    <a:pt x="2877935" y="426131"/>
                  </a:lnTo>
                  <a:lnTo>
                    <a:pt x="2724994" y="424271"/>
                  </a:lnTo>
                  <a:lnTo>
                    <a:pt x="2572053" y="421553"/>
                  </a:lnTo>
                  <a:lnTo>
                    <a:pt x="2419112" y="417977"/>
                  </a:lnTo>
                  <a:lnTo>
                    <a:pt x="2266170" y="413542"/>
                  </a:lnTo>
                  <a:lnTo>
                    <a:pt x="2113228" y="408249"/>
                  </a:lnTo>
                  <a:lnTo>
                    <a:pt x="1960285" y="402098"/>
                  </a:lnTo>
                  <a:lnTo>
                    <a:pt x="1807342" y="395088"/>
                  </a:lnTo>
                  <a:lnTo>
                    <a:pt x="1654398" y="387220"/>
                  </a:lnTo>
                  <a:lnTo>
                    <a:pt x="1501453" y="378494"/>
                  </a:lnTo>
                  <a:lnTo>
                    <a:pt x="1348508" y="368909"/>
                  </a:lnTo>
                  <a:lnTo>
                    <a:pt x="1195561" y="358466"/>
                  </a:lnTo>
                  <a:lnTo>
                    <a:pt x="1093597" y="351028"/>
                  </a:lnTo>
                  <a:lnTo>
                    <a:pt x="1093597" y="0"/>
                  </a:lnTo>
                  <a:lnTo>
                    <a:pt x="0" y="247269"/>
                  </a:lnTo>
                  <a:lnTo>
                    <a:pt x="151585" y="264278"/>
                  </a:lnTo>
                  <a:lnTo>
                    <a:pt x="303172" y="280443"/>
                  </a:lnTo>
                  <a:lnTo>
                    <a:pt x="454759" y="295765"/>
                  </a:lnTo>
                  <a:lnTo>
                    <a:pt x="606346" y="310244"/>
                  </a:lnTo>
                  <a:lnTo>
                    <a:pt x="757933" y="323879"/>
                  </a:lnTo>
                  <a:lnTo>
                    <a:pt x="909521" y="336671"/>
                  </a:lnTo>
                  <a:lnTo>
                    <a:pt x="1061110" y="348620"/>
                  </a:lnTo>
                  <a:lnTo>
                    <a:pt x="1212698" y="359725"/>
                  </a:lnTo>
                  <a:lnTo>
                    <a:pt x="1364287" y="369987"/>
                  </a:lnTo>
                  <a:lnTo>
                    <a:pt x="1515876" y="379405"/>
                  </a:lnTo>
                  <a:lnTo>
                    <a:pt x="1667465" y="387980"/>
                  </a:lnTo>
                  <a:lnTo>
                    <a:pt x="1819055" y="395711"/>
                  </a:lnTo>
                  <a:lnTo>
                    <a:pt x="1970644" y="402599"/>
                  </a:lnTo>
                  <a:lnTo>
                    <a:pt x="2122234" y="408644"/>
                  </a:lnTo>
                  <a:lnTo>
                    <a:pt x="2273824" y="413845"/>
                  </a:lnTo>
                  <a:lnTo>
                    <a:pt x="2425414" y="418202"/>
                  </a:lnTo>
                  <a:lnTo>
                    <a:pt x="2577004" y="421717"/>
                  </a:lnTo>
                  <a:lnTo>
                    <a:pt x="2728595" y="424387"/>
                  </a:lnTo>
                  <a:lnTo>
                    <a:pt x="2880185" y="426215"/>
                  </a:lnTo>
                  <a:lnTo>
                    <a:pt x="3031775" y="427199"/>
                  </a:lnTo>
                  <a:lnTo>
                    <a:pt x="3183366" y="427339"/>
                  </a:lnTo>
                  <a:lnTo>
                    <a:pt x="3334956" y="426637"/>
                  </a:lnTo>
                  <a:lnTo>
                    <a:pt x="3486546" y="425090"/>
                  </a:lnTo>
                  <a:lnTo>
                    <a:pt x="3638137" y="422701"/>
                  </a:lnTo>
                  <a:lnTo>
                    <a:pt x="3789727" y="419467"/>
                  </a:lnTo>
                  <a:lnTo>
                    <a:pt x="3941317" y="415391"/>
                  </a:lnTo>
                  <a:lnTo>
                    <a:pt x="4092907" y="410471"/>
                  </a:lnTo>
                  <a:lnTo>
                    <a:pt x="4244497" y="404708"/>
                  </a:lnTo>
                  <a:lnTo>
                    <a:pt x="4396087" y="398101"/>
                  </a:lnTo>
                  <a:lnTo>
                    <a:pt x="4547676" y="390650"/>
                  </a:lnTo>
                  <a:lnTo>
                    <a:pt x="4699265" y="382357"/>
                  </a:lnTo>
                  <a:lnTo>
                    <a:pt x="4850855" y="373220"/>
                  </a:lnTo>
                  <a:lnTo>
                    <a:pt x="5002443" y="363239"/>
                  </a:lnTo>
                  <a:lnTo>
                    <a:pt x="5154032" y="352415"/>
                  </a:lnTo>
                  <a:lnTo>
                    <a:pt x="5305620" y="340748"/>
                  </a:lnTo>
                  <a:lnTo>
                    <a:pt x="5457208" y="328237"/>
                  </a:lnTo>
                  <a:lnTo>
                    <a:pt x="5608796" y="314883"/>
                  </a:lnTo>
                  <a:lnTo>
                    <a:pt x="5760383" y="300685"/>
                  </a:lnTo>
                  <a:lnTo>
                    <a:pt x="5911970" y="285644"/>
                  </a:lnTo>
                  <a:lnTo>
                    <a:pt x="6063557" y="269760"/>
                  </a:lnTo>
                  <a:lnTo>
                    <a:pt x="6215143" y="253032"/>
                  </a:lnTo>
                  <a:lnTo>
                    <a:pt x="6265671" y="247269"/>
                  </a:lnTo>
                  <a:lnTo>
                    <a:pt x="5172074" y="0"/>
                  </a:lnTo>
                  <a:close/>
                </a:path>
              </a:pathLst>
            </a:custGeom>
            <a:solidFill>
              <a:srgbClr val="CDBA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8584" y="1989201"/>
              <a:ext cx="8749030" cy="2809240"/>
            </a:xfrm>
            <a:custGeom>
              <a:avLst/>
              <a:gdLst/>
              <a:ahLst/>
              <a:cxnLst/>
              <a:rect l="l" t="t" r="r" b="b"/>
              <a:pathLst>
                <a:path w="8749030" h="2809240">
                  <a:moveTo>
                    <a:pt x="0" y="0"/>
                  </a:moveTo>
                  <a:lnTo>
                    <a:pt x="50760" y="8102"/>
                  </a:lnTo>
                  <a:lnTo>
                    <a:pt x="101521" y="16110"/>
                  </a:lnTo>
                  <a:lnTo>
                    <a:pt x="152282" y="24024"/>
                  </a:lnTo>
                  <a:lnTo>
                    <a:pt x="203042" y="31842"/>
                  </a:lnTo>
                  <a:lnTo>
                    <a:pt x="253803" y="39566"/>
                  </a:lnTo>
                  <a:lnTo>
                    <a:pt x="304563" y="47196"/>
                  </a:lnTo>
                  <a:lnTo>
                    <a:pt x="355324" y="54730"/>
                  </a:lnTo>
                  <a:lnTo>
                    <a:pt x="406084" y="62170"/>
                  </a:lnTo>
                  <a:lnTo>
                    <a:pt x="456845" y="69515"/>
                  </a:lnTo>
                  <a:lnTo>
                    <a:pt x="507605" y="76766"/>
                  </a:lnTo>
                  <a:lnTo>
                    <a:pt x="558365" y="83922"/>
                  </a:lnTo>
                  <a:lnTo>
                    <a:pt x="609126" y="90984"/>
                  </a:lnTo>
                  <a:lnTo>
                    <a:pt x="659886" y="97951"/>
                  </a:lnTo>
                  <a:lnTo>
                    <a:pt x="710646" y="104823"/>
                  </a:lnTo>
                  <a:lnTo>
                    <a:pt x="761407" y="111600"/>
                  </a:lnTo>
                  <a:lnTo>
                    <a:pt x="812167" y="118283"/>
                  </a:lnTo>
                  <a:lnTo>
                    <a:pt x="862928" y="124872"/>
                  </a:lnTo>
                  <a:lnTo>
                    <a:pt x="913688" y="131366"/>
                  </a:lnTo>
                  <a:lnTo>
                    <a:pt x="964449" y="137765"/>
                  </a:lnTo>
                  <a:lnTo>
                    <a:pt x="1015209" y="144070"/>
                  </a:lnTo>
                  <a:lnTo>
                    <a:pt x="1065970" y="150280"/>
                  </a:lnTo>
                  <a:lnTo>
                    <a:pt x="1116731" y="156396"/>
                  </a:lnTo>
                  <a:lnTo>
                    <a:pt x="1167491" y="162417"/>
                  </a:lnTo>
                  <a:lnTo>
                    <a:pt x="1218252" y="168343"/>
                  </a:lnTo>
                  <a:lnTo>
                    <a:pt x="1269013" y="174175"/>
                  </a:lnTo>
                  <a:lnTo>
                    <a:pt x="1319774" y="179913"/>
                  </a:lnTo>
                  <a:lnTo>
                    <a:pt x="1370535" y="185556"/>
                  </a:lnTo>
                  <a:lnTo>
                    <a:pt x="1421296" y="191104"/>
                  </a:lnTo>
                  <a:lnTo>
                    <a:pt x="1472058" y="196558"/>
                  </a:lnTo>
                  <a:lnTo>
                    <a:pt x="1522819" y="201918"/>
                  </a:lnTo>
                  <a:lnTo>
                    <a:pt x="1573581" y="207183"/>
                  </a:lnTo>
                  <a:lnTo>
                    <a:pt x="1624342" y="212354"/>
                  </a:lnTo>
                  <a:lnTo>
                    <a:pt x="1675104" y="217430"/>
                  </a:lnTo>
                  <a:lnTo>
                    <a:pt x="1725866" y="222411"/>
                  </a:lnTo>
                  <a:lnTo>
                    <a:pt x="1776628" y="227299"/>
                  </a:lnTo>
                  <a:lnTo>
                    <a:pt x="1827390" y="232092"/>
                  </a:lnTo>
                  <a:lnTo>
                    <a:pt x="1878153" y="236790"/>
                  </a:lnTo>
                  <a:lnTo>
                    <a:pt x="1928915" y="241394"/>
                  </a:lnTo>
                  <a:lnTo>
                    <a:pt x="1979678" y="245903"/>
                  </a:lnTo>
                  <a:lnTo>
                    <a:pt x="2030441" y="250319"/>
                  </a:lnTo>
                  <a:lnTo>
                    <a:pt x="2081204" y="254639"/>
                  </a:lnTo>
                  <a:lnTo>
                    <a:pt x="2131967" y="258866"/>
                  </a:lnTo>
                  <a:lnTo>
                    <a:pt x="2182730" y="262998"/>
                  </a:lnTo>
                  <a:lnTo>
                    <a:pt x="2233494" y="267035"/>
                  </a:lnTo>
                  <a:lnTo>
                    <a:pt x="2284257" y="270979"/>
                  </a:lnTo>
                  <a:lnTo>
                    <a:pt x="2335022" y="274827"/>
                  </a:lnTo>
                  <a:lnTo>
                    <a:pt x="1241425" y="522097"/>
                  </a:lnTo>
                  <a:lnTo>
                    <a:pt x="1291953" y="527860"/>
                  </a:lnTo>
                  <a:lnTo>
                    <a:pt x="1342482" y="533530"/>
                  </a:lnTo>
                  <a:lnTo>
                    <a:pt x="1393010" y="539106"/>
                  </a:lnTo>
                  <a:lnTo>
                    <a:pt x="1443539" y="544588"/>
                  </a:lnTo>
                  <a:lnTo>
                    <a:pt x="1494068" y="549976"/>
                  </a:lnTo>
                  <a:lnTo>
                    <a:pt x="1544597" y="555271"/>
                  </a:lnTo>
                  <a:lnTo>
                    <a:pt x="1595126" y="560472"/>
                  </a:lnTo>
                  <a:lnTo>
                    <a:pt x="1645655" y="565580"/>
                  </a:lnTo>
                  <a:lnTo>
                    <a:pt x="1696184" y="570593"/>
                  </a:lnTo>
                  <a:lnTo>
                    <a:pt x="1746713" y="575513"/>
                  </a:lnTo>
                  <a:lnTo>
                    <a:pt x="1797242" y="580340"/>
                  </a:lnTo>
                  <a:lnTo>
                    <a:pt x="1847771" y="585072"/>
                  </a:lnTo>
                  <a:lnTo>
                    <a:pt x="1898300" y="589711"/>
                  </a:lnTo>
                  <a:lnTo>
                    <a:pt x="1948829" y="594256"/>
                  </a:lnTo>
                  <a:lnTo>
                    <a:pt x="1999358" y="598707"/>
                  </a:lnTo>
                  <a:lnTo>
                    <a:pt x="2049888" y="603065"/>
                  </a:lnTo>
                  <a:lnTo>
                    <a:pt x="2100417" y="607329"/>
                  </a:lnTo>
                  <a:lnTo>
                    <a:pt x="2150946" y="611499"/>
                  </a:lnTo>
                  <a:lnTo>
                    <a:pt x="2201476" y="615576"/>
                  </a:lnTo>
                  <a:lnTo>
                    <a:pt x="2252005" y="619559"/>
                  </a:lnTo>
                  <a:lnTo>
                    <a:pt x="2302535" y="623448"/>
                  </a:lnTo>
                  <a:lnTo>
                    <a:pt x="2353064" y="627243"/>
                  </a:lnTo>
                  <a:lnTo>
                    <a:pt x="2403594" y="630945"/>
                  </a:lnTo>
                  <a:lnTo>
                    <a:pt x="2454123" y="634553"/>
                  </a:lnTo>
                  <a:lnTo>
                    <a:pt x="2504653" y="638067"/>
                  </a:lnTo>
                  <a:lnTo>
                    <a:pt x="2555182" y="641488"/>
                  </a:lnTo>
                  <a:lnTo>
                    <a:pt x="2605712" y="644815"/>
                  </a:lnTo>
                  <a:lnTo>
                    <a:pt x="2656241" y="648048"/>
                  </a:lnTo>
                  <a:lnTo>
                    <a:pt x="2706771" y="651187"/>
                  </a:lnTo>
                  <a:lnTo>
                    <a:pt x="2757301" y="654233"/>
                  </a:lnTo>
                  <a:lnTo>
                    <a:pt x="2807831" y="657185"/>
                  </a:lnTo>
                  <a:lnTo>
                    <a:pt x="2858360" y="660043"/>
                  </a:lnTo>
                  <a:lnTo>
                    <a:pt x="2908890" y="662808"/>
                  </a:lnTo>
                  <a:lnTo>
                    <a:pt x="2959420" y="665478"/>
                  </a:lnTo>
                  <a:lnTo>
                    <a:pt x="3009950" y="668056"/>
                  </a:lnTo>
                  <a:lnTo>
                    <a:pt x="3060480" y="670539"/>
                  </a:lnTo>
                  <a:lnTo>
                    <a:pt x="3111009" y="672929"/>
                  </a:lnTo>
                  <a:lnTo>
                    <a:pt x="3161539" y="675225"/>
                  </a:lnTo>
                  <a:lnTo>
                    <a:pt x="3212069" y="677427"/>
                  </a:lnTo>
                  <a:lnTo>
                    <a:pt x="3262599" y="679536"/>
                  </a:lnTo>
                  <a:lnTo>
                    <a:pt x="3313129" y="681550"/>
                  </a:lnTo>
                  <a:lnTo>
                    <a:pt x="3363659" y="683472"/>
                  </a:lnTo>
                  <a:lnTo>
                    <a:pt x="3414189" y="685299"/>
                  </a:lnTo>
                  <a:lnTo>
                    <a:pt x="3464719" y="687033"/>
                  </a:lnTo>
                  <a:lnTo>
                    <a:pt x="3515249" y="688673"/>
                  </a:lnTo>
                  <a:lnTo>
                    <a:pt x="3565779" y="690219"/>
                  </a:lnTo>
                  <a:lnTo>
                    <a:pt x="3616309" y="691671"/>
                  </a:lnTo>
                  <a:lnTo>
                    <a:pt x="3666839" y="693030"/>
                  </a:lnTo>
                  <a:lnTo>
                    <a:pt x="3717369" y="694295"/>
                  </a:lnTo>
                  <a:lnTo>
                    <a:pt x="3767899" y="695467"/>
                  </a:lnTo>
                  <a:lnTo>
                    <a:pt x="3818429" y="696545"/>
                  </a:lnTo>
                  <a:lnTo>
                    <a:pt x="3868959" y="697529"/>
                  </a:lnTo>
                  <a:lnTo>
                    <a:pt x="3919489" y="698419"/>
                  </a:lnTo>
                  <a:lnTo>
                    <a:pt x="3970020" y="699215"/>
                  </a:lnTo>
                  <a:lnTo>
                    <a:pt x="4020550" y="699918"/>
                  </a:lnTo>
                  <a:lnTo>
                    <a:pt x="4071080" y="700527"/>
                  </a:lnTo>
                  <a:lnTo>
                    <a:pt x="4121610" y="701043"/>
                  </a:lnTo>
                  <a:lnTo>
                    <a:pt x="4172140" y="701465"/>
                  </a:lnTo>
                  <a:lnTo>
                    <a:pt x="4222670" y="701793"/>
                  </a:lnTo>
                  <a:lnTo>
                    <a:pt x="4273200" y="702027"/>
                  </a:lnTo>
                  <a:lnTo>
                    <a:pt x="4323730" y="702167"/>
                  </a:lnTo>
                  <a:lnTo>
                    <a:pt x="4374260" y="702214"/>
                  </a:lnTo>
                  <a:lnTo>
                    <a:pt x="4424791" y="702167"/>
                  </a:lnTo>
                  <a:lnTo>
                    <a:pt x="4475321" y="702027"/>
                  </a:lnTo>
                  <a:lnTo>
                    <a:pt x="4525851" y="701793"/>
                  </a:lnTo>
                  <a:lnTo>
                    <a:pt x="4576381" y="701465"/>
                  </a:lnTo>
                  <a:lnTo>
                    <a:pt x="4626911" y="701043"/>
                  </a:lnTo>
                  <a:lnTo>
                    <a:pt x="4677441" y="700527"/>
                  </a:lnTo>
                  <a:lnTo>
                    <a:pt x="4727971" y="699918"/>
                  </a:lnTo>
                  <a:lnTo>
                    <a:pt x="4778501" y="699215"/>
                  </a:lnTo>
                  <a:lnTo>
                    <a:pt x="4829032" y="698419"/>
                  </a:lnTo>
                  <a:lnTo>
                    <a:pt x="4879562" y="697529"/>
                  </a:lnTo>
                  <a:lnTo>
                    <a:pt x="4930092" y="696545"/>
                  </a:lnTo>
                  <a:lnTo>
                    <a:pt x="4980622" y="695467"/>
                  </a:lnTo>
                  <a:lnTo>
                    <a:pt x="5031152" y="694295"/>
                  </a:lnTo>
                  <a:lnTo>
                    <a:pt x="5081682" y="693030"/>
                  </a:lnTo>
                  <a:lnTo>
                    <a:pt x="5132212" y="691671"/>
                  </a:lnTo>
                  <a:lnTo>
                    <a:pt x="5182742" y="690219"/>
                  </a:lnTo>
                  <a:lnTo>
                    <a:pt x="5233272" y="688673"/>
                  </a:lnTo>
                  <a:lnTo>
                    <a:pt x="5283802" y="687033"/>
                  </a:lnTo>
                  <a:lnTo>
                    <a:pt x="5334332" y="685299"/>
                  </a:lnTo>
                  <a:lnTo>
                    <a:pt x="5384862" y="683472"/>
                  </a:lnTo>
                  <a:lnTo>
                    <a:pt x="5435392" y="681550"/>
                  </a:lnTo>
                  <a:lnTo>
                    <a:pt x="5485922" y="679536"/>
                  </a:lnTo>
                  <a:lnTo>
                    <a:pt x="5536452" y="677427"/>
                  </a:lnTo>
                  <a:lnTo>
                    <a:pt x="5586982" y="675225"/>
                  </a:lnTo>
                  <a:lnTo>
                    <a:pt x="5637512" y="672929"/>
                  </a:lnTo>
                  <a:lnTo>
                    <a:pt x="5688041" y="670539"/>
                  </a:lnTo>
                  <a:lnTo>
                    <a:pt x="5738571" y="668056"/>
                  </a:lnTo>
                  <a:lnTo>
                    <a:pt x="5789101" y="665478"/>
                  </a:lnTo>
                  <a:lnTo>
                    <a:pt x="5839631" y="662808"/>
                  </a:lnTo>
                  <a:lnTo>
                    <a:pt x="5890161" y="660043"/>
                  </a:lnTo>
                  <a:lnTo>
                    <a:pt x="5940690" y="657185"/>
                  </a:lnTo>
                  <a:lnTo>
                    <a:pt x="5991220" y="654233"/>
                  </a:lnTo>
                  <a:lnTo>
                    <a:pt x="6041750" y="651187"/>
                  </a:lnTo>
                  <a:lnTo>
                    <a:pt x="6092280" y="648048"/>
                  </a:lnTo>
                  <a:lnTo>
                    <a:pt x="6142809" y="644815"/>
                  </a:lnTo>
                  <a:lnTo>
                    <a:pt x="6193339" y="641488"/>
                  </a:lnTo>
                  <a:lnTo>
                    <a:pt x="6243868" y="638067"/>
                  </a:lnTo>
                  <a:lnTo>
                    <a:pt x="6294398" y="634553"/>
                  </a:lnTo>
                  <a:lnTo>
                    <a:pt x="6344927" y="630945"/>
                  </a:lnTo>
                  <a:lnTo>
                    <a:pt x="6395457" y="627243"/>
                  </a:lnTo>
                  <a:lnTo>
                    <a:pt x="6445986" y="623448"/>
                  </a:lnTo>
                  <a:lnTo>
                    <a:pt x="6496516" y="619559"/>
                  </a:lnTo>
                  <a:lnTo>
                    <a:pt x="6547045" y="615576"/>
                  </a:lnTo>
                  <a:lnTo>
                    <a:pt x="6597575" y="611499"/>
                  </a:lnTo>
                  <a:lnTo>
                    <a:pt x="6648104" y="607329"/>
                  </a:lnTo>
                  <a:lnTo>
                    <a:pt x="6698633" y="603065"/>
                  </a:lnTo>
                  <a:lnTo>
                    <a:pt x="6749163" y="598707"/>
                  </a:lnTo>
                  <a:lnTo>
                    <a:pt x="6799692" y="594256"/>
                  </a:lnTo>
                  <a:lnTo>
                    <a:pt x="6850221" y="589711"/>
                  </a:lnTo>
                  <a:lnTo>
                    <a:pt x="6900750" y="585072"/>
                  </a:lnTo>
                  <a:lnTo>
                    <a:pt x="6951279" y="580340"/>
                  </a:lnTo>
                  <a:lnTo>
                    <a:pt x="7001808" y="575513"/>
                  </a:lnTo>
                  <a:lnTo>
                    <a:pt x="7052337" y="570593"/>
                  </a:lnTo>
                  <a:lnTo>
                    <a:pt x="7102866" y="565580"/>
                  </a:lnTo>
                  <a:lnTo>
                    <a:pt x="7153395" y="560472"/>
                  </a:lnTo>
                  <a:lnTo>
                    <a:pt x="7203924" y="555271"/>
                  </a:lnTo>
                  <a:lnTo>
                    <a:pt x="7254453" y="549976"/>
                  </a:lnTo>
                  <a:lnTo>
                    <a:pt x="7304982" y="544588"/>
                  </a:lnTo>
                  <a:lnTo>
                    <a:pt x="7355511" y="539106"/>
                  </a:lnTo>
                  <a:lnTo>
                    <a:pt x="7406039" y="533530"/>
                  </a:lnTo>
                  <a:lnTo>
                    <a:pt x="7456568" y="527860"/>
                  </a:lnTo>
                  <a:lnTo>
                    <a:pt x="7507097" y="522097"/>
                  </a:lnTo>
                  <a:lnTo>
                    <a:pt x="6413499" y="274827"/>
                  </a:lnTo>
                  <a:lnTo>
                    <a:pt x="6464263" y="270979"/>
                  </a:lnTo>
                  <a:lnTo>
                    <a:pt x="6515027" y="267035"/>
                  </a:lnTo>
                  <a:lnTo>
                    <a:pt x="6565790" y="262998"/>
                  </a:lnTo>
                  <a:lnTo>
                    <a:pt x="6616553" y="258866"/>
                  </a:lnTo>
                  <a:lnTo>
                    <a:pt x="6667316" y="254639"/>
                  </a:lnTo>
                  <a:lnTo>
                    <a:pt x="6718078" y="250319"/>
                  </a:lnTo>
                  <a:lnTo>
                    <a:pt x="6768840" y="245903"/>
                  </a:lnTo>
                  <a:lnTo>
                    <a:pt x="6819602" y="241394"/>
                  </a:lnTo>
                  <a:lnTo>
                    <a:pt x="6870364" y="236790"/>
                  </a:lnTo>
                  <a:lnTo>
                    <a:pt x="6921125" y="232092"/>
                  </a:lnTo>
                  <a:lnTo>
                    <a:pt x="6971886" y="227299"/>
                  </a:lnTo>
                  <a:lnTo>
                    <a:pt x="7022647" y="222411"/>
                  </a:lnTo>
                  <a:lnTo>
                    <a:pt x="7073408" y="217430"/>
                  </a:lnTo>
                  <a:lnTo>
                    <a:pt x="7124169" y="212354"/>
                  </a:lnTo>
                  <a:lnTo>
                    <a:pt x="7174929" y="207183"/>
                  </a:lnTo>
                  <a:lnTo>
                    <a:pt x="7225690" y="201918"/>
                  </a:lnTo>
                  <a:lnTo>
                    <a:pt x="7276450" y="196558"/>
                  </a:lnTo>
                  <a:lnTo>
                    <a:pt x="7327210" y="191104"/>
                  </a:lnTo>
                  <a:lnTo>
                    <a:pt x="7377970" y="185556"/>
                  </a:lnTo>
                  <a:lnTo>
                    <a:pt x="7428731" y="179913"/>
                  </a:lnTo>
                  <a:lnTo>
                    <a:pt x="7479491" y="174175"/>
                  </a:lnTo>
                  <a:lnTo>
                    <a:pt x="7530251" y="168343"/>
                  </a:lnTo>
                  <a:lnTo>
                    <a:pt x="7581011" y="162417"/>
                  </a:lnTo>
                  <a:lnTo>
                    <a:pt x="7631770" y="156396"/>
                  </a:lnTo>
                  <a:lnTo>
                    <a:pt x="7682530" y="150280"/>
                  </a:lnTo>
                  <a:lnTo>
                    <a:pt x="7733290" y="144070"/>
                  </a:lnTo>
                  <a:lnTo>
                    <a:pt x="7784051" y="137765"/>
                  </a:lnTo>
                  <a:lnTo>
                    <a:pt x="7834811" y="131366"/>
                  </a:lnTo>
                  <a:lnTo>
                    <a:pt x="7885571" y="124872"/>
                  </a:lnTo>
                  <a:lnTo>
                    <a:pt x="7936331" y="118283"/>
                  </a:lnTo>
                  <a:lnTo>
                    <a:pt x="7987092" y="111600"/>
                  </a:lnTo>
                  <a:lnTo>
                    <a:pt x="8037852" y="104823"/>
                  </a:lnTo>
                  <a:lnTo>
                    <a:pt x="8088613" y="97951"/>
                  </a:lnTo>
                  <a:lnTo>
                    <a:pt x="8139374" y="90984"/>
                  </a:lnTo>
                  <a:lnTo>
                    <a:pt x="8190135" y="83922"/>
                  </a:lnTo>
                  <a:lnTo>
                    <a:pt x="8240896" y="76766"/>
                  </a:lnTo>
                  <a:lnTo>
                    <a:pt x="8291657" y="69515"/>
                  </a:lnTo>
                  <a:lnTo>
                    <a:pt x="8342419" y="62170"/>
                  </a:lnTo>
                  <a:lnTo>
                    <a:pt x="8393181" y="54730"/>
                  </a:lnTo>
                  <a:lnTo>
                    <a:pt x="8443943" y="47196"/>
                  </a:lnTo>
                  <a:lnTo>
                    <a:pt x="8494705" y="39566"/>
                  </a:lnTo>
                  <a:lnTo>
                    <a:pt x="8545468" y="31842"/>
                  </a:lnTo>
                  <a:lnTo>
                    <a:pt x="8596231" y="24024"/>
                  </a:lnTo>
                  <a:lnTo>
                    <a:pt x="8646994" y="16110"/>
                  </a:lnTo>
                  <a:lnTo>
                    <a:pt x="8697758" y="8102"/>
                  </a:lnTo>
                  <a:lnTo>
                    <a:pt x="8748522" y="0"/>
                  </a:lnTo>
                  <a:lnTo>
                    <a:pt x="7654925" y="1206881"/>
                  </a:lnTo>
                  <a:lnTo>
                    <a:pt x="8748522" y="2106549"/>
                  </a:lnTo>
                  <a:lnTo>
                    <a:pt x="8698869" y="2114474"/>
                  </a:lnTo>
                  <a:lnTo>
                    <a:pt x="8649215" y="2122309"/>
                  </a:lnTo>
                  <a:lnTo>
                    <a:pt x="8599561" y="2130054"/>
                  </a:lnTo>
                  <a:lnTo>
                    <a:pt x="8549905" y="2137708"/>
                  </a:lnTo>
                  <a:lnTo>
                    <a:pt x="8500249" y="2145272"/>
                  </a:lnTo>
                  <a:lnTo>
                    <a:pt x="8450592" y="2152746"/>
                  </a:lnTo>
                  <a:lnTo>
                    <a:pt x="8400934" y="2160129"/>
                  </a:lnTo>
                  <a:lnTo>
                    <a:pt x="8351275" y="2167421"/>
                  </a:lnTo>
                  <a:lnTo>
                    <a:pt x="8301617" y="2174623"/>
                  </a:lnTo>
                  <a:lnTo>
                    <a:pt x="8251958" y="2181735"/>
                  </a:lnTo>
                  <a:lnTo>
                    <a:pt x="8202298" y="2188755"/>
                  </a:lnTo>
                  <a:lnTo>
                    <a:pt x="8152639" y="2195685"/>
                  </a:lnTo>
                  <a:lnTo>
                    <a:pt x="8102979" y="2202524"/>
                  </a:lnTo>
                  <a:lnTo>
                    <a:pt x="8053320" y="2209272"/>
                  </a:lnTo>
                  <a:lnTo>
                    <a:pt x="8003660" y="2215929"/>
                  </a:lnTo>
                  <a:lnTo>
                    <a:pt x="7954001" y="2222495"/>
                  </a:lnTo>
                  <a:lnTo>
                    <a:pt x="7904343" y="2228971"/>
                  </a:lnTo>
                  <a:lnTo>
                    <a:pt x="7854684" y="2235355"/>
                  </a:lnTo>
                  <a:lnTo>
                    <a:pt x="7805026" y="2241648"/>
                  </a:lnTo>
                  <a:lnTo>
                    <a:pt x="7755369" y="2247850"/>
                  </a:lnTo>
                  <a:lnTo>
                    <a:pt x="7705713" y="2253960"/>
                  </a:lnTo>
                  <a:lnTo>
                    <a:pt x="7656057" y="2259980"/>
                  </a:lnTo>
                  <a:lnTo>
                    <a:pt x="7606403" y="2265908"/>
                  </a:lnTo>
                  <a:lnTo>
                    <a:pt x="7556749" y="2271745"/>
                  </a:lnTo>
                  <a:lnTo>
                    <a:pt x="7507097" y="2277491"/>
                  </a:lnTo>
                  <a:lnTo>
                    <a:pt x="7507097" y="2628646"/>
                  </a:lnTo>
                  <a:lnTo>
                    <a:pt x="7456568" y="2634409"/>
                  </a:lnTo>
                  <a:lnTo>
                    <a:pt x="7406039" y="2640079"/>
                  </a:lnTo>
                  <a:lnTo>
                    <a:pt x="7355511" y="2645655"/>
                  </a:lnTo>
                  <a:lnTo>
                    <a:pt x="7304982" y="2651137"/>
                  </a:lnTo>
                  <a:lnTo>
                    <a:pt x="7254453" y="2656525"/>
                  </a:lnTo>
                  <a:lnTo>
                    <a:pt x="7203924" y="2661820"/>
                  </a:lnTo>
                  <a:lnTo>
                    <a:pt x="7153395" y="2667021"/>
                  </a:lnTo>
                  <a:lnTo>
                    <a:pt x="7102866" y="2672129"/>
                  </a:lnTo>
                  <a:lnTo>
                    <a:pt x="7052337" y="2677142"/>
                  </a:lnTo>
                  <a:lnTo>
                    <a:pt x="7001808" y="2682062"/>
                  </a:lnTo>
                  <a:lnTo>
                    <a:pt x="6951279" y="2686889"/>
                  </a:lnTo>
                  <a:lnTo>
                    <a:pt x="6900750" y="2691621"/>
                  </a:lnTo>
                  <a:lnTo>
                    <a:pt x="6850221" y="2696260"/>
                  </a:lnTo>
                  <a:lnTo>
                    <a:pt x="6799692" y="2700805"/>
                  </a:lnTo>
                  <a:lnTo>
                    <a:pt x="6749163" y="2705256"/>
                  </a:lnTo>
                  <a:lnTo>
                    <a:pt x="6698633" y="2709614"/>
                  </a:lnTo>
                  <a:lnTo>
                    <a:pt x="6648104" y="2713878"/>
                  </a:lnTo>
                  <a:lnTo>
                    <a:pt x="6597575" y="2718048"/>
                  </a:lnTo>
                  <a:lnTo>
                    <a:pt x="6547045" y="2722125"/>
                  </a:lnTo>
                  <a:lnTo>
                    <a:pt x="6496516" y="2726108"/>
                  </a:lnTo>
                  <a:lnTo>
                    <a:pt x="6445986" y="2729997"/>
                  </a:lnTo>
                  <a:lnTo>
                    <a:pt x="6395457" y="2733792"/>
                  </a:lnTo>
                  <a:lnTo>
                    <a:pt x="6344927" y="2737494"/>
                  </a:lnTo>
                  <a:lnTo>
                    <a:pt x="6294398" y="2741102"/>
                  </a:lnTo>
                  <a:lnTo>
                    <a:pt x="6243868" y="2744616"/>
                  </a:lnTo>
                  <a:lnTo>
                    <a:pt x="6193339" y="2748037"/>
                  </a:lnTo>
                  <a:lnTo>
                    <a:pt x="6142809" y="2751364"/>
                  </a:lnTo>
                  <a:lnTo>
                    <a:pt x="6092280" y="2754597"/>
                  </a:lnTo>
                  <a:lnTo>
                    <a:pt x="6041750" y="2757736"/>
                  </a:lnTo>
                  <a:lnTo>
                    <a:pt x="5991220" y="2760782"/>
                  </a:lnTo>
                  <a:lnTo>
                    <a:pt x="5940690" y="2763734"/>
                  </a:lnTo>
                  <a:lnTo>
                    <a:pt x="5890161" y="2766592"/>
                  </a:lnTo>
                  <a:lnTo>
                    <a:pt x="5839631" y="2769357"/>
                  </a:lnTo>
                  <a:lnTo>
                    <a:pt x="5789101" y="2772027"/>
                  </a:lnTo>
                  <a:lnTo>
                    <a:pt x="5738571" y="2774605"/>
                  </a:lnTo>
                  <a:lnTo>
                    <a:pt x="5688041" y="2777088"/>
                  </a:lnTo>
                  <a:lnTo>
                    <a:pt x="5637512" y="2779478"/>
                  </a:lnTo>
                  <a:lnTo>
                    <a:pt x="5586982" y="2781774"/>
                  </a:lnTo>
                  <a:lnTo>
                    <a:pt x="5536452" y="2783976"/>
                  </a:lnTo>
                  <a:lnTo>
                    <a:pt x="5485922" y="2786085"/>
                  </a:lnTo>
                  <a:lnTo>
                    <a:pt x="5435392" y="2788099"/>
                  </a:lnTo>
                  <a:lnTo>
                    <a:pt x="5384862" y="2790021"/>
                  </a:lnTo>
                  <a:lnTo>
                    <a:pt x="5334332" y="2791848"/>
                  </a:lnTo>
                  <a:lnTo>
                    <a:pt x="5283802" y="2793582"/>
                  </a:lnTo>
                  <a:lnTo>
                    <a:pt x="5233272" y="2795222"/>
                  </a:lnTo>
                  <a:lnTo>
                    <a:pt x="5182742" y="2796768"/>
                  </a:lnTo>
                  <a:lnTo>
                    <a:pt x="5132212" y="2798220"/>
                  </a:lnTo>
                  <a:lnTo>
                    <a:pt x="5081682" y="2799579"/>
                  </a:lnTo>
                  <a:lnTo>
                    <a:pt x="5031152" y="2800844"/>
                  </a:lnTo>
                  <a:lnTo>
                    <a:pt x="4980622" y="2802016"/>
                  </a:lnTo>
                  <a:lnTo>
                    <a:pt x="4930092" y="2803094"/>
                  </a:lnTo>
                  <a:lnTo>
                    <a:pt x="4879562" y="2804078"/>
                  </a:lnTo>
                  <a:lnTo>
                    <a:pt x="4829032" y="2804968"/>
                  </a:lnTo>
                  <a:lnTo>
                    <a:pt x="4778501" y="2805764"/>
                  </a:lnTo>
                  <a:lnTo>
                    <a:pt x="4727971" y="2806467"/>
                  </a:lnTo>
                  <a:lnTo>
                    <a:pt x="4677441" y="2807076"/>
                  </a:lnTo>
                  <a:lnTo>
                    <a:pt x="4626911" y="2807592"/>
                  </a:lnTo>
                  <a:lnTo>
                    <a:pt x="4576381" y="2808014"/>
                  </a:lnTo>
                  <a:lnTo>
                    <a:pt x="4525851" y="2808342"/>
                  </a:lnTo>
                  <a:lnTo>
                    <a:pt x="4475321" y="2808576"/>
                  </a:lnTo>
                  <a:lnTo>
                    <a:pt x="4424791" y="2808716"/>
                  </a:lnTo>
                  <a:lnTo>
                    <a:pt x="4374261" y="2808763"/>
                  </a:lnTo>
                  <a:lnTo>
                    <a:pt x="4323730" y="2808716"/>
                  </a:lnTo>
                  <a:lnTo>
                    <a:pt x="4273200" y="2808576"/>
                  </a:lnTo>
                  <a:lnTo>
                    <a:pt x="4222670" y="2808342"/>
                  </a:lnTo>
                  <a:lnTo>
                    <a:pt x="4172140" y="2808014"/>
                  </a:lnTo>
                  <a:lnTo>
                    <a:pt x="4121610" y="2807592"/>
                  </a:lnTo>
                  <a:lnTo>
                    <a:pt x="4071080" y="2807076"/>
                  </a:lnTo>
                  <a:lnTo>
                    <a:pt x="4020550" y="2806467"/>
                  </a:lnTo>
                  <a:lnTo>
                    <a:pt x="3970020" y="2805764"/>
                  </a:lnTo>
                  <a:lnTo>
                    <a:pt x="3919489" y="2804968"/>
                  </a:lnTo>
                  <a:lnTo>
                    <a:pt x="3868959" y="2804078"/>
                  </a:lnTo>
                  <a:lnTo>
                    <a:pt x="3818429" y="2803094"/>
                  </a:lnTo>
                  <a:lnTo>
                    <a:pt x="3767899" y="2802016"/>
                  </a:lnTo>
                  <a:lnTo>
                    <a:pt x="3717369" y="2800844"/>
                  </a:lnTo>
                  <a:lnTo>
                    <a:pt x="3666839" y="2799579"/>
                  </a:lnTo>
                  <a:lnTo>
                    <a:pt x="3616309" y="2798220"/>
                  </a:lnTo>
                  <a:lnTo>
                    <a:pt x="3565779" y="2796768"/>
                  </a:lnTo>
                  <a:lnTo>
                    <a:pt x="3515249" y="2795222"/>
                  </a:lnTo>
                  <a:lnTo>
                    <a:pt x="3464719" y="2793582"/>
                  </a:lnTo>
                  <a:lnTo>
                    <a:pt x="3414189" y="2791848"/>
                  </a:lnTo>
                  <a:lnTo>
                    <a:pt x="3363659" y="2790021"/>
                  </a:lnTo>
                  <a:lnTo>
                    <a:pt x="3313129" y="2788099"/>
                  </a:lnTo>
                  <a:lnTo>
                    <a:pt x="3262599" y="2786085"/>
                  </a:lnTo>
                  <a:lnTo>
                    <a:pt x="3212069" y="2783976"/>
                  </a:lnTo>
                  <a:lnTo>
                    <a:pt x="3161539" y="2781774"/>
                  </a:lnTo>
                  <a:lnTo>
                    <a:pt x="3111009" y="2779478"/>
                  </a:lnTo>
                  <a:lnTo>
                    <a:pt x="3060480" y="2777088"/>
                  </a:lnTo>
                  <a:lnTo>
                    <a:pt x="3009950" y="2774605"/>
                  </a:lnTo>
                  <a:lnTo>
                    <a:pt x="2959420" y="2772027"/>
                  </a:lnTo>
                  <a:lnTo>
                    <a:pt x="2908890" y="2769357"/>
                  </a:lnTo>
                  <a:lnTo>
                    <a:pt x="2858360" y="2766592"/>
                  </a:lnTo>
                  <a:lnTo>
                    <a:pt x="2807831" y="2763734"/>
                  </a:lnTo>
                  <a:lnTo>
                    <a:pt x="2757301" y="2760782"/>
                  </a:lnTo>
                  <a:lnTo>
                    <a:pt x="2706771" y="2757736"/>
                  </a:lnTo>
                  <a:lnTo>
                    <a:pt x="2656241" y="2754597"/>
                  </a:lnTo>
                  <a:lnTo>
                    <a:pt x="2605712" y="2751364"/>
                  </a:lnTo>
                  <a:lnTo>
                    <a:pt x="2555182" y="2748037"/>
                  </a:lnTo>
                  <a:lnTo>
                    <a:pt x="2504653" y="2744616"/>
                  </a:lnTo>
                  <a:lnTo>
                    <a:pt x="2454123" y="2741102"/>
                  </a:lnTo>
                  <a:lnTo>
                    <a:pt x="2403594" y="2737494"/>
                  </a:lnTo>
                  <a:lnTo>
                    <a:pt x="2353064" y="2733792"/>
                  </a:lnTo>
                  <a:lnTo>
                    <a:pt x="2302535" y="2729997"/>
                  </a:lnTo>
                  <a:lnTo>
                    <a:pt x="2252005" y="2726108"/>
                  </a:lnTo>
                  <a:lnTo>
                    <a:pt x="2201476" y="2722125"/>
                  </a:lnTo>
                  <a:lnTo>
                    <a:pt x="2150946" y="2718048"/>
                  </a:lnTo>
                  <a:lnTo>
                    <a:pt x="2100417" y="2713878"/>
                  </a:lnTo>
                  <a:lnTo>
                    <a:pt x="2049888" y="2709614"/>
                  </a:lnTo>
                  <a:lnTo>
                    <a:pt x="1999358" y="2705256"/>
                  </a:lnTo>
                  <a:lnTo>
                    <a:pt x="1948829" y="2700805"/>
                  </a:lnTo>
                  <a:lnTo>
                    <a:pt x="1898300" y="2696260"/>
                  </a:lnTo>
                  <a:lnTo>
                    <a:pt x="1847771" y="2691621"/>
                  </a:lnTo>
                  <a:lnTo>
                    <a:pt x="1797242" y="2686889"/>
                  </a:lnTo>
                  <a:lnTo>
                    <a:pt x="1746713" y="2682062"/>
                  </a:lnTo>
                  <a:lnTo>
                    <a:pt x="1696184" y="2677142"/>
                  </a:lnTo>
                  <a:lnTo>
                    <a:pt x="1645655" y="2672129"/>
                  </a:lnTo>
                  <a:lnTo>
                    <a:pt x="1595126" y="2667021"/>
                  </a:lnTo>
                  <a:lnTo>
                    <a:pt x="1544597" y="2661820"/>
                  </a:lnTo>
                  <a:lnTo>
                    <a:pt x="1494068" y="2656525"/>
                  </a:lnTo>
                  <a:lnTo>
                    <a:pt x="1443539" y="2651137"/>
                  </a:lnTo>
                  <a:lnTo>
                    <a:pt x="1393010" y="2645655"/>
                  </a:lnTo>
                  <a:lnTo>
                    <a:pt x="1342482" y="2640079"/>
                  </a:lnTo>
                  <a:lnTo>
                    <a:pt x="1291953" y="2634409"/>
                  </a:lnTo>
                  <a:lnTo>
                    <a:pt x="1241425" y="2628646"/>
                  </a:lnTo>
                  <a:lnTo>
                    <a:pt x="1241425" y="2277491"/>
                  </a:lnTo>
                  <a:lnTo>
                    <a:pt x="1191767" y="2271745"/>
                  </a:lnTo>
                  <a:lnTo>
                    <a:pt x="1142109" y="2265908"/>
                  </a:lnTo>
                  <a:lnTo>
                    <a:pt x="1092451" y="2259980"/>
                  </a:lnTo>
                  <a:lnTo>
                    <a:pt x="1042793" y="2253960"/>
                  </a:lnTo>
                  <a:lnTo>
                    <a:pt x="993136" y="2247850"/>
                  </a:lnTo>
                  <a:lnTo>
                    <a:pt x="943478" y="2241648"/>
                  </a:lnTo>
                  <a:lnTo>
                    <a:pt x="893821" y="2235355"/>
                  </a:lnTo>
                  <a:lnTo>
                    <a:pt x="844164" y="2228971"/>
                  </a:lnTo>
                  <a:lnTo>
                    <a:pt x="794507" y="2222495"/>
                  </a:lnTo>
                  <a:lnTo>
                    <a:pt x="744850" y="2215929"/>
                  </a:lnTo>
                  <a:lnTo>
                    <a:pt x="695193" y="2209272"/>
                  </a:lnTo>
                  <a:lnTo>
                    <a:pt x="645536" y="2202524"/>
                  </a:lnTo>
                  <a:lnTo>
                    <a:pt x="595879" y="2195685"/>
                  </a:lnTo>
                  <a:lnTo>
                    <a:pt x="546222" y="2188755"/>
                  </a:lnTo>
                  <a:lnTo>
                    <a:pt x="496565" y="2181735"/>
                  </a:lnTo>
                  <a:lnTo>
                    <a:pt x="446909" y="2174623"/>
                  </a:lnTo>
                  <a:lnTo>
                    <a:pt x="397252" y="2167421"/>
                  </a:lnTo>
                  <a:lnTo>
                    <a:pt x="347595" y="2160129"/>
                  </a:lnTo>
                  <a:lnTo>
                    <a:pt x="297939" y="2152746"/>
                  </a:lnTo>
                  <a:lnTo>
                    <a:pt x="248282" y="2145272"/>
                  </a:lnTo>
                  <a:lnTo>
                    <a:pt x="198626" y="2137708"/>
                  </a:lnTo>
                  <a:lnTo>
                    <a:pt x="148969" y="2130054"/>
                  </a:lnTo>
                  <a:lnTo>
                    <a:pt x="99312" y="2122309"/>
                  </a:lnTo>
                  <a:lnTo>
                    <a:pt x="49656" y="2114474"/>
                  </a:lnTo>
                  <a:lnTo>
                    <a:pt x="0" y="2106549"/>
                  </a:lnTo>
                  <a:lnTo>
                    <a:pt x="1093558" y="1206881"/>
                  </a:lnTo>
                  <a:lnTo>
                    <a:pt x="0" y="0"/>
                  </a:lnTo>
                  <a:close/>
                </a:path>
                <a:path w="8749030" h="2809240">
                  <a:moveTo>
                    <a:pt x="1241425" y="2277491"/>
                  </a:moveTo>
                  <a:lnTo>
                    <a:pt x="1241425" y="522097"/>
                  </a:lnTo>
                </a:path>
                <a:path w="8749030" h="2809240">
                  <a:moveTo>
                    <a:pt x="7507097" y="522097"/>
                  </a:moveTo>
                  <a:lnTo>
                    <a:pt x="7507097" y="2277491"/>
                  </a:lnTo>
                </a:path>
                <a:path w="8749030" h="2809240">
                  <a:moveTo>
                    <a:pt x="2335022" y="274827"/>
                  </a:moveTo>
                  <a:lnTo>
                    <a:pt x="2335022" y="625856"/>
                  </a:lnTo>
                </a:path>
                <a:path w="8749030" h="2809240">
                  <a:moveTo>
                    <a:pt x="6413499" y="625856"/>
                  </a:moveTo>
                  <a:lnTo>
                    <a:pt x="6413499" y="274827"/>
                  </a:lnTo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6057" y="3035808"/>
              <a:ext cx="6582156" cy="133502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88261" y="3179623"/>
            <a:ext cx="5822315" cy="7969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050" spc="-204" dirty="0"/>
              <a:t>ДЯКУЮ </a:t>
            </a:r>
            <a:r>
              <a:rPr sz="5050" spc="-165" dirty="0"/>
              <a:t>ЗА</a:t>
            </a:r>
            <a:r>
              <a:rPr sz="5050" dirty="0"/>
              <a:t> </a:t>
            </a:r>
            <a:r>
              <a:rPr sz="5050" spc="-155" dirty="0"/>
              <a:t>УВАГУ!</a:t>
            </a:r>
            <a:endParaRPr sz="5050"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244</TotalTime>
  <Words>1964</Words>
  <Application>Microsoft Office PowerPoint</Application>
  <PresentationFormat>Экран (4:3)</PresentationFormat>
  <Paragraphs>370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3" baseType="lpstr">
      <vt:lpstr>Arial</vt:lpstr>
      <vt:lpstr>Calibri</vt:lpstr>
      <vt:lpstr>Wingdings</vt:lpstr>
      <vt:lpstr>Wingdings 2</vt:lpstr>
      <vt:lpstr>Tahoma</vt:lpstr>
      <vt:lpstr>Segoe Script</vt:lpstr>
      <vt:lpstr>Verdana</vt:lpstr>
      <vt:lpstr>Franklin Gothic Medium</vt:lpstr>
      <vt:lpstr>Times New Roman</vt:lpstr>
      <vt:lpstr>Corbel</vt:lpstr>
      <vt:lpstr>Сетка</vt:lpstr>
      <vt:lpstr>Презентация PowerPoint</vt:lpstr>
      <vt:lpstr>ПЛАН ПРАКТИЧНОГО ЗАНЯТТЯ</vt:lpstr>
      <vt:lpstr>Презентация PowerPoint</vt:lpstr>
      <vt:lpstr>Презентация PowerPoint</vt:lpstr>
      <vt:lpstr>1. ВИЗНАЧЕННЯ І ХАРАКТЕРИСТИКА ЕМУЛЬСІЙ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ХАРАКТЕРИСТИКА І КЛАСИФІКАЦІЯ  ЕМУЛЬГАТОРІВ</vt:lpstr>
      <vt:lpstr>Презентация PowerPoint</vt:lpstr>
      <vt:lpstr>Презентация PowerPoint</vt:lpstr>
      <vt:lpstr>4. ТЕОРЕТИЧНІ ОСНОВИ УТВОРЕННЯ ЕМУЛЬСІЙ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 ТЕХНОЛОГІЯ ЕМУЛЬСІЙ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 ОЦІНКА ЯКОСТІ ТА ЗБЕРІГАННЯ ЕМУЛЬСІЙ</vt:lpstr>
      <vt:lpstr>7. ОЦІНКА ЯКОСТІ ТА ЗБЕРІГАННЯ ЕМУЛЬСІЙ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</vt:lpstr>
      <vt:lpstr>Тести для закріплення матеріалу: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Oleg</dc:creator>
  <cp:lastModifiedBy>LENOVO</cp:lastModifiedBy>
  <cp:revision>17</cp:revision>
  <dcterms:created xsi:type="dcterms:W3CDTF">2020-12-02T18:54:31Z</dcterms:created>
  <dcterms:modified xsi:type="dcterms:W3CDTF">2020-12-06T22:48:30Z</dcterms:modified>
</cp:coreProperties>
</file>