
<file path=[Content_Types].xml><?xml version="1.0" encoding="utf-8"?>
<Types xmlns="http://schemas.openxmlformats.org/package/2006/content-types">
  <Default Extension="png" ContentType="image/png"/>
  <Default Extension="jfif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2.jpg" ContentType="image/jpg"/>
  <Override PartName="/ppt/media/image5.jpg" ContentType="image/jpg"/>
  <Override PartName="/ppt/media/image8.jpg" ContentType="image/jpg"/>
  <Override PartName="/ppt/media/image17.jpg" ContentType="image/jpg"/>
  <Override PartName="/ppt/media/image21.jpg" ContentType="image/jpg"/>
  <Override PartName="/ppt/media/image22.jpg" ContentType="image/jpg"/>
  <Override PartName="/ppt/media/image56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84" r:id="rId1"/>
  </p:sldMasterIdLst>
  <p:sldIdLst>
    <p:sldId id="256" r:id="rId2"/>
    <p:sldId id="258" r:id="rId3"/>
    <p:sldId id="272" r:id="rId4"/>
    <p:sldId id="259" r:id="rId5"/>
    <p:sldId id="260" r:id="rId6"/>
    <p:sldId id="261" r:id="rId7"/>
    <p:sldId id="273" r:id="rId8"/>
    <p:sldId id="262" r:id="rId9"/>
    <p:sldId id="263" r:id="rId10"/>
    <p:sldId id="264" r:id="rId11"/>
    <p:sldId id="277" r:id="rId12"/>
    <p:sldId id="265" r:id="rId13"/>
    <p:sldId id="274" r:id="rId14"/>
    <p:sldId id="266" r:id="rId15"/>
    <p:sldId id="267" r:id="rId16"/>
    <p:sldId id="268" r:id="rId17"/>
    <p:sldId id="276" r:id="rId18"/>
    <p:sldId id="275" r:id="rId19"/>
    <p:sldId id="269" r:id="rId20"/>
    <p:sldId id="271" r:id="rId21"/>
    <p:sldId id="270" r:id="rId22"/>
  </p:sldIdLst>
  <p:sldSz cx="12192000" cy="6858000"/>
  <p:notesSz cx="12192000" cy="6858000"/>
  <p:embeddedFontLst>
    <p:embeddedFont>
      <p:font typeface="Arial Black" panose="020B0A04020102020204" pitchFamily="34" charset="0"/>
      <p:bold r:id="rId23"/>
    </p:embeddedFont>
    <p:embeddedFont>
      <p:font typeface="Wingdings 2" panose="05020102010507070707" pitchFamily="18" charset="2"/>
      <p:regular r:id="rId24"/>
    </p:embeddedFont>
    <p:embeddedFont>
      <p:font typeface="Arial" panose="020B0604020202020204" pitchFamily="34" charset="0"/>
      <p:regular r:id="rId25"/>
      <p:bold r:id="rId26"/>
      <p:boldItalic r:id="rId27"/>
    </p:embeddedFont>
    <p:embeddedFont>
      <p:font typeface="Times New Roman" panose="02020603050405020304" pitchFamily="18" charset="0"/>
      <p:regular r:id="rId28"/>
      <p:bold r:id="rId29"/>
      <p:italic r:id="rId30"/>
      <p:boldItalic r:id="rId31"/>
    </p:embeddedFont>
    <p:embeddedFont>
      <p:font typeface="Symbol" panose="05050102010706020507" pitchFamily="18" charset="2"/>
      <p:regular r:id="rId32"/>
      <p:bold r:id="rId33"/>
    </p:embeddedFont>
    <p:embeddedFont>
      <p:font typeface="Trebuchet MS" panose="020B0603020202020204" pitchFamily="34" charset="0"/>
      <p:regular r:id="rId34"/>
      <p:bold r:id="rId35"/>
      <p:italic r:id="rId36"/>
      <p:boldItalic r:id="rId37"/>
    </p:embeddedFont>
    <p:embeddedFont>
      <p:font typeface="Wingdings" panose="05000000000000000000" pitchFamily="2" charset="2"/>
      <p:regular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Tahoma" panose="020B0604030504040204" pitchFamily="34" charset="0"/>
      <p:regular r:id="rId43"/>
      <p:bold r:id="rId44"/>
      <p:boldItalic r:id="rId45"/>
    </p:embeddedFont>
    <p:embeddedFont>
      <p:font typeface="Gill Sans MT" panose="020B0502020104020203" pitchFamily="34" charset="0"/>
      <p:regular r:id="rId46"/>
      <p:bold r:id="rId47"/>
      <p:italic r:id="rId48"/>
      <p:boldItalic r:id="rId49"/>
    </p:embeddedFont>
  </p:embeddedFontLst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73" y="3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42" Type="http://schemas.openxmlformats.org/officeDocument/2006/relationships/font" Target="fonts/font20.fntdata"/><Relationship Id="rId47" Type="http://schemas.openxmlformats.org/officeDocument/2006/relationships/font" Target="fonts/font25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7.fntdata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font" Target="fonts/font18.fntdata"/><Relationship Id="rId45" Type="http://schemas.openxmlformats.org/officeDocument/2006/relationships/font" Target="fonts/font23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4" Type="http://schemas.openxmlformats.org/officeDocument/2006/relationships/font" Target="fonts/font22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font" Target="fonts/font21.fntdata"/><Relationship Id="rId48" Type="http://schemas.openxmlformats.org/officeDocument/2006/relationships/font" Target="fonts/font26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46" Type="http://schemas.openxmlformats.org/officeDocument/2006/relationships/font" Target="fonts/font24.fntdata"/><Relationship Id="rId20" Type="http://schemas.openxmlformats.org/officeDocument/2006/relationships/slide" Target="slides/slide19.xml"/><Relationship Id="rId41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49" Type="http://schemas.openxmlformats.org/officeDocument/2006/relationships/font" Target="fonts/font2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2127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378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9179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9153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1404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5047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5815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9265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3661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738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57004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2/7/2021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7794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3393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3" Type="http://schemas.openxmlformats.org/officeDocument/2006/relationships/image" Target="../media/image19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image" Target="../media/image18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fif"/><Relationship Id="rId5" Type="http://schemas.openxmlformats.org/officeDocument/2006/relationships/image" Target="../media/image43.jp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8.png"/><Relationship Id="rId7" Type="http://schemas.openxmlformats.org/officeDocument/2006/relationships/image" Target="../media/image47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19.png"/><Relationship Id="rId9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19.png"/><Relationship Id="rId7" Type="http://schemas.openxmlformats.org/officeDocument/2006/relationships/image" Target="../media/image5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0.png"/><Relationship Id="rId7" Type="http://schemas.openxmlformats.org/officeDocument/2006/relationships/image" Target="../media/image58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61.png"/><Relationship Id="rId4" Type="http://schemas.openxmlformats.org/officeDocument/2006/relationships/image" Target="../media/image19.png"/><Relationship Id="rId9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1999" cy="6858000"/>
            <a:chOff x="0" y="0"/>
            <a:chExt cx="12191999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53967" y="0"/>
              <a:ext cx="8638031" cy="68579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555491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6858000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44128" y="687323"/>
              <a:ext cx="297179" cy="403859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4928924" y="2596123"/>
            <a:ext cx="6805876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2700" algn="ctr">
              <a:lnSpc>
                <a:spcPct val="100000"/>
              </a:lnSpc>
              <a:spcBef>
                <a:spcPts val="100"/>
              </a:spcBef>
            </a:pPr>
            <a:r>
              <a:rPr lang="uk-UA" sz="4400" dirty="0">
                <a:solidFill>
                  <a:srgbClr val="FFFF00"/>
                </a:solidFill>
                <a:latin typeface="Arial Black" panose="020B0A04020102020204" pitchFamily="34" charset="0"/>
              </a:rPr>
              <a:t>Мазі гетерогенні.</a:t>
            </a:r>
            <a:endParaRPr sz="44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4280627" cy="2856756"/>
          </a:xfrm>
          <a:prstGeom prst="rect">
            <a:avLst/>
          </a:prstGeom>
        </p:spPr>
      </p:pic>
      <p:sp>
        <p:nvSpPr>
          <p:cNvPr id="23" name="object 5"/>
          <p:cNvSpPr txBox="1"/>
          <p:nvPr/>
        </p:nvSpPr>
        <p:spPr>
          <a:xfrm>
            <a:off x="4898444" y="215836"/>
            <a:ext cx="6988756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</a:t>
            </a:r>
            <a:r>
              <a:rPr lang="uk-UA" sz="24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ОНАЛЬНИЙ МЕДИЧНИЙ УНІВЕРСИТЕТ</a:t>
            </a:r>
          </a:p>
          <a:p>
            <a:pPr algn="ctr"/>
            <a:r>
              <a:rPr lang="uk-UA" sz="24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ТЕХНОЛОГІЇ ЛІКІВ</a:t>
            </a:r>
            <a:endParaRPr lang="uk-UA" sz="24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53966" y="3328243"/>
            <a:ext cx="8467831" cy="460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/>
              <a:t>Практичне заняття з дисципліни «Технологія ліків»</a:t>
            </a:r>
            <a:endParaRPr lang="uk-UA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8229600" y="4762461"/>
            <a:ext cx="3696170" cy="16312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altLang="ru-RU" sz="2000" b="1" dirty="0" err="1" smtClean="0">
                <a:solidFill>
                  <a:schemeClr val="tx1"/>
                </a:solidFill>
              </a:rPr>
              <a:t>Презентацію</a:t>
            </a:r>
            <a:r>
              <a:rPr lang="ru-RU" altLang="ru-RU" sz="2000" b="1" dirty="0" smtClean="0">
                <a:solidFill>
                  <a:schemeClr val="tx1"/>
                </a:solidFill>
              </a:rPr>
              <a:t> </a:t>
            </a:r>
            <a:r>
              <a:rPr lang="ru-RU" altLang="ru-RU" sz="2000" b="1" dirty="0" err="1" smtClean="0">
                <a:solidFill>
                  <a:schemeClr val="tx1"/>
                </a:solidFill>
              </a:rPr>
              <a:t>підготував</a:t>
            </a:r>
            <a:r>
              <a:rPr lang="ru-RU" altLang="ru-RU" sz="2000" b="1" dirty="0" smtClean="0">
                <a:solidFill>
                  <a:schemeClr val="tx1"/>
                </a:solidFill>
              </a:rPr>
              <a:t>:</a:t>
            </a:r>
            <a:endParaRPr lang="uk-UA" sz="2000" b="1" dirty="0" smtClean="0">
              <a:solidFill>
                <a:schemeClr val="tx1"/>
              </a:solidFill>
            </a:endParaRPr>
          </a:p>
          <a:p>
            <a:pPr algn="r"/>
            <a:r>
              <a:rPr lang="uk-UA" sz="2000" dirty="0" err="1" smtClean="0">
                <a:solidFill>
                  <a:schemeClr val="tx1"/>
                </a:solidFill>
              </a:rPr>
              <a:t>д.фарм.н</a:t>
            </a:r>
            <a:r>
              <a:rPr lang="uk-UA" sz="2000" dirty="0" smtClean="0">
                <a:solidFill>
                  <a:schemeClr val="tx1"/>
                </a:solidFill>
              </a:rPr>
              <a:t>. Борисюк І.Ю.</a:t>
            </a:r>
          </a:p>
          <a:p>
            <a:pPr algn="r"/>
            <a:r>
              <a:rPr lang="uk-UA" sz="2000" dirty="0" smtClean="0">
                <a:solidFill>
                  <a:schemeClr val="tx1"/>
                </a:solidFill>
              </a:rPr>
              <a:t>доц. </a:t>
            </a:r>
            <a:r>
              <a:rPr lang="uk-UA" sz="2000" dirty="0" err="1" smtClean="0">
                <a:solidFill>
                  <a:schemeClr val="tx1"/>
                </a:solidFill>
              </a:rPr>
              <a:t>Фізор</a:t>
            </a:r>
            <a:r>
              <a:rPr lang="uk-UA" sz="2000" dirty="0" smtClean="0">
                <a:solidFill>
                  <a:schemeClr val="tx1"/>
                </a:solidFill>
              </a:rPr>
              <a:t> Н.С.</a:t>
            </a:r>
          </a:p>
          <a:p>
            <a:pPr algn="r"/>
            <a:r>
              <a:rPr lang="uk-UA" sz="2000" dirty="0" smtClean="0">
                <a:solidFill>
                  <a:schemeClr val="tx1"/>
                </a:solidFill>
              </a:rPr>
              <a:t>ас. Молодан Ю.О.</a:t>
            </a:r>
          </a:p>
          <a:p>
            <a:pPr algn="r"/>
            <a:r>
              <a:rPr lang="uk-UA" sz="2000" dirty="0" smtClean="0">
                <a:solidFill>
                  <a:schemeClr val="tx1"/>
                </a:solidFill>
              </a:rPr>
              <a:t>ас. </a:t>
            </a:r>
            <a:r>
              <a:rPr lang="uk-UA" sz="2000" dirty="0" err="1" smtClean="0">
                <a:solidFill>
                  <a:schemeClr val="tx1"/>
                </a:solidFill>
              </a:rPr>
              <a:t>Акішева</a:t>
            </a:r>
            <a:r>
              <a:rPr lang="uk-UA" sz="2000" dirty="0" smtClean="0">
                <a:solidFill>
                  <a:schemeClr val="tx1"/>
                </a:solidFill>
              </a:rPr>
              <a:t> А.С. </a:t>
            </a:r>
            <a:endParaRPr lang="uk-UA" sz="2000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937779" y="6148899"/>
            <a:ext cx="1320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Одеса-2021</a:t>
            </a:r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6"/>
          <p:cNvSpPr txBox="1"/>
          <p:nvPr/>
        </p:nvSpPr>
        <p:spPr>
          <a:xfrm>
            <a:off x="908355" y="589639"/>
            <a:ext cx="44256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960224" y="1137482"/>
            <a:ext cx="14541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Trebuchet MS"/>
                <a:cs typeface="Trebuchet MS"/>
              </a:rPr>
              <a:t>2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947813" y="1660339"/>
            <a:ext cx="14541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47812" y="2190794"/>
            <a:ext cx="14541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Trebuchet MS"/>
                <a:cs typeface="Trebuchet MS"/>
              </a:rPr>
              <a:t>4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1379913" y="589639"/>
            <a:ext cx="702975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</a:t>
            </a:r>
            <a:r>
              <a:rPr sz="24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гетерогенних</a:t>
            </a:r>
            <a:r>
              <a:rPr sz="24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мазей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361902" y="1062764"/>
            <a:ext cx="10144298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Загальні</a:t>
            </a:r>
            <a:r>
              <a:rPr sz="24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</a:t>
            </a:r>
            <a:r>
              <a:rPr sz="24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виготовлення</a:t>
            </a:r>
            <a:r>
              <a:rPr sz="24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cуспензійних</a:t>
            </a:r>
            <a:r>
              <a:rPr lang="uk-UA" sz="24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</a:t>
            </a:r>
            <a:r>
              <a:rPr lang="uk-UA" sz="2400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ей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sz="24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361902" y="1637487"/>
            <a:ext cx="9153698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Технологія</a:t>
            </a:r>
            <a:r>
              <a:rPr sz="2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гетерогенних</a:t>
            </a:r>
            <a:r>
              <a:rPr sz="24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cуспензійних мазей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434436" y="2217133"/>
            <a:ext cx="626176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Пасти.</a:t>
            </a:r>
            <a:r>
              <a:rPr sz="2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Технологія</a:t>
            </a:r>
            <a:r>
              <a:rPr sz="2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дерматологічних</a:t>
            </a:r>
            <a:r>
              <a:rPr sz="2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паст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398414" y="2704409"/>
            <a:ext cx="9650586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Загальні</a:t>
            </a:r>
            <a:r>
              <a:rPr sz="2400" b="1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</a:t>
            </a:r>
            <a:r>
              <a:rPr sz="2400" b="1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виготовлення</a:t>
            </a:r>
            <a:r>
              <a:rPr sz="2400" b="1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емульсійних</a:t>
            </a:r>
            <a:r>
              <a:rPr lang="uk-UA"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ма</a:t>
            </a:r>
            <a:r>
              <a:rPr lang="uk-UA" sz="2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ей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371600" y="3284055"/>
            <a:ext cx="85344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81325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Технологія</a:t>
            </a:r>
            <a:r>
              <a:rPr sz="24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гетерогенних	емульсійних</a:t>
            </a:r>
            <a:r>
              <a:rPr sz="24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мазей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21437" y="2704409"/>
            <a:ext cx="14541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54" name="object 54"/>
          <p:cNvSpPr txBox="1"/>
          <p:nvPr/>
        </p:nvSpPr>
        <p:spPr>
          <a:xfrm>
            <a:off x="908355" y="3284055"/>
            <a:ext cx="14541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Заголовок 1"/>
          <p:cNvSpPr txBox="1">
            <a:spLocks/>
          </p:cNvSpPr>
          <p:nvPr/>
        </p:nvSpPr>
        <p:spPr>
          <a:xfrm>
            <a:off x="990600" y="91877"/>
            <a:ext cx="10515600" cy="5781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7500"/>
          </a:bodyPr>
          <a:lstStyle>
            <a:lvl1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u="sng" kern="0" dirty="0" smtClean="0">
                <a:solidFill>
                  <a:schemeClr val="tx1"/>
                </a:solidFill>
              </a:rPr>
              <a:t>План практичного </a:t>
            </a:r>
            <a:r>
              <a:rPr lang="ru-RU" sz="2800" b="1" u="sng" kern="0" dirty="0" err="1" smtClean="0">
                <a:solidFill>
                  <a:schemeClr val="tx1"/>
                </a:solidFill>
              </a:rPr>
              <a:t>заняття</a:t>
            </a:r>
            <a:r>
              <a:rPr lang="ru-RU" sz="2800" b="1" u="sng" kern="0" dirty="0" smtClean="0">
                <a:solidFill>
                  <a:schemeClr val="tx1"/>
                </a:solidFill>
              </a:rPr>
              <a:t>:</a:t>
            </a:r>
            <a:endParaRPr lang="uk-UA" sz="2800" b="1" u="sng" kern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228600"/>
            <a:ext cx="11582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Мазі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гетерогенні характеризуються наявністю </a:t>
            </a:r>
            <a:r>
              <a:rPr lang="uk-UA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міжфазної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поверхні розділу між лікарською речовиною та основою. В залежності від характеру розподілення лікарських речовин в основі розрізняють мазі: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суспензійні;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емульсійні.</a:t>
            </a:r>
          </a:p>
          <a:p>
            <a:pPr algn="just"/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3200400"/>
            <a:ext cx="499245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Мазі-суспензії можуть в своєму складі мати 1 або декілька лікарських речовин, притому кожна ЛР має свою міжфазну межу розділу.</a:t>
            </a:r>
          </a:p>
          <a:p>
            <a:pPr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цьому ознаку мазі-суспензії поділяються на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дво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-, три-, або багатофазні системи.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752600"/>
            <a:ext cx="5711027" cy="18269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973" y="3579516"/>
            <a:ext cx="5696631" cy="3311236"/>
          </a:xfrm>
          <a:prstGeom prst="rect">
            <a:avLst/>
          </a:prstGeom>
        </p:spPr>
      </p:pic>
      <p:cxnSp>
        <p:nvCxnSpPr>
          <p:cNvPr id="8" name="Прямая со стрелкой 7"/>
          <p:cNvCxnSpPr/>
          <p:nvPr/>
        </p:nvCxnSpPr>
        <p:spPr>
          <a:xfrm flipV="1">
            <a:off x="3048000" y="2057400"/>
            <a:ext cx="2590800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8281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40701" y="873925"/>
            <a:ext cx="10145438" cy="5145875"/>
            <a:chOff x="-3655770" y="-1084903"/>
            <a:chExt cx="18050876" cy="7246996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68130" y="-824288"/>
              <a:ext cx="12326976" cy="698638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-3655770" y="-1084903"/>
              <a:ext cx="4503715" cy="1741149"/>
            </a:xfrm>
            <a:custGeom>
              <a:avLst/>
              <a:gdLst/>
              <a:ahLst/>
              <a:cxnLst/>
              <a:rect l="l" t="t" r="r" b="b"/>
              <a:pathLst>
                <a:path w="2209800" h="1297305">
                  <a:moveTo>
                    <a:pt x="1993645" y="0"/>
                  </a:moveTo>
                  <a:lnTo>
                    <a:pt x="216154" y="0"/>
                  </a:lnTo>
                  <a:lnTo>
                    <a:pt x="166591" y="5708"/>
                  </a:lnTo>
                  <a:lnTo>
                    <a:pt x="121094" y="21969"/>
                  </a:lnTo>
                  <a:lnTo>
                    <a:pt x="80960" y="47486"/>
                  </a:lnTo>
                  <a:lnTo>
                    <a:pt x="47486" y="80960"/>
                  </a:lnTo>
                  <a:lnTo>
                    <a:pt x="21969" y="121094"/>
                  </a:lnTo>
                  <a:lnTo>
                    <a:pt x="5708" y="166591"/>
                  </a:lnTo>
                  <a:lnTo>
                    <a:pt x="0" y="216153"/>
                  </a:lnTo>
                  <a:lnTo>
                    <a:pt x="0" y="1080757"/>
                  </a:lnTo>
                  <a:lnTo>
                    <a:pt x="5708" y="1130320"/>
                  </a:lnTo>
                  <a:lnTo>
                    <a:pt x="21969" y="1175819"/>
                  </a:lnTo>
                  <a:lnTo>
                    <a:pt x="47486" y="1215956"/>
                  </a:lnTo>
                  <a:lnTo>
                    <a:pt x="80960" y="1249432"/>
                  </a:lnTo>
                  <a:lnTo>
                    <a:pt x="121094" y="1274951"/>
                  </a:lnTo>
                  <a:lnTo>
                    <a:pt x="166591" y="1291214"/>
                  </a:lnTo>
                  <a:lnTo>
                    <a:pt x="216154" y="1296923"/>
                  </a:lnTo>
                  <a:lnTo>
                    <a:pt x="1993645" y="1296923"/>
                  </a:lnTo>
                  <a:lnTo>
                    <a:pt x="2043208" y="1291214"/>
                  </a:lnTo>
                  <a:lnTo>
                    <a:pt x="2088705" y="1274951"/>
                  </a:lnTo>
                  <a:lnTo>
                    <a:pt x="2128839" y="1249432"/>
                  </a:lnTo>
                  <a:lnTo>
                    <a:pt x="2162313" y="1215956"/>
                  </a:lnTo>
                  <a:lnTo>
                    <a:pt x="2187830" y="1175819"/>
                  </a:lnTo>
                  <a:lnTo>
                    <a:pt x="2204091" y="1130320"/>
                  </a:lnTo>
                  <a:lnTo>
                    <a:pt x="2209800" y="1080757"/>
                  </a:lnTo>
                  <a:lnTo>
                    <a:pt x="2209800" y="216153"/>
                  </a:lnTo>
                  <a:lnTo>
                    <a:pt x="2204091" y="166591"/>
                  </a:lnTo>
                  <a:lnTo>
                    <a:pt x="2187830" y="121094"/>
                  </a:lnTo>
                  <a:lnTo>
                    <a:pt x="2162313" y="80960"/>
                  </a:lnTo>
                  <a:lnTo>
                    <a:pt x="2128839" y="47486"/>
                  </a:lnTo>
                  <a:lnTo>
                    <a:pt x="2088705" y="21969"/>
                  </a:lnTo>
                  <a:lnTo>
                    <a:pt x="2043208" y="5708"/>
                  </a:lnTo>
                  <a:lnTo>
                    <a:pt x="19936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034840" y="948968"/>
            <a:ext cx="249948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 algn="ctr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Times New Roman"/>
                <a:cs typeface="Times New Roman"/>
              </a:rPr>
              <a:t>дерматол, </a:t>
            </a:r>
            <a:r>
              <a:rPr sz="1800" spc="5" dirty="0">
                <a:latin typeface="Times New Roman"/>
                <a:cs typeface="Times New Roman"/>
              </a:rPr>
              <a:t>тальк, 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ксероформ, </a:t>
            </a:r>
            <a:r>
              <a:rPr sz="1800" spc="-30" dirty="0">
                <a:latin typeface="Times New Roman"/>
                <a:cs typeface="Times New Roman"/>
              </a:rPr>
              <a:t>сірку, 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цинку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35" dirty="0">
                <a:latin typeface="Times New Roman"/>
                <a:cs typeface="Times New Roman"/>
              </a:rPr>
              <a:t>оксиду, 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стрептоцид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spc="10" dirty="0" err="1">
                <a:latin typeface="Times New Roman"/>
                <a:cs typeface="Times New Roman"/>
              </a:rPr>
              <a:t>та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 err="1" smtClean="0">
                <a:latin typeface="Times New Roman"/>
                <a:cs typeface="Times New Roman"/>
              </a:rPr>
              <a:t>інш</a:t>
            </a:r>
            <a:r>
              <a:rPr lang="uk-UA" sz="1800" dirty="0" smtClean="0">
                <a:latin typeface="Times New Roman"/>
                <a:cs typeface="Times New Roman"/>
              </a:rPr>
              <a:t>і</a:t>
            </a:r>
            <a:r>
              <a:rPr sz="1800" dirty="0" smtClean="0">
                <a:latin typeface="Times New Roman"/>
                <a:cs typeface="Times New Roman"/>
              </a:rPr>
              <a:t>.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8600" y="301241"/>
            <a:ext cx="11963400" cy="1133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 smtClean="0">
                <a:solidFill>
                  <a:srgbClr val="A24A73"/>
                </a:solidFill>
                <a:latin typeface="Trebuchet MS"/>
                <a:cs typeface="Trebuchet MS"/>
              </a:rPr>
              <a:t>МАЗІ-СУСПЕНЗІЇ</a:t>
            </a:r>
            <a:r>
              <a:rPr lang="uk-UA" sz="2400" b="1" spc="-5" dirty="0" smtClean="0">
                <a:solidFill>
                  <a:srgbClr val="A24A73"/>
                </a:solidFill>
                <a:latin typeface="Trebuchet MS"/>
                <a:cs typeface="Trebuchet MS"/>
              </a:rPr>
              <a:t> </a:t>
            </a:r>
            <a:r>
              <a:rPr lang="uk-UA" sz="2400" b="1" spc="-5" dirty="0" smtClean="0">
                <a:solidFill>
                  <a:schemeClr val="accent2">
                    <a:lumMod val="75000"/>
                  </a:schemeClr>
                </a:solidFill>
                <a:latin typeface="Trebuchet MS"/>
                <a:cs typeface="Trebuchet MS"/>
              </a:rPr>
              <a:t>-  </a:t>
            </a:r>
            <a:r>
              <a:rPr lang="ru-RU" sz="2400" i="1" dirty="0" err="1" smtClean="0">
                <a:solidFill>
                  <a:schemeClr val="accent2">
                    <a:lumMod val="75000"/>
                  </a:schemeClr>
                </a:solidFill>
                <a:latin typeface="Trebuchet MS"/>
                <a:cs typeface="Trebuchet MS"/>
              </a:rPr>
              <a:t>мазі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  <a:latin typeface="Trebuchet MS"/>
                <a:cs typeface="Trebuchet MS"/>
              </a:rPr>
              <a:t>, до </a:t>
            </a:r>
            <a:r>
              <a:rPr lang="ru-RU" sz="2400" i="1" spc="-5" dirty="0" smtClean="0">
                <a:solidFill>
                  <a:schemeClr val="accent2">
                    <a:lumMod val="75000"/>
                  </a:schemeClr>
                </a:solidFill>
                <a:latin typeface="Trebuchet MS"/>
                <a:cs typeface="Trebuchet MS"/>
              </a:rPr>
              <a:t>складу </a:t>
            </a:r>
            <a:r>
              <a:rPr lang="ru-RU" sz="2400" i="1" spc="-5" dirty="0" err="1" smtClean="0">
                <a:solidFill>
                  <a:schemeClr val="accent2">
                    <a:lumMod val="75000"/>
                  </a:schemeClr>
                </a:solidFill>
                <a:latin typeface="Trebuchet MS"/>
                <a:cs typeface="Trebuchet MS"/>
              </a:rPr>
              <a:t>яких</a:t>
            </a:r>
            <a:r>
              <a:rPr lang="ru-RU" sz="2400" i="1" spc="-5" dirty="0" smtClean="0">
                <a:solidFill>
                  <a:schemeClr val="accent2">
                    <a:lumMod val="75000"/>
                  </a:schemeClr>
                </a:solidFill>
                <a:latin typeface="Trebuchet MS"/>
                <a:cs typeface="Trebuchet MS"/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75000"/>
                  </a:schemeClr>
                </a:solidFill>
                <a:latin typeface="Trebuchet MS"/>
                <a:cs typeface="Trebuchet MS"/>
              </a:rPr>
              <a:t>входять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  <a:latin typeface="Trebuchet MS"/>
                <a:cs typeface="Trebuchet MS"/>
              </a:rPr>
              <a:t> </a:t>
            </a:r>
            <a:r>
              <a:rPr lang="ru-RU" sz="2400" i="1" spc="-5" dirty="0" smtClean="0">
                <a:solidFill>
                  <a:schemeClr val="accent2">
                    <a:lumMod val="75000"/>
                  </a:schemeClr>
                </a:solidFill>
                <a:latin typeface="Trebuchet MS"/>
                <a:cs typeface="Trebuchet MS"/>
              </a:rPr>
              <a:t>не 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  <a:latin typeface="Trebuchet MS"/>
                <a:cs typeface="Trebuchet MS"/>
              </a:rPr>
              <a:t> </a:t>
            </a:r>
            <a:r>
              <a:rPr lang="ru-RU" sz="2400" i="1" spc="-5" dirty="0" err="1" smtClean="0">
                <a:solidFill>
                  <a:schemeClr val="accent2">
                    <a:lumMod val="75000"/>
                  </a:schemeClr>
                </a:solidFill>
                <a:latin typeface="Trebuchet MS"/>
                <a:cs typeface="Trebuchet MS"/>
              </a:rPr>
              <a:t>розчинні</a:t>
            </a:r>
            <a:r>
              <a:rPr lang="ru-RU" sz="2400" i="1" spc="-40" dirty="0" smtClean="0">
                <a:solidFill>
                  <a:schemeClr val="accent2">
                    <a:lumMod val="75000"/>
                  </a:schemeClr>
                </a:solidFill>
                <a:latin typeface="Trebuchet MS"/>
                <a:cs typeface="Trebuchet MS"/>
              </a:rPr>
              <a:t> 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  <a:latin typeface="Trebuchet MS"/>
                <a:cs typeface="Trebuchet MS"/>
              </a:rPr>
              <a:t>в</a:t>
            </a:r>
            <a:r>
              <a:rPr lang="ru-RU" sz="2400" i="1" spc="-10" dirty="0" smtClean="0">
                <a:solidFill>
                  <a:schemeClr val="accent2">
                    <a:lumMod val="75000"/>
                  </a:schemeClr>
                </a:solidFill>
                <a:latin typeface="Trebuchet MS"/>
                <a:cs typeface="Trebuchet MS"/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75000"/>
                  </a:schemeClr>
                </a:solidFill>
                <a:latin typeface="Trebuchet MS"/>
                <a:cs typeface="Trebuchet MS"/>
              </a:rPr>
              <a:t>основі</a:t>
            </a:r>
            <a:r>
              <a:rPr lang="ru-RU" sz="2400" i="1" spc="-25" dirty="0" smtClean="0">
                <a:solidFill>
                  <a:schemeClr val="accent2">
                    <a:lumMod val="75000"/>
                  </a:schemeClr>
                </a:solidFill>
                <a:latin typeface="Trebuchet MS"/>
                <a:cs typeface="Trebuchet MS"/>
              </a:rPr>
              <a:t> </a:t>
            </a:r>
            <a:r>
              <a:rPr lang="ru-RU" sz="2400" i="1" spc="-5" dirty="0" smtClean="0">
                <a:solidFill>
                  <a:schemeClr val="accent2">
                    <a:lumMod val="75000"/>
                  </a:schemeClr>
                </a:solidFill>
                <a:latin typeface="Trebuchet MS"/>
                <a:cs typeface="Trebuchet MS"/>
              </a:rPr>
              <a:t>(</a:t>
            </a:r>
            <a:r>
              <a:rPr lang="ru-RU" sz="2400" i="1" spc="-5" dirty="0" err="1" smtClean="0">
                <a:solidFill>
                  <a:schemeClr val="accent2">
                    <a:lumMod val="75000"/>
                  </a:schemeClr>
                </a:solidFill>
                <a:latin typeface="Trebuchet MS"/>
                <a:cs typeface="Trebuchet MS"/>
              </a:rPr>
              <a:t>або</a:t>
            </a:r>
            <a:r>
              <a:rPr lang="ru-RU" sz="2400" i="1" spc="-5" dirty="0" smtClean="0">
                <a:solidFill>
                  <a:schemeClr val="accent2">
                    <a:lumMod val="75000"/>
                  </a:schemeClr>
                </a:solidFill>
                <a:latin typeface="Trebuchet MS"/>
                <a:cs typeface="Trebuchet MS"/>
              </a:rPr>
              <a:t> 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  <a:latin typeface="Trebuchet MS"/>
                <a:cs typeface="Trebuchet MS"/>
              </a:rPr>
              <a:t>в</a:t>
            </a:r>
            <a:r>
              <a:rPr lang="ru-RU" sz="2400" i="1" spc="-25" dirty="0" smtClean="0">
                <a:solidFill>
                  <a:schemeClr val="accent2">
                    <a:lumMod val="75000"/>
                  </a:schemeClr>
                </a:solidFill>
                <a:latin typeface="Trebuchet MS"/>
                <a:cs typeface="Trebuchet MS"/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75000"/>
                  </a:schemeClr>
                </a:solidFill>
                <a:latin typeface="Trebuchet MS"/>
                <a:cs typeface="Trebuchet MS"/>
              </a:rPr>
              <a:t>воді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  <a:latin typeface="Trebuchet MS"/>
                <a:cs typeface="Trebuchet MS"/>
              </a:rPr>
              <a:t>)</a:t>
            </a:r>
            <a:r>
              <a:rPr lang="ru-RU" sz="2400" i="1" spc="-5" dirty="0" smtClean="0">
                <a:solidFill>
                  <a:schemeClr val="accent2">
                    <a:lumMod val="75000"/>
                  </a:schemeClr>
                </a:solidFill>
                <a:latin typeface="Trebuchet MS"/>
                <a:cs typeface="Trebuchet MS"/>
              </a:rPr>
              <a:t> 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  <a:latin typeface="Trebuchet MS"/>
                <a:cs typeface="Trebuchet MS"/>
              </a:rPr>
              <a:t>ЛР</a:t>
            </a:r>
            <a:endParaRPr lang="ru-RU" sz="2400" dirty="0" smtClean="0">
              <a:solidFill>
                <a:schemeClr val="accent2">
                  <a:lumMod val="75000"/>
                </a:schemeClr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sz="2400" b="1" spc="-5" dirty="0" smtClean="0">
                <a:solidFill>
                  <a:srgbClr val="A24A73"/>
                </a:solidFill>
                <a:latin typeface="Trebuchet MS"/>
                <a:cs typeface="Trebuchet MS"/>
              </a:rPr>
              <a:t> </a:t>
            </a:r>
            <a:endParaRPr sz="2400" dirty="0">
              <a:latin typeface="Trebuchet MS"/>
              <a:cs typeface="Trebuchet MS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66" y="2734139"/>
            <a:ext cx="4228934" cy="301468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752367" y="2293813"/>
            <a:ext cx="314325" cy="513715"/>
            <a:chOff x="5803391" y="2697479"/>
            <a:chExt cx="314325" cy="513715"/>
          </a:xfrm>
        </p:grpSpPr>
        <p:sp>
          <p:nvSpPr>
            <p:cNvPr id="3" name="object 3"/>
            <p:cNvSpPr/>
            <p:nvPr/>
          </p:nvSpPr>
          <p:spPr>
            <a:xfrm>
              <a:off x="5807963" y="2702051"/>
              <a:ext cx="304800" cy="504825"/>
            </a:xfrm>
            <a:custGeom>
              <a:avLst/>
              <a:gdLst/>
              <a:ahLst/>
              <a:cxnLst/>
              <a:rect l="l" t="t" r="r" b="b"/>
              <a:pathLst>
                <a:path w="304800" h="504825">
                  <a:moveTo>
                    <a:pt x="228600" y="0"/>
                  </a:moveTo>
                  <a:lnTo>
                    <a:pt x="76200" y="0"/>
                  </a:lnTo>
                  <a:lnTo>
                    <a:pt x="76200" y="237744"/>
                  </a:lnTo>
                  <a:lnTo>
                    <a:pt x="0" y="237744"/>
                  </a:lnTo>
                  <a:lnTo>
                    <a:pt x="152400" y="504444"/>
                  </a:lnTo>
                  <a:lnTo>
                    <a:pt x="304800" y="237744"/>
                  </a:lnTo>
                  <a:lnTo>
                    <a:pt x="228600" y="2377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D387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807963" y="2702051"/>
              <a:ext cx="304800" cy="504825"/>
            </a:xfrm>
            <a:custGeom>
              <a:avLst/>
              <a:gdLst/>
              <a:ahLst/>
              <a:cxnLst/>
              <a:rect l="l" t="t" r="r" b="b"/>
              <a:pathLst>
                <a:path w="304800" h="504825">
                  <a:moveTo>
                    <a:pt x="0" y="237744"/>
                  </a:moveTo>
                  <a:lnTo>
                    <a:pt x="76200" y="237744"/>
                  </a:lnTo>
                  <a:lnTo>
                    <a:pt x="76200" y="0"/>
                  </a:lnTo>
                  <a:lnTo>
                    <a:pt x="228600" y="0"/>
                  </a:lnTo>
                  <a:lnTo>
                    <a:pt x="228600" y="237744"/>
                  </a:lnTo>
                  <a:lnTo>
                    <a:pt x="304800" y="237744"/>
                  </a:lnTo>
                  <a:lnTo>
                    <a:pt x="152400" y="504444"/>
                  </a:lnTo>
                  <a:lnTo>
                    <a:pt x="0" y="23774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859819" y="247566"/>
            <a:ext cx="10620058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  <a:tabLst>
                <a:tab pos="4136390" algn="l"/>
              </a:tabLst>
            </a:pPr>
            <a:r>
              <a:rPr sz="2000" b="1" spc="-10" dirty="0">
                <a:latin typeface="Tahoma"/>
                <a:cs typeface="Tahoma"/>
              </a:rPr>
              <a:t>ЗАГАЛЬНІ</a:t>
            </a:r>
            <a:r>
              <a:rPr sz="2000" b="1" spc="50" dirty="0">
                <a:latin typeface="Tahoma"/>
                <a:cs typeface="Tahoma"/>
              </a:rPr>
              <a:t> </a:t>
            </a:r>
            <a:r>
              <a:rPr sz="2000" b="1" spc="-10" dirty="0">
                <a:latin typeface="Tahoma"/>
                <a:cs typeface="Tahoma"/>
              </a:rPr>
              <a:t>ПРАВИЛА</a:t>
            </a:r>
            <a:r>
              <a:rPr sz="2000" b="1" spc="550" dirty="0">
                <a:latin typeface="Tahoma"/>
                <a:cs typeface="Tahoma"/>
              </a:rPr>
              <a:t> </a:t>
            </a:r>
            <a:r>
              <a:rPr sz="2000" b="1" spc="-10" dirty="0">
                <a:latin typeface="Tahoma"/>
                <a:cs typeface="Tahoma"/>
              </a:rPr>
              <a:t>ВИГОТОВЛЕННЯ	</a:t>
            </a:r>
            <a:r>
              <a:rPr sz="2000" b="1" spc="-5" dirty="0">
                <a:latin typeface="Tahoma"/>
                <a:cs typeface="Tahoma"/>
              </a:rPr>
              <a:t>МАЗЕЙ-СУСПЕНЗІЙ</a:t>
            </a:r>
            <a:endParaRPr sz="2000" dirty="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15209" y="793974"/>
            <a:ext cx="3863975" cy="702945"/>
            <a:chOff x="1770697" y="1479613"/>
            <a:chExt cx="3863975" cy="702945"/>
          </a:xfrm>
        </p:grpSpPr>
        <p:sp>
          <p:nvSpPr>
            <p:cNvPr id="12" name="object 12"/>
            <p:cNvSpPr/>
            <p:nvPr/>
          </p:nvSpPr>
          <p:spPr>
            <a:xfrm>
              <a:off x="1775460" y="1484375"/>
              <a:ext cx="3854450" cy="693420"/>
            </a:xfrm>
            <a:custGeom>
              <a:avLst/>
              <a:gdLst/>
              <a:ahLst/>
              <a:cxnLst/>
              <a:rect l="l" t="t" r="r" b="b"/>
              <a:pathLst>
                <a:path w="3854450" h="693419">
                  <a:moveTo>
                    <a:pt x="3515334" y="0"/>
                  </a:moveTo>
                  <a:lnTo>
                    <a:pt x="0" y="0"/>
                  </a:lnTo>
                  <a:lnTo>
                    <a:pt x="0" y="693420"/>
                  </a:lnTo>
                  <a:lnTo>
                    <a:pt x="3515334" y="693420"/>
                  </a:lnTo>
                  <a:lnTo>
                    <a:pt x="3515334" y="493966"/>
                  </a:lnTo>
                  <a:lnTo>
                    <a:pt x="3582187" y="493966"/>
                  </a:lnTo>
                  <a:lnTo>
                    <a:pt x="3582187" y="583793"/>
                  </a:lnTo>
                  <a:lnTo>
                    <a:pt x="3854196" y="346710"/>
                  </a:lnTo>
                  <a:lnTo>
                    <a:pt x="3582187" y="109626"/>
                  </a:lnTo>
                  <a:lnTo>
                    <a:pt x="3582187" y="199453"/>
                  </a:lnTo>
                  <a:lnTo>
                    <a:pt x="3515334" y="199453"/>
                  </a:lnTo>
                  <a:lnTo>
                    <a:pt x="3515334" y="0"/>
                  </a:lnTo>
                  <a:close/>
                </a:path>
              </a:pathLst>
            </a:custGeom>
            <a:solidFill>
              <a:srgbClr val="D387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775460" y="1484375"/>
              <a:ext cx="3854450" cy="693420"/>
            </a:xfrm>
            <a:custGeom>
              <a:avLst/>
              <a:gdLst/>
              <a:ahLst/>
              <a:cxnLst/>
              <a:rect l="l" t="t" r="r" b="b"/>
              <a:pathLst>
                <a:path w="3854450" h="693419">
                  <a:moveTo>
                    <a:pt x="0" y="0"/>
                  </a:moveTo>
                  <a:lnTo>
                    <a:pt x="3515334" y="0"/>
                  </a:lnTo>
                  <a:lnTo>
                    <a:pt x="3515334" y="199453"/>
                  </a:lnTo>
                  <a:lnTo>
                    <a:pt x="3582187" y="199453"/>
                  </a:lnTo>
                  <a:lnTo>
                    <a:pt x="3582187" y="109626"/>
                  </a:lnTo>
                  <a:lnTo>
                    <a:pt x="3854196" y="346710"/>
                  </a:lnTo>
                  <a:lnTo>
                    <a:pt x="3582187" y="583793"/>
                  </a:lnTo>
                  <a:lnTo>
                    <a:pt x="3582187" y="493966"/>
                  </a:lnTo>
                  <a:lnTo>
                    <a:pt x="3515334" y="493966"/>
                  </a:lnTo>
                  <a:lnTo>
                    <a:pt x="3515334" y="693420"/>
                  </a:lnTo>
                  <a:lnTo>
                    <a:pt x="0" y="69342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333744" y="870752"/>
            <a:ext cx="30067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865" algn="l"/>
                <a:tab pos="2040889" algn="l"/>
                <a:tab pos="2301240" algn="l"/>
              </a:tabLst>
            </a:pPr>
            <a:r>
              <a:rPr sz="1800" b="1" dirty="0">
                <a:latin typeface="Trebuchet MS"/>
                <a:cs typeface="Trebuchet MS"/>
              </a:rPr>
              <a:t>ЛР	</a:t>
            </a:r>
            <a:r>
              <a:rPr sz="1800" b="1" spc="5" dirty="0">
                <a:latin typeface="Trebuchet MS"/>
                <a:cs typeface="Trebuchet MS"/>
              </a:rPr>
              <a:t>п</a:t>
            </a:r>
            <a:r>
              <a:rPr sz="1800" b="1" spc="-10" dirty="0">
                <a:latin typeface="Trebuchet MS"/>
                <a:cs typeface="Trebuchet MS"/>
              </a:rPr>
              <a:t>о</a:t>
            </a:r>
            <a:r>
              <a:rPr sz="1800" b="1" dirty="0">
                <a:latin typeface="Trebuchet MS"/>
                <a:cs typeface="Trebuchet MS"/>
              </a:rPr>
              <a:t>др</a:t>
            </a:r>
            <a:r>
              <a:rPr sz="1800" b="1" spc="-5" dirty="0">
                <a:latin typeface="Trebuchet MS"/>
                <a:cs typeface="Trebuchet MS"/>
              </a:rPr>
              <a:t>і</a:t>
            </a:r>
            <a:r>
              <a:rPr sz="1800" b="1" spc="-10" dirty="0">
                <a:latin typeface="Trebuchet MS"/>
                <a:cs typeface="Trebuchet MS"/>
              </a:rPr>
              <a:t>б</a:t>
            </a:r>
            <a:r>
              <a:rPr sz="1800" b="1" dirty="0">
                <a:latin typeface="Trebuchet MS"/>
                <a:cs typeface="Trebuchet MS"/>
              </a:rPr>
              <a:t>н</a:t>
            </a:r>
            <a:r>
              <a:rPr sz="1800" b="1" spc="5" dirty="0">
                <a:latin typeface="Trebuchet MS"/>
                <a:cs typeface="Trebuchet MS"/>
              </a:rPr>
              <a:t>юю</a:t>
            </a:r>
            <a:r>
              <a:rPr sz="1800" b="1" spc="-5" dirty="0">
                <a:latin typeface="Trebuchet MS"/>
                <a:cs typeface="Trebuchet MS"/>
              </a:rPr>
              <a:t>т</a:t>
            </a:r>
            <a:r>
              <a:rPr sz="1800" b="1" dirty="0">
                <a:latin typeface="Trebuchet MS"/>
                <a:cs typeface="Trebuchet MS"/>
              </a:rPr>
              <a:t>ь	в	</a:t>
            </a:r>
            <a:r>
              <a:rPr sz="1800" b="1" spc="-10" dirty="0">
                <a:latin typeface="Trebuchet MS"/>
                <a:cs typeface="Trebuchet MS"/>
              </a:rPr>
              <a:t>с</a:t>
            </a:r>
            <a:r>
              <a:rPr sz="1800" b="1" spc="-5" dirty="0">
                <a:latin typeface="Trebuchet MS"/>
                <a:cs typeface="Trebuchet MS"/>
              </a:rPr>
              <a:t>ту</a:t>
            </a:r>
            <a:r>
              <a:rPr sz="1800" b="1" dirty="0">
                <a:latin typeface="Trebuchet MS"/>
                <a:cs typeface="Trebuchet MS"/>
              </a:rPr>
              <a:t>п</a:t>
            </a:r>
            <a:r>
              <a:rPr sz="1800" b="1" spc="-5" dirty="0">
                <a:latin typeface="Trebuchet MS"/>
                <a:cs typeface="Trebuchet MS"/>
              </a:rPr>
              <a:t>ц</a:t>
            </a:r>
            <a:r>
              <a:rPr sz="1800" b="1" dirty="0">
                <a:latin typeface="Trebuchet MS"/>
                <a:cs typeface="Trebuchet MS"/>
              </a:rPr>
              <a:t>і</a:t>
            </a:r>
            <a:endParaRPr sz="1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480695" algn="l"/>
                <a:tab pos="1477010" algn="l"/>
              </a:tabLst>
            </a:pPr>
            <a:r>
              <a:rPr sz="1800" spc="-5" dirty="0">
                <a:latin typeface="Trebuchet MS"/>
                <a:cs typeface="Trebuchet MS"/>
              </a:rPr>
              <a:t>(по	правилу	Дерягіна)</a:t>
            </a:r>
            <a:endParaRPr sz="1800" dirty="0">
              <a:latin typeface="Trebuchet MS"/>
              <a:cs typeface="Trebuchet MS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772856" y="685037"/>
            <a:ext cx="5257351" cy="1355668"/>
            <a:chOff x="5659945" y="1336359"/>
            <a:chExt cx="4810125" cy="1076325"/>
          </a:xfrm>
        </p:grpSpPr>
        <p:sp>
          <p:nvSpPr>
            <p:cNvPr id="16" name="object 16"/>
            <p:cNvSpPr/>
            <p:nvPr/>
          </p:nvSpPr>
          <p:spPr>
            <a:xfrm>
              <a:off x="5664708" y="1341122"/>
              <a:ext cx="4800600" cy="1066800"/>
            </a:xfrm>
            <a:custGeom>
              <a:avLst/>
              <a:gdLst/>
              <a:ahLst/>
              <a:cxnLst/>
              <a:rect l="l" t="t" r="r" b="b"/>
              <a:pathLst>
                <a:path w="4800600" h="1066800">
                  <a:moveTo>
                    <a:pt x="4622800" y="0"/>
                  </a:moveTo>
                  <a:lnTo>
                    <a:pt x="177800" y="0"/>
                  </a:lnTo>
                  <a:lnTo>
                    <a:pt x="171448" y="47266"/>
                  </a:lnTo>
                  <a:lnTo>
                    <a:pt x="153525" y="89739"/>
                  </a:lnTo>
                  <a:lnTo>
                    <a:pt x="125723" y="125723"/>
                  </a:lnTo>
                  <a:lnTo>
                    <a:pt x="89739" y="153525"/>
                  </a:lnTo>
                  <a:lnTo>
                    <a:pt x="47266" y="171448"/>
                  </a:lnTo>
                  <a:lnTo>
                    <a:pt x="0" y="177800"/>
                  </a:lnTo>
                  <a:lnTo>
                    <a:pt x="0" y="889000"/>
                  </a:lnTo>
                  <a:lnTo>
                    <a:pt x="47266" y="895351"/>
                  </a:lnTo>
                  <a:lnTo>
                    <a:pt x="89739" y="913274"/>
                  </a:lnTo>
                  <a:lnTo>
                    <a:pt x="125723" y="941076"/>
                  </a:lnTo>
                  <a:lnTo>
                    <a:pt x="153525" y="977060"/>
                  </a:lnTo>
                  <a:lnTo>
                    <a:pt x="171448" y="1019533"/>
                  </a:lnTo>
                  <a:lnTo>
                    <a:pt x="177800" y="1066800"/>
                  </a:lnTo>
                  <a:lnTo>
                    <a:pt x="4622800" y="1066800"/>
                  </a:lnTo>
                  <a:lnTo>
                    <a:pt x="4629151" y="1019533"/>
                  </a:lnTo>
                  <a:lnTo>
                    <a:pt x="4647074" y="977060"/>
                  </a:lnTo>
                  <a:lnTo>
                    <a:pt x="4674876" y="941076"/>
                  </a:lnTo>
                  <a:lnTo>
                    <a:pt x="4710860" y="913274"/>
                  </a:lnTo>
                  <a:lnTo>
                    <a:pt x="4753333" y="895351"/>
                  </a:lnTo>
                  <a:lnTo>
                    <a:pt x="4800600" y="889000"/>
                  </a:lnTo>
                  <a:lnTo>
                    <a:pt x="4800600" y="177800"/>
                  </a:lnTo>
                  <a:lnTo>
                    <a:pt x="4753333" y="171448"/>
                  </a:lnTo>
                  <a:lnTo>
                    <a:pt x="4710860" y="153525"/>
                  </a:lnTo>
                  <a:lnTo>
                    <a:pt x="4674876" y="125723"/>
                  </a:lnTo>
                  <a:lnTo>
                    <a:pt x="4647074" y="89739"/>
                  </a:lnTo>
                  <a:lnTo>
                    <a:pt x="4629151" y="47266"/>
                  </a:lnTo>
                  <a:lnTo>
                    <a:pt x="4622800" y="0"/>
                  </a:lnTo>
                  <a:close/>
                </a:path>
              </a:pathLst>
            </a:custGeom>
            <a:solidFill>
              <a:srgbClr val="F4E7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664708" y="1341122"/>
              <a:ext cx="4800600" cy="1066800"/>
            </a:xfrm>
            <a:custGeom>
              <a:avLst/>
              <a:gdLst/>
              <a:ahLst/>
              <a:cxnLst/>
              <a:rect l="l" t="t" r="r" b="b"/>
              <a:pathLst>
                <a:path w="4800600" h="1066800">
                  <a:moveTo>
                    <a:pt x="0" y="177800"/>
                  </a:moveTo>
                  <a:lnTo>
                    <a:pt x="47266" y="171448"/>
                  </a:lnTo>
                  <a:lnTo>
                    <a:pt x="89739" y="153525"/>
                  </a:lnTo>
                  <a:lnTo>
                    <a:pt x="125723" y="125723"/>
                  </a:lnTo>
                  <a:lnTo>
                    <a:pt x="153525" y="89739"/>
                  </a:lnTo>
                  <a:lnTo>
                    <a:pt x="171448" y="47266"/>
                  </a:lnTo>
                  <a:lnTo>
                    <a:pt x="177800" y="0"/>
                  </a:lnTo>
                  <a:lnTo>
                    <a:pt x="4622800" y="0"/>
                  </a:lnTo>
                  <a:lnTo>
                    <a:pt x="4629151" y="47266"/>
                  </a:lnTo>
                  <a:lnTo>
                    <a:pt x="4647074" y="89739"/>
                  </a:lnTo>
                  <a:lnTo>
                    <a:pt x="4674876" y="125723"/>
                  </a:lnTo>
                  <a:lnTo>
                    <a:pt x="4710860" y="153525"/>
                  </a:lnTo>
                  <a:lnTo>
                    <a:pt x="4753333" y="171448"/>
                  </a:lnTo>
                  <a:lnTo>
                    <a:pt x="4800600" y="177800"/>
                  </a:lnTo>
                  <a:lnTo>
                    <a:pt x="4800600" y="889000"/>
                  </a:lnTo>
                  <a:lnTo>
                    <a:pt x="4753333" y="895351"/>
                  </a:lnTo>
                  <a:lnTo>
                    <a:pt x="4710860" y="913274"/>
                  </a:lnTo>
                  <a:lnTo>
                    <a:pt x="4674876" y="941076"/>
                  </a:lnTo>
                  <a:lnTo>
                    <a:pt x="4647074" y="977060"/>
                  </a:lnTo>
                  <a:lnTo>
                    <a:pt x="4629151" y="1019533"/>
                  </a:lnTo>
                  <a:lnTo>
                    <a:pt x="4622800" y="1066800"/>
                  </a:lnTo>
                  <a:lnTo>
                    <a:pt x="177800" y="1066800"/>
                  </a:lnTo>
                  <a:lnTo>
                    <a:pt x="171448" y="1019533"/>
                  </a:lnTo>
                  <a:lnTo>
                    <a:pt x="153525" y="977060"/>
                  </a:lnTo>
                  <a:lnTo>
                    <a:pt x="125723" y="941076"/>
                  </a:lnTo>
                  <a:lnTo>
                    <a:pt x="89739" y="913274"/>
                  </a:lnTo>
                  <a:lnTo>
                    <a:pt x="47266" y="895351"/>
                  </a:lnTo>
                  <a:lnTo>
                    <a:pt x="0" y="889000"/>
                  </a:lnTo>
                  <a:lnTo>
                    <a:pt x="0" y="1778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4964060" y="696108"/>
            <a:ext cx="4405630" cy="99949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 marR="30480" algn="ctr">
              <a:lnSpc>
                <a:spcPct val="99700"/>
              </a:lnSpc>
              <a:spcBef>
                <a:spcPts val="110"/>
              </a:spcBef>
              <a:tabLst>
                <a:tab pos="1284605" algn="l"/>
              </a:tabLst>
            </a:pPr>
            <a:r>
              <a:rPr sz="2000" spc="-5" dirty="0">
                <a:latin typeface="Times New Roman"/>
                <a:cs typeface="Times New Roman"/>
              </a:rPr>
              <a:t>ЛР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подрібнюють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спочатку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сухому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вигляді,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	</a:t>
            </a:r>
            <a:r>
              <a:rPr sz="2000" spc="-10" dirty="0">
                <a:latin typeface="Times New Roman"/>
                <a:cs typeface="Times New Roman"/>
              </a:rPr>
              <a:t>потім</a:t>
            </a:r>
            <a:r>
              <a:rPr sz="2000" spc="-5" dirty="0">
                <a:latin typeface="Times New Roman"/>
                <a:cs typeface="Times New Roman"/>
              </a:rPr>
              <a:t> розтирають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½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від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400" spc="10" dirty="0">
                <a:latin typeface="Times New Roman"/>
                <a:cs typeface="Times New Roman"/>
              </a:rPr>
              <a:t>m</a:t>
            </a:r>
            <a:r>
              <a:rPr sz="1950" spc="15" baseline="-21367" dirty="0">
                <a:latin typeface="Times New Roman"/>
                <a:cs typeface="Times New Roman"/>
              </a:rPr>
              <a:t>ЛР</a:t>
            </a:r>
            <a:r>
              <a:rPr sz="1950" spc="225" baseline="-21367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допоміжної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рідини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848400" y="1763297"/>
            <a:ext cx="3477895" cy="1211580"/>
          </a:xfrm>
          <a:custGeom>
            <a:avLst/>
            <a:gdLst/>
            <a:ahLst/>
            <a:cxnLst/>
            <a:rect l="l" t="t" r="r" b="b"/>
            <a:pathLst>
              <a:path w="3477895" h="1211579">
                <a:moveTo>
                  <a:pt x="0" y="385787"/>
                </a:moveTo>
                <a:lnTo>
                  <a:pt x="5897" y="341896"/>
                </a:lnTo>
                <a:lnTo>
                  <a:pt x="22540" y="302457"/>
                </a:lnTo>
                <a:lnTo>
                  <a:pt x="48355" y="269043"/>
                </a:lnTo>
                <a:lnTo>
                  <a:pt x="81769" y="243228"/>
                </a:lnTo>
                <a:lnTo>
                  <a:pt x="121208" y="226585"/>
                </a:lnTo>
                <a:lnTo>
                  <a:pt x="165100" y="220687"/>
                </a:lnTo>
                <a:lnTo>
                  <a:pt x="2028698" y="220687"/>
                </a:lnTo>
                <a:lnTo>
                  <a:pt x="2966085" y="0"/>
                </a:lnTo>
                <a:lnTo>
                  <a:pt x="2898140" y="220687"/>
                </a:lnTo>
                <a:lnTo>
                  <a:pt x="3312667" y="220687"/>
                </a:lnTo>
                <a:lnTo>
                  <a:pt x="3356559" y="226585"/>
                </a:lnTo>
                <a:lnTo>
                  <a:pt x="3395998" y="243228"/>
                </a:lnTo>
                <a:lnTo>
                  <a:pt x="3429412" y="269043"/>
                </a:lnTo>
                <a:lnTo>
                  <a:pt x="3455227" y="302457"/>
                </a:lnTo>
                <a:lnTo>
                  <a:pt x="3471870" y="341896"/>
                </a:lnTo>
                <a:lnTo>
                  <a:pt x="3477767" y="385787"/>
                </a:lnTo>
                <a:lnTo>
                  <a:pt x="3477767" y="633437"/>
                </a:lnTo>
                <a:lnTo>
                  <a:pt x="3477767" y="1046187"/>
                </a:lnTo>
                <a:lnTo>
                  <a:pt x="3471870" y="1090074"/>
                </a:lnTo>
                <a:lnTo>
                  <a:pt x="3455227" y="1129513"/>
                </a:lnTo>
                <a:lnTo>
                  <a:pt x="3429412" y="1162927"/>
                </a:lnTo>
                <a:lnTo>
                  <a:pt x="3395998" y="1188744"/>
                </a:lnTo>
                <a:lnTo>
                  <a:pt x="3356559" y="1205389"/>
                </a:lnTo>
                <a:lnTo>
                  <a:pt x="3312667" y="1211287"/>
                </a:lnTo>
                <a:lnTo>
                  <a:pt x="2898140" y="1211287"/>
                </a:lnTo>
                <a:lnTo>
                  <a:pt x="2028698" y="1211287"/>
                </a:lnTo>
                <a:lnTo>
                  <a:pt x="165100" y="1211287"/>
                </a:lnTo>
                <a:lnTo>
                  <a:pt x="121208" y="1205389"/>
                </a:lnTo>
                <a:lnTo>
                  <a:pt x="81769" y="1188744"/>
                </a:lnTo>
                <a:lnTo>
                  <a:pt x="48355" y="1162927"/>
                </a:lnTo>
                <a:lnTo>
                  <a:pt x="22540" y="1129513"/>
                </a:lnTo>
                <a:lnTo>
                  <a:pt x="5897" y="1090074"/>
                </a:lnTo>
                <a:lnTo>
                  <a:pt x="0" y="1046187"/>
                </a:lnTo>
                <a:lnTo>
                  <a:pt x="0" y="633437"/>
                </a:lnTo>
                <a:lnTo>
                  <a:pt x="0" y="385787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028168" y="2076857"/>
            <a:ext cx="321881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imes New Roman"/>
                <a:cs typeface="Times New Roman"/>
              </a:rPr>
              <a:t>від </a:t>
            </a:r>
            <a:r>
              <a:rPr sz="1800" b="1" spc="-15" dirty="0">
                <a:latin typeface="Times New Roman"/>
                <a:cs typeface="Times New Roman"/>
              </a:rPr>
              <a:t>розміру </a:t>
            </a:r>
            <a:r>
              <a:rPr sz="1800" b="1" spc="-5" dirty="0">
                <a:latin typeface="Times New Roman"/>
                <a:cs typeface="Times New Roman"/>
              </a:rPr>
              <a:t>частинок залежить </a:t>
            </a:r>
            <a:r>
              <a:rPr sz="1800" b="1" spc="-434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сила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Times New Roman"/>
                <a:cs typeface="Times New Roman"/>
              </a:rPr>
              <a:t>терапевтичної</a:t>
            </a:r>
            <a:r>
              <a:rPr sz="1800" b="1" spc="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дії 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суспензійних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мазей</a:t>
            </a:r>
            <a:endParaRPr sz="1800" dirty="0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563399" y="3232823"/>
            <a:ext cx="8996680" cy="576580"/>
            <a:chOff x="1519237" y="3848100"/>
            <a:chExt cx="8996680" cy="576580"/>
          </a:xfrm>
        </p:grpSpPr>
        <p:sp>
          <p:nvSpPr>
            <p:cNvPr id="22" name="object 22"/>
            <p:cNvSpPr/>
            <p:nvPr/>
          </p:nvSpPr>
          <p:spPr>
            <a:xfrm>
              <a:off x="1600200" y="3848099"/>
              <a:ext cx="8915400" cy="76200"/>
            </a:xfrm>
            <a:custGeom>
              <a:avLst/>
              <a:gdLst/>
              <a:ahLst/>
              <a:cxnLst/>
              <a:rect l="l" t="t" r="r" b="b"/>
              <a:pathLst>
                <a:path w="8915400" h="76200">
                  <a:moveTo>
                    <a:pt x="8915400" y="30480"/>
                  </a:moveTo>
                  <a:lnTo>
                    <a:pt x="0" y="30480"/>
                  </a:lnTo>
                  <a:lnTo>
                    <a:pt x="0" y="76200"/>
                  </a:lnTo>
                  <a:lnTo>
                    <a:pt x="8915400" y="76200"/>
                  </a:lnTo>
                  <a:lnTo>
                    <a:pt x="8915400" y="30480"/>
                  </a:lnTo>
                  <a:close/>
                </a:path>
                <a:path w="8915400" h="76200">
                  <a:moveTo>
                    <a:pt x="8915400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8915400" y="15240"/>
                  </a:lnTo>
                  <a:lnTo>
                    <a:pt x="8915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524000" y="3962398"/>
              <a:ext cx="2819400" cy="457200"/>
            </a:xfrm>
            <a:custGeom>
              <a:avLst/>
              <a:gdLst/>
              <a:ahLst/>
              <a:cxnLst/>
              <a:rect l="l" t="t" r="r" b="b"/>
              <a:pathLst>
                <a:path w="2819400" h="457200">
                  <a:moveTo>
                    <a:pt x="2095487" y="0"/>
                  </a:moveTo>
                  <a:lnTo>
                    <a:pt x="723912" y="0"/>
                  </a:lnTo>
                  <a:lnTo>
                    <a:pt x="723912" y="231774"/>
                  </a:lnTo>
                  <a:lnTo>
                    <a:pt x="0" y="231774"/>
                  </a:lnTo>
                  <a:lnTo>
                    <a:pt x="1409700" y="457199"/>
                  </a:lnTo>
                  <a:lnTo>
                    <a:pt x="2819400" y="231774"/>
                  </a:lnTo>
                  <a:lnTo>
                    <a:pt x="2095487" y="231774"/>
                  </a:lnTo>
                  <a:lnTo>
                    <a:pt x="2095487" y="0"/>
                  </a:lnTo>
                  <a:close/>
                </a:path>
              </a:pathLst>
            </a:custGeom>
            <a:solidFill>
              <a:srgbClr val="FFEA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524000" y="3962398"/>
              <a:ext cx="2819400" cy="457200"/>
            </a:xfrm>
            <a:custGeom>
              <a:avLst/>
              <a:gdLst/>
              <a:ahLst/>
              <a:cxnLst/>
              <a:rect l="l" t="t" r="r" b="b"/>
              <a:pathLst>
                <a:path w="2819400" h="457200">
                  <a:moveTo>
                    <a:pt x="0" y="231774"/>
                  </a:moveTo>
                  <a:lnTo>
                    <a:pt x="723912" y="231774"/>
                  </a:lnTo>
                  <a:lnTo>
                    <a:pt x="723912" y="0"/>
                  </a:lnTo>
                  <a:lnTo>
                    <a:pt x="2095487" y="0"/>
                  </a:lnTo>
                  <a:lnTo>
                    <a:pt x="2095487" y="231774"/>
                  </a:lnTo>
                  <a:lnTo>
                    <a:pt x="2819400" y="231774"/>
                  </a:lnTo>
                  <a:lnTo>
                    <a:pt x="1409700" y="457199"/>
                  </a:lnTo>
                  <a:lnTo>
                    <a:pt x="0" y="23177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6736337" y="2083604"/>
            <a:ext cx="3288665" cy="1045210"/>
            <a:chOff x="6665631" y="2437222"/>
            <a:chExt cx="3288665" cy="1045210"/>
          </a:xfrm>
        </p:grpSpPr>
        <p:sp>
          <p:nvSpPr>
            <p:cNvPr id="26" name="object 26"/>
            <p:cNvSpPr/>
            <p:nvPr/>
          </p:nvSpPr>
          <p:spPr>
            <a:xfrm>
              <a:off x="6670203" y="2639441"/>
              <a:ext cx="3279140" cy="838200"/>
            </a:xfrm>
            <a:custGeom>
              <a:avLst/>
              <a:gdLst/>
              <a:ahLst/>
              <a:cxnLst/>
              <a:rect l="l" t="t" r="r" b="b"/>
              <a:pathLst>
                <a:path w="3279140" h="838200">
                  <a:moveTo>
                    <a:pt x="297672" y="275895"/>
                  </a:moveTo>
                  <a:lnTo>
                    <a:pt x="292938" y="251702"/>
                  </a:lnTo>
                  <a:lnTo>
                    <a:pt x="297450" y="228069"/>
                  </a:lnTo>
                  <a:lnTo>
                    <a:pt x="310685" y="205236"/>
                  </a:lnTo>
                  <a:lnTo>
                    <a:pt x="361236" y="162925"/>
                  </a:lnTo>
                  <a:lnTo>
                    <a:pt x="397507" y="143925"/>
                  </a:lnTo>
                  <a:lnTo>
                    <a:pt x="440412" y="126681"/>
                  </a:lnTo>
                  <a:lnTo>
                    <a:pt x="489427" y="111432"/>
                  </a:lnTo>
                  <a:lnTo>
                    <a:pt x="544032" y="98418"/>
                  </a:lnTo>
                  <a:lnTo>
                    <a:pt x="603702" y="87877"/>
                  </a:lnTo>
                  <a:lnTo>
                    <a:pt x="667917" y="80048"/>
                  </a:lnTo>
                  <a:lnTo>
                    <a:pt x="736153" y="75172"/>
                  </a:lnTo>
                  <a:lnTo>
                    <a:pt x="784895" y="73687"/>
                  </a:lnTo>
                  <a:lnTo>
                    <a:pt x="833547" y="73821"/>
                  </a:lnTo>
                  <a:lnTo>
                    <a:pt x="881783" y="75554"/>
                  </a:lnTo>
                  <a:lnTo>
                    <a:pt x="929282" y="78860"/>
                  </a:lnTo>
                  <a:lnTo>
                    <a:pt x="975719" y="83720"/>
                  </a:lnTo>
                  <a:lnTo>
                    <a:pt x="1020772" y="90109"/>
                  </a:lnTo>
                  <a:lnTo>
                    <a:pt x="1064117" y="98006"/>
                  </a:lnTo>
                  <a:lnTo>
                    <a:pt x="1096031" y="80323"/>
                  </a:lnTo>
                  <a:lnTo>
                    <a:pt x="1134046" y="64844"/>
                  </a:lnTo>
                  <a:lnTo>
                    <a:pt x="1177314" y="51659"/>
                  </a:lnTo>
                  <a:lnTo>
                    <a:pt x="1224991" y="40860"/>
                  </a:lnTo>
                  <a:lnTo>
                    <a:pt x="1276229" y="32536"/>
                  </a:lnTo>
                  <a:lnTo>
                    <a:pt x="1330184" y="26778"/>
                  </a:lnTo>
                  <a:lnTo>
                    <a:pt x="1386010" y="23676"/>
                  </a:lnTo>
                  <a:lnTo>
                    <a:pt x="1442859" y="23321"/>
                  </a:lnTo>
                  <a:lnTo>
                    <a:pt x="1499887" y="25802"/>
                  </a:lnTo>
                  <a:lnTo>
                    <a:pt x="1556247" y="31211"/>
                  </a:lnTo>
                  <a:lnTo>
                    <a:pt x="1611094" y="39637"/>
                  </a:lnTo>
                  <a:lnTo>
                    <a:pt x="1660587" y="50465"/>
                  </a:lnTo>
                  <a:lnTo>
                    <a:pt x="1705099" y="63665"/>
                  </a:lnTo>
                  <a:lnTo>
                    <a:pt x="1736434" y="45944"/>
                  </a:lnTo>
                  <a:lnTo>
                    <a:pt x="1775196" y="30874"/>
                  </a:lnTo>
                  <a:lnTo>
                    <a:pt x="1820131" y="18603"/>
                  </a:lnTo>
                  <a:lnTo>
                    <a:pt x="1869985" y="9278"/>
                  </a:lnTo>
                  <a:lnTo>
                    <a:pt x="1923503" y="3043"/>
                  </a:lnTo>
                  <a:lnTo>
                    <a:pt x="1979432" y="45"/>
                  </a:lnTo>
                  <a:lnTo>
                    <a:pt x="2036518" y="431"/>
                  </a:lnTo>
                  <a:lnTo>
                    <a:pt x="2093506" y="4347"/>
                  </a:lnTo>
                  <a:lnTo>
                    <a:pt x="2149142" y="11938"/>
                  </a:lnTo>
                  <a:lnTo>
                    <a:pt x="2212348" y="26270"/>
                  </a:lnTo>
                  <a:lnTo>
                    <a:pt x="2264610" y="45212"/>
                  </a:lnTo>
                  <a:lnTo>
                    <a:pt x="2302858" y="31685"/>
                  </a:lnTo>
                  <a:lnTo>
                    <a:pt x="2345306" y="20523"/>
                  </a:lnTo>
                  <a:lnTo>
                    <a:pt x="2391151" y="11751"/>
                  </a:lnTo>
                  <a:lnTo>
                    <a:pt x="2439590" y="5391"/>
                  </a:lnTo>
                  <a:lnTo>
                    <a:pt x="2489820" y="1466"/>
                  </a:lnTo>
                  <a:lnTo>
                    <a:pt x="2541038" y="0"/>
                  </a:lnTo>
                  <a:lnTo>
                    <a:pt x="2592441" y="1014"/>
                  </a:lnTo>
                  <a:lnTo>
                    <a:pt x="2643225" y="4532"/>
                  </a:lnTo>
                  <a:lnTo>
                    <a:pt x="2692588" y="10577"/>
                  </a:lnTo>
                  <a:lnTo>
                    <a:pt x="2739726" y="19173"/>
                  </a:lnTo>
                  <a:lnTo>
                    <a:pt x="2783837" y="30341"/>
                  </a:lnTo>
                  <a:lnTo>
                    <a:pt x="2828653" y="46038"/>
                  </a:lnTo>
                  <a:lnTo>
                    <a:pt x="2864788" y="64043"/>
                  </a:lnTo>
                  <a:lnTo>
                    <a:pt x="2908183" y="105271"/>
                  </a:lnTo>
                  <a:lnTo>
                    <a:pt x="2976627" y="114128"/>
                  </a:lnTo>
                  <a:lnTo>
                    <a:pt x="3037721" y="126724"/>
                  </a:lnTo>
                  <a:lnTo>
                    <a:pt x="3090663" y="142570"/>
                  </a:lnTo>
                  <a:lnTo>
                    <a:pt x="3134650" y="161177"/>
                  </a:lnTo>
                  <a:lnTo>
                    <a:pt x="3168882" y="182056"/>
                  </a:lnTo>
                  <a:lnTo>
                    <a:pt x="3204868" y="228670"/>
                  </a:lnTo>
                  <a:lnTo>
                    <a:pt x="3205019" y="253427"/>
                  </a:lnTo>
                  <a:lnTo>
                    <a:pt x="3192206" y="278499"/>
                  </a:lnTo>
                  <a:lnTo>
                    <a:pt x="3188267" y="283217"/>
                  </a:lnTo>
                  <a:lnTo>
                    <a:pt x="3183865" y="287884"/>
                  </a:lnTo>
                  <a:lnTo>
                    <a:pt x="3179000" y="292493"/>
                  </a:lnTo>
                  <a:lnTo>
                    <a:pt x="3173676" y="297041"/>
                  </a:lnTo>
                  <a:lnTo>
                    <a:pt x="3215512" y="319188"/>
                  </a:lnTo>
                  <a:lnTo>
                    <a:pt x="3246824" y="342631"/>
                  </a:lnTo>
                  <a:lnTo>
                    <a:pt x="3267758" y="366981"/>
                  </a:lnTo>
                  <a:lnTo>
                    <a:pt x="3278459" y="391851"/>
                  </a:lnTo>
                  <a:lnTo>
                    <a:pt x="3279075" y="416851"/>
                  </a:lnTo>
                  <a:lnTo>
                    <a:pt x="3269751" y="441595"/>
                  </a:lnTo>
                  <a:lnTo>
                    <a:pt x="3221868" y="488759"/>
                  </a:lnTo>
                  <a:lnTo>
                    <a:pt x="3183602" y="510404"/>
                  </a:lnTo>
                  <a:lnTo>
                    <a:pt x="3135980" y="530240"/>
                  </a:lnTo>
                  <a:lnTo>
                    <a:pt x="3079150" y="547878"/>
                  </a:lnTo>
                  <a:lnTo>
                    <a:pt x="3035653" y="558322"/>
                  </a:lnTo>
                  <a:lnTo>
                    <a:pt x="2989496" y="567122"/>
                  </a:lnTo>
                  <a:lnTo>
                    <a:pt x="2941060" y="574221"/>
                  </a:lnTo>
                  <a:lnTo>
                    <a:pt x="2890727" y="579565"/>
                  </a:lnTo>
                  <a:lnTo>
                    <a:pt x="2838879" y="583095"/>
                  </a:lnTo>
                  <a:lnTo>
                    <a:pt x="2833602" y="605639"/>
                  </a:lnTo>
                  <a:lnTo>
                    <a:pt x="2796616" y="647332"/>
                  </a:lnTo>
                  <a:lnTo>
                    <a:pt x="2728949" y="682941"/>
                  </a:lnTo>
                  <a:lnTo>
                    <a:pt x="2685321" y="697877"/>
                  </a:lnTo>
                  <a:lnTo>
                    <a:pt x="2636075" y="710590"/>
                  </a:lnTo>
                  <a:lnTo>
                    <a:pt x="2581896" y="720845"/>
                  </a:lnTo>
                  <a:lnTo>
                    <a:pt x="2523468" y="728407"/>
                  </a:lnTo>
                  <a:lnTo>
                    <a:pt x="2461475" y="733043"/>
                  </a:lnTo>
                  <a:lnTo>
                    <a:pt x="2396601" y="734518"/>
                  </a:lnTo>
                  <a:lnTo>
                    <a:pt x="2348306" y="733453"/>
                  </a:lnTo>
                  <a:lnTo>
                    <a:pt x="2300854" y="730562"/>
                  </a:lnTo>
                  <a:lnTo>
                    <a:pt x="2254665" y="725887"/>
                  </a:lnTo>
                  <a:lnTo>
                    <a:pt x="2210161" y="719470"/>
                  </a:lnTo>
                  <a:lnTo>
                    <a:pt x="2167760" y="711353"/>
                  </a:lnTo>
                  <a:lnTo>
                    <a:pt x="2147155" y="730962"/>
                  </a:lnTo>
                  <a:lnTo>
                    <a:pt x="2089132" y="766047"/>
                  </a:lnTo>
                  <a:lnTo>
                    <a:pt x="2052674" y="781345"/>
                  </a:lnTo>
                  <a:lnTo>
                    <a:pt x="2011889" y="795026"/>
                  </a:lnTo>
                  <a:lnTo>
                    <a:pt x="1967257" y="807002"/>
                  </a:lnTo>
                  <a:lnTo>
                    <a:pt x="1919258" y="817183"/>
                  </a:lnTo>
                  <a:lnTo>
                    <a:pt x="1868369" y="825480"/>
                  </a:lnTo>
                  <a:lnTo>
                    <a:pt x="1815071" y="831802"/>
                  </a:lnTo>
                  <a:lnTo>
                    <a:pt x="1759842" y="836061"/>
                  </a:lnTo>
                  <a:lnTo>
                    <a:pt x="1703162" y="838166"/>
                  </a:lnTo>
                  <a:lnTo>
                    <a:pt x="1645510" y="838029"/>
                  </a:lnTo>
                  <a:lnTo>
                    <a:pt x="1587364" y="835560"/>
                  </a:lnTo>
                  <a:lnTo>
                    <a:pt x="1529204" y="830669"/>
                  </a:lnTo>
                  <a:lnTo>
                    <a:pt x="1473847" y="823580"/>
                  </a:lnTo>
                  <a:lnTo>
                    <a:pt x="1421523" y="814383"/>
                  </a:lnTo>
                  <a:lnTo>
                    <a:pt x="1372697" y="803198"/>
                  </a:lnTo>
                  <a:lnTo>
                    <a:pt x="1327835" y="790144"/>
                  </a:lnTo>
                  <a:lnTo>
                    <a:pt x="1287401" y="775343"/>
                  </a:lnTo>
                  <a:lnTo>
                    <a:pt x="1251861" y="758914"/>
                  </a:lnTo>
                  <a:lnTo>
                    <a:pt x="1198993" y="768784"/>
                  </a:lnTo>
                  <a:lnTo>
                    <a:pt x="1144592" y="776592"/>
                  </a:lnTo>
                  <a:lnTo>
                    <a:pt x="1089065" y="782372"/>
                  </a:lnTo>
                  <a:lnTo>
                    <a:pt x="1032813" y="786159"/>
                  </a:lnTo>
                  <a:lnTo>
                    <a:pt x="976241" y="787989"/>
                  </a:lnTo>
                  <a:lnTo>
                    <a:pt x="919754" y="787896"/>
                  </a:lnTo>
                  <a:lnTo>
                    <a:pt x="863754" y="785917"/>
                  </a:lnTo>
                  <a:lnTo>
                    <a:pt x="808646" y="782085"/>
                  </a:lnTo>
                  <a:lnTo>
                    <a:pt x="754833" y="776437"/>
                  </a:lnTo>
                  <a:lnTo>
                    <a:pt x="702720" y="769007"/>
                  </a:lnTo>
                  <a:lnTo>
                    <a:pt x="652710" y="759830"/>
                  </a:lnTo>
                  <a:lnTo>
                    <a:pt x="605207" y="748942"/>
                  </a:lnTo>
                  <a:lnTo>
                    <a:pt x="560616" y="736377"/>
                  </a:lnTo>
                  <a:lnTo>
                    <a:pt x="519339" y="722171"/>
                  </a:lnTo>
                  <a:lnTo>
                    <a:pt x="481781" y="706359"/>
                  </a:lnTo>
                  <a:lnTo>
                    <a:pt x="446250" y="687756"/>
                  </a:lnTo>
                  <a:lnTo>
                    <a:pt x="442160" y="685292"/>
                  </a:lnTo>
                  <a:lnTo>
                    <a:pt x="375184" y="685673"/>
                  </a:lnTo>
                  <a:lnTo>
                    <a:pt x="311285" y="681541"/>
                  </a:lnTo>
                  <a:lnTo>
                    <a:pt x="251940" y="673300"/>
                  </a:lnTo>
                  <a:lnTo>
                    <a:pt x="198624" y="661356"/>
                  </a:lnTo>
                  <a:lnTo>
                    <a:pt x="152812" y="646113"/>
                  </a:lnTo>
                  <a:lnTo>
                    <a:pt x="115982" y="627974"/>
                  </a:lnTo>
                  <a:lnTo>
                    <a:pt x="75168" y="584632"/>
                  </a:lnTo>
                  <a:lnTo>
                    <a:pt x="74619" y="559590"/>
                  </a:lnTo>
                  <a:lnTo>
                    <a:pt x="89469" y="535375"/>
                  </a:lnTo>
                  <a:lnTo>
                    <a:pt x="118920" y="512827"/>
                  </a:lnTo>
                  <a:lnTo>
                    <a:pt x="162176" y="492786"/>
                  </a:lnTo>
                  <a:lnTo>
                    <a:pt x="101368" y="476791"/>
                  </a:lnTo>
                  <a:lnTo>
                    <a:pt x="54039" y="457033"/>
                  </a:lnTo>
                  <a:lnTo>
                    <a:pt x="20897" y="434459"/>
                  </a:lnTo>
                  <a:lnTo>
                    <a:pt x="2648" y="410016"/>
                  </a:lnTo>
                  <a:lnTo>
                    <a:pt x="0" y="384652"/>
                  </a:lnTo>
                  <a:lnTo>
                    <a:pt x="13659" y="359315"/>
                  </a:lnTo>
                  <a:lnTo>
                    <a:pt x="44333" y="334950"/>
                  </a:lnTo>
                  <a:lnTo>
                    <a:pt x="80741" y="317264"/>
                  </a:lnTo>
                  <a:lnTo>
                    <a:pt x="125377" y="302467"/>
                  </a:lnTo>
                  <a:lnTo>
                    <a:pt x="176867" y="290869"/>
                  </a:lnTo>
                  <a:lnTo>
                    <a:pt x="233838" y="282780"/>
                  </a:lnTo>
                  <a:lnTo>
                    <a:pt x="294916" y="278511"/>
                  </a:lnTo>
                  <a:lnTo>
                    <a:pt x="297672" y="27589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44429" y="2437222"/>
              <a:ext cx="199955" cy="233935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6835897" y="2681928"/>
              <a:ext cx="3006725" cy="713105"/>
            </a:xfrm>
            <a:custGeom>
              <a:avLst/>
              <a:gdLst/>
              <a:ahLst/>
              <a:cxnLst/>
              <a:rect l="l" t="t" r="r" b="b"/>
              <a:pathLst>
                <a:path w="3006725" h="713104">
                  <a:moveTo>
                    <a:pt x="192125" y="462495"/>
                  </a:moveTo>
                  <a:lnTo>
                    <a:pt x="141976" y="462523"/>
                  </a:lnTo>
                  <a:lnTo>
                    <a:pt x="92676" y="459909"/>
                  </a:lnTo>
                  <a:lnTo>
                    <a:pt x="45069" y="454721"/>
                  </a:lnTo>
                  <a:lnTo>
                    <a:pt x="0" y="447027"/>
                  </a:lnTo>
                </a:path>
                <a:path w="3006725" h="713104">
                  <a:moveTo>
                    <a:pt x="361645" y="631723"/>
                  </a:moveTo>
                  <a:lnTo>
                    <a:pt x="341190" y="634296"/>
                  </a:lnTo>
                  <a:lnTo>
                    <a:pt x="320314" y="636392"/>
                  </a:lnTo>
                  <a:lnTo>
                    <a:pt x="299089" y="638004"/>
                  </a:lnTo>
                  <a:lnTo>
                    <a:pt x="277583" y="639127"/>
                  </a:lnTo>
                </a:path>
                <a:path w="3006725" h="713104">
                  <a:moveTo>
                    <a:pt x="1085989" y="713041"/>
                  </a:moveTo>
                  <a:lnTo>
                    <a:pt x="1071401" y="704964"/>
                  </a:lnTo>
                  <a:lnTo>
                    <a:pt x="1058078" y="696634"/>
                  </a:lnTo>
                  <a:lnTo>
                    <a:pt x="1046045" y="688068"/>
                  </a:lnTo>
                  <a:lnTo>
                    <a:pt x="1035329" y="679284"/>
                  </a:lnTo>
                </a:path>
                <a:path w="3006725" h="713104">
                  <a:moveTo>
                    <a:pt x="2022627" y="628853"/>
                  </a:moveTo>
                  <a:lnTo>
                    <a:pt x="2019678" y="638243"/>
                  </a:lnTo>
                  <a:lnTo>
                    <a:pt x="2015316" y="647561"/>
                  </a:lnTo>
                  <a:lnTo>
                    <a:pt x="2009552" y="656787"/>
                  </a:lnTo>
                  <a:lnTo>
                    <a:pt x="2002396" y="665899"/>
                  </a:lnTo>
                </a:path>
                <a:path w="3006725" h="713104">
                  <a:moveTo>
                    <a:pt x="2424760" y="399961"/>
                  </a:moveTo>
                  <a:lnTo>
                    <a:pt x="2495910" y="415074"/>
                  </a:lnTo>
                  <a:lnTo>
                    <a:pt x="2556567" y="434231"/>
                  </a:lnTo>
                  <a:lnTo>
                    <a:pt x="2605585" y="456787"/>
                  </a:lnTo>
                  <a:lnTo>
                    <a:pt x="2641822" y="482099"/>
                  </a:lnTo>
                  <a:lnTo>
                    <a:pt x="2664131" y="509523"/>
                  </a:lnTo>
                  <a:lnTo>
                    <a:pt x="2671368" y="538416"/>
                  </a:lnTo>
                </a:path>
                <a:path w="3006725" h="713104">
                  <a:moveTo>
                    <a:pt x="3006432" y="252501"/>
                  </a:moveTo>
                  <a:lnTo>
                    <a:pt x="2985586" y="267076"/>
                  </a:lnTo>
                  <a:lnTo>
                    <a:pt x="2960150" y="280674"/>
                  </a:lnTo>
                  <a:lnTo>
                    <a:pt x="2930405" y="293165"/>
                  </a:lnTo>
                  <a:lnTo>
                    <a:pt x="2896628" y="304419"/>
                  </a:lnTo>
                </a:path>
                <a:path w="3006725" h="713104">
                  <a:moveTo>
                    <a:pt x="2742946" y="59867"/>
                  </a:moveTo>
                  <a:lnTo>
                    <a:pt x="2747137" y="67957"/>
                  </a:lnTo>
                  <a:lnTo>
                    <a:pt x="2749080" y="76174"/>
                  </a:lnTo>
                  <a:lnTo>
                    <a:pt x="2748737" y="84391"/>
                  </a:lnTo>
                </a:path>
                <a:path w="3006725" h="713104">
                  <a:moveTo>
                    <a:pt x="2041664" y="31267"/>
                  </a:moveTo>
                  <a:lnTo>
                    <a:pt x="2053252" y="22933"/>
                  </a:lnTo>
                  <a:lnTo>
                    <a:pt x="2066526" y="14924"/>
                  </a:lnTo>
                  <a:lnTo>
                    <a:pt x="2081432" y="7269"/>
                  </a:lnTo>
                  <a:lnTo>
                    <a:pt x="2097913" y="0"/>
                  </a:lnTo>
                </a:path>
                <a:path w="3006725" h="713104">
                  <a:moveTo>
                    <a:pt x="1515503" y="46164"/>
                  </a:moveTo>
                  <a:lnTo>
                    <a:pt x="1520503" y="39212"/>
                  </a:lnTo>
                  <a:lnTo>
                    <a:pt x="1526725" y="32388"/>
                  </a:lnTo>
                  <a:lnTo>
                    <a:pt x="1534150" y="25711"/>
                  </a:lnTo>
                  <a:lnTo>
                    <a:pt x="1542757" y="19202"/>
                  </a:lnTo>
                </a:path>
                <a:path w="3006725" h="713104">
                  <a:moveTo>
                    <a:pt x="898029" y="55333"/>
                  </a:moveTo>
                  <a:lnTo>
                    <a:pt x="924357" y="61079"/>
                  </a:lnTo>
                  <a:lnTo>
                    <a:pt x="949612" y="67367"/>
                  </a:lnTo>
                  <a:lnTo>
                    <a:pt x="973726" y="74179"/>
                  </a:lnTo>
                  <a:lnTo>
                    <a:pt x="996632" y="81495"/>
                  </a:lnTo>
                </a:path>
                <a:path w="3006725" h="713104">
                  <a:moveTo>
                    <a:pt x="149199" y="260934"/>
                  </a:moveTo>
                  <a:lnTo>
                    <a:pt x="143728" y="254151"/>
                  </a:lnTo>
                  <a:lnTo>
                    <a:pt x="139033" y="247297"/>
                  </a:lnTo>
                  <a:lnTo>
                    <a:pt x="135119" y="240381"/>
                  </a:lnTo>
                  <a:lnTo>
                    <a:pt x="131991" y="23341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7394641" y="2391142"/>
            <a:ext cx="19716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imes New Roman"/>
                <a:cs typeface="Times New Roman"/>
              </a:rPr>
              <a:t>вибір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залежить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від</a:t>
            </a:r>
            <a:endParaRPr sz="1800" dirty="0">
              <a:latin typeface="Times New Roman"/>
              <a:cs typeface="Times New Roman"/>
            </a:endParaRPr>
          </a:p>
          <a:p>
            <a:pPr marL="105410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%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сухих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речовин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365787" y="3363878"/>
            <a:ext cx="12877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imes New Roman"/>
                <a:cs typeface="Times New Roman"/>
              </a:rPr>
              <a:t>меньше</a:t>
            </a:r>
            <a:r>
              <a:rPr sz="1800" b="1" spc="3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5%</a:t>
            </a:r>
            <a:endParaRPr sz="1800" dirty="0">
              <a:latin typeface="Times New Roman"/>
              <a:cs typeface="Times New Roman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4470078" y="3330429"/>
            <a:ext cx="3222625" cy="473075"/>
            <a:chOff x="4491037" y="3946971"/>
            <a:chExt cx="3222625" cy="473075"/>
          </a:xfrm>
        </p:grpSpPr>
        <p:sp>
          <p:nvSpPr>
            <p:cNvPr id="32" name="object 32"/>
            <p:cNvSpPr/>
            <p:nvPr/>
          </p:nvSpPr>
          <p:spPr>
            <a:xfrm>
              <a:off x="4495800" y="3951734"/>
              <a:ext cx="3213100" cy="463550"/>
            </a:xfrm>
            <a:custGeom>
              <a:avLst/>
              <a:gdLst/>
              <a:ahLst/>
              <a:cxnLst/>
              <a:rect l="l" t="t" r="r" b="b"/>
              <a:pathLst>
                <a:path w="3213100" h="463550">
                  <a:moveTo>
                    <a:pt x="2409444" y="0"/>
                  </a:moveTo>
                  <a:lnTo>
                    <a:pt x="803148" y="0"/>
                  </a:lnTo>
                  <a:lnTo>
                    <a:pt x="803148" y="242265"/>
                  </a:lnTo>
                  <a:lnTo>
                    <a:pt x="0" y="242265"/>
                  </a:lnTo>
                  <a:lnTo>
                    <a:pt x="1606296" y="463295"/>
                  </a:lnTo>
                  <a:lnTo>
                    <a:pt x="3212592" y="242265"/>
                  </a:lnTo>
                  <a:lnTo>
                    <a:pt x="2409444" y="242265"/>
                  </a:lnTo>
                  <a:lnTo>
                    <a:pt x="2409444" y="0"/>
                  </a:lnTo>
                  <a:close/>
                </a:path>
              </a:pathLst>
            </a:custGeom>
            <a:solidFill>
              <a:srgbClr val="FFEA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495800" y="3951734"/>
              <a:ext cx="3213100" cy="463550"/>
            </a:xfrm>
            <a:custGeom>
              <a:avLst/>
              <a:gdLst/>
              <a:ahLst/>
              <a:cxnLst/>
              <a:rect l="l" t="t" r="r" b="b"/>
              <a:pathLst>
                <a:path w="3213100" h="463550">
                  <a:moveTo>
                    <a:pt x="0" y="242265"/>
                  </a:moveTo>
                  <a:lnTo>
                    <a:pt x="803148" y="242265"/>
                  </a:lnTo>
                  <a:lnTo>
                    <a:pt x="803148" y="0"/>
                  </a:lnTo>
                  <a:lnTo>
                    <a:pt x="2409444" y="0"/>
                  </a:lnTo>
                  <a:lnTo>
                    <a:pt x="2409444" y="242265"/>
                  </a:lnTo>
                  <a:lnTo>
                    <a:pt x="3212592" y="242265"/>
                  </a:lnTo>
                  <a:lnTo>
                    <a:pt x="1606296" y="463295"/>
                  </a:lnTo>
                  <a:lnTo>
                    <a:pt x="0" y="24226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307653" y="3371707"/>
            <a:ext cx="1588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imes New Roman"/>
                <a:cs typeface="Times New Roman"/>
              </a:rPr>
              <a:t>від</a:t>
            </a:r>
            <a:r>
              <a:rPr sz="1800" b="1" spc="40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5%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до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20%</a:t>
            </a:r>
            <a:endParaRPr sz="1800" dirty="0">
              <a:latin typeface="Times New Roman"/>
              <a:cs typeface="Times New Roman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7679434" y="3340771"/>
            <a:ext cx="2971800" cy="469900"/>
            <a:chOff x="7773923" y="3956301"/>
            <a:chExt cx="2971800" cy="469900"/>
          </a:xfrm>
        </p:grpSpPr>
        <p:sp>
          <p:nvSpPr>
            <p:cNvPr id="36" name="object 36"/>
            <p:cNvSpPr/>
            <p:nvPr/>
          </p:nvSpPr>
          <p:spPr>
            <a:xfrm>
              <a:off x="7778495" y="3960873"/>
              <a:ext cx="2962910" cy="460375"/>
            </a:xfrm>
            <a:custGeom>
              <a:avLst/>
              <a:gdLst/>
              <a:ahLst/>
              <a:cxnLst/>
              <a:rect l="l" t="t" r="r" b="b"/>
              <a:pathLst>
                <a:path w="2962909" h="460375">
                  <a:moveTo>
                    <a:pt x="2356688" y="0"/>
                  </a:moveTo>
                  <a:lnTo>
                    <a:pt x="605967" y="0"/>
                  </a:lnTo>
                  <a:lnTo>
                    <a:pt x="605967" y="239268"/>
                  </a:lnTo>
                  <a:lnTo>
                    <a:pt x="0" y="239268"/>
                  </a:lnTo>
                  <a:lnTo>
                    <a:pt x="1481328" y="460248"/>
                  </a:lnTo>
                  <a:lnTo>
                    <a:pt x="2962656" y="239268"/>
                  </a:lnTo>
                  <a:lnTo>
                    <a:pt x="2356688" y="239268"/>
                  </a:lnTo>
                  <a:lnTo>
                    <a:pt x="2356688" y="0"/>
                  </a:lnTo>
                  <a:close/>
                </a:path>
              </a:pathLst>
            </a:custGeom>
            <a:solidFill>
              <a:srgbClr val="FFEA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778495" y="3960873"/>
              <a:ext cx="2962910" cy="460375"/>
            </a:xfrm>
            <a:custGeom>
              <a:avLst/>
              <a:gdLst/>
              <a:ahLst/>
              <a:cxnLst/>
              <a:rect l="l" t="t" r="r" b="b"/>
              <a:pathLst>
                <a:path w="2962909" h="460375">
                  <a:moveTo>
                    <a:pt x="0" y="239268"/>
                  </a:moveTo>
                  <a:lnTo>
                    <a:pt x="605967" y="239268"/>
                  </a:lnTo>
                  <a:lnTo>
                    <a:pt x="605967" y="0"/>
                  </a:lnTo>
                  <a:lnTo>
                    <a:pt x="2356688" y="0"/>
                  </a:lnTo>
                  <a:lnTo>
                    <a:pt x="2356688" y="239268"/>
                  </a:lnTo>
                  <a:lnTo>
                    <a:pt x="2962656" y="239268"/>
                  </a:lnTo>
                  <a:lnTo>
                    <a:pt x="1481328" y="460248"/>
                  </a:lnTo>
                  <a:lnTo>
                    <a:pt x="0" y="23926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8409965" y="3371707"/>
            <a:ext cx="1544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20%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5" dirty="0">
                <a:latin typeface="Times New Roman"/>
                <a:cs typeface="Times New Roman"/>
              </a:rPr>
              <a:t>та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більше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514078" y="3774575"/>
            <a:ext cx="2819400" cy="1027430"/>
          </a:xfrm>
          <a:custGeom>
            <a:avLst/>
            <a:gdLst/>
            <a:ahLst/>
            <a:cxnLst/>
            <a:rect l="l" t="t" r="r" b="b"/>
            <a:pathLst>
              <a:path w="2819400" h="1027429">
                <a:moveTo>
                  <a:pt x="0" y="171195"/>
                </a:moveTo>
                <a:lnTo>
                  <a:pt x="45511" y="165080"/>
                </a:lnTo>
                <a:lnTo>
                  <a:pt x="86407" y="147823"/>
                </a:lnTo>
                <a:lnTo>
                  <a:pt x="121054" y="121054"/>
                </a:lnTo>
                <a:lnTo>
                  <a:pt x="147823" y="86407"/>
                </a:lnTo>
                <a:lnTo>
                  <a:pt x="165080" y="45511"/>
                </a:lnTo>
                <a:lnTo>
                  <a:pt x="171196" y="0"/>
                </a:lnTo>
                <a:lnTo>
                  <a:pt x="2648204" y="0"/>
                </a:lnTo>
                <a:lnTo>
                  <a:pt x="2654319" y="45511"/>
                </a:lnTo>
                <a:lnTo>
                  <a:pt x="2671576" y="86407"/>
                </a:lnTo>
                <a:lnTo>
                  <a:pt x="2698345" y="121054"/>
                </a:lnTo>
                <a:lnTo>
                  <a:pt x="2732992" y="147823"/>
                </a:lnTo>
                <a:lnTo>
                  <a:pt x="2773888" y="165080"/>
                </a:lnTo>
                <a:lnTo>
                  <a:pt x="2819400" y="171195"/>
                </a:lnTo>
                <a:lnTo>
                  <a:pt x="2819400" y="855979"/>
                </a:lnTo>
                <a:lnTo>
                  <a:pt x="2773888" y="862095"/>
                </a:lnTo>
                <a:lnTo>
                  <a:pt x="2732992" y="879352"/>
                </a:lnTo>
                <a:lnTo>
                  <a:pt x="2698345" y="906121"/>
                </a:lnTo>
                <a:lnTo>
                  <a:pt x="2671576" y="940768"/>
                </a:lnTo>
                <a:lnTo>
                  <a:pt x="2654319" y="981664"/>
                </a:lnTo>
                <a:lnTo>
                  <a:pt x="2648204" y="1027176"/>
                </a:lnTo>
                <a:lnTo>
                  <a:pt x="171196" y="1027176"/>
                </a:lnTo>
                <a:lnTo>
                  <a:pt x="165080" y="981664"/>
                </a:lnTo>
                <a:lnTo>
                  <a:pt x="147823" y="940768"/>
                </a:lnTo>
                <a:lnTo>
                  <a:pt x="121054" y="906121"/>
                </a:lnTo>
                <a:lnTo>
                  <a:pt x="86407" y="879352"/>
                </a:lnTo>
                <a:lnTo>
                  <a:pt x="45511" y="862095"/>
                </a:lnTo>
                <a:lnTo>
                  <a:pt x="0" y="855979"/>
                </a:lnTo>
                <a:lnTo>
                  <a:pt x="0" y="171195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1826294" y="3765438"/>
            <a:ext cx="2111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розтирають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½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3937669" y="3864244"/>
            <a:ext cx="372803" cy="1513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mtClean="0">
                <a:latin typeface="Times New Roman"/>
                <a:cs typeface="Times New Roman"/>
              </a:rPr>
              <a:t>ЛР</a:t>
            </a:r>
            <a:endParaRPr sz="900" dirty="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631788" y="4058130"/>
            <a:ext cx="267868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подібної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основи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рідини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4577720" y="3959443"/>
            <a:ext cx="3241260" cy="1449719"/>
          </a:xfrm>
          <a:custGeom>
            <a:avLst/>
            <a:gdLst/>
            <a:ahLst/>
            <a:cxnLst/>
            <a:rect l="l" t="t" r="r" b="b"/>
            <a:pathLst>
              <a:path w="3048000" h="685800">
                <a:moveTo>
                  <a:pt x="0" y="114299"/>
                </a:moveTo>
                <a:lnTo>
                  <a:pt x="44493" y="105316"/>
                </a:lnTo>
                <a:lnTo>
                  <a:pt x="80824" y="80819"/>
                </a:lnTo>
                <a:lnTo>
                  <a:pt x="105318" y="44487"/>
                </a:lnTo>
                <a:lnTo>
                  <a:pt x="114300" y="0"/>
                </a:lnTo>
                <a:lnTo>
                  <a:pt x="2933700" y="0"/>
                </a:lnTo>
                <a:lnTo>
                  <a:pt x="2942681" y="44487"/>
                </a:lnTo>
                <a:lnTo>
                  <a:pt x="2967175" y="80819"/>
                </a:lnTo>
                <a:lnTo>
                  <a:pt x="3003506" y="105316"/>
                </a:lnTo>
                <a:lnTo>
                  <a:pt x="3048000" y="114299"/>
                </a:lnTo>
                <a:lnTo>
                  <a:pt x="3048000" y="571487"/>
                </a:lnTo>
                <a:lnTo>
                  <a:pt x="3003506" y="580470"/>
                </a:lnTo>
                <a:lnTo>
                  <a:pt x="2967175" y="604969"/>
                </a:lnTo>
                <a:lnTo>
                  <a:pt x="2942681" y="641304"/>
                </a:lnTo>
                <a:lnTo>
                  <a:pt x="2933700" y="685799"/>
                </a:lnTo>
                <a:lnTo>
                  <a:pt x="114300" y="685799"/>
                </a:lnTo>
                <a:lnTo>
                  <a:pt x="105318" y="641304"/>
                </a:lnTo>
                <a:lnTo>
                  <a:pt x="80824" y="604969"/>
                </a:lnTo>
                <a:lnTo>
                  <a:pt x="44493" y="580470"/>
                </a:lnTo>
                <a:lnTo>
                  <a:pt x="0" y="571487"/>
                </a:lnTo>
                <a:lnTo>
                  <a:pt x="0" y="114299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4816145" y="3824912"/>
            <a:ext cx="27457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805939" algn="l"/>
                <a:tab pos="2264410" algn="l"/>
              </a:tabLst>
            </a:pPr>
            <a:r>
              <a:rPr sz="1800" spc="-5" dirty="0">
                <a:latin typeface="Times New Roman"/>
                <a:cs typeface="Times New Roman"/>
              </a:rPr>
              <a:t>розтирають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½	</a:t>
            </a:r>
            <a:r>
              <a:rPr sz="2000" dirty="0">
                <a:latin typeface="Times New Roman"/>
                <a:cs typeface="Times New Roman"/>
              </a:rPr>
              <a:t>від	</a:t>
            </a:r>
            <a:r>
              <a:rPr sz="2400" dirty="0">
                <a:latin typeface="Times New Roman"/>
                <a:cs typeface="Times New Roman"/>
              </a:rPr>
              <a:t>m</a:t>
            </a:r>
            <a:r>
              <a:rPr sz="1950" baseline="-21367" dirty="0">
                <a:latin typeface="Times New Roman"/>
                <a:cs typeface="Times New Roman"/>
              </a:rPr>
              <a:t>ЛР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4953436" y="4107340"/>
            <a:ext cx="2107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розплавленої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основи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7841986" y="3788719"/>
            <a:ext cx="3055120" cy="963294"/>
          </a:xfrm>
          <a:custGeom>
            <a:avLst/>
            <a:gdLst/>
            <a:ahLst/>
            <a:cxnLst/>
            <a:rect l="l" t="t" r="r" b="b"/>
            <a:pathLst>
              <a:path w="2987040" h="685800">
                <a:moveTo>
                  <a:pt x="0" y="114300"/>
                </a:moveTo>
                <a:lnTo>
                  <a:pt x="44493" y="105318"/>
                </a:lnTo>
                <a:lnTo>
                  <a:pt x="80824" y="80824"/>
                </a:lnTo>
                <a:lnTo>
                  <a:pt x="105318" y="44493"/>
                </a:lnTo>
                <a:lnTo>
                  <a:pt x="114300" y="0"/>
                </a:lnTo>
                <a:lnTo>
                  <a:pt x="2872740" y="0"/>
                </a:lnTo>
                <a:lnTo>
                  <a:pt x="2881721" y="44493"/>
                </a:lnTo>
                <a:lnTo>
                  <a:pt x="2906215" y="80824"/>
                </a:lnTo>
                <a:lnTo>
                  <a:pt x="2942546" y="105318"/>
                </a:lnTo>
                <a:lnTo>
                  <a:pt x="2987040" y="114300"/>
                </a:lnTo>
                <a:lnTo>
                  <a:pt x="2987040" y="571500"/>
                </a:lnTo>
                <a:lnTo>
                  <a:pt x="2942546" y="580481"/>
                </a:lnTo>
                <a:lnTo>
                  <a:pt x="2906215" y="604975"/>
                </a:lnTo>
                <a:lnTo>
                  <a:pt x="2881721" y="641306"/>
                </a:lnTo>
                <a:lnTo>
                  <a:pt x="2872740" y="685800"/>
                </a:lnTo>
                <a:lnTo>
                  <a:pt x="114300" y="685800"/>
                </a:lnTo>
                <a:lnTo>
                  <a:pt x="105318" y="641306"/>
                </a:lnTo>
                <a:lnTo>
                  <a:pt x="80824" y="604975"/>
                </a:lnTo>
                <a:lnTo>
                  <a:pt x="44493" y="580481"/>
                </a:lnTo>
                <a:lnTo>
                  <a:pt x="0" y="571500"/>
                </a:lnTo>
                <a:lnTo>
                  <a:pt x="0" y="11430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4644487" y="4369169"/>
            <a:ext cx="30175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1" dirty="0">
                <a:latin typeface="Times New Roman"/>
                <a:cs typeface="Times New Roman"/>
              </a:rPr>
              <a:t>частину</a:t>
            </a:r>
            <a:r>
              <a:rPr sz="2000" b="1" i="1" spc="45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основи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плавлять</a:t>
            </a:r>
            <a:r>
              <a:rPr sz="1800" spc="4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6796405" y="4782081"/>
            <a:ext cx="789128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latin typeface="Times New Roman"/>
                <a:cs typeface="Times New Roman"/>
              </a:rPr>
              <a:t>те</a:t>
            </a:r>
            <a:r>
              <a:rPr sz="1800" spc="-5" dirty="0">
                <a:latin typeface="Times New Roman"/>
                <a:cs typeface="Times New Roman"/>
              </a:rPr>
              <a:t>п</a:t>
            </a:r>
            <a:r>
              <a:rPr sz="1800" dirty="0">
                <a:latin typeface="Times New Roman"/>
                <a:cs typeface="Times New Roman"/>
              </a:rPr>
              <a:t>лій  </a:t>
            </a:r>
            <a:r>
              <a:rPr sz="1800" spc="5" dirty="0">
                <a:latin typeface="Times New Roman"/>
                <a:cs typeface="Times New Roman"/>
              </a:rPr>
              <a:t>с</a:t>
            </a:r>
            <a:r>
              <a:rPr sz="1800" spc="-20" dirty="0">
                <a:latin typeface="Times New Roman"/>
                <a:cs typeface="Times New Roman"/>
              </a:rPr>
              <a:t>т</a:t>
            </a:r>
            <a:r>
              <a:rPr sz="1800" spc="20" dirty="0">
                <a:latin typeface="Times New Roman"/>
                <a:cs typeface="Times New Roman"/>
              </a:rPr>
              <a:t>у</a:t>
            </a:r>
            <a:r>
              <a:rPr sz="1800" spc="-5" dirty="0">
                <a:latin typeface="Times New Roman"/>
                <a:cs typeface="Times New Roman"/>
              </a:rPr>
              <a:t>пці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484548" y="4874550"/>
            <a:ext cx="8718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cap="small" spc="-120" dirty="0">
                <a:latin typeface="Times New Roman"/>
                <a:cs typeface="Times New Roman"/>
              </a:rPr>
              <a:t>в</a:t>
            </a:r>
            <a:r>
              <a:rPr sz="1800" spc="-120" dirty="0">
                <a:latin typeface="Times New Roman"/>
                <a:cs typeface="Times New Roman"/>
              </a:rPr>
              <a:t>  </a:t>
            </a:r>
            <a:r>
              <a:rPr sz="1800" spc="5" dirty="0">
                <a:latin typeface="Times New Roman"/>
                <a:cs typeface="Times New Roman"/>
              </a:rPr>
              <a:t>с</a:t>
            </a:r>
            <a:r>
              <a:rPr sz="1800" spc="-20" dirty="0">
                <a:latin typeface="Times New Roman"/>
                <a:cs typeface="Times New Roman"/>
              </a:rPr>
              <a:t>т</a:t>
            </a:r>
            <a:r>
              <a:rPr sz="1800" spc="20" dirty="0">
                <a:latin typeface="Times New Roman"/>
                <a:cs typeface="Times New Roman"/>
              </a:rPr>
              <a:t>у</a:t>
            </a:r>
            <a:r>
              <a:rPr sz="1800" spc="-5" dirty="0">
                <a:latin typeface="Times New Roman"/>
                <a:cs typeface="Times New Roman"/>
              </a:rPr>
              <a:t>пці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966458" y="3679911"/>
            <a:ext cx="2799715" cy="996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  <a:tabLst>
                <a:tab pos="2199005" algn="l"/>
              </a:tabLst>
            </a:pPr>
            <a:r>
              <a:rPr sz="1800" spc="-5" dirty="0">
                <a:latin typeface="Times New Roman"/>
                <a:cs typeface="Times New Roman"/>
              </a:rPr>
              <a:t>розтирають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½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від	</a:t>
            </a:r>
            <a:r>
              <a:rPr sz="2800" spc="-15" dirty="0">
                <a:latin typeface="Times New Roman"/>
                <a:cs typeface="Times New Roman"/>
              </a:rPr>
              <a:t>m</a:t>
            </a:r>
            <a:r>
              <a:rPr sz="2400" spc="-22" baseline="-20833" dirty="0">
                <a:latin typeface="Times New Roman"/>
                <a:cs typeface="Times New Roman"/>
              </a:rPr>
              <a:t>ЛР</a:t>
            </a:r>
            <a:endParaRPr sz="2400" baseline="-20833" dirty="0">
              <a:latin typeface="Times New Roman"/>
              <a:cs typeface="Times New Roman"/>
            </a:endParaRPr>
          </a:p>
          <a:p>
            <a:pPr algn="ctr">
              <a:lnSpc>
                <a:spcPts val="2125"/>
              </a:lnSpc>
              <a:spcBef>
                <a:spcPts val="30"/>
              </a:spcBef>
            </a:pPr>
            <a:r>
              <a:rPr sz="2000" spc="-5" dirty="0">
                <a:latin typeface="Times New Roman"/>
                <a:cs typeface="Times New Roman"/>
              </a:rPr>
              <a:t>розплавленої</a:t>
            </a:r>
            <a:r>
              <a:rPr sz="2000" spc="47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основи</a:t>
            </a:r>
            <a:endParaRPr sz="2000" dirty="0">
              <a:latin typeface="Times New Roman"/>
              <a:cs typeface="Times New Roman"/>
            </a:endParaRPr>
          </a:p>
          <a:p>
            <a:pPr marL="502920">
              <a:lnSpc>
                <a:spcPts val="2125"/>
              </a:lnSpc>
            </a:pPr>
            <a:r>
              <a:rPr sz="2000" b="1" i="1" spc="-10" dirty="0">
                <a:latin typeface="Times New Roman"/>
                <a:cs typeface="Times New Roman"/>
              </a:rPr>
              <a:t>всю</a:t>
            </a:r>
            <a:r>
              <a:rPr sz="2000" b="1" i="1" spc="46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основу</a:t>
            </a:r>
            <a:r>
              <a:rPr sz="1800" spc="4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плавлять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600129" y="4766829"/>
            <a:ext cx="21037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випарювальній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3600" i="1" spc="-37" baseline="-27777" dirty="0">
                <a:latin typeface="Times New Roman"/>
                <a:cs typeface="Times New Roman"/>
              </a:rPr>
              <a:t>або</a:t>
            </a:r>
            <a:endParaRPr sz="3600" baseline="-27777" dirty="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282176" y="4874550"/>
            <a:ext cx="3376424" cy="745845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85725" marR="5080" indent="-73660">
              <a:lnSpc>
                <a:spcPct val="76500"/>
              </a:lnSpc>
              <a:spcBef>
                <a:spcPts val="605"/>
              </a:spcBef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випарювальній чашці </a:t>
            </a:r>
            <a:r>
              <a:rPr sz="1800" spc="-44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потім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частину</a:t>
            </a:r>
            <a:r>
              <a:rPr sz="2000" b="1" i="1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 </a:t>
            </a:r>
            <a:r>
              <a:rPr sz="1800" spc="5" dirty="0">
                <a:latin typeface="Times New Roman"/>
                <a:cs typeface="Times New Roman"/>
              </a:rPr>
              <a:t> переносять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теплу</a:t>
            </a:r>
          </a:p>
          <a:p>
            <a:pPr marL="332740">
              <a:lnSpc>
                <a:spcPts val="1730"/>
              </a:lnSpc>
            </a:pPr>
            <a:r>
              <a:rPr sz="1800" spc="-10" dirty="0">
                <a:latin typeface="Times New Roman"/>
                <a:cs typeface="Times New Roman"/>
              </a:rPr>
              <a:t>ступку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(до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ЛР)</a:t>
            </a:r>
            <a:endParaRPr sz="1800" dirty="0">
              <a:latin typeface="Times New Roman"/>
              <a:cs typeface="Times New Roman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7962264" y="4962409"/>
            <a:ext cx="314325" cy="718820"/>
            <a:chOff x="7805928" y="5367528"/>
            <a:chExt cx="314325" cy="718820"/>
          </a:xfrm>
        </p:grpSpPr>
        <p:sp>
          <p:nvSpPr>
            <p:cNvPr id="54" name="object 54"/>
            <p:cNvSpPr/>
            <p:nvPr/>
          </p:nvSpPr>
          <p:spPr>
            <a:xfrm>
              <a:off x="7882128" y="5477256"/>
              <a:ext cx="228600" cy="260985"/>
            </a:xfrm>
            <a:custGeom>
              <a:avLst/>
              <a:gdLst/>
              <a:ahLst/>
              <a:cxnLst/>
              <a:rect l="l" t="t" r="r" b="b"/>
              <a:pathLst>
                <a:path w="228600" h="260985">
                  <a:moveTo>
                    <a:pt x="0" y="0"/>
                  </a:moveTo>
                  <a:lnTo>
                    <a:pt x="0" y="137160"/>
                  </a:lnTo>
                  <a:lnTo>
                    <a:pt x="10968" y="169362"/>
                  </a:lnTo>
                  <a:lnTo>
                    <a:pt x="41948" y="197872"/>
                  </a:lnTo>
                  <a:lnTo>
                    <a:pt x="90054" y="220809"/>
                  </a:lnTo>
                  <a:lnTo>
                    <a:pt x="152400" y="236296"/>
                  </a:lnTo>
                  <a:lnTo>
                    <a:pt x="152400" y="260680"/>
                  </a:lnTo>
                  <a:lnTo>
                    <a:pt x="228600" y="173736"/>
                  </a:lnTo>
                  <a:lnTo>
                    <a:pt x="152400" y="74752"/>
                  </a:lnTo>
                  <a:lnTo>
                    <a:pt x="152400" y="99136"/>
                  </a:lnTo>
                  <a:lnTo>
                    <a:pt x="90054" y="83649"/>
                  </a:lnTo>
                  <a:lnTo>
                    <a:pt x="41948" y="60712"/>
                  </a:lnTo>
                  <a:lnTo>
                    <a:pt x="10968" y="322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87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82819" y="5372100"/>
              <a:ext cx="227908" cy="173735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7882128" y="5372100"/>
              <a:ext cx="228600" cy="366395"/>
            </a:xfrm>
            <a:custGeom>
              <a:avLst/>
              <a:gdLst/>
              <a:ahLst/>
              <a:cxnLst/>
              <a:rect l="l" t="t" r="r" b="b"/>
              <a:pathLst>
                <a:path w="228600" h="366395">
                  <a:moveTo>
                    <a:pt x="0" y="105156"/>
                  </a:moveTo>
                  <a:lnTo>
                    <a:pt x="10968" y="137358"/>
                  </a:lnTo>
                  <a:lnTo>
                    <a:pt x="41948" y="165868"/>
                  </a:lnTo>
                  <a:lnTo>
                    <a:pt x="90054" y="188805"/>
                  </a:lnTo>
                  <a:lnTo>
                    <a:pt x="152400" y="204292"/>
                  </a:lnTo>
                  <a:lnTo>
                    <a:pt x="152400" y="179908"/>
                  </a:lnTo>
                  <a:lnTo>
                    <a:pt x="228600" y="278892"/>
                  </a:lnTo>
                  <a:lnTo>
                    <a:pt x="152400" y="365836"/>
                  </a:lnTo>
                  <a:lnTo>
                    <a:pt x="152400" y="341452"/>
                  </a:lnTo>
                  <a:lnTo>
                    <a:pt x="90054" y="325965"/>
                  </a:lnTo>
                  <a:lnTo>
                    <a:pt x="41948" y="303028"/>
                  </a:lnTo>
                  <a:lnTo>
                    <a:pt x="10968" y="274518"/>
                  </a:lnTo>
                  <a:lnTo>
                    <a:pt x="0" y="242316"/>
                  </a:lnTo>
                  <a:lnTo>
                    <a:pt x="0" y="105156"/>
                  </a:lnTo>
                  <a:lnTo>
                    <a:pt x="31210" y="52081"/>
                  </a:lnTo>
                  <a:lnTo>
                    <a:pt x="66955" y="30799"/>
                  </a:lnTo>
                  <a:lnTo>
                    <a:pt x="113221" y="14356"/>
                  </a:lnTo>
                  <a:lnTo>
                    <a:pt x="167829" y="3756"/>
                  </a:lnTo>
                  <a:lnTo>
                    <a:pt x="228600" y="0"/>
                  </a:lnTo>
                  <a:lnTo>
                    <a:pt x="228600" y="137160"/>
                  </a:lnTo>
                  <a:lnTo>
                    <a:pt x="179538" y="139610"/>
                  </a:lnTo>
                  <a:lnTo>
                    <a:pt x="133267" y="146742"/>
                  </a:lnTo>
                  <a:lnTo>
                    <a:pt x="91339" y="158226"/>
                  </a:lnTo>
                  <a:lnTo>
                    <a:pt x="55308" y="17373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810500" y="5814282"/>
              <a:ext cx="304800" cy="267335"/>
            </a:xfrm>
            <a:custGeom>
              <a:avLst/>
              <a:gdLst/>
              <a:ahLst/>
              <a:cxnLst/>
              <a:rect l="l" t="t" r="r" b="b"/>
              <a:pathLst>
                <a:path w="304800" h="267335">
                  <a:moveTo>
                    <a:pt x="0" y="0"/>
                  </a:moveTo>
                  <a:lnTo>
                    <a:pt x="0" y="160655"/>
                  </a:lnTo>
                  <a:lnTo>
                    <a:pt x="9441" y="185200"/>
                  </a:lnTo>
                  <a:lnTo>
                    <a:pt x="36453" y="207740"/>
                  </a:lnTo>
                  <a:lnTo>
                    <a:pt x="79064" y="227367"/>
                  </a:lnTo>
                  <a:lnTo>
                    <a:pt x="135303" y="243174"/>
                  </a:lnTo>
                  <a:lnTo>
                    <a:pt x="203200" y="254254"/>
                  </a:lnTo>
                  <a:lnTo>
                    <a:pt x="203200" y="266890"/>
                  </a:lnTo>
                  <a:lnTo>
                    <a:pt x="304800" y="179603"/>
                  </a:lnTo>
                  <a:lnTo>
                    <a:pt x="203200" y="80962"/>
                  </a:lnTo>
                  <a:lnTo>
                    <a:pt x="203200" y="93599"/>
                  </a:lnTo>
                  <a:lnTo>
                    <a:pt x="135303" y="82519"/>
                  </a:lnTo>
                  <a:lnTo>
                    <a:pt x="79064" y="66712"/>
                  </a:lnTo>
                  <a:lnTo>
                    <a:pt x="36453" y="47085"/>
                  </a:lnTo>
                  <a:lnTo>
                    <a:pt x="9441" y="245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87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811949" y="5714998"/>
              <a:ext cx="303530" cy="179705"/>
            </a:xfrm>
            <a:custGeom>
              <a:avLst/>
              <a:gdLst/>
              <a:ahLst/>
              <a:cxnLst/>
              <a:rect l="l" t="t" r="r" b="b"/>
              <a:pathLst>
                <a:path w="303529" h="179704">
                  <a:moveTo>
                    <a:pt x="303350" y="0"/>
                  </a:moveTo>
                  <a:lnTo>
                    <a:pt x="245740" y="1788"/>
                  </a:lnTo>
                  <a:lnTo>
                    <a:pt x="190910" y="7001"/>
                  </a:lnTo>
                  <a:lnTo>
                    <a:pt x="140223" y="15414"/>
                  </a:lnTo>
                  <a:lnTo>
                    <a:pt x="95045" y="26799"/>
                  </a:lnTo>
                  <a:lnTo>
                    <a:pt x="56742" y="40932"/>
                  </a:lnTo>
                  <a:lnTo>
                    <a:pt x="17930" y="64369"/>
                  </a:lnTo>
                  <a:lnTo>
                    <a:pt x="0" y="89440"/>
                  </a:lnTo>
                  <a:lnTo>
                    <a:pt x="2306" y="114822"/>
                  </a:lnTo>
                  <a:lnTo>
                    <a:pt x="24207" y="139193"/>
                  </a:lnTo>
                  <a:lnTo>
                    <a:pt x="65058" y="161231"/>
                  </a:lnTo>
                  <a:lnTo>
                    <a:pt x="124217" y="179616"/>
                  </a:lnTo>
                  <a:lnTo>
                    <a:pt x="165122" y="171450"/>
                  </a:lnTo>
                  <a:lnTo>
                    <a:pt x="209173" y="165511"/>
                  </a:lnTo>
                  <a:lnTo>
                    <a:pt x="255530" y="161883"/>
                  </a:lnTo>
                  <a:lnTo>
                    <a:pt x="303350" y="160654"/>
                  </a:lnTo>
                  <a:lnTo>
                    <a:pt x="303350" y="0"/>
                  </a:lnTo>
                  <a:close/>
                </a:path>
              </a:pathLst>
            </a:custGeom>
            <a:solidFill>
              <a:srgbClr val="AA6C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7810500" y="5714993"/>
              <a:ext cx="304800" cy="366395"/>
            </a:xfrm>
            <a:custGeom>
              <a:avLst/>
              <a:gdLst/>
              <a:ahLst/>
              <a:cxnLst/>
              <a:rect l="l" t="t" r="r" b="b"/>
              <a:pathLst>
                <a:path w="304800" h="366395">
                  <a:moveTo>
                    <a:pt x="0" y="99288"/>
                  </a:moveTo>
                  <a:lnTo>
                    <a:pt x="36453" y="146373"/>
                  </a:lnTo>
                  <a:lnTo>
                    <a:pt x="79064" y="166001"/>
                  </a:lnTo>
                  <a:lnTo>
                    <a:pt x="135303" y="181808"/>
                  </a:lnTo>
                  <a:lnTo>
                    <a:pt x="203200" y="192887"/>
                  </a:lnTo>
                  <a:lnTo>
                    <a:pt x="203200" y="180251"/>
                  </a:lnTo>
                  <a:lnTo>
                    <a:pt x="304800" y="278891"/>
                  </a:lnTo>
                  <a:lnTo>
                    <a:pt x="203200" y="366179"/>
                  </a:lnTo>
                  <a:lnTo>
                    <a:pt x="203200" y="353542"/>
                  </a:lnTo>
                  <a:lnTo>
                    <a:pt x="135303" y="342463"/>
                  </a:lnTo>
                  <a:lnTo>
                    <a:pt x="79064" y="326656"/>
                  </a:lnTo>
                  <a:lnTo>
                    <a:pt x="36453" y="307028"/>
                  </a:lnTo>
                  <a:lnTo>
                    <a:pt x="9441" y="284488"/>
                  </a:lnTo>
                  <a:lnTo>
                    <a:pt x="0" y="259943"/>
                  </a:lnTo>
                  <a:lnTo>
                    <a:pt x="0" y="99288"/>
                  </a:lnTo>
                  <a:lnTo>
                    <a:pt x="30979" y="55628"/>
                  </a:lnTo>
                  <a:lnTo>
                    <a:pt x="66960" y="37192"/>
                  </a:lnTo>
                  <a:lnTo>
                    <a:pt x="114162" y="21815"/>
                  </a:lnTo>
                  <a:lnTo>
                    <a:pt x="170755" y="10093"/>
                  </a:lnTo>
                  <a:lnTo>
                    <a:pt x="234911" y="2622"/>
                  </a:lnTo>
                  <a:lnTo>
                    <a:pt x="304800" y="0"/>
                  </a:lnTo>
                  <a:lnTo>
                    <a:pt x="304800" y="160654"/>
                  </a:lnTo>
                  <a:lnTo>
                    <a:pt x="256979" y="161885"/>
                  </a:lnTo>
                  <a:lnTo>
                    <a:pt x="210623" y="165515"/>
                  </a:lnTo>
                  <a:lnTo>
                    <a:pt x="166572" y="171456"/>
                  </a:lnTo>
                  <a:lnTo>
                    <a:pt x="125666" y="17961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8267063" y="5545835"/>
            <a:ext cx="2781937" cy="511166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 marR="5080" indent="316865">
              <a:lnSpc>
                <a:spcPct val="80000"/>
              </a:lnSpc>
              <a:spcBef>
                <a:spcPts val="530"/>
              </a:spcBef>
            </a:pPr>
            <a:r>
              <a:rPr sz="1800" spc="-5" dirty="0">
                <a:latin typeface="Times New Roman"/>
                <a:cs typeface="Times New Roman"/>
              </a:rPr>
              <a:t>потім </a:t>
            </a:r>
            <a:r>
              <a:rPr sz="1800" b="1" i="1" dirty="0">
                <a:latin typeface="Times New Roman"/>
                <a:cs typeface="Times New Roman"/>
              </a:rPr>
              <a:t>залишок </a:t>
            </a:r>
            <a:r>
              <a:rPr sz="1800" b="1" i="1" spc="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розплавленої</a:t>
            </a:r>
            <a:r>
              <a:rPr sz="1800" b="1" i="1" spc="375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основи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4258306" y="5220563"/>
            <a:ext cx="433070" cy="381635"/>
          </a:xfrm>
          <a:custGeom>
            <a:avLst/>
            <a:gdLst/>
            <a:ahLst/>
            <a:cxnLst/>
            <a:rect l="l" t="t" r="r" b="b"/>
            <a:pathLst>
              <a:path w="433070" h="381635">
                <a:moveTo>
                  <a:pt x="432587" y="165"/>
                </a:moveTo>
                <a:lnTo>
                  <a:pt x="427069" y="60374"/>
                </a:lnTo>
                <a:lnTo>
                  <a:pt x="411746" y="112664"/>
                </a:lnTo>
                <a:lnTo>
                  <a:pt x="388394" y="153894"/>
                </a:lnTo>
                <a:lnTo>
                  <a:pt x="358791" y="180928"/>
                </a:lnTo>
                <a:lnTo>
                  <a:pt x="324713" y="190627"/>
                </a:lnTo>
                <a:lnTo>
                  <a:pt x="323316" y="190627"/>
                </a:lnTo>
                <a:lnTo>
                  <a:pt x="289240" y="200324"/>
                </a:lnTo>
                <a:lnTo>
                  <a:pt x="259640" y="227355"/>
                </a:lnTo>
                <a:lnTo>
                  <a:pt x="236292" y="268584"/>
                </a:lnTo>
                <a:lnTo>
                  <a:pt x="220972" y="320874"/>
                </a:lnTo>
                <a:lnTo>
                  <a:pt x="215455" y="381088"/>
                </a:lnTo>
                <a:lnTo>
                  <a:pt x="209981" y="320869"/>
                </a:lnTo>
                <a:lnTo>
                  <a:pt x="194696" y="268568"/>
                </a:lnTo>
                <a:lnTo>
                  <a:pt x="171375" y="227322"/>
                </a:lnTo>
                <a:lnTo>
                  <a:pt x="141791" y="200270"/>
                </a:lnTo>
                <a:lnTo>
                  <a:pt x="107721" y="190550"/>
                </a:lnTo>
                <a:lnTo>
                  <a:pt x="73652" y="180824"/>
                </a:lnTo>
                <a:lnTo>
                  <a:pt x="44072" y="153769"/>
                </a:lnTo>
                <a:lnTo>
                  <a:pt x="20754" y="112521"/>
                </a:lnTo>
                <a:lnTo>
                  <a:pt x="5472" y="60219"/>
                </a:ln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3075465" y="4929465"/>
            <a:ext cx="3057854" cy="114454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82880" marR="174625" indent="1557020">
              <a:lnSpc>
                <a:spcPts val="3550"/>
              </a:lnSpc>
              <a:spcBef>
                <a:spcPts val="125"/>
              </a:spcBef>
            </a:pPr>
            <a:r>
              <a:rPr sz="1800" spc="-5" dirty="0">
                <a:latin typeface="Times New Roman"/>
                <a:cs typeface="Times New Roman"/>
              </a:rPr>
              <a:t>чашці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добавляють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залишок</a:t>
            </a: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ts val="1610"/>
              </a:lnSpc>
            </a:pPr>
            <a:r>
              <a:rPr sz="2000" b="1" i="1" spc="-5" dirty="0">
                <a:latin typeface="Times New Roman"/>
                <a:cs typeface="Times New Roman"/>
              </a:rPr>
              <a:t>нерозплавленої</a:t>
            </a:r>
            <a:r>
              <a:rPr sz="2000" b="1" i="1" spc="409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основи</a:t>
            </a:r>
            <a:endParaRPr sz="1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47060" y="2552700"/>
            <a:ext cx="3896995" cy="753110"/>
            <a:chOff x="3147060" y="2552700"/>
            <a:chExt cx="3896995" cy="753110"/>
          </a:xfrm>
        </p:grpSpPr>
        <p:sp>
          <p:nvSpPr>
            <p:cNvPr id="3" name="object 3"/>
            <p:cNvSpPr/>
            <p:nvPr/>
          </p:nvSpPr>
          <p:spPr>
            <a:xfrm>
              <a:off x="3166872" y="2572511"/>
              <a:ext cx="3857625" cy="713740"/>
            </a:xfrm>
            <a:custGeom>
              <a:avLst/>
              <a:gdLst/>
              <a:ahLst/>
              <a:cxnLst/>
              <a:rect l="l" t="t" r="r" b="b"/>
              <a:pathLst>
                <a:path w="3857625" h="713739">
                  <a:moveTo>
                    <a:pt x="3857244" y="0"/>
                  </a:moveTo>
                  <a:lnTo>
                    <a:pt x="0" y="0"/>
                  </a:lnTo>
                  <a:lnTo>
                    <a:pt x="0" y="463435"/>
                  </a:lnTo>
                  <a:lnTo>
                    <a:pt x="1839468" y="463435"/>
                  </a:lnTo>
                  <a:lnTo>
                    <a:pt x="1839468" y="534924"/>
                  </a:lnTo>
                  <a:lnTo>
                    <a:pt x="1750314" y="534924"/>
                  </a:lnTo>
                  <a:lnTo>
                    <a:pt x="1928622" y="713232"/>
                  </a:lnTo>
                  <a:lnTo>
                    <a:pt x="2106930" y="534924"/>
                  </a:lnTo>
                  <a:lnTo>
                    <a:pt x="2017776" y="534924"/>
                  </a:lnTo>
                  <a:lnTo>
                    <a:pt x="2017776" y="463435"/>
                  </a:lnTo>
                  <a:lnTo>
                    <a:pt x="3857244" y="463435"/>
                  </a:lnTo>
                  <a:lnTo>
                    <a:pt x="3857244" y="0"/>
                  </a:lnTo>
                  <a:close/>
                </a:path>
              </a:pathLst>
            </a:custGeom>
            <a:solidFill>
              <a:srgbClr val="D387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166872" y="2572511"/>
              <a:ext cx="3857625" cy="713740"/>
            </a:xfrm>
            <a:custGeom>
              <a:avLst/>
              <a:gdLst/>
              <a:ahLst/>
              <a:cxnLst/>
              <a:rect l="l" t="t" r="r" b="b"/>
              <a:pathLst>
                <a:path w="3857625" h="713739">
                  <a:moveTo>
                    <a:pt x="0" y="0"/>
                  </a:moveTo>
                  <a:lnTo>
                    <a:pt x="3857244" y="0"/>
                  </a:lnTo>
                  <a:lnTo>
                    <a:pt x="3857244" y="463435"/>
                  </a:lnTo>
                  <a:lnTo>
                    <a:pt x="2017776" y="463435"/>
                  </a:lnTo>
                  <a:lnTo>
                    <a:pt x="2017776" y="534924"/>
                  </a:lnTo>
                  <a:lnTo>
                    <a:pt x="2106930" y="534924"/>
                  </a:lnTo>
                  <a:lnTo>
                    <a:pt x="1928622" y="713232"/>
                  </a:lnTo>
                  <a:lnTo>
                    <a:pt x="1750314" y="534924"/>
                  </a:lnTo>
                  <a:lnTo>
                    <a:pt x="1839468" y="534924"/>
                  </a:lnTo>
                  <a:lnTo>
                    <a:pt x="1839468" y="463435"/>
                  </a:lnTo>
                  <a:lnTo>
                    <a:pt x="0" y="463435"/>
                  </a:lnTo>
                  <a:lnTo>
                    <a:pt x="0" y="0"/>
                  </a:lnTo>
                  <a:close/>
                </a:path>
              </a:pathLst>
            </a:custGeom>
            <a:ln w="39623">
              <a:solidFill>
                <a:srgbClr val="8643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2052637" y="4178312"/>
            <a:ext cx="7019925" cy="2608580"/>
            <a:chOff x="2052637" y="4178312"/>
            <a:chExt cx="7019925" cy="2608580"/>
          </a:xfrm>
        </p:grpSpPr>
        <p:sp>
          <p:nvSpPr>
            <p:cNvPr id="6" name="object 6"/>
            <p:cNvSpPr/>
            <p:nvPr/>
          </p:nvSpPr>
          <p:spPr>
            <a:xfrm>
              <a:off x="2057400" y="4183075"/>
              <a:ext cx="7010400" cy="2599055"/>
            </a:xfrm>
            <a:custGeom>
              <a:avLst/>
              <a:gdLst/>
              <a:ahLst/>
              <a:cxnLst/>
              <a:rect l="l" t="t" r="r" b="b"/>
              <a:pathLst>
                <a:path w="7010400" h="2599054">
                  <a:moveTo>
                    <a:pt x="690664" y="0"/>
                  </a:moveTo>
                  <a:lnTo>
                    <a:pt x="1168400" y="1150924"/>
                  </a:lnTo>
                  <a:lnTo>
                    <a:pt x="0" y="1150924"/>
                  </a:lnTo>
                  <a:lnTo>
                    <a:pt x="0" y="2598724"/>
                  </a:lnTo>
                  <a:lnTo>
                    <a:pt x="7010400" y="2598724"/>
                  </a:lnTo>
                  <a:lnTo>
                    <a:pt x="7010400" y="1150924"/>
                  </a:lnTo>
                  <a:lnTo>
                    <a:pt x="2921000" y="1150924"/>
                  </a:lnTo>
                  <a:lnTo>
                    <a:pt x="690664" y="0"/>
                  </a:lnTo>
                  <a:close/>
                </a:path>
              </a:pathLst>
            </a:custGeom>
            <a:solidFill>
              <a:srgbClr val="D387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057400" y="4183075"/>
              <a:ext cx="7010400" cy="2599055"/>
            </a:xfrm>
            <a:custGeom>
              <a:avLst/>
              <a:gdLst/>
              <a:ahLst/>
              <a:cxnLst/>
              <a:rect l="l" t="t" r="r" b="b"/>
              <a:pathLst>
                <a:path w="7010400" h="2599054">
                  <a:moveTo>
                    <a:pt x="0" y="1150924"/>
                  </a:moveTo>
                  <a:lnTo>
                    <a:pt x="1168400" y="1150924"/>
                  </a:lnTo>
                  <a:lnTo>
                    <a:pt x="690664" y="0"/>
                  </a:lnTo>
                  <a:lnTo>
                    <a:pt x="2921000" y="1150924"/>
                  </a:lnTo>
                  <a:lnTo>
                    <a:pt x="7010400" y="1150924"/>
                  </a:lnTo>
                  <a:lnTo>
                    <a:pt x="7010400" y="1392224"/>
                  </a:lnTo>
                  <a:lnTo>
                    <a:pt x="7010400" y="1754174"/>
                  </a:lnTo>
                  <a:lnTo>
                    <a:pt x="7010400" y="2598724"/>
                  </a:lnTo>
                  <a:lnTo>
                    <a:pt x="2921000" y="2598724"/>
                  </a:lnTo>
                  <a:lnTo>
                    <a:pt x="1168400" y="2598724"/>
                  </a:lnTo>
                  <a:lnTo>
                    <a:pt x="0" y="2598724"/>
                  </a:lnTo>
                  <a:lnTo>
                    <a:pt x="0" y="1754174"/>
                  </a:lnTo>
                  <a:lnTo>
                    <a:pt x="0" y="1392224"/>
                  </a:lnTo>
                  <a:lnTo>
                    <a:pt x="0" y="115092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197676" y="5315203"/>
            <a:ext cx="2705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–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b="1" i="1" spc="-10" dirty="0">
                <a:latin typeface="Trebuchet MS"/>
                <a:cs typeface="Trebuchet MS"/>
              </a:rPr>
              <a:t>жирна</a:t>
            </a:r>
            <a:r>
              <a:rPr sz="1800" b="1" i="1" spc="10" dirty="0">
                <a:latin typeface="Trebuchet MS"/>
                <a:cs typeface="Trebuchet MS"/>
              </a:rPr>
              <a:t> </a:t>
            </a:r>
            <a:r>
              <a:rPr sz="1800" b="1" i="1" spc="-5" dirty="0">
                <a:latin typeface="Trebuchet MS"/>
                <a:cs typeface="Trebuchet MS"/>
              </a:rPr>
              <a:t>(рослинна)</a:t>
            </a:r>
            <a:r>
              <a:rPr sz="1800" b="1" i="1" spc="5" dirty="0">
                <a:latin typeface="Trebuchet MS"/>
                <a:cs typeface="Trebuchet MS"/>
              </a:rPr>
              <a:t> </a:t>
            </a:r>
            <a:r>
              <a:rPr sz="1800" b="1" i="1" spc="-5" dirty="0">
                <a:latin typeface="Trebuchet MS"/>
                <a:cs typeface="Trebuchet MS"/>
              </a:rPr>
              <a:t>олія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89192" y="6001003"/>
            <a:ext cx="22129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1775" algn="l"/>
              </a:tabLst>
            </a:pPr>
            <a:r>
              <a:rPr sz="1800" dirty="0">
                <a:latin typeface="Trebuchet MS"/>
                <a:cs typeface="Trebuchet MS"/>
              </a:rPr>
              <a:t>–	</a:t>
            </a:r>
            <a:r>
              <a:rPr sz="1800" b="1" i="1" dirty="0">
                <a:latin typeface="Trebuchet MS"/>
                <a:cs typeface="Trebuchet MS"/>
              </a:rPr>
              <a:t>масло</a:t>
            </a:r>
            <a:r>
              <a:rPr sz="1800" b="1" i="1" spc="-85" dirty="0">
                <a:latin typeface="Trebuchet MS"/>
                <a:cs typeface="Trebuchet MS"/>
              </a:rPr>
              <a:t> </a:t>
            </a:r>
            <a:r>
              <a:rPr sz="1800" b="1" i="1" spc="-5" dirty="0">
                <a:latin typeface="Trebuchet MS"/>
                <a:cs typeface="Trebuchet MS"/>
              </a:rPr>
              <a:t>вазелінове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45157" y="6412484"/>
            <a:ext cx="63049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0985" indent="-24892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61620" algn="l"/>
                <a:tab pos="3992879" algn="l"/>
              </a:tabLst>
            </a:pPr>
            <a:r>
              <a:rPr sz="1800" dirty="0">
                <a:latin typeface="Trebuchet MS"/>
                <a:cs typeface="Trebuchet MS"/>
              </a:rPr>
              <a:t>гідрофільної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основи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(сплаву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ПЕО)	</a:t>
            </a:r>
            <a:r>
              <a:rPr sz="1800" dirty="0">
                <a:latin typeface="Trebuchet MS"/>
                <a:cs typeface="Trebuchet MS"/>
              </a:rPr>
              <a:t>–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b="1" i="1" spc="-5" dirty="0">
                <a:latin typeface="Trebuchet MS"/>
                <a:cs typeface="Trebuchet MS"/>
              </a:rPr>
              <a:t>вода</a:t>
            </a:r>
            <a:r>
              <a:rPr sz="1800" b="1" i="1" spc="-30" dirty="0">
                <a:latin typeface="Trebuchet MS"/>
                <a:cs typeface="Trebuchet MS"/>
              </a:rPr>
              <a:t> </a:t>
            </a:r>
            <a:r>
              <a:rPr sz="1800" b="1" i="1" dirty="0">
                <a:latin typeface="Trebuchet MS"/>
                <a:cs typeface="Trebuchet MS"/>
              </a:rPr>
              <a:t>(або</a:t>
            </a:r>
            <a:r>
              <a:rPr sz="1800" b="1" i="1" spc="-35" dirty="0">
                <a:latin typeface="Trebuchet MS"/>
                <a:cs typeface="Trebuchet MS"/>
              </a:rPr>
              <a:t> </a:t>
            </a:r>
            <a:r>
              <a:rPr sz="1800" b="1" i="1" spc="-5" dirty="0">
                <a:latin typeface="Trebuchet MS"/>
                <a:cs typeface="Trebuchet MS"/>
              </a:rPr>
              <a:t>ПЕО-400)</a:t>
            </a:r>
            <a:endParaRPr sz="1800" dirty="0">
              <a:latin typeface="Trebuchet MS"/>
              <a:cs typeface="Trebuchet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112007" y="42672"/>
            <a:ext cx="5939155" cy="541020"/>
            <a:chOff x="3112007" y="42672"/>
            <a:chExt cx="5939155" cy="54102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12007" y="42672"/>
              <a:ext cx="4567427" cy="54101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56348" y="42672"/>
              <a:ext cx="411479" cy="54101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44740" y="42672"/>
              <a:ext cx="1606295" cy="541019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3249834" y="103123"/>
            <a:ext cx="56413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40180" algn="l"/>
                <a:tab pos="3469004" algn="l"/>
              </a:tabLst>
            </a:pPr>
            <a:r>
              <a:rPr sz="1900" b="1" spc="-5" dirty="0">
                <a:solidFill>
                  <a:srgbClr val="852E74"/>
                </a:solidFill>
                <a:latin typeface="Trebuchet MS"/>
                <a:cs typeface="Trebuchet MS"/>
              </a:rPr>
              <a:t>АЛГОРИТМ	ВИГОТОВЛЕННЯ	</a:t>
            </a:r>
            <a:r>
              <a:rPr sz="1900" b="1" spc="-10" dirty="0">
                <a:solidFill>
                  <a:srgbClr val="852E74"/>
                </a:solidFill>
                <a:latin typeface="Trebuchet MS"/>
                <a:cs typeface="Trebuchet MS"/>
              </a:rPr>
              <a:t>МАЗЕЙ-СУСПЕНЗІЙ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524000" y="533400"/>
            <a:ext cx="1600200" cy="685800"/>
          </a:xfrm>
          <a:prstGeom prst="rect">
            <a:avLst/>
          </a:prstGeom>
          <a:solidFill>
            <a:srgbClr val="D387C5"/>
          </a:solidFill>
          <a:ln w="9144">
            <a:solidFill>
              <a:srgbClr val="000000"/>
            </a:solidFill>
          </a:ln>
        </p:spPr>
        <p:txBody>
          <a:bodyPr vert="horz" wrap="square" lIns="0" tIns="31114" rIns="0" bIns="0" rtlCol="0">
            <a:spAutoFit/>
          </a:bodyPr>
          <a:lstStyle/>
          <a:p>
            <a:pPr marL="245110" marR="237490" indent="111125">
              <a:lnSpc>
                <a:spcPct val="100000"/>
              </a:lnSpc>
              <a:spcBef>
                <a:spcPts val="244"/>
              </a:spcBef>
            </a:pPr>
            <a:r>
              <a:rPr sz="2000" spc="-5" dirty="0"/>
              <a:t>АНАЛІЗ </a:t>
            </a:r>
            <a:r>
              <a:rPr sz="2000" dirty="0"/>
              <a:t> </a:t>
            </a:r>
            <a:r>
              <a:rPr sz="2000" spc="-5" dirty="0"/>
              <a:t>РЕ</a:t>
            </a:r>
            <a:r>
              <a:rPr sz="2000" dirty="0"/>
              <a:t>Ц</a:t>
            </a:r>
            <a:r>
              <a:rPr sz="2000" spc="-5" dirty="0"/>
              <a:t>ЕП</a:t>
            </a:r>
            <a:r>
              <a:rPr sz="2000" spc="5" dirty="0"/>
              <a:t>Т</a:t>
            </a:r>
            <a:r>
              <a:rPr sz="2000" dirty="0"/>
              <a:t>У</a:t>
            </a:r>
            <a:endParaRPr sz="2000"/>
          </a:p>
        </p:txBody>
      </p:sp>
      <p:grpSp>
        <p:nvGrpSpPr>
          <p:cNvPr id="17" name="object 17"/>
          <p:cNvGrpSpPr/>
          <p:nvPr/>
        </p:nvGrpSpPr>
        <p:grpSpPr>
          <a:xfrm>
            <a:off x="1519237" y="1443037"/>
            <a:ext cx="1838325" cy="695325"/>
            <a:chOff x="1519237" y="1443037"/>
            <a:chExt cx="1838325" cy="695325"/>
          </a:xfrm>
        </p:grpSpPr>
        <p:sp>
          <p:nvSpPr>
            <p:cNvPr id="18" name="object 18"/>
            <p:cNvSpPr/>
            <p:nvPr/>
          </p:nvSpPr>
          <p:spPr>
            <a:xfrm>
              <a:off x="1524000" y="1447800"/>
              <a:ext cx="1828800" cy="685800"/>
            </a:xfrm>
            <a:custGeom>
              <a:avLst/>
              <a:gdLst/>
              <a:ahLst/>
              <a:cxnLst/>
              <a:rect l="l" t="t" r="r" b="b"/>
              <a:pathLst>
                <a:path w="1828800" h="685800">
                  <a:moveTo>
                    <a:pt x="1554822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1554822" y="685800"/>
                  </a:lnTo>
                  <a:lnTo>
                    <a:pt x="1554822" y="485775"/>
                  </a:lnTo>
                  <a:lnTo>
                    <a:pt x="1632877" y="485775"/>
                  </a:lnTo>
                  <a:lnTo>
                    <a:pt x="1632877" y="590550"/>
                  </a:lnTo>
                  <a:lnTo>
                    <a:pt x="1828800" y="342900"/>
                  </a:lnTo>
                  <a:lnTo>
                    <a:pt x="1632877" y="95250"/>
                  </a:lnTo>
                  <a:lnTo>
                    <a:pt x="1632877" y="200025"/>
                  </a:lnTo>
                  <a:lnTo>
                    <a:pt x="1554822" y="200025"/>
                  </a:lnTo>
                  <a:lnTo>
                    <a:pt x="1554822" y="0"/>
                  </a:lnTo>
                  <a:close/>
                </a:path>
              </a:pathLst>
            </a:custGeom>
            <a:solidFill>
              <a:srgbClr val="D387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524000" y="1447800"/>
              <a:ext cx="1828800" cy="685800"/>
            </a:xfrm>
            <a:custGeom>
              <a:avLst/>
              <a:gdLst/>
              <a:ahLst/>
              <a:cxnLst/>
              <a:rect l="l" t="t" r="r" b="b"/>
              <a:pathLst>
                <a:path w="1828800" h="685800">
                  <a:moveTo>
                    <a:pt x="0" y="0"/>
                  </a:moveTo>
                  <a:lnTo>
                    <a:pt x="1554822" y="0"/>
                  </a:lnTo>
                  <a:lnTo>
                    <a:pt x="1554822" y="200025"/>
                  </a:lnTo>
                  <a:lnTo>
                    <a:pt x="1632877" y="200025"/>
                  </a:lnTo>
                  <a:lnTo>
                    <a:pt x="1632877" y="95250"/>
                  </a:lnTo>
                  <a:lnTo>
                    <a:pt x="1828800" y="342900"/>
                  </a:lnTo>
                  <a:lnTo>
                    <a:pt x="1632877" y="590550"/>
                  </a:lnTo>
                  <a:lnTo>
                    <a:pt x="1632877" y="485775"/>
                  </a:lnTo>
                  <a:lnTo>
                    <a:pt x="1554822" y="485775"/>
                  </a:lnTo>
                  <a:lnTo>
                    <a:pt x="1554822" y="685800"/>
                  </a:lnTo>
                  <a:lnTo>
                    <a:pt x="0" y="6858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967454" y="1465580"/>
            <a:ext cx="66865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255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Trebuchet MS"/>
                <a:cs typeface="Trebuchet MS"/>
              </a:rPr>
              <a:t>ППК</a:t>
            </a:r>
            <a:endParaRPr sz="20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latin typeface="Trebuchet MS"/>
                <a:cs typeface="Trebuchet MS"/>
              </a:rPr>
              <a:t>(</a:t>
            </a:r>
            <a:r>
              <a:rPr sz="2000" b="1" dirty="0">
                <a:latin typeface="Trebuchet MS"/>
                <a:cs typeface="Trebuchet MS"/>
              </a:rPr>
              <a:t>з</a:t>
            </a:r>
            <a:r>
              <a:rPr sz="2000" b="1" spc="-5" dirty="0">
                <a:latin typeface="Trebuchet MS"/>
                <a:cs typeface="Trebuchet MS"/>
              </a:rPr>
              <a:t>.б.)</a:t>
            </a:r>
            <a:endParaRPr sz="2000" dirty="0">
              <a:latin typeface="Trebuchet MS"/>
              <a:cs typeface="Trebuchet M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524000" y="3227831"/>
            <a:ext cx="9144000" cy="76200"/>
          </a:xfrm>
          <a:custGeom>
            <a:avLst/>
            <a:gdLst/>
            <a:ahLst/>
            <a:cxnLst/>
            <a:rect l="l" t="t" r="r" b="b"/>
            <a:pathLst>
              <a:path w="9144000" h="76200">
                <a:moveTo>
                  <a:pt x="9144000" y="30480"/>
                </a:moveTo>
                <a:lnTo>
                  <a:pt x="0" y="30480"/>
                </a:lnTo>
                <a:lnTo>
                  <a:pt x="0" y="76200"/>
                </a:lnTo>
                <a:lnTo>
                  <a:pt x="9144000" y="76200"/>
                </a:lnTo>
                <a:lnTo>
                  <a:pt x="9144000" y="30480"/>
                </a:lnTo>
                <a:close/>
              </a:path>
              <a:path w="9144000" h="76200">
                <a:moveTo>
                  <a:pt x="9144000" y="0"/>
                </a:moveTo>
                <a:lnTo>
                  <a:pt x="0" y="0"/>
                </a:lnTo>
                <a:lnTo>
                  <a:pt x="0" y="15240"/>
                </a:lnTo>
                <a:lnTo>
                  <a:pt x="9144000" y="1524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057400" y="4163567"/>
            <a:ext cx="361315" cy="414655"/>
          </a:xfrm>
          <a:custGeom>
            <a:avLst/>
            <a:gdLst/>
            <a:ahLst/>
            <a:cxnLst/>
            <a:rect l="l" t="t" r="r" b="b"/>
            <a:pathLst>
              <a:path w="361314" h="414654">
                <a:moveTo>
                  <a:pt x="0" y="324230"/>
                </a:moveTo>
                <a:lnTo>
                  <a:pt x="90297" y="324230"/>
                </a:lnTo>
                <a:lnTo>
                  <a:pt x="90297" y="0"/>
                </a:lnTo>
                <a:lnTo>
                  <a:pt x="270891" y="0"/>
                </a:lnTo>
                <a:lnTo>
                  <a:pt x="270891" y="324230"/>
                </a:lnTo>
                <a:lnTo>
                  <a:pt x="361188" y="324230"/>
                </a:lnTo>
                <a:lnTo>
                  <a:pt x="180594" y="414527"/>
                </a:lnTo>
                <a:lnTo>
                  <a:pt x="0" y="32423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563199" y="3350705"/>
            <a:ext cx="2268855" cy="1398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1194435" algn="l"/>
              </a:tabLst>
            </a:pPr>
            <a:r>
              <a:rPr sz="1800" b="1" dirty="0">
                <a:latin typeface="Times New Roman"/>
                <a:cs typeface="Times New Roman"/>
              </a:rPr>
              <a:t>3.	&lt;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5%</a:t>
            </a:r>
            <a:endParaRPr sz="18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1714"/>
              </a:spcBef>
              <a:tabLst>
                <a:tab pos="1383665" algn="l"/>
              </a:tabLst>
            </a:pPr>
            <a:r>
              <a:rPr sz="3600" b="1" spc="-7" baseline="13888" dirty="0">
                <a:latin typeface="Times New Roman"/>
                <a:cs typeface="Times New Roman"/>
              </a:rPr>
              <a:t>m</a:t>
            </a:r>
            <a:r>
              <a:rPr sz="1600" b="1" spc="-5" dirty="0">
                <a:latin typeface="Times New Roman"/>
                <a:cs typeface="Times New Roman"/>
              </a:rPr>
              <a:t>доп.рід.</a:t>
            </a:r>
            <a:r>
              <a:rPr sz="1600" b="1" spc="65" dirty="0">
                <a:latin typeface="Times New Roman"/>
                <a:cs typeface="Times New Roman"/>
              </a:rPr>
              <a:t> </a:t>
            </a:r>
            <a:r>
              <a:rPr sz="3600" b="1" baseline="13888" dirty="0">
                <a:latin typeface="Times New Roman"/>
                <a:cs typeface="Times New Roman"/>
              </a:rPr>
              <a:t>=	½</a:t>
            </a:r>
            <a:r>
              <a:rPr sz="3600" b="1" spc="-75" baseline="13888" dirty="0">
                <a:latin typeface="Times New Roman"/>
                <a:cs typeface="Times New Roman"/>
              </a:rPr>
              <a:t> </a:t>
            </a:r>
            <a:r>
              <a:rPr sz="3600" b="1" spc="-15" baseline="13888" dirty="0">
                <a:latin typeface="Times New Roman"/>
                <a:cs typeface="Times New Roman"/>
              </a:rPr>
              <a:t>m</a:t>
            </a:r>
            <a:r>
              <a:rPr sz="1600" b="1" spc="-10" dirty="0">
                <a:latin typeface="Times New Roman"/>
                <a:cs typeface="Times New Roman"/>
              </a:rPr>
              <a:t>ЛР</a:t>
            </a:r>
            <a:endParaRPr sz="16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2130"/>
              </a:spcBef>
            </a:pPr>
            <a:r>
              <a:rPr sz="1600" b="1" spc="-5" dirty="0">
                <a:latin typeface="Times New Roman"/>
                <a:cs typeface="Times New Roman"/>
              </a:rPr>
              <a:t>перевести</a:t>
            </a:r>
            <a:r>
              <a:rPr sz="1600" b="1" spc="1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в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краплі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616779" y="3260726"/>
            <a:ext cx="1235075" cy="1408430"/>
          </a:xfrm>
          <a:prstGeom prst="rect">
            <a:avLst/>
          </a:prstGeom>
        </p:spPr>
        <p:txBody>
          <a:bodyPr vert="horz" wrap="square" lIns="0" tIns="120014" rIns="0" bIns="0" rtlCol="0">
            <a:spAutoFit/>
          </a:bodyPr>
          <a:lstStyle/>
          <a:p>
            <a:pPr marL="207010">
              <a:lnSpc>
                <a:spcPct val="100000"/>
              </a:lnSpc>
              <a:spcBef>
                <a:spcPts val="944"/>
              </a:spcBef>
            </a:pPr>
            <a:r>
              <a:rPr sz="1800" b="1" dirty="0">
                <a:latin typeface="Times New Roman"/>
                <a:cs typeface="Times New Roman"/>
              </a:rPr>
              <a:t>≥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20%</a:t>
            </a:r>
            <a:endParaRPr sz="18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130"/>
              </a:spcBef>
              <a:tabLst>
                <a:tab pos="362585" algn="l"/>
              </a:tabLst>
            </a:pPr>
            <a:r>
              <a:rPr sz="2400" b="1" dirty="0">
                <a:latin typeface="Times New Roman"/>
                <a:cs typeface="Times New Roman"/>
              </a:rPr>
              <a:t>=	½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m</a:t>
            </a:r>
            <a:r>
              <a:rPr sz="2400" b="1" spc="-15" baseline="-20833" dirty="0">
                <a:latin typeface="Times New Roman"/>
                <a:cs typeface="Times New Roman"/>
              </a:rPr>
              <a:t>ЛР</a:t>
            </a:r>
            <a:endParaRPr sz="2400" baseline="-20833">
              <a:latin typeface="Times New Roman"/>
              <a:cs typeface="Times New Roman"/>
            </a:endParaRPr>
          </a:p>
          <a:p>
            <a:pPr marL="65405">
              <a:lnSpc>
                <a:spcPct val="100000"/>
              </a:lnSpc>
              <a:spcBef>
                <a:spcPts val="30"/>
              </a:spcBef>
            </a:pPr>
            <a:r>
              <a:rPr sz="1600" b="1" spc="-5" dirty="0">
                <a:latin typeface="Times New Roman"/>
                <a:cs typeface="Times New Roman"/>
              </a:rPr>
              <a:t>ід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spc="-15" dirty="0">
                <a:latin typeface="Times New Roman"/>
                <a:cs typeface="Times New Roman"/>
              </a:rPr>
              <a:t>усієї</a:t>
            </a:r>
            <a:endParaRPr sz="1600">
              <a:latin typeface="Times New Roman"/>
              <a:cs typeface="Times New Roman"/>
            </a:endParaRPr>
          </a:p>
          <a:p>
            <a:pPr marL="83185">
              <a:lnSpc>
                <a:spcPct val="100000"/>
              </a:lnSpc>
            </a:pPr>
            <a:r>
              <a:rPr sz="1600" b="1" spc="-5" dirty="0">
                <a:latin typeface="Times New Roman"/>
                <a:cs typeface="Times New Roman"/>
              </a:rPr>
              <a:t>ної</a:t>
            </a:r>
            <a:r>
              <a:rPr sz="1600" b="1" spc="36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основи)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485900" y="5269483"/>
            <a:ext cx="3872865" cy="103124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819785" indent="-248920">
              <a:lnSpc>
                <a:spcPct val="100000"/>
              </a:lnSpc>
              <a:spcBef>
                <a:spcPts val="459"/>
              </a:spcBef>
              <a:buFont typeface="Wingdings"/>
              <a:buChar char=""/>
              <a:tabLst>
                <a:tab pos="820419" algn="l"/>
              </a:tabLst>
            </a:pPr>
            <a:r>
              <a:rPr sz="1800" dirty="0">
                <a:latin typeface="Trebuchet MS"/>
                <a:cs typeface="Trebuchet MS"/>
              </a:rPr>
              <a:t>жирових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основ</a:t>
            </a:r>
            <a:endParaRPr sz="1800">
              <a:latin typeface="Trebuchet MS"/>
              <a:cs typeface="Trebuchet MS"/>
            </a:endParaRPr>
          </a:p>
          <a:p>
            <a:pPr marL="38100">
              <a:lnSpc>
                <a:spcPts val="2820"/>
              </a:lnSpc>
              <a:spcBef>
                <a:spcPts val="480"/>
              </a:spcBef>
            </a:pPr>
            <a:r>
              <a:rPr sz="3600" baseline="-6944" dirty="0">
                <a:latin typeface="Times New Roman"/>
                <a:cs typeface="Times New Roman"/>
              </a:rPr>
              <a:t>для</a:t>
            </a:r>
            <a:r>
              <a:rPr sz="3600" spc="67" baseline="-694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Wingdings"/>
                <a:cs typeface="Wingdings"/>
              </a:rPr>
              <a:t>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вазеліну або</a:t>
            </a:r>
            <a:endParaRPr sz="1800">
              <a:latin typeface="Trebuchet MS"/>
              <a:cs typeface="Trebuchet MS"/>
            </a:endParaRPr>
          </a:p>
          <a:p>
            <a:pPr marL="912494">
              <a:lnSpc>
                <a:spcPts val="2100"/>
              </a:lnSpc>
            </a:pPr>
            <a:r>
              <a:rPr sz="1800" spc="-5" dirty="0">
                <a:latin typeface="Trebuchet MS"/>
                <a:cs typeface="Trebuchet MS"/>
              </a:rPr>
              <a:t>вазелін-ланолінової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основи</a:t>
            </a:r>
            <a:endParaRPr sz="1800">
              <a:latin typeface="Trebuchet MS"/>
              <a:cs typeface="Trebuchet MS"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3881628" y="3342132"/>
          <a:ext cx="4819015" cy="20314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14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822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700">
                        <a:lnSpc>
                          <a:spcPct val="100000"/>
                        </a:lnSpc>
                        <a:spcBef>
                          <a:spcPts val="305"/>
                        </a:spcBef>
                        <a:tabLst>
                          <a:tab pos="1348105" algn="l"/>
                          <a:tab pos="2058035" algn="l"/>
                        </a:tabLst>
                      </a:pPr>
                      <a:r>
                        <a:rPr sz="1800" b="1" dirty="0">
                          <a:latin typeface="Times New Roman"/>
                          <a:cs typeface="Times New Roman"/>
                        </a:rPr>
                        <a:t>5%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&lt;	</a:t>
                      </a:r>
                      <a:r>
                        <a:rPr sz="1800" b="1" spc="-5" dirty="0">
                          <a:latin typeface="Times New Roman"/>
                          <a:cs typeface="Times New Roman"/>
                        </a:rPr>
                        <a:t>%ЛР	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&lt;</a:t>
                      </a:r>
                      <a:r>
                        <a:rPr sz="18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20%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marL="241935">
                        <a:lnSpc>
                          <a:spcPts val="2600"/>
                        </a:lnSpc>
                        <a:spcBef>
                          <a:spcPts val="1714"/>
                        </a:spcBef>
                        <a:tabLst>
                          <a:tab pos="1511300" algn="l"/>
                        </a:tabLst>
                      </a:pPr>
                      <a:r>
                        <a:rPr sz="3600" b="1" spc="-15" baseline="13888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600" b="1" spc="-10" dirty="0">
                          <a:latin typeface="Times New Roman"/>
                          <a:cs typeface="Times New Roman"/>
                        </a:rPr>
                        <a:t>основи</a:t>
                      </a:r>
                      <a:r>
                        <a:rPr sz="1600" b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600" b="1" baseline="13888" dirty="0">
                          <a:latin typeface="Times New Roman"/>
                          <a:cs typeface="Times New Roman"/>
                        </a:rPr>
                        <a:t>=	½</a:t>
                      </a:r>
                      <a:r>
                        <a:rPr sz="3600" b="1" spc="-60" baseline="13888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600" b="1" spc="-15" baseline="13888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600" b="1" spc="-10" dirty="0">
                          <a:latin typeface="Times New Roman"/>
                          <a:cs typeface="Times New Roman"/>
                        </a:rPr>
                        <a:t>ЛР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  <a:p>
                      <a:pPr marL="394335">
                        <a:lnSpc>
                          <a:spcPts val="1639"/>
                        </a:lnSpc>
                      </a:pPr>
                      <a:r>
                        <a:rPr sz="1600" b="1" spc="-10" dirty="0">
                          <a:latin typeface="Times New Roman"/>
                          <a:cs typeface="Times New Roman"/>
                        </a:rPr>
                        <a:t>(яку</a:t>
                      </a:r>
                      <a:r>
                        <a:rPr sz="16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10" dirty="0">
                          <a:latin typeface="Times New Roman"/>
                          <a:cs typeface="Times New Roman"/>
                        </a:rPr>
                        <a:t>необхідно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  <a:p>
                      <a:pPr marL="496570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підплавити)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  <a:p>
                      <a:pPr marL="165735" marR="12065">
                        <a:lnSpc>
                          <a:spcPts val="2600"/>
                        </a:lnSpc>
                      </a:pPr>
                      <a:r>
                        <a:rPr sz="3600" b="1" spc="-15" baseline="13888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600" b="1" spc="-10" dirty="0">
                          <a:latin typeface="Times New Roman"/>
                          <a:cs typeface="Times New Roman"/>
                        </a:rPr>
                        <a:t>основи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65735" marR="12065">
                        <a:lnSpc>
                          <a:spcPts val="1639"/>
                        </a:lnSpc>
                      </a:pP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(частина</a:t>
                      </a:r>
                      <a:r>
                        <a:rPr sz="16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в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215900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600" b="1" spc="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600" b="1" spc="-1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1600" b="1" dirty="0">
                          <a:latin typeface="Times New Roman"/>
                          <a:cs typeface="Times New Roman"/>
                        </a:rPr>
                        <a:t>пл</a:t>
                      </a:r>
                      <a:r>
                        <a:rPr sz="1600" b="1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600" b="1" spc="-2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600" b="1" dirty="0">
                          <a:latin typeface="Times New Roman"/>
                          <a:cs typeface="Times New Roman"/>
                        </a:rPr>
                        <a:t>ле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38100">
                      <a:solidFill>
                        <a:srgbClr val="000000"/>
                      </a:solidFill>
                      <a:prstDash val="solid"/>
                    </a:lnL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9224">
                <a:tc gridSpan="3">
                  <a:txBody>
                    <a:bodyPr/>
                    <a:lstStyle/>
                    <a:p>
                      <a:pPr marL="89535" marR="58547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якості допоміжної речовини, подібної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до </a:t>
                      </a:r>
                      <a:r>
                        <a:rPr sz="1800" spc="-43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5" dirty="0">
                          <a:latin typeface="Times New Roman"/>
                          <a:cs typeface="Times New Roman"/>
                        </a:rPr>
                        <a:t>основи,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може</a:t>
                      </a:r>
                      <a:r>
                        <a:rPr sz="1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використовуватися: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7" name="object 27"/>
          <p:cNvGrpSpPr/>
          <p:nvPr/>
        </p:nvGrpSpPr>
        <p:grpSpPr>
          <a:xfrm>
            <a:off x="3305557" y="1210055"/>
            <a:ext cx="7096125" cy="1127760"/>
            <a:chOff x="3305557" y="1210055"/>
            <a:chExt cx="7096125" cy="1127760"/>
          </a:xfrm>
        </p:grpSpPr>
        <p:sp>
          <p:nvSpPr>
            <p:cNvPr id="28" name="object 28"/>
            <p:cNvSpPr/>
            <p:nvPr/>
          </p:nvSpPr>
          <p:spPr>
            <a:xfrm>
              <a:off x="3310127" y="1214627"/>
              <a:ext cx="7086600" cy="1118870"/>
            </a:xfrm>
            <a:custGeom>
              <a:avLst/>
              <a:gdLst/>
              <a:ahLst/>
              <a:cxnLst/>
              <a:rect l="l" t="t" r="r" b="b"/>
              <a:pathLst>
                <a:path w="7086600" h="1118870">
                  <a:moveTo>
                    <a:pt x="7086600" y="0"/>
                  </a:moveTo>
                  <a:lnTo>
                    <a:pt x="0" y="0"/>
                  </a:lnTo>
                  <a:lnTo>
                    <a:pt x="0" y="1118616"/>
                  </a:lnTo>
                  <a:lnTo>
                    <a:pt x="6946773" y="1118616"/>
                  </a:lnTo>
                  <a:lnTo>
                    <a:pt x="7086600" y="978788"/>
                  </a:lnTo>
                  <a:lnTo>
                    <a:pt x="7086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0256901" y="2193416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5">
                  <a:moveTo>
                    <a:pt x="139827" y="0"/>
                  </a:moveTo>
                  <a:lnTo>
                    <a:pt x="27965" y="27965"/>
                  </a:lnTo>
                  <a:lnTo>
                    <a:pt x="0" y="139826"/>
                  </a:lnTo>
                  <a:lnTo>
                    <a:pt x="139827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310129" y="1214627"/>
              <a:ext cx="7086600" cy="1118870"/>
            </a:xfrm>
            <a:custGeom>
              <a:avLst/>
              <a:gdLst/>
              <a:ahLst/>
              <a:cxnLst/>
              <a:rect l="l" t="t" r="r" b="b"/>
              <a:pathLst>
                <a:path w="7086600" h="1118870">
                  <a:moveTo>
                    <a:pt x="6946773" y="1118615"/>
                  </a:moveTo>
                  <a:lnTo>
                    <a:pt x="6974738" y="1006754"/>
                  </a:lnTo>
                  <a:lnTo>
                    <a:pt x="7086600" y="978788"/>
                  </a:lnTo>
                  <a:lnTo>
                    <a:pt x="6946773" y="1118615"/>
                  </a:lnTo>
                  <a:lnTo>
                    <a:pt x="0" y="1118615"/>
                  </a:lnTo>
                  <a:lnTo>
                    <a:pt x="0" y="0"/>
                  </a:lnTo>
                  <a:lnTo>
                    <a:pt x="7086600" y="0"/>
                  </a:lnTo>
                  <a:lnTo>
                    <a:pt x="7086600" y="978788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3353624" y="1192594"/>
            <a:ext cx="3907221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1</a:t>
            </a:r>
            <a:r>
              <a:rPr sz="1800" b="1" spc="425" dirty="0">
                <a:latin typeface="Times New Roman"/>
                <a:cs typeface="Times New Roman"/>
              </a:rPr>
              <a:t> </a:t>
            </a:r>
            <a:r>
              <a:rPr lang="uk-UA" sz="1800" b="1" spc="425" dirty="0" smtClean="0">
                <a:latin typeface="Times New Roman"/>
                <a:cs typeface="Times New Roman"/>
              </a:rPr>
              <a:t>загальна </a:t>
            </a:r>
            <a:r>
              <a:rPr sz="1800" b="1" spc="5" dirty="0" err="1" smtClean="0">
                <a:latin typeface="Times New Roman"/>
                <a:cs typeface="Times New Roman"/>
              </a:rPr>
              <a:t>Маса</a:t>
            </a:r>
            <a:r>
              <a:rPr sz="1800" b="1" spc="425" dirty="0" smtClean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мазі</a:t>
            </a:r>
            <a:r>
              <a:rPr sz="1800" b="1" spc="4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=</a:t>
            </a:r>
            <a:r>
              <a:rPr sz="1800" b="1" spc="42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Symbol"/>
                <a:cs typeface="Symbol"/>
              </a:rPr>
              <a:t></a:t>
            </a:r>
            <a:endParaRPr sz="2400" dirty="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819772" y="1257110"/>
            <a:ext cx="2856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imes New Roman"/>
                <a:cs typeface="Times New Roman"/>
              </a:rPr>
              <a:t>маси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Times New Roman"/>
                <a:cs typeface="Times New Roman"/>
              </a:rPr>
              <a:t>усіх</a:t>
            </a:r>
            <a:r>
              <a:rPr sz="1800" b="1" spc="42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інгредієнтів</a:t>
            </a:r>
            <a:r>
              <a:rPr sz="1800" b="1" spc="44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мазі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353625" y="1556830"/>
            <a:ext cx="1016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2  </a:t>
            </a:r>
            <a:r>
              <a:rPr sz="2400" b="1" dirty="0">
                <a:latin typeface="Times New Roman"/>
                <a:cs typeface="Times New Roman"/>
              </a:rPr>
              <a:t>%</a:t>
            </a:r>
            <a:r>
              <a:rPr sz="2400" b="1" spc="-1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Л</a:t>
            </a:r>
            <a:r>
              <a:rPr sz="1800" b="1" spc="-5" dirty="0">
                <a:latin typeface="Times New Roman"/>
                <a:cs typeface="Times New Roman"/>
              </a:rPr>
              <a:t>В</a:t>
            </a:r>
            <a:r>
              <a:rPr sz="1800" b="1" dirty="0">
                <a:latin typeface="Times New Roman"/>
                <a:cs typeface="Times New Roman"/>
              </a:rPr>
              <a:t>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422236" y="1631506"/>
            <a:ext cx="6160418" cy="6796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ts val="2585"/>
              </a:lnSpc>
              <a:spcBef>
                <a:spcPts val="100"/>
              </a:spcBef>
              <a:tabLst>
                <a:tab pos="857885" algn="l"/>
                <a:tab pos="1391285" algn="l"/>
              </a:tabLst>
            </a:pPr>
            <a:r>
              <a:rPr sz="3600" spc="-7" baseline="13888" dirty="0">
                <a:latin typeface="Times New Roman"/>
                <a:cs typeface="Times New Roman"/>
              </a:rPr>
              <a:t>m</a:t>
            </a:r>
            <a:r>
              <a:rPr sz="1600" spc="-5" dirty="0">
                <a:latin typeface="Times New Roman"/>
                <a:cs typeface="Times New Roman"/>
              </a:rPr>
              <a:t>ЛР</a:t>
            </a:r>
            <a:r>
              <a:rPr sz="1600" b="1" spc="-5" dirty="0">
                <a:latin typeface="Times New Roman"/>
                <a:cs typeface="Times New Roman"/>
              </a:rPr>
              <a:t>	</a:t>
            </a:r>
            <a:r>
              <a:rPr sz="3600" b="1" baseline="13888" dirty="0">
                <a:latin typeface="Times New Roman"/>
                <a:cs typeface="Times New Roman"/>
              </a:rPr>
              <a:t>–	</a:t>
            </a:r>
            <a:r>
              <a:rPr sz="3600" b="1" spc="-15" baseline="13888" dirty="0">
                <a:latin typeface="Times New Roman"/>
                <a:cs typeface="Times New Roman"/>
              </a:rPr>
              <a:t>m</a:t>
            </a:r>
            <a:r>
              <a:rPr sz="1600" b="1" spc="-10" dirty="0">
                <a:latin typeface="Times New Roman"/>
                <a:cs typeface="Times New Roman"/>
              </a:rPr>
              <a:t>мазі</a:t>
            </a:r>
            <a:endParaRPr sz="1600" dirty="0">
              <a:latin typeface="Times New Roman"/>
              <a:cs typeface="Times New Roman"/>
            </a:endParaRPr>
          </a:p>
          <a:p>
            <a:pPr marL="108585">
              <a:lnSpc>
                <a:spcPts val="2585"/>
              </a:lnSpc>
              <a:tabLst>
                <a:tab pos="862965" algn="l"/>
                <a:tab pos="1396365" algn="l"/>
                <a:tab pos="2691765" algn="l"/>
                <a:tab pos="3542029" algn="l"/>
              </a:tabLst>
            </a:pPr>
            <a:r>
              <a:rPr sz="2400" b="1" dirty="0">
                <a:latin typeface="Times New Roman"/>
                <a:cs typeface="Times New Roman"/>
              </a:rPr>
              <a:t>Х	–	</a:t>
            </a:r>
            <a:r>
              <a:rPr sz="2400" b="1" dirty="0" smtClean="0">
                <a:latin typeface="Times New Roman"/>
                <a:cs typeface="Times New Roman"/>
              </a:rPr>
              <a:t>100</a:t>
            </a:r>
            <a:r>
              <a:rPr lang="uk-UA" sz="2400" b="1" dirty="0" smtClean="0">
                <a:latin typeface="Times New Roman"/>
                <a:cs typeface="Times New Roman"/>
              </a:rPr>
              <a:t>      % </a:t>
            </a:r>
            <a:r>
              <a:rPr sz="2400" b="1" dirty="0">
                <a:latin typeface="Times New Roman"/>
                <a:cs typeface="Times New Roman"/>
              </a:rPr>
              <a:t>	</a:t>
            </a:r>
            <a:r>
              <a:rPr sz="2400" b="1" dirty="0" smtClean="0">
                <a:latin typeface="Times New Roman"/>
                <a:cs typeface="Times New Roman"/>
              </a:rPr>
              <a:t>Х</a:t>
            </a:r>
            <a:r>
              <a:rPr sz="2400" b="1" spc="5" dirty="0" smtClean="0">
                <a:latin typeface="Times New Roman"/>
                <a:cs typeface="Times New Roman"/>
              </a:rPr>
              <a:t> </a:t>
            </a:r>
            <a:r>
              <a:rPr sz="2400" b="1" dirty="0" smtClean="0">
                <a:latin typeface="Times New Roman"/>
                <a:cs typeface="Times New Roman"/>
              </a:rPr>
              <a:t>=</a:t>
            </a:r>
            <a:r>
              <a:rPr sz="2400" b="1" spc="-60" dirty="0" smtClean="0">
                <a:latin typeface="Times New Roman"/>
                <a:cs typeface="Times New Roman"/>
              </a:rPr>
              <a:t> </a:t>
            </a:r>
            <a:r>
              <a:rPr lang="en-US" sz="4000" spc="-7" baseline="13888" dirty="0" smtClean="0">
                <a:latin typeface="Times New Roman"/>
                <a:cs typeface="Times New Roman"/>
              </a:rPr>
              <a:t>m</a:t>
            </a:r>
            <a:r>
              <a:rPr lang="uk-UA" spc="-5" dirty="0" smtClean="0">
                <a:latin typeface="Times New Roman"/>
                <a:cs typeface="Times New Roman"/>
              </a:rPr>
              <a:t>ЛР*100</a:t>
            </a:r>
            <a:r>
              <a:rPr lang="ru-RU" spc="-5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/</a:t>
            </a:r>
            <a:r>
              <a:rPr lang="en-US" spc="-7" baseline="13888" dirty="0">
                <a:latin typeface="Times New Roman"/>
                <a:cs typeface="Times New Roman"/>
              </a:rPr>
              <a:t> </a:t>
            </a:r>
            <a:r>
              <a:rPr lang="uk-UA" spc="-7" baseline="13888" dirty="0" err="1" smtClean="0">
                <a:latin typeface="Times New Roman"/>
                <a:cs typeface="Times New Roman"/>
              </a:rPr>
              <a:t>заг</a:t>
            </a:r>
            <a:r>
              <a:rPr lang="uk-UA" spc="-7" baseline="13888" dirty="0" smtClean="0">
                <a:latin typeface="Times New Roman"/>
                <a:cs typeface="Times New Roman"/>
              </a:rPr>
              <a:t>.</a:t>
            </a:r>
            <a:r>
              <a:rPr lang="en-US" sz="2400" spc="-7" baseline="13888" dirty="0" smtClean="0">
                <a:latin typeface="Times New Roman"/>
                <a:cs typeface="Times New Roman"/>
              </a:rPr>
              <a:t>m</a:t>
            </a:r>
            <a:r>
              <a:rPr lang="uk-UA" sz="2400" spc="-5" dirty="0" smtClean="0">
                <a:latin typeface="Times New Roman"/>
                <a:cs typeface="Times New Roman"/>
              </a:rPr>
              <a:t>ЛР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640137" y="2565718"/>
            <a:ext cx="24060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cap="small" dirty="0">
                <a:latin typeface="Times New Roman"/>
                <a:cs typeface="Times New Roman"/>
              </a:rPr>
              <a:t>в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з</a:t>
            </a:r>
            <a:r>
              <a:rPr sz="1800" b="1" spc="10" dirty="0">
                <a:latin typeface="Times New Roman"/>
                <a:cs typeface="Times New Roman"/>
              </a:rPr>
              <a:t>а</a:t>
            </a:r>
            <a:r>
              <a:rPr sz="1800" b="1" spc="-5" dirty="0">
                <a:latin typeface="Times New Roman"/>
                <a:cs typeface="Times New Roman"/>
              </a:rPr>
              <a:t>л</a:t>
            </a:r>
            <a:r>
              <a:rPr sz="1800" b="1" spc="5" dirty="0">
                <a:latin typeface="Times New Roman"/>
                <a:cs typeface="Times New Roman"/>
              </a:rPr>
              <a:t>е</a:t>
            </a:r>
            <a:r>
              <a:rPr sz="1800" b="1" spc="-25" dirty="0">
                <a:latin typeface="Times New Roman"/>
                <a:cs typeface="Times New Roman"/>
              </a:rPr>
              <a:t>ж</a:t>
            </a:r>
            <a:r>
              <a:rPr sz="1800" b="1" spc="-10" dirty="0">
                <a:latin typeface="Times New Roman"/>
                <a:cs typeface="Times New Roman"/>
              </a:rPr>
              <a:t>н</a:t>
            </a:r>
            <a:r>
              <a:rPr sz="1800" b="1" dirty="0">
                <a:latin typeface="Times New Roman"/>
                <a:cs typeface="Times New Roman"/>
              </a:rPr>
              <a:t>о</a:t>
            </a:r>
            <a:r>
              <a:rPr sz="1800" b="1" spc="5" dirty="0">
                <a:latin typeface="Times New Roman"/>
                <a:cs typeface="Times New Roman"/>
              </a:rPr>
              <a:t>с</a:t>
            </a:r>
            <a:r>
              <a:rPr sz="1800" b="1" spc="-10" dirty="0">
                <a:latin typeface="Times New Roman"/>
                <a:cs typeface="Times New Roman"/>
              </a:rPr>
              <a:t>т</a:t>
            </a:r>
            <a:r>
              <a:rPr sz="1800" b="1" dirty="0">
                <a:latin typeface="Times New Roman"/>
                <a:cs typeface="Times New Roman"/>
              </a:rPr>
              <a:t>і</a:t>
            </a:r>
            <a:r>
              <a:rPr sz="1800" b="1" spc="3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в</a:t>
            </a:r>
            <a:r>
              <a:rPr sz="1800" b="1" dirty="0">
                <a:latin typeface="Times New Roman"/>
                <a:cs typeface="Times New Roman"/>
              </a:rPr>
              <a:t>ід  %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ЛР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5728880" y="3177649"/>
            <a:ext cx="734240" cy="5027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spc="-7" baseline="13888" dirty="0" smtClean="0">
                <a:latin typeface="Times New Roman"/>
                <a:cs typeface="Times New Roman"/>
              </a:rPr>
              <a:t>m</a:t>
            </a:r>
            <a:r>
              <a:rPr lang="uk-UA" spc="-5" dirty="0">
                <a:latin typeface="Times New Roman"/>
                <a:cs typeface="Times New Roman"/>
              </a:rPr>
              <a:t>ЛР</a:t>
            </a:r>
            <a:endParaRPr lang="uk-U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39" y="896814"/>
            <a:ext cx="11125200" cy="5562600"/>
          </a:xfrm>
        </p:spPr>
      </p:pic>
      <p:grpSp>
        <p:nvGrpSpPr>
          <p:cNvPr id="5" name="object 21"/>
          <p:cNvGrpSpPr/>
          <p:nvPr/>
        </p:nvGrpSpPr>
        <p:grpSpPr>
          <a:xfrm>
            <a:off x="1066800" y="0"/>
            <a:ext cx="9067800" cy="648863"/>
            <a:chOff x="1519237" y="3848100"/>
            <a:chExt cx="8996680" cy="576580"/>
          </a:xfrm>
        </p:grpSpPr>
        <p:sp>
          <p:nvSpPr>
            <p:cNvPr id="6" name="object 22"/>
            <p:cNvSpPr/>
            <p:nvPr/>
          </p:nvSpPr>
          <p:spPr>
            <a:xfrm>
              <a:off x="1600200" y="3848099"/>
              <a:ext cx="8915400" cy="76200"/>
            </a:xfrm>
            <a:custGeom>
              <a:avLst/>
              <a:gdLst/>
              <a:ahLst/>
              <a:cxnLst/>
              <a:rect l="l" t="t" r="r" b="b"/>
              <a:pathLst>
                <a:path w="8915400" h="76200">
                  <a:moveTo>
                    <a:pt x="8915400" y="30480"/>
                  </a:moveTo>
                  <a:lnTo>
                    <a:pt x="0" y="30480"/>
                  </a:lnTo>
                  <a:lnTo>
                    <a:pt x="0" y="76200"/>
                  </a:lnTo>
                  <a:lnTo>
                    <a:pt x="8915400" y="76200"/>
                  </a:lnTo>
                  <a:lnTo>
                    <a:pt x="8915400" y="30480"/>
                  </a:lnTo>
                  <a:close/>
                </a:path>
                <a:path w="8915400" h="76200">
                  <a:moveTo>
                    <a:pt x="8915400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8915400" y="15240"/>
                  </a:lnTo>
                  <a:lnTo>
                    <a:pt x="8915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23"/>
            <p:cNvSpPr/>
            <p:nvPr/>
          </p:nvSpPr>
          <p:spPr>
            <a:xfrm>
              <a:off x="1524000" y="3962398"/>
              <a:ext cx="2819400" cy="457200"/>
            </a:xfrm>
            <a:custGeom>
              <a:avLst/>
              <a:gdLst/>
              <a:ahLst/>
              <a:cxnLst/>
              <a:rect l="l" t="t" r="r" b="b"/>
              <a:pathLst>
                <a:path w="2819400" h="457200">
                  <a:moveTo>
                    <a:pt x="2095487" y="0"/>
                  </a:moveTo>
                  <a:lnTo>
                    <a:pt x="723912" y="0"/>
                  </a:lnTo>
                  <a:lnTo>
                    <a:pt x="723912" y="231774"/>
                  </a:lnTo>
                  <a:lnTo>
                    <a:pt x="0" y="231774"/>
                  </a:lnTo>
                  <a:lnTo>
                    <a:pt x="1409700" y="457199"/>
                  </a:lnTo>
                  <a:lnTo>
                    <a:pt x="2819400" y="231774"/>
                  </a:lnTo>
                  <a:lnTo>
                    <a:pt x="2095487" y="231774"/>
                  </a:lnTo>
                  <a:lnTo>
                    <a:pt x="2095487" y="0"/>
                  </a:lnTo>
                  <a:close/>
                </a:path>
              </a:pathLst>
            </a:custGeom>
            <a:solidFill>
              <a:srgbClr val="FFEA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24"/>
            <p:cNvSpPr/>
            <p:nvPr/>
          </p:nvSpPr>
          <p:spPr>
            <a:xfrm>
              <a:off x="1524000" y="3962398"/>
              <a:ext cx="2819400" cy="457200"/>
            </a:xfrm>
            <a:custGeom>
              <a:avLst/>
              <a:gdLst/>
              <a:ahLst/>
              <a:cxnLst/>
              <a:rect l="l" t="t" r="r" b="b"/>
              <a:pathLst>
                <a:path w="2819400" h="457200">
                  <a:moveTo>
                    <a:pt x="0" y="231774"/>
                  </a:moveTo>
                  <a:lnTo>
                    <a:pt x="723912" y="231774"/>
                  </a:lnTo>
                  <a:lnTo>
                    <a:pt x="723912" y="0"/>
                  </a:lnTo>
                  <a:lnTo>
                    <a:pt x="2095487" y="0"/>
                  </a:lnTo>
                  <a:lnTo>
                    <a:pt x="2095487" y="231774"/>
                  </a:lnTo>
                  <a:lnTo>
                    <a:pt x="2819400" y="231774"/>
                  </a:lnTo>
                  <a:lnTo>
                    <a:pt x="1409700" y="457199"/>
                  </a:lnTo>
                  <a:lnTo>
                    <a:pt x="0" y="23177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31"/>
          <p:cNvGrpSpPr/>
          <p:nvPr/>
        </p:nvGrpSpPr>
        <p:grpSpPr>
          <a:xfrm>
            <a:off x="4352926" y="182563"/>
            <a:ext cx="3222625" cy="473075"/>
            <a:chOff x="4491037" y="3946971"/>
            <a:chExt cx="3222625" cy="473075"/>
          </a:xfrm>
        </p:grpSpPr>
        <p:sp>
          <p:nvSpPr>
            <p:cNvPr id="10" name="object 32"/>
            <p:cNvSpPr/>
            <p:nvPr/>
          </p:nvSpPr>
          <p:spPr>
            <a:xfrm>
              <a:off x="4495800" y="3951734"/>
              <a:ext cx="3213100" cy="463550"/>
            </a:xfrm>
            <a:custGeom>
              <a:avLst/>
              <a:gdLst/>
              <a:ahLst/>
              <a:cxnLst/>
              <a:rect l="l" t="t" r="r" b="b"/>
              <a:pathLst>
                <a:path w="3213100" h="463550">
                  <a:moveTo>
                    <a:pt x="2409444" y="0"/>
                  </a:moveTo>
                  <a:lnTo>
                    <a:pt x="803148" y="0"/>
                  </a:lnTo>
                  <a:lnTo>
                    <a:pt x="803148" y="242265"/>
                  </a:lnTo>
                  <a:lnTo>
                    <a:pt x="0" y="242265"/>
                  </a:lnTo>
                  <a:lnTo>
                    <a:pt x="1606296" y="463295"/>
                  </a:lnTo>
                  <a:lnTo>
                    <a:pt x="3212592" y="242265"/>
                  </a:lnTo>
                  <a:lnTo>
                    <a:pt x="2409444" y="242265"/>
                  </a:lnTo>
                  <a:lnTo>
                    <a:pt x="2409444" y="0"/>
                  </a:lnTo>
                  <a:close/>
                </a:path>
              </a:pathLst>
            </a:custGeom>
            <a:solidFill>
              <a:srgbClr val="FFEA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33"/>
            <p:cNvSpPr/>
            <p:nvPr/>
          </p:nvSpPr>
          <p:spPr>
            <a:xfrm>
              <a:off x="4495800" y="3951734"/>
              <a:ext cx="3213100" cy="463550"/>
            </a:xfrm>
            <a:custGeom>
              <a:avLst/>
              <a:gdLst/>
              <a:ahLst/>
              <a:cxnLst/>
              <a:rect l="l" t="t" r="r" b="b"/>
              <a:pathLst>
                <a:path w="3213100" h="463550">
                  <a:moveTo>
                    <a:pt x="0" y="242265"/>
                  </a:moveTo>
                  <a:lnTo>
                    <a:pt x="803148" y="242265"/>
                  </a:lnTo>
                  <a:lnTo>
                    <a:pt x="803148" y="0"/>
                  </a:lnTo>
                  <a:lnTo>
                    <a:pt x="2409444" y="0"/>
                  </a:lnTo>
                  <a:lnTo>
                    <a:pt x="2409444" y="242265"/>
                  </a:lnTo>
                  <a:lnTo>
                    <a:pt x="3212592" y="242265"/>
                  </a:lnTo>
                  <a:lnTo>
                    <a:pt x="1606296" y="463295"/>
                  </a:lnTo>
                  <a:lnTo>
                    <a:pt x="0" y="24226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31"/>
          <p:cNvGrpSpPr/>
          <p:nvPr/>
        </p:nvGrpSpPr>
        <p:grpSpPr>
          <a:xfrm>
            <a:off x="7832229" y="189178"/>
            <a:ext cx="3222625" cy="473075"/>
            <a:chOff x="4491037" y="3946971"/>
            <a:chExt cx="3222625" cy="473075"/>
          </a:xfrm>
        </p:grpSpPr>
        <p:sp>
          <p:nvSpPr>
            <p:cNvPr id="13" name="object 32"/>
            <p:cNvSpPr/>
            <p:nvPr/>
          </p:nvSpPr>
          <p:spPr>
            <a:xfrm>
              <a:off x="4495800" y="3951734"/>
              <a:ext cx="3213100" cy="463550"/>
            </a:xfrm>
            <a:custGeom>
              <a:avLst/>
              <a:gdLst/>
              <a:ahLst/>
              <a:cxnLst/>
              <a:rect l="l" t="t" r="r" b="b"/>
              <a:pathLst>
                <a:path w="3213100" h="463550">
                  <a:moveTo>
                    <a:pt x="2409444" y="0"/>
                  </a:moveTo>
                  <a:lnTo>
                    <a:pt x="803148" y="0"/>
                  </a:lnTo>
                  <a:lnTo>
                    <a:pt x="803148" y="242265"/>
                  </a:lnTo>
                  <a:lnTo>
                    <a:pt x="0" y="242265"/>
                  </a:lnTo>
                  <a:lnTo>
                    <a:pt x="1606296" y="463295"/>
                  </a:lnTo>
                  <a:lnTo>
                    <a:pt x="3212592" y="242265"/>
                  </a:lnTo>
                  <a:lnTo>
                    <a:pt x="2409444" y="242265"/>
                  </a:lnTo>
                  <a:lnTo>
                    <a:pt x="2409444" y="0"/>
                  </a:lnTo>
                  <a:close/>
                </a:path>
              </a:pathLst>
            </a:custGeom>
            <a:solidFill>
              <a:srgbClr val="FFEA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33"/>
            <p:cNvSpPr/>
            <p:nvPr/>
          </p:nvSpPr>
          <p:spPr>
            <a:xfrm>
              <a:off x="4495800" y="3951734"/>
              <a:ext cx="3213100" cy="463550"/>
            </a:xfrm>
            <a:custGeom>
              <a:avLst/>
              <a:gdLst/>
              <a:ahLst/>
              <a:cxnLst/>
              <a:rect l="l" t="t" r="r" b="b"/>
              <a:pathLst>
                <a:path w="3213100" h="463550">
                  <a:moveTo>
                    <a:pt x="0" y="242265"/>
                  </a:moveTo>
                  <a:lnTo>
                    <a:pt x="803148" y="242265"/>
                  </a:lnTo>
                  <a:lnTo>
                    <a:pt x="803148" y="0"/>
                  </a:lnTo>
                  <a:lnTo>
                    <a:pt x="2409444" y="0"/>
                  </a:lnTo>
                  <a:lnTo>
                    <a:pt x="2409444" y="242265"/>
                  </a:lnTo>
                  <a:lnTo>
                    <a:pt x="3212592" y="242265"/>
                  </a:lnTo>
                  <a:lnTo>
                    <a:pt x="1606296" y="463295"/>
                  </a:lnTo>
                  <a:lnTo>
                    <a:pt x="0" y="24226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Прямоугольник 14"/>
          <p:cNvSpPr/>
          <p:nvPr/>
        </p:nvSpPr>
        <p:spPr>
          <a:xfrm>
            <a:off x="1857810" y="130860"/>
            <a:ext cx="1459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b="1" spc="-5" dirty="0" err="1">
                <a:latin typeface="Times New Roman"/>
                <a:cs typeface="Times New Roman"/>
              </a:rPr>
              <a:t>меньше</a:t>
            </a:r>
            <a:r>
              <a:rPr lang="uk-UA" b="1" spc="380" dirty="0">
                <a:latin typeface="Times New Roman"/>
                <a:cs typeface="Times New Roman"/>
              </a:rPr>
              <a:t> </a:t>
            </a:r>
            <a:r>
              <a:rPr lang="uk-UA" b="1" dirty="0">
                <a:latin typeface="Times New Roman"/>
                <a:cs typeface="Times New Roman"/>
              </a:rPr>
              <a:t>5%</a:t>
            </a:r>
            <a:endParaRPr lang="uk-UA" dirty="0">
              <a:latin typeface="Times New Roman"/>
              <a:cs typeface="Times New Roman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423065" y="165162"/>
            <a:ext cx="1082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b="1" dirty="0" smtClean="0">
                <a:latin typeface="Times New Roman"/>
                <a:cs typeface="Times New Roman"/>
              </a:rPr>
              <a:t>5%-20%</a:t>
            </a:r>
            <a:endParaRPr lang="uk-UA" dirty="0">
              <a:latin typeface="Times New Roman"/>
              <a:cs typeface="Times New Roman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714015" y="165162"/>
            <a:ext cx="1533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b="1" spc="-5" dirty="0" smtClean="0">
                <a:latin typeface="Times New Roman"/>
                <a:cs typeface="Times New Roman"/>
              </a:rPr>
              <a:t>Більше 20 %</a:t>
            </a:r>
            <a:endParaRPr lang="uk-UA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41449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19628" y="42672"/>
            <a:ext cx="5922645" cy="541020"/>
            <a:chOff x="3119628" y="42672"/>
            <a:chExt cx="5922645" cy="5410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19628" y="42672"/>
              <a:ext cx="4550663" cy="54101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47203" y="42672"/>
              <a:ext cx="411479" cy="54101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35596" y="42672"/>
              <a:ext cx="1606295" cy="541019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1595437" y="604837"/>
            <a:ext cx="2219325" cy="695325"/>
            <a:chOff x="1595437" y="604837"/>
            <a:chExt cx="2219325" cy="695325"/>
          </a:xfrm>
        </p:grpSpPr>
        <p:sp>
          <p:nvSpPr>
            <p:cNvPr id="8" name="object 8"/>
            <p:cNvSpPr/>
            <p:nvPr/>
          </p:nvSpPr>
          <p:spPr>
            <a:xfrm>
              <a:off x="1600200" y="609600"/>
              <a:ext cx="2209800" cy="685800"/>
            </a:xfrm>
            <a:custGeom>
              <a:avLst/>
              <a:gdLst/>
              <a:ahLst/>
              <a:cxnLst/>
              <a:rect l="l" t="t" r="r" b="b"/>
              <a:pathLst>
                <a:path w="2209800" h="685800">
                  <a:moveTo>
                    <a:pt x="1878749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1878749" y="685800"/>
                  </a:lnTo>
                  <a:lnTo>
                    <a:pt x="1878749" y="485775"/>
                  </a:lnTo>
                  <a:lnTo>
                    <a:pt x="1973059" y="485775"/>
                  </a:lnTo>
                  <a:lnTo>
                    <a:pt x="1973059" y="590550"/>
                  </a:lnTo>
                  <a:lnTo>
                    <a:pt x="2209800" y="342900"/>
                  </a:lnTo>
                  <a:lnTo>
                    <a:pt x="1973059" y="95250"/>
                  </a:lnTo>
                  <a:lnTo>
                    <a:pt x="1973059" y="200025"/>
                  </a:lnTo>
                  <a:lnTo>
                    <a:pt x="1878749" y="200025"/>
                  </a:lnTo>
                  <a:lnTo>
                    <a:pt x="1878749" y="0"/>
                  </a:lnTo>
                  <a:close/>
                </a:path>
              </a:pathLst>
            </a:custGeom>
            <a:solidFill>
              <a:srgbClr val="E4C5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00200" y="609600"/>
              <a:ext cx="2209800" cy="685800"/>
            </a:xfrm>
            <a:custGeom>
              <a:avLst/>
              <a:gdLst/>
              <a:ahLst/>
              <a:cxnLst/>
              <a:rect l="l" t="t" r="r" b="b"/>
              <a:pathLst>
                <a:path w="2209800" h="685800">
                  <a:moveTo>
                    <a:pt x="0" y="0"/>
                  </a:moveTo>
                  <a:lnTo>
                    <a:pt x="1878749" y="0"/>
                  </a:lnTo>
                  <a:lnTo>
                    <a:pt x="1878749" y="200025"/>
                  </a:lnTo>
                  <a:lnTo>
                    <a:pt x="1973059" y="200025"/>
                  </a:lnTo>
                  <a:lnTo>
                    <a:pt x="1973059" y="95250"/>
                  </a:lnTo>
                  <a:lnTo>
                    <a:pt x="2209800" y="342900"/>
                  </a:lnTo>
                  <a:lnTo>
                    <a:pt x="1973059" y="590550"/>
                  </a:lnTo>
                  <a:lnTo>
                    <a:pt x="1973059" y="485775"/>
                  </a:lnTo>
                  <a:lnTo>
                    <a:pt x="1878749" y="485775"/>
                  </a:lnTo>
                  <a:lnTo>
                    <a:pt x="1878749" y="685800"/>
                  </a:lnTo>
                  <a:lnTo>
                    <a:pt x="0" y="6858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750936" y="627380"/>
            <a:ext cx="157543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1650" marR="5080" indent="-489584">
              <a:lnSpc>
                <a:spcPct val="100000"/>
              </a:lnSpc>
              <a:spcBef>
                <a:spcPts val="105"/>
              </a:spcBef>
            </a:pPr>
            <a:r>
              <a:rPr sz="2000" b="1" spc="5" dirty="0">
                <a:latin typeface="Trebuchet MS"/>
                <a:cs typeface="Trebuchet MS"/>
              </a:rPr>
              <a:t>Т</a:t>
            </a:r>
            <a:r>
              <a:rPr sz="2000" b="1" spc="-5" dirty="0">
                <a:latin typeface="Trebuchet MS"/>
                <a:cs typeface="Trebuchet MS"/>
              </a:rPr>
              <a:t>ЕХНО</a:t>
            </a:r>
            <a:r>
              <a:rPr sz="2000" b="1" spc="5" dirty="0">
                <a:latin typeface="Trebuchet MS"/>
                <a:cs typeface="Trebuchet MS"/>
              </a:rPr>
              <a:t>Л</a:t>
            </a:r>
            <a:r>
              <a:rPr sz="2000" b="1" spc="-10" dirty="0">
                <a:latin typeface="Trebuchet MS"/>
                <a:cs typeface="Trebuchet MS"/>
              </a:rPr>
              <a:t>О</a:t>
            </a:r>
            <a:r>
              <a:rPr sz="2000" b="1" dirty="0">
                <a:latin typeface="Trebuchet MS"/>
                <a:cs typeface="Trebuchet MS"/>
              </a:rPr>
              <a:t>Г</a:t>
            </a:r>
            <a:r>
              <a:rPr sz="2000" b="1" spc="-5" dirty="0">
                <a:latin typeface="Trebuchet MS"/>
                <a:cs typeface="Trebuchet MS"/>
              </a:rPr>
              <a:t>І</a:t>
            </a:r>
            <a:r>
              <a:rPr sz="2000" b="1" dirty="0">
                <a:latin typeface="Trebuchet MS"/>
                <a:cs typeface="Trebuchet MS"/>
              </a:rPr>
              <a:t>Я  </a:t>
            </a:r>
            <a:r>
              <a:rPr sz="2000" b="1" spc="-5" dirty="0">
                <a:latin typeface="Trebuchet MS"/>
                <a:cs typeface="Trebuchet MS"/>
              </a:rPr>
              <a:t>МАЗІ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186237" y="854776"/>
            <a:ext cx="3209925" cy="466725"/>
            <a:chOff x="4186237" y="854776"/>
            <a:chExt cx="3209925" cy="466725"/>
          </a:xfrm>
        </p:grpSpPr>
        <p:sp>
          <p:nvSpPr>
            <p:cNvPr id="12" name="object 12"/>
            <p:cNvSpPr/>
            <p:nvPr/>
          </p:nvSpPr>
          <p:spPr>
            <a:xfrm>
              <a:off x="4191000" y="859538"/>
              <a:ext cx="3200400" cy="457200"/>
            </a:xfrm>
            <a:custGeom>
              <a:avLst/>
              <a:gdLst/>
              <a:ahLst/>
              <a:cxnLst/>
              <a:rect l="l" t="t" r="r" b="b"/>
              <a:pathLst>
                <a:path w="3200400" h="457200">
                  <a:moveTo>
                    <a:pt x="3124200" y="0"/>
                  </a:moveTo>
                  <a:lnTo>
                    <a:pt x="76200" y="0"/>
                  </a:lnTo>
                  <a:lnTo>
                    <a:pt x="70212" y="29662"/>
                  </a:lnTo>
                  <a:lnTo>
                    <a:pt x="53882" y="53882"/>
                  </a:lnTo>
                  <a:lnTo>
                    <a:pt x="29662" y="70212"/>
                  </a:lnTo>
                  <a:lnTo>
                    <a:pt x="0" y="76200"/>
                  </a:lnTo>
                  <a:lnTo>
                    <a:pt x="0" y="381000"/>
                  </a:lnTo>
                  <a:lnTo>
                    <a:pt x="29662" y="386987"/>
                  </a:lnTo>
                  <a:lnTo>
                    <a:pt x="53882" y="403317"/>
                  </a:lnTo>
                  <a:lnTo>
                    <a:pt x="70212" y="427537"/>
                  </a:lnTo>
                  <a:lnTo>
                    <a:pt x="76200" y="457200"/>
                  </a:lnTo>
                  <a:lnTo>
                    <a:pt x="3124200" y="457200"/>
                  </a:lnTo>
                  <a:lnTo>
                    <a:pt x="3130187" y="427537"/>
                  </a:lnTo>
                  <a:lnTo>
                    <a:pt x="3146517" y="403317"/>
                  </a:lnTo>
                  <a:lnTo>
                    <a:pt x="3170737" y="386987"/>
                  </a:lnTo>
                  <a:lnTo>
                    <a:pt x="3200400" y="381000"/>
                  </a:lnTo>
                  <a:lnTo>
                    <a:pt x="3200400" y="76200"/>
                  </a:lnTo>
                  <a:lnTo>
                    <a:pt x="3170737" y="70212"/>
                  </a:lnTo>
                  <a:lnTo>
                    <a:pt x="3146517" y="53882"/>
                  </a:lnTo>
                  <a:lnTo>
                    <a:pt x="3130187" y="29662"/>
                  </a:lnTo>
                  <a:lnTo>
                    <a:pt x="3124200" y="0"/>
                  </a:lnTo>
                  <a:close/>
                </a:path>
              </a:pathLst>
            </a:custGeom>
            <a:solidFill>
              <a:srgbClr val="E4C5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91000" y="859538"/>
              <a:ext cx="3200400" cy="457200"/>
            </a:xfrm>
            <a:custGeom>
              <a:avLst/>
              <a:gdLst/>
              <a:ahLst/>
              <a:cxnLst/>
              <a:rect l="l" t="t" r="r" b="b"/>
              <a:pathLst>
                <a:path w="3200400" h="457200">
                  <a:moveTo>
                    <a:pt x="0" y="76200"/>
                  </a:moveTo>
                  <a:lnTo>
                    <a:pt x="29662" y="70212"/>
                  </a:lnTo>
                  <a:lnTo>
                    <a:pt x="53882" y="53882"/>
                  </a:lnTo>
                  <a:lnTo>
                    <a:pt x="70212" y="29662"/>
                  </a:lnTo>
                  <a:lnTo>
                    <a:pt x="76200" y="0"/>
                  </a:lnTo>
                  <a:lnTo>
                    <a:pt x="3124200" y="0"/>
                  </a:lnTo>
                  <a:lnTo>
                    <a:pt x="3130187" y="29662"/>
                  </a:lnTo>
                  <a:lnTo>
                    <a:pt x="3146517" y="53882"/>
                  </a:lnTo>
                  <a:lnTo>
                    <a:pt x="3170737" y="70212"/>
                  </a:lnTo>
                  <a:lnTo>
                    <a:pt x="3200400" y="76200"/>
                  </a:lnTo>
                  <a:lnTo>
                    <a:pt x="3200400" y="381000"/>
                  </a:lnTo>
                  <a:lnTo>
                    <a:pt x="3170737" y="386987"/>
                  </a:lnTo>
                  <a:lnTo>
                    <a:pt x="3146517" y="403317"/>
                  </a:lnTo>
                  <a:lnTo>
                    <a:pt x="3130187" y="427537"/>
                  </a:lnTo>
                  <a:lnTo>
                    <a:pt x="3124200" y="457200"/>
                  </a:lnTo>
                  <a:lnTo>
                    <a:pt x="76200" y="457200"/>
                  </a:lnTo>
                  <a:lnTo>
                    <a:pt x="70212" y="427537"/>
                  </a:lnTo>
                  <a:lnTo>
                    <a:pt x="53882" y="403317"/>
                  </a:lnTo>
                  <a:lnTo>
                    <a:pt x="29662" y="386987"/>
                  </a:lnTo>
                  <a:lnTo>
                    <a:pt x="0" y="381000"/>
                  </a:lnTo>
                  <a:lnTo>
                    <a:pt x="0" y="76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498975" y="931481"/>
            <a:ext cx="25831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ПІДГОТОВКА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ОСНОВИ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747837" y="3805240"/>
            <a:ext cx="4657725" cy="542925"/>
            <a:chOff x="1747837" y="3805240"/>
            <a:chExt cx="4657725" cy="542925"/>
          </a:xfrm>
        </p:grpSpPr>
        <p:sp>
          <p:nvSpPr>
            <p:cNvPr id="16" name="object 16"/>
            <p:cNvSpPr/>
            <p:nvPr/>
          </p:nvSpPr>
          <p:spPr>
            <a:xfrm>
              <a:off x="1752600" y="3810002"/>
              <a:ext cx="4648200" cy="533400"/>
            </a:xfrm>
            <a:custGeom>
              <a:avLst/>
              <a:gdLst/>
              <a:ahLst/>
              <a:cxnLst/>
              <a:rect l="l" t="t" r="r" b="b"/>
              <a:pathLst>
                <a:path w="4648200" h="533400">
                  <a:moveTo>
                    <a:pt x="4559300" y="0"/>
                  </a:moveTo>
                  <a:lnTo>
                    <a:pt x="88900" y="0"/>
                  </a:lnTo>
                  <a:lnTo>
                    <a:pt x="81913" y="34603"/>
                  </a:lnTo>
                  <a:lnTo>
                    <a:pt x="62861" y="62861"/>
                  </a:lnTo>
                  <a:lnTo>
                    <a:pt x="34603" y="81913"/>
                  </a:lnTo>
                  <a:lnTo>
                    <a:pt x="0" y="88900"/>
                  </a:lnTo>
                  <a:lnTo>
                    <a:pt x="0" y="444500"/>
                  </a:lnTo>
                  <a:lnTo>
                    <a:pt x="34603" y="451486"/>
                  </a:lnTo>
                  <a:lnTo>
                    <a:pt x="62861" y="470538"/>
                  </a:lnTo>
                  <a:lnTo>
                    <a:pt x="81913" y="498796"/>
                  </a:lnTo>
                  <a:lnTo>
                    <a:pt x="88900" y="533400"/>
                  </a:lnTo>
                  <a:lnTo>
                    <a:pt x="4559300" y="533400"/>
                  </a:lnTo>
                  <a:lnTo>
                    <a:pt x="4566286" y="498796"/>
                  </a:lnTo>
                  <a:lnTo>
                    <a:pt x="4585338" y="470538"/>
                  </a:lnTo>
                  <a:lnTo>
                    <a:pt x="4613596" y="451486"/>
                  </a:lnTo>
                  <a:lnTo>
                    <a:pt x="4648200" y="444500"/>
                  </a:lnTo>
                  <a:lnTo>
                    <a:pt x="4648200" y="88900"/>
                  </a:lnTo>
                  <a:lnTo>
                    <a:pt x="4613596" y="81913"/>
                  </a:lnTo>
                  <a:lnTo>
                    <a:pt x="4585338" y="62861"/>
                  </a:lnTo>
                  <a:lnTo>
                    <a:pt x="4566286" y="34603"/>
                  </a:lnTo>
                  <a:lnTo>
                    <a:pt x="4559300" y="0"/>
                  </a:lnTo>
                  <a:close/>
                </a:path>
              </a:pathLst>
            </a:custGeom>
            <a:solidFill>
              <a:srgbClr val="F0D6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752600" y="3810002"/>
              <a:ext cx="4648200" cy="533400"/>
            </a:xfrm>
            <a:custGeom>
              <a:avLst/>
              <a:gdLst/>
              <a:ahLst/>
              <a:cxnLst/>
              <a:rect l="l" t="t" r="r" b="b"/>
              <a:pathLst>
                <a:path w="4648200" h="533400">
                  <a:moveTo>
                    <a:pt x="0" y="88900"/>
                  </a:moveTo>
                  <a:lnTo>
                    <a:pt x="34603" y="81913"/>
                  </a:lnTo>
                  <a:lnTo>
                    <a:pt x="62861" y="62861"/>
                  </a:lnTo>
                  <a:lnTo>
                    <a:pt x="81913" y="34603"/>
                  </a:lnTo>
                  <a:lnTo>
                    <a:pt x="88900" y="0"/>
                  </a:lnTo>
                  <a:lnTo>
                    <a:pt x="4559300" y="0"/>
                  </a:lnTo>
                  <a:lnTo>
                    <a:pt x="4566286" y="34603"/>
                  </a:lnTo>
                  <a:lnTo>
                    <a:pt x="4585338" y="62861"/>
                  </a:lnTo>
                  <a:lnTo>
                    <a:pt x="4613596" y="81913"/>
                  </a:lnTo>
                  <a:lnTo>
                    <a:pt x="4648200" y="88900"/>
                  </a:lnTo>
                  <a:lnTo>
                    <a:pt x="4648200" y="444500"/>
                  </a:lnTo>
                  <a:lnTo>
                    <a:pt x="4613596" y="451486"/>
                  </a:lnTo>
                  <a:lnTo>
                    <a:pt x="4585338" y="470538"/>
                  </a:lnTo>
                  <a:lnTo>
                    <a:pt x="4566286" y="498796"/>
                  </a:lnTo>
                  <a:lnTo>
                    <a:pt x="4559300" y="533400"/>
                  </a:lnTo>
                  <a:lnTo>
                    <a:pt x="88900" y="533400"/>
                  </a:lnTo>
                  <a:lnTo>
                    <a:pt x="81913" y="498796"/>
                  </a:lnTo>
                  <a:lnTo>
                    <a:pt x="62861" y="470538"/>
                  </a:lnTo>
                  <a:lnTo>
                    <a:pt x="34603" y="451486"/>
                  </a:lnTo>
                  <a:lnTo>
                    <a:pt x="0" y="444500"/>
                  </a:lnTo>
                  <a:lnTo>
                    <a:pt x="0" y="889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070100" y="3798823"/>
            <a:ext cx="4013200" cy="544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  <a:tabLst>
                <a:tab pos="1883410" algn="l"/>
                <a:tab pos="2082800" algn="l"/>
                <a:tab pos="3691890" algn="l"/>
              </a:tabLst>
            </a:pPr>
            <a:r>
              <a:rPr sz="1800" b="1" dirty="0">
                <a:latin typeface="Trebuchet MS"/>
                <a:cs typeface="Trebuchet MS"/>
              </a:rPr>
              <a:t>ВІДВАЖУВАННЯ	І	</a:t>
            </a:r>
            <a:r>
              <a:rPr sz="1800" b="1" spc="-5" dirty="0">
                <a:latin typeface="Trebuchet MS"/>
                <a:cs typeface="Trebuchet MS"/>
              </a:rPr>
              <a:t>РОЗТИРАННЯ	</a:t>
            </a:r>
            <a:r>
              <a:rPr sz="1800" b="1" dirty="0">
                <a:latin typeface="Trebuchet MS"/>
                <a:cs typeface="Trebuchet MS"/>
              </a:rPr>
              <a:t>ЛР</a:t>
            </a:r>
            <a:endParaRPr sz="1800">
              <a:latin typeface="Trebuchet MS"/>
              <a:cs typeface="Trebuchet MS"/>
            </a:endParaRP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sz="1600" spc="-15" dirty="0">
                <a:latin typeface="Arial"/>
                <a:cs typeface="Arial"/>
              </a:rPr>
              <a:t>(спочатку</a:t>
            </a:r>
            <a:r>
              <a:rPr sz="1600" spc="3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в </a:t>
            </a:r>
            <a:r>
              <a:rPr sz="1600" spc="-10" dirty="0">
                <a:latin typeface="Arial"/>
                <a:cs typeface="Arial"/>
              </a:rPr>
              <a:t>сухому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вигляді,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а </a:t>
            </a:r>
            <a:r>
              <a:rPr sz="1600" spc="-10" dirty="0">
                <a:latin typeface="Arial"/>
                <a:cs typeface="Arial"/>
              </a:rPr>
              <a:t>потім)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881437" y="5862641"/>
            <a:ext cx="4733925" cy="466725"/>
            <a:chOff x="3881437" y="5862641"/>
            <a:chExt cx="4733925" cy="466725"/>
          </a:xfrm>
        </p:grpSpPr>
        <p:sp>
          <p:nvSpPr>
            <p:cNvPr id="20" name="object 20"/>
            <p:cNvSpPr/>
            <p:nvPr/>
          </p:nvSpPr>
          <p:spPr>
            <a:xfrm>
              <a:off x="3886200" y="5867403"/>
              <a:ext cx="4724400" cy="457200"/>
            </a:xfrm>
            <a:custGeom>
              <a:avLst/>
              <a:gdLst/>
              <a:ahLst/>
              <a:cxnLst/>
              <a:rect l="l" t="t" r="r" b="b"/>
              <a:pathLst>
                <a:path w="4724400" h="457200">
                  <a:moveTo>
                    <a:pt x="4648200" y="0"/>
                  </a:moveTo>
                  <a:lnTo>
                    <a:pt x="76200" y="0"/>
                  </a:lnTo>
                  <a:lnTo>
                    <a:pt x="70212" y="29662"/>
                  </a:lnTo>
                  <a:lnTo>
                    <a:pt x="53882" y="53882"/>
                  </a:lnTo>
                  <a:lnTo>
                    <a:pt x="29662" y="70212"/>
                  </a:lnTo>
                  <a:lnTo>
                    <a:pt x="0" y="76200"/>
                  </a:lnTo>
                  <a:lnTo>
                    <a:pt x="0" y="380987"/>
                  </a:lnTo>
                  <a:lnTo>
                    <a:pt x="29662" y="386976"/>
                  </a:lnTo>
                  <a:lnTo>
                    <a:pt x="53882" y="403310"/>
                  </a:lnTo>
                  <a:lnTo>
                    <a:pt x="70212" y="427535"/>
                  </a:lnTo>
                  <a:lnTo>
                    <a:pt x="76200" y="457200"/>
                  </a:lnTo>
                  <a:lnTo>
                    <a:pt x="4648200" y="457200"/>
                  </a:lnTo>
                  <a:lnTo>
                    <a:pt x="4654187" y="427535"/>
                  </a:lnTo>
                  <a:lnTo>
                    <a:pt x="4670517" y="403310"/>
                  </a:lnTo>
                  <a:lnTo>
                    <a:pt x="4694737" y="386976"/>
                  </a:lnTo>
                  <a:lnTo>
                    <a:pt x="4724400" y="380987"/>
                  </a:lnTo>
                  <a:lnTo>
                    <a:pt x="4724400" y="76200"/>
                  </a:lnTo>
                  <a:lnTo>
                    <a:pt x="4694737" y="70212"/>
                  </a:lnTo>
                  <a:lnTo>
                    <a:pt x="4670517" y="53882"/>
                  </a:lnTo>
                  <a:lnTo>
                    <a:pt x="4654187" y="29662"/>
                  </a:lnTo>
                  <a:lnTo>
                    <a:pt x="4648200" y="0"/>
                  </a:lnTo>
                  <a:close/>
                </a:path>
              </a:pathLst>
            </a:custGeom>
            <a:solidFill>
              <a:srgbClr val="F0D6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886200" y="5867403"/>
              <a:ext cx="4724400" cy="457200"/>
            </a:xfrm>
            <a:custGeom>
              <a:avLst/>
              <a:gdLst/>
              <a:ahLst/>
              <a:cxnLst/>
              <a:rect l="l" t="t" r="r" b="b"/>
              <a:pathLst>
                <a:path w="4724400" h="457200">
                  <a:moveTo>
                    <a:pt x="0" y="76200"/>
                  </a:moveTo>
                  <a:lnTo>
                    <a:pt x="29662" y="70212"/>
                  </a:lnTo>
                  <a:lnTo>
                    <a:pt x="53882" y="53882"/>
                  </a:lnTo>
                  <a:lnTo>
                    <a:pt x="70212" y="29662"/>
                  </a:lnTo>
                  <a:lnTo>
                    <a:pt x="76200" y="0"/>
                  </a:lnTo>
                  <a:lnTo>
                    <a:pt x="4648200" y="0"/>
                  </a:lnTo>
                  <a:lnTo>
                    <a:pt x="4654187" y="29662"/>
                  </a:lnTo>
                  <a:lnTo>
                    <a:pt x="4670517" y="53882"/>
                  </a:lnTo>
                  <a:lnTo>
                    <a:pt x="4694737" y="70212"/>
                  </a:lnTo>
                  <a:lnTo>
                    <a:pt x="4724400" y="76200"/>
                  </a:lnTo>
                  <a:lnTo>
                    <a:pt x="4724400" y="380987"/>
                  </a:lnTo>
                  <a:lnTo>
                    <a:pt x="4694737" y="386976"/>
                  </a:lnTo>
                  <a:lnTo>
                    <a:pt x="4670517" y="403310"/>
                  </a:lnTo>
                  <a:lnTo>
                    <a:pt x="4654187" y="427535"/>
                  </a:lnTo>
                  <a:lnTo>
                    <a:pt x="4648200" y="457200"/>
                  </a:lnTo>
                  <a:lnTo>
                    <a:pt x="76200" y="457200"/>
                  </a:lnTo>
                  <a:lnTo>
                    <a:pt x="70212" y="427535"/>
                  </a:lnTo>
                  <a:lnTo>
                    <a:pt x="53882" y="403310"/>
                  </a:lnTo>
                  <a:lnTo>
                    <a:pt x="29662" y="386976"/>
                  </a:lnTo>
                  <a:lnTo>
                    <a:pt x="0" y="380987"/>
                  </a:lnTo>
                  <a:lnTo>
                    <a:pt x="0" y="76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1487233" y="3483673"/>
            <a:ext cx="3013710" cy="2236470"/>
            <a:chOff x="1487233" y="3483673"/>
            <a:chExt cx="3013710" cy="2236470"/>
          </a:xfrm>
        </p:grpSpPr>
        <p:sp>
          <p:nvSpPr>
            <p:cNvPr id="23" name="object 23"/>
            <p:cNvSpPr/>
            <p:nvPr/>
          </p:nvSpPr>
          <p:spPr>
            <a:xfrm>
              <a:off x="1491996" y="3488435"/>
              <a:ext cx="436245" cy="567055"/>
            </a:xfrm>
            <a:custGeom>
              <a:avLst/>
              <a:gdLst/>
              <a:ahLst/>
              <a:cxnLst/>
              <a:rect l="l" t="t" r="r" b="b"/>
              <a:pathLst>
                <a:path w="436244" h="567054">
                  <a:moveTo>
                    <a:pt x="217932" y="0"/>
                  </a:moveTo>
                  <a:lnTo>
                    <a:pt x="178759" y="4566"/>
                  </a:lnTo>
                  <a:lnTo>
                    <a:pt x="141889" y="17734"/>
                  </a:lnTo>
                  <a:lnTo>
                    <a:pt x="107938" y="38701"/>
                  </a:lnTo>
                  <a:lnTo>
                    <a:pt x="77522" y="66667"/>
                  </a:lnTo>
                  <a:lnTo>
                    <a:pt x="51255" y="100831"/>
                  </a:lnTo>
                  <a:lnTo>
                    <a:pt x="29754" y="140394"/>
                  </a:lnTo>
                  <a:lnTo>
                    <a:pt x="13634" y="184554"/>
                  </a:lnTo>
                  <a:lnTo>
                    <a:pt x="3511" y="232510"/>
                  </a:lnTo>
                  <a:lnTo>
                    <a:pt x="0" y="283463"/>
                  </a:lnTo>
                  <a:lnTo>
                    <a:pt x="3511" y="334417"/>
                  </a:lnTo>
                  <a:lnTo>
                    <a:pt x="13634" y="382373"/>
                  </a:lnTo>
                  <a:lnTo>
                    <a:pt x="29754" y="426533"/>
                  </a:lnTo>
                  <a:lnTo>
                    <a:pt x="51255" y="466096"/>
                  </a:lnTo>
                  <a:lnTo>
                    <a:pt x="77522" y="500260"/>
                  </a:lnTo>
                  <a:lnTo>
                    <a:pt x="107938" y="528226"/>
                  </a:lnTo>
                  <a:lnTo>
                    <a:pt x="141889" y="549193"/>
                  </a:lnTo>
                  <a:lnTo>
                    <a:pt x="178759" y="562361"/>
                  </a:lnTo>
                  <a:lnTo>
                    <a:pt x="217932" y="566927"/>
                  </a:lnTo>
                  <a:lnTo>
                    <a:pt x="257104" y="562361"/>
                  </a:lnTo>
                  <a:lnTo>
                    <a:pt x="293974" y="549193"/>
                  </a:lnTo>
                  <a:lnTo>
                    <a:pt x="327925" y="528226"/>
                  </a:lnTo>
                  <a:lnTo>
                    <a:pt x="358341" y="500260"/>
                  </a:lnTo>
                  <a:lnTo>
                    <a:pt x="384608" y="466096"/>
                  </a:lnTo>
                  <a:lnTo>
                    <a:pt x="406109" y="426533"/>
                  </a:lnTo>
                  <a:lnTo>
                    <a:pt x="422229" y="382373"/>
                  </a:lnTo>
                  <a:lnTo>
                    <a:pt x="432352" y="334417"/>
                  </a:lnTo>
                  <a:lnTo>
                    <a:pt x="435864" y="283463"/>
                  </a:lnTo>
                  <a:lnTo>
                    <a:pt x="432352" y="232510"/>
                  </a:lnTo>
                  <a:lnTo>
                    <a:pt x="422229" y="184554"/>
                  </a:lnTo>
                  <a:lnTo>
                    <a:pt x="406109" y="140394"/>
                  </a:lnTo>
                  <a:lnTo>
                    <a:pt x="384608" y="100831"/>
                  </a:lnTo>
                  <a:lnTo>
                    <a:pt x="358341" y="66667"/>
                  </a:lnTo>
                  <a:lnTo>
                    <a:pt x="327925" y="38701"/>
                  </a:lnTo>
                  <a:lnTo>
                    <a:pt x="293974" y="17734"/>
                  </a:lnTo>
                  <a:lnTo>
                    <a:pt x="257104" y="4566"/>
                  </a:lnTo>
                  <a:lnTo>
                    <a:pt x="217932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491996" y="3488435"/>
              <a:ext cx="436245" cy="567055"/>
            </a:xfrm>
            <a:custGeom>
              <a:avLst/>
              <a:gdLst/>
              <a:ahLst/>
              <a:cxnLst/>
              <a:rect l="l" t="t" r="r" b="b"/>
              <a:pathLst>
                <a:path w="436244" h="567054">
                  <a:moveTo>
                    <a:pt x="0" y="283463"/>
                  </a:moveTo>
                  <a:lnTo>
                    <a:pt x="3511" y="232510"/>
                  </a:lnTo>
                  <a:lnTo>
                    <a:pt x="13634" y="184554"/>
                  </a:lnTo>
                  <a:lnTo>
                    <a:pt x="29754" y="140394"/>
                  </a:lnTo>
                  <a:lnTo>
                    <a:pt x="51255" y="100831"/>
                  </a:lnTo>
                  <a:lnTo>
                    <a:pt x="77522" y="66667"/>
                  </a:lnTo>
                  <a:lnTo>
                    <a:pt x="107938" y="38701"/>
                  </a:lnTo>
                  <a:lnTo>
                    <a:pt x="141889" y="17734"/>
                  </a:lnTo>
                  <a:lnTo>
                    <a:pt x="178759" y="4566"/>
                  </a:lnTo>
                  <a:lnTo>
                    <a:pt x="217932" y="0"/>
                  </a:lnTo>
                  <a:lnTo>
                    <a:pt x="257104" y="4566"/>
                  </a:lnTo>
                  <a:lnTo>
                    <a:pt x="293974" y="17734"/>
                  </a:lnTo>
                  <a:lnTo>
                    <a:pt x="327925" y="38701"/>
                  </a:lnTo>
                  <a:lnTo>
                    <a:pt x="358341" y="66667"/>
                  </a:lnTo>
                  <a:lnTo>
                    <a:pt x="384608" y="100831"/>
                  </a:lnTo>
                  <a:lnTo>
                    <a:pt x="406109" y="140394"/>
                  </a:lnTo>
                  <a:lnTo>
                    <a:pt x="422229" y="184554"/>
                  </a:lnTo>
                  <a:lnTo>
                    <a:pt x="432352" y="232510"/>
                  </a:lnTo>
                  <a:lnTo>
                    <a:pt x="435864" y="283463"/>
                  </a:lnTo>
                  <a:lnTo>
                    <a:pt x="432352" y="334417"/>
                  </a:lnTo>
                  <a:lnTo>
                    <a:pt x="422229" y="382373"/>
                  </a:lnTo>
                  <a:lnTo>
                    <a:pt x="406109" y="426533"/>
                  </a:lnTo>
                  <a:lnTo>
                    <a:pt x="384608" y="466096"/>
                  </a:lnTo>
                  <a:lnTo>
                    <a:pt x="358341" y="500260"/>
                  </a:lnTo>
                  <a:lnTo>
                    <a:pt x="327925" y="528226"/>
                  </a:lnTo>
                  <a:lnTo>
                    <a:pt x="293974" y="549193"/>
                  </a:lnTo>
                  <a:lnTo>
                    <a:pt x="257104" y="562361"/>
                  </a:lnTo>
                  <a:lnTo>
                    <a:pt x="217932" y="566927"/>
                  </a:lnTo>
                  <a:lnTo>
                    <a:pt x="178759" y="562361"/>
                  </a:lnTo>
                  <a:lnTo>
                    <a:pt x="141889" y="549193"/>
                  </a:lnTo>
                  <a:lnTo>
                    <a:pt x="107938" y="528226"/>
                  </a:lnTo>
                  <a:lnTo>
                    <a:pt x="77522" y="500260"/>
                  </a:lnTo>
                  <a:lnTo>
                    <a:pt x="51255" y="466096"/>
                  </a:lnTo>
                  <a:lnTo>
                    <a:pt x="29754" y="426533"/>
                  </a:lnTo>
                  <a:lnTo>
                    <a:pt x="13634" y="382373"/>
                  </a:lnTo>
                  <a:lnTo>
                    <a:pt x="3511" y="334417"/>
                  </a:lnTo>
                  <a:lnTo>
                    <a:pt x="0" y="28346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752600" y="4876803"/>
              <a:ext cx="2743200" cy="838200"/>
            </a:xfrm>
            <a:custGeom>
              <a:avLst/>
              <a:gdLst/>
              <a:ahLst/>
              <a:cxnLst/>
              <a:rect l="l" t="t" r="r" b="b"/>
              <a:pathLst>
                <a:path w="2743200" h="838200">
                  <a:moveTo>
                    <a:pt x="2603500" y="0"/>
                  </a:moveTo>
                  <a:lnTo>
                    <a:pt x="139700" y="0"/>
                  </a:lnTo>
                  <a:lnTo>
                    <a:pt x="132577" y="44155"/>
                  </a:lnTo>
                  <a:lnTo>
                    <a:pt x="112745" y="82504"/>
                  </a:lnTo>
                  <a:lnTo>
                    <a:pt x="82504" y="112745"/>
                  </a:lnTo>
                  <a:lnTo>
                    <a:pt x="44155" y="132577"/>
                  </a:lnTo>
                  <a:lnTo>
                    <a:pt x="0" y="139699"/>
                  </a:lnTo>
                  <a:lnTo>
                    <a:pt x="0" y="698487"/>
                  </a:lnTo>
                  <a:lnTo>
                    <a:pt x="44155" y="705609"/>
                  </a:lnTo>
                  <a:lnTo>
                    <a:pt x="82504" y="725442"/>
                  </a:lnTo>
                  <a:lnTo>
                    <a:pt x="112745" y="755685"/>
                  </a:lnTo>
                  <a:lnTo>
                    <a:pt x="132577" y="794038"/>
                  </a:lnTo>
                  <a:lnTo>
                    <a:pt x="139700" y="838199"/>
                  </a:lnTo>
                  <a:lnTo>
                    <a:pt x="2603500" y="838199"/>
                  </a:lnTo>
                  <a:lnTo>
                    <a:pt x="2610622" y="794038"/>
                  </a:lnTo>
                  <a:lnTo>
                    <a:pt x="2630454" y="755685"/>
                  </a:lnTo>
                  <a:lnTo>
                    <a:pt x="2660695" y="725442"/>
                  </a:lnTo>
                  <a:lnTo>
                    <a:pt x="2699044" y="705609"/>
                  </a:lnTo>
                  <a:lnTo>
                    <a:pt x="2743200" y="698487"/>
                  </a:lnTo>
                  <a:lnTo>
                    <a:pt x="2743200" y="139699"/>
                  </a:lnTo>
                  <a:lnTo>
                    <a:pt x="2699044" y="132577"/>
                  </a:lnTo>
                  <a:lnTo>
                    <a:pt x="2660695" y="112745"/>
                  </a:lnTo>
                  <a:lnTo>
                    <a:pt x="2630454" y="82504"/>
                  </a:lnTo>
                  <a:lnTo>
                    <a:pt x="2610622" y="44155"/>
                  </a:lnTo>
                  <a:lnTo>
                    <a:pt x="2603500" y="0"/>
                  </a:lnTo>
                  <a:close/>
                </a:path>
              </a:pathLst>
            </a:custGeom>
            <a:solidFill>
              <a:srgbClr val="F0D6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752600" y="4876803"/>
              <a:ext cx="2743200" cy="838200"/>
            </a:xfrm>
            <a:custGeom>
              <a:avLst/>
              <a:gdLst/>
              <a:ahLst/>
              <a:cxnLst/>
              <a:rect l="l" t="t" r="r" b="b"/>
              <a:pathLst>
                <a:path w="2743200" h="838200">
                  <a:moveTo>
                    <a:pt x="0" y="139699"/>
                  </a:moveTo>
                  <a:lnTo>
                    <a:pt x="44155" y="132577"/>
                  </a:lnTo>
                  <a:lnTo>
                    <a:pt x="82504" y="112745"/>
                  </a:lnTo>
                  <a:lnTo>
                    <a:pt x="112745" y="82504"/>
                  </a:lnTo>
                  <a:lnTo>
                    <a:pt x="132577" y="44155"/>
                  </a:lnTo>
                  <a:lnTo>
                    <a:pt x="139700" y="0"/>
                  </a:lnTo>
                  <a:lnTo>
                    <a:pt x="2603500" y="0"/>
                  </a:lnTo>
                  <a:lnTo>
                    <a:pt x="2610622" y="44155"/>
                  </a:lnTo>
                  <a:lnTo>
                    <a:pt x="2630454" y="82504"/>
                  </a:lnTo>
                  <a:lnTo>
                    <a:pt x="2660695" y="112745"/>
                  </a:lnTo>
                  <a:lnTo>
                    <a:pt x="2699044" y="132577"/>
                  </a:lnTo>
                  <a:lnTo>
                    <a:pt x="2743200" y="139699"/>
                  </a:lnTo>
                  <a:lnTo>
                    <a:pt x="2743200" y="698487"/>
                  </a:lnTo>
                  <a:lnTo>
                    <a:pt x="2699044" y="705609"/>
                  </a:lnTo>
                  <a:lnTo>
                    <a:pt x="2660695" y="725442"/>
                  </a:lnTo>
                  <a:lnTo>
                    <a:pt x="2630454" y="755685"/>
                  </a:lnTo>
                  <a:lnTo>
                    <a:pt x="2610622" y="794038"/>
                  </a:lnTo>
                  <a:lnTo>
                    <a:pt x="2603500" y="838199"/>
                  </a:lnTo>
                  <a:lnTo>
                    <a:pt x="139700" y="838199"/>
                  </a:lnTo>
                  <a:lnTo>
                    <a:pt x="132577" y="794038"/>
                  </a:lnTo>
                  <a:lnTo>
                    <a:pt x="112745" y="755685"/>
                  </a:lnTo>
                  <a:lnTo>
                    <a:pt x="82504" y="725442"/>
                  </a:lnTo>
                  <a:lnTo>
                    <a:pt x="44155" y="705609"/>
                  </a:lnTo>
                  <a:lnTo>
                    <a:pt x="0" y="698487"/>
                  </a:lnTo>
                  <a:lnTo>
                    <a:pt x="0" y="13969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4982081" y="5940044"/>
            <a:ext cx="25323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ГОМОГЕНІЗАЦІЯ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15" dirty="0">
                <a:latin typeface="Arial"/>
                <a:cs typeface="Arial"/>
              </a:rPr>
              <a:t>МАЗІ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7453693" y="566733"/>
            <a:ext cx="3219450" cy="556895"/>
            <a:chOff x="7453693" y="566733"/>
            <a:chExt cx="3219450" cy="556895"/>
          </a:xfrm>
        </p:grpSpPr>
        <p:sp>
          <p:nvSpPr>
            <p:cNvPr id="29" name="object 29"/>
            <p:cNvSpPr/>
            <p:nvPr/>
          </p:nvSpPr>
          <p:spPr>
            <a:xfrm>
              <a:off x="7458456" y="571496"/>
              <a:ext cx="3209925" cy="547370"/>
            </a:xfrm>
            <a:custGeom>
              <a:avLst/>
              <a:gdLst/>
              <a:ahLst/>
              <a:cxnLst/>
              <a:rect l="l" t="t" r="r" b="b"/>
              <a:pathLst>
                <a:path w="3209925" h="547369">
                  <a:moveTo>
                    <a:pt x="2947377" y="0"/>
                  </a:moveTo>
                  <a:lnTo>
                    <a:pt x="262166" y="0"/>
                  </a:lnTo>
                  <a:lnTo>
                    <a:pt x="215040" y="4223"/>
                  </a:lnTo>
                  <a:lnTo>
                    <a:pt x="170686" y="16401"/>
                  </a:lnTo>
                  <a:lnTo>
                    <a:pt x="129844" y="35792"/>
                  </a:lnTo>
                  <a:lnTo>
                    <a:pt x="93254" y="61657"/>
                  </a:lnTo>
                  <a:lnTo>
                    <a:pt x="61657" y="93254"/>
                  </a:lnTo>
                  <a:lnTo>
                    <a:pt x="35792" y="129844"/>
                  </a:lnTo>
                  <a:lnTo>
                    <a:pt x="16401" y="170686"/>
                  </a:lnTo>
                  <a:lnTo>
                    <a:pt x="4223" y="215040"/>
                  </a:lnTo>
                  <a:lnTo>
                    <a:pt x="0" y="262166"/>
                  </a:lnTo>
                  <a:lnTo>
                    <a:pt x="0" y="284962"/>
                  </a:lnTo>
                  <a:lnTo>
                    <a:pt x="4223" y="332084"/>
                  </a:lnTo>
                  <a:lnTo>
                    <a:pt x="16401" y="376435"/>
                  </a:lnTo>
                  <a:lnTo>
                    <a:pt x="35792" y="417274"/>
                  </a:lnTo>
                  <a:lnTo>
                    <a:pt x="61657" y="453863"/>
                  </a:lnTo>
                  <a:lnTo>
                    <a:pt x="93254" y="485459"/>
                  </a:lnTo>
                  <a:lnTo>
                    <a:pt x="129844" y="511323"/>
                  </a:lnTo>
                  <a:lnTo>
                    <a:pt x="170686" y="530714"/>
                  </a:lnTo>
                  <a:lnTo>
                    <a:pt x="215040" y="542892"/>
                  </a:lnTo>
                  <a:lnTo>
                    <a:pt x="262166" y="547116"/>
                  </a:lnTo>
                  <a:lnTo>
                    <a:pt x="2947377" y="547116"/>
                  </a:lnTo>
                  <a:lnTo>
                    <a:pt x="2994503" y="542892"/>
                  </a:lnTo>
                  <a:lnTo>
                    <a:pt x="3038857" y="530714"/>
                  </a:lnTo>
                  <a:lnTo>
                    <a:pt x="3079699" y="511323"/>
                  </a:lnTo>
                  <a:lnTo>
                    <a:pt x="3116289" y="485459"/>
                  </a:lnTo>
                  <a:lnTo>
                    <a:pt x="3147886" y="453863"/>
                  </a:lnTo>
                  <a:lnTo>
                    <a:pt x="3173751" y="417274"/>
                  </a:lnTo>
                  <a:lnTo>
                    <a:pt x="3193142" y="376435"/>
                  </a:lnTo>
                  <a:lnTo>
                    <a:pt x="3205320" y="332084"/>
                  </a:lnTo>
                  <a:lnTo>
                    <a:pt x="3209544" y="284962"/>
                  </a:lnTo>
                  <a:lnTo>
                    <a:pt x="3209544" y="262166"/>
                  </a:lnTo>
                  <a:lnTo>
                    <a:pt x="3205320" y="215040"/>
                  </a:lnTo>
                  <a:lnTo>
                    <a:pt x="3193142" y="170686"/>
                  </a:lnTo>
                  <a:lnTo>
                    <a:pt x="3173751" y="129844"/>
                  </a:lnTo>
                  <a:lnTo>
                    <a:pt x="3147886" y="93254"/>
                  </a:lnTo>
                  <a:lnTo>
                    <a:pt x="3116289" y="61657"/>
                  </a:lnTo>
                  <a:lnTo>
                    <a:pt x="3079699" y="35792"/>
                  </a:lnTo>
                  <a:lnTo>
                    <a:pt x="3038857" y="16401"/>
                  </a:lnTo>
                  <a:lnTo>
                    <a:pt x="2994503" y="4223"/>
                  </a:lnTo>
                  <a:lnTo>
                    <a:pt x="2947377" y="0"/>
                  </a:lnTo>
                  <a:close/>
                </a:path>
              </a:pathLst>
            </a:custGeom>
            <a:solidFill>
              <a:srgbClr val="E4C5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458456" y="571496"/>
              <a:ext cx="3209925" cy="547370"/>
            </a:xfrm>
            <a:custGeom>
              <a:avLst/>
              <a:gdLst/>
              <a:ahLst/>
              <a:cxnLst/>
              <a:rect l="l" t="t" r="r" b="b"/>
              <a:pathLst>
                <a:path w="3209925" h="547369">
                  <a:moveTo>
                    <a:pt x="0" y="262166"/>
                  </a:moveTo>
                  <a:lnTo>
                    <a:pt x="4223" y="215040"/>
                  </a:lnTo>
                  <a:lnTo>
                    <a:pt x="16401" y="170686"/>
                  </a:lnTo>
                  <a:lnTo>
                    <a:pt x="35792" y="129844"/>
                  </a:lnTo>
                  <a:lnTo>
                    <a:pt x="61657" y="93254"/>
                  </a:lnTo>
                  <a:lnTo>
                    <a:pt x="93254" y="61657"/>
                  </a:lnTo>
                  <a:lnTo>
                    <a:pt x="129844" y="35792"/>
                  </a:lnTo>
                  <a:lnTo>
                    <a:pt x="170686" y="16401"/>
                  </a:lnTo>
                  <a:lnTo>
                    <a:pt x="215040" y="4223"/>
                  </a:lnTo>
                  <a:lnTo>
                    <a:pt x="262166" y="0"/>
                  </a:lnTo>
                  <a:lnTo>
                    <a:pt x="2947377" y="0"/>
                  </a:lnTo>
                  <a:lnTo>
                    <a:pt x="2994503" y="4223"/>
                  </a:lnTo>
                  <a:lnTo>
                    <a:pt x="3038857" y="16401"/>
                  </a:lnTo>
                  <a:lnTo>
                    <a:pt x="3079699" y="35792"/>
                  </a:lnTo>
                  <a:lnTo>
                    <a:pt x="3116289" y="61657"/>
                  </a:lnTo>
                  <a:lnTo>
                    <a:pt x="3147886" y="93254"/>
                  </a:lnTo>
                  <a:lnTo>
                    <a:pt x="3173751" y="129844"/>
                  </a:lnTo>
                  <a:lnTo>
                    <a:pt x="3193142" y="170686"/>
                  </a:lnTo>
                  <a:lnTo>
                    <a:pt x="3205320" y="215040"/>
                  </a:lnTo>
                  <a:lnTo>
                    <a:pt x="3209544" y="262166"/>
                  </a:lnTo>
                  <a:lnTo>
                    <a:pt x="3209544" y="284962"/>
                  </a:lnTo>
                  <a:lnTo>
                    <a:pt x="3205320" y="332084"/>
                  </a:lnTo>
                  <a:lnTo>
                    <a:pt x="3193142" y="376435"/>
                  </a:lnTo>
                  <a:lnTo>
                    <a:pt x="3173751" y="417274"/>
                  </a:lnTo>
                  <a:lnTo>
                    <a:pt x="3147886" y="453863"/>
                  </a:lnTo>
                  <a:lnTo>
                    <a:pt x="3116289" y="485459"/>
                  </a:lnTo>
                  <a:lnTo>
                    <a:pt x="3079699" y="511323"/>
                  </a:lnTo>
                  <a:lnTo>
                    <a:pt x="3038857" y="530714"/>
                  </a:lnTo>
                  <a:lnTo>
                    <a:pt x="2994503" y="542892"/>
                  </a:lnTo>
                  <a:lnTo>
                    <a:pt x="2947377" y="547116"/>
                  </a:lnTo>
                  <a:lnTo>
                    <a:pt x="262166" y="547116"/>
                  </a:lnTo>
                  <a:lnTo>
                    <a:pt x="215040" y="542892"/>
                  </a:lnTo>
                  <a:lnTo>
                    <a:pt x="170686" y="530714"/>
                  </a:lnTo>
                  <a:lnTo>
                    <a:pt x="129844" y="511323"/>
                  </a:lnTo>
                  <a:lnTo>
                    <a:pt x="93254" y="485459"/>
                  </a:lnTo>
                  <a:lnTo>
                    <a:pt x="61657" y="453863"/>
                  </a:lnTo>
                  <a:lnTo>
                    <a:pt x="35792" y="417274"/>
                  </a:lnTo>
                  <a:lnTo>
                    <a:pt x="16401" y="376435"/>
                  </a:lnTo>
                  <a:lnTo>
                    <a:pt x="4223" y="332084"/>
                  </a:lnTo>
                  <a:lnTo>
                    <a:pt x="0" y="284962"/>
                  </a:lnTo>
                  <a:lnTo>
                    <a:pt x="0" y="26216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7639718" y="552227"/>
            <a:ext cx="28467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3460" marR="5080" indent="-1001394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rebuchet MS"/>
                <a:cs typeface="Trebuchet MS"/>
              </a:rPr>
              <a:t>Відважування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тарирних </a:t>
            </a:r>
            <a:r>
              <a:rPr sz="1800" spc="-52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терезах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838201" y="1900237"/>
            <a:ext cx="6862762" cy="1533525"/>
            <a:chOff x="1595437" y="1900237"/>
            <a:chExt cx="6105525" cy="1533525"/>
          </a:xfrm>
        </p:grpSpPr>
        <p:sp>
          <p:nvSpPr>
            <p:cNvPr id="33" name="object 33"/>
            <p:cNvSpPr/>
            <p:nvPr/>
          </p:nvSpPr>
          <p:spPr>
            <a:xfrm>
              <a:off x="7505700" y="3238500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190500" h="190500">
                  <a:moveTo>
                    <a:pt x="190500" y="0"/>
                  </a:moveTo>
                  <a:lnTo>
                    <a:pt x="38100" y="38100"/>
                  </a:lnTo>
                  <a:lnTo>
                    <a:pt x="0" y="190500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600200" y="1905000"/>
              <a:ext cx="6096000" cy="1524000"/>
            </a:xfrm>
            <a:custGeom>
              <a:avLst/>
              <a:gdLst/>
              <a:ahLst/>
              <a:cxnLst/>
              <a:rect l="l" t="t" r="r" b="b"/>
              <a:pathLst>
                <a:path w="6096000" h="1524000">
                  <a:moveTo>
                    <a:pt x="5905500" y="1524000"/>
                  </a:moveTo>
                  <a:lnTo>
                    <a:pt x="5943600" y="1371600"/>
                  </a:lnTo>
                  <a:lnTo>
                    <a:pt x="6096000" y="1333500"/>
                  </a:lnTo>
                  <a:lnTo>
                    <a:pt x="5905500" y="1524000"/>
                  </a:lnTo>
                  <a:lnTo>
                    <a:pt x="0" y="1524000"/>
                  </a:lnTo>
                  <a:lnTo>
                    <a:pt x="0" y="0"/>
                  </a:lnTo>
                  <a:lnTo>
                    <a:pt x="6096000" y="0"/>
                  </a:lnTo>
                  <a:lnTo>
                    <a:pt x="6096000" y="13335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1022223" y="2159000"/>
            <a:ext cx="6583096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9867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водяній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бані,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потім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переносять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ступку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або</a:t>
            </a:r>
            <a:endParaRPr sz="1800" dirty="0">
              <a:latin typeface="Times New Roman"/>
              <a:cs typeface="Times New Roman"/>
            </a:endParaRPr>
          </a:p>
          <a:p>
            <a:pPr marL="12700" marR="5080" indent="-635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частину </a:t>
            </a:r>
            <a:r>
              <a:rPr sz="1800" spc="5" dirty="0">
                <a:latin typeface="Times New Roman"/>
                <a:cs typeface="Times New Roman"/>
              </a:rPr>
              <a:t>основи </a:t>
            </a:r>
            <a:r>
              <a:rPr sz="1800" spc="-10" dirty="0">
                <a:latin typeface="Times New Roman"/>
                <a:cs typeface="Times New Roman"/>
              </a:rPr>
              <a:t>поміщають </a:t>
            </a:r>
            <a:r>
              <a:rPr sz="1800" dirty="0">
                <a:latin typeface="Times New Roman"/>
                <a:cs typeface="Times New Roman"/>
              </a:rPr>
              <a:t>у теплу </a:t>
            </a:r>
            <a:r>
              <a:rPr sz="1800" spc="-10" dirty="0">
                <a:latin typeface="Times New Roman"/>
                <a:cs typeface="Times New Roman"/>
              </a:rPr>
              <a:t>ступку </a:t>
            </a:r>
            <a:r>
              <a:rPr sz="1800" spc="-5" dirty="0">
                <a:latin typeface="Times New Roman"/>
                <a:cs typeface="Times New Roman"/>
              </a:rPr>
              <a:t>(вазелін </a:t>
            </a:r>
            <a:r>
              <a:rPr sz="1800" dirty="0">
                <a:latin typeface="Times New Roman"/>
                <a:cs typeface="Times New Roman"/>
              </a:rPr>
              <a:t>або сплав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ПЕО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розплавляється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5" dirty="0">
                <a:latin typeface="Times New Roman"/>
                <a:cs typeface="Times New Roman"/>
              </a:rPr>
              <a:t> перетворюється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рідину</a:t>
            </a:r>
            <a:r>
              <a:rPr sz="1400" dirty="0">
                <a:latin typeface="Arial"/>
                <a:cs typeface="Arial"/>
              </a:rPr>
              <a:t>)</a:t>
            </a:r>
          </a:p>
        </p:txBody>
      </p:sp>
      <p:grpSp>
        <p:nvGrpSpPr>
          <p:cNvPr id="36" name="object 36"/>
          <p:cNvGrpSpPr/>
          <p:nvPr/>
        </p:nvGrpSpPr>
        <p:grpSpPr>
          <a:xfrm>
            <a:off x="3858577" y="588073"/>
            <a:ext cx="445770" cy="576580"/>
            <a:chOff x="3858577" y="588073"/>
            <a:chExt cx="445770" cy="576580"/>
          </a:xfrm>
        </p:grpSpPr>
        <p:sp>
          <p:nvSpPr>
            <p:cNvPr id="37" name="object 37"/>
            <p:cNvSpPr/>
            <p:nvPr/>
          </p:nvSpPr>
          <p:spPr>
            <a:xfrm>
              <a:off x="3863340" y="592836"/>
              <a:ext cx="436245" cy="567055"/>
            </a:xfrm>
            <a:custGeom>
              <a:avLst/>
              <a:gdLst/>
              <a:ahLst/>
              <a:cxnLst/>
              <a:rect l="l" t="t" r="r" b="b"/>
              <a:pathLst>
                <a:path w="436245" h="567055">
                  <a:moveTo>
                    <a:pt x="217932" y="0"/>
                  </a:moveTo>
                  <a:lnTo>
                    <a:pt x="178759" y="4566"/>
                  </a:lnTo>
                  <a:lnTo>
                    <a:pt x="141889" y="17734"/>
                  </a:lnTo>
                  <a:lnTo>
                    <a:pt x="107938" y="38701"/>
                  </a:lnTo>
                  <a:lnTo>
                    <a:pt x="77522" y="66667"/>
                  </a:lnTo>
                  <a:lnTo>
                    <a:pt x="51255" y="100831"/>
                  </a:lnTo>
                  <a:lnTo>
                    <a:pt x="29754" y="140394"/>
                  </a:lnTo>
                  <a:lnTo>
                    <a:pt x="13634" y="184554"/>
                  </a:lnTo>
                  <a:lnTo>
                    <a:pt x="3511" y="232510"/>
                  </a:lnTo>
                  <a:lnTo>
                    <a:pt x="0" y="283463"/>
                  </a:lnTo>
                  <a:lnTo>
                    <a:pt x="3511" y="334417"/>
                  </a:lnTo>
                  <a:lnTo>
                    <a:pt x="13634" y="382373"/>
                  </a:lnTo>
                  <a:lnTo>
                    <a:pt x="29754" y="426533"/>
                  </a:lnTo>
                  <a:lnTo>
                    <a:pt x="51255" y="466096"/>
                  </a:lnTo>
                  <a:lnTo>
                    <a:pt x="77522" y="500260"/>
                  </a:lnTo>
                  <a:lnTo>
                    <a:pt x="107938" y="528226"/>
                  </a:lnTo>
                  <a:lnTo>
                    <a:pt x="141889" y="549193"/>
                  </a:lnTo>
                  <a:lnTo>
                    <a:pt x="178759" y="562361"/>
                  </a:lnTo>
                  <a:lnTo>
                    <a:pt x="217932" y="566927"/>
                  </a:lnTo>
                  <a:lnTo>
                    <a:pt x="257104" y="562361"/>
                  </a:lnTo>
                  <a:lnTo>
                    <a:pt x="293974" y="549193"/>
                  </a:lnTo>
                  <a:lnTo>
                    <a:pt x="327925" y="528226"/>
                  </a:lnTo>
                  <a:lnTo>
                    <a:pt x="358341" y="500260"/>
                  </a:lnTo>
                  <a:lnTo>
                    <a:pt x="384608" y="466096"/>
                  </a:lnTo>
                  <a:lnTo>
                    <a:pt x="406109" y="426533"/>
                  </a:lnTo>
                  <a:lnTo>
                    <a:pt x="422229" y="382373"/>
                  </a:lnTo>
                  <a:lnTo>
                    <a:pt x="432352" y="334417"/>
                  </a:lnTo>
                  <a:lnTo>
                    <a:pt x="435864" y="283463"/>
                  </a:lnTo>
                  <a:lnTo>
                    <a:pt x="432352" y="232510"/>
                  </a:lnTo>
                  <a:lnTo>
                    <a:pt x="422229" y="184554"/>
                  </a:lnTo>
                  <a:lnTo>
                    <a:pt x="406109" y="140394"/>
                  </a:lnTo>
                  <a:lnTo>
                    <a:pt x="384608" y="100831"/>
                  </a:lnTo>
                  <a:lnTo>
                    <a:pt x="358341" y="66667"/>
                  </a:lnTo>
                  <a:lnTo>
                    <a:pt x="327925" y="38701"/>
                  </a:lnTo>
                  <a:lnTo>
                    <a:pt x="293974" y="17734"/>
                  </a:lnTo>
                  <a:lnTo>
                    <a:pt x="257104" y="4566"/>
                  </a:lnTo>
                  <a:lnTo>
                    <a:pt x="217932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863340" y="592836"/>
              <a:ext cx="436245" cy="567055"/>
            </a:xfrm>
            <a:custGeom>
              <a:avLst/>
              <a:gdLst/>
              <a:ahLst/>
              <a:cxnLst/>
              <a:rect l="l" t="t" r="r" b="b"/>
              <a:pathLst>
                <a:path w="436245" h="567055">
                  <a:moveTo>
                    <a:pt x="0" y="283463"/>
                  </a:moveTo>
                  <a:lnTo>
                    <a:pt x="3511" y="232510"/>
                  </a:lnTo>
                  <a:lnTo>
                    <a:pt x="13634" y="184554"/>
                  </a:lnTo>
                  <a:lnTo>
                    <a:pt x="29754" y="140394"/>
                  </a:lnTo>
                  <a:lnTo>
                    <a:pt x="51255" y="100831"/>
                  </a:lnTo>
                  <a:lnTo>
                    <a:pt x="77522" y="66667"/>
                  </a:lnTo>
                  <a:lnTo>
                    <a:pt x="107938" y="38701"/>
                  </a:lnTo>
                  <a:lnTo>
                    <a:pt x="141889" y="17734"/>
                  </a:lnTo>
                  <a:lnTo>
                    <a:pt x="178759" y="4566"/>
                  </a:lnTo>
                  <a:lnTo>
                    <a:pt x="217932" y="0"/>
                  </a:lnTo>
                  <a:lnTo>
                    <a:pt x="257104" y="4566"/>
                  </a:lnTo>
                  <a:lnTo>
                    <a:pt x="293974" y="17734"/>
                  </a:lnTo>
                  <a:lnTo>
                    <a:pt x="327925" y="38701"/>
                  </a:lnTo>
                  <a:lnTo>
                    <a:pt x="358341" y="66667"/>
                  </a:lnTo>
                  <a:lnTo>
                    <a:pt x="384608" y="100831"/>
                  </a:lnTo>
                  <a:lnTo>
                    <a:pt x="406109" y="140394"/>
                  </a:lnTo>
                  <a:lnTo>
                    <a:pt x="422229" y="184554"/>
                  </a:lnTo>
                  <a:lnTo>
                    <a:pt x="432352" y="232510"/>
                  </a:lnTo>
                  <a:lnTo>
                    <a:pt x="435864" y="283463"/>
                  </a:lnTo>
                  <a:lnTo>
                    <a:pt x="432352" y="334417"/>
                  </a:lnTo>
                  <a:lnTo>
                    <a:pt x="422229" y="382373"/>
                  </a:lnTo>
                  <a:lnTo>
                    <a:pt x="406109" y="426533"/>
                  </a:lnTo>
                  <a:lnTo>
                    <a:pt x="384608" y="466096"/>
                  </a:lnTo>
                  <a:lnTo>
                    <a:pt x="358341" y="500260"/>
                  </a:lnTo>
                  <a:lnTo>
                    <a:pt x="327925" y="528226"/>
                  </a:lnTo>
                  <a:lnTo>
                    <a:pt x="293974" y="549193"/>
                  </a:lnTo>
                  <a:lnTo>
                    <a:pt x="257104" y="562361"/>
                  </a:lnTo>
                  <a:lnTo>
                    <a:pt x="217932" y="566927"/>
                  </a:lnTo>
                  <a:lnTo>
                    <a:pt x="178759" y="562361"/>
                  </a:lnTo>
                  <a:lnTo>
                    <a:pt x="141889" y="549193"/>
                  </a:lnTo>
                  <a:lnTo>
                    <a:pt x="107938" y="528226"/>
                  </a:lnTo>
                  <a:lnTo>
                    <a:pt x="77522" y="500260"/>
                  </a:lnTo>
                  <a:lnTo>
                    <a:pt x="51255" y="466096"/>
                  </a:lnTo>
                  <a:lnTo>
                    <a:pt x="29754" y="426533"/>
                  </a:lnTo>
                  <a:lnTo>
                    <a:pt x="13634" y="382373"/>
                  </a:lnTo>
                  <a:lnTo>
                    <a:pt x="3511" y="334417"/>
                  </a:lnTo>
                  <a:lnTo>
                    <a:pt x="0" y="28346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4005262" y="702057"/>
            <a:ext cx="1530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Times New Roman"/>
                <a:cs typeface="Times New Roman"/>
              </a:rPr>
              <a:t>1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633537" y="3597657"/>
            <a:ext cx="1530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487233" y="4550473"/>
            <a:ext cx="445770" cy="576580"/>
            <a:chOff x="1487233" y="4550473"/>
            <a:chExt cx="445770" cy="576580"/>
          </a:xfrm>
        </p:grpSpPr>
        <p:sp>
          <p:nvSpPr>
            <p:cNvPr id="42" name="object 42"/>
            <p:cNvSpPr/>
            <p:nvPr/>
          </p:nvSpPr>
          <p:spPr>
            <a:xfrm>
              <a:off x="1491996" y="4555235"/>
              <a:ext cx="436245" cy="567055"/>
            </a:xfrm>
            <a:custGeom>
              <a:avLst/>
              <a:gdLst/>
              <a:ahLst/>
              <a:cxnLst/>
              <a:rect l="l" t="t" r="r" b="b"/>
              <a:pathLst>
                <a:path w="436244" h="567054">
                  <a:moveTo>
                    <a:pt x="217932" y="0"/>
                  </a:moveTo>
                  <a:lnTo>
                    <a:pt x="178759" y="4566"/>
                  </a:lnTo>
                  <a:lnTo>
                    <a:pt x="141889" y="17734"/>
                  </a:lnTo>
                  <a:lnTo>
                    <a:pt x="107938" y="38701"/>
                  </a:lnTo>
                  <a:lnTo>
                    <a:pt x="77522" y="66667"/>
                  </a:lnTo>
                  <a:lnTo>
                    <a:pt x="51255" y="100831"/>
                  </a:lnTo>
                  <a:lnTo>
                    <a:pt x="29754" y="140394"/>
                  </a:lnTo>
                  <a:lnTo>
                    <a:pt x="13634" y="184554"/>
                  </a:lnTo>
                  <a:lnTo>
                    <a:pt x="3511" y="232510"/>
                  </a:lnTo>
                  <a:lnTo>
                    <a:pt x="0" y="283463"/>
                  </a:lnTo>
                  <a:lnTo>
                    <a:pt x="3511" y="334417"/>
                  </a:lnTo>
                  <a:lnTo>
                    <a:pt x="13634" y="382373"/>
                  </a:lnTo>
                  <a:lnTo>
                    <a:pt x="29754" y="426533"/>
                  </a:lnTo>
                  <a:lnTo>
                    <a:pt x="51255" y="466096"/>
                  </a:lnTo>
                  <a:lnTo>
                    <a:pt x="77522" y="500260"/>
                  </a:lnTo>
                  <a:lnTo>
                    <a:pt x="107938" y="528226"/>
                  </a:lnTo>
                  <a:lnTo>
                    <a:pt x="141889" y="549193"/>
                  </a:lnTo>
                  <a:lnTo>
                    <a:pt x="178759" y="562361"/>
                  </a:lnTo>
                  <a:lnTo>
                    <a:pt x="217932" y="566927"/>
                  </a:lnTo>
                  <a:lnTo>
                    <a:pt x="257104" y="562361"/>
                  </a:lnTo>
                  <a:lnTo>
                    <a:pt x="293974" y="549193"/>
                  </a:lnTo>
                  <a:lnTo>
                    <a:pt x="327925" y="528226"/>
                  </a:lnTo>
                  <a:lnTo>
                    <a:pt x="358341" y="500260"/>
                  </a:lnTo>
                  <a:lnTo>
                    <a:pt x="384608" y="466096"/>
                  </a:lnTo>
                  <a:lnTo>
                    <a:pt x="406109" y="426533"/>
                  </a:lnTo>
                  <a:lnTo>
                    <a:pt x="422229" y="382373"/>
                  </a:lnTo>
                  <a:lnTo>
                    <a:pt x="432352" y="334417"/>
                  </a:lnTo>
                  <a:lnTo>
                    <a:pt x="435864" y="283463"/>
                  </a:lnTo>
                  <a:lnTo>
                    <a:pt x="432352" y="232510"/>
                  </a:lnTo>
                  <a:lnTo>
                    <a:pt x="422229" y="184554"/>
                  </a:lnTo>
                  <a:lnTo>
                    <a:pt x="406109" y="140394"/>
                  </a:lnTo>
                  <a:lnTo>
                    <a:pt x="384608" y="100831"/>
                  </a:lnTo>
                  <a:lnTo>
                    <a:pt x="358341" y="66667"/>
                  </a:lnTo>
                  <a:lnTo>
                    <a:pt x="327925" y="38701"/>
                  </a:lnTo>
                  <a:lnTo>
                    <a:pt x="293974" y="17734"/>
                  </a:lnTo>
                  <a:lnTo>
                    <a:pt x="257104" y="4566"/>
                  </a:lnTo>
                  <a:lnTo>
                    <a:pt x="217932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491996" y="4555235"/>
              <a:ext cx="436245" cy="567055"/>
            </a:xfrm>
            <a:custGeom>
              <a:avLst/>
              <a:gdLst/>
              <a:ahLst/>
              <a:cxnLst/>
              <a:rect l="l" t="t" r="r" b="b"/>
              <a:pathLst>
                <a:path w="436244" h="567054">
                  <a:moveTo>
                    <a:pt x="0" y="283463"/>
                  </a:moveTo>
                  <a:lnTo>
                    <a:pt x="3511" y="232510"/>
                  </a:lnTo>
                  <a:lnTo>
                    <a:pt x="13634" y="184554"/>
                  </a:lnTo>
                  <a:lnTo>
                    <a:pt x="29754" y="140394"/>
                  </a:lnTo>
                  <a:lnTo>
                    <a:pt x="51255" y="100831"/>
                  </a:lnTo>
                  <a:lnTo>
                    <a:pt x="77522" y="66667"/>
                  </a:lnTo>
                  <a:lnTo>
                    <a:pt x="107938" y="38701"/>
                  </a:lnTo>
                  <a:lnTo>
                    <a:pt x="141889" y="17734"/>
                  </a:lnTo>
                  <a:lnTo>
                    <a:pt x="178759" y="4566"/>
                  </a:lnTo>
                  <a:lnTo>
                    <a:pt x="217932" y="0"/>
                  </a:lnTo>
                  <a:lnTo>
                    <a:pt x="257104" y="4566"/>
                  </a:lnTo>
                  <a:lnTo>
                    <a:pt x="293974" y="17734"/>
                  </a:lnTo>
                  <a:lnTo>
                    <a:pt x="327925" y="38701"/>
                  </a:lnTo>
                  <a:lnTo>
                    <a:pt x="358341" y="66667"/>
                  </a:lnTo>
                  <a:lnTo>
                    <a:pt x="384608" y="100831"/>
                  </a:lnTo>
                  <a:lnTo>
                    <a:pt x="406109" y="140394"/>
                  </a:lnTo>
                  <a:lnTo>
                    <a:pt x="422229" y="184554"/>
                  </a:lnTo>
                  <a:lnTo>
                    <a:pt x="432352" y="232510"/>
                  </a:lnTo>
                  <a:lnTo>
                    <a:pt x="435864" y="283463"/>
                  </a:lnTo>
                  <a:lnTo>
                    <a:pt x="432352" y="334417"/>
                  </a:lnTo>
                  <a:lnTo>
                    <a:pt x="422229" y="382373"/>
                  </a:lnTo>
                  <a:lnTo>
                    <a:pt x="406109" y="426533"/>
                  </a:lnTo>
                  <a:lnTo>
                    <a:pt x="384608" y="466096"/>
                  </a:lnTo>
                  <a:lnTo>
                    <a:pt x="358341" y="500260"/>
                  </a:lnTo>
                  <a:lnTo>
                    <a:pt x="327925" y="528226"/>
                  </a:lnTo>
                  <a:lnTo>
                    <a:pt x="293974" y="549193"/>
                  </a:lnTo>
                  <a:lnTo>
                    <a:pt x="257104" y="562361"/>
                  </a:lnTo>
                  <a:lnTo>
                    <a:pt x="217932" y="566927"/>
                  </a:lnTo>
                  <a:lnTo>
                    <a:pt x="178759" y="562361"/>
                  </a:lnTo>
                  <a:lnTo>
                    <a:pt x="141889" y="549193"/>
                  </a:lnTo>
                  <a:lnTo>
                    <a:pt x="107938" y="528226"/>
                  </a:lnTo>
                  <a:lnTo>
                    <a:pt x="77522" y="500260"/>
                  </a:lnTo>
                  <a:lnTo>
                    <a:pt x="51255" y="466096"/>
                  </a:lnTo>
                  <a:lnTo>
                    <a:pt x="29754" y="426533"/>
                  </a:lnTo>
                  <a:lnTo>
                    <a:pt x="13634" y="382373"/>
                  </a:lnTo>
                  <a:lnTo>
                    <a:pt x="3511" y="334417"/>
                  </a:lnTo>
                  <a:lnTo>
                    <a:pt x="0" y="28346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1633537" y="4664457"/>
            <a:ext cx="1530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Times New Roman"/>
                <a:cs typeface="Times New Roman"/>
              </a:rPr>
              <a:t>3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3468433" y="5769673"/>
            <a:ext cx="445770" cy="576580"/>
            <a:chOff x="3468433" y="5769673"/>
            <a:chExt cx="445770" cy="576580"/>
          </a:xfrm>
        </p:grpSpPr>
        <p:sp>
          <p:nvSpPr>
            <p:cNvPr id="46" name="object 46"/>
            <p:cNvSpPr/>
            <p:nvPr/>
          </p:nvSpPr>
          <p:spPr>
            <a:xfrm>
              <a:off x="3473196" y="5774435"/>
              <a:ext cx="436245" cy="567055"/>
            </a:xfrm>
            <a:custGeom>
              <a:avLst/>
              <a:gdLst/>
              <a:ahLst/>
              <a:cxnLst/>
              <a:rect l="l" t="t" r="r" b="b"/>
              <a:pathLst>
                <a:path w="436245" h="567054">
                  <a:moveTo>
                    <a:pt x="217932" y="0"/>
                  </a:moveTo>
                  <a:lnTo>
                    <a:pt x="178759" y="4566"/>
                  </a:lnTo>
                  <a:lnTo>
                    <a:pt x="141889" y="17734"/>
                  </a:lnTo>
                  <a:lnTo>
                    <a:pt x="107938" y="38701"/>
                  </a:lnTo>
                  <a:lnTo>
                    <a:pt x="77522" y="66667"/>
                  </a:lnTo>
                  <a:lnTo>
                    <a:pt x="51255" y="100831"/>
                  </a:lnTo>
                  <a:lnTo>
                    <a:pt x="29754" y="140394"/>
                  </a:lnTo>
                  <a:lnTo>
                    <a:pt x="13634" y="184554"/>
                  </a:lnTo>
                  <a:lnTo>
                    <a:pt x="3511" y="232510"/>
                  </a:lnTo>
                  <a:lnTo>
                    <a:pt x="0" y="283463"/>
                  </a:lnTo>
                  <a:lnTo>
                    <a:pt x="3511" y="334417"/>
                  </a:lnTo>
                  <a:lnTo>
                    <a:pt x="13634" y="382373"/>
                  </a:lnTo>
                  <a:lnTo>
                    <a:pt x="29754" y="426533"/>
                  </a:lnTo>
                  <a:lnTo>
                    <a:pt x="51255" y="466096"/>
                  </a:lnTo>
                  <a:lnTo>
                    <a:pt x="77522" y="500260"/>
                  </a:lnTo>
                  <a:lnTo>
                    <a:pt x="107938" y="528226"/>
                  </a:lnTo>
                  <a:lnTo>
                    <a:pt x="141889" y="549193"/>
                  </a:lnTo>
                  <a:lnTo>
                    <a:pt x="178759" y="562361"/>
                  </a:lnTo>
                  <a:lnTo>
                    <a:pt x="217932" y="566927"/>
                  </a:lnTo>
                  <a:lnTo>
                    <a:pt x="257104" y="562361"/>
                  </a:lnTo>
                  <a:lnTo>
                    <a:pt x="293974" y="549193"/>
                  </a:lnTo>
                  <a:lnTo>
                    <a:pt x="327925" y="528226"/>
                  </a:lnTo>
                  <a:lnTo>
                    <a:pt x="358341" y="500260"/>
                  </a:lnTo>
                  <a:lnTo>
                    <a:pt x="384608" y="466096"/>
                  </a:lnTo>
                  <a:lnTo>
                    <a:pt x="406109" y="426533"/>
                  </a:lnTo>
                  <a:lnTo>
                    <a:pt x="422229" y="382373"/>
                  </a:lnTo>
                  <a:lnTo>
                    <a:pt x="432352" y="334417"/>
                  </a:lnTo>
                  <a:lnTo>
                    <a:pt x="435864" y="283463"/>
                  </a:lnTo>
                  <a:lnTo>
                    <a:pt x="432352" y="232510"/>
                  </a:lnTo>
                  <a:lnTo>
                    <a:pt x="422229" y="184554"/>
                  </a:lnTo>
                  <a:lnTo>
                    <a:pt x="406109" y="140394"/>
                  </a:lnTo>
                  <a:lnTo>
                    <a:pt x="384608" y="100831"/>
                  </a:lnTo>
                  <a:lnTo>
                    <a:pt x="358341" y="66667"/>
                  </a:lnTo>
                  <a:lnTo>
                    <a:pt x="327925" y="38701"/>
                  </a:lnTo>
                  <a:lnTo>
                    <a:pt x="293974" y="17734"/>
                  </a:lnTo>
                  <a:lnTo>
                    <a:pt x="257104" y="4566"/>
                  </a:lnTo>
                  <a:lnTo>
                    <a:pt x="217932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473196" y="5774435"/>
              <a:ext cx="436245" cy="567055"/>
            </a:xfrm>
            <a:custGeom>
              <a:avLst/>
              <a:gdLst/>
              <a:ahLst/>
              <a:cxnLst/>
              <a:rect l="l" t="t" r="r" b="b"/>
              <a:pathLst>
                <a:path w="436245" h="567054">
                  <a:moveTo>
                    <a:pt x="0" y="283463"/>
                  </a:moveTo>
                  <a:lnTo>
                    <a:pt x="3511" y="232510"/>
                  </a:lnTo>
                  <a:lnTo>
                    <a:pt x="13634" y="184554"/>
                  </a:lnTo>
                  <a:lnTo>
                    <a:pt x="29754" y="140394"/>
                  </a:lnTo>
                  <a:lnTo>
                    <a:pt x="51255" y="100831"/>
                  </a:lnTo>
                  <a:lnTo>
                    <a:pt x="77522" y="66667"/>
                  </a:lnTo>
                  <a:lnTo>
                    <a:pt x="107938" y="38701"/>
                  </a:lnTo>
                  <a:lnTo>
                    <a:pt x="141889" y="17734"/>
                  </a:lnTo>
                  <a:lnTo>
                    <a:pt x="178759" y="4566"/>
                  </a:lnTo>
                  <a:lnTo>
                    <a:pt x="217932" y="0"/>
                  </a:lnTo>
                  <a:lnTo>
                    <a:pt x="257104" y="4566"/>
                  </a:lnTo>
                  <a:lnTo>
                    <a:pt x="293974" y="17734"/>
                  </a:lnTo>
                  <a:lnTo>
                    <a:pt x="327925" y="38701"/>
                  </a:lnTo>
                  <a:lnTo>
                    <a:pt x="358341" y="66667"/>
                  </a:lnTo>
                  <a:lnTo>
                    <a:pt x="384608" y="100831"/>
                  </a:lnTo>
                  <a:lnTo>
                    <a:pt x="406109" y="140394"/>
                  </a:lnTo>
                  <a:lnTo>
                    <a:pt x="422229" y="184554"/>
                  </a:lnTo>
                  <a:lnTo>
                    <a:pt x="432352" y="232510"/>
                  </a:lnTo>
                  <a:lnTo>
                    <a:pt x="435864" y="283463"/>
                  </a:lnTo>
                  <a:lnTo>
                    <a:pt x="432352" y="334417"/>
                  </a:lnTo>
                  <a:lnTo>
                    <a:pt x="422229" y="382373"/>
                  </a:lnTo>
                  <a:lnTo>
                    <a:pt x="406109" y="426533"/>
                  </a:lnTo>
                  <a:lnTo>
                    <a:pt x="384608" y="466096"/>
                  </a:lnTo>
                  <a:lnTo>
                    <a:pt x="358341" y="500260"/>
                  </a:lnTo>
                  <a:lnTo>
                    <a:pt x="327925" y="528226"/>
                  </a:lnTo>
                  <a:lnTo>
                    <a:pt x="293974" y="549193"/>
                  </a:lnTo>
                  <a:lnTo>
                    <a:pt x="257104" y="562361"/>
                  </a:lnTo>
                  <a:lnTo>
                    <a:pt x="217932" y="566927"/>
                  </a:lnTo>
                  <a:lnTo>
                    <a:pt x="178759" y="562361"/>
                  </a:lnTo>
                  <a:lnTo>
                    <a:pt x="141889" y="549193"/>
                  </a:lnTo>
                  <a:lnTo>
                    <a:pt x="107938" y="528226"/>
                  </a:lnTo>
                  <a:lnTo>
                    <a:pt x="77522" y="500260"/>
                  </a:lnTo>
                  <a:lnTo>
                    <a:pt x="51255" y="466096"/>
                  </a:lnTo>
                  <a:lnTo>
                    <a:pt x="29754" y="426533"/>
                  </a:lnTo>
                  <a:lnTo>
                    <a:pt x="13634" y="382373"/>
                  </a:lnTo>
                  <a:lnTo>
                    <a:pt x="3511" y="334417"/>
                  </a:lnTo>
                  <a:lnTo>
                    <a:pt x="0" y="28346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2035714" y="4865623"/>
            <a:ext cx="2175510" cy="1349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Arial"/>
                <a:cs typeface="Arial"/>
              </a:rPr>
              <a:t>ДОДАВАННЯ 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НЕ</a:t>
            </a:r>
            <a:r>
              <a:rPr sz="1800" b="1" spc="-25" dirty="0">
                <a:latin typeface="Arial"/>
                <a:cs typeface="Arial"/>
              </a:rPr>
              <a:t>Р</a:t>
            </a:r>
            <a:r>
              <a:rPr sz="1800" b="1" dirty="0">
                <a:latin typeface="Arial"/>
                <a:cs typeface="Arial"/>
              </a:rPr>
              <a:t>ОЗП</a:t>
            </a:r>
            <a:r>
              <a:rPr sz="1800" b="1" spc="-5" dirty="0">
                <a:latin typeface="Arial"/>
                <a:cs typeface="Arial"/>
              </a:rPr>
              <a:t>Л</a:t>
            </a:r>
            <a:r>
              <a:rPr sz="1800" b="1" spc="-55" dirty="0">
                <a:latin typeface="Arial"/>
                <a:cs typeface="Arial"/>
              </a:rPr>
              <a:t>АВ</a:t>
            </a:r>
            <a:r>
              <a:rPr sz="1800" b="1" spc="-5" dirty="0">
                <a:latin typeface="Arial"/>
                <a:cs typeface="Arial"/>
              </a:rPr>
              <a:t>Л</a:t>
            </a:r>
            <a:r>
              <a:rPr sz="1800" b="1" spc="10" dirty="0">
                <a:latin typeface="Arial"/>
                <a:cs typeface="Arial"/>
              </a:rPr>
              <a:t>Е</a:t>
            </a:r>
            <a:r>
              <a:rPr sz="1800" b="1" spc="-5" dirty="0">
                <a:latin typeface="Arial"/>
                <a:cs typeface="Arial"/>
              </a:rPr>
              <a:t>Н</a:t>
            </a:r>
            <a:r>
              <a:rPr sz="1800" b="1" dirty="0">
                <a:latin typeface="Arial"/>
                <a:cs typeface="Arial"/>
              </a:rPr>
              <a:t>ОЇ  </a:t>
            </a:r>
            <a:r>
              <a:rPr sz="1800" b="1" spc="-5" dirty="0">
                <a:latin typeface="Arial"/>
                <a:cs typeface="Arial"/>
              </a:rPr>
              <a:t>ОСНОВИ</a:t>
            </a:r>
            <a:endParaRPr sz="1800">
              <a:latin typeface="Arial"/>
              <a:cs typeface="Arial"/>
            </a:endParaRPr>
          </a:p>
          <a:p>
            <a:pPr marR="448945" algn="r">
              <a:lnSpc>
                <a:spcPct val="100000"/>
              </a:lnSpc>
              <a:spcBef>
                <a:spcPts val="1540"/>
              </a:spcBef>
            </a:pPr>
            <a:r>
              <a:rPr sz="2000" b="1" dirty="0">
                <a:latin typeface="Times New Roman"/>
                <a:cs typeface="Times New Roman"/>
              </a:rPr>
              <a:t>4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686292" y="4388677"/>
            <a:ext cx="12566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1" dirty="0">
                <a:latin typeface="Times New Roman"/>
                <a:cs typeface="Times New Roman"/>
              </a:rPr>
              <a:t>%</a:t>
            </a:r>
            <a:r>
              <a:rPr sz="2000" b="1" i="1" spc="-40" dirty="0">
                <a:latin typeface="Times New Roman"/>
                <a:cs typeface="Times New Roman"/>
              </a:rPr>
              <a:t> </a:t>
            </a:r>
            <a:r>
              <a:rPr sz="2000" b="1" i="1" spc="5" dirty="0">
                <a:latin typeface="Times New Roman"/>
                <a:cs typeface="Times New Roman"/>
              </a:rPr>
              <a:t>ЛВ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&lt;</a:t>
            </a:r>
            <a:r>
              <a:rPr sz="2000" b="1" i="1" spc="-40" dirty="0">
                <a:latin typeface="Times New Roman"/>
                <a:cs typeface="Times New Roman"/>
              </a:rPr>
              <a:t> </a:t>
            </a:r>
            <a:r>
              <a:rPr sz="2000" b="1" i="1" spc="5" dirty="0">
                <a:latin typeface="Times New Roman"/>
                <a:cs typeface="Times New Roman"/>
              </a:rPr>
              <a:t>5%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4567238" y="4567237"/>
            <a:ext cx="2447925" cy="923925"/>
            <a:chOff x="4567238" y="4567237"/>
            <a:chExt cx="2447925" cy="923925"/>
          </a:xfrm>
        </p:grpSpPr>
        <p:sp>
          <p:nvSpPr>
            <p:cNvPr id="51" name="object 51"/>
            <p:cNvSpPr/>
            <p:nvPr/>
          </p:nvSpPr>
          <p:spPr>
            <a:xfrm>
              <a:off x="6896101" y="5372100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22860" y="22859"/>
                  </a:lnTo>
                  <a:lnTo>
                    <a:pt x="0" y="1143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572001" y="4572000"/>
              <a:ext cx="2438400" cy="914400"/>
            </a:xfrm>
            <a:custGeom>
              <a:avLst/>
              <a:gdLst/>
              <a:ahLst/>
              <a:cxnLst/>
              <a:rect l="l" t="t" r="r" b="b"/>
              <a:pathLst>
                <a:path w="2438400" h="914400">
                  <a:moveTo>
                    <a:pt x="2324100" y="914400"/>
                  </a:moveTo>
                  <a:lnTo>
                    <a:pt x="2346960" y="822960"/>
                  </a:lnTo>
                  <a:lnTo>
                    <a:pt x="2438400" y="800100"/>
                  </a:lnTo>
                  <a:lnTo>
                    <a:pt x="2324100" y="914400"/>
                  </a:lnTo>
                  <a:lnTo>
                    <a:pt x="0" y="914400"/>
                  </a:lnTo>
                  <a:lnTo>
                    <a:pt x="0" y="0"/>
                  </a:lnTo>
                  <a:lnTo>
                    <a:pt x="2438400" y="0"/>
                  </a:lnTo>
                  <a:lnTo>
                    <a:pt x="2438400" y="8001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4631300" y="4551679"/>
            <a:ext cx="1542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розрахованою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631300" y="4826000"/>
            <a:ext cx="21526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кількістю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допоміжної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рідини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3881437" y="6396041"/>
            <a:ext cx="4733925" cy="466725"/>
            <a:chOff x="3881437" y="6396041"/>
            <a:chExt cx="4733925" cy="466725"/>
          </a:xfrm>
        </p:grpSpPr>
        <p:sp>
          <p:nvSpPr>
            <p:cNvPr id="56" name="object 56"/>
            <p:cNvSpPr/>
            <p:nvPr/>
          </p:nvSpPr>
          <p:spPr>
            <a:xfrm>
              <a:off x="3886200" y="6400803"/>
              <a:ext cx="4724400" cy="457200"/>
            </a:xfrm>
            <a:custGeom>
              <a:avLst/>
              <a:gdLst/>
              <a:ahLst/>
              <a:cxnLst/>
              <a:rect l="l" t="t" r="r" b="b"/>
              <a:pathLst>
                <a:path w="4724400" h="457200">
                  <a:moveTo>
                    <a:pt x="4648200" y="0"/>
                  </a:moveTo>
                  <a:lnTo>
                    <a:pt x="76200" y="0"/>
                  </a:lnTo>
                  <a:lnTo>
                    <a:pt x="70212" y="29662"/>
                  </a:lnTo>
                  <a:lnTo>
                    <a:pt x="53882" y="53882"/>
                  </a:lnTo>
                  <a:lnTo>
                    <a:pt x="29662" y="70212"/>
                  </a:lnTo>
                  <a:lnTo>
                    <a:pt x="0" y="76200"/>
                  </a:lnTo>
                  <a:lnTo>
                    <a:pt x="0" y="380987"/>
                  </a:lnTo>
                  <a:lnTo>
                    <a:pt x="29662" y="386976"/>
                  </a:lnTo>
                  <a:lnTo>
                    <a:pt x="53882" y="403310"/>
                  </a:lnTo>
                  <a:lnTo>
                    <a:pt x="70212" y="427535"/>
                  </a:lnTo>
                  <a:lnTo>
                    <a:pt x="76200" y="457200"/>
                  </a:lnTo>
                  <a:lnTo>
                    <a:pt x="4648200" y="457200"/>
                  </a:lnTo>
                  <a:lnTo>
                    <a:pt x="4654187" y="427535"/>
                  </a:lnTo>
                  <a:lnTo>
                    <a:pt x="4670517" y="403310"/>
                  </a:lnTo>
                  <a:lnTo>
                    <a:pt x="4694737" y="386976"/>
                  </a:lnTo>
                  <a:lnTo>
                    <a:pt x="4724400" y="380987"/>
                  </a:lnTo>
                  <a:lnTo>
                    <a:pt x="4724400" y="76200"/>
                  </a:lnTo>
                  <a:lnTo>
                    <a:pt x="4694737" y="70212"/>
                  </a:lnTo>
                  <a:lnTo>
                    <a:pt x="4670517" y="53882"/>
                  </a:lnTo>
                  <a:lnTo>
                    <a:pt x="4654187" y="29662"/>
                  </a:lnTo>
                  <a:lnTo>
                    <a:pt x="4648200" y="0"/>
                  </a:lnTo>
                  <a:close/>
                </a:path>
              </a:pathLst>
            </a:custGeom>
            <a:solidFill>
              <a:srgbClr val="F0D6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886200" y="6400803"/>
              <a:ext cx="4724400" cy="457200"/>
            </a:xfrm>
            <a:custGeom>
              <a:avLst/>
              <a:gdLst/>
              <a:ahLst/>
              <a:cxnLst/>
              <a:rect l="l" t="t" r="r" b="b"/>
              <a:pathLst>
                <a:path w="4724400" h="457200">
                  <a:moveTo>
                    <a:pt x="0" y="76200"/>
                  </a:moveTo>
                  <a:lnTo>
                    <a:pt x="29662" y="70212"/>
                  </a:lnTo>
                  <a:lnTo>
                    <a:pt x="53882" y="53882"/>
                  </a:lnTo>
                  <a:lnTo>
                    <a:pt x="70212" y="29662"/>
                  </a:lnTo>
                  <a:lnTo>
                    <a:pt x="76200" y="0"/>
                  </a:lnTo>
                  <a:lnTo>
                    <a:pt x="4648200" y="0"/>
                  </a:lnTo>
                  <a:lnTo>
                    <a:pt x="4654187" y="29662"/>
                  </a:lnTo>
                  <a:lnTo>
                    <a:pt x="4670517" y="53882"/>
                  </a:lnTo>
                  <a:lnTo>
                    <a:pt x="4694737" y="70212"/>
                  </a:lnTo>
                  <a:lnTo>
                    <a:pt x="4724400" y="76200"/>
                  </a:lnTo>
                  <a:lnTo>
                    <a:pt x="4724400" y="380987"/>
                  </a:lnTo>
                  <a:lnTo>
                    <a:pt x="4694737" y="386976"/>
                  </a:lnTo>
                  <a:lnTo>
                    <a:pt x="4670517" y="403310"/>
                  </a:lnTo>
                  <a:lnTo>
                    <a:pt x="4654187" y="427535"/>
                  </a:lnTo>
                  <a:lnTo>
                    <a:pt x="4648200" y="457200"/>
                  </a:lnTo>
                  <a:lnTo>
                    <a:pt x="76200" y="457200"/>
                  </a:lnTo>
                  <a:lnTo>
                    <a:pt x="70212" y="427535"/>
                  </a:lnTo>
                  <a:lnTo>
                    <a:pt x="53882" y="403310"/>
                  </a:lnTo>
                  <a:lnTo>
                    <a:pt x="29662" y="386976"/>
                  </a:lnTo>
                  <a:lnTo>
                    <a:pt x="0" y="380987"/>
                  </a:lnTo>
                  <a:lnTo>
                    <a:pt x="0" y="76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4526438" y="6473444"/>
            <a:ext cx="3442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5400" algn="l"/>
                <a:tab pos="2873375" algn="l"/>
              </a:tabLst>
            </a:pPr>
            <a:r>
              <a:rPr sz="1800" b="1" spc="-50" dirty="0">
                <a:latin typeface="Arial"/>
                <a:cs typeface="Arial"/>
              </a:rPr>
              <a:t>Ф</a:t>
            </a:r>
            <a:r>
              <a:rPr sz="1800" b="1" spc="-90" dirty="0">
                <a:latin typeface="Arial"/>
                <a:cs typeface="Arial"/>
              </a:rPr>
              <a:t>А</a:t>
            </a:r>
            <a:r>
              <a:rPr sz="1800" b="1" spc="-55" dirty="0">
                <a:latin typeface="Arial"/>
                <a:cs typeface="Arial"/>
              </a:rPr>
              <a:t>С</a:t>
            </a:r>
            <a:r>
              <a:rPr sz="1800" b="1" dirty="0">
                <a:latin typeface="Arial"/>
                <a:cs typeface="Arial"/>
              </a:rPr>
              <a:t>О</a:t>
            </a:r>
            <a:r>
              <a:rPr sz="1800" b="1" spc="-5" dirty="0">
                <a:latin typeface="Arial"/>
                <a:cs typeface="Arial"/>
              </a:rPr>
              <a:t>В</a:t>
            </a:r>
            <a:r>
              <a:rPr sz="1800" b="1" spc="15" dirty="0">
                <a:latin typeface="Arial"/>
                <a:cs typeface="Arial"/>
              </a:rPr>
              <a:t>К</a:t>
            </a:r>
            <a:r>
              <a:rPr sz="1800" b="1" dirty="0">
                <a:latin typeface="Arial"/>
                <a:cs typeface="Arial"/>
              </a:rPr>
              <a:t>А	І  </a:t>
            </a:r>
            <a:r>
              <a:rPr sz="1800" b="1" spc="-5" dirty="0">
                <a:latin typeface="Arial"/>
                <a:cs typeface="Arial"/>
              </a:rPr>
              <a:t>У</a:t>
            </a:r>
            <a:r>
              <a:rPr sz="1800" b="1" dirty="0">
                <a:latin typeface="Arial"/>
                <a:cs typeface="Arial"/>
              </a:rPr>
              <a:t>П</a:t>
            </a:r>
            <a:r>
              <a:rPr sz="1800" b="1" spc="-55" dirty="0">
                <a:latin typeface="Arial"/>
                <a:cs typeface="Arial"/>
              </a:rPr>
              <a:t>А</a:t>
            </a:r>
            <a:r>
              <a:rPr sz="1800" b="1" spc="5" dirty="0">
                <a:latin typeface="Arial"/>
                <a:cs typeface="Arial"/>
              </a:rPr>
              <a:t>К</a:t>
            </a:r>
            <a:r>
              <a:rPr sz="1800" b="1" dirty="0">
                <a:latin typeface="Arial"/>
                <a:cs typeface="Arial"/>
              </a:rPr>
              <a:t>О</a:t>
            </a:r>
            <a:r>
              <a:rPr sz="1800" b="1" spc="-5" dirty="0">
                <a:latin typeface="Arial"/>
                <a:cs typeface="Arial"/>
              </a:rPr>
              <a:t>В</a:t>
            </a:r>
            <a:r>
              <a:rPr sz="1800" b="1" spc="15" dirty="0">
                <a:latin typeface="Arial"/>
                <a:cs typeface="Arial"/>
              </a:rPr>
              <a:t>К</a:t>
            </a:r>
            <a:r>
              <a:rPr sz="1800" b="1" dirty="0">
                <a:latin typeface="Arial"/>
                <a:cs typeface="Arial"/>
              </a:rPr>
              <a:t>А	М</a:t>
            </a:r>
            <a:r>
              <a:rPr sz="1800" b="1" spc="-55" dirty="0">
                <a:latin typeface="Arial"/>
                <a:cs typeface="Arial"/>
              </a:rPr>
              <a:t>А</a:t>
            </a:r>
            <a:r>
              <a:rPr sz="1800" b="1" dirty="0">
                <a:latin typeface="Arial"/>
                <a:cs typeface="Arial"/>
              </a:rPr>
              <a:t>ЗІ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3477767" y="6303264"/>
            <a:ext cx="445134" cy="559435"/>
            <a:chOff x="3477767" y="6303264"/>
            <a:chExt cx="445134" cy="559435"/>
          </a:xfrm>
        </p:grpSpPr>
        <p:sp>
          <p:nvSpPr>
            <p:cNvPr id="60" name="object 60"/>
            <p:cNvSpPr/>
            <p:nvPr/>
          </p:nvSpPr>
          <p:spPr>
            <a:xfrm>
              <a:off x="3482339" y="6307836"/>
              <a:ext cx="436245" cy="550545"/>
            </a:xfrm>
            <a:custGeom>
              <a:avLst/>
              <a:gdLst/>
              <a:ahLst/>
              <a:cxnLst/>
              <a:rect l="l" t="t" r="r" b="b"/>
              <a:pathLst>
                <a:path w="436245" h="550545">
                  <a:moveTo>
                    <a:pt x="217932" y="0"/>
                  </a:moveTo>
                  <a:lnTo>
                    <a:pt x="178759" y="4566"/>
                  </a:lnTo>
                  <a:lnTo>
                    <a:pt x="141889" y="17734"/>
                  </a:lnTo>
                  <a:lnTo>
                    <a:pt x="107938" y="38701"/>
                  </a:lnTo>
                  <a:lnTo>
                    <a:pt x="77522" y="66667"/>
                  </a:lnTo>
                  <a:lnTo>
                    <a:pt x="51255" y="100831"/>
                  </a:lnTo>
                  <a:lnTo>
                    <a:pt x="29754" y="140394"/>
                  </a:lnTo>
                  <a:lnTo>
                    <a:pt x="13634" y="184554"/>
                  </a:lnTo>
                  <a:lnTo>
                    <a:pt x="3511" y="232510"/>
                  </a:lnTo>
                  <a:lnTo>
                    <a:pt x="0" y="283463"/>
                  </a:lnTo>
                  <a:lnTo>
                    <a:pt x="3511" y="334417"/>
                  </a:lnTo>
                  <a:lnTo>
                    <a:pt x="13634" y="382373"/>
                  </a:lnTo>
                  <a:lnTo>
                    <a:pt x="29754" y="426533"/>
                  </a:lnTo>
                  <a:lnTo>
                    <a:pt x="51255" y="466096"/>
                  </a:lnTo>
                  <a:lnTo>
                    <a:pt x="77522" y="500260"/>
                  </a:lnTo>
                  <a:lnTo>
                    <a:pt x="107938" y="528226"/>
                  </a:lnTo>
                  <a:lnTo>
                    <a:pt x="141889" y="549193"/>
                  </a:lnTo>
                  <a:lnTo>
                    <a:pt x="144606" y="550163"/>
                  </a:lnTo>
                  <a:lnTo>
                    <a:pt x="291257" y="550163"/>
                  </a:lnTo>
                  <a:lnTo>
                    <a:pt x="327925" y="528226"/>
                  </a:lnTo>
                  <a:lnTo>
                    <a:pt x="358341" y="500260"/>
                  </a:lnTo>
                  <a:lnTo>
                    <a:pt x="384608" y="466096"/>
                  </a:lnTo>
                  <a:lnTo>
                    <a:pt x="406109" y="426533"/>
                  </a:lnTo>
                  <a:lnTo>
                    <a:pt x="422229" y="382373"/>
                  </a:lnTo>
                  <a:lnTo>
                    <a:pt x="432352" y="334417"/>
                  </a:lnTo>
                  <a:lnTo>
                    <a:pt x="435864" y="283463"/>
                  </a:lnTo>
                  <a:lnTo>
                    <a:pt x="432352" y="232510"/>
                  </a:lnTo>
                  <a:lnTo>
                    <a:pt x="422229" y="184554"/>
                  </a:lnTo>
                  <a:lnTo>
                    <a:pt x="406109" y="140394"/>
                  </a:lnTo>
                  <a:lnTo>
                    <a:pt x="384608" y="100831"/>
                  </a:lnTo>
                  <a:lnTo>
                    <a:pt x="358341" y="66667"/>
                  </a:lnTo>
                  <a:lnTo>
                    <a:pt x="327925" y="38701"/>
                  </a:lnTo>
                  <a:lnTo>
                    <a:pt x="293974" y="17734"/>
                  </a:lnTo>
                  <a:lnTo>
                    <a:pt x="257104" y="4566"/>
                  </a:lnTo>
                  <a:lnTo>
                    <a:pt x="217932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482339" y="6307836"/>
              <a:ext cx="436245" cy="550545"/>
            </a:xfrm>
            <a:custGeom>
              <a:avLst/>
              <a:gdLst/>
              <a:ahLst/>
              <a:cxnLst/>
              <a:rect l="l" t="t" r="r" b="b"/>
              <a:pathLst>
                <a:path w="436245" h="550545">
                  <a:moveTo>
                    <a:pt x="0" y="283463"/>
                  </a:moveTo>
                  <a:lnTo>
                    <a:pt x="3511" y="232510"/>
                  </a:lnTo>
                  <a:lnTo>
                    <a:pt x="13634" y="184554"/>
                  </a:lnTo>
                  <a:lnTo>
                    <a:pt x="29754" y="140394"/>
                  </a:lnTo>
                  <a:lnTo>
                    <a:pt x="51255" y="100831"/>
                  </a:lnTo>
                  <a:lnTo>
                    <a:pt x="77522" y="66667"/>
                  </a:lnTo>
                  <a:lnTo>
                    <a:pt x="107938" y="38701"/>
                  </a:lnTo>
                  <a:lnTo>
                    <a:pt x="141889" y="17734"/>
                  </a:lnTo>
                  <a:lnTo>
                    <a:pt x="178759" y="4566"/>
                  </a:lnTo>
                  <a:lnTo>
                    <a:pt x="217932" y="0"/>
                  </a:lnTo>
                  <a:lnTo>
                    <a:pt x="257104" y="4566"/>
                  </a:lnTo>
                  <a:lnTo>
                    <a:pt x="293974" y="17734"/>
                  </a:lnTo>
                  <a:lnTo>
                    <a:pt x="327925" y="38701"/>
                  </a:lnTo>
                  <a:lnTo>
                    <a:pt x="358341" y="66667"/>
                  </a:lnTo>
                  <a:lnTo>
                    <a:pt x="384608" y="100831"/>
                  </a:lnTo>
                  <a:lnTo>
                    <a:pt x="406109" y="140394"/>
                  </a:lnTo>
                  <a:lnTo>
                    <a:pt x="422229" y="184554"/>
                  </a:lnTo>
                  <a:lnTo>
                    <a:pt x="432352" y="232510"/>
                  </a:lnTo>
                  <a:lnTo>
                    <a:pt x="435864" y="283463"/>
                  </a:lnTo>
                  <a:lnTo>
                    <a:pt x="432352" y="334417"/>
                  </a:lnTo>
                  <a:lnTo>
                    <a:pt x="422229" y="382373"/>
                  </a:lnTo>
                  <a:lnTo>
                    <a:pt x="406109" y="426533"/>
                  </a:lnTo>
                  <a:lnTo>
                    <a:pt x="384608" y="466096"/>
                  </a:lnTo>
                  <a:lnTo>
                    <a:pt x="358341" y="500260"/>
                  </a:lnTo>
                  <a:lnTo>
                    <a:pt x="327925" y="528226"/>
                  </a:lnTo>
                  <a:lnTo>
                    <a:pt x="293974" y="549193"/>
                  </a:lnTo>
                  <a:lnTo>
                    <a:pt x="291257" y="550163"/>
                  </a:lnTo>
                </a:path>
                <a:path w="436245" h="550545">
                  <a:moveTo>
                    <a:pt x="144606" y="550163"/>
                  </a:moveTo>
                  <a:lnTo>
                    <a:pt x="107938" y="528226"/>
                  </a:lnTo>
                  <a:lnTo>
                    <a:pt x="77522" y="500260"/>
                  </a:lnTo>
                  <a:lnTo>
                    <a:pt x="51255" y="466096"/>
                  </a:lnTo>
                  <a:lnTo>
                    <a:pt x="29754" y="426533"/>
                  </a:lnTo>
                  <a:lnTo>
                    <a:pt x="13634" y="382373"/>
                  </a:lnTo>
                  <a:lnTo>
                    <a:pt x="3511" y="334417"/>
                  </a:lnTo>
                  <a:lnTo>
                    <a:pt x="0" y="28346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3624262" y="6417057"/>
            <a:ext cx="1530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Times New Roman"/>
                <a:cs typeface="Times New Roman"/>
              </a:rPr>
              <a:t>5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7821168" y="4550664"/>
            <a:ext cx="2775585" cy="1169035"/>
            <a:chOff x="7821168" y="4550664"/>
            <a:chExt cx="2775585" cy="1169035"/>
          </a:xfrm>
        </p:grpSpPr>
        <p:sp>
          <p:nvSpPr>
            <p:cNvPr id="64" name="object 64"/>
            <p:cNvSpPr/>
            <p:nvPr/>
          </p:nvSpPr>
          <p:spPr>
            <a:xfrm>
              <a:off x="8077200" y="4876802"/>
              <a:ext cx="2514600" cy="838200"/>
            </a:xfrm>
            <a:custGeom>
              <a:avLst/>
              <a:gdLst/>
              <a:ahLst/>
              <a:cxnLst/>
              <a:rect l="l" t="t" r="r" b="b"/>
              <a:pathLst>
                <a:path w="2514600" h="838200">
                  <a:moveTo>
                    <a:pt x="2374900" y="0"/>
                  </a:moveTo>
                  <a:lnTo>
                    <a:pt x="139700" y="0"/>
                  </a:lnTo>
                  <a:lnTo>
                    <a:pt x="132577" y="44155"/>
                  </a:lnTo>
                  <a:lnTo>
                    <a:pt x="112745" y="82504"/>
                  </a:lnTo>
                  <a:lnTo>
                    <a:pt x="82504" y="112745"/>
                  </a:lnTo>
                  <a:lnTo>
                    <a:pt x="44155" y="132577"/>
                  </a:lnTo>
                  <a:lnTo>
                    <a:pt x="0" y="139700"/>
                  </a:lnTo>
                  <a:lnTo>
                    <a:pt x="0" y="698500"/>
                  </a:lnTo>
                  <a:lnTo>
                    <a:pt x="44155" y="705622"/>
                  </a:lnTo>
                  <a:lnTo>
                    <a:pt x="82504" y="725454"/>
                  </a:lnTo>
                  <a:lnTo>
                    <a:pt x="112745" y="755695"/>
                  </a:lnTo>
                  <a:lnTo>
                    <a:pt x="132577" y="794044"/>
                  </a:lnTo>
                  <a:lnTo>
                    <a:pt x="139700" y="838200"/>
                  </a:lnTo>
                  <a:lnTo>
                    <a:pt x="2374900" y="838200"/>
                  </a:lnTo>
                  <a:lnTo>
                    <a:pt x="2382022" y="794044"/>
                  </a:lnTo>
                  <a:lnTo>
                    <a:pt x="2401854" y="755695"/>
                  </a:lnTo>
                  <a:lnTo>
                    <a:pt x="2432095" y="725454"/>
                  </a:lnTo>
                  <a:lnTo>
                    <a:pt x="2470444" y="705622"/>
                  </a:lnTo>
                  <a:lnTo>
                    <a:pt x="2514600" y="698500"/>
                  </a:lnTo>
                  <a:lnTo>
                    <a:pt x="2514600" y="139700"/>
                  </a:lnTo>
                  <a:lnTo>
                    <a:pt x="2470444" y="132577"/>
                  </a:lnTo>
                  <a:lnTo>
                    <a:pt x="2432095" y="112745"/>
                  </a:lnTo>
                  <a:lnTo>
                    <a:pt x="2401854" y="82504"/>
                  </a:lnTo>
                  <a:lnTo>
                    <a:pt x="2382022" y="44155"/>
                  </a:lnTo>
                  <a:lnTo>
                    <a:pt x="2374900" y="0"/>
                  </a:lnTo>
                  <a:close/>
                </a:path>
              </a:pathLst>
            </a:custGeom>
            <a:solidFill>
              <a:srgbClr val="F0D6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8077200" y="4876802"/>
              <a:ext cx="2514600" cy="838200"/>
            </a:xfrm>
            <a:custGeom>
              <a:avLst/>
              <a:gdLst/>
              <a:ahLst/>
              <a:cxnLst/>
              <a:rect l="l" t="t" r="r" b="b"/>
              <a:pathLst>
                <a:path w="2514600" h="838200">
                  <a:moveTo>
                    <a:pt x="0" y="139700"/>
                  </a:moveTo>
                  <a:lnTo>
                    <a:pt x="44155" y="132577"/>
                  </a:lnTo>
                  <a:lnTo>
                    <a:pt x="82504" y="112745"/>
                  </a:lnTo>
                  <a:lnTo>
                    <a:pt x="112745" y="82504"/>
                  </a:lnTo>
                  <a:lnTo>
                    <a:pt x="132577" y="44155"/>
                  </a:lnTo>
                  <a:lnTo>
                    <a:pt x="139700" y="0"/>
                  </a:lnTo>
                  <a:lnTo>
                    <a:pt x="2374900" y="0"/>
                  </a:lnTo>
                  <a:lnTo>
                    <a:pt x="2382022" y="44155"/>
                  </a:lnTo>
                  <a:lnTo>
                    <a:pt x="2401854" y="82504"/>
                  </a:lnTo>
                  <a:lnTo>
                    <a:pt x="2432095" y="112745"/>
                  </a:lnTo>
                  <a:lnTo>
                    <a:pt x="2470444" y="132577"/>
                  </a:lnTo>
                  <a:lnTo>
                    <a:pt x="2514600" y="139700"/>
                  </a:lnTo>
                  <a:lnTo>
                    <a:pt x="2514600" y="698500"/>
                  </a:lnTo>
                  <a:lnTo>
                    <a:pt x="2470444" y="705622"/>
                  </a:lnTo>
                  <a:lnTo>
                    <a:pt x="2432095" y="725454"/>
                  </a:lnTo>
                  <a:lnTo>
                    <a:pt x="2401854" y="755695"/>
                  </a:lnTo>
                  <a:lnTo>
                    <a:pt x="2382022" y="794044"/>
                  </a:lnTo>
                  <a:lnTo>
                    <a:pt x="2374900" y="838200"/>
                  </a:lnTo>
                  <a:lnTo>
                    <a:pt x="139700" y="838200"/>
                  </a:lnTo>
                  <a:lnTo>
                    <a:pt x="132577" y="794044"/>
                  </a:lnTo>
                  <a:lnTo>
                    <a:pt x="112745" y="755695"/>
                  </a:lnTo>
                  <a:lnTo>
                    <a:pt x="82504" y="725454"/>
                  </a:lnTo>
                  <a:lnTo>
                    <a:pt x="44155" y="705622"/>
                  </a:lnTo>
                  <a:lnTo>
                    <a:pt x="0" y="698500"/>
                  </a:lnTo>
                  <a:lnTo>
                    <a:pt x="0" y="1397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7825740" y="4555236"/>
              <a:ext cx="436245" cy="567055"/>
            </a:xfrm>
            <a:custGeom>
              <a:avLst/>
              <a:gdLst/>
              <a:ahLst/>
              <a:cxnLst/>
              <a:rect l="l" t="t" r="r" b="b"/>
              <a:pathLst>
                <a:path w="436245" h="567054">
                  <a:moveTo>
                    <a:pt x="217932" y="0"/>
                  </a:moveTo>
                  <a:lnTo>
                    <a:pt x="178759" y="4566"/>
                  </a:lnTo>
                  <a:lnTo>
                    <a:pt x="141889" y="17734"/>
                  </a:lnTo>
                  <a:lnTo>
                    <a:pt x="107938" y="38701"/>
                  </a:lnTo>
                  <a:lnTo>
                    <a:pt x="77522" y="66667"/>
                  </a:lnTo>
                  <a:lnTo>
                    <a:pt x="51255" y="100831"/>
                  </a:lnTo>
                  <a:lnTo>
                    <a:pt x="29754" y="140394"/>
                  </a:lnTo>
                  <a:lnTo>
                    <a:pt x="13634" y="184554"/>
                  </a:lnTo>
                  <a:lnTo>
                    <a:pt x="3511" y="232510"/>
                  </a:lnTo>
                  <a:lnTo>
                    <a:pt x="0" y="283463"/>
                  </a:lnTo>
                  <a:lnTo>
                    <a:pt x="3511" y="334417"/>
                  </a:lnTo>
                  <a:lnTo>
                    <a:pt x="13634" y="382373"/>
                  </a:lnTo>
                  <a:lnTo>
                    <a:pt x="29754" y="426533"/>
                  </a:lnTo>
                  <a:lnTo>
                    <a:pt x="51255" y="466096"/>
                  </a:lnTo>
                  <a:lnTo>
                    <a:pt x="77522" y="500260"/>
                  </a:lnTo>
                  <a:lnTo>
                    <a:pt x="107938" y="528226"/>
                  </a:lnTo>
                  <a:lnTo>
                    <a:pt x="141889" y="549193"/>
                  </a:lnTo>
                  <a:lnTo>
                    <a:pt x="178759" y="562361"/>
                  </a:lnTo>
                  <a:lnTo>
                    <a:pt x="217932" y="566927"/>
                  </a:lnTo>
                  <a:lnTo>
                    <a:pt x="257104" y="562361"/>
                  </a:lnTo>
                  <a:lnTo>
                    <a:pt x="293974" y="549193"/>
                  </a:lnTo>
                  <a:lnTo>
                    <a:pt x="327925" y="528226"/>
                  </a:lnTo>
                  <a:lnTo>
                    <a:pt x="358341" y="500260"/>
                  </a:lnTo>
                  <a:lnTo>
                    <a:pt x="384608" y="466096"/>
                  </a:lnTo>
                  <a:lnTo>
                    <a:pt x="406109" y="426533"/>
                  </a:lnTo>
                  <a:lnTo>
                    <a:pt x="422229" y="382373"/>
                  </a:lnTo>
                  <a:lnTo>
                    <a:pt x="432352" y="334417"/>
                  </a:lnTo>
                  <a:lnTo>
                    <a:pt x="435864" y="283463"/>
                  </a:lnTo>
                  <a:lnTo>
                    <a:pt x="432352" y="232510"/>
                  </a:lnTo>
                  <a:lnTo>
                    <a:pt x="422229" y="184554"/>
                  </a:lnTo>
                  <a:lnTo>
                    <a:pt x="406109" y="140394"/>
                  </a:lnTo>
                  <a:lnTo>
                    <a:pt x="384608" y="100831"/>
                  </a:lnTo>
                  <a:lnTo>
                    <a:pt x="358341" y="66667"/>
                  </a:lnTo>
                  <a:lnTo>
                    <a:pt x="327925" y="38701"/>
                  </a:lnTo>
                  <a:lnTo>
                    <a:pt x="293974" y="17734"/>
                  </a:lnTo>
                  <a:lnTo>
                    <a:pt x="257104" y="4566"/>
                  </a:lnTo>
                  <a:lnTo>
                    <a:pt x="217932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825740" y="4555236"/>
              <a:ext cx="436245" cy="567055"/>
            </a:xfrm>
            <a:custGeom>
              <a:avLst/>
              <a:gdLst/>
              <a:ahLst/>
              <a:cxnLst/>
              <a:rect l="l" t="t" r="r" b="b"/>
              <a:pathLst>
                <a:path w="436245" h="567054">
                  <a:moveTo>
                    <a:pt x="0" y="283463"/>
                  </a:moveTo>
                  <a:lnTo>
                    <a:pt x="3511" y="232510"/>
                  </a:lnTo>
                  <a:lnTo>
                    <a:pt x="13634" y="184554"/>
                  </a:lnTo>
                  <a:lnTo>
                    <a:pt x="29754" y="140394"/>
                  </a:lnTo>
                  <a:lnTo>
                    <a:pt x="51255" y="100831"/>
                  </a:lnTo>
                  <a:lnTo>
                    <a:pt x="77522" y="66667"/>
                  </a:lnTo>
                  <a:lnTo>
                    <a:pt x="107938" y="38701"/>
                  </a:lnTo>
                  <a:lnTo>
                    <a:pt x="141889" y="17734"/>
                  </a:lnTo>
                  <a:lnTo>
                    <a:pt x="178759" y="4566"/>
                  </a:lnTo>
                  <a:lnTo>
                    <a:pt x="217932" y="0"/>
                  </a:lnTo>
                  <a:lnTo>
                    <a:pt x="257104" y="4566"/>
                  </a:lnTo>
                  <a:lnTo>
                    <a:pt x="293974" y="17734"/>
                  </a:lnTo>
                  <a:lnTo>
                    <a:pt x="327925" y="38701"/>
                  </a:lnTo>
                  <a:lnTo>
                    <a:pt x="358341" y="66667"/>
                  </a:lnTo>
                  <a:lnTo>
                    <a:pt x="384608" y="100831"/>
                  </a:lnTo>
                  <a:lnTo>
                    <a:pt x="406109" y="140394"/>
                  </a:lnTo>
                  <a:lnTo>
                    <a:pt x="422229" y="184554"/>
                  </a:lnTo>
                  <a:lnTo>
                    <a:pt x="432352" y="232510"/>
                  </a:lnTo>
                  <a:lnTo>
                    <a:pt x="435864" y="283463"/>
                  </a:lnTo>
                  <a:lnTo>
                    <a:pt x="432352" y="334417"/>
                  </a:lnTo>
                  <a:lnTo>
                    <a:pt x="422229" y="382373"/>
                  </a:lnTo>
                  <a:lnTo>
                    <a:pt x="406109" y="426533"/>
                  </a:lnTo>
                  <a:lnTo>
                    <a:pt x="384608" y="466096"/>
                  </a:lnTo>
                  <a:lnTo>
                    <a:pt x="358341" y="500260"/>
                  </a:lnTo>
                  <a:lnTo>
                    <a:pt x="327925" y="528226"/>
                  </a:lnTo>
                  <a:lnTo>
                    <a:pt x="293974" y="549193"/>
                  </a:lnTo>
                  <a:lnTo>
                    <a:pt x="257104" y="562361"/>
                  </a:lnTo>
                  <a:lnTo>
                    <a:pt x="217932" y="566927"/>
                  </a:lnTo>
                  <a:lnTo>
                    <a:pt x="178759" y="562361"/>
                  </a:lnTo>
                  <a:lnTo>
                    <a:pt x="141889" y="549193"/>
                  </a:lnTo>
                  <a:lnTo>
                    <a:pt x="107938" y="528226"/>
                  </a:lnTo>
                  <a:lnTo>
                    <a:pt x="77522" y="500260"/>
                  </a:lnTo>
                  <a:lnTo>
                    <a:pt x="51255" y="466096"/>
                  </a:lnTo>
                  <a:lnTo>
                    <a:pt x="29754" y="426533"/>
                  </a:lnTo>
                  <a:lnTo>
                    <a:pt x="13634" y="382373"/>
                  </a:lnTo>
                  <a:lnTo>
                    <a:pt x="3511" y="334417"/>
                  </a:lnTo>
                  <a:lnTo>
                    <a:pt x="0" y="28346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7967662" y="4664457"/>
            <a:ext cx="1530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Times New Roman"/>
                <a:cs typeface="Times New Roman"/>
              </a:rPr>
              <a:t>3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7767638" y="1900237"/>
            <a:ext cx="3814761" cy="1762125"/>
            <a:chOff x="7767639" y="1900237"/>
            <a:chExt cx="2870200" cy="1762125"/>
          </a:xfrm>
        </p:grpSpPr>
        <p:sp>
          <p:nvSpPr>
            <p:cNvPr id="70" name="object 70"/>
            <p:cNvSpPr/>
            <p:nvPr/>
          </p:nvSpPr>
          <p:spPr>
            <a:xfrm>
              <a:off x="10413874" y="3438525"/>
              <a:ext cx="219075" cy="219075"/>
            </a:xfrm>
            <a:custGeom>
              <a:avLst/>
              <a:gdLst/>
              <a:ahLst/>
              <a:cxnLst/>
              <a:rect l="l" t="t" r="r" b="b"/>
              <a:pathLst>
                <a:path w="219075" h="219075">
                  <a:moveTo>
                    <a:pt x="219075" y="0"/>
                  </a:moveTo>
                  <a:lnTo>
                    <a:pt x="43815" y="43814"/>
                  </a:lnTo>
                  <a:lnTo>
                    <a:pt x="0" y="219075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7772401" y="1905000"/>
              <a:ext cx="2860675" cy="1752600"/>
            </a:xfrm>
            <a:custGeom>
              <a:avLst/>
              <a:gdLst/>
              <a:ahLst/>
              <a:cxnLst/>
              <a:rect l="l" t="t" r="r" b="b"/>
              <a:pathLst>
                <a:path w="2860675" h="1752600">
                  <a:moveTo>
                    <a:pt x="2641473" y="1752600"/>
                  </a:moveTo>
                  <a:lnTo>
                    <a:pt x="2685288" y="1577340"/>
                  </a:lnTo>
                  <a:lnTo>
                    <a:pt x="2860548" y="1533525"/>
                  </a:lnTo>
                  <a:lnTo>
                    <a:pt x="2641473" y="1752600"/>
                  </a:lnTo>
                  <a:lnTo>
                    <a:pt x="0" y="1752600"/>
                  </a:lnTo>
                  <a:lnTo>
                    <a:pt x="0" y="0"/>
                  </a:lnTo>
                  <a:lnTo>
                    <a:pt x="2860548" y="0"/>
                  </a:lnTo>
                  <a:lnTo>
                    <a:pt x="2860548" y="153352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7759700" y="2159000"/>
            <a:ext cx="382270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57834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випарювальній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чашці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на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водяній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бані</a:t>
            </a:r>
            <a:endParaRPr sz="1800" dirty="0">
              <a:latin typeface="Times New Roman"/>
              <a:cs typeface="Times New Roman"/>
            </a:endParaRPr>
          </a:p>
          <a:p>
            <a:pPr marL="6858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потім</a:t>
            </a:r>
            <a:endParaRPr sz="180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частину </a:t>
            </a:r>
            <a:r>
              <a:rPr sz="1800" spc="5" dirty="0">
                <a:latin typeface="Times New Roman"/>
                <a:cs typeface="Times New Roman"/>
              </a:rPr>
              <a:t>основи </a:t>
            </a:r>
            <a:r>
              <a:rPr sz="1800" spc="-10" dirty="0">
                <a:latin typeface="Times New Roman"/>
                <a:cs typeface="Times New Roman"/>
              </a:rPr>
              <a:t>поміщають </a:t>
            </a:r>
            <a:r>
              <a:rPr sz="1800" dirty="0">
                <a:latin typeface="Times New Roman"/>
                <a:cs typeface="Times New Roman"/>
              </a:rPr>
              <a:t>у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теплу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ступку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643888" y="1406906"/>
            <a:ext cx="8411210" cy="777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08355">
              <a:lnSpc>
                <a:spcPct val="100000"/>
              </a:lnSpc>
              <a:spcBef>
                <a:spcPts val="105"/>
              </a:spcBef>
              <a:tabLst>
                <a:tab pos="2739390" algn="l"/>
                <a:tab pos="5523230" algn="l"/>
              </a:tabLst>
            </a:pPr>
            <a:r>
              <a:rPr sz="2000" b="1" i="1" spc="-30" dirty="0">
                <a:latin typeface="Times New Roman"/>
                <a:cs typeface="Times New Roman"/>
              </a:rPr>
              <a:t>коли</a:t>
            </a:r>
            <a:r>
              <a:rPr sz="2000" b="1" i="1" spc="-35" dirty="0">
                <a:latin typeface="Times New Roman"/>
                <a:cs typeface="Times New Roman"/>
              </a:rPr>
              <a:t> </a:t>
            </a:r>
            <a:r>
              <a:rPr sz="2000" b="1" i="1" spc="5" dirty="0">
                <a:latin typeface="Times New Roman"/>
                <a:cs typeface="Times New Roman"/>
              </a:rPr>
              <a:t>5%</a:t>
            </a:r>
            <a:r>
              <a:rPr sz="2000" b="1" i="1" spc="-1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&lt;</a:t>
            </a:r>
            <a:r>
              <a:rPr sz="2000" b="1" i="1" spc="-1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%</a:t>
            </a:r>
            <a:r>
              <a:rPr sz="2000" b="1" i="1" spc="-5" dirty="0">
                <a:latin typeface="Times New Roman"/>
                <a:cs typeface="Times New Roman"/>
              </a:rPr>
              <a:t> </a:t>
            </a:r>
            <a:r>
              <a:rPr sz="2000" b="1" i="1" spc="5" dirty="0">
                <a:latin typeface="Times New Roman"/>
                <a:cs typeface="Times New Roman"/>
              </a:rPr>
              <a:t>ЛВ	</a:t>
            </a:r>
            <a:r>
              <a:rPr sz="2000" b="1" i="1" dirty="0">
                <a:latin typeface="Times New Roman"/>
                <a:cs typeface="Times New Roman"/>
              </a:rPr>
              <a:t>&gt;</a:t>
            </a:r>
            <a:r>
              <a:rPr sz="2000" b="1" i="1" spc="-10" dirty="0">
                <a:latin typeface="Times New Roman"/>
                <a:cs typeface="Times New Roman"/>
              </a:rPr>
              <a:t> </a:t>
            </a:r>
            <a:r>
              <a:rPr sz="2000" b="1" i="1" spc="5" dirty="0">
                <a:latin typeface="Times New Roman"/>
                <a:cs typeface="Times New Roman"/>
              </a:rPr>
              <a:t>25%,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то	</a:t>
            </a:r>
            <a:r>
              <a:rPr sz="2000" b="1" i="1" spc="-30" dirty="0">
                <a:latin typeface="Times New Roman"/>
                <a:cs typeface="Times New Roman"/>
              </a:rPr>
              <a:t>коли</a:t>
            </a:r>
            <a:r>
              <a:rPr sz="2000" b="1" i="1" spc="-4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%</a:t>
            </a:r>
            <a:r>
              <a:rPr sz="2000" b="1" i="1" spc="-20" dirty="0">
                <a:latin typeface="Times New Roman"/>
                <a:cs typeface="Times New Roman"/>
              </a:rPr>
              <a:t> </a:t>
            </a:r>
            <a:r>
              <a:rPr sz="2000" b="1" i="1" spc="5" dirty="0">
                <a:latin typeface="Times New Roman"/>
                <a:cs typeface="Times New Roman"/>
              </a:rPr>
              <a:t>ЛВ</a:t>
            </a:r>
            <a:r>
              <a:rPr sz="2000" b="1" i="1" spc="-2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&gt;</a:t>
            </a:r>
            <a:r>
              <a:rPr sz="2000" b="1" i="1" spc="-25" dirty="0">
                <a:latin typeface="Times New Roman"/>
                <a:cs typeface="Times New Roman"/>
              </a:rPr>
              <a:t> </a:t>
            </a:r>
            <a:r>
              <a:rPr sz="2000" b="1" i="1" spc="5" dirty="0">
                <a:latin typeface="Times New Roman"/>
                <a:cs typeface="Times New Roman"/>
              </a:rPr>
              <a:t>25%,</a:t>
            </a:r>
            <a:r>
              <a:rPr sz="2000" b="1" i="1" spc="-4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то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55"/>
              </a:spcBef>
              <a:tabLst>
                <a:tab pos="6191885" algn="l"/>
              </a:tabLst>
            </a:pPr>
            <a:r>
              <a:rPr sz="1800" spc="-5" dirty="0">
                <a:latin typeface="Times New Roman"/>
                <a:cs typeface="Times New Roman"/>
              </a:rPr>
              <a:t>частину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основи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підплавляють</a:t>
            </a:r>
            <a:r>
              <a:rPr sz="1800" dirty="0">
                <a:latin typeface="Times New Roman"/>
                <a:cs typeface="Times New Roman"/>
              </a:rPr>
              <a:t> у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випарювальній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чашці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на	всю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основу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плавлять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4091940" y="1306069"/>
            <a:ext cx="5057140" cy="722630"/>
            <a:chOff x="4091940" y="1306069"/>
            <a:chExt cx="5057140" cy="722630"/>
          </a:xfrm>
        </p:grpSpPr>
        <p:sp>
          <p:nvSpPr>
            <p:cNvPr id="75" name="object 75"/>
            <p:cNvSpPr/>
            <p:nvPr/>
          </p:nvSpPr>
          <p:spPr>
            <a:xfrm>
              <a:off x="6553200" y="1310640"/>
              <a:ext cx="304800" cy="426720"/>
            </a:xfrm>
            <a:custGeom>
              <a:avLst/>
              <a:gdLst/>
              <a:ahLst/>
              <a:cxnLst/>
              <a:rect l="l" t="t" r="r" b="b"/>
              <a:pathLst>
                <a:path w="304800" h="426719">
                  <a:moveTo>
                    <a:pt x="228600" y="0"/>
                  </a:moveTo>
                  <a:lnTo>
                    <a:pt x="76200" y="0"/>
                  </a:lnTo>
                  <a:lnTo>
                    <a:pt x="76200" y="312420"/>
                  </a:lnTo>
                  <a:lnTo>
                    <a:pt x="0" y="312420"/>
                  </a:lnTo>
                  <a:lnTo>
                    <a:pt x="152400" y="426720"/>
                  </a:lnTo>
                  <a:lnTo>
                    <a:pt x="304800" y="312420"/>
                  </a:lnTo>
                  <a:lnTo>
                    <a:pt x="228600" y="31242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6553200" y="1310641"/>
              <a:ext cx="304800" cy="426720"/>
            </a:xfrm>
            <a:custGeom>
              <a:avLst/>
              <a:gdLst/>
              <a:ahLst/>
              <a:cxnLst/>
              <a:rect l="l" t="t" r="r" b="b"/>
              <a:pathLst>
                <a:path w="304800" h="426719">
                  <a:moveTo>
                    <a:pt x="0" y="312420"/>
                  </a:moveTo>
                  <a:lnTo>
                    <a:pt x="76200" y="312420"/>
                  </a:lnTo>
                  <a:lnTo>
                    <a:pt x="76200" y="0"/>
                  </a:lnTo>
                  <a:lnTo>
                    <a:pt x="228600" y="0"/>
                  </a:lnTo>
                  <a:lnTo>
                    <a:pt x="228600" y="312420"/>
                  </a:lnTo>
                  <a:lnTo>
                    <a:pt x="304800" y="312420"/>
                  </a:lnTo>
                  <a:lnTo>
                    <a:pt x="152400" y="426720"/>
                  </a:lnTo>
                  <a:lnTo>
                    <a:pt x="0" y="31242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096512" y="1633728"/>
              <a:ext cx="76200" cy="390525"/>
            </a:xfrm>
            <a:custGeom>
              <a:avLst/>
              <a:gdLst/>
              <a:ahLst/>
              <a:cxnLst/>
              <a:rect l="l" t="t" r="r" b="b"/>
              <a:pathLst>
                <a:path w="76200" h="390525">
                  <a:moveTo>
                    <a:pt x="57150" y="0"/>
                  </a:moveTo>
                  <a:lnTo>
                    <a:pt x="19050" y="0"/>
                  </a:lnTo>
                  <a:lnTo>
                    <a:pt x="19050" y="352044"/>
                  </a:lnTo>
                  <a:lnTo>
                    <a:pt x="0" y="352044"/>
                  </a:lnTo>
                  <a:lnTo>
                    <a:pt x="38100" y="390144"/>
                  </a:lnTo>
                  <a:lnTo>
                    <a:pt x="76200" y="352044"/>
                  </a:lnTo>
                  <a:lnTo>
                    <a:pt x="57150" y="352044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096512" y="1633728"/>
              <a:ext cx="76200" cy="390525"/>
            </a:xfrm>
            <a:custGeom>
              <a:avLst/>
              <a:gdLst/>
              <a:ahLst/>
              <a:cxnLst/>
              <a:rect l="l" t="t" r="r" b="b"/>
              <a:pathLst>
                <a:path w="76200" h="390525">
                  <a:moveTo>
                    <a:pt x="0" y="352044"/>
                  </a:moveTo>
                  <a:lnTo>
                    <a:pt x="19050" y="352044"/>
                  </a:lnTo>
                  <a:lnTo>
                    <a:pt x="19050" y="0"/>
                  </a:lnTo>
                  <a:lnTo>
                    <a:pt x="57150" y="0"/>
                  </a:lnTo>
                  <a:lnTo>
                    <a:pt x="57150" y="352044"/>
                  </a:lnTo>
                  <a:lnTo>
                    <a:pt x="76200" y="352044"/>
                  </a:lnTo>
                  <a:lnTo>
                    <a:pt x="38100" y="390144"/>
                  </a:lnTo>
                  <a:lnTo>
                    <a:pt x="0" y="35204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9067800" y="1633728"/>
              <a:ext cx="76200" cy="390525"/>
            </a:xfrm>
            <a:custGeom>
              <a:avLst/>
              <a:gdLst/>
              <a:ahLst/>
              <a:cxnLst/>
              <a:rect l="l" t="t" r="r" b="b"/>
              <a:pathLst>
                <a:path w="76200" h="390525">
                  <a:moveTo>
                    <a:pt x="57150" y="0"/>
                  </a:moveTo>
                  <a:lnTo>
                    <a:pt x="19050" y="0"/>
                  </a:lnTo>
                  <a:lnTo>
                    <a:pt x="19050" y="352044"/>
                  </a:lnTo>
                  <a:lnTo>
                    <a:pt x="0" y="352044"/>
                  </a:lnTo>
                  <a:lnTo>
                    <a:pt x="38100" y="390144"/>
                  </a:lnTo>
                  <a:lnTo>
                    <a:pt x="76200" y="352044"/>
                  </a:lnTo>
                  <a:lnTo>
                    <a:pt x="57150" y="352044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9067800" y="1633728"/>
              <a:ext cx="76200" cy="390525"/>
            </a:xfrm>
            <a:custGeom>
              <a:avLst/>
              <a:gdLst/>
              <a:ahLst/>
              <a:cxnLst/>
              <a:rect l="l" t="t" r="r" b="b"/>
              <a:pathLst>
                <a:path w="76200" h="390525">
                  <a:moveTo>
                    <a:pt x="0" y="352044"/>
                  </a:moveTo>
                  <a:lnTo>
                    <a:pt x="19050" y="352044"/>
                  </a:lnTo>
                  <a:lnTo>
                    <a:pt x="19050" y="0"/>
                  </a:lnTo>
                  <a:lnTo>
                    <a:pt x="57150" y="0"/>
                  </a:lnTo>
                  <a:lnTo>
                    <a:pt x="57150" y="352044"/>
                  </a:lnTo>
                  <a:lnTo>
                    <a:pt x="76200" y="352044"/>
                  </a:lnTo>
                  <a:lnTo>
                    <a:pt x="38100" y="390144"/>
                  </a:lnTo>
                  <a:lnTo>
                    <a:pt x="0" y="35204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115562" y="1753362"/>
              <a:ext cx="5029200" cy="0"/>
            </a:xfrm>
            <a:custGeom>
              <a:avLst/>
              <a:gdLst/>
              <a:ahLst/>
              <a:cxnLst/>
              <a:rect l="l" t="t" r="r" b="b"/>
              <a:pathLst>
                <a:path w="5029200">
                  <a:moveTo>
                    <a:pt x="0" y="0"/>
                  </a:moveTo>
                  <a:lnTo>
                    <a:pt x="5029200" y="0"/>
                  </a:lnTo>
                </a:path>
              </a:pathLst>
            </a:custGeom>
            <a:ln w="502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2" name="object 82"/>
          <p:cNvGrpSpPr/>
          <p:nvPr/>
        </p:nvGrpSpPr>
        <p:grpSpPr>
          <a:xfrm>
            <a:off x="2108961" y="3881437"/>
            <a:ext cx="8488045" cy="919480"/>
            <a:chOff x="2108961" y="3881437"/>
            <a:chExt cx="8488045" cy="919480"/>
          </a:xfrm>
        </p:grpSpPr>
        <p:sp>
          <p:nvSpPr>
            <p:cNvPr id="83" name="object 83"/>
            <p:cNvSpPr/>
            <p:nvPr/>
          </p:nvSpPr>
          <p:spPr>
            <a:xfrm>
              <a:off x="2134361" y="4725161"/>
              <a:ext cx="2312670" cy="0"/>
            </a:xfrm>
            <a:custGeom>
              <a:avLst/>
              <a:gdLst/>
              <a:ahLst/>
              <a:cxnLst/>
              <a:rect l="l" t="t" r="r" b="b"/>
              <a:pathLst>
                <a:path w="2312670">
                  <a:moveTo>
                    <a:pt x="0" y="0"/>
                  </a:moveTo>
                  <a:lnTo>
                    <a:pt x="2312670" y="0"/>
                  </a:lnTo>
                </a:path>
              </a:pathLst>
            </a:custGeom>
            <a:ln w="502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421876" y="4649717"/>
              <a:ext cx="151130" cy="151130"/>
            </a:xfrm>
            <a:custGeom>
              <a:avLst/>
              <a:gdLst/>
              <a:ahLst/>
              <a:cxnLst/>
              <a:rect l="l" t="t" r="r" b="b"/>
              <a:pathLst>
                <a:path w="151129" h="151129">
                  <a:moveTo>
                    <a:pt x="12" y="0"/>
                  </a:moveTo>
                  <a:lnTo>
                    <a:pt x="0" y="150875"/>
                  </a:lnTo>
                  <a:lnTo>
                    <a:pt x="150888" y="7545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0515601" y="441960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15240" y="15240"/>
                  </a:lnTo>
                  <a:lnTo>
                    <a:pt x="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7620001" y="3886200"/>
              <a:ext cx="2971800" cy="609600"/>
            </a:xfrm>
            <a:custGeom>
              <a:avLst/>
              <a:gdLst/>
              <a:ahLst/>
              <a:cxnLst/>
              <a:rect l="l" t="t" r="r" b="b"/>
              <a:pathLst>
                <a:path w="2971800" h="609600">
                  <a:moveTo>
                    <a:pt x="2895600" y="609600"/>
                  </a:moveTo>
                  <a:lnTo>
                    <a:pt x="2910840" y="548640"/>
                  </a:lnTo>
                  <a:lnTo>
                    <a:pt x="2971800" y="533400"/>
                  </a:lnTo>
                  <a:lnTo>
                    <a:pt x="2895600" y="609600"/>
                  </a:lnTo>
                  <a:lnTo>
                    <a:pt x="0" y="609600"/>
                  </a:lnTo>
                  <a:lnTo>
                    <a:pt x="0" y="0"/>
                  </a:lnTo>
                  <a:lnTo>
                    <a:pt x="2971800" y="0"/>
                  </a:lnTo>
                  <a:lnTo>
                    <a:pt x="2971800" y="5334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7" name="object 87"/>
          <p:cNvSpPr txBox="1"/>
          <p:nvPr/>
        </p:nvSpPr>
        <p:spPr>
          <a:xfrm>
            <a:off x="7679300" y="3867404"/>
            <a:ext cx="24174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с </a:t>
            </a:r>
            <a:r>
              <a:rPr sz="1800" b="1" spc="-10" dirty="0">
                <a:latin typeface="Arial"/>
                <a:cs typeface="Arial"/>
              </a:rPr>
              <a:t>частиною 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підплавленої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основи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88" name="object 88"/>
          <p:cNvGrpSpPr/>
          <p:nvPr/>
        </p:nvGrpSpPr>
        <p:grpSpPr>
          <a:xfrm>
            <a:off x="2109216" y="3963917"/>
            <a:ext cx="5511800" cy="761365"/>
            <a:chOff x="2109216" y="3963917"/>
            <a:chExt cx="5511800" cy="761365"/>
          </a:xfrm>
        </p:grpSpPr>
        <p:sp>
          <p:nvSpPr>
            <p:cNvPr id="89" name="object 89"/>
            <p:cNvSpPr/>
            <p:nvPr/>
          </p:nvSpPr>
          <p:spPr>
            <a:xfrm>
              <a:off x="2134362" y="4344162"/>
              <a:ext cx="0" cy="381000"/>
            </a:xfrm>
            <a:custGeom>
              <a:avLst/>
              <a:gdLst/>
              <a:ahLst/>
              <a:cxnLst/>
              <a:rect l="l" t="t" r="r" b="b"/>
              <a:pathLst>
                <a:path h="381000">
                  <a:moveTo>
                    <a:pt x="0" y="0"/>
                  </a:moveTo>
                  <a:lnTo>
                    <a:pt x="0" y="381000"/>
                  </a:lnTo>
                </a:path>
              </a:pathLst>
            </a:custGeom>
            <a:ln w="502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6401562" y="4039362"/>
              <a:ext cx="1093470" cy="0"/>
            </a:xfrm>
            <a:custGeom>
              <a:avLst/>
              <a:gdLst/>
              <a:ahLst/>
              <a:cxnLst/>
              <a:rect l="l" t="t" r="r" b="b"/>
              <a:pathLst>
                <a:path w="1093470">
                  <a:moveTo>
                    <a:pt x="0" y="0"/>
                  </a:moveTo>
                  <a:lnTo>
                    <a:pt x="1093470" y="0"/>
                  </a:lnTo>
                </a:path>
              </a:pathLst>
            </a:custGeom>
            <a:ln w="502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7469877" y="3963917"/>
              <a:ext cx="151130" cy="151130"/>
            </a:xfrm>
            <a:custGeom>
              <a:avLst/>
              <a:gdLst/>
              <a:ahLst/>
              <a:cxnLst/>
              <a:rect l="l" t="t" r="r" b="b"/>
              <a:pathLst>
                <a:path w="151129" h="151129">
                  <a:moveTo>
                    <a:pt x="12" y="0"/>
                  </a:moveTo>
                  <a:lnTo>
                    <a:pt x="0" y="150875"/>
                  </a:lnTo>
                  <a:lnTo>
                    <a:pt x="150888" y="7545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2" name="object 92"/>
          <p:cNvSpPr txBox="1"/>
          <p:nvPr/>
        </p:nvSpPr>
        <p:spPr>
          <a:xfrm>
            <a:off x="6401052" y="3536124"/>
            <a:ext cx="12566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i="1" dirty="0">
                <a:latin typeface="Times New Roman"/>
                <a:cs typeface="Times New Roman"/>
              </a:rPr>
              <a:t>%</a:t>
            </a:r>
            <a:r>
              <a:rPr sz="2000" b="1" i="1" spc="-40" dirty="0">
                <a:latin typeface="Times New Roman"/>
                <a:cs typeface="Times New Roman"/>
              </a:rPr>
              <a:t> </a:t>
            </a:r>
            <a:r>
              <a:rPr sz="2000" b="1" i="1" spc="5" dirty="0">
                <a:latin typeface="Times New Roman"/>
                <a:cs typeface="Times New Roman"/>
              </a:rPr>
              <a:t>ЛВ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&gt;</a:t>
            </a:r>
            <a:r>
              <a:rPr sz="2000" b="1" i="1" spc="-40" dirty="0">
                <a:latin typeface="Times New Roman"/>
                <a:cs typeface="Times New Roman"/>
              </a:rPr>
              <a:t> </a:t>
            </a:r>
            <a:r>
              <a:rPr sz="2000" b="1" i="1" spc="5" dirty="0">
                <a:latin typeface="Times New Roman"/>
                <a:cs typeface="Times New Roman"/>
              </a:rPr>
              <a:t>5%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8293100" y="4550155"/>
            <a:ext cx="1969770" cy="1163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1" dirty="0">
                <a:latin typeface="Times New Roman"/>
                <a:cs typeface="Times New Roman"/>
              </a:rPr>
              <a:t>%</a:t>
            </a:r>
            <a:r>
              <a:rPr sz="2000" b="1" i="1" spc="-35" dirty="0">
                <a:latin typeface="Times New Roman"/>
                <a:cs typeface="Times New Roman"/>
              </a:rPr>
              <a:t> </a:t>
            </a:r>
            <a:r>
              <a:rPr sz="2000" b="1" i="1" spc="5" dirty="0">
                <a:latin typeface="Times New Roman"/>
                <a:cs typeface="Times New Roman"/>
              </a:rPr>
              <a:t>ЛР</a:t>
            </a:r>
            <a:r>
              <a:rPr sz="2000" b="1" i="1" spc="-2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&gt;</a:t>
            </a:r>
            <a:r>
              <a:rPr sz="2000" b="1" i="1" spc="-35" dirty="0">
                <a:latin typeface="Times New Roman"/>
                <a:cs typeface="Times New Roman"/>
              </a:rPr>
              <a:t> </a:t>
            </a:r>
            <a:r>
              <a:rPr sz="2000" b="1" i="1" spc="5" dirty="0">
                <a:latin typeface="Times New Roman"/>
                <a:cs typeface="Times New Roman"/>
              </a:rPr>
              <a:t>25%</a:t>
            </a:r>
            <a:endParaRPr sz="2000">
              <a:latin typeface="Times New Roman"/>
              <a:cs typeface="Times New Roman"/>
            </a:endParaRPr>
          </a:p>
          <a:p>
            <a:pPr marL="125095" marR="5080" indent="-1905" algn="ctr">
              <a:lnSpc>
                <a:spcPct val="100000"/>
              </a:lnSpc>
              <a:spcBef>
                <a:spcPts val="80"/>
              </a:spcBef>
            </a:pPr>
            <a:r>
              <a:rPr sz="1800" b="1" spc="-20" dirty="0">
                <a:latin typeface="Arial"/>
                <a:cs typeface="Arial"/>
              </a:rPr>
              <a:t>ДОДАВАННЯ 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Р</a:t>
            </a:r>
            <a:r>
              <a:rPr sz="1800" b="1" dirty="0">
                <a:latin typeface="Arial"/>
                <a:cs typeface="Arial"/>
              </a:rPr>
              <a:t>ОЗП</a:t>
            </a:r>
            <a:r>
              <a:rPr sz="1800" b="1" spc="-5" dirty="0">
                <a:latin typeface="Arial"/>
                <a:cs typeface="Arial"/>
              </a:rPr>
              <a:t>Л</a:t>
            </a:r>
            <a:r>
              <a:rPr sz="1800" b="1" spc="-55" dirty="0">
                <a:latin typeface="Arial"/>
                <a:cs typeface="Arial"/>
              </a:rPr>
              <a:t>АВ</a:t>
            </a:r>
            <a:r>
              <a:rPr sz="1800" b="1" spc="-5" dirty="0">
                <a:latin typeface="Arial"/>
                <a:cs typeface="Arial"/>
              </a:rPr>
              <a:t>ЛЕН</a:t>
            </a:r>
            <a:r>
              <a:rPr sz="1800" b="1" dirty="0">
                <a:latin typeface="Arial"/>
                <a:cs typeface="Arial"/>
              </a:rPr>
              <a:t>ОЇ  </a:t>
            </a:r>
            <a:r>
              <a:rPr sz="1800" b="1" spc="-5" dirty="0">
                <a:latin typeface="Arial"/>
                <a:cs typeface="Arial"/>
              </a:rPr>
              <a:t>ОСНОВИ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91393" y="4576381"/>
            <a:ext cx="2009139" cy="868044"/>
            <a:chOff x="4291393" y="4576381"/>
            <a:chExt cx="2009139" cy="868044"/>
          </a:xfrm>
        </p:grpSpPr>
        <p:sp>
          <p:nvSpPr>
            <p:cNvPr id="3" name="object 3"/>
            <p:cNvSpPr/>
            <p:nvPr/>
          </p:nvSpPr>
          <p:spPr>
            <a:xfrm>
              <a:off x="4296155" y="4724146"/>
              <a:ext cx="1999614" cy="143510"/>
            </a:xfrm>
            <a:custGeom>
              <a:avLst/>
              <a:gdLst/>
              <a:ahLst/>
              <a:cxnLst/>
              <a:rect l="l" t="t" r="r" b="b"/>
              <a:pathLst>
                <a:path w="1999614" h="143510">
                  <a:moveTo>
                    <a:pt x="1999488" y="0"/>
                  </a:moveTo>
                  <a:lnTo>
                    <a:pt x="1973084" y="32790"/>
                  </a:lnTo>
                  <a:lnTo>
                    <a:pt x="1927996" y="53208"/>
                  </a:lnTo>
                  <a:lnTo>
                    <a:pt x="1862994" y="72177"/>
                  </a:lnTo>
                  <a:lnTo>
                    <a:pt x="1823580" y="81038"/>
                  </a:lnTo>
                  <a:lnTo>
                    <a:pt x="1779856" y="89441"/>
                  </a:lnTo>
                  <a:lnTo>
                    <a:pt x="1732041" y="97355"/>
                  </a:lnTo>
                  <a:lnTo>
                    <a:pt x="1680360" y="104747"/>
                  </a:lnTo>
                  <a:lnTo>
                    <a:pt x="1625033" y="111587"/>
                  </a:lnTo>
                  <a:lnTo>
                    <a:pt x="1566284" y="117841"/>
                  </a:lnTo>
                  <a:lnTo>
                    <a:pt x="1504334" y="123478"/>
                  </a:lnTo>
                  <a:lnTo>
                    <a:pt x="1439406" y="128467"/>
                  </a:lnTo>
                  <a:lnTo>
                    <a:pt x="1371723" y="132776"/>
                  </a:lnTo>
                  <a:lnTo>
                    <a:pt x="1301505" y="136372"/>
                  </a:lnTo>
                  <a:lnTo>
                    <a:pt x="1228976" y="139225"/>
                  </a:lnTo>
                  <a:lnTo>
                    <a:pt x="1154358" y="141302"/>
                  </a:lnTo>
                  <a:lnTo>
                    <a:pt x="1077873" y="142571"/>
                  </a:lnTo>
                  <a:lnTo>
                    <a:pt x="999744" y="143001"/>
                  </a:lnTo>
                  <a:lnTo>
                    <a:pt x="921614" y="142571"/>
                  </a:lnTo>
                  <a:lnTo>
                    <a:pt x="845129" y="141302"/>
                  </a:lnTo>
                  <a:lnTo>
                    <a:pt x="770511" y="139225"/>
                  </a:lnTo>
                  <a:lnTo>
                    <a:pt x="697982" y="136372"/>
                  </a:lnTo>
                  <a:lnTo>
                    <a:pt x="627764" y="132776"/>
                  </a:lnTo>
                  <a:lnTo>
                    <a:pt x="560081" y="128467"/>
                  </a:lnTo>
                  <a:lnTo>
                    <a:pt x="495153" y="123478"/>
                  </a:lnTo>
                  <a:lnTo>
                    <a:pt x="433203" y="117841"/>
                  </a:lnTo>
                  <a:lnTo>
                    <a:pt x="374454" y="111587"/>
                  </a:lnTo>
                  <a:lnTo>
                    <a:pt x="319127" y="104747"/>
                  </a:lnTo>
                  <a:lnTo>
                    <a:pt x="267446" y="97355"/>
                  </a:lnTo>
                  <a:lnTo>
                    <a:pt x="219631" y="89441"/>
                  </a:lnTo>
                  <a:lnTo>
                    <a:pt x="175907" y="81038"/>
                  </a:lnTo>
                  <a:lnTo>
                    <a:pt x="136493" y="72177"/>
                  </a:lnTo>
                  <a:lnTo>
                    <a:pt x="71491" y="53208"/>
                  </a:lnTo>
                  <a:lnTo>
                    <a:pt x="26403" y="32790"/>
                  </a:lnTo>
                  <a:lnTo>
                    <a:pt x="3007" y="11175"/>
                  </a:ln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296155" y="4581144"/>
              <a:ext cx="1999614" cy="858519"/>
            </a:xfrm>
            <a:custGeom>
              <a:avLst/>
              <a:gdLst/>
              <a:ahLst/>
              <a:cxnLst/>
              <a:rect l="l" t="t" r="r" b="b"/>
              <a:pathLst>
                <a:path w="1999614" h="858520">
                  <a:moveTo>
                    <a:pt x="0" y="143001"/>
                  </a:moveTo>
                  <a:lnTo>
                    <a:pt x="26403" y="110211"/>
                  </a:lnTo>
                  <a:lnTo>
                    <a:pt x="71491" y="89793"/>
                  </a:lnTo>
                  <a:lnTo>
                    <a:pt x="136493" y="70824"/>
                  </a:lnTo>
                  <a:lnTo>
                    <a:pt x="175907" y="61963"/>
                  </a:lnTo>
                  <a:lnTo>
                    <a:pt x="219631" y="53560"/>
                  </a:lnTo>
                  <a:lnTo>
                    <a:pt x="267446" y="45646"/>
                  </a:lnTo>
                  <a:lnTo>
                    <a:pt x="319127" y="38254"/>
                  </a:lnTo>
                  <a:lnTo>
                    <a:pt x="374454" y="31414"/>
                  </a:lnTo>
                  <a:lnTo>
                    <a:pt x="433203" y="25160"/>
                  </a:lnTo>
                  <a:lnTo>
                    <a:pt x="495153" y="19523"/>
                  </a:lnTo>
                  <a:lnTo>
                    <a:pt x="560081" y="14534"/>
                  </a:lnTo>
                  <a:lnTo>
                    <a:pt x="627764" y="10225"/>
                  </a:lnTo>
                  <a:lnTo>
                    <a:pt x="697982" y="6629"/>
                  </a:lnTo>
                  <a:lnTo>
                    <a:pt x="770511" y="3776"/>
                  </a:lnTo>
                  <a:lnTo>
                    <a:pt x="845129" y="1699"/>
                  </a:lnTo>
                  <a:lnTo>
                    <a:pt x="921614" y="430"/>
                  </a:lnTo>
                  <a:lnTo>
                    <a:pt x="999744" y="0"/>
                  </a:lnTo>
                  <a:lnTo>
                    <a:pt x="1077873" y="430"/>
                  </a:lnTo>
                  <a:lnTo>
                    <a:pt x="1154358" y="1699"/>
                  </a:lnTo>
                  <a:lnTo>
                    <a:pt x="1228976" y="3776"/>
                  </a:lnTo>
                  <a:lnTo>
                    <a:pt x="1301505" y="6629"/>
                  </a:lnTo>
                  <a:lnTo>
                    <a:pt x="1371723" y="10225"/>
                  </a:lnTo>
                  <a:lnTo>
                    <a:pt x="1439406" y="14534"/>
                  </a:lnTo>
                  <a:lnTo>
                    <a:pt x="1504334" y="19523"/>
                  </a:lnTo>
                  <a:lnTo>
                    <a:pt x="1566284" y="25160"/>
                  </a:lnTo>
                  <a:lnTo>
                    <a:pt x="1625033" y="31414"/>
                  </a:lnTo>
                  <a:lnTo>
                    <a:pt x="1680360" y="38254"/>
                  </a:lnTo>
                  <a:lnTo>
                    <a:pt x="1732041" y="45646"/>
                  </a:lnTo>
                  <a:lnTo>
                    <a:pt x="1779856" y="53560"/>
                  </a:lnTo>
                  <a:lnTo>
                    <a:pt x="1823580" y="61963"/>
                  </a:lnTo>
                  <a:lnTo>
                    <a:pt x="1862994" y="70824"/>
                  </a:lnTo>
                  <a:lnTo>
                    <a:pt x="1927996" y="89793"/>
                  </a:lnTo>
                  <a:lnTo>
                    <a:pt x="1973084" y="110211"/>
                  </a:lnTo>
                  <a:lnTo>
                    <a:pt x="1999488" y="143001"/>
                  </a:lnTo>
                  <a:lnTo>
                    <a:pt x="1999488" y="715009"/>
                  </a:lnTo>
                  <a:lnTo>
                    <a:pt x="1973084" y="747800"/>
                  </a:lnTo>
                  <a:lnTo>
                    <a:pt x="1927996" y="768218"/>
                  </a:lnTo>
                  <a:lnTo>
                    <a:pt x="1862994" y="787187"/>
                  </a:lnTo>
                  <a:lnTo>
                    <a:pt x="1823580" y="796048"/>
                  </a:lnTo>
                  <a:lnTo>
                    <a:pt x="1779856" y="804451"/>
                  </a:lnTo>
                  <a:lnTo>
                    <a:pt x="1732041" y="812365"/>
                  </a:lnTo>
                  <a:lnTo>
                    <a:pt x="1680360" y="819757"/>
                  </a:lnTo>
                  <a:lnTo>
                    <a:pt x="1625033" y="826597"/>
                  </a:lnTo>
                  <a:lnTo>
                    <a:pt x="1566284" y="832851"/>
                  </a:lnTo>
                  <a:lnTo>
                    <a:pt x="1504334" y="838488"/>
                  </a:lnTo>
                  <a:lnTo>
                    <a:pt x="1439406" y="843477"/>
                  </a:lnTo>
                  <a:lnTo>
                    <a:pt x="1371723" y="847786"/>
                  </a:lnTo>
                  <a:lnTo>
                    <a:pt x="1301505" y="851382"/>
                  </a:lnTo>
                  <a:lnTo>
                    <a:pt x="1228976" y="854235"/>
                  </a:lnTo>
                  <a:lnTo>
                    <a:pt x="1154358" y="856312"/>
                  </a:lnTo>
                  <a:lnTo>
                    <a:pt x="1077873" y="857581"/>
                  </a:lnTo>
                  <a:lnTo>
                    <a:pt x="999744" y="858011"/>
                  </a:lnTo>
                  <a:lnTo>
                    <a:pt x="921614" y="857581"/>
                  </a:lnTo>
                  <a:lnTo>
                    <a:pt x="845129" y="856312"/>
                  </a:lnTo>
                  <a:lnTo>
                    <a:pt x="770511" y="854235"/>
                  </a:lnTo>
                  <a:lnTo>
                    <a:pt x="697982" y="851382"/>
                  </a:lnTo>
                  <a:lnTo>
                    <a:pt x="627764" y="847786"/>
                  </a:lnTo>
                  <a:lnTo>
                    <a:pt x="560081" y="843477"/>
                  </a:lnTo>
                  <a:lnTo>
                    <a:pt x="495153" y="838488"/>
                  </a:lnTo>
                  <a:lnTo>
                    <a:pt x="433203" y="832851"/>
                  </a:lnTo>
                  <a:lnTo>
                    <a:pt x="374454" y="826597"/>
                  </a:lnTo>
                  <a:lnTo>
                    <a:pt x="319127" y="819757"/>
                  </a:lnTo>
                  <a:lnTo>
                    <a:pt x="267446" y="812365"/>
                  </a:lnTo>
                  <a:lnTo>
                    <a:pt x="219631" y="804451"/>
                  </a:lnTo>
                  <a:lnTo>
                    <a:pt x="175907" y="796048"/>
                  </a:lnTo>
                  <a:lnTo>
                    <a:pt x="136493" y="787187"/>
                  </a:lnTo>
                  <a:lnTo>
                    <a:pt x="71491" y="768218"/>
                  </a:lnTo>
                  <a:lnTo>
                    <a:pt x="26403" y="747800"/>
                  </a:lnTo>
                  <a:lnTo>
                    <a:pt x="0" y="715009"/>
                  </a:lnTo>
                  <a:lnTo>
                    <a:pt x="0" y="14300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868322" y="4651311"/>
            <a:ext cx="8559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5" dirty="0">
                <a:solidFill>
                  <a:srgbClr val="852E74"/>
                </a:solidFill>
                <a:latin typeface="Trebuchet MS"/>
                <a:cs typeface="Trebuchet MS"/>
              </a:rPr>
              <a:t>Ф</a:t>
            </a:r>
            <a:r>
              <a:rPr sz="1800" b="1" dirty="0">
                <a:solidFill>
                  <a:srgbClr val="852E74"/>
                </a:solidFill>
                <a:latin typeface="Trebuchet MS"/>
                <a:cs typeface="Trebuchet MS"/>
              </a:rPr>
              <a:t>л</a:t>
            </a:r>
            <a:r>
              <a:rPr sz="1800" b="1" spc="-5" dirty="0">
                <a:solidFill>
                  <a:srgbClr val="852E74"/>
                </a:solidFill>
                <a:latin typeface="Trebuchet MS"/>
                <a:cs typeface="Trebuchet MS"/>
              </a:rPr>
              <a:t>а</a:t>
            </a:r>
            <a:r>
              <a:rPr sz="1800" b="1" dirty="0">
                <a:solidFill>
                  <a:srgbClr val="852E74"/>
                </a:solidFill>
                <a:latin typeface="Trebuchet MS"/>
                <a:cs typeface="Trebuchet MS"/>
              </a:rPr>
              <a:t>к</a:t>
            </a:r>
            <a:r>
              <a:rPr sz="1800" b="1" spc="-10" dirty="0">
                <a:solidFill>
                  <a:srgbClr val="852E74"/>
                </a:solidFill>
                <a:latin typeface="Trebuchet MS"/>
                <a:cs typeface="Trebuchet MS"/>
              </a:rPr>
              <a:t>о</a:t>
            </a:r>
            <a:r>
              <a:rPr sz="1800" b="1" dirty="0">
                <a:solidFill>
                  <a:srgbClr val="852E74"/>
                </a:solidFill>
                <a:latin typeface="Trebuchet MS"/>
                <a:cs typeface="Trebuchet MS"/>
              </a:rPr>
              <a:t>н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17295" y="4925631"/>
            <a:ext cx="17589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852E74"/>
                </a:solidFill>
                <a:latin typeface="Trebuchet MS"/>
                <a:cs typeface="Trebuchet MS"/>
              </a:rPr>
              <a:t>(контейнер</a:t>
            </a:r>
            <a:r>
              <a:rPr sz="1800" b="1" spc="-85" dirty="0">
                <a:solidFill>
                  <a:srgbClr val="852E74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852E74"/>
                </a:solidFill>
                <a:latin typeface="Trebuchet MS"/>
                <a:cs typeface="Trebuchet MS"/>
              </a:rPr>
              <a:t>для </a:t>
            </a:r>
            <a:r>
              <a:rPr sz="1800" b="1" spc="-530" dirty="0">
                <a:solidFill>
                  <a:srgbClr val="852E74"/>
                </a:solidFill>
                <a:latin typeface="Trebuchet MS"/>
                <a:cs typeface="Trebuchet MS"/>
              </a:rPr>
              <a:t> </a:t>
            </a:r>
            <a:r>
              <a:rPr sz="1800" b="1" spc="-5" dirty="0">
                <a:solidFill>
                  <a:srgbClr val="852E74"/>
                </a:solidFill>
                <a:latin typeface="Trebuchet MS"/>
                <a:cs typeface="Trebuchet MS"/>
              </a:rPr>
              <a:t>відпуска)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90868" y="-32159"/>
            <a:ext cx="1781555" cy="1429511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4017264" y="42672"/>
            <a:ext cx="4099560" cy="541020"/>
            <a:chOff x="4017264" y="42672"/>
            <a:chExt cx="4099560" cy="54102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17264" y="42672"/>
              <a:ext cx="2727959" cy="54101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22136" y="42672"/>
              <a:ext cx="411479" cy="54101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10528" y="42672"/>
              <a:ext cx="1606295" cy="541019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5786437" y="757237"/>
            <a:ext cx="4881880" cy="3766185"/>
            <a:chOff x="5786437" y="757237"/>
            <a:chExt cx="4881880" cy="3766185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30514" y="3144011"/>
              <a:ext cx="1537485" cy="137921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0058400" y="1524000"/>
              <a:ext cx="0" cy="2311400"/>
            </a:xfrm>
            <a:custGeom>
              <a:avLst/>
              <a:gdLst/>
              <a:ahLst/>
              <a:cxnLst/>
              <a:rect l="l" t="t" r="r" b="b"/>
              <a:pathLst>
                <a:path h="2311400">
                  <a:moveTo>
                    <a:pt x="0" y="0"/>
                  </a:moveTo>
                  <a:lnTo>
                    <a:pt x="0" y="23114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020302" y="381000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38100" y="25400"/>
                  </a:ln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677400" y="1371600"/>
              <a:ext cx="0" cy="304800"/>
            </a:xfrm>
            <a:custGeom>
              <a:avLst/>
              <a:gdLst/>
              <a:ahLst/>
              <a:cxnLst/>
              <a:rect l="l" t="t" r="r" b="b"/>
              <a:pathLst>
                <a:path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296400" y="838873"/>
              <a:ext cx="406400" cy="5715"/>
            </a:xfrm>
            <a:custGeom>
              <a:avLst/>
              <a:gdLst/>
              <a:ahLst/>
              <a:cxnLst/>
              <a:rect l="l" t="t" r="r" b="b"/>
              <a:pathLst>
                <a:path w="406400" h="5715">
                  <a:moveTo>
                    <a:pt x="0" y="5422"/>
                  </a:moveTo>
                  <a:lnTo>
                    <a:pt x="4064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676896" y="801122"/>
              <a:ext cx="76835" cy="76200"/>
            </a:xfrm>
            <a:custGeom>
              <a:avLst/>
              <a:gdLst/>
              <a:ahLst/>
              <a:cxnLst/>
              <a:rect l="l" t="t" r="r" b="b"/>
              <a:pathLst>
                <a:path w="76834" h="76200">
                  <a:moveTo>
                    <a:pt x="0" y="0"/>
                  </a:moveTo>
                  <a:lnTo>
                    <a:pt x="25907" y="37757"/>
                  </a:lnTo>
                  <a:lnTo>
                    <a:pt x="1015" y="76187"/>
                  </a:lnTo>
                  <a:lnTo>
                    <a:pt x="76707" y="37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296400" y="762000"/>
              <a:ext cx="0" cy="146685"/>
            </a:xfrm>
            <a:custGeom>
              <a:avLst/>
              <a:gdLst/>
              <a:ahLst/>
              <a:cxnLst/>
              <a:rect l="l" t="t" r="r" b="b"/>
              <a:pathLst>
                <a:path h="146684">
                  <a:moveTo>
                    <a:pt x="0" y="0"/>
                  </a:moveTo>
                  <a:lnTo>
                    <a:pt x="0" y="14630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791200" y="3144011"/>
              <a:ext cx="2932430" cy="981710"/>
            </a:xfrm>
            <a:custGeom>
              <a:avLst/>
              <a:gdLst/>
              <a:ahLst/>
              <a:cxnLst/>
              <a:rect l="l" t="t" r="r" b="b"/>
              <a:pathLst>
                <a:path w="2932429" h="981710">
                  <a:moveTo>
                    <a:pt x="2644736" y="0"/>
                  </a:moveTo>
                  <a:lnTo>
                    <a:pt x="287439" y="0"/>
                  </a:lnTo>
                  <a:lnTo>
                    <a:pt x="0" y="287439"/>
                  </a:lnTo>
                  <a:lnTo>
                    <a:pt x="0" y="694016"/>
                  </a:lnTo>
                  <a:lnTo>
                    <a:pt x="287439" y="981455"/>
                  </a:lnTo>
                  <a:lnTo>
                    <a:pt x="2644736" y="981455"/>
                  </a:lnTo>
                  <a:lnTo>
                    <a:pt x="2932176" y="694016"/>
                  </a:lnTo>
                  <a:lnTo>
                    <a:pt x="2932176" y="287439"/>
                  </a:lnTo>
                  <a:lnTo>
                    <a:pt x="2644736" y="0"/>
                  </a:lnTo>
                  <a:close/>
                </a:path>
              </a:pathLst>
            </a:custGeom>
            <a:solidFill>
              <a:srgbClr val="F0D6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791200" y="3144011"/>
              <a:ext cx="2932430" cy="981710"/>
            </a:xfrm>
            <a:custGeom>
              <a:avLst/>
              <a:gdLst/>
              <a:ahLst/>
              <a:cxnLst/>
              <a:rect l="l" t="t" r="r" b="b"/>
              <a:pathLst>
                <a:path w="2932429" h="981710">
                  <a:moveTo>
                    <a:pt x="0" y="287439"/>
                  </a:moveTo>
                  <a:lnTo>
                    <a:pt x="287439" y="0"/>
                  </a:lnTo>
                  <a:lnTo>
                    <a:pt x="2644736" y="0"/>
                  </a:lnTo>
                  <a:lnTo>
                    <a:pt x="2932176" y="287439"/>
                  </a:lnTo>
                  <a:lnTo>
                    <a:pt x="2932176" y="694016"/>
                  </a:lnTo>
                  <a:lnTo>
                    <a:pt x="2644736" y="981455"/>
                  </a:lnTo>
                  <a:lnTo>
                    <a:pt x="287439" y="981455"/>
                  </a:lnTo>
                  <a:lnTo>
                    <a:pt x="0" y="694016"/>
                  </a:lnTo>
                  <a:lnTo>
                    <a:pt x="0" y="28743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6170485" y="668844"/>
            <a:ext cx="3054985" cy="389255"/>
            <a:chOff x="6170485" y="668844"/>
            <a:chExt cx="3054985" cy="389255"/>
          </a:xfrm>
        </p:grpSpPr>
        <p:sp>
          <p:nvSpPr>
            <p:cNvPr id="24" name="object 24"/>
            <p:cNvSpPr/>
            <p:nvPr/>
          </p:nvSpPr>
          <p:spPr>
            <a:xfrm>
              <a:off x="6175247" y="673606"/>
              <a:ext cx="3045460" cy="379730"/>
            </a:xfrm>
            <a:custGeom>
              <a:avLst/>
              <a:gdLst/>
              <a:ahLst/>
              <a:cxnLst/>
              <a:rect l="l" t="t" r="r" b="b"/>
              <a:pathLst>
                <a:path w="3045459" h="379730">
                  <a:moveTo>
                    <a:pt x="2933814" y="0"/>
                  </a:moveTo>
                  <a:lnTo>
                    <a:pt x="111137" y="0"/>
                  </a:lnTo>
                  <a:lnTo>
                    <a:pt x="0" y="111137"/>
                  </a:lnTo>
                  <a:lnTo>
                    <a:pt x="0" y="268338"/>
                  </a:lnTo>
                  <a:lnTo>
                    <a:pt x="111137" y="379475"/>
                  </a:lnTo>
                  <a:lnTo>
                    <a:pt x="2933814" y="379475"/>
                  </a:lnTo>
                  <a:lnTo>
                    <a:pt x="3044952" y="268338"/>
                  </a:lnTo>
                  <a:lnTo>
                    <a:pt x="3044952" y="111137"/>
                  </a:lnTo>
                  <a:lnTo>
                    <a:pt x="2933814" y="0"/>
                  </a:lnTo>
                  <a:close/>
                </a:path>
              </a:pathLst>
            </a:custGeom>
            <a:solidFill>
              <a:srgbClr val="F0D6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175247" y="673606"/>
              <a:ext cx="3045460" cy="379730"/>
            </a:xfrm>
            <a:custGeom>
              <a:avLst/>
              <a:gdLst/>
              <a:ahLst/>
              <a:cxnLst/>
              <a:rect l="l" t="t" r="r" b="b"/>
              <a:pathLst>
                <a:path w="3045459" h="379730">
                  <a:moveTo>
                    <a:pt x="0" y="111137"/>
                  </a:moveTo>
                  <a:lnTo>
                    <a:pt x="111137" y="0"/>
                  </a:lnTo>
                  <a:lnTo>
                    <a:pt x="2933814" y="0"/>
                  </a:lnTo>
                  <a:lnTo>
                    <a:pt x="3044952" y="111137"/>
                  </a:lnTo>
                  <a:lnTo>
                    <a:pt x="3044952" y="268338"/>
                  </a:lnTo>
                  <a:lnTo>
                    <a:pt x="2933814" y="379475"/>
                  </a:lnTo>
                  <a:lnTo>
                    <a:pt x="111137" y="379475"/>
                  </a:lnTo>
                  <a:lnTo>
                    <a:pt x="0" y="268338"/>
                  </a:lnTo>
                  <a:lnTo>
                    <a:pt x="0" y="111137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6167437" y="1127572"/>
            <a:ext cx="3438525" cy="782320"/>
            <a:chOff x="6167437" y="1127572"/>
            <a:chExt cx="3438525" cy="782320"/>
          </a:xfrm>
        </p:grpSpPr>
        <p:sp>
          <p:nvSpPr>
            <p:cNvPr id="27" name="object 27"/>
            <p:cNvSpPr/>
            <p:nvPr/>
          </p:nvSpPr>
          <p:spPr>
            <a:xfrm>
              <a:off x="6172200" y="1132334"/>
              <a:ext cx="3429000" cy="772795"/>
            </a:xfrm>
            <a:custGeom>
              <a:avLst/>
              <a:gdLst/>
              <a:ahLst/>
              <a:cxnLst/>
              <a:rect l="l" t="t" r="r" b="b"/>
              <a:pathLst>
                <a:path w="3429000" h="772794">
                  <a:moveTo>
                    <a:pt x="3202711" y="0"/>
                  </a:moveTo>
                  <a:lnTo>
                    <a:pt x="226288" y="0"/>
                  </a:lnTo>
                  <a:lnTo>
                    <a:pt x="0" y="226288"/>
                  </a:lnTo>
                  <a:lnTo>
                    <a:pt x="0" y="546379"/>
                  </a:lnTo>
                  <a:lnTo>
                    <a:pt x="226288" y="772667"/>
                  </a:lnTo>
                  <a:lnTo>
                    <a:pt x="3202711" y="772667"/>
                  </a:lnTo>
                  <a:lnTo>
                    <a:pt x="3429000" y="546379"/>
                  </a:lnTo>
                  <a:lnTo>
                    <a:pt x="3429000" y="226288"/>
                  </a:lnTo>
                  <a:lnTo>
                    <a:pt x="3202711" y="0"/>
                  </a:lnTo>
                  <a:close/>
                </a:path>
              </a:pathLst>
            </a:custGeom>
            <a:solidFill>
              <a:srgbClr val="F0D6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172200" y="1132334"/>
              <a:ext cx="3429000" cy="772795"/>
            </a:xfrm>
            <a:custGeom>
              <a:avLst/>
              <a:gdLst/>
              <a:ahLst/>
              <a:cxnLst/>
              <a:rect l="l" t="t" r="r" b="b"/>
              <a:pathLst>
                <a:path w="3429000" h="772794">
                  <a:moveTo>
                    <a:pt x="0" y="226288"/>
                  </a:moveTo>
                  <a:lnTo>
                    <a:pt x="226288" y="0"/>
                  </a:lnTo>
                  <a:lnTo>
                    <a:pt x="3202711" y="0"/>
                  </a:lnTo>
                  <a:lnTo>
                    <a:pt x="3429000" y="226288"/>
                  </a:lnTo>
                  <a:lnTo>
                    <a:pt x="3429000" y="546379"/>
                  </a:lnTo>
                  <a:lnTo>
                    <a:pt x="3202711" y="772667"/>
                  </a:lnTo>
                  <a:lnTo>
                    <a:pt x="226288" y="772667"/>
                  </a:lnTo>
                  <a:lnTo>
                    <a:pt x="0" y="546379"/>
                  </a:lnTo>
                  <a:lnTo>
                    <a:pt x="0" y="2262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6257862" y="569445"/>
            <a:ext cx="2879090" cy="138366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769620" marR="5080" indent="-757555">
              <a:lnSpc>
                <a:spcPts val="2830"/>
              </a:lnSpc>
              <a:spcBef>
                <a:spcPts val="260"/>
              </a:spcBef>
            </a:pPr>
            <a:r>
              <a:rPr sz="2000" b="1" spc="-5" dirty="0">
                <a:latin typeface="Trebuchet MS"/>
                <a:cs typeface="Trebuchet MS"/>
              </a:rPr>
              <a:t>Відважування</a:t>
            </a:r>
            <a:r>
              <a:rPr sz="2000" b="1" spc="-50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вазеліну </a:t>
            </a:r>
            <a:r>
              <a:rPr sz="2000" b="1" spc="-590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Відважування</a:t>
            </a:r>
            <a:endParaRPr sz="2000">
              <a:latin typeface="Trebuchet MS"/>
              <a:cs typeface="Trebuchet MS"/>
            </a:endParaRPr>
          </a:p>
          <a:p>
            <a:pPr marL="378460" algn="ctr">
              <a:lnSpc>
                <a:spcPts val="1150"/>
              </a:lnSpc>
            </a:pPr>
            <a:r>
              <a:rPr sz="2000" b="1" spc="-5" dirty="0">
                <a:latin typeface="Trebuchet MS"/>
                <a:cs typeface="Trebuchet MS"/>
              </a:rPr>
              <a:t>ксероформу</a:t>
            </a:r>
            <a:r>
              <a:rPr sz="2000" b="1" spc="-60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і</a:t>
            </a:r>
            <a:endParaRPr sz="2000">
              <a:latin typeface="Trebuchet MS"/>
              <a:cs typeface="Trebuchet MS"/>
            </a:endParaRPr>
          </a:p>
          <a:p>
            <a:pPr marL="375920" algn="ctr">
              <a:lnSpc>
                <a:spcPts val="1680"/>
              </a:lnSpc>
            </a:pPr>
            <a:r>
              <a:rPr sz="2000" b="1" dirty="0">
                <a:latin typeface="Trebuchet MS"/>
                <a:cs typeface="Trebuchet MS"/>
              </a:rPr>
              <a:t>подрібнення</a:t>
            </a:r>
            <a:endParaRPr sz="2000">
              <a:latin typeface="Trebuchet MS"/>
              <a:cs typeface="Trebuchet MS"/>
            </a:endParaRPr>
          </a:p>
          <a:p>
            <a:pPr marL="377825" algn="ctr">
              <a:lnSpc>
                <a:spcPts val="2039"/>
              </a:lnSpc>
            </a:pPr>
            <a:r>
              <a:rPr sz="2000" b="1" cap="small" spc="135" dirty="0">
                <a:latin typeface="Trebuchet MS"/>
                <a:cs typeface="Trebuchet MS"/>
              </a:rPr>
              <a:t>в</a:t>
            </a:r>
            <a:r>
              <a:rPr sz="2000" b="1" spc="-5" dirty="0">
                <a:latin typeface="Trebuchet MS"/>
                <a:cs typeface="Trebuchet MS"/>
              </a:rPr>
              <a:t> су</a:t>
            </a:r>
            <a:r>
              <a:rPr sz="2000" b="1" spc="5" dirty="0">
                <a:latin typeface="Trebuchet MS"/>
                <a:cs typeface="Trebuchet MS"/>
              </a:rPr>
              <a:t>х</a:t>
            </a:r>
            <a:r>
              <a:rPr sz="2000" b="1" spc="-5" dirty="0">
                <a:latin typeface="Trebuchet MS"/>
                <a:cs typeface="Trebuchet MS"/>
              </a:rPr>
              <a:t>ом</a:t>
            </a:r>
            <a:r>
              <a:rPr sz="2000" b="1" dirty="0">
                <a:latin typeface="Trebuchet MS"/>
                <a:cs typeface="Trebuchet MS"/>
              </a:rPr>
              <a:t>у</a:t>
            </a:r>
            <a:r>
              <a:rPr sz="2000" b="1" spc="5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в</a:t>
            </a:r>
            <a:r>
              <a:rPr sz="2000" b="1" spc="-5" dirty="0">
                <a:latin typeface="Trebuchet MS"/>
                <a:cs typeface="Trebuchet MS"/>
              </a:rPr>
              <a:t>игл</a:t>
            </a:r>
            <a:r>
              <a:rPr sz="2000" b="1" spc="5" dirty="0">
                <a:latin typeface="Trebuchet MS"/>
                <a:cs typeface="Trebuchet MS"/>
              </a:rPr>
              <a:t>я</a:t>
            </a:r>
            <a:r>
              <a:rPr sz="2000" b="1" spc="-5" dirty="0">
                <a:latin typeface="Trebuchet MS"/>
                <a:cs typeface="Trebuchet MS"/>
              </a:rPr>
              <a:t>ді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003734" y="3181445"/>
            <a:ext cx="2505710" cy="757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2039"/>
              </a:lnSpc>
              <a:spcBef>
                <a:spcPts val="105"/>
              </a:spcBef>
            </a:pPr>
            <a:r>
              <a:rPr sz="2000" b="1" spc="-5" dirty="0">
                <a:latin typeface="Trebuchet MS"/>
                <a:cs typeface="Trebuchet MS"/>
              </a:rPr>
              <a:t>Додавання</a:t>
            </a:r>
            <a:r>
              <a:rPr sz="2000" b="1" spc="-70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вазеліну</a:t>
            </a:r>
            <a:endParaRPr sz="2000">
              <a:latin typeface="Trebuchet MS"/>
              <a:cs typeface="Trebuchet MS"/>
            </a:endParaRPr>
          </a:p>
          <a:p>
            <a:pPr marL="100965" marR="92075" indent="-635" algn="ctr">
              <a:lnSpc>
                <a:spcPct val="70000"/>
              </a:lnSpc>
              <a:spcBef>
                <a:spcPts val="355"/>
              </a:spcBef>
            </a:pPr>
            <a:r>
              <a:rPr sz="2000" b="1" spc="-5" dirty="0">
                <a:latin typeface="Trebuchet MS"/>
                <a:cs typeface="Trebuchet MS"/>
              </a:rPr>
              <a:t>(с капсули) </a:t>
            </a:r>
            <a:r>
              <a:rPr sz="2000" b="1" dirty="0">
                <a:latin typeface="Trebuchet MS"/>
                <a:cs typeface="Trebuchet MS"/>
              </a:rPr>
              <a:t>і </a:t>
            </a:r>
            <a:r>
              <a:rPr sz="2000" b="1" spc="5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гомогенізація</a:t>
            </a:r>
            <a:r>
              <a:rPr sz="2000" b="1" spc="-55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мазі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862828" y="687327"/>
            <a:ext cx="314325" cy="307975"/>
            <a:chOff x="5862828" y="687327"/>
            <a:chExt cx="314325" cy="307975"/>
          </a:xfrm>
        </p:grpSpPr>
        <p:sp>
          <p:nvSpPr>
            <p:cNvPr id="32" name="object 32"/>
            <p:cNvSpPr/>
            <p:nvPr/>
          </p:nvSpPr>
          <p:spPr>
            <a:xfrm>
              <a:off x="5867400" y="691899"/>
              <a:ext cx="304800" cy="299085"/>
            </a:xfrm>
            <a:custGeom>
              <a:avLst/>
              <a:gdLst/>
              <a:ahLst/>
              <a:cxnLst/>
              <a:rect l="l" t="t" r="r" b="b"/>
              <a:pathLst>
                <a:path w="304800" h="299084">
                  <a:moveTo>
                    <a:pt x="217322" y="0"/>
                  </a:moveTo>
                  <a:lnTo>
                    <a:pt x="87477" y="0"/>
                  </a:lnTo>
                  <a:lnTo>
                    <a:pt x="0" y="87477"/>
                  </a:lnTo>
                  <a:lnTo>
                    <a:pt x="0" y="211213"/>
                  </a:lnTo>
                  <a:lnTo>
                    <a:pt x="87477" y="298703"/>
                  </a:lnTo>
                  <a:lnTo>
                    <a:pt x="217322" y="298703"/>
                  </a:lnTo>
                  <a:lnTo>
                    <a:pt x="304800" y="211213"/>
                  </a:lnTo>
                  <a:lnTo>
                    <a:pt x="304800" y="87477"/>
                  </a:lnTo>
                  <a:lnTo>
                    <a:pt x="217322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867400" y="691899"/>
              <a:ext cx="304800" cy="299085"/>
            </a:xfrm>
            <a:custGeom>
              <a:avLst/>
              <a:gdLst/>
              <a:ahLst/>
              <a:cxnLst/>
              <a:rect l="l" t="t" r="r" b="b"/>
              <a:pathLst>
                <a:path w="304800" h="299084">
                  <a:moveTo>
                    <a:pt x="0" y="87477"/>
                  </a:moveTo>
                  <a:lnTo>
                    <a:pt x="87477" y="0"/>
                  </a:lnTo>
                  <a:lnTo>
                    <a:pt x="217322" y="0"/>
                  </a:lnTo>
                  <a:lnTo>
                    <a:pt x="304800" y="87477"/>
                  </a:lnTo>
                  <a:lnTo>
                    <a:pt x="304800" y="211213"/>
                  </a:lnTo>
                  <a:lnTo>
                    <a:pt x="217322" y="298703"/>
                  </a:lnTo>
                  <a:lnTo>
                    <a:pt x="87477" y="298703"/>
                  </a:lnTo>
                  <a:lnTo>
                    <a:pt x="0" y="211213"/>
                  </a:lnTo>
                  <a:lnTo>
                    <a:pt x="0" y="8747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5434393" y="2508250"/>
            <a:ext cx="4204970" cy="1383030"/>
            <a:chOff x="5434393" y="2508250"/>
            <a:chExt cx="4204970" cy="1383030"/>
          </a:xfrm>
        </p:grpSpPr>
        <p:sp>
          <p:nvSpPr>
            <p:cNvPr id="35" name="object 35"/>
            <p:cNvSpPr/>
            <p:nvPr/>
          </p:nvSpPr>
          <p:spPr>
            <a:xfrm>
              <a:off x="9220200" y="2514600"/>
              <a:ext cx="381000" cy="0"/>
            </a:xfrm>
            <a:custGeom>
              <a:avLst/>
              <a:gdLst/>
              <a:ahLst/>
              <a:cxnLst/>
              <a:rect l="l" t="t" r="r" b="b"/>
              <a:pathLst>
                <a:path w="381000">
                  <a:moveTo>
                    <a:pt x="0" y="0"/>
                  </a:moveTo>
                  <a:lnTo>
                    <a:pt x="38100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601200" y="2514600"/>
              <a:ext cx="0" cy="1244600"/>
            </a:xfrm>
            <a:custGeom>
              <a:avLst/>
              <a:gdLst/>
              <a:ahLst/>
              <a:cxnLst/>
              <a:rect l="l" t="t" r="r" b="b"/>
              <a:pathLst>
                <a:path h="1244600">
                  <a:moveTo>
                    <a:pt x="0" y="0"/>
                  </a:moveTo>
                  <a:lnTo>
                    <a:pt x="0" y="12446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563102" y="373380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38100" y="25400"/>
                  </a:ln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439155" y="3363471"/>
              <a:ext cx="352425" cy="523240"/>
            </a:xfrm>
            <a:custGeom>
              <a:avLst/>
              <a:gdLst/>
              <a:ahLst/>
              <a:cxnLst/>
              <a:rect l="l" t="t" r="r" b="b"/>
              <a:pathLst>
                <a:path w="352425" h="523239">
                  <a:moveTo>
                    <a:pt x="248945" y="0"/>
                  </a:moveTo>
                  <a:lnTo>
                    <a:pt x="103098" y="0"/>
                  </a:lnTo>
                  <a:lnTo>
                    <a:pt x="0" y="103098"/>
                  </a:lnTo>
                  <a:lnTo>
                    <a:pt x="0" y="419620"/>
                  </a:lnTo>
                  <a:lnTo>
                    <a:pt x="103098" y="522731"/>
                  </a:lnTo>
                  <a:lnTo>
                    <a:pt x="248945" y="522731"/>
                  </a:lnTo>
                  <a:lnTo>
                    <a:pt x="352044" y="419620"/>
                  </a:lnTo>
                  <a:lnTo>
                    <a:pt x="352044" y="103098"/>
                  </a:lnTo>
                  <a:lnTo>
                    <a:pt x="248945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439155" y="3363471"/>
              <a:ext cx="352425" cy="523240"/>
            </a:xfrm>
            <a:custGeom>
              <a:avLst/>
              <a:gdLst/>
              <a:ahLst/>
              <a:cxnLst/>
              <a:rect l="l" t="t" r="r" b="b"/>
              <a:pathLst>
                <a:path w="352425" h="523239">
                  <a:moveTo>
                    <a:pt x="0" y="103098"/>
                  </a:moveTo>
                  <a:lnTo>
                    <a:pt x="103098" y="0"/>
                  </a:lnTo>
                  <a:lnTo>
                    <a:pt x="248945" y="0"/>
                  </a:lnTo>
                  <a:lnTo>
                    <a:pt x="352044" y="103098"/>
                  </a:lnTo>
                  <a:lnTo>
                    <a:pt x="352044" y="419620"/>
                  </a:lnTo>
                  <a:lnTo>
                    <a:pt x="248945" y="522731"/>
                  </a:lnTo>
                  <a:lnTo>
                    <a:pt x="103098" y="522731"/>
                  </a:lnTo>
                  <a:lnTo>
                    <a:pt x="0" y="419620"/>
                  </a:lnTo>
                  <a:lnTo>
                    <a:pt x="0" y="10309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5949441" y="683895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5862828" y="1290826"/>
            <a:ext cx="314325" cy="466725"/>
            <a:chOff x="5862828" y="1290826"/>
            <a:chExt cx="314325" cy="466725"/>
          </a:xfrm>
        </p:grpSpPr>
        <p:sp>
          <p:nvSpPr>
            <p:cNvPr id="42" name="object 42"/>
            <p:cNvSpPr/>
            <p:nvPr/>
          </p:nvSpPr>
          <p:spPr>
            <a:xfrm>
              <a:off x="5867400" y="1295398"/>
              <a:ext cx="304800" cy="457200"/>
            </a:xfrm>
            <a:custGeom>
              <a:avLst/>
              <a:gdLst/>
              <a:ahLst/>
              <a:cxnLst/>
              <a:rect l="l" t="t" r="r" b="b"/>
              <a:pathLst>
                <a:path w="304800" h="457200">
                  <a:moveTo>
                    <a:pt x="215531" y="0"/>
                  </a:moveTo>
                  <a:lnTo>
                    <a:pt x="89268" y="0"/>
                  </a:lnTo>
                  <a:lnTo>
                    <a:pt x="0" y="89268"/>
                  </a:lnTo>
                  <a:lnTo>
                    <a:pt x="0" y="367931"/>
                  </a:lnTo>
                  <a:lnTo>
                    <a:pt x="89268" y="457200"/>
                  </a:lnTo>
                  <a:lnTo>
                    <a:pt x="215531" y="457200"/>
                  </a:lnTo>
                  <a:lnTo>
                    <a:pt x="304800" y="367931"/>
                  </a:lnTo>
                  <a:lnTo>
                    <a:pt x="304800" y="89268"/>
                  </a:lnTo>
                  <a:lnTo>
                    <a:pt x="215531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867400" y="1295398"/>
              <a:ext cx="304800" cy="457200"/>
            </a:xfrm>
            <a:custGeom>
              <a:avLst/>
              <a:gdLst/>
              <a:ahLst/>
              <a:cxnLst/>
              <a:rect l="l" t="t" r="r" b="b"/>
              <a:pathLst>
                <a:path w="304800" h="457200">
                  <a:moveTo>
                    <a:pt x="0" y="89268"/>
                  </a:moveTo>
                  <a:lnTo>
                    <a:pt x="89268" y="0"/>
                  </a:lnTo>
                  <a:lnTo>
                    <a:pt x="215531" y="0"/>
                  </a:lnTo>
                  <a:lnTo>
                    <a:pt x="304800" y="89268"/>
                  </a:lnTo>
                  <a:lnTo>
                    <a:pt x="304800" y="367931"/>
                  </a:lnTo>
                  <a:lnTo>
                    <a:pt x="215531" y="457200"/>
                  </a:lnTo>
                  <a:lnTo>
                    <a:pt x="89268" y="457200"/>
                  </a:lnTo>
                  <a:lnTo>
                    <a:pt x="0" y="367931"/>
                  </a:lnTo>
                  <a:lnTo>
                    <a:pt x="0" y="8926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5950267" y="1366520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545519" y="3467577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4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1935289" y="5425247"/>
            <a:ext cx="3170555" cy="418465"/>
            <a:chOff x="1935289" y="5425247"/>
            <a:chExt cx="3170555" cy="418465"/>
          </a:xfrm>
        </p:grpSpPr>
        <p:sp>
          <p:nvSpPr>
            <p:cNvPr id="47" name="object 47"/>
            <p:cNvSpPr/>
            <p:nvPr/>
          </p:nvSpPr>
          <p:spPr>
            <a:xfrm>
              <a:off x="2296667" y="5458966"/>
              <a:ext cx="2804160" cy="379730"/>
            </a:xfrm>
            <a:custGeom>
              <a:avLst/>
              <a:gdLst/>
              <a:ahLst/>
              <a:cxnLst/>
              <a:rect l="l" t="t" r="r" b="b"/>
              <a:pathLst>
                <a:path w="2804160" h="379729">
                  <a:moveTo>
                    <a:pt x="2693022" y="0"/>
                  </a:moveTo>
                  <a:lnTo>
                    <a:pt x="111137" y="0"/>
                  </a:lnTo>
                  <a:lnTo>
                    <a:pt x="0" y="111137"/>
                  </a:lnTo>
                  <a:lnTo>
                    <a:pt x="0" y="268338"/>
                  </a:lnTo>
                  <a:lnTo>
                    <a:pt x="111137" y="379476"/>
                  </a:lnTo>
                  <a:lnTo>
                    <a:pt x="2693022" y="379476"/>
                  </a:lnTo>
                  <a:lnTo>
                    <a:pt x="2804160" y="268338"/>
                  </a:lnTo>
                  <a:lnTo>
                    <a:pt x="2804160" y="111137"/>
                  </a:lnTo>
                  <a:lnTo>
                    <a:pt x="2693022" y="0"/>
                  </a:lnTo>
                  <a:close/>
                </a:path>
              </a:pathLst>
            </a:custGeom>
            <a:solidFill>
              <a:srgbClr val="F0D6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296667" y="5458966"/>
              <a:ext cx="2804160" cy="379730"/>
            </a:xfrm>
            <a:custGeom>
              <a:avLst/>
              <a:gdLst/>
              <a:ahLst/>
              <a:cxnLst/>
              <a:rect l="l" t="t" r="r" b="b"/>
              <a:pathLst>
                <a:path w="2804160" h="379729">
                  <a:moveTo>
                    <a:pt x="0" y="111137"/>
                  </a:moveTo>
                  <a:lnTo>
                    <a:pt x="111137" y="0"/>
                  </a:lnTo>
                  <a:lnTo>
                    <a:pt x="2693022" y="0"/>
                  </a:lnTo>
                  <a:lnTo>
                    <a:pt x="2804160" y="111137"/>
                  </a:lnTo>
                  <a:lnTo>
                    <a:pt x="2804160" y="268338"/>
                  </a:lnTo>
                  <a:lnTo>
                    <a:pt x="2693022" y="379476"/>
                  </a:lnTo>
                  <a:lnTo>
                    <a:pt x="111137" y="379476"/>
                  </a:lnTo>
                  <a:lnTo>
                    <a:pt x="0" y="268338"/>
                  </a:lnTo>
                  <a:lnTo>
                    <a:pt x="0" y="111137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940051" y="5430009"/>
              <a:ext cx="346075" cy="388620"/>
            </a:xfrm>
            <a:custGeom>
              <a:avLst/>
              <a:gdLst/>
              <a:ahLst/>
              <a:cxnLst/>
              <a:rect l="l" t="t" r="r" b="b"/>
              <a:pathLst>
                <a:path w="346075" h="388620">
                  <a:moveTo>
                    <a:pt x="244627" y="0"/>
                  </a:moveTo>
                  <a:lnTo>
                    <a:pt x="101320" y="0"/>
                  </a:lnTo>
                  <a:lnTo>
                    <a:pt x="0" y="101320"/>
                  </a:lnTo>
                  <a:lnTo>
                    <a:pt x="0" y="287299"/>
                  </a:lnTo>
                  <a:lnTo>
                    <a:pt x="101320" y="388620"/>
                  </a:lnTo>
                  <a:lnTo>
                    <a:pt x="244627" y="388620"/>
                  </a:lnTo>
                  <a:lnTo>
                    <a:pt x="345948" y="287299"/>
                  </a:lnTo>
                  <a:lnTo>
                    <a:pt x="345948" y="101320"/>
                  </a:lnTo>
                  <a:lnTo>
                    <a:pt x="244627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940051" y="5430009"/>
              <a:ext cx="346075" cy="388620"/>
            </a:xfrm>
            <a:custGeom>
              <a:avLst/>
              <a:gdLst/>
              <a:ahLst/>
              <a:cxnLst/>
              <a:rect l="l" t="t" r="r" b="b"/>
              <a:pathLst>
                <a:path w="346075" h="388620">
                  <a:moveTo>
                    <a:pt x="0" y="101320"/>
                  </a:moveTo>
                  <a:lnTo>
                    <a:pt x="101320" y="0"/>
                  </a:lnTo>
                  <a:lnTo>
                    <a:pt x="244627" y="0"/>
                  </a:lnTo>
                  <a:lnTo>
                    <a:pt x="345948" y="101320"/>
                  </a:lnTo>
                  <a:lnTo>
                    <a:pt x="345948" y="287299"/>
                  </a:lnTo>
                  <a:lnTo>
                    <a:pt x="244627" y="388620"/>
                  </a:lnTo>
                  <a:lnTo>
                    <a:pt x="101320" y="388620"/>
                  </a:lnTo>
                  <a:lnTo>
                    <a:pt x="0" y="287299"/>
                  </a:lnTo>
                  <a:lnTo>
                    <a:pt x="0" y="10132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2043113" y="5428392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6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1976437" y="5954072"/>
            <a:ext cx="2676525" cy="690880"/>
            <a:chOff x="1976437" y="5954072"/>
            <a:chExt cx="2676525" cy="690880"/>
          </a:xfrm>
        </p:grpSpPr>
        <p:sp>
          <p:nvSpPr>
            <p:cNvPr id="53" name="object 53"/>
            <p:cNvSpPr/>
            <p:nvPr/>
          </p:nvSpPr>
          <p:spPr>
            <a:xfrm>
              <a:off x="1981200" y="5958834"/>
              <a:ext cx="2667000" cy="681355"/>
            </a:xfrm>
            <a:custGeom>
              <a:avLst/>
              <a:gdLst/>
              <a:ahLst/>
              <a:cxnLst/>
              <a:rect l="l" t="t" r="r" b="b"/>
              <a:pathLst>
                <a:path w="2667000" h="681354">
                  <a:moveTo>
                    <a:pt x="2467483" y="0"/>
                  </a:moveTo>
                  <a:lnTo>
                    <a:pt x="199517" y="0"/>
                  </a:lnTo>
                  <a:lnTo>
                    <a:pt x="0" y="199516"/>
                  </a:lnTo>
                  <a:lnTo>
                    <a:pt x="0" y="481723"/>
                  </a:lnTo>
                  <a:lnTo>
                    <a:pt x="199517" y="681227"/>
                  </a:lnTo>
                  <a:lnTo>
                    <a:pt x="2467483" y="681227"/>
                  </a:lnTo>
                  <a:lnTo>
                    <a:pt x="2667000" y="481723"/>
                  </a:lnTo>
                  <a:lnTo>
                    <a:pt x="2667000" y="199516"/>
                  </a:lnTo>
                  <a:lnTo>
                    <a:pt x="2467483" y="0"/>
                  </a:lnTo>
                  <a:close/>
                </a:path>
              </a:pathLst>
            </a:custGeom>
            <a:solidFill>
              <a:srgbClr val="F0D6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981200" y="5958834"/>
              <a:ext cx="2667000" cy="681355"/>
            </a:xfrm>
            <a:custGeom>
              <a:avLst/>
              <a:gdLst/>
              <a:ahLst/>
              <a:cxnLst/>
              <a:rect l="l" t="t" r="r" b="b"/>
              <a:pathLst>
                <a:path w="2667000" h="681354">
                  <a:moveTo>
                    <a:pt x="0" y="199516"/>
                  </a:moveTo>
                  <a:lnTo>
                    <a:pt x="199517" y="0"/>
                  </a:lnTo>
                  <a:lnTo>
                    <a:pt x="2467483" y="0"/>
                  </a:lnTo>
                  <a:lnTo>
                    <a:pt x="2667000" y="199516"/>
                  </a:lnTo>
                  <a:lnTo>
                    <a:pt x="2667000" y="481723"/>
                  </a:lnTo>
                  <a:lnTo>
                    <a:pt x="2467483" y="681227"/>
                  </a:lnTo>
                  <a:lnTo>
                    <a:pt x="199517" y="681227"/>
                  </a:lnTo>
                  <a:lnTo>
                    <a:pt x="0" y="481723"/>
                  </a:lnTo>
                  <a:lnTo>
                    <a:pt x="0" y="19951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2310860" y="5409342"/>
            <a:ext cx="2296160" cy="1088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2759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Trebuchet MS"/>
                <a:cs typeface="Trebuchet MS"/>
              </a:rPr>
              <a:t>У</a:t>
            </a:r>
            <a:r>
              <a:rPr sz="2000" b="1" spc="-5" dirty="0">
                <a:latin typeface="Trebuchet MS"/>
                <a:cs typeface="Trebuchet MS"/>
              </a:rPr>
              <a:t>ку</a:t>
            </a:r>
            <a:r>
              <a:rPr sz="2000" b="1" spc="5" dirty="0">
                <a:latin typeface="Trebuchet MS"/>
                <a:cs typeface="Trebuchet MS"/>
              </a:rPr>
              <a:t>п</a:t>
            </a:r>
            <a:r>
              <a:rPr sz="2000" b="1" spc="-5" dirty="0">
                <a:latin typeface="Trebuchet MS"/>
                <a:cs typeface="Trebuchet MS"/>
              </a:rPr>
              <a:t>о</a:t>
            </a:r>
            <a:r>
              <a:rPr sz="2000" b="1" dirty="0">
                <a:latin typeface="Trebuchet MS"/>
                <a:cs typeface="Trebuchet MS"/>
              </a:rPr>
              <a:t>рюв</a:t>
            </a:r>
            <a:r>
              <a:rPr sz="2000" b="1" spc="-15" dirty="0">
                <a:latin typeface="Trebuchet MS"/>
                <a:cs typeface="Trebuchet MS"/>
              </a:rPr>
              <a:t>а</a:t>
            </a:r>
            <a:r>
              <a:rPr sz="2000" b="1" dirty="0">
                <a:latin typeface="Trebuchet MS"/>
                <a:cs typeface="Trebuchet MS"/>
              </a:rPr>
              <a:t>ння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00">
              <a:latin typeface="Trebuchet MS"/>
              <a:cs typeface="Trebuchet MS"/>
            </a:endParaRPr>
          </a:p>
          <a:p>
            <a:pPr marL="469900" marR="292735" indent="-457834">
              <a:lnSpc>
                <a:spcPct val="70000"/>
              </a:lnSpc>
              <a:spcBef>
                <a:spcPts val="5"/>
              </a:spcBef>
            </a:pPr>
            <a:r>
              <a:rPr sz="2000" b="1" dirty="0">
                <a:latin typeface="Trebuchet MS"/>
                <a:cs typeface="Trebuchet MS"/>
              </a:rPr>
              <a:t>Оформлення</a:t>
            </a:r>
            <a:r>
              <a:rPr sz="2000" b="1" spc="-90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до </a:t>
            </a:r>
            <a:r>
              <a:rPr sz="2000" b="1" spc="-590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відпуску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1590865" y="6030271"/>
            <a:ext cx="427355" cy="492759"/>
            <a:chOff x="1590865" y="6030271"/>
            <a:chExt cx="427355" cy="492759"/>
          </a:xfrm>
        </p:grpSpPr>
        <p:sp>
          <p:nvSpPr>
            <p:cNvPr id="57" name="object 57"/>
            <p:cNvSpPr/>
            <p:nvPr/>
          </p:nvSpPr>
          <p:spPr>
            <a:xfrm>
              <a:off x="1595627" y="6035033"/>
              <a:ext cx="417830" cy="483234"/>
            </a:xfrm>
            <a:custGeom>
              <a:avLst/>
              <a:gdLst/>
              <a:ahLst/>
              <a:cxnLst/>
              <a:rect l="l" t="t" r="r" b="b"/>
              <a:pathLst>
                <a:path w="417830" h="483234">
                  <a:moveTo>
                    <a:pt x="295275" y="0"/>
                  </a:moveTo>
                  <a:lnTo>
                    <a:pt x="122301" y="0"/>
                  </a:lnTo>
                  <a:lnTo>
                    <a:pt x="0" y="122301"/>
                  </a:lnTo>
                  <a:lnTo>
                    <a:pt x="0" y="360819"/>
                  </a:lnTo>
                  <a:lnTo>
                    <a:pt x="122301" y="483108"/>
                  </a:lnTo>
                  <a:lnTo>
                    <a:pt x="295275" y="483108"/>
                  </a:lnTo>
                  <a:lnTo>
                    <a:pt x="417576" y="360819"/>
                  </a:lnTo>
                  <a:lnTo>
                    <a:pt x="417576" y="122301"/>
                  </a:lnTo>
                  <a:lnTo>
                    <a:pt x="295275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595627" y="6035033"/>
              <a:ext cx="417830" cy="483234"/>
            </a:xfrm>
            <a:custGeom>
              <a:avLst/>
              <a:gdLst/>
              <a:ahLst/>
              <a:cxnLst/>
              <a:rect l="l" t="t" r="r" b="b"/>
              <a:pathLst>
                <a:path w="417830" h="483234">
                  <a:moveTo>
                    <a:pt x="0" y="122301"/>
                  </a:moveTo>
                  <a:lnTo>
                    <a:pt x="122301" y="0"/>
                  </a:lnTo>
                  <a:lnTo>
                    <a:pt x="295275" y="0"/>
                  </a:lnTo>
                  <a:lnTo>
                    <a:pt x="417576" y="122301"/>
                  </a:lnTo>
                  <a:lnTo>
                    <a:pt x="417576" y="360819"/>
                  </a:lnTo>
                  <a:lnTo>
                    <a:pt x="295275" y="483108"/>
                  </a:lnTo>
                  <a:lnTo>
                    <a:pt x="122301" y="483108"/>
                  </a:lnTo>
                  <a:lnTo>
                    <a:pt x="0" y="360819"/>
                  </a:lnTo>
                  <a:lnTo>
                    <a:pt x="0" y="12230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1735138" y="6118702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593628" y="853613"/>
            <a:ext cx="3543935" cy="81788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520065" marR="5080" indent="-508000">
              <a:lnSpc>
                <a:spcPts val="2039"/>
              </a:lnSpc>
              <a:spcBef>
                <a:spcPts val="265"/>
              </a:spcBef>
              <a:tabLst>
                <a:tab pos="2358390" algn="l"/>
                <a:tab pos="3070860" algn="l"/>
              </a:tabLst>
            </a:pPr>
            <a:r>
              <a:rPr sz="1800" b="1" i="1" spc="-75" dirty="0">
                <a:latin typeface="Tahoma"/>
                <a:cs typeface="Tahoma"/>
              </a:rPr>
              <a:t>R</a:t>
            </a:r>
            <a:r>
              <a:rPr sz="1800" b="1" i="1" spc="-70" dirty="0">
                <a:latin typeface="Tahoma"/>
                <a:cs typeface="Tahoma"/>
              </a:rPr>
              <a:t>p</a:t>
            </a:r>
            <a:r>
              <a:rPr sz="1800" b="1" i="1" spc="-40" dirty="0">
                <a:latin typeface="Tahoma"/>
                <a:cs typeface="Tahoma"/>
              </a:rPr>
              <a:t>.</a:t>
            </a:r>
            <a:r>
              <a:rPr sz="1800" b="1" i="1" spc="-55" dirty="0">
                <a:latin typeface="Tahoma"/>
                <a:cs typeface="Tahoma"/>
              </a:rPr>
              <a:t>:</a:t>
            </a:r>
            <a:r>
              <a:rPr sz="1800" b="1" i="1" spc="-5" dirty="0">
                <a:latin typeface="Tahoma"/>
                <a:cs typeface="Tahoma"/>
              </a:rPr>
              <a:t> </a:t>
            </a:r>
            <a:r>
              <a:rPr sz="1800" b="1" i="1" spc="-75" dirty="0">
                <a:latin typeface="Tahoma"/>
                <a:cs typeface="Tahoma"/>
              </a:rPr>
              <a:t>U</a:t>
            </a:r>
            <a:r>
              <a:rPr sz="1800" b="1" i="1" spc="-65" dirty="0">
                <a:latin typeface="Tahoma"/>
                <a:cs typeface="Tahoma"/>
              </a:rPr>
              <a:t>n</a:t>
            </a:r>
            <a:r>
              <a:rPr sz="1800" b="1" i="1" spc="-35" dirty="0">
                <a:latin typeface="Tahoma"/>
                <a:cs typeface="Tahoma"/>
              </a:rPr>
              <a:t>g</a:t>
            </a:r>
            <a:r>
              <a:rPr sz="1800" b="1" i="1" spc="-80" dirty="0">
                <a:latin typeface="Tahoma"/>
                <a:cs typeface="Tahoma"/>
              </a:rPr>
              <a:t>.</a:t>
            </a:r>
            <a:r>
              <a:rPr sz="1800" b="1" i="1" spc="-15" dirty="0">
                <a:latin typeface="Tahoma"/>
                <a:cs typeface="Tahoma"/>
              </a:rPr>
              <a:t> </a:t>
            </a:r>
            <a:r>
              <a:rPr sz="1800" b="1" i="1" spc="-75" dirty="0">
                <a:latin typeface="Tahoma"/>
                <a:cs typeface="Tahoma"/>
              </a:rPr>
              <a:t>X</a:t>
            </a:r>
            <a:r>
              <a:rPr sz="1800" b="1" i="1" spc="-65" dirty="0">
                <a:latin typeface="Tahoma"/>
                <a:cs typeface="Tahoma"/>
              </a:rPr>
              <a:t>e</a:t>
            </a:r>
            <a:r>
              <a:rPr sz="1800" b="1" i="1" spc="-45" dirty="0">
                <a:latin typeface="Tahoma"/>
                <a:cs typeface="Tahoma"/>
              </a:rPr>
              <a:t>r</a:t>
            </a:r>
            <a:r>
              <a:rPr sz="1800" b="1" i="1" spc="-60" dirty="0">
                <a:latin typeface="Tahoma"/>
                <a:cs typeface="Tahoma"/>
              </a:rPr>
              <a:t>o</a:t>
            </a:r>
            <a:r>
              <a:rPr sz="1800" b="1" i="1" spc="-45" dirty="0">
                <a:latin typeface="Tahoma"/>
                <a:cs typeface="Tahoma"/>
              </a:rPr>
              <a:t>f</a:t>
            </a:r>
            <a:r>
              <a:rPr sz="1800" b="1" i="1" spc="-60" dirty="0">
                <a:latin typeface="Tahoma"/>
                <a:cs typeface="Tahoma"/>
              </a:rPr>
              <a:t>o</a:t>
            </a:r>
            <a:r>
              <a:rPr sz="1800" b="1" i="1" spc="-40" dirty="0">
                <a:latin typeface="Tahoma"/>
                <a:cs typeface="Tahoma"/>
              </a:rPr>
              <a:t>r</a:t>
            </a:r>
            <a:r>
              <a:rPr sz="1800" b="1" i="1" spc="-105" dirty="0">
                <a:latin typeface="Tahoma"/>
                <a:cs typeface="Tahoma"/>
              </a:rPr>
              <a:t>m</a:t>
            </a:r>
            <a:r>
              <a:rPr sz="1800" b="1" i="1" spc="-30" dirty="0">
                <a:latin typeface="Tahoma"/>
                <a:cs typeface="Tahoma"/>
              </a:rPr>
              <a:t>i</a:t>
            </a:r>
            <a:r>
              <a:rPr sz="1800" b="1" i="1" spc="-155" dirty="0">
                <a:latin typeface="Tahoma"/>
                <a:cs typeface="Tahoma"/>
              </a:rPr>
              <a:t>i</a:t>
            </a:r>
            <a:r>
              <a:rPr sz="1800" b="1" i="1" dirty="0">
                <a:latin typeface="Tahoma"/>
                <a:cs typeface="Tahoma"/>
              </a:rPr>
              <a:t>	</a:t>
            </a:r>
            <a:r>
              <a:rPr sz="1800" b="1" i="1" spc="-75" dirty="0">
                <a:latin typeface="Tahoma"/>
                <a:cs typeface="Tahoma"/>
              </a:rPr>
              <a:t>3</a:t>
            </a:r>
            <a:r>
              <a:rPr sz="1800" b="1" i="1" spc="-495" dirty="0">
                <a:latin typeface="Tahoma"/>
                <a:cs typeface="Tahoma"/>
              </a:rPr>
              <a:t>%</a:t>
            </a:r>
            <a:r>
              <a:rPr sz="1800" b="1" i="1" dirty="0">
                <a:latin typeface="Tahoma"/>
                <a:cs typeface="Tahoma"/>
              </a:rPr>
              <a:t>	</a:t>
            </a:r>
            <a:r>
              <a:rPr sz="1800" b="1" i="1" spc="-70" dirty="0">
                <a:latin typeface="Tahoma"/>
                <a:cs typeface="Tahoma"/>
              </a:rPr>
              <a:t>10</a:t>
            </a:r>
            <a:r>
              <a:rPr sz="1800" b="1" i="1" spc="-40" dirty="0">
                <a:latin typeface="Tahoma"/>
                <a:cs typeface="Tahoma"/>
              </a:rPr>
              <a:t>,</a:t>
            </a:r>
            <a:r>
              <a:rPr sz="1800" b="1" i="1" spc="-140" dirty="0">
                <a:latin typeface="Tahoma"/>
                <a:cs typeface="Tahoma"/>
              </a:rPr>
              <a:t>0  </a:t>
            </a:r>
            <a:r>
              <a:rPr sz="1800" b="1" i="1" spc="-70" dirty="0">
                <a:latin typeface="Tahoma"/>
                <a:cs typeface="Tahoma"/>
              </a:rPr>
              <a:t>D.</a:t>
            </a:r>
            <a:r>
              <a:rPr sz="1800" b="1" i="1" spc="-30" dirty="0">
                <a:latin typeface="Tahoma"/>
                <a:cs typeface="Tahoma"/>
              </a:rPr>
              <a:t>S</a:t>
            </a:r>
            <a:r>
              <a:rPr sz="1800" b="1" i="1" spc="-50" dirty="0">
                <a:latin typeface="Tahoma"/>
                <a:cs typeface="Tahoma"/>
              </a:rPr>
              <a:t>.</a:t>
            </a:r>
            <a:r>
              <a:rPr sz="1800" b="1" i="1" spc="-15" dirty="0">
                <a:latin typeface="Tahoma"/>
                <a:cs typeface="Tahoma"/>
              </a:rPr>
              <a:t> </a:t>
            </a:r>
            <a:r>
              <a:rPr sz="1800" b="1" i="1" spc="-70" dirty="0">
                <a:latin typeface="Tahoma"/>
                <a:cs typeface="Tahoma"/>
              </a:rPr>
              <a:t>Н</a:t>
            </a:r>
            <a:r>
              <a:rPr sz="1800" b="1" i="1" spc="-65" dirty="0">
                <a:latin typeface="Tahoma"/>
                <a:cs typeface="Tahoma"/>
              </a:rPr>
              <a:t>ан</a:t>
            </a:r>
            <a:r>
              <a:rPr sz="1800" b="1" i="1" spc="-60" dirty="0">
                <a:latin typeface="Tahoma"/>
                <a:cs typeface="Tahoma"/>
              </a:rPr>
              <a:t>о</a:t>
            </a:r>
            <a:r>
              <a:rPr sz="1800" b="1" i="1" spc="-55" dirty="0">
                <a:latin typeface="Tahoma"/>
                <a:cs typeface="Tahoma"/>
              </a:rPr>
              <a:t>с</a:t>
            </a:r>
            <a:r>
              <a:rPr sz="1800" b="1" i="1" spc="-60" dirty="0">
                <a:latin typeface="Tahoma"/>
                <a:cs typeface="Tahoma"/>
              </a:rPr>
              <a:t>и</a:t>
            </a:r>
            <a:r>
              <a:rPr sz="1800" b="1" i="1" spc="-55" dirty="0">
                <a:latin typeface="Tahoma"/>
                <a:cs typeface="Tahoma"/>
              </a:rPr>
              <a:t>т</a:t>
            </a:r>
            <a:r>
              <a:rPr sz="1800" b="1" i="1" spc="-215" dirty="0">
                <a:latin typeface="Tahoma"/>
                <a:cs typeface="Tahoma"/>
              </a:rPr>
              <a:t>и</a:t>
            </a:r>
            <a:r>
              <a:rPr sz="1800" b="1" i="1" spc="95" dirty="0">
                <a:latin typeface="Tahoma"/>
                <a:cs typeface="Tahoma"/>
              </a:rPr>
              <a:t> </a:t>
            </a:r>
            <a:r>
              <a:rPr sz="1800" b="1" i="1" spc="-70" dirty="0">
                <a:latin typeface="Tahoma"/>
                <a:cs typeface="Tahoma"/>
              </a:rPr>
              <a:t>н</a:t>
            </a:r>
            <a:r>
              <a:rPr sz="1800" b="1" i="1" spc="-185" dirty="0">
                <a:latin typeface="Tahoma"/>
                <a:cs typeface="Tahoma"/>
              </a:rPr>
              <a:t>а</a:t>
            </a:r>
            <a:r>
              <a:rPr sz="1800" b="1" i="1" spc="90" dirty="0">
                <a:latin typeface="Tahoma"/>
                <a:cs typeface="Tahoma"/>
              </a:rPr>
              <a:t> </a:t>
            </a:r>
            <a:r>
              <a:rPr sz="1800" b="1" i="1" spc="-55" dirty="0">
                <a:latin typeface="Tahoma"/>
                <a:cs typeface="Tahoma"/>
              </a:rPr>
              <a:t>у</a:t>
            </a:r>
            <a:r>
              <a:rPr sz="1800" b="1" i="1" spc="-65" dirty="0">
                <a:latin typeface="Tahoma"/>
                <a:cs typeface="Tahoma"/>
              </a:rPr>
              <a:t>ра</a:t>
            </a:r>
            <a:r>
              <a:rPr sz="1800" b="1" i="1" spc="-350" dirty="0">
                <a:latin typeface="Tahoma"/>
                <a:cs typeface="Tahoma"/>
              </a:rPr>
              <a:t>ж</a:t>
            </a:r>
            <a:r>
              <a:rPr sz="1800" b="1" i="1" spc="-260" dirty="0">
                <a:latin typeface="Tahoma"/>
                <a:cs typeface="Tahoma"/>
              </a:rPr>
              <a:t> </a:t>
            </a:r>
            <a:r>
              <a:rPr sz="1800" b="1" i="1" spc="-65" dirty="0">
                <a:latin typeface="Tahoma"/>
                <a:cs typeface="Tahoma"/>
              </a:rPr>
              <a:t>е</a:t>
            </a:r>
            <a:r>
              <a:rPr sz="1800" b="1" i="1" spc="-70" dirty="0">
                <a:latin typeface="Tahoma"/>
                <a:cs typeface="Tahoma"/>
              </a:rPr>
              <a:t>н</a:t>
            </a:r>
            <a:r>
              <a:rPr sz="1800" b="1" i="1" spc="-155" dirty="0">
                <a:latin typeface="Tahoma"/>
                <a:cs typeface="Tahoma"/>
              </a:rPr>
              <a:t>і</a:t>
            </a:r>
            <a:endParaRPr sz="1800" dirty="0">
              <a:latin typeface="Tahoma"/>
              <a:cs typeface="Tahoma"/>
            </a:endParaRPr>
          </a:p>
          <a:p>
            <a:pPr marL="927100">
              <a:lnSpc>
                <a:spcPts val="1989"/>
              </a:lnSpc>
            </a:pPr>
            <a:r>
              <a:rPr sz="1800" b="1" i="1" spc="-80" dirty="0">
                <a:latin typeface="Tahoma"/>
                <a:cs typeface="Tahoma"/>
              </a:rPr>
              <a:t>ділянки</a:t>
            </a:r>
            <a:r>
              <a:rPr sz="1800" b="1" i="1" spc="55" dirty="0">
                <a:latin typeface="Tahoma"/>
                <a:cs typeface="Tahoma"/>
              </a:rPr>
              <a:t> </a:t>
            </a:r>
            <a:r>
              <a:rPr sz="1800" b="1" i="1" spc="-70" dirty="0">
                <a:latin typeface="Tahoma"/>
                <a:cs typeface="Tahoma"/>
              </a:rPr>
              <a:t>шкіри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990600" y="1966709"/>
            <a:ext cx="3849065" cy="84446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mtClean="0">
                <a:latin typeface="Times New Roman"/>
                <a:cs typeface="Times New Roman"/>
              </a:rPr>
              <a:t>Д</a:t>
            </a:r>
            <a:r>
              <a:rPr lang="uk-UA" dirty="0" err="1" smtClean="0">
                <a:latin typeface="Times New Roman"/>
                <a:cs typeface="Times New Roman"/>
              </a:rPr>
              <a:t>а</a:t>
            </a:r>
            <a:r>
              <a:rPr lang="uk-UA" spc="-5" dirty="0" err="1" smtClean="0">
                <a:latin typeface="Times New Roman"/>
                <a:cs typeface="Times New Roman"/>
              </a:rPr>
              <a:t>н</a:t>
            </a:r>
            <a:r>
              <a:rPr dirty="0" err="1" smtClean="0">
                <a:latin typeface="Times New Roman"/>
                <a:cs typeface="Times New Roman"/>
              </a:rPr>
              <a:t>ний</a:t>
            </a:r>
            <a:r>
              <a:rPr dirty="0" smtClean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лікарський препарат </a:t>
            </a:r>
            <a:r>
              <a:rPr dirty="0">
                <a:latin typeface="Times New Roman"/>
                <a:cs typeface="Times New Roman"/>
              </a:rPr>
              <a:t>– 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5" dirty="0" err="1" smtClean="0">
                <a:latin typeface="Times New Roman"/>
                <a:cs typeface="Times New Roman"/>
              </a:rPr>
              <a:t>суспезійна</a:t>
            </a:r>
            <a:r>
              <a:rPr spc="-5" dirty="0" smtClean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мазь, </a:t>
            </a:r>
            <a:r>
              <a:rPr dirty="0">
                <a:latin typeface="Times New Roman"/>
                <a:cs typeface="Times New Roman"/>
              </a:rPr>
              <a:t>до складу </a:t>
            </a:r>
            <a:r>
              <a:rPr spc="-20" dirty="0">
                <a:latin typeface="Times New Roman"/>
                <a:cs typeface="Times New Roman"/>
              </a:rPr>
              <a:t>якої </a:t>
            </a:r>
            <a:r>
              <a:rPr spc="-10" dirty="0">
                <a:latin typeface="Times New Roman"/>
                <a:cs typeface="Times New Roman"/>
              </a:rPr>
              <a:t>входить </a:t>
            </a:r>
            <a:r>
              <a:rPr spc="-335" dirty="0">
                <a:latin typeface="Times New Roman"/>
                <a:cs typeface="Times New Roman"/>
              </a:rPr>
              <a:t> </a:t>
            </a:r>
            <a:r>
              <a:rPr spc="-15" dirty="0">
                <a:latin typeface="Times New Roman"/>
                <a:cs typeface="Times New Roman"/>
              </a:rPr>
              <a:t>світлочутлива</a:t>
            </a:r>
            <a:r>
              <a:rPr spc="1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речовина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–</a:t>
            </a:r>
            <a:r>
              <a:rPr spc="-1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ксероформ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997624" y="4671186"/>
            <a:ext cx="3004820" cy="84836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687705">
              <a:lnSpc>
                <a:spcPct val="100000"/>
              </a:lnSpc>
              <a:spcBef>
                <a:spcPts val="1180"/>
              </a:spcBef>
              <a:tabLst>
                <a:tab pos="1942464" algn="l"/>
              </a:tabLst>
            </a:pPr>
            <a:r>
              <a:rPr sz="1800" spc="-10" dirty="0">
                <a:latin typeface="Times New Roman"/>
                <a:cs typeface="Times New Roman"/>
              </a:rPr>
              <a:t>Дата	</a:t>
            </a:r>
            <a:r>
              <a:rPr sz="1800" dirty="0">
                <a:latin typeface="Times New Roman"/>
                <a:cs typeface="Times New Roman"/>
              </a:rPr>
              <a:t>№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рецепту</a:t>
            </a:r>
            <a:endParaRPr sz="1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  <a:tabLst>
                <a:tab pos="1511935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Xeroformii	</a:t>
            </a:r>
            <a:r>
              <a:rPr sz="1800" b="1" i="1" dirty="0">
                <a:latin typeface="Times New Roman"/>
                <a:cs typeface="Times New Roman"/>
              </a:rPr>
              <a:t>0,3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972224" y="5494146"/>
            <a:ext cx="4152976" cy="152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Times New Roman"/>
                <a:cs typeface="Times New Roman"/>
              </a:rPr>
              <a:t>Olei</a:t>
            </a:r>
            <a:r>
              <a:rPr sz="1800" b="1" i="1" spc="-10" dirty="0">
                <a:latin typeface="Times New Roman"/>
                <a:cs typeface="Times New Roman"/>
              </a:rPr>
              <a:t> </a:t>
            </a:r>
            <a:r>
              <a:rPr sz="1800" b="1" i="1" spc="-30" dirty="0">
                <a:latin typeface="Times New Roman"/>
                <a:cs typeface="Times New Roman"/>
              </a:rPr>
              <a:t>Vaselini</a:t>
            </a:r>
            <a:r>
              <a:rPr sz="1800" b="1" i="1" spc="-1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gtts.</a:t>
            </a:r>
            <a:r>
              <a:rPr sz="1800" b="1" i="1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III </a:t>
            </a:r>
            <a:r>
              <a:rPr sz="1800" b="1" i="1" dirty="0">
                <a:latin typeface="Times New Roman"/>
                <a:cs typeface="Times New Roman"/>
              </a:rPr>
              <a:t>(1,0</a:t>
            </a:r>
            <a:r>
              <a:rPr sz="1800" b="1" i="1" spc="-1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– 23</a:t>
            </a:r>
            <a:r>
              <a:rPr sz="1800" b="1" i="1" spc="-10" dirty="0">
                <a:latin typeface="Times New Roman"/>
                <a:cs typeface="Times New Roman"/>
              </a:rPr>
              <a:t> </a:t>
            </a:r>
            <a:r>
              <a:rPr sz="1800" b="1" i="1" spc="-15" dirty="0">
                <a:latin typeface="Times New Roman"/>
                <a:cs typeface="Times New Roman"/>
              </a:rPr>
              <a:t>кап.)</a:t>
            </a:r>
            <a:endParaRPr sz="1800" dirty="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tabLst>
                <a:tab pos="1415415" algn="l"/>
              </a:tabLst>
            </a:pPr>
            <a:r>
              <a:rPr sz="1800" b="1" i="1" u="heavy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Vaselini	</a:t>
            </a:r>
            <a:r>
              <a:rPr sz="18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9,7</a:t>
            </a:r>
            <a:endParaRPr sz="1800" dirty="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</a:pPr>
            <a:r>
              <a:rPr sz="1800" spc="-30" dirty="0">
                <a:latin typeface="Times New Roman"/>
                <a:cs typeface="Times New Roman"/>
              </a:rPr>
              <a:t>m</a:t>
            </a:r>
            <a:r>
              <a:rPr sz="1800" spc="-44" baseline="-20833" dirty="0">
                <a:latin typeface="Times New Roman"/>
                <a:cs typeface="Times New Roman"/>
              </a:rPr>
              <a:t>заг.</a:t>
            </a:r>
            <a:r>
              <a:rPr sz="1800" spc="187" baseline="-20833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=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 smtClean="0">
                <a:latin typeface="Times New Roman"/>
                <a:cs typeface="Times New Roman"/>
              </a:rPr>
              <a:t>10,0</a:t>
            </a:r>
          </a:p>
          <a:p>
            <a:pPr marL="1244600" marR="1587500" indent="-7620">
              <a:lnSpc>
                <a:spcPct val="107500"/>
              </a:lnSpc>
              <a:spcBef>
                <a:spcPts val="710"/>
              </a:spcBef>
            </a:pPr>
            <a:r>
              <a:rPr sz="1000" b="1" spc="-5" dirty="0" err="1" smtClean="0">
                <a:latin typeface="Times New Roman"/>
                <a:cs typeface="Times New Roman"/>
              </a:rPr>
              <a:t>П</a:t>
            </a:r>
            <a:r>
              <a:rPr sz="1000" b="1" dirty="0" err="1" smtClean="0">
                <a:latin typeface="Times New Roman"/>
                <a:cs typeface="Times New Roman"/>
              </a:rPr>
              <a:t>р</a:t>
            </a:r>
            <a:r>
              <a:rPr sz="1000" b="1" spc="-10" dirty="0" err="1" smtClean="0">
                <a:latin typeface="Times New Roman"/>
                <a:cs typeface="Times New Roman"/>
              </a:rPr>
              <a:t>иг</a:t>
            </a:r>
            <a:r>
              <a:rPr sz="1000" b="1" dirty="0" err="1" smtClean="0">
                <a:latin typeface="Times New Roman"/>
                <a:cs typeface="Times New Roman"/>
              </a:rPr>
              <a:t>о</a:t>
            </a:r>
            <a:r>
              <a:rPr sz="1000" b="1" spc="-10" dirty="0" err="1" smtClean="0">
                <a:latin typeface="Times New Roman"/>
                <a:cs typeface="Times New Roman"/>
              </a:rPr>
              <a:t>т</a:t>
            </a:r>
            <a:r>
              <a:rPr sz="1000" b="1" spc="-25" dirty="0" err="1" smtClean="0">
                <a:latin typeface="Times New Roman"/>
                <a:cs typeface="Times New Roman"/>
              </a:rPr>
              <a:t>у</a:t>
            </a:r>
            <a:r>
              <a:rPr sz="1000" b="1" spc="-10" dirty="0" err="1" smtClean="0">
                <a:latin typeface="Times New Roman"/>
                <a:cs typeface="Times New Roman"/>
              </a:rPr>
              <a:t>в</a:t>
            </a:r>
            <a:r>
              <a:rPr sz="1000" b="1" spc="-5" dirty="0" err="1" smtClean="0">
                <a:latin typeface="Times New Roman"/>
                <a:cs typeface="Times New Roman"/>
              </a:rPr>
              <a:t>ав</a:t>
            </a:r>
            <a:r>
              <a:rPr sz="1000" b="1" spc="-5" dirty="0" smtClean="0">
                <a:latin typeface="Times New Roman"/>
                <a:cs typeface="Times New Roman"/>
              </a:rPr>
              <a:t>  </a:t>
            </a:r>
            <a:r>
              <a:rPr sz="1000" b="1" spc="-5" dirty="0" err="1" smtClean="0">
                <a:latin typeface="Times New Roman"/>
                <a:cs typeface="Times New Roman"/>
              </a:rPr>
              <a:t>Перевірив</a:t>
            </a:r>
            <a:r>
              <a:rPr sz="1000" b="1" spc="-5" dirty="0" smtClean="0">
                <a:latin typeface="Times New Roman"/>
                <a:cs typeface="Times New Roman"/>
              </a:rPr>
              <a:t> </a:t>
            </a:r>
            <a:r>
              <a:rPr sz="1000" b="1" dirty="0" smtClean="0">
                <a:latin typeface="Times New Roman"/>
                <a:cs typeface="Times New Roman"/>
              </a:rPr>
              <a:t> </a:t>
            </a:r>
            <a:endParaRPr lang="uk-UA" sz="1000" b="1" dirty="0" smtClean="0">
              <a:latin typeface="Times New Roman"/>
              <a:cs typeface="Times New Roman"/>
            </a:endParaRPr>
          </a:p>
          <a:p>
            <a:pPr marL="1244600" marR="1587500" indent="-7620">
              <a:lnSpc>
                <a:spcPct val="107500"/>
              </a:lnSpc>
              <a:spcBef>
                <a:spcPts val="710"/>
              </a:spcBef>
            </a:pPr>
            <a:r>
              <a:rPr sz="1000" b="1" spc="-10" dirty="0" err="1" smtClean="0">
                <a:latin typeface="Times New Roman"/>
                <a:cs typeface="Times New Roman"/>
              </a:rPr>
              <a:t>Відпустив</a:t>
            </a:r>
            <a:endParaRPr sz="1000" b="1" dirty="0">
              <a:latin typeface="Times New Roman"/>
              <a:cs typeface="Times New Roman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4648197" y="604837"/>
            <a:ext cx="5994400" cy="5681980"/>
            <a:chOff x="4648197" y="604837"/>
            <a:chExt cx="5994400" cy="5681980"/>
          </a:xfrm>
        </p:grpSpPr>
        <p:sp>
          <p:nvSpPr>
            <p:cNvPr id="65" name="object 65"/>
            <p:cNvSpPr/>
            <p:nvPr/>
          </p:nvSpPr>
          <p:spPr>
            <a:xfrm>
              <a:off x="5333999" y="5410200"/>
              <a:ext cx="0" cy="256540"/>
            </a:xfrm>
            <a:custGeom>
              <a:avLst/>
              <a:gdLst/>
              <a:ahLst/>
              <a:cxnLst/>
              <a:rect l="l" t="t" r="r" b="b"/>
              <a:pathLst>
                <a:path h="256539">
                  <a:moveTo>
                    <a:pt x="0" y="0"/>
                  </a:moveTo>
                  <a:lnTo>
                    <a:pt x="0" y="25603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168899" y="5666232"/>
              <a:ext cx="165100" cy="0"/>
            </a:xfrm>
            <a:custGeom>
              <a:avLst/>
              <a:gdLst/>
              <a:ahLst/>
              <a:cxnLst/>
              <a:rect l="l" t="t" r="r" b="b"/>
              <a:pathLst>
                <a:path w="165100">
                  <a:moveTo>
                    <a:pt x="1651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105397" y="5628129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38099"/>
                  </a:lnTo>
                  <a:lnTo>
                    <a:pt x="76200" y="76199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952999" y="5818632"/>
              <a:ext cx="0" cy="429895"/>
            </a:xfrm>
            <a:custGeom>
              <a:avLst/>
              <a:gdLst/>
              <a:ahLst/>
              <a:cxnLst/>
              <a:rect l="l" t="t" r="r" b="b"/>
              <a:pathLst>
                <a:path h="429895">
                  <a:moveTo>
                    <a:pt x="0" y="0"/>
                  </a:moveTo>
                  <a:lnTo>
                    <a:pt x="0" y="42976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711699" y="6248400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2413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648197" y="6210302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38099"/>
                  </a:lnTo>
                  <a:lnTo>
                    <a:pt x="76200" y="76199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0580179" y="1010983"/>
              <a:ext cx="57785" cy="57785"/>
            </a:xfrm>
            <a:custGeom>
              <a:avLst/>
              <a:gdLst/>
              <a:ahLst/>
              <a:cxnLst/>
              <a:rect l="l" t="t" r="r" b="b"/>
              <a:pathLst>
                <a:path w="57784" h="57784">
                  <a:moveTo>
                    <a:pt x="57340" y="0"/>
                  </a:moveTo>
                  <a:lnTo>
                    <a:pt x="11468" y="11468"/>
                  </a:lnTo>
                  <a:lnTo>
                    <a:pt x="0" y="57340"/>
                  </a:lnTo>
                  <a:lnTo>
                    <a:pt x="5734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9753600" y="609600"/>
              <a:ext cx="883919" cy="459105"/>
            </a:xfrm>
            <a:custGeom>
              <a:avLst/>
              <a:gdLst/>
              <a:ahLst/>
              <a:cxnLst/>
              <a:rect l="l" t="t" r="r" b="b"/>
              <a:pathLst>
                <a:path w="883920" h="459105">
                  <a:moveTo>
                    <a:pt x="826579" y="458724"/>
                  </a:moveTo>
                  <a:lnTo>
                    <a:pt x="838047" y="412851"/>
                  </a:lnTo>
                  <a:lnTo>
                    <a:pt x="883920" y="401383"/>
                  </a:lnTo>
                  <a:lnTo>
                    <a:pt x="826579" y="458724"/>
                  </a:lnTo>
                  <a:lnTo>
                    <a:pt x="0" y="458724"/>
                  </a:lnTo>
                  <a:lnTo>
                    <a:pt x="0" y="0"/>
                  </a:lnTo>
                  <a:lnTo>
                    <a:pt x="883920" y="0"/>
                  </a:lnTo>
                  <a:lnTo>
                    <a:pt x="883920" y="401383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 txBox="1"/>
          <p:nvPr/>
        </p:nvSpPr>
        <p:spPr>
          <a:xfrm>
            <a:off x="9742423" y="654363"/>
            <a:ext cx="9067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852E74"/>
                </a:solidFill>
                <a:latin typeface="Trebuchet MS"/>
                <a:cs typeface="Trebuchet MS"/>
              </a:rPr>
              <a:t>к</a:t>
            </a:r>
            <a:r>
              <a:rPr sz="1800" b="1" spc="-5" dirty="0">
                <a:solidFill>
                  <a:srgbClr val="852E74"/>
                </a:solidFill>
                <a:latin typeface="Trebuchet MS"/>
                <a:cs typeface="Trebuchet MS"/>
              </a:rPr>
              <a:t>а</a:t>
            </a:r>
            <a:r>
              <a:rPr sz="1800" b="1" dirty="0">
                <a:solidFill>
                  <a:srgbClr val="852E74"/>
                </a:solidFill>
                <a:latin typeface="Trebuchet MS"/>
                <a:cs typeface="Trebuchet MS"/>
              </a:rPr>
              <a:t>п</a:t>
            </a:r>
            <a:r>
              <a:rPr sz="1800" b="1" spc="-10" dirty="0">
                <a:solidFill>
                  <a:srgbClr val="852E74"/>
                </a:solidFill>
                <a:latin typeface="Trebuchet MS"/>
                <a:cs typeface="Trebuchet MS"/>
              </a:rPr>
              <a:t>с</a:t>
            </a:r>
            <a:r>
              <a:rPr sz="1800" b="1" spc="-5" dirty="0">
                <a:solidFill>
                  <a:srgbClr val="852E74"/>
                </a:solidFill>
                <a:latin typeface="Trebuchet MS"/>
                <a:cs typeface="Trebuchet MS"/>
              </a:rPr>
              <a:t>у</a:t>
            </a:r>
            <a:r>
              <a:rPr sz="1800" b="1" dirty="0">
                <a:solidFill>
                  <a:srgbClr val="852E74"/>
                </a:solidFill>
                <a:latin typeface="Trebuchet MS"/>
                <a:cs typeface="Trebuchet MS"/>
              </a:rPr>
              <a:t>ла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619351" y="3501805"/>
            <a:ext cx="1240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imes New Roman"/>
                <a:cs typeface="Times New Roman"/>
              </a:rPr>
              <a:t>К</a:t>
            </a:r>
            <a:r>
              <a:rPr sz="1800" spc="25" dirty="0">
                <a:latin typeface="Times New Roman"/>
                <a:cs typeface="Times New Roman"/>
              </a:rPr>
              <a:t>с</a:t>
            </a:r>
            <a:r>
              <a:rPr sz="1800" spc="5" dirty="0">
                <a:latin typeface="Times New Roman"/>
                <a:cs typeface="Times New Roman"/>
              </a:rPr>
              <a:t>е</a:t>
            </a:r>
            <a:r>
              <a:rPr sz="1800" dirty="0">
                <a:latin typeface="Times New Roman"/>
                <a:cs typeface="Times New Roman"/>
              </a:rPr>
              <a:t>ро</a:t>
            </a:r>
            <a:r>
              <a:rPr sz="1800" spc="-5" dirty="0">
                <a:latin typeface="Times New Roman"/>
                <a:cs typeface="Times New Roman"/>
              </a:rPr>
              <a:t>ф</a:t>
            </a:r>
            <a:r>
              <a:rPr sz="1800" dirty="0">
                <a:latin typeface="Times New Roman"/>
                <a:cs typeface="Times New Roman"/>
              </a:rPr>
              <a:t>о</a:t>
            </a:r>
            <a:r>
              <a:rPr sz="1800" spc="-25" dirty="0">
                <a:latin typeface="Times New Roman"/>
                <a:cs typeface="Times New Roman"/>
              </a:rPr>
              <a:t>р</a:t>
            </a:r>
            <a:r>
              <a:rPr sz="1800" dirty="0">
                <a:latin typeface="Times New Roman"/>
                <a:cs typeface="Times New Roman"/>
              </a:rPr>
              <a:t>му</a:t>
            </a:r>
          </a:p>
        </p:txBody>
      </p:sp>
      <p:sp>
        <p:nvSpPr>
          <p:cNvPr id="75" name="object 75"/>
          <p:cNvSpPr txBox="1"/>
          <p:nvPr/>
        </p:nvSpPr>
        <p:spPr>
          <a:xfrm>
            <a:off x="2864307" y="3282349"/>
            <a:ext cx="1365885" cy="519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45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ППК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(з.б.)</a:t>
            </a:r>
            <a:endParaRPr sz="1800">
              <a:latin typeface="Times New Roman"/>
              <a:cs typeface="Times New Roman"/>
            </a:endParaRPr>
          </a:p>
          <a:p>
            <a:pPr marL="323215">
              <a:lnSpc>
                <a:spcPts val="1945"/>
              </a:lnSpc>
            </a:pPr>
            <a:r>
              <a:rPr sz="1800" dirty="0">
                <a:latin typeface="Times New Roman"/>
                <a:cs typeface="Times New Roman"/>
              </a:rPr>
              <a:t>3,0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100,0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3277615" y="3721261"/>
            <a:ext cx="17538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5780" algn="l"/>
                <a:tab pos="1097280" algn="l"/>
              </a:tabLst>
            </a:pPr>
            <a:r>
              <a:rPr sz="1800" dirty="0">
                <a:latin typeface="Times New Roman"/>
                <a:cs typeface="Times New Roman"/>
              </a:rPr>
              <a:t>х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	10,0	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=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0,3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1619580" y="3940717"/>
            <a:ext cx="32200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Масла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вазелінового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0,3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: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=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0,15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2762580" y="4160173"/>
            <a:ext cx="13874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1,0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23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крап.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4078081" y="4379629"/>
            <a:ext cx="103949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х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Symbol"/>
                <a:cs typeface="Symbol"/>
              </a:rPr>
              <a:t>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3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крап.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1619326" y="4379629"/>
            <a:ext cx="2386330" cy="519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5700">
              <a:lnSpc>
                <a:spcPts val="1945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0,15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spc="-5" dirty="0">
                <a:latin typeface="Times New Roman"/>
                <a:cs typeface="Times New Roman"/>
              </a:rPr>
              <a:t>Вазеліну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10,0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0,3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=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9,7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1" name="object 81"/>
          <p:cNvGrpSpPr/>
          <p:nvPr/>
        </p:nvGrpSpPr>
        <p:grpSpPr>
          <a:xfrm>
            <a:off x="5710237" y="1519237"/>
            <a:ext cx="4352925" cy="1533525"/>
            <a:chOff x="5710237" y="1519237"/>
            <a:chExt cx="4352925" cy="1533525"/>
          </a:xfrm>
        </p:grpSpPr>
        <p:sp>
          <p:nvSpPr>
            <p:cNvPr id="82" name="object 82"/>
            <p:cNvSpPr/>
            <p:nvPr/>
          </p:nvSpPr>
          <p:spPr>
            <a:xfrm>
              <a:off x="9677400" y="1524000"/>
              <a:ext cx="381000" cy="0"/>
            </a:xfrm>
            <a:custGeom>
              <a:avLst/>
              <a:gdLst/>
              <a:ahLst/>
              <a:cxnLst/>
              <a:rect l="l" t="t" r="r" b="b"/>
              <a:pathLst>
                <a:path w="381000">
                  <a:moveTo>
                    <a:pt x="0" y="0"/>
                  </a:moveTo>
                  <a:lnTo>
                    <a:pt x="38100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715000" y="2057400"/>
              <a:ext cx="3429000" cy="990600"/>
            </a:xfrm>
            <a:custGeom>
              <a:avLst/>
              <a:gdLst/>
              <a:ahLst/>
              <a:cxnLst/>
              <a:rect l="l" t="t" r="r" b="b"/>
              <a:pathLst>
                <a:path w="3429000" h="990600">
                  <a:moveTo>
                    <a:pt x="3138881" y="0"/>
                  </a:moveTo>
                  <a:lnTo>
                    <a:pt x="290118" y="0"/>
                  </a:lnTo>
                  <a:lnTo>
                    <a:pt x="0" y="290118"/>
                  </a:lnTo>
                  <a:lnTo>
                    <a:pt x="0" y="700481"/>
                  </a:lnTo>
                  <a:lnTo>
                    <a:pt x="290118" y="990600"/>
                  </a:lnTo>
                  <a:lnTo>
                    <a:pt x="3138881" y="990600"/>
                  </a:lnTo>
                  <a:lnTo>
                    <a:pt x="3429000" y="700481"/>
                  </a:lnTo>
                  <a:lnTo>
                    <a:pt x="3429000" y="290118"/>
                  </a:lnTo>
                  <a:lnTo>
                    <a:pt x="3138881" y="0"/>
                  </a:lnTo>
                  <a:close/>
                </a:path>
              </a:pathLst>
            </a:custGeom>
            <a:solidFill>
              <a:srgbClr val="F0D6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715000" y="2057400"/>
              <a:ext cx="3429000" cy="990600"/>
            </a:xfrm>
            <a:custGeom>
              <a:avLst/>
              <a:gdLst/>
              <a:ahLst/>
              <a:cxnLst/>
              <a:rect l="l" t="t" r="r" b="b"/>
              <a:pathLst>
                <a:path w="3429000" h="990600">
                  <a:moveTo>
                    <a:pt x="0" y="290118"/>
                  </a:moveTo>
                  <a:lnTo>
                    <a:pt x="290118" y="0"/>
                  </a:lnTo>
                  <a:lnTo>
                    <a:pt x="3138881" y="0"/>
                  </a:lnTo>
                  <a:lnTo>
                    <a:pt x="3429000" y="290118"/>
                  </a:lnTo>
                  <a:lnTo>
                    <a:pt x="3429000" y="700481"/>
                  </a:lnTo>
                  <a:lnTo>
                    <a:pt x="3138881" y="990600"/>
                  </a:lnTo>
                  <a:lnTo>
                    <a:pt x="290118" y="990600"/>
                  </a:lnTo>
                  <a:lnTo>
                    <a:pt x="0" y="700481"/>
                  </a:lnTo>
                  <a:lnTo>
                    <a:pt x="0" y="29011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5" name="object 85"/>
          <p:cNvSpPr txBox="1"/>
          <p:nvPr/>
        </p:nvSpPr>
        <p:spPr>
          <a:xfrm>
            <a:off x="5878133" y="2016283"/>
            <a:ext cx="3103245" cy="9709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2039"/>
              </a:lnSpc>
              <a:spcBef>
                <a:spcPts val="105"/>
              </a:spcBef>
            </a:pPr>
            <a:r>
              <a:rPr sz="2000" b="1" spc="-5" dirty="0">
                <a:latin typeface="Trebuchet MS"/>
                <a:cs typeface="Trebuchet MS"/>
              </a:rPr>
              <a:t>Додавання</a:t>
            </a:r>
            <a:r>
              <a:rPr sz="2000" b="1" spc="-50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масла</a:t>
            </a:r>
            <a:endParaRPr sz="2000">
              <a:latin typeface="Trebuchet MS"/>
              <a:cs typeface="Trebuchet MS"/>
            </a:endParaRPr>
          </a:p>
          <a:p>
            <a:pPr algn="ctr">
              <a:lnSpc>
                <a:spcPts val="1680"/>
              </a:lnSpc>
            </a:pPr>
            <a:r>
              <a:rPr sz="2000" b="1" dirty="0">
                <a:latin typeface="Trebuchet MS"/>
                <a:cs typeface="Trebuchet MS"/>
              </a:rPr>
              <a:t>вазелінового</a:t>
            </a:r>
            <a:r>
              <a:rPr sz="2000" b="1" spc="-114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(краплями)</a:t>
            </a:r>
            <a:endParaRPr sz="2000">
              <a:latin typeface="Trebuchet MS"/>
              <a:cs typeface="Trebuchet MS"/>
            </a:endParaRPr>
          </a:p>
          <a:p>
            <a:pPr marL="311150" marR="304165" algn="ctr">
              <a:lnSpc>
                <a:spcPct val="70000"/>
              </a:lnSpc>
              <a:spcBef>
                <a:spcPts val="355"/>
              </a:spcBef>
            </a:pPr>
            <a:r>
              <a:rPr sz="2000" b="1" dirty="0">
                <a:latin typeface="Trebuchet MS"/>
                <a:cs typeface="Trebuchet MS"/>
              </a:rPr>
              <a:t>і</a:t>
            </a:r>
            <a:r>
              <a:rPr sz="2000" b="1" spc="-30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подрібнення</a:t>
            </a:r>
            <a:r>
              <a:rPr sz="2000" b="1" spc="-50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з</a:t>
            </a:r>
            <a:r>
              <a:rPr sz="2000" b="1" spc="-35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ним </a:t>
            </a:r>
            <a:r>
              <a:rPr sz="2000" b="1" spc="-590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ксероформу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86" name="object 86"/>
          <p:cNvGrpSpPr/>
          <p:nvPr/>
        </p:nvGrpSpPr>
        <p:grpSpPr>
          <a:xfrm>
            <a:off x="5405437" y="2281236"/>
            <a:ext cx="314325" cy="542925"/>
            <a:chOff x="5405437" y="2281236"/>
            <a:chExt cx="314325" cy="542925"/>
          </a:xfrm>
        </p:grpSpPr>
        <p:sp>
          <p:nvSpPr>
            <p:cNvPr id="87" name="object 87"/>
            <p:cNvSpPr/>
            <p:nvPr/>
          </p:nvSpPr>
          <p:spPr>
            <a:xfrm>
              <a:off x="5410200" y="2285998"/>
              <a:ext cx="304800" cy="533400"/>
            </a:xfrm>
            <a:custGeom>
              <a:avLst/>
              <a:gdLst/>
              <a:ahLst/>
              <a:cxnLst/>
              <a:rect l="l" t="t" r="r" b="b"/>
              <a:pathLst>
                <a:path w="304800" h="533400">
                  <a:moveTo>
                    <a:pt x="215531" y="0"/>
                  </a:moveTo>
                  <a:lnTo>
                    <a:pt x="89268" y="0"/>
                  </a:lnTo>
                  <a:lnTo>
                    <a:pt x="0" y="89268"/>
                  </a:lnTo>
                  <a:lnTo>
                    <a:pt x="0" y="444131"/>
                  </a:lnTo>
                  <a:lnTo>
                    <a:pt x="89268" y="533399"/>
                  </a:lnTo>
                  <a:lnTo>
                    <a:pt x="215531" y="533399"/>
                  </a:lnTo>
                  <a:lnTo>
                    <a:pt x="304800" y="444131"/>
                  </a:lnTo>
                  <a:lnTo>
                    <a:pt x="304800" y="89268"/>
                  </a:lnTo>
                  <a:lnTo>
                    <a:pt x="215531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410200" y="2285998"/>
              <a:ext cx="304800" cy="533400"/>
            </a:xfrm>
            <a:custGeom>
              <a:avLst/>
              <a:gdLst/>
              <a:ahLst/>
              <a:cxnLst/>
              <a:rect l="l" t="t" r="r" b="b"/>
              <a:pathLst>
                <a:path w="304800" h="533400">
                  <a:moveTo>
                    <a:pt x="0" y="89268"/>
                  </a:moveTo>
                  <a:lnTo>
                    <a:pt x="89268" y="0"/>
                  </a:lnTo>
                  <a:lnTo>
                    <a:pt x="215531" y="0"/>
                  </a:lnTo>
                  <a:lnTo>
                    <a:pt x="304800" y="89268"/>
                  </a:lnTo>
                  <a:lnTo>
                    <a:pt x="304800" y="444131"/>
                  </a:lnTo>
                  <a:lnTo>
                    <a:pt x="215531" y="533399"/>
                  </a:lnTo>
                  <a:lnTo>
                    <a:pt x="89268" y="533399"/>
                  </a:lnTo>
                  <a:lnTo>
                    <a:pt x="0" y="444131"/>
                  </a:lnTo>
                  <a:lnTo>
                    <a:pt x="0" y="8926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" name="object 89"/>
          <p:cNvSpPr txBox="1"/>
          <p:nvPr/>
        </p:nvSpPr>
        <p:spPr>
          <a:xfrm>
            <a:off x="5493067" y="2395220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3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90" name="object 90"/>
          <p:cNvGrpSpPr/>
          <p:nvPr/>
        </p:nvGrpSpPr>
        <p:grpSpPr>
          <a:xfrm>
            <a:off x="6548437" y="1060450"/>
            <a:ext cx="3853179" cy="3504565"/>
            <a:chOff x="6548437" y="1060450"/>
            <a:chExt cx="3853179" cy="3504565"/>
          </a:xfrm>
        </p:grpSpPr>
        <p:sp>
          <p:nvSpPr>
            <p:cNvPr id="91" name="object 91"/>
            <p:cNvSpPr/>
            <p:nvPr/>
          </p:nvSpPr>
          <p:spPr>
            <a:xfrm>
              <a:off x="9220200" y="2362200"/>
              <a:ext cx="0" cy="304800"/>
            </a:xfrm>
            <a:custGeom>
              <a:avLst/>
              <a:gdLst/>
              <a:ahLst/>
              <a:cxnLst/>
              <a:rect l="l" t="t" r="r" b="b"/>
              <a:pathLst>
                <a:path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10363200" y="1066800"/>
              <a:ext cx="0" cy="2616200"/>
            </a:xfrm>
            <a:custGeom>
              <a:avLst/>
              <a:gdLst/>
              <a:ahLst/>
              <a:cxnLst/>
              <a:rect l="l" t="t" r="r" b="b"/>
              <a:pathLst>
                <a:path h="2616200">
                  <a:moveTo>
                    <a:pt x="0" y="0"/>
                  </a:moveTo>
                  <a:lnTo>
                    <a:pt x="0" y="26162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10325102" y="365760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38100" y="25400"/>
                  </a:ln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8763761" y="2921876"/>
              <a:ext cx="1541145" cy="660400"/>
            </a:xfrm>
            <a:custGeom>
              <a:avLst/>
              <a:gdLst/>
              <a:ahLst/>
              <a:cxnLst/>
              <a:rect l="l" t="t" r="r" b="b"/>
              <a:pathLst>
                <a:path w="1541145" h="660400">
                  <a:moveTo>
                    <a:pt x="0" y="660285"/>
                  </a:moveTo>
                  <a:lnTo>
                    <a:pt x="1540662" y="0"/>
                  </a:lnTo>
                </a:path>
              </a:pathLst>
            </a:custGeom>
            <a:ln w="25908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10277213" y="2891264"/>
              <a:ext cx="86995" cy="71755"/>
            </a:xfrm>
            <a:custGeom>
              <a:avLst/>
              <a:gdLst/>
              <a:ahLst/>
              <a:cxnLst/>
              <a:rect l="l" t="t" r="r" b="b"/>
              <a:pathLst>
                <a:path w="86995" h="71755">
                  <a:moveTo>
                    <a:pt x="0" y="0"/>
                  </a:moveTo>
                  <a:lnTo>
                    <a:pt x="30619" y="71437"/>
                  </a:lnTo>
                  <a:lnTo>
                    <a:pt x="86753" y="50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8763000" y="3429000"/>
              <a:ext cx="0" cy="381000"/>
            </a:xfrm>
            <a:custGeom>
              <a:avLst/>
              <a:gdLst/>
              <a:ahLst/>
              <a:cxnLst/>
              <a:rect l="l" t="t" r="r" b="b"/>
              <a:pathLst>
                <a:path h="381000">
                  <a:moveTo>
                    <a:pt x="0" y="0"/>
                  </a:moveTo>
                  <a:lnTo>
                    <a:pt x="0" y="3810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553200" y="4180330"/>
              <a:ext cx="2796540" cy="379730"/>
            </a:xfrm>
            <a:custGeom>
              <a:avLst/>
              <a:gdLst/>
              <a:ahLst/>
              <a:cxnLst/>
              <a:rect l="l" t="t" r="r" b="b"/>
              <a:pathLst>
                <a:path w="2796540" h="379729">
                  <a:moveTo>
                    <a:pt x="2685402" y="0"/>
                  </a:moveTo>
                  <a:lnTo>
                    <a:pt x="111137" y="0"/>
                  </a:lnTo>
                  <a:lnTo>
                    <a:pt x="0" y="111137"/>
                  </a:lnTo>
                  <a:lnTo>
                    <a:pt x="0" y="268338"/>
                  </a:lnTo>
                  <a:lnTo>
                    <a:pt x="111137" y="379476"/>
                  </a:lnTo>
                  <a:lnTo>
                    <a:pt x="2685402" y="379476"/>
                  </a:lnTo>
                  <a:lnTo>
                    <a:pt x="2796540" y="268338"/>
                  </a:lnTo>
                  <a:lnTo>
                    <a:pt x="2796540" y="111137"/>
                  </a:lnTo>
                  <a:lnTo>
                    <a:pt x="2685402" y="0"/>
                  </a:lnTo>
                  <a:close/>
                </a:path>
              </a:pathLst>
            </a:custGeom>
            <a:solidFill>
              <a:srgbClr val="F0D6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553200" y="4180330"/>
              <a:ext cx="2796540" cy="379730"/>
            </a:xfrm>
            <a:custGeom>
              <a:avLst/>
              <a:gdLst/>
              <a:ahLst/>
              <a:cxnLst/>
              <a:rect l="l" t="t" r="r" b="b"/>
              <a:pathLst>
                <a:path w="2796540" h="379729">
                  <a:moveTo>
                    <a:pt x="0" y="111137"/>
                  </a:moveTo>
                  <a:lnTo>
                    <a:pt x="111137" y="0"/>
                  </a:lnTo>
                  <a:lnTo>
                    <a:pt x="2685402" y="0"/>
                  </a:lnTo>
                  <a:lnTo>
                    <a:pt x="2796540" y="111137"/>
                  </a:lnTo>
                  <a:lnTo>
                    <a:pt x="2796540" y="268338"/>
                  </a:lnTo>
                  <a:lnTo>
                    <a:pt x="2685402" y="379476"/>
                  </a:lnTo>
                  <a:lnTo>
                    <a:pt x="111137" y="379476"/>
                  </a:lnTo>
                  <a:lnTo>
                    <a:pt x="0" y="268338"/>
                  </a:lnTo>
                  <a:lnTo>
                    <a:pt x="0" y="111137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9" name="object 99"/>
          <p:cNvSpPr txBox="1"/>
          <p:nvPr/>
        </p:nvSpPr>
        <p:spPr>
          <a:xfrm>
            <a:off x="7131018" y="3958738"/>
            <a:ext cx="2239645" cy="930275"/>
          </a:xfrm>
          <a:prstGeom prst="rect">
            <a:avLst/>
          </a:prstGeom>
        </p:spPr>
        <p:txBody>
          <a:bodyPr vert="horz" wrap="square" lIns="0" tIns="184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0"/>
              </a:spcBef>
            </a:pPr>
            <a:r>
              <a:rPr sz="2000" b="1" spc="-5" dirty="0">
                <a:latin typeface="Trebuchet MS"/>
                <a:cs typeface="Trebuchet MS"/>
              </a:rPr>
              <a:t>Фасовка</a:t>
            </a:r>
            <a:r>
              <a:rPr sz="2000" b="1" spc="-60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мазі</a:t>
            </a:r>
            <a:endParaRPr sz="2000">
              <a:latin typeface="Trebuchet MS"/>
              <a:cs typeface="Trebuchet MS"/>
            </a:endParaRPr>
          </a:p>
          <a:p>
            <a:pPr marL="1188085">
              <a:lnSpc>
                <a:spcPct val="100000"/>
              </a:lnSpc>
              <a:spcBef>
                <a:spcPts val="1210"/>
              </a:spcBef>
            </a:pPr>
            <a:r>
              <a:rPr sz="1800" spc="-5" dirty="0">
                <a:latin typeface="Times New Roman"/>
                <a:cs typeface="Times New Roman"/>
              </a:rPr>
              <a:t>ППК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(л.б.)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00" name="object 100"/>
          <p:cNvGrpSpPr/>
          <p:nvPr/>
        </p:nvGrpSpPr>
        <p:grpSpPr>
          <a:xfrm>
            <a:off x="6167437" y="4175570"/>
            <a:ext cx="390525" cy="390525"/>
            <a:chOff x="6167437" y="4175570"/>
            <a:chExt cx="390525" cy="390525"/>
          </a:xfrm>
        </p:grpSpPr>
        <p:sp>
          <p:nvSpPr>
            <p:cNvPr id="101" name="object 101"/>
            <p:cNvSpPr/>
            <p:nvPr/>
          </p:nvSpPr>
          <p:spPr>
            <a:xfrm>
              <a:off x="6172200" y="4180333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269417" y="0"/>
                  </a:moveTo>
                  <a:lnTo>
                    <a:pt x="111582" y="0"/>
                  </a:lnTo>
                  <a:lnTo>
                    <a:pt x="0" y="111582"/>
                  </a:lnTo>
                  <a:lnTo>
                    <a:pt x="0" y="269417"/>
                  </a:lnTo>
                  <a:lnTo>
                    <a:pt x="111582" y="381000"/>
                  </a:lnTo>
                  <a:lnTo>
                    <a:pt x="269417" y="381000"/>
                  </a:lnTo>
                  <a:lnTo>
                    <a:pt x="381000" y="269417"/>
                  </a:lnTo>
                  <a:lnTo>
                    <a:pt x="381000" y="111582"/>
                  </a:lnTo>
                  <a:lnTo>
                    <a:pt x="269417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6172200" y="4180333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11582"/>
                  </a:moveTo>
                  <a:lnTo>
                    <a:pt x="111582" y="0"/>
                  </a:lnTo>
                  <a:lnTo>
                    <a:pt x="269417" y="0"/>
                  </a:lnTo>
                  <a:lnTo>
                    <a:pt x="381000" y="111582"/>
                  </a:lnTo>
                  <a:lnTo>
                    <a:pt x="381000" y="269417"/>
                  </a:lnTo>
                  <a:lnTo>
                    <a:pt x="269417" y="381000"/>
                  </a:lnTo>
                  <a:lnTo>
                    <a:pt x="111582" y="381000"/>
                  </a:lnTo>
                  <a:lnTo>
                    <a:pt x="0" y="269417"/>
                  </a:lnTo>
                  <a:lnTo>
                    <a:pt x="0" y="11158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3" name="object 103"/>
          <p:cNvSpPr txBox="1"/>
          <p:nvPr/>
        </p:nvSpPr>
        <p:spPr>
          <a:xfrm>
            <a:off x="6292088" y="4212907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5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04" name="object 104"/>
          <p:cNvGrpSpPr/>
          <p:nvPr/>
        </p:nvGrpSpPr>
        <p:grpSpPr>
          <a:xfrm>
            <a:off x="5295903" y="4114800"/>
            <a:ext cx="4610097" cy="609601"/>
            <a:chOff x="5295903" y="4114800"/>
            <a:chExt cx="4610097" cy="609601"/>
          </a:xfrm>
        </p:grpSpPr>
        <p:sp>
          <p:nvSpPr>
            <p:cNvPr id="105" name="object 105"/>
            <p:cNvSpPr/>
            <p:nvPr/>
          </p:nvSpPr>
          <p:spPr>
            <a:xfrm>
              <a:off x="9906000" y="4114800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9436100" y="4343400"/>
              <a:ext cx="469900" cy="0"/>
            </a:xfrm>
            <a:custGeom>
              <a:avLst/>
              <a:gdLst/>
              <a:ahLst/>
              <a:cxnLst/>
              <a:rect l="l" t="t" r="r" b="b"/>
              <a:pathLst>
                <a:path w="469900">
                  <a:moveTo>
                    <a:pt x="4699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9372598" y="4305297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334000" y="4343400"/>
              <a:ext cx="838200" cy="0"/>
            </a:xfrm>
            <a:custGeom>
              <a:avLst/>
              <a:gdLst/>
              <a:ahLst/>
              <a:cxnLst/>
              <a:rect l="l" t="t" r="r" b="b"/>
              <a:pathLst>
                <a:path w="838200">
                  <a:moveTo>
                    <a:pt x="838200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334000" y="4343400"/>
              <a:ext cx="0" cy="317500"/>
            </a:xfrm>
            <a:custGeom>
              <a:avLst/>
              <a:gdLst/>
              <a:ahLst/>
              <a:cxnLst/>
              <a:rect l="l" t="t" r="r" b="b"/>
              <a:pathLst>
                <a:path h="317500">
                  <a:moveTo>
                    <a:pt x="0" y="0"/>
                  </a:moveTo>
                  <a:lnTo>
                    <a:pt x="0" y="3175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5295903" y="4648201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28849" y="2785872"/>
            <a:ext cx="1839150" cy="166573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053840" y="42672"/>
            <a:ext cx="4099560" cy="541020"/>
            <a:chOff x="4053840" y="42672"/>
            <a:chExt cx="4099560" cy="54102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53840" y="42672"/>
              <a:ext cx="2727959" cy="54101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58712" y="42672"/>
              <a:ext cx="411479" cy="54101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47104" y="42672"/>
              <a:ext cx="1606295" cy="541019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5789485" y="668844"/>
            <a:ext cx="3054985" cy="389255"/>
            <a:chOff x="5789485" y="668844"/>
            <a:chExt cx="3054985" cy="389255"/>
          </a:xfrm>
        </p:grpSpPr>
        <p:sp>
          <p:nvSpPr>
            <p:cNvPr id="9" name="object 9"/>
            <p:cNvSpPr/>
            <p:nvPr/>
          </p:nvSpPr>
          <p:spPr>
            <a:xfrm>
              <a:off x="5794247" y="673606"/>
              <a:ext cx="3045460" cy="379730"/>
            </a:xfrm>
            <a:custGeom>
              <a:avLst/>
              <a:gdLst/>
              <a:ahLst/>
              <a:cxnLst/>
              <a:rect l="l" t="t" r="r" b="b"/>
              <a:pathLst>
                <a:path w="3045459" h="379730">
                  <a:moveTo>
                    <a:pt x="2933814" y="0"/>
                  </a:moveTo>
                  <a:lnTo>
                    <a:pt x="111137" y="0"/>
                  </a:lnTo>
                  <a:lnTo>
                    <a:pt x="0" y="111137"/>
                  </a:lnTo>
                  <a:lnTo>
                    <a:pt x="0" y="268338"/>
                  </a:lnTo>
                  <a:lnTo>
                    <a:pt x="111137" y="379475"/>
                  </a:lnTo>
                  <a:lnTo>
                    <a:pt x="2933814" y="379475"/>
                  </a:lnTo>
                  <a:lnTo>
                    <a:pt x="3044952" y="268338"/>
                  </a:lnTo>
                  <a:lnTo>
                    <a:pt x="3044952" y="111137"/>
                  </a:lnTo>
                  <a:lnTo>
                    <a:pt x="2933814" y="0"/>
                  </a:lnTo>
                  <a:close/>
                </a:path>
              </a:pathLst>
            </a:custGeom>
            <a:solidFill>
              <a:srgbClr val="F4E7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794247" y="673606"/>
              <a:ext cx="3045460" cy="379730"/>
            </a:xfrm>
            <a:custGeom>
              <a:avLst/>
              <a:gdLst/>
              <a:ahLst/>
              <a:cxnLst/>
              <a:rect l="l" t="t" r="r" b="b"/>
              <a:pathLst>
                <a:path w="3045459" h="379730">
                  <a:moveTo>
                    <a:pt x="0" y="111137"/>
                  </a:moveTo>
                  <a:lnTo>
                    <a:pt x="111137" y="0"/>
                  </a:lnTo>
                  <a:lnTo>
                    <a:pt x="2933814" y="0"/>
                  </a:lnTo>
                  <a:lnTo>
                    <a:pt x="3044952" y="111137"/>
                  </a:lnTo>
                  <a:lnTo>
                    <a:pt x="3044952" y="268338"/>
                  </a:lnTo>
                  <a:lnTo>
                    <a:pt x="2933814" y="379475"/>
                  </a:lnTo>
                  <a:lnTo>
                    <a:pt x="111137" y="379475"/>
                  </a:lnTo>
                  <a:lnTo>
                    <a:pt x="0" y="268338"/>
                  </a:lnTo>
                  <a:lnTo>
                    <a:pt x="0" y="111137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8909050" y="757237"/>
            <a:ext cx="844550" cy="156210"/>
            <a:chOff x="8909050" y="757237"/>
            <a:chExt cx="844550" cy="156210"/>
          </a:xfrm>
        </p:grpSpPr>
        <p:sp>
          <p:nvSpPr>
            <p:cNvPr id="12" name="object 12"/>
            <p:cNvSpPr/>
            <p:nvPr/>
          </p:nvSpPr>
          <p:spPr>
            <a:xfrm>
              <a:off x="8915400" y="838200"/>
              <a:ext cx="787400" cy="0"/>
            </a:xfrm>
            <a:custGeom>
              <a:avLst/>
              <a:gdLst/>
              <a:ahLst/>
              <a:cxnLst/>
              <a:rect l="l" t="t" r="r" b="b"/>
              <a:pathLst>
                <a:path w="787400">
                  <a:moveTo>
                    <a:pt x="0" y="0"/>
                  </a:moveTo>
                  <a:lnTo>
                    <a:pt x="7874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677400" y="800101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25400" y="38100"/>
                  </a:lnTo>
                  <a:lnTo>
                    <a:pt x="0" y="76200"/>
                  </a:lnTo>
                  <a:lnTo>
                    <a:pt x="7620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915400" y="762000"/>
              <a:ext cx="0" cy="146685"/>
            </a:xfrm>
            <a:custGeom>
              <a:avLst/>
              <a:gdLst/>
              <a:ahLst/>
              <a:cxnLst/>
              <a:rect l="l" t="t" r="r" b="b"/>
              <a:pathLst>
                <a:path h="146684">
                  <a:moveTo>
                    <a:pt x="0" y="0"/>
                  </a:moveTo>
                  <a:lnTo>
                    <a:pt x="0" y="14630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786437" y="1127572"/>
            <a:ext cx="3438525" cy="782320"/>
            <a:chOff x="5786437" y="1127572"/>
            <a:chExt cx="3438525" cy="782320"/>
          </a:xfrm>
        </p:grpSpPr>
        <p:sp>
          <p:nvSpPr>
            <p:cNvPr id="16" name="object 16"/>
            <p:cNvSpPr/>
            <p:nvPr/>
          </p:nvSpPr>
          <p:spPr>
            <a:xfrm>
              <a:off x="5791200" y="1132334"/>
              <a:ext cx="3429000" cy="772795"/>
            </a:xfrm>
            <a:custGeom>
              <a:avLst/>
              <a:gdLst/>
              <a:ahLst/>
              <a:cxnLst/>
              <a:rect l="l" t="t" r="r" b="b"/>
              <a:pathLst>
                <a:path w="3429000" h="772794">
                  <a:moveTo>
                    <a:pt x="3202711" y="0"/>
                  </a:moveTo>
                  <a:lnTo>
                    <a:pt x="226288" y="0"/>
                  </a:lnTo>
                  <a:lnTo>
                    <a:pt x="0" y="226288"/>
                  </a:lnTo>
                  <a:lnTo>
                    <a:pt x="0" y="546379"/>
                  </a:lnTo>
                  <a:lnTo>
                    <a:pt x="226288" y="772667"/>
                  </a:lnTo>
                  <a:lnTo>
                    <a:pt x="3202711" y="772667"/>
                  </a:lnTo>
                  <a:lnTo>
                    <a:pt x="3429000" y="546379"/>
                  </a:lnTo>
                  <a:lnTo>
                    <a:pt x="3429000" y="226288"/>
                  </a:lnTo>
                  <a:lnTo>
                    <a:pt x="3202711" y="0"/>
                  </a:lnTo>
                  <a:close/>
                </a:path>
              </a:pathLst>
            </a:custGeom>
            <a:solidFill>
              <a:srgbClr val="F4E7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791200" y="1132334"/>
              <a:ext cx="3429000" cy="772795"/>
            </a:xfrm>
            <a:custGeom>
              <a:avLst/>
              <a:gdLst/>
              <a:ahLst/>
              <a:cxnLst/>
              <a:rect l="l" t="t" r="r" b="b"/>
              <a:pathLst>
                <a:path w="3429000" h="772794">
                  <a:moveTo>
                    <a:pt x="0" y="226288"/>
                  </a:moveTo>
                  <a:lnTo>
                    <a:pt x="226288" y="0"/>
                  </a:lnTo>
                  <a:lnTo>
                    <a:pt x="3202711" y="0"/>
                  </a:lnTo>
                  <a:lnTo>
                    <a:pt x="3429000" y="226288"/>
                  </a:lnTo>
                  <a:lnTo>
                    <a:pt x="3429000" y="546379"/>
                  </a:lnTo>
                  <a:lnTo>
                    <a:pt x="3202711" y="772667"/>
                  </a:lnTo>
                  <a:lnTo>
                    <a:pt x="226288" y="772667"/>
                  </a:lnTo>
                  <a:lnTo>
                    <a:pt x="0" y="546379"/>
                  </a:lnTo>
                  <a:lnTo>
                    <a:pt x="0" y="2262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969825" y="462193"/>
            <a:ext cx="2952115" cy="138366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715010" marR="264795" indent="-702945">
              <a:lnSpc>
                <a:spcPts val="3670"/>
              </a:lnSpc>
              <a:spcBef>
                <a:spcPts val="430"/>
              </a:spcBef>
            </a:pPr>
            <a:r>
              <a:rPr sz="2000" b="1" dirty="0">
                <a:latin typeface="Times New Roman"/>
                <a:cs typeface="Times New Roman"/>
              </a:rPr>
              <a:t>Відважування</a:t>
            </a:r>
            <a:r>
              <a:rPr sz="2000" b="1" spc="-9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вазеліну </a:t>
            </a:r>
            <a:r>
              <a:rPr sz="2000" b="1" spc="-484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Відважування</a:t>
            </a:r>
            <a:endParaRPr sz="2000">
              <a:latin typeface="Times New Roman"/>
              <a:cs typeface="Times New Roman"/>
            </a:endParaRPr>
          </a:p>
          <a:p>
            <a:pPr marL="120014" algn="ctr">
              <a:lnSpc>
                <a:spcPts val="980"/>
              </a:lnSpc>
            </a:pPr>
            <a:r>
              <a:rPr sz="2000" b="1" spc="-20" dirty="0">
                <a:latin typeface="Times New Roman"/>
                <a:cs typeface="Times New Roman"/>
              </a:rPr>
              <a:t>дерматолу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і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подрібнення</a:t>
            </a:r>
            <a:endParaRPr sz="2000">
              <a:latin typeface="Times New Roman"/>
              <a:cs typeface="Times New Roman"/>
            </a:endParaRPr>
          </a:p>
          <a:p>
            <a:pPr marL="119380" algn="ctr">
              <a:lnSpc>
                <a:spcPts val="2039"/>
              </a:lnSpc>
            </a:pPr>
            <a:r>
              <a:rPr sz="2000" b="1" dirty="0">
                <a:latin typeface="Times New Roman"/>
                <a:cs typeface="Times New Roman"/>
              </a:rPr>
              <a:t>в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spc="-25" dirty="0">
                <a:latin typeface="Times New Roman"/>
                <a:cs typeface="Times New Roman"/>
              </a:rPr>
              <a:t>сухому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вигляді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9291637" y="1366837"/>
            <a:ext cx="805180" cy="2519680"/>
            <a:chOff x="9291637" y="1366837"/>
            <a:chExt cx="805180" cy="2519680"/>
          </a:xfrm>
        </p:grpSpPr>
        <p:sp>
          <p:nvSpPr>
            <p:cNvPr id="20" name="object 20"/>
            <p:cNvSpPr/>
            <p:nvPr/>
          </p:nvSpPr>
          <p:spPr>
            <a:xfrm>
              <a:off x="9296400" y="1371600"/>
              <a:ext cx="0" cy="304800"/>
            </a:xfrm>
            <a:custGeom>
              <a:avLst/>
              <a:gdLst/>
              <a:ahLst/>
              <a:cxnLst/>
              <a:rect l="l" t="t" r="r" b="b"/>
              <a:pathLst>
                <a:path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058400" y="1524000"/>
              <a:ext cx="0" cy="2311400"/>
            </a:xfrm>
            <a:custGeom>
              <a:avLst/>
              <a:gdLst/>
              <a:ahLst/>
              <a:cxnLst/>
              <a:rect l="l" t="t" r="r" b="b"/>
              <a:pathLst>
                <a:path h="2311400">
                  <a:moveTo>
                    <a:pt x="0" y="0"/>
                  </a:moveTo>
                  <a:lnTo>
                    <a:pt x="0" y="23114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020302" y="381000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38100" y="25400"/>
                  </a:ln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5786437" y="2814641"/>
            <a:ext cx="3060700" cy="847725"/>
            <a:chOff x="5786437" y="2814641"/>
            <a:chExt cx="3060700" cy="847725"/>
          </a:xfrm>
        </p:grpSpPr>
        <p:sp>
          <p:nvSpPr>
            <p:cNvPr id="24" name="object 24"/>
            <p:cNvSpPr/>
            <p:nvPr/>
          </p:nvSpPr>
          <p:spPr>
            <a:xfrm>
              <a:off x="5791200" y="2819403"/>
              <a:ext cx="3051175" cy="838200"/>
            </a:xfrm>
            <a:custGeom>
              <a:avLst/>
              <a:gdLst/>
              <a:ahLst/>
              <a:cxnLst/>
              <a:rect l="l" t="t" r="r" b="b"/>
              <a:pathLst>
                <a:path w="3051175" h="838200">
                  <a:moveTo>
                    <a:pt x="2805569" y="0"/>
                  </a:moveTo>
                  <a:lnTo>
                    <a:pt x="245478" y="0"/>
                  </a:lnTo>
                  <a:lnTo>
                    <a:pt x="0" y="245478"/>
                  </a:lnTo>
                  <a:lnTo>
                    <a:pt x="0" y="592709"/>
                  </a:lnTo>
                  <a:lnTo>
                    <a:pt x="245478" y="838200"/>
                  </a:lnTo>
                  <a:lnTo>
                    <a:pt x="2805569" y="838200"/>
                  </a:lnTo>
                  <a:lnTo>
                    <a:pt x="3051048" y="592709"/>
                  </a:lnTo>
                  <a:lnTo>
                    <a:pt x="3051048" y="245478"/>
                  </a:lnTo>
                  <a:lnTo>
                    <a:pt x="2805569" y="0"/>
                  </a:lnTo>
                  <a:close/>
                </a:path>
              </a:pathLst>
            </a:custGeom>
            <a:solidFill>
              <a:srgbClr val="F4E7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791200" y="2819403"/>
              <a:ext cx="3051175" cy="838200"/>
            </a:xfrm>
            <a:custGeom>
              <a:avLst/>
              <a:gdLst/>
              <a:ahLst/>
              <a:cxnLst/>
              <a:rect l="l" t="t" r="r" b="b"/>
              <a:pathLst>
                <a:path w="3051175" h="838200">
                  <a:moveTo>
                    <a:pt x="0" y="245478"/>
                  </a:moveTo>
                  <a:lnTo>
                    <a:pt x="245478" y="0"/>
                  </a:lnTo>
                  <a:lnTo>
                    <a:pt x="2805569" y="0"/>
                  </a:lnTo>
                  <a:lnTo>
                    <a:pt x="3051048" y="245478"/>
                  </a:lnTo>
                  <a:lnTo>
                    <a:pt x="3051048" y="592709"/>
                  </a:lnTo>
                  <a:lnTo>
                    <a:pt x="2805569" y="838200"/>
                  </a:lnTo>
                  <a:lnTo>
                    <a:pt x="245478" y="838200"/>
                  </a:lnTo>
                  <a:lnTo>
                    <a:pt x="0" y="592709"/>
                  </a:lnTo>
                  <a:lnTo>
                    <a:pt x="0" y="24547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091922" y="2784791"/>
            <a:ext cx="2451100" cy="757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7310">
              <a:lnSpc>
                <a:spcPts val="2039"/>
              </a:lnSpc>
              <a:spcBef>
                <a:spcPts val="105"/>
              </a:spcBef>
            </a:pPr>
            <a:r>
              <a:rPr sz="2000" b="1" spc="-10" dirty="0">
                <a:latin typeface="Times New Roman"/>
                <a:cs typeface="Times New Roman"/>
              </a:rPr>
              <a:t>Додавання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залишку</a:t>
            </a:r>
            <a:endParaRPr sz="2000">
              <a:latin typeface="Times New Roman"/>
              <a:cs typeface="Times New Roman"/>
            </a:endParaRPr>
          </a:p>
          <a:p>
            <a:pPr marL="180340" marR="5080" indent="-168275">
              <a:lnSpc>
                <a:spcPct val="70000"/>
              </a:lnSpc>
              <a:spcBef>
                <a:spcPts val="355"/>
              </a:spcBef>
            </a:pPr>
            <a:r>
              <a:rPr sz="2000" b="1" spc="-5" dirty="0">
                <a:latin typeface="Times New Roman"/>
                <a:cs typeface="Times New Roman"/>
              </a:rPr>
              <a:t>вазеліну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(з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spc="-15" dirty="0">
                <a:latin typeface="Times New Roman"/>
                <a:cs typeface="Times New Roman"/>
              </a:rPr>
              <a:t>капсули)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і </a:t>
            </a:r>
            <a:r>
              <a:rPr sz="2000" b="1" spc="-484" dirty="0">
                <a:latin typeface="Times New Roman"/>
                <a:cs typeface="Times New Roman"/>
              </a:rPr>
              <a:t> </a:t>
            </a:r>
            <a:r>
              <a:rPr sz="2000" b="1" spc="-15" dirty="0">
                <a:latin typeface="Times New Roman"/>
                <a:cs typeface="Times New Roman"/>
              </a:rPr>
              <a:t>гомогенізація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мазі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481828" y="687327"/>
            <a:ext cx="314325" cy="307975"/>
            <a:chOff x="5481828" y="687327"/>
            <a:chExt cx="314325" cy="307975"/>
          </a:xfrm>
        </p:grpSpPr>
        <p:sp>
          <p:nvSpPr>
            <p:cNvPr id="28" name="object 28"/>
            <p:cNvSpPr/>
            <p:nvPr/>
          </p:nvSpPr>
          <p:spPr>
            <a:xfrm>
              <a:off x="5486400" y="691899"/>
              <a:ext cx="304800" cy="299085"/>
            </a:xfrm>
            <a:custGeom>
              <a:avLst/>
              <a:gdLst/>
              <a:ahLst/>
              <a:cxnLst/>
              <a:rect l="l" t="t" r="r" b="b"/>
              <a:pathLst>
                <a:path w="304800" h="299084">
                  <a:moveTo>
                    <a:pt x="217322" y="0"/>
                  </a:moveTo>
                  <a:lnTo>
                    <a:pt x="87477" y="0"/>
                  </a:lnTo>
                  <a:lnTo>
                    <a:pt x="0" y="87477"/>
                  </a:lnTo>
                  <a:lnTo>
                    <a:pt x="0" y="211213"/>
                  </a:lnTo>
                  <a:lnTo>
                    <a:pt x="87477" y="298703"/>
                  </a:lnTo>
                  <a:lnTo>
                    <a:pt x="217322" y="298703"/>
                  </a:lnTo>
                  <a:lnTo>
                    <a:pt x="304800" y="211213"/>
                  </a:lnTo>
                  <a:lnTo>
                    <a:pt x="304800" y="87477"/>
                  </a:lnTo>
                  <a:lnTo>
                    <a:pt x="217322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486400" y="691899"/>
              <a:ext cx="304800" cy="299085"/>
            </a:xfrm>
            <a:custGeom>
              <a:avLst/>
              <a:gdLst/>
              <a:ahLst/>
              <a:cxnLst/>
              <a:rect l="l" t="t" r="r" b="b"/>
              <a:pathLst>
                <a:path w="304800" h="299084">
                  <a:moveTo>
                    <a:pt x="0" y="87477"/>
                  </a:moveTo>
                  <a:lnTo>
                    <a:pt x="87477" y="0"/>
                  </a:lnTo>
                  <a:lnTo>
                    <a:pt x="217322" y="0"/>
                  </a:lnTo>
                  <a:lnTo>
                    <a:pt x="304800" y="87477"/>
                  </a:lnTo>
                  <a:lnTo>
                    <a:pt x="304800" y="211213"/>
                  </a:lnTo>
                  <a:lnTo>
                    <a:pt x="217322" y="298703"/>
                  </a:lnTo>
                  <a:lnTo>
                    <a:pt x="87477" y="298703"/>
                  </a:lnTo>
                  <a:lnTo>
                    <a:pt x="0" y="211213"/>
                  </a:lnTo>
                  <a:lnTo>
                    <a:pt x="0" y="8747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568441" y="683895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481828" y="1290826"/>
            <a:ext cx="314325" cy="466725"/>
            <a:chOff x="5481828" y="1290826"/>
            <a:chExt cx="314325" cy="466725"/>
          </a:xfrm>
        </p:grpSpPr>
        <p:sp>
          <p:nvSpPr>
            <p:cNvPr id="32" name="object 32"/>
            <p:cNvSpPr/>
            <p:nvPr/>
          </p:nvSpPr>
          <p:spPr>
            <a:xfrm>
              <a:off x="5486400" y="1295398"/>
              <a:ext cx="304800" cy="457200"/>
            </a:xfrm>
            <a:custGeom>
              <a:avLst/>
              <a:gdLst/>
              <a:ahLst/>
              <a:cxnLst/>
              <a:rect l="l" t="t" r="r" b="b"/>
              <a:pathLst>
                <a:path w="304800" h="457200">
                  <a:moveTo>
                    <a:pt x="215531" y="0"/>
                  </a:moveTo>
                  <a:lnTo>
                    <a:pt x="89268" y="0"/>
                  </a:lnTo>
                  <a:lnTo>
                    <a:pt x="0" y="89268"/>
                  </a:lnTo>
                  <a:lnTo>
                    <a:pt x="0" y="367931"/>
                  </a:lnTo>
                  <a:lnTo>
                    <a:pt x="89268" y="457200"/>
                  </a:lnTo>
                  <a:lnTo>
                    <a:pt x="215531" y="457200"/>
                  </a:lnTo>
                  <a:lnTo>
                    <a:pt x="304800" y="367931"/>
                  </a:lnTo>
                  <a:lnTo>
                    <a:pt x="304800" y="89268"/>
                  </a:lnTo>
                  <a:lnTo>
                    <a:pt x="215531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486400" y="1295398"/>
              <a:ext cx="304800" cy="457200"/>
            </a:xfrm>
            <a:custGeom>
              <a:avLst/>
              <a:gdLst/>
              <a:ahLst/>
              <a:cxnLst/>
              <a:rect l="l" t="t" r="r" b="b"/>
              <a:pathLst>
                <a:path w="304800" h="457200">
                  <a:moveTo>
                    <a:pt x="0" y="89268"/>
                  </a:moveTo>
                  <a:lnTo>
                    <a:pt x="89268" y="0"/>
                  </a:lnTo>
                  <a:lnTo>
                    <a:pt x="215531" y="0"/>
                  </a:lnTo>
                  <a:lnTo>
                    <a:pt x="304800" y="89268"/>
                  </a:lnTo>
                  <a:lnTo>
                    <a:pt x="304800" y="367931"/>
                  </a:lnTo>
                  <a:lnTo>
                    <a:pt x="215531" y="457200"/>
                  </a:lnTo>
                  <a:lnTo>
                    <a:pt x="89268" y="457200"/>
                  </a:lnTo>
                  <a:lnTo>
                    <a:pt x="0" y="367931"/>
                  </a:lnTo>
                  <a:lnTo>
                    <a:pt x="0" y="8926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569267" y="1366520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5434584" y="2967231"/>
            <a:ext cx="361315" cy="542925"/>
            <a:chOff x="5434584" y="2967231"/>
            <a:chExt cx="361315" cy="542925"/>
          </a:xfrm>
        </p:grpSpPr>
        <p:sp>
          <p:nvSpPr>
            <p:cNvPr id="36" name="object 36"/>
            <p:cNvSpPr/>
            <p:nvPr/>
          </p:nvSpPr>
          <p:spPr>
            <a:xfrm>
              <a:off x="5439156" y="2971803"/>
              <a:ext cx="352425" cy="533400"/>
            </a:xfrm>
            <a:custGeom>
              <a:avLst/>
              <a:gdLst/>
              <a:ahLst/>
              <a:cxnLst/>
              <a:rect l="l" t="t" r="r" b="b"/>
              <a:pathLst>
                <a:path w="352425" h="533400">
                  <a:moveTo>
                    <a:pt x="248945" y="0"/>
                  </a:moveTo>
                  <a:lnTo>
                    <a:pt x="103098" y="0"/>
                  </a:lnTo>
                  <a:lnTo>
                    <a:pt x="0" y="103098"/>
                  </a:lnTo>
                  <a:lnTo>
                    <a:pt x="0" y="430288"/>
                  </a:lnTo>
                  <a:lnTo>
                    <a:pt x="103098" y="533399"/>
                  </a:lnTo>
                  <a:lnTo>
                    <a:pt x="248945" y="533399"/>
                  </a:lnTo>
                  <a:lnTo>
                    <a:pt x="352044" y="430288"/>
                  </a:lnTo>
                  <a:lnTo>
                    <a:pt x="352044" y="103098"/>
                  </a:lnTo>
                  <a:lnTo>
                    <a:pt x="248945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439156" y="2971803"/>
              <a:ext cx="352425" cy="533400"/>
            </a:xfrm>
            <a:custGeom>
              <a:avLst/>
              <a:gdLst/>
              <a:ahLst/>
              <a:cxnLst/>
              <a:rect l="l" t="t" r="r" b="b"/>
              <a:pathLst>
                <a:path w="352425" h="533400">
                  <a:moveTo>
                    <a:pt x="0" y="103098"/>
                  </a:moveTo>
                  <a:lnTo>
                    <a:pt x="103098" y="0"/>
                  </a:lnTo>
                  <a:lnTo>
                    <a:pt x="248945" y="0"/>
                  </a:lnTo>
                  <a:lnTo>
                    <a:pt x="352044" y="103098"/>
                  </a:lnTo>
                  <a:lnTo>
                    <a:pt x="352044" y="430288"/>
                  </a:lnTo>
                  <a:lnTo>
                    <a:pt x="248945" y="533399"/>
                  </a:lnTo>
                  <a:lnTo>
                    <a:pt x="103098" y="533399"/>
                  </a:lnTo>
                  <a:lnTo>
                    <a:pt x="0" y="430288"/>
                  </a:lnTo>
                  <a:lnTo>
                    <a:pt x="0" y="10309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5545519" y="3081020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4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2291905" y="5454204"/>
            <a:ext cx="2813685" cy="389255"/>
            <a:chOff x="2291905" y="5454204"/>
            <a:chExt cx="2813685" cy="389255"/>
          </a:xfrm>
        </p:grpSpPr>
        <p:sp>
          <p:nvSpPr>
            <p:cNvPr id="40" name="object 40"/>
            <p:cNvSpPr/>
            <p:nvPr/>
          </p:nvSpPr>
          <p:spPr>
            <a:xfrm>
              <a:off x="2296667" y="5458966"/>
              <a:ext cx="2804160" cy="379730"/>
            </a:xfrm>
            <a:custGeom>
              <a:avLst/>
              <a:gdLst/>
              <a:ahLst/>
              <a:cxnLst/>
              <a:rect l="l" t="t" r="r" b="b"/>
              <a:pathLst>
                <a:path w="2804160" h="379729">
                  <a:moveTo>
                    <a:pt x="2693022" y="0"/>
                  </a:moveTo>
                  <a:lnTo>
                    <a:pt x="111137" y="0"/>
                  </a:lnTo>
                  <a:lnTo>
                    <a:pt x="0" y="111137"/>
                  </a:lnTo>
                  <a:lnTo>
                    <a:pt x="0" y="268338"/>
                  </a:lnTo>
                  <a:lnTo>
                    <a:pt x="111137" y="379476"/>
                  </a:lnTo>
                  <a:lnTo>
                    <a:pt x="2693022" y="379476"/>
                  </a:lnTo>
                  <a:lnTo>
                    <a:pt x="2804160" y="268338"/>
                  </a:lnTo>
                  <a:lnTo>
                    <a:pt x="2804160" y="111137"/>
                  </a:lnTo>
                  <a:lnTo>
                    <a:pt x="2693022" y="0"/>
                  </a:lnTo>
                  <a:close/>
                </a:path>
              </a:pathLst>
            </a:custGeom>
            <a:solidFill>
              <a:srgbClr val="F4E7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296667" y="5458966"/>
              <a:ext cx="2804160" cy="379730"/>
            </a:xfrm>
            <a:custGeom>
              <a:avLst/>
              <a:gdLst/>
              <a:ahLst/>
              <a:cxnLst/>
              <a:rect l="l" t="t" r="r" b="b"/>
              <a:pathLst>
                <a:path w="2804160" h="379729">
                  <a:moveTo>
                    <a:pt x="0" y="111137"/>
                  </a:moveTo>
                  <a:lnTo>
                    <a:pt x="111137" y="0"/>
                  </a:lnTo>
                  <a:lnTo>
                    <a:pt x="2693022" y="0"/>
                  </a:lnTo>
                  <a:lnTo>
                    <a:pt x="2804160" y="111137"/>
                  </a:lnTo>
                  <a:lnTo>
                    <a:pt x="2804160" y="268338"/>
                  </a:lnTo>
                  <a:lnTo>
                    <a:pt x="2693022" y="379476"/>
                  </a:lnTo>
                  <a:lnTo>
                    <a:pt x="111137" y="379476"/>
                  </a:lnTo>
                  <a:lnTo>
                    <a:pt x="0" y="268338"/>
                  </a:lnTo>
                  <a:lnTo>
                    <a:pt x="0" y="111137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2815464" y="5408771"/>
            <a:ext cx="17665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0" dirty="0">
                <a:latin typeface="Times New Roman"/>
                <a:cs typeface="Times New Roman"/>
              </a:rPr>
              <a:t>Укупорювання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1935289" y="5425247"/>
            <a:ext cx="355600" cy="398145"/>
            <a:chOff x="1935289" y="5425247"/>
            <a:chExt cx="355600" cy="398145"/>
          </a:xfrm>
        </p:grpSpPr>
        <p:sp>
          <p:nvSpPr>
            <p:cNvPr id="44" name="object 44"/>
            <p:cNvSpPr/>
            <p:nvPr/>
          </p:nvSpPr>
          <p:spPr>
            <a:xfrm>
              <a:off x="1940051" y="5430009"/>
              <a:ext cx="346075" cy="388620"/>
            </a:xfrm>
            <a:custGeom>
              <a:avLst/>
              <a:gdLst/>
              <a:ahLst/>
              <a:cxnLst/>
              <a:rect l="l" t="t" r="r" b="b"/>
              <a:pathLst>
                <a:path w="346075" h="388620">
                  <a:moveTo>
                    <a:pt x="244627" y="0"/>
                  </a:moveTo>
                  <a:lnTo>
                    <a:pt x="101320" y="0"/>
                  </a:lnTo>
                  <a:lnTo>
                    <a:pt x="0" y="101320"/>
                  </a:lnTo>
                  <a:lnTo>
                    <a:pt x="0" y="287299"/>
                  </a:lnTo>
                  <a:lnTo>
                    <a:pt x="101320" y="388620"/>
                  </a:lnTo>
                  <a:lnTo>
                    <a:pt x="244627" y="388620"/>
                  </a:lnTo>
                  <a:lnTo>
                    <a:pt x="345948" y="287299"/>
                  </a:lnTo>
                  <a:lnTo>
                    <a:pt x="345948" y="101320"/>
                  </a:lnTo>
                  <a:lnTo>
                    <a:pt x="244627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940051" y="5430009"/>
              <a:ext cx="346075" cy="388620"/>
            </a:xfrm>
            <a:custGeom>
              <a:avLst/>
              <a:gdLst/>
              <a:ahLst/>
              <a:cxnLst/>
              <a:rect l="l" t="t" r="r" b="b"/>
              <a:pathLst>
                <a:path w="346075" h="388620">
                  <a:moveTo>
                    <a:pt x="0" y="101320"/>
                  </a:moveTo>
                  <a:lnTo>
                    <a:pt x="101320" y="0"/>
                  </a:lnTo>
                  <a:lnTo>
                    <a:pt x="244627" y="0"/>
                  </a:lnTo>
                  <a:lnTo>
                    <a:pt x="345948" y="101320"/>
                  </a:lnTo>
                  <a:lnTo>
                    <a:pt x="345948" y="287299"/>
                  </a:lnTo>
                  <a:lnTo>
                    <a:pt x="244627" y="388620"/>
                  </a:lnTo>
                  <a:lnTo>
                    <a:pt x="101320" y="388620"/>
                  </a:lnTo>
                  <a:lnTo>
                    <a:pt x="0" y="287299"/>
                  </a:lnTo>
                  <a:lnTo>
                    <a:pt x="0" y="10132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2043113" y="5428392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6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1976437" y="5954072"/>
            <a:ext cx="2676525" cy="690880"/>
            <a:chOff x="1976437" y="5954072"/>
            <a:chExt cx="2676525" cy="690880"/>
          </a:xfrm>
        </p:grpSpPr>
        <p:sp>
          <p:nvSpPr>
            <p:cNvPr id="48" name="object 48"/>
            <p:cNvSpPr/>
            <p:nvPr/>
          </p:nvSpPr>
          <p:spPr>
            <a:xfrm>
              <a:off x="1981200" y="5958834"/>
              <a:ext cx="2667000" cy="681355"/>
            </a:xfrm>
            <a:custGeom>
              <a:avLst/>
              <a:gdLst/>
              <a:ahLst/>
              <a:cxnLst/>
              <a:rect l="l" t="t" r="r" b="b"/>
              <a:pathLst>
                <a:path w="2667000" h="681354">
                  <a:moveTo>
                    <a:pt x="2467483" y="0"/>
                  </a:moveTo>
                  <a:lnTo>
                    <a:pt x="199517" y="0"/>
                  </a:lnTo>
                  <a:lnTo>
                    <a:pt x="0" y="199516"/>
                  </a:lnTo>
                  <a:lnTo>
                    <a:pt x="0" y="481723"/>
                  </a:lnTo>
                  <a:lnTo>
                    <a:pt x="199517" y="681227"/>
                  </a:lnTo>
                  <a:lnTo>
                    <a:pt x="2467483" y="681227"/>
                  </a:lnTo>
                  <a:lnTo>
                    <a:pt x="2667000" y="481723"/>
                  </a:lnTo>
                  <a:lnTo>
                    <a:pt x="2667000" y="199516"/>
                  </a:lnTo>
                  <a:lnTo>
                    <a:pt x="2467483" y="0"/>
                  </a:lnTo>
                  <a:close/>
                </a:path>
              </a:pathLst>
            </a:custGeom>
            <a:solidFill>
              <a:srgbClr val="F4E7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981200" y="5958834"/>
              <a:ext cx="2667000" cy="681355"/>
            </a:xfrm>
            <a:custGeom>
              <a:avLst/>
              <a:gdLst/>
              <a:ahLst/>
              <a:cxnLst/>
              <a:rect l="l" t="t" r="r" b="b"/>
              <a:pathLst>
                <a:path w="2667000" h="681354">
                  <a:moveTo>
                    <a:pt x="0" y="199516"/>
                  </a:moveTo>
                  <a:lnTo>
                    <a:pt x="199517" y="0"/>
                  </a:lnTo>
                  <a:lnTo>
                    <a:pt x="2467483" y="0"/>
                  </a:lnTo>
                  <a:lnTo>
                    <a:pt x="2667000" y="199516"/>
                  </a:lnTo>
                  <a:lnTo>
                    <a:pt x="2667000" y="481723"/>
                  </a:lnTo>
                  <a:lnTo>
                    <a:pt x="2467483" y="681227"/>
                  </a:lnTo>
                  <a:lnTo>
                    <a:pt x="199517" y="681227"/>
                  </a:lnTo>
                  <a:lnTo>
                    <a:pt x="0" y="481723"/>
                  </a:lnTo>
                  <a:lnTo>
                    <a:pt x="0" y="19951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2394680" y="5952966"/>
            <a:ext cx="1840230" cy="54419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425450" marR="5080" indent="-413384">
              <a:lnSpc>
                <a:spcPct val="70000"/>
              </a:lnSpc>
              <a:spcBef>
                <a:spcPts val="819"/>
              </a:spcBef>
            </a:pPr>
            <a:r>
              <a:rPr sz="2000" b="1" spc="-5" dirty="0">
                <a:latin typeface="Times New Roman"/>
                <a:cs typeface="Times New Roman"/>
              </a:rPr>
              <a:t>Оформлення</a:t>
            </a:r>
            <a:r>
              <a:rPr sz="2000" b="1" spc="-9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до </a:t>
            </a:r>
            <a:r>
              <a:rPr sz="2000" b="1" spc="-484" dirty="0">
                <a:latin typeface="Times New Roman"/>
                <a:cs typeface="Times New Roman"/>
              </a:rPr>
              <a:t> </a:t>
            </a:r>
            <a:r>
              <a:rPr sz="2000" b="1" spc="-15" dirty="0">
                <a:latin typeface="Times New Roman"/>
                <a:cs typeface="Times New Roman"/>
              </a:rPr>
              <a:t>відпуску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1590865" y="6030271"/>
            <a:ext cx="427355" cy="492759"/>
            <a:chOff x="1590865" y="6030271"/>
            <a:chExt cx="427355" cy="492759"/>
          </a:xfrm>
        </p:grpSpPr>
        <p:sp>
          <p:nvSpPr>
            <p:cNvPr id="52" name="object 52"/>
            <p:cNvSpPr/>
            <p:nvPr/>
          </p:nvSpPr>
          <p:spPr>
            <a:xfrm>
              <a:off x="1595627" y="6035033"/>
              <a:ext cx="417830" cy="483234"/>
            </a:xfrm>
            <a:custGeom>
              <a:avLst/>
              <a:gdLst/>
              <a:ahLst/>
              <a:cxnLst/>
              <a:rect l="l" t="t" r="r" b="b"/>
              <a:pathLst>
                <a:path w="417830" h="483234">
                  <a:moveTo>
                    <a:pt x="295275" y="0"/>
                  </a:moveTo>
                  <a:lnTo>
                    <a:pt x="122301" y="0"/>
                  </a:lnTo>
                  <a:lnTo>
                    <a:pt x="0" y="122301"/>
                  </a:lnTo>
                  <a:lnTo>
                    <a:pt x="0" y="360819"/>
                  </a:lnTo>
                  <a:lnTo>
                    <a:pt x="122301" y="483108"/>
                  </a:lnTo>
                  <a:lnTo>
                    <a:pt x="295275" y="483108"/>
                  </a:lnTo>
                  <a:lnTo>
                    <a:pt x="417576" y="360819"/>
                  </a:lnTo>
                  <a:lnTo>
                    <a:pt x="417576" y="122301"/>
                  </a:lnTo>
                  <a:lnTo>
                    <a:pt x="295275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595627" y="6035033"/>
              <a:ext cx="417830" cy="483234"/>
            </a:xfrm>
            <a:custGeom>
              <a:avLst/>
              <a:gdLst/>
              <a:ahLst/>
              <a:cxnLst/>
              <a:rect l="l" t="t" r="r" b="b"/>
              <a:pathLst>
                <a:path w="417830" h="483234">
                  <a:moveTo>
                    <a:pt x="0" y="122301"/>
                  </a:moveTo>
                  <a:lnTo>
                    <a:pt x="122301" y="0"/>
                  </a:lnTo>
                  <a:lnTo>
                    <a:pt x="295275" y="0"/>
                  </a:lnTo>
                  <a:lnTo>
                    <a:pt x="417576" y="122301"/>
                  </a:lnTo>
                  <a:lnTo>
                    <a:pt x="417576" y="360819"/>
                  </a:lnTo>
                  <a:lnTo>
                    <a:pt x="295275" y="483108"/>
                  </a:lnTo>
                  <a:lnTo>
                    <a:pt x="122301" y="483108"/>
                  </a:lnTo>
                  <a:lnTo>
                    <a:pt x="0" y="360819"/>
                  </a:lnTo>
                  <a:lnTo>
                    <a:pt x="0" y="12230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1735138" y="6118702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587500" y="507471"/>
            <a:ext cx="3665854" cy="22256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100"/>
              </a:lnSpc>
              <a:spcBef>
                <a:spcPts val="95"/>
              </a:spcBef>
            </a:pPr>
            <a:r>
              <a:rPr sz="1800" b="1" i="1" spc="-60" dirty="0">
                <a:latin typeface="Tahoma"/>
                <a:cs typeface="Tahoma"/>
              </a:rPr>
              <a:t>Rp.:</a:t>
            </a:r>
            <a:r>
              <a:rPr sz="1800" b="1" i="1" spc="-25" dirty="0">
                <a:latin typeface="Tahoma"/>
                <a:cs typeface="Tahoma"/>
              </a:rPr>
              <a:t> </a:t>
            </a:r>
            <a:r>
              <a:rPr sz="1800" b="1" i="1" spc="-70" dirty="0">
                <a:latin typeface="Tahoma"/>
                <a:cs typeface="Tahoma"/>
              </a:rPr>
              <a:t>Dermatoli</a:t>
            </a:r>
            <a:r>
              <a:rPr sz="1800" b="1" i="1" spc="55" dirty="0">
                <a:latin typeface="Tahoma"/>
                <a:cs typeface="Tahoma"/>
              </a:rPr>
              <a:t> </a:t>
            </a:r>
            <a:r>
              <a:rPr sz="1800" b="1" i="1" spc="-110" dirty="0">
                <a:latin typeface="Tahoma"/>
                <a:cs typeface="Tahoma"/>
              </a:rPr>
              <a:t>2,0</a:t>
            </a:r>
            <a:endParaRPr sz="1800">
              <a:latin typeface="Tahoma"/>
              <a:cs typeface="Tahoma"/>
            </a:endParaRPr>
          </a:p>
          <a:p>
            <a:pPr marL="520065">
              <a:lnSpc>
                <a:spcPts val="2039"/>
              </a:lnSpc>
              <a:tabLst>
                <a:tab pos="1495425" algn="l"/>
                <a:tab pos="1887220" algn="l"/>
              </a:tabLst>
            </a:pPr>
            <a:r>
              <a:rPr sz="1800" b="1" i="1" spc="-65" dirty="0">
                <a:latin typeface="Tahoma"/>
                <a:cs typeface="Tahoma"/>
              </a:rPr>
              <a:t>Vaselini	</a:t>
            </a:r>
            <a:r>
              <a:rPr sz="1800" b="1" i="1" spc="-125" dirty="0">
                <a:latin typeface="Tahoma"/>
                <a:cs typeface="Tahoma"/>
              </a:rPr>
              <a:t>ad	</a:t>
            </a:r>
            <a:r>
              <a:rPr sz="1800" b="1" i="1" spc="-100" dirty="0">
                <a:latin typeface="Tahoma"/>
                <a:cs typeface="Tahoma"/>
              </a:rPr>
              <a:t>20,0</a:t>
            </a:r>
            <a:endParaRPr sz="1800">
              <a:latin typeface="Tahoma"/>
              <a:cs typeface="Tahoma"/>
            </a:endParaRPr>
          </a:p>
          <a:p>
            <a:pPr marL="12700" marR="5080" indent="507365">
              <a:lnSpc>
                <a:spcPts val="2039"/>
              </a:lnSpc>
              <a:spcBef>
                <a:spcPts val="110"/>
              </a:spcBef>
            </a:pPr>
            <a:r>
              <a:rPr sz="1800" b="1" i="1" spc="-85" dirty="0">
                <a:latin typeface="Tahoma"/>
                <a:cs typeface="Tahoma"/>
              </a:rPr>
              <a:t>M</a:t>
            </a:r>
            <a:r>
              <a:rPr sz="1800" b="1" i="1" spc="-65" dirty="0">
                <a:latin typeface="Tahoma"/>
                <a:cs typeface="Tahoma"/>
              </a:rPr>
              <a:t>.</a:t>
            </a:r>
            <a:r>
              <a:rPr sz="1800" b="1" i="1" spc="-40" dirty="0">
                <a:latin typeface="Tahoma"/>
                <a:cs typeface="Tahoma"/>
              </a:rPr>
              <a:t>D</a:t>
            </a:r>
            <a:r>
              <a:rPr sz="1800" b="1" i="1" spc="-70" dirty="0">
                <a:latin typeface="Tahoma"/>
                <a:cs typeface="Tahoma"/>
              </a:rPr>
              <a:t>.</a:t>
            </a:r>
            <a:r>
              <a:rPr sz="1800" b="1" i="1" spc="-30" dirty="0">
                <a:latin typeface="Tahoma"/>
                <a:cs typeface="Tahoma"/>
              </a:rPr>
              <a:t>S</a:t>
            </a:r>
            <a:r>
              <a:rPr sz="1800" b="1" i="1" spc="-50" dirty="0">
                <a:latin typeface="Tahoma"/>
                <a:cs typeface="Tahoma"/>
              </a:rPr>
              <a:t>.</a:t>
            </a:r>
            <a:r>
              <a:rPr sz="1800" b="1" i="1" spc="-15" dirty="0">
                <a:latin typeface="Tahoma"/>
                <a:cs typeface="Tahoma"/>
              </a:rPr>
              <a:t> </a:t>
            </a:r>
            <a:r>
              <a:rPr sz="1800" b="1" i="1" spc="-70" dirty="0">
                <a:latin typeface="Tahoma"/>
                <a:cs typeface="Tahoma"/>
              </a:rPr>
              <a:t>Н</a:t>
            </a:r>
            <a:r>
              <a:rPr sz="1800" b="1" i="1" spc="-60" dirty="0">
                <a:latin typeface="Tahoma"/>
                <a:cs typeface="Tahoma"/>
              </a:rPr>
              <a:t>а</a:t>
            </a:r>
            <a:r>
              <a:rPr sz="1800" b="1" i="1" spc="-70" dirty="0">
                <a:latin typeface="Tahoma"/>
                <a:cs typeface="Tahoma"/>
              </a:rPr>
              <a:t>н</a:t>
            </a:r>
            <a:r>
              <a:rPr sz="1800" b="1" i="1" spc="-60" dirty="0">
                <a:latin typeface="Tahoma"/>
                <a:cs typeface="Tahoma"/>
              </a:rPr>
              <a:t>о</a:t>
            </a:r>
            <a:r>
              <a:rPr sz="1800" b="1" i="1" spc="-55" dirty="0">
                <a:latin typeface="Tahoma"/>
                <a:cs typeface="Tahoma"/>
              </a:rPr>
              <a:t>с</a:t>
            </a:r>
            <a:r>
              <a:rPr sz="1800" b="1" i="1" spc="-60" dirty="0">
                <a:latin typeface="Tahoma"/>
                <a:cs typeface="Tahoma"/>
              </a:rPr>
              <a:t>и</a:t>
            </a:r>
            <a:r>
              <a:rPr sz="1800" b="1" i="1" spc="-55" dirty="0">
                <a:latin typeface="Tahoma"/>
                <a:cs typeface="Tahoma"/>
              </a:rPr>
              <a:t>т</a:t>
            </a:r>
            <a:r>
              <a:rPr sz="1800" b="1" i="1" spc="-215" dirty="0">
                <a:latin typeface="Tahoma"/>
                <a:cs typeface="Tahoma"/>
              </a:rPr>
              <a:t>и</a:t>
            </a:r>
            <a:r>
              <a:rPr sz="1800" b="1" i="1" spc="95" dirty="0">
                <a:latin typeface="Tahoma"/>
                <a:cs typeface="Tahoma"/>
              </a:rPr>
              <a:t> </a:t>
            </a:r>
            <a:r>
              <a:rPr sz="1800" b="1" i="1" spc="-70" dirty="0">
                <a:latin typeface="Tahoma"/>
                <a:cs typeface="Tahoma"/>
              </a:rPr>
              <a:t>н</a:t>
            </a:r>
            <a:r>
              <a:rPr sz="1800" b="1" i="1" spc="-185" dirty="0">
                <a:latin typeface="Tahoma"/>
                <a:cs typeface="Tahoma"/>
              </a:rPr>
              <a:t>а</a:t>
            </a:r>
            <a:r>
              <a:rPr sz="1800" b="1" i="1" spc="90" dirty="0">
                <a:latin typeface="Tahoma"/>
                <a:cs typeface="Tahoma"/>
              </a:rPr>
              <a:t> </a:t>
            </a:r>
            <a:r>
              <a:rPr sz="1800" b="1" i="1" spc="-55" dirty="0">
                <a:latin typeface="Tahoma"/>
                <a:cs typeface="Tahoma"/>
              </a:rPr>
              <a:t>у</a:t>
            </a:r>
            <a:r>
              <a:rPr sz="1800" b="1" i="1" spc="-70" dirty="0">
                <a:latin typeface="Tahoma"/>
                <a:cs typeface="Tahoma"/>
              </a:rPr>
              <a:t>р</a:t>
            </a:r>
            <a:r>
              <a:rPr sz="1800" b="1" i="1" spc="-60" dirty="0">
                <a:latin typeface="Tahoma"/>
                <a:cs typeface="Tahoma"/>
              </a:rPr>
              <a:t>а</a:t>
            </a:r>
            <a:r>
              <a:rPr sz="1800" b="1" i="1" spc="-350" dirty="0">
                <a:latin typeface="Tahoma"/>
                <a:cs typeface="Tahoma"/>
              </a:rPr>
              <a:t>ж</a:t>
            </a:r>
            <a:r>
              <a:rPr sz="1800" b="1" i="1" spc="-265" dirty="0">
                <a:latin typeface="Tahoma"/>
                <a:cs typeface="Tahoma"/>
              </a:rPr>
              <a:t> </a:t>
            </a:r>
            <a:r>
              <a:rPr sz="1800" b="1" i="1" spc="-65" dirty="0">
                <a:latin typeface="Tahoma"/>
                <a:cs typeface="Tahoma"/>
              </a:rPr>
              <a:t>е</a:t>
            </a:r>
            <a:r>
              <a:rPr sz="1800" b="1" i="1" spc="-70" dirty="0">
                <a:latin typeface="Tahoma"/>
                <a:cs typeface="Tahoma"/>
              </a:rPr>
              <a:t>н</a:t>
            </a:r>
            <a:r>
              <a:rPr sz="1800" b="1" i="1" spc="-155" dirty="0">
                <a:latin typeface="Tahoma"/>
                <a:cs typeface="Tahoma"/>
              </a:rPr>
              <a:t>і  </a:t>
            </a:r>
            <a:r>
              <a:rPr sz="1800" b="1" i="1" spc="-80" dirty="0">
                <a:latin typeface="Tahoma"/>
                <a:cs typeface="Tahoma"/>
              </a:rPr>
              <a:t>ділянки</a:t>
            </a:r>
            <a:r>
              <a:rPr sz="1800" b="1" i="1" spc="90" dirty="0">
                <a:latin typeface="Tahoma"/>
                <a:cs typeface="Tahoma"/>
              </a:rPr>
              <a:t> </a:t>
            </a:r>
            <a:r>
              <a:rPr sz="1800" b="1" i="1" spc="-60" dirty="0">
                <a:latin typeface="Tahoma"/>
                <a:cs typeface="Tahoma"/>
              </a:rPr>
              <a:t>шкіри.</a:t>
            </a:r>
            <a:endParaRPr sz="1800">
              <a:latin typeface="Tahoma"/>
              <a:cs typeface="Tahoma"/>
            </a:endParaRPr>
          </a:p>
          <a:p>
            <a:pPr marL="135890" marR="35560" indent="-635" algn="ctr">
              <a:lnSpc>
                <a:spcPct val="100000"/>
              </a:lnSpc>
              <a:spcBef>
                <a:spcPts val="1070"/>
              </a:spcBef>
            </a:pPr>
            <a:r>
              <a:rPr sz="1800" spc="-5" dirty="0">
                <a:latin typeface="Times New Roman"/>
                <a:cs typeface="Times New Roman"/>
              </a:rPr>
              <a:t>Даний лікарський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препарат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суспензійна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мазь,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до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складу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якої </a:t>
            </a:r>
            <a:r>
              <a:rPr sz="1600" spc="-20" dirty="0">
                <a:latin typeface="Times New Roman"/>
                <a:cs typeface="Times New Roman"/>
              </a:rPr>
              <a:t> входить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нерозчинна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в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основі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речовина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–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дерматол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236715" y="4722241"/>
            <a:ext cx="10642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ППК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(л.б.)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716879" y="4941696"/>
            <a:ext cx="4819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Д</a:t>
            </a:r>
            <a:r>
              <a:rPr sz="1800" spc="-45" dirty="0">
                <a:latin typeface="Times New Roman"/>
                <a:cs typeface="Times New Roman"/>
              </a:rPr>
              <a:t>а</a:t>
            </a:r>
            <a:r>
              <a:rPr sz="1800" spc="25" dirty="0">
                <a:latin typeface="Times New Roman"/>
                <a:cs typeface="Times New Roman"/>
              </a:rPr>
              <a:t>т</a:t>
            </a:r>
            <a:r>
              <a:rPr sz="1800" dirty="0">
                <a:latin typeface="Times New Roman"/>
                <a:cs typeface="Times New Roman"/>
              </a:rPr>
              <a:t>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651500" y="5353177"/>
            <a:ext cx="9798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Times New Roman"/>
                <a:cs typeface="Times New Roman"/>
              </a:rPr>
              <a:t>Dermatoli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743762" y="4804536"/>
            <a:ext cx="1074420" cy="84836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sz="1800" dirty="0">
                <a:latin typeface="Times New Roman"/>
                <a:cs typeface="Times New Roman"/>
              </a:rPr>
              <a:t>№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рецепту</a:t>
            </a:r>
            <a:endParaRPr sz="1800">
              <a:latin typeface="Times New Roman"/>
              <a:cs typeface="Times New Roman"/>
            </a:endParaRPr>
          </a:p>
          <a:p>
            <a:pPr marL="330200">
              <a:lnSpc>
                <a:spcPct val="100000"/>
              </a:lnSpc>
              <a:spcBef>
                <a:spcPts val="1080"/>
              </a:spcBef>
            </a:pPr>
            <a:r>
              <a:rPr sz="1800" b="1" i="1" dirty="0">
                <a:latin typeface="Times New Roman"/>
                <a:cs typeface="Times New Roman"/>
              </a:rPr>
              <a:t>2,0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626023" y="5627496"/>
            <a:ext cx="1740535" cy="1217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301115" algn="l"/>
              </a:tabLst>
            </a:pPr>
            <a:r>
              <a:rPr sz="1800" b="1" i="1" u="heavy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Vaselini	</a:t>
            </a:r>
            <a:r>
              <a:rPr sz="18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18,0</a:t>
            </a:r>
            <a:endParaRPr sz="18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</a:pPr>
            <a:r>
              <a:rPr sz="1800" spc="-30" dirty="0">
                <a:latin typeface="Times New Roman"/>
                <a:cs typeface="Times New Roman"/>
              </a:rPr>
              <a:t>m</a:t>
            </a:r>
            <a:r>
              <a:rPr sz="1800" spc="-44" baseline="-20833" dirty="0">
                <a:latin typeface="Times New Roman"/>
                <a:cs typeface="Times New Roman"/>
              </a:rPr>
              <a:t>заг.</a:t>
            </a:r>
            <a:r>
              <a:rPr sz="1800" spc="187" baseline="-20833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=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20,0</a:t>
            </a:r>
            <a:endParaRPr sz="1800">
              <a:latin typeface="Times New Roman"/>
              <a:cs typeface="Times New Roman"/>
            </a:endParaRPr>
          </a:p>
          <a:p>
            <a:pPr marL="952500" marR="31115">
              <a:lnSpc>
                <a:spcPct val="105000"/>
              </a:lnSpc>
              <a:spcBef>
                <a:spcPts val="525"/>
              </a:spcBef>
            </a:pPr>
            <a:r>
              <a:rPr sz="1200" spc="-5" dirty="0">
                <a:latin typeface="Times New Roman"/>
                <a:cs typeface="Times New Roman"/>
              </a:rPr>
              <a:t>П</a:t>
            </a:r>
            <a:r>
              <a:rPr sz="1200" dirty="0">
                <a:latin typeface="Times New Roman"/>
                <a:cs typeface="Times New Roman"/>
              </a:rPr>
              <a:t>р</a:t>
            </a:r>
            <a:r>
              <a:rPr sz="1200" spc="5" dirty="0">
                <a:latin typeface="Times New Roman"/>
                <a:cs typeface="Times New Roman"/>
              </a:rPr>
              <a:t>и</a:t>
            </a:r>
            <a:r>
              <a:rPr sz="1200" spc="-25" dirty="0">
                <a:latin typeface="Times New Roman"/>
                <a:cs typeface="Times New Roman"/>
              </a:rPr>
              <a:t>г</a:t>
            </a:r>
            <a:r>
              <a:rPr sz="1200" spc="-15" dirty="0">
                <a:latin typeface="Times New Roman"/>
                <a:cs typeface="Times New Roman"/>
              </a:rPr>
              <a:t>о</a:t>
            </a:r>
            <a:r>
              <a:rPr sz="1200" spc="-10" dirty="0">
                <a:latin typeface="Times New Roman"/>
                <a:cs typeface="Times New Roman"/>
              </a:rPr>
              <a:t>т</a:t>
            </a:r>
            <a:r>
              <a:rPr sz="1200" spc="-40" dirty="0">
                <a:latin typeface="Times New Roman"/>
                <a:cs typeface="Times New Roman"/>
              </a:rPr>
              <a:t>у</a:t>
            </a:r>
            <a:r>
              <a:rPr sz="1200" spc="-15" dirty="0">
                <a:latin typeface="Times New Roman"/>
                <a:cs typeface="Times New Roman"/>
              </a:rPr>
              <a:t>в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в  </a:t>
            </a:r>
            <a:r>
              <a:rPr sz="1200" spc="-5" dirty="0">
                <a:latin typeface="Times New Roman"/>
                <a:cs typeface="Times New Roman"/>
              </a:rPr>
              <a:t>Перевірив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Відпустив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4648197" y="5410200"/>
            <a:ext cx="690880" cy="876300"/>
            <a:chOff x="4648197" y="5410200"/>
            <a:chExt cx="690880" cy="876300"/>
          </a:xfrm>
        </p:grpSpPr>
        <p:sp>
          <p:nvSpPr>
            <p:cNvPr id="62" name="object 62"/>
            <p:cNvSpPr/>
            <p:nvPr/>
          </p:nvSpPr>
          <p:spPr>
            <a:xfrm>
              <a:off x="5333999" y="5410200"/>
              <a:ext cx="0" cy="256540"/>
            </a:xfrm>
            <a:custGeom>
              <a:avLst/>
              <a:gdLst/>
              <a:ahLst/>
              <a:cxnLst/>
              <a:rect l="l" t="t" r="r" b="b"/>
              <a:pathLst>
                <a:path h="256539">
                  <a:moveTo>
                    <a:pt x="0" y="0"/>
                  </a:moveTo>
                  <a:lnTo>
                    <a:pt x="0" y="25603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168899" y="5666231"/>
              <a:ext cx="165100" cy="0"/>
            </a:xfrm>
            <a:custGeom>
              <a:avLst/>
              <a:gdLst/>
              <a:ahLst/>
              <a:cxnLst/>
              <a:rect l="l" t="t" r="r" b="b"/>
              <a:pathLst>
                <a:path w="165100">
                  <a:moveTo>
                    <a:pt x="1651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105397" y="5628129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38099"/>
                  </a:lnTo>
                  <a:lnTo>
                    <a:pt x="76200" y="76199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952999" y="5818631"/>
              <a:ext cx="0" cy="429895"/>
            </a:xfrm>
            <a:custGeom>
              <a:avLst/>
              <a:gdLst/>
              <a:ahLst/>
              <a:cxnLst/>
              <a:rect l="l" t="t" r="r" b="b"/>
              <a:pathLst>
                <a:path h="429895">
                  <a:moveTo>
                    <a:pt x="0" y="0"/>
                  </a:moveTo>
                  <a:lnTo>
                    <a:pt x="0" y="42976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711699" y="6248400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2413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648197" y="6210302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38099"/>
                  </a:lnTo>
                  <a:lnTo>
                    <a:pt x="76200" y="76199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8" name="object 68"/>
          <p:cNvGrpSpPr/>
          <p:nvPr/>
        </p:nvGrpSpPr>
        <p:grpSpPr>
          <a:xfrm>
            <a:off x="9748837" y="604837"/>
            <a:ext cx="893444" cy="468630"/>
            <a:chOff x="9748837" y="604837"/>
            <a:chExt cx="893444" cy="468630"/>
          </a:xfrm>
        </p:grpSpPr>
        <p:sp>
          <p:nvSpPr>
            <p:cNvPr id="69" name="object 69"/>
            <p:cNvSpPr/>
            <p:nvPr/>
          </p:nvSpPr>
          <p:spPr>
            <a:xfrm>
              <a:off x="10580179" y="1010983"/>
              <a:ext cx="57785" cy="57785"/>
            </a:xfrm>
            <a:custGeom>
              <a:avLst/>
              <a:gdLst/>
              <a:ahLst/>
              <a:cxnLst/>
              <a:rect l="l" t="t" r="r" b="b"/>
              <a:pathLst>
                <a:path w="57784" h="57784">
                  <a:moveTo>
                    <a:pt x="57340" y="0"/>
                  </a:moveTo>
                  <a:lnTo>
                    <a:pt x="11468" y="11468"/>
                  </a:lnTo>
                  <a:lnTo>
                    <a:pt x="0" y="57340"/>
                  </a:lnTo>
                  <a:lnTo>
                    <a:pt x="5734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9753600" y="609600"/>
              <a:ext cx="883919" cy="459105"/>
            </a:xfrm>
            <a:custGeom>
              <a:avLst/>
              <a:gdLst/>
              <a:ahLst/>
              <a:cxnLst/>
              <a:rect l="l" t="t" r="r" b="b"/>
              <a:pathLst>
                <a:path w="883920" h="459105">
                  <a:moveTo>
                    <a:pt x="826579" y="458724"/>
                  </a:moveTo>
                  <a:lnTo>
                    <a:pt x="838047" y="412851"/>
                  </a:lnTo>
                  <a:lnTo>
                    <a:pt x="883920" y="401383"/>
                  </a:lnTo>
                  <a:lnTo>
                    <a:pt x="826579" y="458724"/>
                  </a:lnTo>
                  <a:lnTo>
                    <a:pt x="0" y="458724"/>
                  </a:lnTo>
                  <a:lnTo>
                    <a:pt x="0" y="0"/>
                  </a:lnTo>
                  <a:lnTo>
                    <a:pt x="883920" y="0"/>
                  </a:lnTo>
                  <a:lnTo>
                    <a:pt x="883920" y="401383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9742423" y="654363"/>
            <a:ext cx="9067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852E74"/>
                </a:solidFill>
                <a:latin typeface="Trebuchet MS"/>
                <a:cs typeface="Trebuchet MS"/>
              </a:rPr>
              <a:t>к</a:t>
            </a:r>
            <a:r>
              <a:rPr sz="1800" b="1" spc="-5" dirty="0">
                <a:solidFill>
                  <a:srgbClr val="852E74"/>
                </a:solidFill>
                <a:latin typeface="Trebuchet MS"/>
                <a:cs typeface="Trebuchet MS"/>
              </a:rPr>
              <a:t>а</a:t>
            </a:r>
            <a:r>
              <a:rPr sz="1800" b="1" dirty="0">
                <a:solidFill>
                  <a:srgbClr val="852E74"/>
                </a:solidFill>
                <a:latin typeface="Trebuchet MS"/>
                <a:cs typeface="Trebuchet MS"/>
              </a:rPr>
              <a:t>п</a:t>
            </a:r>
            <a:r>
              <a:rPr sz="1800" b="1" spc="-10" dirty="0">
                <a:solidFill>
                  <a:srgbClr val="852E74"/>
                </a:solidFill>
                <a:latin typeface="Trebuchet MS"/>
                <a:cs typeface="Trebuchet MS"/>
              </a:rPr>
              <a:t>с</a:t>
            </a:r>
            <a:r>
              <a:rPr sz="1800" b="1" spc="-5" dirty="0">
                <a:solidFill>
                  <a:srgbClr val="852E74"/>
                </a:solidFill>
                <a:latin typeface="Trebuchet MS"/>
                <a:cs typeface="Trebuchet MS"/>
              </a:rPr>
              <a:t>у</a:t>
            </a:r>
            <a:r>
              <a:rPr sz="1800" b="1" dirty="0">
                <a:solidFill>
                  <a:srgbClr val="852E74"/>
                </a:solidFill>
                <a:latin typeface="Trebuchet MS"/>
                <a:cs typeface="Trebuchet MS"/>
              </a:rPr>
              <a:t>ла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1663928" y="2896701"/>
            <a:ext cx="2284730" cy="519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57300">
              <a:lnSpc>
                <a:spcPts val="1945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ППК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(з.б.)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spc="5" dirty="0">
                <a:latin typeface="Times New Roman"/>
                <a:cs typeface="Times New Roman"/>
              </a:rPr>
              <a:t>Маса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мазі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20,0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663928" y="3335613"/>
            <a:ext cx="24657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22400" algn="l"/>
                <a:tab pos="2051685" algn="l"/>
              </a:tabLst>
            </a:pPr>
            <a:r>
              <a:rPr sz="1800" dirty="0">
                <a:latin typeface="Times New Roman"/>
                <a:cs typeface="Times New Roman"/>
              </a:rPr>
              <a:t>%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</a:t>
            </a:r>
            <a:r>
              <a:rPr sz="1800" spc="5" dirty="0">
                <a:latin typeface="Times New Roman"/>
                <a:cs typeface="Times New Roman"/>
              </a:rPr>
              <a:t>е</a:t>
            </a:r>
            <a:r>
              <a:rPr sz="1800" spc="-25" dirty="0">
                <a:latin typeface="Times New Roman"/>
                <a:cs typeface="Times New Roman"/>
              </a:rPr>
              <a:t>р</a:t>
            </a:r>
            <a:r>
              <a:rPr sz="1800" spc="-15" dirty="0">
                <a:latin typeface="Times New Roman"/>
                <a:cs typeface="Times New Roman"/>
              </a:rPr>
              <a:t>м</a:t>
            </a:r>
            <a:r>
              <a:rPr sz="1800" spc="-45" dirty="0">
                <a:latin typeface="Times New Roman"/>
                <a:cs typeface="Times New Roman"/>
              </a:rPr>
              <a:t>а</a:t>
            </a:r>
            <a:r>
              <a:rPr sz="1800" spc="-20" dirty="0">
                <a:latin typeface="Times New Roman"/>
                <a:cs typeface="Times New Roman"/>
              </a:rPr>
              <a:t>т</a:t>
            </a:r>
            <a:r>
              <a:rPr sz="1800" spc="-25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ла	2</a:t>
            </a:r>
            <a:r>
              <a:rPr sz="1800" spc="5" dirty="0">
                <a:latin typeface="Times New Roman"/>
                <a:cs typeface="Times New Roman"/>
              </a:rPr>
              <a:t>,</a:t>
            </a:r>
            <a:r>
              <a:rPr sz="1800" dirty="0">
                <a:latin typeface="Times New Roman"/>
                <a:cs typeface="Times New Roman"/>
              </a:rPr>
              <a:t>0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	20</a:t>
            </a:r>
            <a:r>
              <a:rPr sz="1800" spc="5" dirty="0">
                <a:latin typeface="Times New Roman"/>
                <a:cs typeface="Times New Roman"/>
              </a:rPr>
              <a:t>,</a:t>
            </a:r>
            <a:r>
              <a:rPr sz="1800" dirty="0">
                <a:latin typeface="Times New Roman"/>
                <a:cs typeface="Times New Roman"/>
              </a:rPr>
              <a:t>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149828" y="3555069"/>
            <a:ext cx="19443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8450" algn="l"/>
                <a:tab pos="1155065" algn="l"/>
              </a:tabLst>
            </a:pPr>
            <a:r>
              <a:rPr sz="1800" dirty="0">
                <a:latin typeface="Times New Roman"/>
                <a:cs typeface="Times New Roman"/>
              </a:rPr>
              <a:t>х	–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100,0	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=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10%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663928" y="3774525"/>
            <a:ext cx="25006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Вазеліну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20,0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2,0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=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18,0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5803201" y="1519237"/>
            <a:ext cx="4260215" cy="1236345"/>
            <a:chOff x="5803201" y="1519237"/>
            <a:chExt cx="4260215" cy="1236345"/>
          </a:xfrm>
        </p:grpSpPr>
        <p:sp>
          <p:nvSpPr>
            <p:cNvPr id="77" name="object 77"/>
            <p:cNvSpPr/>
            <p:nvPr/>
          </p:nvSpPr>
          <p:spPr>
            <a:xfrm>
              <a:off x="9296400" y="1524000"/>
              <a:ext cx="762000" cy="0"/>
            </a:xfrm>
            <a:custGeom>
              <a:avLst/>
              <a:gdLst/>
              <a:ahLst/>
              <a:cxnLst/>
              <a:rect l="l" t="t" r="r" b="b"/>
              <a:pathLst>
                <a:path w="762000">
                  <a:moveTo>
                    <a:pt x="0" y="0"/>
                  </a:moveTo>
                  <a:lnTo>
                    <a:pt x="76200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807964" y="1988822"/>
              <a:ext cx="3886200" cy="762000"/>
            </a:xfrm>
            <a:custGeom>
              <a:avLst/>
              <a:gdLst/>
              <a:ahLst/>
              <a:cxnLst/>
              <a:rect l="l" t="t" r="r" b="b"/>
              <a:pathLst>
                <a:path w="3886200" h="762000">
                  <a:moveTo>
                    <a:pt x="3663035" y="0"/>
                  </a:moveTo>
                  <a:lnTo>
                    <a:pt x="223164" y="0"/>
                  </a:lnTo>
                  <a:lnTo>
                    <a:pt x="0" y="223164"/>
                  </a:lnTo>
                  <a:lnTo>
                    <a:pt x="0" y="538822"/>
                  </a:lnTo>
                  <a:lnTo>
                    <a:pt x="223164" y="762000"/>
                  </a:lnTo>
                  <a:lnTo>
                    <a:pt x="3663035" y="762000"/>
                  </a:lnTo>
                  <a:lnTo>
                    <a:pt x="3886200" y="538822"/>
                  </a:lnTo>
                  <a:lnTo>
                    <a:pt x="3886200" y="223164"/>
                  </a:lnTo>
                  <a:lnTo>
                    <a:pt x="3663035" y="0"/>
                  </a:lnTo>
                  <a:close/>
                </a:path>
              </a:pathLst>
            </a:custGeom>
            <a:solidFill>
              <a:srgbClr val="F4E7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807964" y="1988822"/>
              <a:ext cx="3886200" cy="762000"/>
            </a:xfrm>
            <a:custGeom>
              <a:avLst/>
              <a:gdLst/>
              <a:ahLst/>
              <a:cxnLst/>
              <a:rect l="l" t="t" r="r" b="b"/>
              <a:pathLst>
                <a:path w="3886200" h="762000">
                  <a:moveTo>
                    <a:pt x="0" y="223164"/>
                  </a:moveTo>
                  <a:lnTo>
                    <a:pt x="223164" y="0"/>
                  </a:lnTo>
                  <a:lnTo>
                    <a:pt x="3663035" y="0"/>
                  </a:lnTo>
                  <a:lnTo>
                    <a:pt x="3886200" y="223164"/>
                  </a:lnTo>
                  <a:lnTo>
                    <a:pt x="3886200" y="538822"/>
                  </a:lnTo>
                  <a:lnTo>
                    <a:pt x="3663035" y="762000"/>
                  </a:lnTo>
                  <a:lnTo>
                    <a:pt x="223164" y="762000"/>
                  </a:lnTo>
                  <a:lnTo>
                    <a:pt x="0" y="538822"/>
                  </a:lnTo>
                  <a:lnTo>
                    <a:pt x="0" y="22316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0" name="object 80"/>
          <p:cNvSpPr txBox="1"/>
          <p:nvPr/>
        </p:nvSpPr>
        <p:spPr>
          <a:xfrm>
            <a:off x="6048281" y="1939829"/>
            <a:ext cx="3403600" cy="757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9690">
              <a:lnSpc>
                <a:spcPts val="2039"/>
              </a:lnSpc>
              <a:spcBef>
                <a:spcPts val="105"/>
              </a:spcBef>
            </a:pPr>
            <a:r>
              <a:rPr sz="2000" b="1" spc="-10" dirty="0">
                <a:latin typeface="Times New Roman"/>
                <a:cs typeface="Times New Roman"/>
              </a:rPr>
              <a:t>Додавання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частини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вазеліну</a:t>
            </a:r>
            <a:endParaRPr sz="2000">
              <a:latin typeface="Times New Roman"/>
              <a:cs typeface="Times New Roman"/>
            </a:endParaRPr>
          </a:p>
          <a:p>
            <a:pPr marL="12700" marR="5080" indent="65405">
              <a:lnSpc>
                <a:spcPct val="70000"/>
              </a:lnSpc>
              <a:spcBef>
                <a:spcPts val="355"/>
              </a:spcBef>
            </a:pPr>
            <a:r>
              <a:rPr sz="2000" b="1" spc="-5" dirty="0">
                <a:latin typeface="Times New Roman"/>
                <a:cs typeface="Times New Roman"/>
              </a:rPr>
              <a:t>(із </a:t>
            </a:r>
            <a:r>
              <a:rPr sz="2000" b="1" spc="-10" dirty="0">
                <a:latin typeface="Times New Roman"/>
                <a:cs typeface="Times New Roman"/>
              </a:rPr>
              <a:t>відваженого </a:t>
            </a:r>
            <a:r>
              <a:rPr sz="2000" b="1" spc="-5" dirty="0">
                <a:latin typeface="Times New Roman"/>
                <a:cs typeface="Times New Roman"/>
              </a:rPr>
              <a:t>на </a:t>
            </a:r>
            <a:r>
              <a:rPr sz="2000" b="1" spc="-15" dirty="0">
                <a:latin typeface="Times New Roman"/>
                <a:cs typeface="Times New Roman"/>
              </a:rPr>
              <a:t>капсулу) </a:t>
            </a:r>
            <a:r>
              <a:rPr sz="2000" b="1" dirty="0">
                <a:latin typeface="Times New Roman"/>
                <a:cs typeface="Times New Roman"/>
              </a:rPr>
              <a:t>і </a:t>
            </a:r>
            <a:r>
              <a:rPr sz="2000" b="1" spc="-484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подрібнення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с</a:t>
            </a:r>
            <a:r>
              <a:rPr sz="2000" b="1" spc="-5" dirty="0">
                <a:latin typeface="Times New Roman"/>
                <a:cs typeface="Times New Roman"/>
              </a:rPr>
              <a:t> ним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дерматолу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81" name="object 81"/>
          <p:cNvGrpSpPr/>
          <p:nvPr/>
        </p:nvGrpSpPr>
        <p:grpSpPr>
          <a:xfrm>
            <a:off x="5481637" y="2128836"/>
            <a:ext cx="314325" cy="466725"/>
            <a:chOff x="5481637" y="2128836"/>
            <a:chExt cx="314325" cy="466725"/>
          </a:xfrm>
        </p:grpSpPr>
        <p:sp>
          <p:nvSpPr>
            <p:cNvPr id="82" name="object 82"/>
            <p:cNvSpPr/>
            <p:nvPr/>
          </p:nvSpPr>
          <p:spPr>
            <a:xfrm>
              <a:off x="5486400" y="2133598"/>
              <a:ext cx="304800" cy="457200"/>
            </a:xfrm>
            <a:custGeom>
              <a:avLst/>
              <a:gdLst/>
              <a:ahLst/>
              <a:cxnLst/>
              <a:rect l="l" t="t" r="r" b="b"/>
              <a:pathLst>
                <a:path w="304800" h="457200">
                  <a:moveTo>
                    <a:pt x="215531" y="0"/>
                  </a:moveTo>
                  <a:lnTo>
                    <a:pt x="89268" y="0"/>
                  </a:lnTo>
                  <a:lnTo>
                    <a:pt x="0" y="89268"/>
                  </a:lnTo>
                  <a:lnTo>
                    <a:pt x="0" y="367931"/>
                  </a:lnTo>
                  <a:lnTo>
                    <a:pt x="89268" y="457200"/>
                  </a:lnTo>
                  <a:lnTo>
                    <a:pt x="215531" y="457200"/>
                  </a:lnTo>
                  <a:lnTo>
                    <a:pt x="304800" y="367931"/>
                  </a:lnTo>
                  <a:lnTo>
                    <a:pt x="304800" y="89268"/>
                  </a:lnTo>
                  <a:lnTo>
                    <a:pt x="215531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486400" y="2133598"/>
              <a:ext cx="304800" cy="457200"/>
            </a:xfrm>
            <a:custGeom>
              <a:avLst/>
              <a:gdLst/>
              <a:ahLst/>
              <a:cxnLst/>
              <a:rect l="l" t="t" r="r" b="b"/>
              <a:pathLst>
                <a:path w="304800" h="457200">
                  <a:moveTo>
                    <a:pt x="0" y="89268"/>
                  </a:moveTo>
                  <a:lnTo>
                    <a:pt x="89268" y="0"/>
                  </a:lnTo>
                  <a:lnTo>
                    <a:pt x="215531" y="0"/>
                  </a:lnTo>
                  <a:lnTo>
                    <a:pt x="304800" y="89268"/>
                  </a:lnTo>
                  <a:lnTo>
                    <a:pt x="304800" y="367931"/>
                  </a:lnTo>
                  <a:lnTo>
                    <a:pt x="215531" y="457200"/>
                  </a:lnTo>
                  <a:lnTo>
                    <a:pt x="89268" y="457200"/>
                  </a:lnTo>
                  <a:lnTo>
                    <a:pt x="0" y="367931"/>
                  </a:lnTo>
                  <a:lnTo>
                    <a:pt x="0" y="8926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4" name="object 84"/>
          <p:cNvSpPr txBox="1"/>
          <p:nvPr/>
        </p:nvSpPr>
        <p:spPr>
          <a:xfrm>
            <a:off x="5569267" y="2204720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3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5786437" y="1060450"/>
            <a:ext cx="4615180" cy="3134360"/>
            <a:chOff x="5786437" y="1060450"/>
            <a:chExt cx="4615180" cy="3134360"/>
          </a:xfrm>
        </p:grpSpPr>
        <p:sp>
          <p:nvSpPr>
            <p:cNvPr id="86" name="object 86"/>
            <p:cNvSpPr/>
            <p:nvPr/>
          </p:nvSpPr>
          <p:spPr>
            <a:xfrm>
              <a:off x="10363200" y="1066800"/>
              <a:ext cx="0" cy="2616200"/>
            </a:xfrm>
            <a:custGeom>
              <a:avLst/>
              <a:gdLst/>
              <a:ahLst/>
              <a:cxnLst/>
              <a:rect l="l" t="t" r="r" b="b"/>
              <a:pathLst>
                <a:path h="2616200">
                  <a:moveTo>
                    <a:pt x="0" y="0"/>
                  </a:moveTo>
                  <a:lnTo>
                    <a:pt x="0" y="26162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0325102" y="365760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38100" y="25400"/>
                  </a:ln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9753600" y="2209800"/>
              <a:ext cx="0" cy="304800"/>
            </a:xfrm>
            <a:custGeom>
              <a:avLst/>
              <a:gdLst/>
              <a:ahLst/>
              <a:cxnLst/>
              <a:rect l="l" t="t" r="r" b="b"/>
              <a:pathLst>
                <a:path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8916161" y="3277361"/>
              <a:ext cx="1383030" cy="0"/>
            </a:xfrm>
            <a:custGeom>
              <a:avLst/>
              <a:gdLst/>
              <a:ahLst/>
              <a:cxnLst/>
              <a:rect l="l" t="t" r="r" b="b"/>
              <a:pathLst>
                <a:path w="1383029">
                  <a:moveTo>
                    <a:pt x="0" y="0"/>
                  </a:moveTo>
                  <a:lnTo>
                    <a:pt x="1383030" y="0"/>
                  </a:lnTo>
                </a:path>
              </a:pathLst>
            </a:custGeom>
            <a:ln w="25908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0286239" y="3238502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4">
                  <a:moveTo>
                    <a:pt x="0" y="0"/>
                  </a:moveTo>
                  <a:lnTo>
                    <a:pt x="0" y="77724"/>
                  </a:lnTo>
                  <a:lnTo>
                    <a:pt x="77724" y="388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8915400" y="3124200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791200" y="3809998"/>
              <a:ext cx="2796540" cy="379730"/>
            </a:xfrm>
            <a:custGeom>
              <a:avLst/>
              <a:gdLst/>
              <a:ahLst/>
              <a:cxnLst/>
              <a:rect l="l" t="t" r="r" b="b"/>
              <a:pathLst>
                <a:path w="2796540" h="379729">
                  <a:moveTo>
                    <a:pt x="2685402" y="0"/>
                  </a:moveTo>
                  <a:lnTo>
                    <a:pt x="111137" y="0"/>
                  </a:lnTo>
                  <a:lnTo>
                    <a:pt x="0" y="111137"/>
                  </a:lnTo>
                  <a:lnTo>
                    <a:pt x="0" y="268338"/>
                  </a:lnTo>
                  <a:lnTo>
                    <a:pt x="111137" y="379475"/>
                  </a:lnTo>
                  <a:lnTo>
                    <a:pt x="2685402" y="379475"/>
                  </a:lnTo>
                  <a:lnTo>
                    <a:pt x="2796540" y="268338"/>
                  </a:lnTo>
                  <a:lnTo>
                    <a:pt x="2796540" y="111137"/>
                  </a:lnTo>
                  <a:lnTo>
                    <a:pt x="2685402" y="0"/>
                  </a:lnTo>
                  <a:close/>
                </a:path>
              </a:pathLst>
            </a:custGeom>
            <a:solidFill>
              <a:srgbClr val="F4E7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791200" y="3809998"/>
              <a:ext cx="2796540" cy="379730"/>
            </a:xfrm>
            <a:custGeom>
              <a:avLst/>
              <a:gdLst/>
              <a:ahLst/>
              <a:cxnLst/>
              <a:rect l="l" t="t" r="r" b="b"/>
              <a:pathLst>
                <a:path w="2796540" h="379729">
                  <a:moveTo>
                    <a:pt x="0" y="111137"/>
                  </a:moveTo>
                  <a:lnTo>
                    <a:pt x="111137" y="0"/>
                  </a:lnTo>
                  <a:lnTo>
                    <a:pt x="2685402" y="0"/>
                  </a:lnTo>
                  <a:lnTo>
                    <a:pt x="2796540" y="111137"/>
                  </a:lnTo>
                  <a:lnTo>
                    <a:pt x="2796540" y="268338"/>
                  </a:lnTo>
                  <a:lnTo>
                    <a:pt x="2685402" y="379475"/>
                  </a:lnTo>
                  <a:lnTo>
                    <a:pt x="111137" y="379475"/>
                  </a:lnTo>
                  <a:lnTo>
                    <a:pt x="0" y="268338"/>
                  </a:lnTo>
                  <a:lnTo>
                    <a:pt x="0" y="111137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4" name="object 94"/>
          <p:cNvSpPr txBox="1"/>
          <p:nvPr/>
        </p:nvSpPr>
        <p:spPr>
          <a:xfrm>
            <a:off x="6417786" y="3759360"/>
            <a:ext cx="154559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5" dirty="0">
                <a:latin typeface="Times New Roman"/>
                <a:cs typeface="Times New Roman"/>
              </a:rPr>
              <a:t>Фасовка</a:t>
            </a:r>
            <a:r>
              <a:rPr sz="2000" b="1" spc="-8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мазі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95" name="object 95"/>
          <p:cNvGrpSpPr/>
          <p:nvPr/>
        </p:nvGrpSpPr>
        <p:grpSpPr>
          <a:xfrm>
            <a:off x="5405437" y="3805238"/>
            <a:ext cx="390525" cy="390525"/>
            <a:chOff x="5405437" y="3805238"/>
            <a:chExt cx="390525" cy="390525"/>
          </a:xfrm>
        </p:grpSpPr>
        <p:sp>
          <p:nvSpPr>
            <p:cNvPr id="96" name="object 96"/>
            <p:cNvSpPr/>
            <p:nvPr/>
          </p:nvSpPr>
          <p:spPr>
            <a:xfrm>
              <a:off x="5410200" y="3810001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269417" y="0"/>
                  </a:moveTo>
                  <a:lnTo>
                    <a:pt x="111582" y="0"/>
                  </a:lnTo>
                  <a:lnTo>
                    <a:pt x="0" y="111582"/>
                  </a:lnTo>
                  <a:lnTo>
                    <a:pt x="0" y="269417"/>
                  </a:lnTo>
                  <a:lnTo>
                    <a:pt x="111582" y="381000"/>
                  </a:lnTo>
                  <a:lnTo>
                    <a:pt x="269417" y="381000"/>
                  </a:lnTo>
                  <a:lnTo>
                    <a:pt x="381000" y="269417"/>
                  </a:lnTo>
                  <a:lnTo>
                    <a:pt x="381000" y="111582"/>
                  </a:lnTo>
                  <a:lnTo>
                    <a:pt x="269417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410200" y="3810001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11582"/>
                  </a:moveTo>
                  <a:lnTo>
                    <a:pt x="111582" y="0"/>
                  </a:lnTo>
                  <a:lnTo>
                    <a:pt x="269417" y="0"/>
                  </a:lnTo>
                  <a:lnTo>
                    <a:pt x="381000" y="111582"/>
                  </a:lnTo>
                  <a:lnTo>
                    <a:pt x="381000" y="269417"/>
                  </a:lnTo>
                  <a:lnTo>
                    <a:pt x="269417" y="381000"/>
                  </a:lnTo>
                  <a:lnTo>
                    <a:pt x="111582" y="381000"/>
                  </a:lnTo>
                  <a:lnTo>
                    <a:pt x="0" y="269417"/>
                  </a:lnTo>
                  <a:lnTo>
                    <a:pt x="0" y="11158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8" name="object 98"/>
          <p:cNvSpPr txBox="1"/>
          <p:nvPr/>
        </p:nvSpPr>
        <p:spPr>
          <a:xfrm>
            <a:off x="5052059" y="3774525"/>
            <a:ext cx="643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357505" algn="l"/>
                <a:tab pos="490220" algn="l"/>
              </a:tabLst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2700" b="1" baseline="-16975" dirty="0">
                <a:latin typeface="Times New Roman"/>
                <a:cs typeface="Times New Roman"/>
              </a:rPr>
              <a:t>5</a:t>
            </a:r>
            <a:endParaRPr sz="2700" baseline="-16975">
              <a:latin typeface="Times New Roman"/>
              <a:cs typeface="Times New Roman"/>
            </a:endParaRPr>
          </a:p>
        </p:txBody>
      </p:sp>
      <p:grpSp>
        <p:nvGrpSpPr>
          <p:cNvPr id="99" name="object 99"/>
          <p:cNvGrpSpPr/>
          <p:nvPr/>
        </p:nvGrpSpPr>
        <p:grpSpPr>
          <a:xfrm>
            <a:off x="5052063" y="2324102"/>
            <a:ext cx="5544820" cy="2680970"/>
            <a:chOff x="5052063" y="2324102"/>
            <a:chExt cx="5544820" cy="2680970"/>
          </a:xfrm>
        </p:grpSpPr>
        <p:sp>
          <p:nvSpPr>
            <p:cNvPr id="100" name="object 100"/>
            <p:cNvSpPr/>
            <p:nvPr/>
          </p:nvSpPr>
          <p:spPr>
            <a:xfrm>
              <a:off x="8660383" y="4000500"/>
              <a:ext cx="564515" cy="0"/>
            </a:xfrm>
            <a:custGeom>
              <a:avLst/>
              <a:gdLst/>
              <a:ahLst/>
              <a:cxnLst/>
              <a:rect l="l" t="t" r="r" b="b"/>
              <a:pathLst>
                <a:path w="564515">
                  <a:moveTo>
                    <a:pt x="564387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8596882" y="3962397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9754361" y="2362961"/>
              <a:ext cx="544830" cy="0"/>
            </a:xfrm>
            <a:custGeom>
              <a:avLst/>
              <a:gdLst/>
              <a:ahLst/>
              <a:cxnLst/>
              <a:rect l="l" t="t" r="r" b="b"/>
              <a:pathLst>
                <a:path w="544829">
                  <a:moveTo>
                    <a:pt x="0" y="0"/>
                  </a:moveTo>
                  <a:lnTo>
                    <a:pt x="544830" y="0"/>
                  </a:lnTo>
                </a:path>
              </a:pathLst>
            </a:custGeom>
            <a:ln w="25908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10286239" y="2324102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5">
                  <a:moveTo>
                    <a:pt x="0" y="0"/>
                  </a:moveTo>
                  <a:lnTo>
                    <a:pt x="0" y="77724"/>
                  </a:lnTo>
                  <a:lnTo>
                    <a:pt x="77724" y="388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7239000" y="4118585"/>
              <a:ext cx="3352800" cy="882015"/>
            </a:xfrm>
            <a:custGeom>
              <a:avLst/>
              <a:gdLst/>
              <a:ahLst/>
              <a:cxnLst/>
              <a:rect l="l" t="t" r="r" b="b"/>
              <a:pathLst>
                <a:path w="3352800" h="882014">
                  <a:moveTo>
                    <a:pt x="0" y="334289"/>
                  </a:moveTo>
                  <a:lnTo>
                    <a:pt x="8602" y="291675"/>
                  </a:lnTo>
                  <a:lnTo>
                    <a:pt x="32062" y="256878"/>
                  </a:lnTo>
                  <a:lnTo>
                    <a:pt x="66860" y="233417"/>
                  </a:lnTo>
                  <a:lnTo>
                    <a:pt x="109473" y="224815"/>
                  </a:lnTo>
                  <a:lnTo>
                    <a:pt x="1955800" y="224815"/>
                  </a:lnTo>
                  <a:lnTo>
                    <a:pt x="2422563" y="0"/>
                  </a:lnTo>
                  <a:lnTo>
                    <a:pt x="2794000" y="224815"/>
                  </a:lnTo>
                  <a:lnTo>
                    <a:pt x="3243326" y="224815"/>
                  </a:lnTo>
                  <a:lnTo>
                    <a:pt x="3285939" y="233417"/>
                  </a:lnTo>
                  <a:lnTo>
                    <a:pt x="3320737" y="256878"/>
                  </a:lnTo>
                  <a:lnTo>
                    <a:pt x="3344197" y="291675"/>
                  </a:lnTo>
                  <a:lnTo>
                    <a:pt x="3352800" y="334289"/>
                  </a:lnTo>
                  <a:lnTo>
                    <a:pt x="3352800" y="498500"/>
                  </a:lnTo>
                  <a:lnTo>
                    <a:pt x="3352800" y="772185"/>
                  </a:lnTo>
                  <a:lnTo>
                    <a:pt x="3344197" y="814793"/>
                  </a:lnTo>
                  <a:lnTo>
                    <a:pt x="3320737" y="849591"/>
                  </a:lnTo>
                  <a:lnTo>
                    <a:pt x="3285939" y="873055"/>
                  </a:lnTo>
                  <a:lnTo>
                    <a:pt x="3243326" y="881659"/>
                  </a:lnTo>
                  <a:lnTo>
                    <a:pt x="2794000" y="881659"/>
                  </a:lnTo>
                  <a:lnTo>
                    <a:pt x="1955800" y="881659"/>
                  </a:lnTo>
                  <a:lnTo>
                    <a:pt x="109473" y="881659"/>
                  </a:lnTo>
                  <a:lnTo>
                    <a:pt x="66860" y="873055"/>
                  </a:lnTo>
                  <a:lnTo>
                    <a:pt x="32062" y="849591"/>
                  </a:lnTo>
                  <a:lnTo>
                    <a:pt x="8602" y="814793"/>
                  </a:lnTo>
                  <a:lnTo>
                    <a:pt x="0" y="772185"/>
                  </a:lnTo>
                  <a:lnTo>
                    <a:pt x="0" y="498500"/>
                  </a:lnTo>
                  <a:lnTo>
                    <a:pt x="0" y="334289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090159" y="4038600"/>
              <a:ext cx="0" cy="546100"/>
            </a:xfrm>
            <a:custGeom>
              <a:avLst/>
              <a:gdLst/>
              <a:ahLst/>
              <a:cxnLst/>
              <a:rect l="l" t="t" r="r" b="b"/>
              <a:pathLst>
                <a:path h="546100">
                  <a:moveTo>
                    <a:pt x="0" y="0"/>
                  </a:moveTo>
                  <a:lnTo>
                    <a:pt x="0" y="5461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052063" y="4572001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7" name="object 107"/>
          <p:cNvSpPr txBox="1"/>
          <p:nvPr/>
        </p:nvSpPr>
        <p:spPr>
          <a:xfrm>
            <a:off x="7408169" y="4307919"/>
            <a:ext cx="3012440" cy="65913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 indent="1270" algn="ctr">
              <a:lnSpc>
                <a:spcPct val="80000"/>
              </a:lnSpc>
              <a:spcBef>
                <a:spcPts val="480"/>
              </a:spcBef>
            </a:pPr>
            <a:r>
              <a:rPr sz="1600" b="1" spc="-5" dirty="0">
                <a:latin typeface="Times New Roman"/>
                <a:cs typeface="Times New Roman"/>
              </a:rPr>
              <a:t>в</a:t>
            </a:r>
            <a:r>
              <a:rPr sz="1600" b="1" spc="-10" dirty="0">
                <a:latin typeface="Times New Roman"/>
                <a:cs typeface="Times New Roman"/>
              </a:rPr>
              <a:t> підігрітій</a:t>
            </a:r>
            <a:r>
              <a:rPr sz="1600" b="1" spc="6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ступці</a:t>
            </a:r>
            <a:r>
              <a:rPr sz="1600" b="1" spc="2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вазелін </a:t>
            </a:r>
            <a:r>
              <a:rPr sz="1600" b="1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плавиться</a:t>
            </a:r>
            <a:r>
              <a:rPr sz="1600" b="1" spc="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і</a:t>
            </a:r>
            <a:r>
              <a:rPr sz="1600" b="1" spc="-10" dirty="0">
                <a:latin typeface="Times New Roman"/>
                <a:cs typeface="Times New Roman"/>
              </a:rPr>
              <a:t> </a:t>
            </a:r>
            <a:r>
              <a:rPr sz="1600" b="1" spc="-20" dirty="0">
                <a:latin typeface="Times New Roman"/>
                <a:cs typeface="Times New Roman"/>
              </a:rPr>
              <a:t>переходить</a:t>
            </a:r>
            <a:r>
              <a:rPr sz="1600" b="1" spc="2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в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рідкий </a:t>
            </a:r>
            <a:r>
              <a:rPr sz="1600" b="1" spc="-38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стан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7874507" y="5050535"/>
            <a:ext cx="2766060" cy="175260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501015" marR="497205" indent="1905" algn="ctr">
              <a:lnSpc>
                <a:spcPct val="100000"/>
              </a:lnSpc>
              <a:spcBef>
                <a:spcPts val="310"/>
              </a:spcBef>
            </a:pPr>
            <a:r>
              <a:rPr sz="18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2-й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варіант 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частину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вазеліну </a:t>
            </a:r>
            <a:r>
              <a:rPr sz="1800" b="1" spc="-434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плавлять</a:t>
            </a:r>
            <a:endParaRPr sz="1800">
              <a:latin typeface="Times New Roman"/>
              <a:cs typeface="Times New Roman"/>
            </a:endParaRPr>
          </a:p>
          <a:p>
            <a:pPr marL="142875" marR="138430" algn="ctr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у </a:t>
            </a:r>
            <a:r>
              <a:rPr sz="1800" b="1" spc="-5" dirty="0">
                <a:latin typeface="Times New Roman"/>
                <a:cs typeface="Times New Roman"/>
              </a:rPr>
              <a:t>випарювальній </a:t>
            </a:r>
            <a:r>
              <a:rPr sz="1800" b="1" spc="-10" dirty="0">
                <a:latin typeface="Times New Roman"/>
                <a:cs typeface="Times New Roman"/>
              </a:rPr>
              <a:t>чашці </a:t>
            </a:r>
            <a:r>
              <a:rPr sz="1800" b="1" spc="-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 </a:t>
            </a:r>
            <a:r>
              <a:rPr sz="1800" spc="5" dirty="0">
                <a:latin typeface="Times New Roman"/>
                <a:cs typeface="Times New Roman"/>
              </a:rPr>
              <a:t>переносять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-5" dirty="0">
                <a:latin typeface="Times New Roman"/>
                <a:cs typeface="Times New Roman"/>
              </a:rPr>
              <a:t>ступку до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дерматолу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9283541" y="3744785"/>
            <a:ext cx="6616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725" marR="5080" indent="-7366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852E74"/>
                </a:solidFill>
                <a:latin typeface="Trebuchet MS"/>
                <a:cs typeface="Trebuchet MS"/>
              </a:rPr>
              <a:t>пі</a:t>
            </a:r>
            <a:r>
              <a:rPr sz="1200" b="1" spc="5" dirty="0">
                <a:solidFill>
                  <a:srgbClr val="852E74"/>
                </a:solidFill>
                <a:latin typeface="Trebuchet MS"/>
                <a:cs typeface="Trebuchet MS"/>
              </a:rPr>
              <a:t>д</a:t>
            </a:r>
            <a:r>
              <a:rPr sz="1200" b="1" spc="-5" dirty="0">
                <a:solidFill>
                  <a:srgbClr val="852E74"/>
                </a:solidFill>
                <a:latin typeface="Trebuchet MS"/>
                <a:cs typeface="Trebuchet MS"/>
              </a:rPr>
              <a:t>іг</a:t>
            </a:r>
            <a:r>
              <a:rPr sz="1200" b="1" spc="-10" dirty="0">
                <a:solidFill>
                  <a:srgbClr val="852E74"/>
                </a:solidFill>
                <a:latin typeface="Trebuchet MS"/>
                <a:cs typeface="Trebuchet MS"/>
              </a:rPr>
              <a:t>р</a:t>
            </a:r>
            <a:r>
              <a:rPr sz="1200" b="1" spc="-5" dirty="0">
                <a:solidFill>
                  <a:srgbClr val="852E74"/>
                </a:solidFill>
                <a:latin typeface="Trebuchet MS"/>
                <a:cs typeface="Trebuchet MS"/>
              </a:rPr>
              <a:t>і</a:t>
            </a:r>
            <a:r>
              <a:rPr sz="1200" b="1" dirty="0">
                <a:solidFill>
                  <a:srgbClr val="852E74"/>
                </a:solidFill>
                <a:latin typeface="Trebuchet MS"/>
                <a:cs typeface="Trebuchet MS"/>
              </a:rPr>
              <a:t>та  </a:t>
            </a:r>
            <a:r>
              <a:rPr sz="1200" b="1" spc="-5" dirty="0">
                <a:solidFill>
                  <a:srgbClr val="852E74"/>
                </a:solidFill>
                <a:latin typeface="Trebuchet MS"/>
                <a:cs typeface="Trebuchet MS"/>
              </a:rPr>
              <a:t>ступка</a:t>
            </a:r>
            <a:endParaRPr sz="1200">
              <a:latin typeface="Trebuchet MS"/>
              <a:cs typeface="Trebuchet MS"/>
            </a:endParaRPr>
          </a:p>
        </p:txBody>
      </p:sp>
      <p:grpSp>
        <p:nvGrpSpPr>
          <p:cNvPr id="110" name="object 110"/>
          <p:cNvGrpSpPr/>
          <p:nvPr/>
        </p:nvGrpSpPr>
        <p:grpSpPr>
          <a:xfrm>
            <a:off x="4052315" y="4325111"/>
            <a:ext cx="1866900" cy="795655"/>
            <a:chOff x="4052315" y="4325111"/>
            <a:chExt cx="1866900" cy="795655"/>
          </a:xfrm>
        </p:grpSpPr>
        <p:sp>
          <p:nvSpPr>
            <p:cNvPr id="111" name="object 111"/>
            <p:cNvSpPr/>
            <p:nvPr/>
          </p:nvSpPr>
          <p:spPr>
            <a:xfrm>
              <a:off x="4056887" y="4329683"/>
              <a:ext cx="1858010" cy="786765"/>
            </a:xfrm>
            <a:custGeom>
              <a:avLst/>
              <a:gdLst/>
              <a:ahLst/>
              <a:cxnLst/>
              <a:rect l="l" t="t" r="r" b="b"/>
              <a:pathLst>
                <a:path w="1858010" h="786764">
                  <a:moveTo>
                    <a:pt x="928878" y="0"/>
                  </a:moveTo>
                  <a:lnTo>
                    <a:pt x="852695" y="434"/>
                  </a:lnTo>
                  <a:lnTo>
                    <a:pt x="778209" y="1715"/>
                  </a:lnTo>
                  <a:lnTo>
                    <a:pt x="705658" y="3808"/>
                  </a:lnTo>
                  <a:lnTo>
                    <a:pt x="635281" y="6681"/>
                  </a:lnTo>
                  <a:lnTo>
                    <a:pt x="567317" y="10298"/>
                  </a:lnTo>
                  <a:lnTo>
                    <a:pt x="502005" y="14628"/>
                  </a:lnTo>
                  <a:lnTo>
                    <a:pt x="439585" y="19635"/>
                  </a:lnTo>
                  <a:lnTo>
                    <a:pt x="380295" y="25286"/>
                  </a:lnTo>
                  <a:lnTo>
                    <a:pt x="324374" y="31547"/>
                  </a:lnTo>
                  <a:lnTo>
                    <a:pt x="272062" y="38385"/>
                  </a:lnTo>
                  <a:lnTo>
                    <a:pt x="223597" y="45766"/>
                  </a:lnTo>
                  <a:lnTo>
                    <a:pt x="179219" y="53656"/>
                  </a:lnTo>
                  <a:lnTo>
                    <a:pt x="139167" y="62022"/>
                  </a:lnTo>
                  <a:lnTo>
                    <a:pt x="72996" y="80045"/>
                  </a:lnTo>
                  <a:lnTo>
                    <a:pt x="26995" y="99566"/>
                  </a:lnTo>
                  <a:lnTo>
                    <a:pt x="0" y="131063"/>
                  </a:lnTo>
                  <a:lnTo>
                    <a:pt x="0" y="655319"/>
                  </a:lnTo>
                  <a:lnTo>
                    <a:pt x="26995" y="686817"/>
                  </a:lnTo>
                  <a:lnTo>
                    <a:pt x="72996" y="706338"/>
                  </a:lnTo>
                  <a:lnTo>
                    <a:pt x="139167" y="724361"/>
                  </a:lnTo>
                  <a:lnTo>
                    <a:pt x="179219" y="732727"/>
                  </a:lnTo>
                  <a:lnTo>
                    <a:pt x="223597" y="740617"/>
                  </a:lnTo>
                  <a:lnTo>
                    <a:pt x="272062" y="747998"/>
                  </a:lnTo>
                  <a:lnTo>
                    <a:pt x="324374" y="754836"/>
                  </a:lnTo>
                  <a:lnTo>
                    <a:pt x="380295" y="761097"/>
                  </a:lnTo>
                  <a:lnTo>
                    <a:pt x="439585" y="766748"/>
                  </a:lnTo>
                  <a:lnTo>
                    <a:pt x="502005" y="771755"/>
                  </a:lnTo>
                  <a:lnTo>
                    <a:pt x="567317" y="776085"/>
                  </a:lnTo>
                  <a:lnTo>
                    <a:pt x="635281" y="779702"/>
                  </a:lnTo>
                  <a:lnTo>
                    <a:pt x="705658" y="782575"/>
                  </a:lnTo>
                  <a:lnTo>
                    <a:pt x="778209" y="784668"/>
                  </a:lnTo>
                  <a:lnTo>
                    <a:pt x="852695" y="785949"/>
                  </a:lnTo>
                  <a:lnTo>
                    <a:pt x="928878" y="786383"/>
                  </a:lnTo>
                  <a:lnTo>
                    <a:pt x="1005060" y="785949"/>
                  </a:lnTo>
                  <a:lnTo>
                    <a:pt x="1079546" y="784668"/>
                  </a:lnTo>
                  <a:lnTo>
                    <a:pt x="1152097" y="782575"/>
                  </a:lnTo>
                  <a:lnTo>
                    <a:pt x="1222474" y="779702"/>
                  </a:lnTo>
                  <a:lnTo>
                    <a:pt x="1290438" y="776085"/>
                  </a:lnTo>
                  <a:lnTo>
                    <a:pt x="1355750" y="771755"/>
                  </a:lnTo>
                  <a:lnTo>
                    <a:pt x="1418170" y="766748"/>
                  </a:lnTo>
                  <a:lnTo>
                    <a:pt x="1477460" y="761097"/>
                  </a:lnTo>
                  <a:lnTo>
                    <a:pt x="1533381" y="754836"/>
                  </a:lnTo>
                  <a:lnTo>
                    <a:pt x="1585693" y="747998"/>
                  </a:lnTo>
                  <a:lnTo>
                    <a:pt x="1634158" y="740617"/>
                  </a:lnTo>
                  <a:lnTo>
                    <a:pt x="1678536" y="732727"/>
                  </a:lnTo>
                  <a:lnTo>
                    <a:pt x="1718588" y="724361"/>
                  </a:lnTo>
                  <a:lnTo>
                    <a:pt x="1784759" y="706338"/>
                  </a:lnTo>
                  <a:lnTo>
                    <a:pt x="1830760" y="686817"/>
                  </a:lnTo>
                  <a:lnTo>
                    <a:pt x="1857756" y="655319"/>
                  </a:lnTo>
                  <a:lnTo>
                    <a:pt x="1857756" y="131063"/>
                  </a:lnTo>
                  <a:lnTo>
                    <a:pt x="1830760" y="99566"/>
                  </a:lnTo>
                  <a:lnTo>
                    <a:pt x="1784759" y="80045"/>
                  </a:lnTo>
                  <a:lnTo>
                    <a:pt x="1718588" y="62022"/>
                  </a:lnTo>
                  <a:lnTo>
                    <a:pt x="1678536" y="53656"/>
                  </a:lnTo>
                  <a:lnTo>
                    <a:pt x="1634158" y="45766"/>
                  </a:lnTo>
                  <a:lnTo>
                    <a:pt x="1585693" y="38385"/>
                  </a:lnTo>
                  <a:lnTo>
                    <a:pt x="1533381" y="31547"/>
                  </a:lnTo>
                  <a:lnTo>
                    <a:pt x="1477460" y="25286"/>
                  </a:lnTo>
                  <a:lnTo>
                    <a:pt x="1418170" y="19635"/>
                  </a:lnTo>
                  <a:lnTo>
                    <a:pt x="1355750" y="14628"/>
                  </a:lnTo>
                  <a:lnTo>
                    <a:pt x="1290438" y="10298"/>
                  </a:lnTo>
                  <a:lnTo>
                    <a:pt x="1222474" y="6681"/>
                  </a:lnTo>
                  <a:lnTo>
                    <a:pt x="1152097" y="3808"/>
                  </a:lnTo>
                  <a:lnTo>
                    <a:pt x="1079546" y="1715"/>
                  </a:lnTo>
                  <a:lnTo>
                    <a:pt x="1005060" y="434"/>
                  </a:lnTo>
                  <a:lnTo>
                    <a:pt x="9288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056887" y="4460747"/>
              <a:ext cx="1858010" cy="131445"/>
            </a:xfrm>
            <a:custGeom>
              <a:avLst/>
              <a:gdLst/>
              <a:ahLst/>
              <a:cxnLst/>
              <a:rect l="l" t="t" r="r" b="b"/>
              <a:pathLst>
                <a:path w="1858010" h="131445">
                  <a:moveTo>
                    <a:pt x="1857755" y="0"/>
                  </a:moveTo>
                  <a:lnTo>
                    <a:pt x="1830760" y="31497"/>
                  </a:lnTo>
                  <a:lnTo>
                    <a:pt x="1784759" y="51018"/>
                  </a:lnTo>
                  <a:lnTo>
                    <a:pt x="1718588" y="69041"/>
                  </a:lnTo>
                  <a:lnTo>
                    <a:pt x="1678536" y="77407"/>
                  </a:lnTo>
                  <a:lnTo>
                    <a:pt x="1634158" y="85297"/>
                  </a:lnTo>
                  <a:lnTo>
                    <a:pt x="1585693" y="92678"/>
                  </a:lnTo>
                  <a:lnTo>
                    <a:pt x="1533381" y="99516"/>
                  </a:lnTo>
                  <a:lnTo>
                    <a:pt x="1477460" y="105777"/>
                  </a:lnTo>
                  <a:lnTo>
                    <a:pt x="1418170" y="111428"/>
                  </a:lnTo>
                  <a:lnTo>
                    <a:pt x="1355750" y="116435"/>
                  </a:lnTo>
                  <a:lnTo>
                    <a:pt x="1290438" y="120765"/>
                  </a:lnTo>
                  <a:lnTo>
                    <a:pt x="1222474" y="124382"/>
                  </a:lnTo>
                  <a:lnTo>
                    <a:pt x="1152097" y="127255"/>
                  </a:lnTo>
                  <a:lnTo>
                    <a:pt x="1079546" y="129348"/>
                  </a:lnTo>
                  <a:lnTo>
                    <a:pt x="1005060" y="130629"/>
                  </a:lnTo>
                  <a:lnTo>
                    <a:pt x="928877" y="131064"/>
                  </a:lnTo>
                  <a:lnTo>
                    <a:pt x="852695" y="130629"/>
                  </a:lnTo>
                  <a:lnTo>
                    <a:pt x="778209" y="129348"/>
                  </a:lnTo>
                  <a:lnTo>
                    <a:pt x="705658" y="127255"/>
                  </a:lnTo>
                  <a:lnTo>
                    <a:pt x="635281" y="124382"/>
                  </a:lnTo>
                  <a:lnTo>
                    <a:pt x="567317" y="120765"/>
                  </a:lnTo>
                  <a:lnTo>
                    <a:pt x="502005" y="116435"/>
                  </a:lnTo>
                  <a:lnTo>
                    <a:pt x="439585" y="111428"/>
                  </a:lnTo>
                  <a:lnTo>
                    <a:pt x="380295" y="105777"/>
                  </a:lnTo>
                  <a:lnTo>
                    <a:pt x="324374" y="99516"/>
                  </a:lnTo>
                  <a:lnTo>
                    <a:pt x="272062" y="92678"/>
                  </a:lnTo>
                  <a:lnTo>
                    <a:pt x="223597" y="85297"/>
                  </a:lnTo>
                  <a:lnTo>
                    <a:pt x="179219" y="77407"/>
                  </a:lnTo>
                  <a:lnTo>
                    <a:pt x="139167" y="69041"/>
                  </a:lnTo>
                  <a:lnTo>
                    <a:pt x="72996" y="51018"/>
                  </a:lnTo>
                  <a:lnTo>
                    <a:pt x="26995" y="31497"/>
                  </a:lnTo>
                  <a:lnTo>
                    <a:pt x="3079" y="10750"/>
                  </a:ln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056887" y="4329683"/>
              <a:ext cx="1858010" cy="786765"/>
            </a:xfrm>
            <a:custGeom>
              <a:avLst/>
              <a:gdLst/>
              <a:ahLst/>
              <a:cxnLst/>
              <a:rect l="l" t="t" r="r" b="b"/>
              <a:pathLst>
                <a:path w="1858010" h="786764">
                  <a:moveTo>
                    <a:pt x="0" y="131063"/>
                  </a:moveTo>
                  <a:lnTo>
                    <a:pt x="26995" y="99566"/>
                  </a:lnTo>
                  <a:lnTo>
                    <a:pt x="72996" y="80045"/>
                  </a:lnTo>
                  <a:lnTo>
                    <a:pt x="139167" y="62022"/>
                  </a:lnTo>
                  <a:lnTo>
                    <a:pt x="179219" y="53656"/>
                  </a:lnTo>
                  <a:lnTo>
                    <a:pt x="223597" y="45766"/>
                  </a:lnTo>
                  <a:lnTo>
                    <a:pt x="272062" y="38385"/>
                  </a:lnTo>
                  <a:lnTo>
                    <a:pt x="324374" y="31547"/>
                  </a:lnTo>
                  <a:lnTo>
                    <a:pt x="380295" y="25286"/>
                  </a:lnTo>
                  <a:lnTo>
                    <a:pt x="439585" y="19635"/>
                  </a:lnTo>
                  <a:lnTo>
                    <a:pt x="502005" y="14628"/>
                  </a:lnTo>
                  <a:lnTo>
                    <a:pt x="567317" y="10298"/>
                  </a:lnTo>
                  <a:lnTo>
                    <a:pt x="635281" y="6681"/>
                  </a:lnTo>
                  <a:lnTo>
                    <a:pt x="705658" y="3808"/>
                  </a:lnTo>
                  <a:lnTo>
                    <a:pt x="778209" y="1715"/>
                  </a:lnTo>
                  <a:lnTo>
                    <a:pt x="852695" y="434"/>
                  </a:lnTo>
                  <a:lnTo>
                    <a:pt x="928878" y="0"/>
                  </a:lnTo>
                  <a:lnTo>
                    <a:pt x="1005060" y="434"/>
                  </a:lnTo>
                  <a:lnTo>
                    <a:pt x="1079546" y="1715"/>
                  </a:lnTo>
                  <a:lnTo>
                    <a:pt x="1152097" y="3808"/>
                  </a:lnTo>
                  <a:lnTo>
                    <a:pt x="1222474" y="6681"/>
                  </a:lnTo>
                  <a:lnTo>
                    <a:pt x="1290438" y="10298"/>
                  </a:lnTo>
                  <a:lnTo>
                    <a:pt x="1355750" y="14628"/>
                  </a:lnTo>
                  <a:lnTo>
                    <a:pt x="1418170" y="19635"/>
                  </a:lnTo>
                  <a:lnTo>
                    <a:pt x="1477460" y="25286"/>
                  </a:lnTo>
                  <a:lnTo>
                    <a:pt x="1533381" y="31547"/>
                  </a:lnTo>
                  <a:lnTo>
                    <a:pt x="1585693" y="38385"/>
                  </a:lnTo>
                  <a:lnTo>
                    <a:pt x="1634158" y="45766"/>
                  </a:lnTo>
                  <a:lnTo>
                    <a:pt x="1678536" y="53656"/>
                  </a:lnTo>
                  <a:lnTo>
                    <a:pt x="1718588" y="62022"/>
                  </a:lnTo>
                  <a:lnTo>
                    <a:pt x="1784759" y="80045"/>
                  </a:lnTo>
                  <a:lnTo>
                    <a:pt x="1830760" y="99566"/>
                  </a:lnTo>
                  <a:lnTo>
                    <a:pt x="1857756" y="131063"/>
                  </a:lnTo>
                  <a:lnTo>
                    <a:pt x="1857756" y="655319"/>
                  </a:lnTo>
                  <a:lnTo>
                    <a:pt x="1830760" y="686817"/>
                  </a:lnTo>
                  <a:lnTo>
                    <a:pt x="1784759" y="706338"/>
                  </a:lnTo>
                  <a:lnTo>
                    <a:pt x="1718588" y="724361"/>
                  </a:lnTo>
                  <a:lnTo>
                    <a:pt x="1678536" y="732727"/>
                  </a:lnTo>
                  <a:lnTo>
                    <a:pt x="1634158" y="740617"/>
                  </a:lnTo>
                  <a:lnTo>
                    <a:pt x="1585693" y="747998"/>
                  </a:lnTo>
                  <a:lnTo>
                    <a:pt x="1533381" y="754836"/>
                  </a:lnTo>
                  <a:lnTo>
                    <a:pt x="1477460" y="761097"/>
                  </a:lnTo>
                  <a:lnTo>
                    <a:pt x="1418170" y="766748"/>
                  </a:lnTo>
                  <a:lnTo>
                    <a:pt x="1355750" y="771755"/>
                  </a:lnTo>
                  <a:lnTo>
                    <a:pt x="1290438" y="776085"/>
                  </a:lnTo>
                  <a:lnTo>
                    <a:pt x="1222474" y="779702"/>
                  </a:lnTo>
                  <a:lnTo>
                    <a:pt x="1152097" y="782575"/>
                  </a:lnTo>
                  <a:lnTo>
                    <a:pt x="1079546" y="784668"/>
                  </a:lnTo>
                  <a:lnTo>
                    <a:pt x="1005060" y="785949"/>
                  </a:lnTo>
                  <a:lnTo>
                    <a:pt x="928878" y="786383"/>
                  </a:lnTo>
                  <a:lnTo>
                    <a:pt x="852695" y="785949"/>
                  </a:lnTo>
                  <a:lnTo>
                    <a:pt x="778209" y="784668"/>
                  </a:lnTo>
                  <a:lnTo>
                    <a:pt x="705658" y="782575"/>
                  </a:lnTo>
                  <a:lnTo>
                    <a:pt x="635281" y="779702"/>
                  </a:lnTo>
                  <a:lnTo>
                    <a:pt x="567317" y="776085"/>
                  </a:lnTo>
                  <a:lnTo>
                    <a:pt x="502005" y="771755"/>
                  </a:lnTo>
                  <a:lnTo>
                    <a:pt x="439585" y="766748"/>
                  </a:lnTo>
                  <a:lnTo>
                    <a:pt x="380295" y="761097"/>
                  </a:lnTo>
                  <a:lnTo>
                    <a:pt x="324374" y="754836"/>
                  </a:lnTo>
                  <a:lnTo>
                    <a:pt x="272062" y="747998"/>
                  </a:lnTo>
                  <a:lnTo>
                    <a:pt x="223597" y="740617"/>
                  </a:lnTo>
                  <a:lnTo>
                    <a:pt x="179219" y="732727"/>
                  </a:lnTo>
                  <a:lnTo>
                    <a:pt x="139167" y="724361"/>
                  </a:lnTo>
                  <a:lnTo>
                    <a:pt x="72996" y="706338"/>
                  </a:lnTo>
                  <a:lnTo>
                    <a:pt x="26995" y="686817"/>
                  </a:lnTo>
                  <a:lnTo>
                    <a:pt x="0" y="655319"/>
                  </a:lnTo>
                  <a:lnTo>
                    <a:pt x="0" y="13106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4" name="object 114"/>
          <p:cNvSpPr txBox="1"/>
          <p:nvPr/>
        </p:nvSpPr>
        <p:spPr>
          <a:xfrm>
            <a:off x="4230098" y="4525952"/>
            <a:ext cx="15106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9565" marR="5080" indent="-3175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852E74"/>
                </a:solidFill>
                <a:latin typeface="Trebuchet MS"/>
                <a:cs typeface="Trebuchet MS"/>
              </a:rPr>
              <a:t>Контейнер</a:t>
            </a:r>
            <a:r>
              <a:rPr sz="1600" b="1" spc="-65" dirty="0">
                <a:solidFill>
                  <a:srgbClr val="852E74"/>
                </a:solidFill>
                <a:latin typeface="Trebuchet MS"/>
                <a:cs typeface="Trebuchet MS"/>
              </a:rPr>
              <a:t> </a:t>
            </a:r>
            <a:r>
              <a:rPr sz="1600" b="1" spc="-5" dirty="0">
                <a:solidFill>
                  <a:srgbClr val="852E74"/>
                </a:solidFill>
                <a:latin typeface="Trebuchet MS"/>
                <a:cs typeface="Trebuchet MS"/>
              </a:rPr>
              <a:t>для </a:t>
            </a:r>
            <a:r>
              <a:rPr sz="1600" b="1" spc="-465" dirty="0">
                <a:solidFill>
                  <a:srgbClr val="852E74"/>
                </a:solidFill>
                <a:latin typeface="Trebuchet MS"/>
                <a:cs typeface="Trebuchet MS"/>
              </a:rPr>
              <a:t> </a:t>
            </a:r>
            <a:r>
              <a:rPr sz="1600" b="1" spc="-5" dirty="0">
                <a:solidFill>
                  <a:srgbClr val="852E74"/>
                </a:solidFill>
                <a:latin typeface="Trebuchet MS"/>
                <a:cs typeface="Trebuchet MS"/>
              </a:rPr>
              <a:t>відпуску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" y="152400"/>
            <a:ext cx="5029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1" dirty="0" err="1" smtClean="0">
                <a:solidFill>
                  <a:srgbClr val="1F2124"/>
                </a:solidFill>
                <a:effectLst/>
                <a:latin typeface="Roboto"/>
              </a:rPr>
              <a:t>Rp</a:t>
            </a:r>
            <a:r>
              <a:rPr lang="ru-RU" b="0" i="1" dirty="0" smtClean="0">
                <a:solidFill>
                  <a:srgbClr val="1F2124"/>
                </a:solidFill>
                <a:effectLst/>
                <a:latin typeface="Roboto"/>
              </a:rPr>
              <a:t>.: </a:t>
            </a:r>
            <a:r>
              <a:rPr lang="ru-RU" b="0" i="1" dirty="0" err="1" smtClean="0">
                <a:solidFill>
                  <a:srgbClr val="1F2124"/>
                </a:solidFill>
                <a:effectLst/>
                <a:latin typeface="Roboto"/>
              </a:rPr>
              <a:t>Ung</a:t>
            </a:r>
            <a:r>
              <a:rPr lang="ru-RU" b="0" i="1" dirty="0" smtClean="0">
                <a:solidFill>
                  <a:srgbClr val="1F2124"/>
                </a:solidFill>
                <a:effectLst/>
                <a:latin typeface="Roboto"/>
              </a:rPr>
              <a:t>. </a:t>
            </a:r>
            <a:r>
              <a:rPr lang="ru-RU" b="0" i="1" dirty="0" err="1" smtClean="0">
                <a:solidFill>
                  <a:srgbClr val="1F2124"/>
                </a:solidFill>
                <a:effectLst/>
                <a:latin typeface="Roboto"/>
              </a:rPr>
              <a:t>Concovi</a:t>
            </a:r>
            <a:r>
              <a:rPr lang="ru-RU" b="0" i="1" dirty="0" smtClean="0">
                <a:solidFill>
                  <a:srgbClr val="1F2124"/>
                </a:solidFill>
                <a:effectLst/>
                <a:latin typeface="Roboto"/>
              </a:rPr>
              <a:t> 50,0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0" i="1" dirty="0" smtClean="0">
                <a:solidFill>
                  <a:srgbClr val="1F2124"/>
                </a:solidFill>
                <a:effectLst/>
                <a:latin typeface="Roboto"/>
              </a:rPr>
              <a:t>        D.S. </a:t>
            </a:r>
            <a:r>
              <a:rPr lang="ru-RU" b="0" i="1" dirty="0" err="1" smtClean="0">
                <a:solidFill>
                  <a:srgbClr val="1F2124"/>
                </a:solidFill>
                <a:effectLst/>
                <a:latin typeface="Roboto"/>
              </a:rPr>
              <a:t>Наносити</a:t>
            </a:r>
            <a:r>
              <a:rPr lang="ru-RU" b="0" i="1" dirty="0" smtClean="0">
                <a:solidFill>
                  <a:srgbClr val="1F2124"/>
                </a:solidFill>
                <a:effectLst/>
                <a:latin typeface="Roboto"/>
              </a:rPr>
              <a:t> тонким шаром на </a:t>
            </a:r>
            <a:r>
              <a:rPr lang="ru-RU" b="0" i="1" dirty="0" err="1" smtClean="0">
                <a:solidFill>
                  <a:srgbClr val="1F2124"/>
                </a:solidFill>
                <a:effectLst/>
                <a:latin typeface="Roboto"/>
              </a:rPr>
              <a:t>ділянку</a:t>
            </a:r>
            <a:r>
              <a:rPr lang="ru-RU" b="0" i="1" dirty="0" smtClean="0">
                <a:solidFill>
                  <a:srgbClr val="1F2124"/>
                </a:solidFill>
                <a:effectLst/>
                <a:latin typeface="Roboto"/>
              </a:rPr>
              <a:t> </a:t>
            </a:r>
            <a:r>
              <a:rPr lang="ru-RU" b="0" i="1" dirty="0" err="1" smtClean="0">
                <a:solidFill>
                  <a:srgbClr val="1F2124"/>
                </a:solidFill>
                <a:effectLst/>
                <a:latin typeface="Roboto"/>
              </a:rPr>
              <a:t>шкіри</a:t>
            </a:r>
            <a:r>
              <a:rPr lang="ru-RU" b="0" i="1" dirty="0" smtClean="0">
                <a:solidFill>
                  <a:srgbClr val="1F2124"/>
                </a:solidFill>
                <a:effectLst/>
                <a:latin typeface="Roboto"/>
              </a:rPr>
              <a:t> 1–3 рази на день.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0"/>
            <a:ext cx="6629400" cy="526172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00" y="2438400"/>
            <a:ext cx="5753599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009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43637" y="2281240"/>
            <a:ext cx="4124325" cy="2295525"/>
            <a:chOff x="6243637" y="2281240"/>
            <a:chExt cx="4124325" cy="2295525"/>
          </a:xfrm>
        </p:grpSpPr>
        <p:sp>
          <p:nvSpPr>
            <p:cNvPr id="3" name="object 3"/>
            <p:cNvSpPr/>
            <p:nvPr/>
          </p:nvSpPr>
          <p:spPr>
            <a:xfrm>
              <a:off x="6248400" y="2286002"/>
              <a:ext cx="4114800" cy="2286000"/>
            </a:xfrm>
            <a:custGeom>
              <a:avLst/>
              <a:gdLst/>
              <a:ahLst/>
              <a:cxnLst/>
              <a:rect l="l" t="t" r="r" b="b"/>
              <a:pathLst>
                <a:path w="4114800" h="2286000">
                  <a:moveTo>
                    <a:pt x="1325499" y="0"/>
                  </a:moveTo>
                  <a:lnTo>
                    <a:pt x="685800" y="1066800"/>
                  </a:lnTo>
                  <a:lnTo>
                    <a:pt x="203200" y="1066800"/>
                  </a:lnTo>
                  <a:lnTo>
                    <a:pt x="156610" y="1072166"/>
                  </a:lnTo>
                  <a:lnTo>
                    <a:pt x="113840" y="1087452"/>
                  </a:lnTo>
                  <a:lnTo>
                    <a:pt x="76111" y="1111438"/>
                  </a:lnTo>
                  <a:lnTo>
                    <a:pt x="44642" y="1142906"/>
                  </a:lnTo>
                  <a:lnTo>
                    <a:pt x="20654" y="1180635"/>
                  </a:lnTo>
                  <a:lnTo>
                    <a:pt x="5367" y="1223406"/>
                  </a:lnTo>
                  <a:lnTo>
                    <a:pt x="0" y="1270000"/>
                  </a:lnTo>
                  <a:lnTo>
                    <a:pt x="0" y="2082800"/>
                  </a:lnTo>
                  <a:lnTo>
                    <a:pt x="5367" y="2129389"/>
                  </a:lnTo>
                  <a:lnTo>
                    <a:pt x="20654" y="2172159"/>
                  </a:lnTo>
                  <a:lnTo>
                    <a:pt x="44642" y="2209888"/>
                  </a:lnTo>
                  <a:lnTo>
                    <a:pt x="76111" y="2241357"/>
                  </a:lnTo>
                  <a:lnTo>
                    <a:pt x="113840" y="2265345"/>
                  </a:lnTo>
                  <a:lnTo>
                    <a:pt x="156610" y="2280632"/>
                  </a:lnTo>
                  <a:lnTo>
                    <a:pt x="203200" y="2286000"/>
                  </a:lnTo>
                  <a:lnTo>
                    <a:pt x="3911600" y="2286000"/>
                  </a:lnTo>
                  <a:lnTo>
                    <a:pt x="3958189" y="2280632"/>
                  </a:lnTo>
                  <a:lnTo>
                    <a:pt x="4000959" y="2265345"/>
                  </a:lnTo>
                  <a:lnTo>
                    <a:pt x="4038688" y="2241357"/>
                  </a:lnTo>
                  <a:lnTo>
                    <a:pt x="4070157" y="2209888"/>
                  </a:lnTo>
                  <a:lnTo>
                    <a:pt x="4094145" y="2172159"/>
                  </a:lnTo>
                  <a:lnTo>
                    <a:pt x="4109432" y="2129389"/>
                  </a:lnTo>
                  <a:lnTo>
                    <a:pt x="4114800" y="2082800"/>
                  </a:lnTo>
                  <a:lnTo>
                    <a:pt x="4114800" y="1270000"/>
                  </a:lnTo>
                  <a:lnTo>
                    <a:pt x="4109432" y="1223406"/>
                  </a:lnTo>
                  <a:lnTo>
                    <a:pt x="4094145" y="1180635"/>
                  </a:lnTo>
                  <a:lnTo>
                    <a:pt x="4070157" y="1142906"/>
                  </a:lnTo>
                  <a:lnTo>
                    <a:pt x="4038688" y="1111438"/>
                  </a:lnTo>
                  <a:lnTo>
                    <a:pt x="4000959" y="1087452"/>
                  </a:lnTo>
                  <a:lnTo>
                    <a:pt x="3958189" y="1072166"/>
                  </a:lnTo>
                  <a:lnTo>
                    <a:pt x="3911600" y="1066800"/>
                  </a:lnTo>
                  <a:lnTo>
                    <a:pt x="1714500" y="1066800"/>
                  </a:lnTo>
                  <a:lnTo>
                    <a:pt x="1325499" y="0"/>
                  </a:lnTo>
                  <a:close/>
                </a:path>
              </a:pathLst>
            </a:custGeom>
            <a:solidFill>
              <a:srgbClr val="E9FF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248400" y="2286002"/>
              <a:ext cx="4114800" cy="2286000"/>
            </a:xfrm>
            <a:custGeom>
              <a:avLst/>
              <a:gdLst/>
              <a:ahLst/>
              <a:cxnLst/>
              <a:rect l="l" t="t" r="r" b="b"/>
              <a:pathLst>
                <a:path w="4114800" h="2286000">
                  <a:moveTo>
                    <a:pt x="0" y="1270000"/>
                  </a:moveTo>
                  <a:lnTo>
                    <a:pt x="5367" y="1223406"/>
                  </a:lnTo>
                  <a:lnTo>
                    <a:pt x="20654" y="1180635"/>
                  </a:lnTo>
                  <a:lnTo>
                    <a:pt x="44642" y="1142906"/>
                  </a:lnTo>
                  <a:lnTo>
                    <a:pt x="76111" y="1111438"/>
                  </a:lnTo>
                  <a:lnTo>
                    <a:pt x="113840" y="1087452"/>
                  </a:lnTo>
                  <a:lnTo>
                    <a:pt x="156610" y="1072166"/>
                  </a:lnTo>
                  <a:lnTo>
                    <a:pt x="203200" y="1066800"/>
                  </a:lnTo>
                  <a:lnTo>
                    <a:pt x="685800" y="1066800"/>
                  </a:lnTo>
                  <a:lnTo>
                    <a:pt x="1325499" y="0"/>
                  </a:lnTo>
                  <a:lnTo>
                    <a:pt x="1714500" y="1066800"/>
                  </a:lnTo>
                  <a:lnTo>
                    <a:pt x="3911600" y="1066800"/>
                  </a:lnTo>
                  <a:lnTo>
                    <a:pt x="3958189" y="1072166"/>
                  </a:lnTo>
                  <a:lnTo>
                    <a:pt x="4000959" y="1087452"/>
                  </a:lnTo>
                  <a:lnTo>
                    <a:pt x="4038688" y="1111438"/>
                  </a:lnTo>
                  <a:lnTo>
                    <a:pt x="4070157" y="1142906"/>
                  </a:lnTo>
                  <a:lnTo>
                    <a:pt x="4094145" y="1180635"/>
                  </a:lnTo>
                  <a:lnTo>
                    <a:pt x="4109432" y="1223406"/>
                  </a:lnTo>
                  <a:lnTo>
                    <a:pt x="4114800" y="1270000"/>
                  </a:lnTo>
                  <a:lnTo>
                    <a:pt x="4114800" y="1574800"/>
                  </a:lnTo>
                  <a:lnTo>
                    <a:pt x="4114800" y="2082800"/>
                  </a:lnTo>
                  <a:lnTo>
                    <a:pt x="4109432" y="2129389"/>
                  </a:lnTo>
                  <a:lnTo>
                    <a:pt x="4094145" y="2172159"/>
                  </a:lnTo>
                  <a:lnTo>
                    <a:pt x="4070157" y="2209888"/>
                  </a:lnTo>
                  <a:lnTo>
                    <a:pt x="4038688" y="2241357"/>
                  </a:lnTo>
                  <a:lnTo>
                    <a:pt x="4000959" y="2265345"/>
                  </a:lnTo>
                  <a:lnTo>
                    <a:pt x="3958189" y="2280632"/>
                  </a:lnTo>
                  <a:lnTo>
                    <a:pt x="3911600" y="2286000"/>
                  </a:lnTo>
                  <a:lnTo>
                    <a:pt x="1714500" y="2286000"/>
                  </a:lnTo>
                  <a:lnTo>
                    <a:pt x="685800" y="2286000"/>
                  </a:lnTo>
                  <a:lnTo>
                    <a:pt x="203200" y="2286000"/>
                  </a:lnTo>
                  <a:lnTo>
                    <a:pt x="156610" y="2280632"/>
                  </a:lnTo>
                  <a:lnTo>
                    <a:pt x="113840" y="2265345"/>
                  </a:lnTo>
                  <a:lnTo>
                    <a:pt x="76111" y="2241357"/>
                  </a:lnTo>
                  <a:lnTo>
                    <a:pt x="44642" y="2209888"/>
                  </a:lnTo>
                  <a:lnTo>
                    <a:pt x="20654" y="2172159"/>
                  </a:lnTo>
                  <a:lnTo>
                    <a:pt x="5367" y="2129389"/>
                  </a:lnTo>
                  <a:lnTo>
                    <a:pt x="0" y="2082800"/>
                  </a:lnTo>
                  <a:lnTo>
                    <a:pt x="0" y="1574800"/>
                  </a:lnTo>
                  <a:lnTo>
                    <a:pt x="0" y="12700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356115" y="3391996"/>
            <a:ext cx="3897629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9850" algn="just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Times New Roman"/>
                <a:cs typeface="Times New Roman"/>
              </a:rPr>
              <a:t>порошкоподібні </a:t>
            </a:r>
            <a:r>
              <a:rPr sz="1800" spc="-10" dirty="0">
                <a:latin typeface="Times New Roman"/>
                <a:cs typeface="Times New Roman"/>
              </a:rPr>
              <a:t>речовини </a:t>
            </a:r>
            <a:r>
              <a:rPr sz="1800" spc="-5" dirty="0">
                <a:latin typeface="Times New Roman"/>
                <a:cs typeface="Times New Roman"/>
              </a:rPr>
              <a:t>склеюють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тістоподібну масу </a:t>
            </a:r>
            <a:r>
              <a:rPr sz="1800" spc="-5" dirty="0">
                <a:latin typeface="Times New Roman"/>
                <a:cs typeface="Times New Roman"/>
              </a:rPr>
              <a:t>за </a:t>
            </a:r>
            <a:r>
              <a:rPr sz="1800" spc="-15" dirty="0">
                <a:latin typeface="Times New Roman"/>
                <a:cs typeface="Times New Roman"/>
              </a:rPr>
              <a:t>допомогою </a:t>
            </a:r>
            <a:r>
              <a:rPr sz="1800" spc="-5" dirty="0">
                <a:latin typeface="Times New Roman"/>
                <a:cs typeface="Times New Roman"/>
              </a:rPr>
              <a:t>різних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рідин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(гліцерин, </a:t>
            </a:r>
            <a:r>
              <a:rPr sz="1800" spc="-10" dirty="0">
                <a:latin typeface="Times New Roman"/>
                <a:cs typeface="Times New Roman"/>
              </a:rPr>
              <a:t>гвоздична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олія </a:t>
            </a:r>
            <a:r>
              <a:rPr sz="1800" spc="10" dirty="0">
                <a:latin typeface="Times New Roman"/>
                <a:cs typeface="Times New Roman"/>
              </a:rPr>
              <a:t>та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інш.)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544824" y="42672"/>
            <a:ext cx="5044440" cy="541020"/>
            <a:chOff x="3544824" y="42672"/>
            <a:chExt cx="5044440" cy="54102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44824" y="42672"/>
              <a:ext cx="2727959" cy="54101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49696" y="42672"/>
              <a:ext cx="411479" cy="54101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38088" y="42672"/>
              <a:ext cx="2551175" cy="541019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587500" y="3174470"/>
            <a:ext cx="4371975" cy="335343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520065" marR="2453005" indent="-508000">
              <a:lnSpc>
                <a:spcPts val="2039"/>
              </a:lnSpc>
              <a:spcBef>
                <a:spcPts val="265"/>
              </a:spcBef>
            </a:pPr>
            <a:r>
              <a:rPr sz="1800" b="1" i="1" spc="-60" dirty="0">
                <a:latin typeface="Tahoma"/>
                <a:cs typeface="Tahoma"/>
              </a:rPr>
              <a:t>Rp.:</a:t>
            </a:r>
            <a:r>
              <a:rPr sz="1800" b="1" i="1" spc="-55" dirty="0">
                <a:latin typeface="Tahoma"/>
                <a:cs typeface="Tahoma"/>
              </a:rPr>
              <a:t> Anaesthesini </a:t>
            </a:r>
            <a:r>
              <a:rPr sz="1800" b="1" i="1" spc="-515" dirty="0">
                <a:latin typeface="Tahoma"/>
                <a:cs typeface="Tahoma"/>
              </a:rPr>
              <a:t> </a:t>
            </a:r>
            <a:r>
              <a:rPr sz="1800" b="1" i="1" spc="-50" dirty="0">
                <a:latin typeface="Tahoma"/>
                <a:cs typeface="Tahoma"/>
              </a:rPr>
              <a:t>Streptocidi</a:t>
            </a:r>
            <a:endParaRPr sz="1800">
              <a:latin typeface="Tahoma"/>
              <a:cs typeface="Tahoma"/>
            </a:endParaRPr>
          </a:p>
          <a:p>
            <a:pPr marL="520065" marR="802640">
              <a:lnSpc>
                <a:spcPts val="2039"/>
              </a:lnSpc>
              <a:tabLst>
                <a:tab pos="1495425" algn="l"/>
              </a:tabLst>
            </a:pPr>
            <a:r>
              <a:rPr sz="1800" b="1" i="1" spc="-75" dirty="0">
                <a:latin typeface="Tahoma"/>
                <a:cs typeface="Tahoma"/>
              </a:rPr>
              <a:t>Bismuthi </a:t>
            </a:r>
            <a:r>
              <a:rPr sz="1800" b="1" i="1" spc="-60" dirty="0">
                <a:latin typeface="Tahoma"/>
                <a:cs typeface="Tahoma"/>
              </a:rPr>
              <a:t>subnitratis </a:t>
            </a:r>
            <a:r>
              <a:rPr sz="1800" b="1" i="1" spc="-105" dirty="0">
                <a:latin typeface="Tahoma"/>
                <a:cs typeface="Tahoma"/>
              </a:rPr>
              <a:t>ana</a:t>
            </a:r>
            <a:r>
              <a:rPr sz="1800" b="1" i="1" spc="-100" dirty="0">
                <a:latin typeface="Tahoma"/>
                <a:cs typeface="Tahoma"/>
              </a:rPr>
              <a:t> </a:t>
            </a:r>
            <a:r>
              <a:rPr sz="1800" b="1" i="1" spc="-105" dirty="0">
                <a:latin typeface="Tahoma"/>
                <a:cs typeface="Tahoma"/>
              </a:rPr>
              <a:t>5,0 </a:t>
            </a:r>
            <a:r>
              <a:rPr sz="1800" b="1" i="1" spc="-515" dirty="0">
                <a:latin typeface="Tahoma"/>
                <a:cs typeface="Tahoma"/>
              </a:rPr>
              <a:t> </a:t>
            </a:r>
            <a:r>
              <a:rPr sz="1800" b="1" i="1" spc="-65" dirty="0">
                <a:latin typeface="Tahoma"/>
                <a:cs typeface="Tahoma"/>
              </a:rPr>
              <a:t>Vaselini	</a:t>
            </a:r>
            <a:r>
              <a:rPr sz="1800" b="1" i="1" spc="-100" dirty="0">
                <a:latin typeface="Tahoma"/>
                <a:cs typeface="Tahoma"/>
              </a:rPr>
              <a:t>30,0</a:t>
            </a:r>
            <a:endParaRPr sz="1800">
              <a:latin typeface="Tahoma"/>
              <a:cs typeface="Tahoma"/>
            </a:endParaRPr>
          </a:p>
          <a:p>
            <a:pPr marL="12700" marR="710565" indent="507365">
              <a:lnSpc>
                <a:spcPts val="2039"/>
              </a:lnSpc>
            </a:pPr>
            <a:r>
              <a:rPr sz="1800" b="1" i="1" spc="-85" dirty="0">
                <a:latin typeface="Tahoma"/>
                <a:cs typeface="Tahoma"/>
              </a:rPr>
              <a:t>M</a:t>
            </a:r>
            <a:r>
              <a:rPr sz="1800" b="1" i="1" spc="-65" dirty="0">
                <a:latin typeface="Tahoma"/>
                <a:cs typeface="Tahoma"/>
              </a:rPr>
              <a:t>.</a:t>
            </a:r>
            <a:r>
              <a:rPr sz="1800" b="1" i="1" spc="-40" dirty="0">
                <a:latin typeface="Tahoma"/>
                <a:cs typeface="Tahoma"/>
              </a:rPr>
              <a:t>D</a:t>
            </a:r>
            <a:r>
              <a:rPr sz="1800" b="1" i="1" spc="-70" dirty="0">
                <a:latin typeface="Tahoma"/>
                <a:cs typeface="Tahoma"/>
              </a:rPr>
              <a:t>.</a:t>
            </a:r>
            <a:r>
              <a:rPr sz="1800" b="1" i="1" spc="-30" dirty="0">
                <a:latin typeface="Tahoma"/>
                <a:cs typeface="Tahoma"/>
              </a:rPr>
              <a:t>S</a:t>
            </a:r>
            <a:r>
              <a:rPr sz="1800" b="1" i="1" spc="-50" dirty="0">
                <a:latin typeface="Tahoma"/>
                <a:cs typeface="Tahoma"/>
              </a:rPr>
              <a:t>.</a:t>
            </a:r>
            <a:r>
              <a:rPr sz="1800" b="1" i="1" spc="-15" dirty="0">
                <a:latin typeface="Tahoma"/>
                <a:cs typeface="Tahoma"/>
              </a:rPr>
              <a:t> </a:t>
            </a:r>
            <a:r>
              <a:rPr sz="1800" b="1" i="1" spc="-70" dirty="0">
                <a:latin typeface="Tahoma"/>
                <a:cs typeface="Tahoma"/>
              </a:rPr>
              <a:t>Н</a:t>
            </a:r>
            <a:r>
              <a:rPr sz="1800" b="1" i="1" spc="-60" dirty="0">
                <a:latin typeface="Tahoma"/>
                <a:cs typeface="Tahoma"/>
              </a:rPr>
              <a:t>а</a:t>
            </a:r>
            <a:r>
              <a:rPr sz="1800" b="1" i="1" spc="-70" dirty="0">
                <a:latin typeface="Tahoma"/>
                <a:cs typeface="Tahoma"/>
              </a:rPr>
              <a:t>н</a:t>
            </a:r>
            <a:r>
              <a:rPr sz="1800" b="1" i="1" spc="-60" dirty="0">
                <a:latin typeface="Tahoma"/>
                <a:cs typeface="Tahoma"/>
              </a:rPr>
              <a:t>о</a:t>
            </a:r>
            <a:r>
              <a:rPr sz="1800" b="1" i="1" spc="-55" dirty="0">
                <a:latin typeface="Tahoma"/>
                <a:cs typeface="Tahoma"/>
              </a:rPr>
              <a:t>с</a:t>
            </a:r>
            <a:r>
              <a:rPr sz="1800" b="1" i="1" spc="-60" dirty="0">
                <a:latin typeface="Tahoma"/>
                <a:cs typeface="Tahoma"/>
              </a:rPr>
              <a:t>и</a:t>
            </a:r>
            <a:r>
              <a:rPr sz="1800" b="1" i="1" spc="-70" dirty="0">
                <a:latin typeface="Tahoma"/>
                <a:cs typeface="Tahoma"/>
              </a:rPr>
              <a:t>т</a:t>
            </a:r>
            <a:r>
              <a:rPr sz="1800" b="1" i="1" spc="-200" dirty="0">
                <a:latin typeface="Tahoma"/>
                <a:cs typeface="Tahoma"/>
              </a:rPr>
              <a:t>и</a:t>
            </a:r>
            <a:r>
              <a:rPr sz="1800" b="1" i="1" spc="95" dirty="0">
                <a:latin typeface="Tahoma"/>
                <a:cs typeface="Tahoma"/>
              </a:rPr>
              <a:t> </a:t>
            </a:r>
            <a:r>
              <a:rPr sz="1800" b="1" i="1" spc="-70" dirty="0">
                <a:latin typeface="Tahoma"/>
                <a:cs typeface="Tahoma"/>
              </a:rPr>
              <a:t>н</a:t>
            </a:r>
            <a:r>
              <a:rPr sz="1800" b="1" i="1" spc="-185" dirty="0">
                <a:latin typeface="Tahoma"/>
                <a:cs typeface="Tahoma"/>
              </a:rPr>
              <a:t>а</a:t>
            </a:r>
            <a:r>
              <a:rPr sz="1800" b="1" i="1" spc="90" dirty="0">
                <a:latin typeface="Tahoma"/>
                <a:cs typeface="Tahoma"/>
              </a:rPr>
              <a:t> </a:t>
            </a:r>
            <a:r>
              <a:rPr sz="1800" b="1" i="1" spc="-55" dirty="0">
                <a:latin typeface="Tahoma"/>
                <a:cs typeface="Tahoma"/>
              </a:rPr>
              <a:t>у</a:t>
            </a:r>
            <a:r>
              <a:rPr sz="1800" b="1" i="1" spc="-90" dirty="0">
                <a:latin typeface="Tahoma"/>
                <a:cs typeface="Tahoma"/>
              </a:rPr>
              <a:t>ра</a:t>
            </a:r>
            <a:r>
              <a:rPr sz="1800" b="1" i="1" spc="-305" dirty="0">
                <a:latin typeface="Tahoma"/>
                <a:cs typeface="Tahoma"/>
              </a:rPr>
              <a:t>ж</a:t>
            </a:r>
            <a:r>
              <a:rPr sz="1800" b="1" i="1" spc="-260" dirty="0">
                <a:latin typeface="Tahoma"/>
                <a:cs typeface="Tahoma"/>
              </a:rPr>
              <a:t> </a:t>
            </a:r>
            <a:r>
              <a:rPr sz="1800" b="1" i="1" spc="-65" dirty="0">
                <a:latin typeface="Tahoma"/>
                <a:cs typeface="Tahoma"/>
              </a:rPr>
              <a:t>е</a:t>
            </a:r>
            <a:r>
              <a:rPr sz="1800" b="1" i="1" spc="-70" dirty="0">
                <a:latin typeface="Tahoma"/>
                <a:cs typeface="Tahoma"/>
              </a:rPr>
              <a:t>н</a:t>
            </a:r>
            <a:r>
              <a:rPr sz="1800" b="1" i="1" spc="-155" dirty="0">
                <a:latin typeface="Tahoma"/>
                <a:cs typeface="Tahoma"/>
              </a:rPr>
              <a:t>і  </a:t>
            </a:r>
            <a:r>
              <a:rPr sz="1800" b="1" i="1" spc="-80" dirty="0">
                <a:latin typeface="Tahoma"/>
                <a:cs typeface="Tahoma"/>
              </a:rPr>
              <a:t>ділянки</a:t>
            </a:r>
            <a:r>
              <a:rPr sz="1800" b="1" i="1" spc="90" dirty="0">
                <a:latin typeface="Tahoma"/>
                <a:cs typeface="Tahoma"/>
              </a:rPr>
              <a:t> </a:t>
            </a:r>
            <a:r>
              <a:rPr sz="1800" b="1" i="1" spc="-60" dirty="0">
                <a:latin typeface="Tahoma"/>
                <a:cs typeface="Tahoma"/>
              </a:rPr>
              <a:t>шкіри.</a:t>
            </a:r>
            <a:endParaRPr sz="1800">
              <a:latin typeface="Tahoma"/>
              <a:cs typeface="Tahoma"/>
            </a:endParaRPr>
          </a:p>
          <a:p>
            <a:pPr marL="236220" marR="5080" algn="ctr">
              <a:lnSpc>
                <a:spcPct val="100000"/>
              </a:lnSpc>
              <a:spcBef>
                <a:spcPts val="840"/>
              </a:spcBef>
            </a:pPr>
            <a:r>
              <a:rPr sz="1800" b="1" spc="-5" dirty="0">
                <a:latin typeface="Times New Roman"/>
                <a:cs typeface="Times New Roman"/>
              </a:rPr>
              <a:t>Даний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лікарський </a:t>
            </a:r>
            <a:r>
              <a:rPr sz="1800" b="1" spc="-15" dirty="0">
                <a:latin typeface="Times New Roman"/>
                <a:cs typeface="Times New Roman"/>
              </a:rPr>
              <a:t>препарат</a:t>
            </a:r>
            <a:r>
              <a:rPr sz="1800" b="1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 </a:t>
            </a:r>
            <a:r>
              <a:rPr sz="1800" spc="5" dirty="0">
                <a:latin typeface="Times New Roman"/>
                <a:cs typeface="Times New Roman"/>
              </a:rPr>
              <a:t>паста,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до </a:t>
            </a:r>
            <a:r>
              <a:rPr sz="1800" dirty="0">
                <a:latin typeface="Times New Roman"/>
                <a:cs typeface="Times New Roman"/>
              </a:rPr>
              <a:t> складу</a:t>
            </a:r>
            <a:r>
              <a:rPr sz="1800" spc="-25" dirty="0">
                <a:latin typeface="Times New Roman"/>
                <a:cs typeface="Times New Roman"/>
              </a:rPr>
              <a:t> якої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входять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сильнодіючі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речовини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стрептоцид </a:t>
            </a:r>
            <a:r>
              <a:rPr sz="1800" spc="-15" dirty="0">
                <a:latin typeface="Times New Roman"/>
                <a:cs typeface="Times New Roman"/>
              </a:rPr>
              <a:t>(важкоподрібнюваний) </a:t>
            </a:r>
            <a:r>
              <a:rPr sz="1800" dirty="0">
                <a:latin typeface="Times New Roman"/>
                <a:cs typeface="Times New Roman"/>
              </a:rPr>
              <a:t>і </a:t>
            </a:r>
            <a:r>
              <a:rPr sz="1800" spc="5" dirty="0">
                <a:latin typeface="Times New Roman"/>
                <a:cs typeface="Times New Roman"/>
              </a:rPr>
              <a:t> анестезин, </a:t>
            </a:r>
            <a:r>
              <a:rPr sz="1800" dirty="0">
                <a:latin typeface="Times New Roman"/>
                <a:cs typeface="Times New Roman"/>
              </a:rPr>
              <a:t>а </a:t>
            </a:r>
            <a:r>
              <a:rPr sz="1800" spc="-25" dirty="0">
                <a:latin typeface="Times New Roman"/>
                <a:cs typeface="Times New Roman"/>
              </a:rPr>
              <a:t>також </a:t>
            </a:r>
            <a:r>
              <a:rPr sz="1800" spc="-10" dirty="0">
                <a:latin typeface="Times New Roman"/>
                <a:cs typeface="Times New Roman"/>
              </a:rPr>
              <a:t>речовина </a:t>
            </a:r>
            <a:r>
              <a:rPr sz="1800" dirty="0">
                <a:latin typeface="Times New Roman"/>
                <a:cs typeface="Times New Roman"/>
              </a:rPr>
              <a:t>з </a:t>
            </a:r>
            <a:r>
              <a:rPr sz="1800" spc="-15" dirty="0">
                <a:latin typeface="Times New Roman"/>
                <a:cs typeface="Times New Roman"/>
              </a:rPr>
              <a:t>високою 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щільністю - </a:t>
            </a:r>
            <a:r>
              <a:rPr sz="1800" spc="-5" dirty="0">
                <a:latin typeface="Times New Roman"/>
                <a:cs typeface="Times New Roman"/>
              </a:rPr>
              <a:t>вісмуту нітрат </a:t>
            </a:r>
            <a:r>
              <a:rPr sz="1800" dirty="0">
                <a:latin typeface="Times New Roman"/>
                <a:cs typeface="Times New Roman"/>
              </a:rPr>
              <a:t>основний. Всі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речовини</a:t>
            </a:r>
            <a:r>
              <a:rPr sz="1800" spc="-5" dirty="0">
                <a:latin typeface="Times New Roman"/>
                <a:cs typeface="Times New Roman"/>
              </a:rPr>
              <a:t> не </a:t>
            </a:r>
            <a:r>
              <a:rPr sz="1800" spc="-10" dirty="0">
                <a:latin typeface="Times New Roman"/>
                <a:cs typeface="Times New Roman"/>
              </a:rPr>
              <a:t>розчиняються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основі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096000" y="4953000"/>
            <a:ext cx="4495800" cy="1905000"/>
          </a:xfrm>
          <a:custGeom>
            <a:avLst/>
            <a:gdLst/>
            <a:ahLst/>
            <a:cxnLst/>
            <a:rect l="l" t="t" r="r" b="b"/>
            <a:pathLst>
              <a:path w="4495800" h="1905000">
                <a:moveTo>
                  <a:pt x="0" y="0"/>
                </a:moveTo>
                <a:lnTo>
                  <a:pt x="4495800" y="0"/>
                </a:lnTo>
                <a:lnTo>
                  <a:pt x="4495800" y="1905000"/>
                </a:lnTo>
                <a:lnTo>
                  <a:pt x="0" y="1905000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152311" y="4877816"/>
            <a:ext cx="4038600" cy="739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3535" algn="ctr">
              <a:lnSpc>
                <a:spcPts val="1945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ППК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(з.б.)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ts val="1730"/>
              </a:lnSpc>
            </a:pPr>
            <a:r>
              <a:rPr sz="1800" spc="5" dirty="0">
                <a:latin typeface="Times New Roman"/>
                <a:cs typeface="Times New Roman"/>
              </a:rPr>
              <a:t>Маса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мазі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30,0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+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5,0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+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5,0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+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5,0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=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45,0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ts val="1945"/>
              </a:lnSpc>
            </a:pPr>
            <a:r>
              <a:rPr sz="1800" spc="5" dirty="0">
                <a:latin typeface="Times New Roman"/>
                <a:cs typeface="Times New Roman"/>
              </a:rPr>
              <a:t>Маса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сухих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речовин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5,0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+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5,0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+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5,0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=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15,0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152311" y="5536183"/>
            <a:ext cx="32181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2004060" algn="l"/>
                <a:tab pos="2804160" algn="l"/>
              </a:tabLst>
            </a:pPr>
            <a:r>
              <a:rPr sz="1800" dirty="0">
                <a:latin typeface="Times New Roman"/>
                <a:cs typeface="Times New Roman"/>
              </a:rPr>
              <a:t>%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с</a:t>
            </a:r>
            <a:r>
              <a:rPr sz="1800" spc="2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х</a:t>
            </a:r>
            <a:r>
              <a:rPr sz="1800" spc="-5" dirty="0">
                <a:latin typeface="Times New Roman"/>
                <a:cs typeface="Times New Roman"/>
              </a:rPr>
              <a:t>и</a:t>
            </a:r>
            <a:r>
              <a:rPr sz="1800" dirty="0">
                <a:latin typeface="Times New Roman"/>
                <a:cs typeface="Times New Roman"/>
              </a:rPr>
              <a:t>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</a:t>
            </a:r>
            <a:r>
              <a:rPr sz="1800" spc="-45" dirty="0">
                <a:latin typeface="Times New Roman"/>
                <a:cs typeface="Times New Roman"/>
              </a:rPr>
              <a:t>е</a:t>
            </a:r>
            <a:r>
              <a:rPr sz="1800" spc="-10" dirty="0">
                <a:latin typeface="Times New Roman"/>
                <a:cs typeface="Times New Roman"/>
              </a:rPr>
              <a:t>ч</a:t>
            </a:r>
            <a:r>
              <a:rPr sz="1800" dirty="0">
                <a:latin typeface="Times New Roman"/>
                <a:cs typeface="Times New Roman"/>
              </a:rPr>
              <a:t>ов</a:t>
            </a:r>
            <a:r>
              <a:rPr sz="1800" spc="-5" dirty="0">
                <a:latin typeface="Times New Roman"/>
                <a:cs typeface="Times New Roman"/>
              </a:rPr>
              <a:t>и</a:t>
            </a:r>
            <a:r>
              <a:rPr sz="1800" dirty="0">
                <a:latin typeface="Times New Roman"/>
                <a:cs typeface="Times New Roman"/>
              </a:rPr>
              <a:t>н	15</a:t>
            </a:r>
            <a:r>
              <a:rPr sz="1800" spc="5" dirty="0">
                <a:latin typeface="Times New Roman"/>
                <a:cs typeface="Times New Roman"/>
              </a:rPr>
              <a:t>,</a:t>
            </a:r>
            <a:r>
              <a:rPr sz="1800" dirty="0">
                <a:latin typeface="Times New Roman"/>
                <a:cs typeface="Times New Roman"/>
              </a:rPr>
              <a:t>0 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	45</a:t>
            </a:r>
            <a:r>
              <a:rPr sz="1800" spc="5" dirty="0">
                <a:latin typeface="Times New Roman"/>
                <a:cs typeface="Times New Roman"/>
              </a:rPr>
              <a:t>,</a:t>
            </a:r>
            <a:r>
              <a:rPr sz="1800" dirty="0">
                <a:latin typeface="Times New Roman"/>
                <a:cs typeface="Times New Roman"/>
              </a:rPr>
              <a:t>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82075" y="5755640"/>
            <a:ext cx="1931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285750" algn="l"/>
                <a:tab pos="1142365" algn="l"/>
              </a:tabLst>
            </a:pPr>
            <a:r>
              <a:rPr sz="1800" dirty="0">
                <a:latin typeface="Times New Roman"/>
                <a:cs typeface="Times New Roman"/>
              </a:rPr>
              <a:t>х	–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100,0	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=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33%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152540" y="5975096"/>
            <a:ext cx="24815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Етанолу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для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подрібнення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52540" y="6194552"/>
            <a:ext cx="2924810" cy="519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00"/>
              </a:spcBef>
              <a:tabLst>
                <a:tab pos="1457960" algn="l"/>
              </a:tabLst>
            </a:pPr>
            <a:r>
              <a:rPr sz="1800" spc="-5" dirty="0">
                <a:latin typeface="Times New Roman"/>
                <a:cs typeface="Times New Roman"/>
              </a:rPr>
              <a:t>стрептоциду	</a:t>
            </a:r>
            <a:r>
              <a:rPr sz="1800" dirty="0">
                <a:latin typeface="Times New Roman"/>
                <a:cs typeface="Times New Roman"/>
              </a:rPr>
              <a:t>1,0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5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крапель</a:t>
            </a:r>
            <a:endParaRPr sz="1800">
              <a:latin typeface="Times New Roman"/>
              <a:cs typeface="Times New Roman"/>
            </a:endParaRPr>
          </a:p>
          <a:p>
            <a:pPr marL="1429385">
              <a:lnSpc>
                <a:spcPts val="1945"/>
              </a:lnSpc>
            </a:pPr>
            <a:r>
              <a:rPr sz="1800" dirty="0">
                <a:latin typeface="Times New Roman"/>
                <a:cs typeface="Times New Roman"/>
              </a:rPr>
              <a:t>5,0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068424" y="6414008"/>
            <a:ext cx="142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=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25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крапель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148839" y="1423225"/>
            <a:ext cx="8371840" cy="872490"/>
            <a:chOff x="2148839" y="1423225"/>
            <a:chExt cx="8371840" cy="872490"/>
          </a:xfrm>
        </p:grpSpPr>
        <p:sp>
          <p:nvSpPr>
            <p:cNvPr id="20" name="object 20"/>
            <p:cNvSpPr/>
            <p:nvPr/>
          </p:nvSpPr>
          <p:spPr>
            <a:xfrm>
              <a:off x="2167889" y="1643634"/>
              <a:ext cx="7543800" cy="0"/>
            </a:xfrm>
            <a:custGeom>
              <a:avLst/>
              <a:gdLst/>
              <a:ahLst/>
              <a:cxnLst/>
              <a:rect l="l" t="t" r="r" b="b"/>
              <a:pathLst>
                <a:path w="7543800">
                  <a:moveTo>
                    <a:pt x="0" y="0"/>
                  </a:moveTo>
                  <a:lnTo>
                    <a:pt x="7543800" y="0"/>
                  </a:lnTo>
                </a:path>
              </a:pathLst>
            </a:custGeom>
            <a:ln w="38100">
              <a:solidFill>
                <a:srgbClr val="0038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448799" y="1427988"/>
              <a:ext cx="533400" cy="421005"/>
            </a:xfrm>
            <a:custGeom>
              <a:avLst/>
              <a:gdLst/>
              <a:ahLst/>
              <a:cxnLst/>
              <a:rect l="l" t="t" r="r" b="b"/>
              <a:pathLst>
                <a:path w="533400" h="421005">
                  <a:moveTo>
                    <a:pt x="400050" y="0"/>
                  </a:moveTo>
                  <a:lnTo>
                    <a:pt x="133350" y="0"/>
                  </a:lnTo>
                  <a:lnTo>
                    <a:pt x="133350" y="315467"/>
                  </a:lnTo>
                  <a:lnTo>
                    <a:pt x="0" y="315467"/>
                  </a:lnTo>
                  <a:lnTo>
                    <a:pt x="266700" y="420623"/>
                  </a:lnTo>
                  <a:lnTo>
                    <a:pt x="533400" y="315467"/>
                  </a:lnTo>
                  <a:lnTo>
                    <a:pt x="400050" y="315467"/>
                  </a:lnTo>
                  <a:lnTo>
                    <a:pt x="400050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448799" y="1427988"/>
              <a:ext cx="533400" cy="421005"/>
            </a:xfrm>
            <a:custGeom>
              <a:avLst/>
              <a:gdLst/>
              <a:ahLst/>
              <a:cxnLst/>
              <a:rect l="l" t="t" r="r" b="b"/>
              <a:pathLst>
                <a:path w="533400" h="421005">
                  <a:moveTo>
                    <a:pt x="0" y="315467"/>
                  </a:moveTo>
                  <a:lnTo>
                    <a:pt x="133350" y="315467"/>
                  </a:lnTo>
                  <a:lnTo>
                    <a:pt x="133350" y="0"/>
                  </a:lnTo>
                  <a:lnTo>
                    <a:pt x="400050" y="0"/>
                  </a:lnTo>
                  <a:lnTo>
                    <a:pt x="400050" y="315467"/>
                  </a:lnTo>
                  <a:lnTo>
                    <a:pt x="533400" y="315467"/>
                  </a:lnTo>
                  <a:lnTo>
                    <a:pt x="266700" y="420623"/>
                  </a:lnTo>
                  <a:lnTo>
                    <a:pt x="0" y="31546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452115" y="1688592"/>
              <a:ext cx="533400" cy="422275"/>
            </a:xfrm>
            <a:custGeom>
              <a:avLst/>
              <a:gdLst/>
              <a:ahLst/>
              <a:cxnLst/>
              <a:rect l="l" t="t" r="r" b="b"/>
              <a:pathLst>
                <a:path w="533400" h="422275">
                  <a:moveTo>
                    <a:pt x="400050" y="0"/>
                  </a:moveTo>
                  <a:lnTo>
                    <a:pt x="133350" y="0"/>
                  </a:lnTo>
                  <a:lnTo>
                    <a:pt x="133350" y="316611"/>
                  </a:lnTo>
                  <a:lnTo>
                    <a:pt x="0" y="316611"/>
                  </a:lnTo>
                  <a:lnTo>
                    <a:pt x="266700" y="422148"/>
                  </a:lnTo>
                  <a:lnTo>
                    <a:pt x="533400" y="316611"/>
                  </a:lnTo>
                  <a:lnTo>
                    <a:pt x="400050" y="316611"/>
                  </a:lnTo>
                  <a:lnTo>
                    <a:pt x="400050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452115" y="1688592"/>
              <a:ext cx="533400" cy="422275"/>
            </a:xfrm>
            <a:custGeom>
              <a:avLst/>
              <a:gdLst/>
              <a:ahLst/>
              <a:cxnLst/>
              <a:rect l="l" t="t" r="r" b="b"/>
              <a:pathLst>
                <a:path w="533400" h="422275">
                  <a:moveTo>
                    <a:pt x="0" y="316611"/>
                  </a:moveTo>
                  <a:lnTo>
                    <a:pt x="133350" y="316611"/>
                  </a:lnTo>
                  <a:lnTo>
                    <a:pt x="133350" y="0"/>
                  </a:lnTo>
                  <a:lnTo>
                    <a:pt x="400050" y="0"/>
                  </a:lnTo>
                  <a:lnTo>
                    <a:pt x="400050" y="316611"/>
                  </a:lnTo>
                  <a:lnTo>
                    <a:pt x="533400" y="316611"/>
                  </a:lnTo>
                  <a:lnTo>
                    <a:pt x="266700" y="422148"/>
                  </a:lnTo>
                  <a:lnTo>
                    <a:pt x="0" y="31661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619999" y="1427988"/>
              <a:ext cx="533400" cy="421005"/>
            </a:xfrm>
            <a:custGeom>
              <a:avLst/>
              <a:gdLst/>
              <a:ahLst/>
              <a:cxnLst/>
              <a:rect l="l" t="t" r="r" b="b"/>
              <a:pathLst>
                <a:path w="533400" h="421005">
                  <a:moveTo>
                    <a:pt x="400050" y="0"/>
                  </a:moveTo>
                  <a:lnTo>
                    <a:pt x="133350" y="0"/>
                  </a:lnTo>
                  <a:lnTo>
                    <a:pt x="133350" y="315467"/>
                  </a:lnTo>
                  <a:lnTo>
                    <a:pt x="0" y="315467"/>
                  </a:lnTo>
                  <a:lnTo>
                    <a:pt x="266700" y="420623"/>
                  </a:lnTo>
                  <a:lnTo>
                    <a:pt x="533400" y="315467"/>
                  </a:lnTo>
                  <a:lnTo>
                    <a:pt x="400050" y="315467"/>
                  </a:lnTo>
                  <a:lnTo>
                    <a:pt x="400050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619999" y="1427988"/>
              <a:ext cx="533400" cy="421005"/>
            </a:xfrm>
            <a:custGeom>
              <a:avLst/>
              <a:gdLst/>
              <a:ahLst/>
              <a:cxnLst/>
              <a:rect l="l" t="t" r="r" b="b"/>
              <a:pathLst>
                <a:path w="533400" h="421005">
                  <a:moveTo>
                    <a:pt x="0" y="315467"/>
                  </a:moveTo>
                  <a:lnTo>
                    <a:pt x="133350" y="315467"/>
                  </a:lnTo>
                  <a:lnTo>
                    <a:pt x="133350" y="0"/>
                  </a:lnTo>
                  <a:lnTo>
                    <a:pt x="400050" y="0"/>
                  </a:lnTo>
                  <a:lnTo>
                    <a:pt x="400050" y="315467"/>
                  </a:lnTo>
                  <a:lnTo>
                    <a:pt x="533400" y="315467"/>
                  </a:lnTo>
                  <a:lnTo>
                    <a:pt x="266700" y="420623"/>
                  </a:lnTo>
                  <a:lnTo>
                    <a:pt x="0" y="31546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839199" y="1828801"/>
              <a:ext cx="1676400" cy="462280"/>
            </a:xfrm>
            <a:custGeom>
              <a:avLst/>
              <a:gdLst/>
              <a:ahLst/>
              <a:cxnLst/>
              <a:rect l="l" t="t" r="r" b="b"/>
              <a:pathLst>
                <a:path w="1676400" h="462280">
                  <a:moveTo>
                    <a:pt x="1599438" y="0"/>
                  </a:moveTo>
                  <a:lnTo>
                    <a:pt x="76962" y="0"/>
                  </a:lnTo>
                  <a:lnTo>
                    <a:pt x="70914" y="29957"/>
                  </a:lnTo>
                  <a:lnTo>
                    <a:pt x="54421" y="54421"/>
                  </a:lnTo>
                  <a:lnTo>
                    <a:pt x="29957" y="70914"/>
                  </a:lnTo>
                  <a:lnTo>
                    <a:pt x="0" y="76962"/>
                  </a:lnTo>
                  <a:lnTo>
                    <a:pt x="0" y="384810"/>
                  </a:lnTo>
                  <a:lnTo>
                    <a:pt x="29957" y="390857"/>
                  </a:lnTo>
                  <a:lnTo>
                    <a:pt x="54421" y="407350"/>
                  </a:lnTo>
                  <a:lnTo>
                    <a:pt x="70914" y="431814"/>
                  </a:lnTo>
                  <a:lnTo>
                    <a:pt x="76962" y="461772"/>
                  </a:lnTo>
                  <a:lnTo>
                    <a:pt x="1599438" y="461772"/>
                  </a:lnTo>
                  <a:lnTo>
                    <a:pt x="1605485" y="431814"/>
                  </a:lnTo>
                  <a:lnTo>
                    <a:pt x="1621978" y="407350"/>
                  </a:lnTo>
                  <a:lnTo>
                    <a:pt x="1646442" y="390857"/>
                  </a:lnTo>
                  <a:lnTo>
                    <a:pt x="1676400" y="384810"/>
                  </a:lnTo>
                  <a:lnTo>
                    <a:pt x="1676400" y="76962"/>
                  </a:lnTo>
                  <a:lnTo>
                    <a:pt x="1646442" y="70914"/>
                  </a:lnTo>
                  <a:lnTo>
                    <a:pt x="1621978" y="54421"/>
                  </a:lnTo>
                  <a:lnTo>
                    <a:pt x="1605485" y="29957"/>
                  </a:lnTo>
                  <a:lnTo>
                    <a:pt x="1599438" y="0"/>
                  </a:lnTo>
                  <a:close/>
                </a:path>
              </a:pathLst>
            </a:custGeom>
            <a:solidFill>
              <a:srgbClr val="E9FF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839199" y="1828801"/>
              <a:ext cx="1676400" cy="462280"/>
            </a:xfrm>
            <a:custGeom>
              <a:avLst/>
              <a:gdLst/>
              <a:ahLst/>
              <a:cxnLst/>
              <a:rect l="l" t="t" r="r" b="b"/>
              <a:pathLst>
                <a:path w="1676400" h="462280">
                  <a:moveTo>
                    <a:pt x="0" y="76962"/>
                  </a:moveTo>
                  <a:lnTo>
                    <a:pt x="29957" y="70914"/>
                  </a:lnTo>
                  <a:lnTo>
                    <a:pt x="54421" y="54421"/>
                  </a:lnTo>
                  <a:lnTo>
                    <a:pt x="70914" y="29957"/>
                  </a:lnTo>
                  <a:lnTo>
                    <a:pt x="76962" y="0"/>
                  </a:lnTo>
                  <a:lnTo>
                    <a:pt x="1599438" y="0"/>
                  </a:lnTo>
                  <a:lnTo>
                    <a:pt x="1605485" y="29957"/>
                  </a:lnTo>
                  <a:lnTo>
                    <a:pt x="1621978" y="54421"/>
                  </a:lnTo>
                  <a:lnTo>
                    <a:pt x="1646442" y="70914"/>
                  </a:lnTo>
                  <a:lnTo>
                    <a:pt x="1676400" y="76962"/>
                  </a:lnTo>
                  <a:lnTo>
                    <a:pt x="1676400" y="384810"/>
                  </a:lnTo>
                  <a:lnTo>
                    <a:pt x="1646442" y="390857"/>
                  </a:lnTo>
                  <a:lnTo>
                    <a:pt x="1621978" y="407350"/>
                  </a:lnTo>
                  <a:lnTo>
                    <a:pt x="1605485" y="431814"/>
                  </a:lnTo>
                  <a:lnTo>
                    <a:pt x="1599438" y="461772"/>
                  </a:lnTo>
                  <a:lnTo>
                    <a:pt x="76962" y="461772"/>
                  </a:lnTo>
                  <a:lnTo>
                    <a:pt x="70914" y="431814"/>
                  </a:lnTo>
                  <a:lnTo>
                    <a:pt x="54421" y="407350"/>
                  </a:lnTo>
                  <a:lnTo>
                    <a:pt x="29957" y="390857"/>
                  </a:lnTo>
                  <a:lnTo>
                    <a:pt x="0" y="384810"/>
                  </a:lnTo>
                  <a:lnTo>
                    <a:pt x="0" y="7696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9410128" y="1902302"/>
            <a:ext cx="534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40" dirty="0">
                <a:latin typeface="Times New Roman"/>
                <a:cs typeface="Times New Roman"/>
              </a:rPr>
              <a:t>з</a:t>
            </a:r>
            <a:r>
              <a:rPr sz="1800" b="1" spc="-15" dirty="0">
                <a:latin typeface="Times New Roman"/>
                <a:cs typeface="Times New Roman"/>
              </a:rPr>
              <a:t>у</a:t>
            </a:r>
            <a:r>
              <a:rPr sz="1800" b="1" dirty="0">
                <a:latin typeface="Times New Roman"/>
                <a:cs typeface="Times New Roman"/>
              </a:rPr>
              <a:t>б</a:t>
            </a:r>
            <a:r>
              <a:rPr sz="1800" b="1" spc="-5" dirty="0">
                <a:latin typeface="Times New Roman"/>
                <a:cs typeface="Times New Roman"/>
              </a:rPr>
              <a:t>н</a:t>
            </a:r>
            <a:r>
              <a:rPr sz="1800" b="1" dirty="0">
                <a:latin typeface="Times New Roman"/>
                <a:cs typeface="Times New Roman"/>
              </a:rPr>
              <a:t>і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7005637" y="1824038"/>
            <a:ext cx="1685925" cy="471805"/>
            <a:chOff x="7005637" y="1824038"/>
            <a:chExt cx="1685925" cy="471805"/>
          </a:xfrm>
        </p:grpSpPr>
        <p:sp>
          <p:nvSpPr>
            <p:cNvPr id="31" name="object 31"/>
            <p:cNvSpPr/>
            <p:nvPr/>
          </p:nvSpPr>
          <p:spPr>
            <a:xfrm>
              <a:off x="7010400" y="1828801"/>
              <a:ext cx="1676400" cy="462280"/>
            </a:xfrm>
            <a:custGeom>
              <a:avLst/>
              <a:gdLst/>
              <a:ahLst/>
              <a:cxnLst/>
              <a:rect l="l" t="t" r="r" b="b"/>
              <a:pathLst>
                <a:path w="1676400" h="462280">
                  <a:moveTo>
                    <a:pt x="1599438" y="0"/>
                  </a:moveTo>
                  <a:lnTo>
                    <a:pt x="76962" y="0"/>
                  </a:lnTo>
                  <a:lnTo>
                    <a:pt x="70914" y="29957"/>
                  </a:lnTo>
                  <a:lnTo>
                    <a:pt x="54421" y="54421"/>
                  </a:lnTo>
                  <a:lnTo>
                    <a:pt x="29957" y="70914"/>
                  </a:lnTo>
                  <a:lnTo>
                    <a:pt x="0" y="76962"/>
                  </a:lnTo>
                  <a:lnTo>
                    <a:pt x="0" y="384810"/>
                  </a:lnTo>
                  <a:lnTo>
                    <a:pt x="29957" y="390857"/>
                  </a:lnTo>
                  <a:lnTo>
                    <a:pt x="54421" y="407350"/>
                  </a:lnTo>
                  <a:lnTo>
                    <a:pt x="70914" y="431814"/>
                  </a:lnTo>
                  <a:lnTo>
                    <a:pt x="76962" y="461772"/>
                  </a:lnTo>
                  <a:lnTo>
                    <a:pt x="1599438" y="461772"/>
                  </a:lnTo>
                  <a:lnTo>
                    <a:pt x="1605485" y="431814"/>
                  </a:lnTo>
                  <a:lnTo>
                    <a:pt x="1621978" y="407350"/>
                  </a:lnTo>
                  <a:lnTo>
                    <a:pt x="1646442" y="390857"/>
                  </a:lnTo>
                  <a:lnTo>
                    <a:pt x="1676400" y="384810"/>
                  </a:lnTo>
                  <a:lnTo>
                    <a:pt x="1676400" y="76962"/>
                  </a:lnTo>
                  <a:lnTo>
                    <a:pt x="1646442" y="70914"/>
                  </a:lnTo>
                  <a:lnTo>
                    <a:pt x="1621978" y="54421"/>
                  </a:lnTo>
                  <a:lnTo>
                    <a:pt x="1605485" y="29957"/>
                  </a:lnTo>
                  <a:lnTo>
                    <a:pt x="1599438" y="0"/>
                  </a:lnTo>
                  <a:close/>
                </a:path>
              </a:pathLst>
            </a:custGeom>
            <a:solidFill>
              <a:srgbClr val="E9FF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010400" y="1828801"/>
              <a:ext cx="1676400" cy="462280"/>
            </a:xfrm>
            <a:custGeom>
              <a:avLst/>
              <a:gdLst/>
              <a:ahLst/>
              <a:cxnLst/>
              <a:rect l="l" t="t" r="r" b="b"/>
              <a:pathLst>
                <a:path w="1676400" h="462280">
                  <a:moveTo>
                    <a:pt x="0" y="76962"/>
                  </a:moveTo>
                  <a:lnTo>
                    <a:pt x="29957" y="70914"/>
                  </a:lnTo>
                  <a:lnTo>
                    <a:pt x="54421" y="54421"/>
                  </a:lnTo>
                  <a:lnTo>
                    <a:pt x="70914" y="29957"/>
                  </a:lnTo>
                  <a:lnTo>
                    <a:pt x="76962" y="0"/>
                  </a:lnTo>
                  <a:lnTo>
                    <a:pt x="1599438" y="0"/>
                  </a:lnTo>
                  <a:lnTo>
                    <a:pt x="1605485" y="29957"/>
                  </a:lnTo>
                  <a:lnTo>
                    <a:pt x="1621978" y="54421"/>
                  </a:lnTo>
                  <a:lnTo>
                    <a:pt x="1646442" y="70914"/>
                  </a:lnTo>
                  <a:lnTo>
                    <a:pt x="1676400" y="76962"/>
                  </a:lnTo>
                  <a:lnTo>
                    <a:pt x="1676400" y="384810"/>
                  </a:lnTo>
                  <a:lnTo>
                    <a:pt x="1646442" y="390857"/>
                  </a:lnTo>
                  <a:lnTo>
                    <a:pt x="1621978" y="407350"/>
                  </a:lnTo>
                  <a:lnTo>
                    <a:pt x="1605485" y="431814"/>
                  </a:lnTo>
                  <a:lnTo>
                    <a:pt x="1599438" y="461772"/>
                  </a:lnTo>
                  <a:lnTo>
                    <a:pt x="76962" y="461772"/>
                  </a:lnTo>
                  <a:lnTo>
                    <a:pt x="70914" y="431814"/>
                  </a:lnTo>
                  <a:lnTo>
                    <a:pt x="54421" y="407350"/>
                  </a:lnTo>
                  <a:lnTo>
                    <a:pt x="29957" y="390857"/>
                  </a:lnTo>
                  <a:lnTo>
                    <a:pt x="0" y="384810"/>
                  </a:lnTo>
                  <a:lnTo>
                    <a:pt x="0" y="7696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7134796" y="1902302"/>
            <a:ext cx="1427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latin typeface="Times New Roman"/>
                <a:cs typeface="Times New Roman"/>
              </a:rPr>
              <a:t>зуболікарські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1519237" y="2066354"/>
            <a:ext cx="2295525" cy="473075"/>
            <a:chOff x="1519237" y="2066354"/>
            <a:chExt cx="2295525" cy="473075"/>
          </a:xfrm>
        </p:grpSpPr>
        <p:sp>
          <p:nvSpPr>
            <p:cNvPr id="35" name="object 35"/>
            <p:cNvSpPr/>
            <p:nvPr/>
          </p:nvSpPr>
          <p:spPr>
            <a:xfrm>
              <a:off x="1524000" y="2071118"/>
              <a:ext cx="2286000" cy="463550"/>
            </a:xfrm>
            <a:custGeom>
              <a:avLst/>
              <a:gdLst/>
              <a:ahLst/>
              <a:cxnLst/>
              <a:rect l="l" t="t" r="r" b="b"/>
              <a:pathLst>
                <a:path w="2286000" h="463550">
                  <a:moveTo>
                    <a:pt x="2208784" y="0"/>
                  </a:moveTo>
                  <a:lnTo>
                    <a:pt x="77216" y="0"/>
                  </a:lnTo>
                  <a:lnTo>
                    <a:pt x="71148" y="30056"/>
                  </a:lnTo>
                  <a:lnTo>
                    <a:pt x="54600" y="54600"/>
                  </a:lnTo>
                  <a:lnTo>
                    <a:pt x="30056" y="71148"/>
                  </a:lnTo>
                  <a:lnTo>
                    <a:pt x="0" y="77215"/>
                  </a:lnTo>
                  <a:lnTo>
                    <a:pt x="0" y="386079"/>
                  </a:lnTo>
                  <a:lnTo>
                    <a:pt x="30056" y="392147"/>
                  </a:lnTo>
                  <a:lnTo>
                    <a:pt x="54600" y="408695"/>
                  </a:lnTo>
                  <a:lnTo>
                    <a:pt x="71148" y="433239"/>
                  </a:lnTo>
                  <a:lnTo>
                    <a:pt x="77216" y="463295"/>
                  </a:lnTo>
                  <a:lnTo>
                    <a:pt x="2208784" y="463295"/>
                  </a:lnTo>
                  <a:lnTo>
                    <a:pt x="2214851" y="433239"/>
                  </a:lnTo>
                  <a:lnTo>
                    <a:pt x="2231399" y="408695"/>
                  </a:lnTo>
                  <a:lnTo>
                    <a:pt x="2255943" y="392147"/>
                  </a:lnTo>
                  <a:lnTo>
                    <a:pt x="2286000" y="386079"/>
                  </a:lnTo>
                  <a:lnTo>
                    <a:pt x="2286000" y="77215"/>
                  </a:lnTo>
                  <a:lnTo>
                    <a:pt x="2255943" y="71148"/>
                  </a:lnTo>
                  <a:lnTo>
                    <a:pt x="2231399" y="54600"/>
                  </a:lnTo>
                  <a:lnTo>
                    <a:pt x="2214851" y="30056"/>
                  </a:lnTo>
                  <a:lnTo>
                    <a:pt x="2208784" y="0"/>
                  </a:lnTo>
                  <a:close/>
                </a:path>
              </a:pathLst>
            </a:custGeom>
            <a:solidFill>
              <a:srgbClr val="E9FF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524000" y="2071117"/>
              <a:ext cx="2286000" cy="463550"/>
            </a:xfrm>
            <a:custGeom>
              <a:avLst/>
              <a:gdLst/>
              <a:ahLst/>
              <a:cxnLst/>
              <a:rect l="l" t="t" r="r" b="b"/>
              <a:pathLst>
                <a:path w="2286000" h="463550">
                  <a:moveTo>
                    <a:pt x="0" y="77215"/>
                  </a:moveTo>
                  <a:lnTo>
                    <a:pt x="30056" y="71148"/>
                  </a:lnTo>
                  <a:lnTo>
                    <a:pt x="54600" y="54600"/>
                  </a:lnTo>
                  <a:lnTo>
                    <a:pt x="71148" y="30056"/>
                  </a:lnTo>
                  <a:lnTo>
                    <a:pt x="77216" y="0"/>
                  </a:lnTo>
                  <a:lnTo>
                    <a:pt x="2208784" y="0"/>
                  </a:lnTo>
                  <a:lnTo>
                    <a:pt x="2214851" y="30056"/>
                  </a:lnTo>
                  <a:lnTo>
                    <a:pt x="2231399" y="54600"/>
                  </a:lnTo>
                  <a:lnTo>
                    <a:pt x="2255943" y="71148"/>
                  </a:lnTo>
                  <a:lnTo>
                    <a:pt x="2286000" y="77215"/>
                  </a:lnTo>
                  <a:lnTo>
                    <a:pt x="2286000" y="386079"/>
                  </a:lnTo>
                  <a:lnTo>
                    <a:pt x="2255943" y="392147"/>
                  </a:lnTo>
                  <a:lnTo>
                    <a:pt x="2231399" y="408695"/>
                  </a:lnTo>
                  <a:lnTo>
                    <a:pt x="2214851" y="433239"/>
                  </a:lnTo>
                  <a:lnTo>
                    <a:pt x="2208784" y="463295"/>
                  </a:lnTo>
                  <a:lnTo>
                    <a:pt x="77216" y="463295"/>
                  </a:lnTo>
                  <a:lnTo>
                    <a:pt x="71148" y="433239"/>
                  </a:lnTo>
                  <a:lnTo>
                    <a:pt x="54600" y="408695"/>
                  </a:lnTo>
                  <a:lnTo>
                    <a:pt x="30056" y="392147"/>
                  </a:lnTo>
                  <a:lnTo>
                    <a:pt x="0" y="386079"/>
                  </a:lnTo>
                  <a:lnTo>
                    <a:pt x="0" y="7721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1875472" y="2145188"/>
            <a:ext cx="15824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latin typeface="Times New Roman"/>
                <a:cs typeface="Times New Roman"/>
              </a:rPr>
              <a:t>дерматологічні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4161853" y="1781366"/>
            <a:ext cx="1304925" cy="471805"/>
            <a:chOff x="4161853" y="1781366"/>
            <a:chExt cx="1304925" cy="471805"/>
          </a:xfrm>
        </p:grpSpPr>
        <p:sp>
          <p:nvSpPr>
            <p:cNvPr id="39" name="object 39"/>
            <p:cNvSpPr/>
            <p:nvPr/>
          </p:nvSpPr>
          <p:spPr>
            <a:xfrm>
              <a:off x="4166615" y="1786129"/>
              <a:ext cx="1295400" cy="462280"/>
            </a:xfrm>
            <a:custGeom>
              <a:avLst/>
              <a:gdLst/>
              <a:ahLst/>
              <a:cxnLst/>
              <a:rect l="l" t="t" r="r" b="b"/>
              <a:pathLst>
                <a:path w="1295400" h="462280">
                  <a:moveTo>
                    <a:pt x="1218438" y="0"/>
                  </a:moveTo>
                  <a:lnTo>
                    <a:pt x="76962" y="0"/>
                  </a:lnTo>
                  <a:lnTo>
                    <a:pt x="70914" y="29957"/>
                  </a:lnTo>
                  <a:lnTo>
                    <a:pt x="54421" y="54421"/>
                  </a:lnTo>
                  <a:lnTo>
                    <a:pt x="29957" y="70914"/>
                  </a:lnTo>
                  <a:lnTo>
                    <a:pt x="0" y="76962"/>
                  </a:lnTo>
                  <a:lnTo>
                    <a:pt x="0" y="384810"/>
                  </a:lnTo>
                  <a:lnTo>
                    <a:pt x="29957" y="390857"/>
                  </a:lnTo>
                  <a:lnTo>
                    <a:pt x="54421" y="407350"/>
                  </a:lnTo>
                  <a:lnTo>
                    <a:pt x="70914" y="431814"/>
                  </a:lnTo>
                  <a:lnTo>
                    <a:pt x="76962" y="461772"/>
                  </a:lnTo>
                  <a:lnTo>
                    <a:pt x="1218438" y="461772"/>
                  </a:lnTo>
                  <a:lnTo>
                    <a:pt x="1224485" y="431814"/>
                  </a:lnTo>
                  <a:lnTo>
                    <a:pt x="1240978" y="407350"/>
                  </a:lnTo>
                  <a:lnTo>
                    <a:pt x="1265442" y="390857"/>
                  </a:lnTo>
                  <a:lnTo>
                    <a:pt x="1295400" y="384810"/>
                  </a:lnTo>
                  <a:lnTo>
                    <a:pt x="1295400" y="76962"/>
                  </a:lnTo>
                  <a:lnTo>
                    <a:pt x="1265442" y="70914"/>
                  </a:lnTo>
                  <a:lnTo>
                    <a:pt x="1240978" y="54421"/>
                  </a:lnTo>
                  <a:lnTo>
                    <a:pt x="1224485" y="29957"/>
                  </a:lnTo>
                  <a:lnTo>
                    <a:pt x="1218438" y="0"/>
                  </a:lnTo>
                  <a:close/>
                </a:path>
              </a:pathLst>
            </a:custGeom>
            <a:solidFill>
              <a:srgbClr val="E9FF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166615" y="1786129"/>
              <a:ext cx="1295400" cy="462280"/>
            </a:xfrm>
            <a:custGeom>
              <a:avLst/>
              <a:gdLst/>
              <a:ahLst/>
              <a:cxnLst/>
              <a:rect l="l" t="t" r="r" b="b"/>
              <a:pathLst>
                <a:path w="1295400" h="462280">
                  <a:moveTo>
                    <a:pt x="0" y="76962"/>
                  </a:moveTo>
                  <a:lnTo>
                    <a:pt x="29957" y="70914"/>
                  </a:lnTo>
                  <a:lnTo>
                    <a:pt x="54421" y="54421"/>
                  </a:lnTo>
                  <a:lnTo>
                    <a:pt x="70914" y="29957"/>
                  </a:lnTo>
                  <a:lnTo>
                    <a:pt x="76962" y="0"/>
                  </a:lnTo>
                  <a:lnTo>
                    <a:pt x="1218438" y="0"/>
                  </a:lnTo>
                  <a:lnTo>
                    <a:pt x="1224485" y="29957"/>
                  </a:lnTo>
                  <a:lnTo>
                    <a:pt x="1240978" y="54421"/>
                  </a:lnTo>
                  <a:lnTo>
                    <a:pt x="1265442" y="70914"/>
                  </a:lnTo>
                  <a:lnTo>
                    <a:pt x="1295400" y="76962"/>
                  </a:lnTo>
                  <a:lnTo>
                    <a:pt x="1295400" y="384810"/>
                  </a:lnTo>
                  <a:lnTo>
                    <a:pt x="1265442" y="390857"/>
                  </a:lnTo>
                  <a:lnTo>
                    <a:pt x="1240978" y="407350"/>
                  </a:lnTo>
                  <a:lnTo>
                    <a:pt x="1224485" y="431814"/>
                  </a:lnTo>
                  <a:lnTo>
                    <a:pt x="1218438" y="461772"/>
                  </a:lnTo>
                  <a:lnTo>
                    <a:pt x="76962" y="461772"/>
                  </a:lnTo>
                  <a:lnTo>
                    <a:pt x="70914" y="431814"/>
                  </a:lnTo>
                  <a:lnTo>
                    <a:pt x="54421" y="407350"/>
                  </a:lnTo>
                  <a:lnTo>
                    <a:pt x="29957" y="390857"/>
                  </a:lnTo>
                  <a:lnTo>
                    <a:pt x="0" y="384810"/>
                  </a:lnTo>
                  <a:lnTo>
                    <a:pt x="0" y="7696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4241260" y="1859438"/>
            <a:ext cx="1145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imes New Roman"/>
                <a:cs typeface="Times New Roman"/>
              </a:rPr>
              <a:t>лікувальні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4376737" y="2281238"/>
            <a:ext cx="1304925" cy="471805"/>
            <a:chOff x="4376737" y="2281238"/>
            <a:chExt cx="1304925" cy="471805"/>
          </a:xfrm>
        </p:grpSpPr>
        <p:sp>
          <p:nvSpPr>
            <p:cNvPr id="43" name="object 43"/>
            <p:cNvSpPr/>
            <p:nvPr/>
          </p:nvSpPr>
          <p:spPr>
            <a:xfrm>
              <a:off x="4381500" y="2286001"/>
              <a:ext cx="1295400" cy="462280"/>
            </a:xfrm>
            <a:custGeom>
              <a:avLst/>
              <a:gdLst/>
              <a:ahLst/>
              <a:cxnLst/>
              <a:rect l="l" t="t" r="r" b="b"/>
              <a:pathLst>
                <a:path w="1295400" h="462280">
                  <a:moveTo>
                    <a:pt x="1218438" y="0"/>
                  </a:moveTo>
                  <a:lnTo>
                    <a:pt x="76962" y="0"/>
                  </a:lnTo>
                  <a:lnTo>
                    <a:pt x="70914" y="29957"/>
                  </a:lnTo>
                  <a:lnTo>
                    <a:pt x="54421" y="54421"/>
                  </a:lnTo>
                  <a:lnTo>
                    <a:pt x="29957" y="70914"/>
                  </a:lnTo>
                  <a:lnTo>
                    <a:pt x="0" y="76962"/>
                  </a:lnTo>
                  <a:lnTo>
                    <a:pt x="0" y="384810"/>
                  </a:lnTo>
                  <a:lnTo>
                    <a:pt x="29957" y="390857"/>
                  </a:lnTo>
                  <a:lnTo>
                    <a:pt x="54421" y="407350"/>
                  </a:lnTo>
                  <a:lnTo>
                    <a:pt x="70914" y="431814"/>
                  </a:lnTo>
                  <a:lnTo>
                    <a:pt x="76962" y="461772"/>
                  </a:lnTo>
                  <a:lnTo>
                    <a:pt x="1218438" y="461772"/>
                  </a:lnTo>
                  <a:lnTo>
                    <a:pt x="1224485" y="431814"/>
                  </a:lnTo>
                  <a:lnTo>
                    <a:pt x="1240978" y="407350"/>
                  </a:lnTo>
                  <a:lnTo>
                    <a:pt x="1265442" y="390857"/>
                  </a:lnTo>
                  <a:lnTo>
                    <a:pt x="1295400" y="384810"/>
                  </a:lnTo>
                  <a:lnTo>
                    <a:pt x="1295400" y="76962"/>
                  </a:lnTo>
                  <a:lnTo>
                    <a:pt x="1265442" y="70914"/>
                  </a:lnTo>
                  <a:lnTo>
                    <a:pt x="1240978" y="54421"/>
                  </a:lnTo>
                  <a:lnTo>
                    <a:pt x="1224485" y="29957"/>
                  </a:lnTo>
                  <a:lnTo>
                    <a:pt x="1218438" y="0"/>
                  </a:lnTo>
                  <a:close/>
                </a:path>
              </a:pathLst>
            </a:custGeom>
            <a:solidFill>
              <a:srgbClr val="E9FF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381500" y="2286001"/>
              <a:ext cx="1295400" cy="462280"/>
            </a:xfrm>
            <a:custGeom>
              <a:avLst/>
              <a:gdLst/>
              <a:ahLst/>
              <a:cxnLst/>
              <a:rect l="l" t="t" r="r" b="b"/>
              <a:pathLst>
                <a:path w="1295400" h="462280">
                  <a:moveTo>
                    <a:pt x="0" y="76962"/>
                  </a:moveTo>
                  <a:lnTo>
                    <a:pt x="29957" y="70914"/>
                  </a:lnTo>
                  <a:lnTo>
                    <a:pt x="54421" y="54421"/>
                  </a:lnTo>
                  <a:lnTo>
                    <a:pt x="70914" y="29957"/>
                  </a:lnTo>
                  <a:lnTo>
                    <a:pt x="76962" y="0"/>
                  </a:lnTo>
                  <a:lnTo>
                    <a:pt x="1218438" y="0"/>
                  </a:lnTo>
                  <a:lnTo>
                    <a:pt x="1224485" y="29957"/>
                  </a:lnTo>
                  <a:lnTo>
                    <a:pt x="1240978" y="54421"/>
                  </a:lnTo>
                  <a:lnTo>
                    <a:pt x="1265442" y="70914"/>
                  </a:lnTo>
                  <a:lnTo>
                    <a:pt x="1295400" y="76962"/>
                  </a:lnTo>
                  <a:lnTo>
                    <a:pt x="1295400" y="384810"/>
                  </a:lnTo>
                  <a:lnTo>
                    <a:pt x="1265442" y="390857"/>
                  </a:lnTo>
                  <a:lnTo>
                    <a:pt x="1240978" y="407350"/>
                  </a:lnTo>
                  <a:lnTo>
                    <a:pt x="1224485" y="431814"/>
                  </a:lnTo>
                  <a:lnTo>
                    <a:pt x="1218438" y="461772"/>
                  </a:lnTo>
                  <a:lnTo>
                    <a:pt x="76962" y="461772"/>
                  </a:lnTo>
                  <a:lnTo>
                    <a:pt x="70914" y="431814"/>
                  </a:lnTo>
                  <a:lnTo>
                    <a:pt x="54421" y="407350"/>
                  </a:lnTo>
                  <a:lnTo>
                    <a:pt x="29957" y="390857"/>
                  </a:lnTo>
                  <a:lnTo>
                    <a:pt x="0" y="384810"/>
                  </a:lnTo>
                  <a:lnTo>
                    <a:pt x="0" y="7696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4641531" y="2359502"/>
            <a:ext cx="7727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imes New Roman"/>
                <a:cs typeface="Times New Roman"/>
              </a:rPr>
              <a:t>з</a:t>
            </a:r>
            <a:r>
              <a:rPr sz="1800" b="1" dirty="0">
                <a:latin typeface="Times New Roman"/>
                <a:cs typeface="Times New Roman"/>
              </a:rPr>
              <a:t>ах</a:t>
            </a:r>
            <a:r>
              <a:rPr sz="1800" b="1" spc="-10" dirty="0">
                <a:latin typeface="Times New Roman"/>
                <a:cs typeface="Times New Roman"/>
              </a:rPr>
              <a:t>и</a:t>
            </a:r>
            <a:r>
              <a:rPr sz="1800" b="1" dirty="0">
                <a:latin typeface="Times New Roman"/>
                <a:cs typeface="Times New Roman"/>
              </a:rPr>
              <a:t>с</a:t>
            </a:r>
            <a:r>
              <a:rPr sz="1800" b="1" spc="-10" dirty="0">
                <a:latin typeface="Times New Roman"/>
                <a:cs typeface="Times New Roman"/>
              </a:rPr>
              <a:t>ні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3784953" y="1872800"/>
            <a:ext cx="4432935" cy="1169670"/>
            <a:chOff x="3784953" y="1872800"/>
            <a:chExt cx="4432935" cy="1169670"/>
          </a:xfrm>
        </p:grpSpPr>
        <p:sp>
          <p:nvSpPr>
            <p:cNvPr id="47" name="object 47"/>
            <p:cNvSpPr/>
            <p:nvPr/>
          </p:nvSpPr>
          <p:spPr>
            <a:xfrm>
              <a:off x="3789715" y="1877562"/>
              <a:ext cx="354330" cy="661670"/>
            </a:xfrm>
            <a:custGeom>
              <a:avLst/>
              <a:gdLst/>
              <a:ahLst/>
              <a:cxnLst/>
              <a:rect l="l" t="t" r="r" b="b"/>
              <a:pathLst>
                <a:path w="354329" h="661669">
                  <a:moveTo>
                    <a:pt x="26352" y="0"/>
                  </a:moveTo>
                  <a:lnTo>
                    <a:pt x="108254" y="165328"/>
                  </a:lnTo>
                  <a:lnTo>
                    <a:pt x="0" y="218948"/>
                  </a:lnTo>
                  <a:lnTo>
                    <a:pt x="163791" y="549605"/>
                  </a:lnTo>
                  <a:lnTo>
                    <a:pt x="272046" y="495973"/>
                  </a:lnTo>
                  <a:lnTo>
                    <a:pt x="353949" y="661301"/>
                  </a:lnTo>
                  <a:lnTo>
                    <a:pt x="298399" y="277025"/>
                  </a:lnTo>
                  <a:lnTo>
                    <a:pt x="26352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789715" y="1877562"/>
              <a:ext cx="354330" cy="661670"/>
            </a:xfrm>
            <a:custGeom>
              <a:avLst/>
              <a:gdLst/>
              <a:ahLst/>
              <a:cxnLst/>
              <a:rect l="l" t="t" r="r" b="b"/>
              <a:pathLst>
                <a:path w="354329" h="661669">
                  <a:moveTo>
                    <a:pt x="0" y="218948"/>
                  </a:moveTo>
                  <a:lnTo>
                    <a:pt x="108254" y="165328"/>
                  </a:lnTo>
                  <a:lnTo>
                    <a:pt x="26352" y="0"/>
                  </a:lnTo>
                  <a:lnTo>
                    <a:pt x="298399" y="277025"/>
                  </a:lnTo>
                  <a:lnTo>
                    <a:pt x="353949" y="661301"/>
                  </a:lnTo>
                  <a:lnTo>
                    <a:pt x="272046" y="495973"/>
                  </a:lnTo>
                  <a:lnTo>
                    <a:pt x="163791" y="549605"/>
                  </a:lnTo>
                  <a:lnTo>
                    <a:pt x="0" y="21894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882708" y="2115957"/>
              <a:ext cx="281940" cy="711835"/>
            </a:xfrm>
            <a:custGeom>
              <a:avLst/>
              <a:gdLst/>
              <a:ahLst/>
              <a:cxnLst/>
              <a:rect l="l" t="t" r="r" b="b"/>
              <a:pathLst>
                <a:path w="281939" h="711835">
                  <a:moveTo>
                    <a:pt x="263296" y="0"/>
                  </a:moveTo>
                  <a:lnTo>
                    <a:pt x="214350" y="177888"/>
                  </a:lnTo>
                  <a:lnTo>
                    <a:pt x="97878" y="145846"/>
                  </a:lnTo>
                  <a:lnTo>
                    <a:pt x="0" y="501624"/>
                  </a:lnTo>
                  <a:lnTo>
                    <a:pt x="116484" y="533666"/>
                  </a:lnTo>
                  <a:lnTo>
                    <a:pt x="67538" y="711555"/>
                  </a:lnTo>
                  <a:lnTo>
                    <a:pt x="281889" y="387819"/>
                  </a:lnTo>
                  <a:lnTo>
                    <a:pt x="263296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882708" y="2115957"/>
              <a:ext cx="281940" cy="711835"/>
            </a:xfrm>
            <a:custGeom>
              <a:avLst/>
              <a:gdLst/>
              <a:ahLst/>
              <a:cxnLst/>
              <a:rect l="l" t="t" r="r" b="b"/>
              <a:pathLst>
                <a:path w="281939" h="711835">
                  <a:moveTo>
                    <a:pt x="97878" y="145846"/>
                  </a:moveTo>
                  <a:lnTo>
                    <a:pt x="214350" y="177888"/>
                  </a:lnTo>
                  <a:lnTo>
                    <a:pt x="263296" y="0"/>
                  </a:lnTo>
                  <a:lnTo>
                    <a:pt x="281889" y="387819"/>
                  </a:lnTo>
                  <a:lnTo>
                    <a:pt x="67538" y="711555"/>
                  </a:lnTo>
                  <a:lnTo>
                    <a:pt x="116484" y="533666"/>
                  </a:lnTo>
                  <a:lnTo>
                    <a:pt x="0" y="501624"/>
                  </a:lnTo>
                  <a:lnTo>
                    <a:pt x="97878" y="14584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672072" y="2351698"/>
              <a:ext cx="1541145" cy="685800"/>
            </a:xfrm>
            <a:custGeom>
              <a:avLst/>
              <a:gdLst/>
              <a:ahLst/>
              <a:cxnLst/>
              <a:rect l="l" t="t" r="r" b="b"/>
              <a:pathLst>
                <a:path w="1541145" h="685800">
                  <a:moveTo>
                    <a:pt x="932567" y="0"/>
                  </a:moveTo>
                  <a:lnTo>
                    <a:pt x="892021" y="2350"/>
                  </a:lnTo>
                  <a:lnTo>
                    <a:pt x="851474" y="9791"/>
                  </a:lnTo>
                  <a:lnTo>
                    <a:pt x="810928" y="23108"/>
                  </a:lnTo>
                  <a:lnTo>
                    <a:pt x="729835" y="63059"/>
                  </a:lnTo>
                  <a:lnTo>
                    <a:pt x="689289" y="76376"/>
                  </a:lnTo>
                  <a:lnTo>
                    <a:pt x="648742" y="83818"/>
                  </a:lnTo>
                  <a:lnTo>
                    <a:pt x="608196" y="86168"/>
                  </a:lnTo>
                  <a:lnTo>
                    <a:pt x="567649" y="84210"/>
                  </a:lnTo>
                  <a:lnTo>
                    <a:pt x="527103" y="78726"/>
                  </a:lnTo>
                  <a:lnTo>
                    <a:pt x="486557" y="70501"/>
                  </a:lnTo>
                  <a:lnTo>
                    <a:pt x="446010" y="60318"/>
                  </a:lnTo>
                  <a:lnTo>
                    <a:pt x="405464" y="48959"/>
                  </a:lnTo>
                  <a:lnTo>
                    <a:pt x="364917" y="37209"/>
                  </a:lnTo>
                  <a:lnTo>
                    <a:pt x="324371" y="25850"/>
                  </a:lnTo>
                  <a:lnTo>
                    <a:pt x="283824" y="15667"/>
                  </a:lnTo>
                  <a:lnTo>
                    <a:pt x="243278" y="7441"/>
                  </a:lnTo>
                  <a:lnTo>
                    <a:pt x="202732" y="1958"/>
                  </a:lnTo>
                  <a:lnTo>
                    <a:pt x="162185" y="0"/>
                  </a:lnTo>
                  <a:lnTo>
                    <a:pt x="121639" y="2350"/>
                  </a:lnTo>
                  <a:lnTo>
                    <a:pt x="81092" y="9791"/>
                  </a:lnTo>
                  <a:lnTo>
                    <a:pt x="40546" y="23108"/>
                  </a:lnTo>
                  <a:lnTo>
                    <a:pt x="0" y="43084"/>
                  </a:lnTo>
                  <a:lnTo>
                    <a:pt x="0" y="642384"/>
                  </a:lnTo>
                  <a:lnTo>
                    <a:pt x="40546" y="622409"/>
                  </a:lnTo>
                  <a:lnTo>
                    <a:pt x="81092" y="609092"/>
                  </a:lnTo>
                  <a:lnTo>
                    <a:pt x="121639" y="601650"/>
                  </a:lnTo>
                  <a:lnTo>
                    <a:pt x="162185" y="599300"/>
                  </a:lnTo>
                  <a:lnTo>
                    <a:pt x="202732" y="601258"/>
                  </a:lnTo>
                  <a:lnTo>
                    <a:pt x="243278" y="606742"/>
                  </a:lnTo>
                  <a:lnTo>
                    <a:pt x="283824" y="614967"/>
                  </a:lnTo>
                  <a:lnTo>
                    <a:pt x="324371" y="625150"/>
                  </a:lnTo>
                  <a:lnTo>
                    <a:pt x="364917" y="636509"/>
                  </a:lnTo>
                  <a:lnTo>
                    <a:pt x="405464" y="648259"/>
                  </a:lnTo>
                  <a:lnTo>
                    <a:pt x="446010" y="659618"/>
                  </a:lnTo>
                  <a:lnTo>
                    <a:pt x="486557" y="669802"/>
                  </a:lnTo>
                  <a:lnTo>
                    <a:pt x="527103" y="678027"/>
                  </a:lnTo>
                  <a:lnTo>
                    <a:pt x="567649" y="683510"/>
                  </a:lnTo>
                  <a:lnTo>
                    <a:pt x="608196" y="685469"/>
                  </a:lnTo>
                  <a:lnTo>
                    <a:pt x="648742" y="683119"/>
                  </a:lnTo>
                  <a:lnTo>
                    <a:pt x="689289" y="675677"/>
                  </a:lnTo>
                  <a:lnTo>
                    <a:pt x="729835" y="662360"/>
                  </a:lnTo>
                  <a:lnTo>
                    <a:pt x="810928" y="622409"/>
                  </a:lnTo>
                  <a:lnTo>
                    <a:pt x="851474" y="609092"/>
                  </a:lnTo>
                  <a:lnTo>
                    <a:pt x="892021" y="601650"/>
                  </a:lnTo>
                  <a:lnTo>
                    <a:pt x="932567" y="599300"/>
                  </a:lnTo>
                  <a:lnTo>
                    <a:pt x="973114" y="601258"/>
                  </a:lnTo>
                  <a:lnTo>
                    <a:pt x="1013660" y="606742"/>
                  </a:lnTo>
                  <a:lnTo>
                    <a:pt x="1054206" y="614967"/>
                  </a:lnTo>
                  <a:lnTo>
                    <a:pt x="1094753" y="625150"/>
                  </a:lnTo>
                  <a:lnTo>
                    <a:pt x="1135299" y="636509"/>
                  </a:lnTo>
                  <a:lnTo>
                    <a:pt x="1175846" y="648259"/>
                  </a:lnTo>
                  <a:lnTo>
                    <a:pt x="1216392" y="659618"/>
                  </a:lnTo>
                  <a:lnTo>
                    <a:pt x="1256939" y="669802"/>
                  </a:lnTo>
                  <a:lnTo>
                    <a:pt x="1297485" y="678027"/>
                  </a:lnTo>
                  <a:lnTo>
                    <a:pt x="1338031" y="683510"/>
                  </a:lnTo>
                  <a:lnTo>
                    <a:pt x="1378578" y="685469"/>
                  </a:lnTo>
                  <a:lnTo>
                    <a:pt x="1419124" y="683119"/>
                  </a:lnTo>
                  <a:lnTo>
                    <a:pt x="1459671" y="675677"/>
                  </a:lnTo>
                  <a:lnTo>
                    <a:pt x="1500217" y="662360"/>
                  </a:lnTo>
                  <a:lnTo>
                    <a:pt x="1540764" y="642384"/>
                  </a:lnTo>
                  <a:lnTo>
                    <a:pt x="1540764" y="43084"/>
                  </a:lnTo>
                  <a:lnTo>
                    <a:pt x="1500217" y="63059"/>
                  </a:lnTo>
                  <a:lnTo>
                    <a:pt x="1459671" y="76376"/>
                  </a:lnTo>
                  <a:lnTo>
                    <a:pt x="1419124" y="83818"/>
                  </a:lnTo>
                  <a:lnTo>
                    <a:pt x="1378578" y="86168"/>
                  </a:lnTo>
                  <a:lnTo>
                    <a:pt x="1338031" y="84210"/>
                  </a:lnTo>
                  <a:lnTo>
                    <a:pt x="1297485" y="78726"/>
                  </a:lnTo>
                  <a:lnTo>
                    <a:pt x="1256939" y="70501"/>
                  </a:lnTo>
                  <a:lnTo>
                    <a:pt x="1216392" y="60318"/>
                  </a:lnTo>
                  <a:lnTo>
                    <a:pt x="1175846" y="48959"/>
                  </a:lnTo>
                  <a:lnTo>
                    <a:pt x="1135299" y="37209"/>
                  </a:lnTo>
                  <a:lnTo>
                    <a:pt x="1094753" y="25850"/>
                  </a:lnTo>
                  <a:lnTo>
                    <a:pt x="1054206" y="15667"/>
                  </a:lnTo>
                  <a:lnTo>
                    <a:pt x="1013660" y="7441"/>
                  </a:lnTo>
                  <a:lnTo>
                    <a:pt x="973114" y="1958"/>
                  </a:lnTo>
                  <a:lnTo>
                    <a:pt x="9325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672072" y="2351698"/>
              <a:ext cx="1541145" cy="685800"/>
            </a:xfrm>
            <a:custGeom>
              <a:avLst/>
              <a:gdLst/>
              <a:ahLst/>
              <a:cxnLst/>
              <a:rect l="l" t="t" r="r" b="b"/>
              <a:pathLst>
                <a:path w="1541145" h="685800">
                  <a:moveTo>
                    <a:pt x="0" y="43084"/>
                  </a:moveTo>
                  <a:lnTo>
                    <a:pt x="40546" y="23108"/>
                  </a:lnTo>
                  <a:lnTo>
                    <a:pt x="81092" y="9791"/>
                  </a:lnTo>
                  <a:lnTo>
                    <a:pt x="121639" y="2350"/>
                  </a:lnTo>
                  <a:lnTo>
                    <a:pt x="162185" y="0"/>
                  </a:lnTo>
                  <a:lnTo>
                    <a:pt x="202732" y="1958"/>
                  </a:lnTo>
                  <a:lnTo>
                    <a:pt x="243278" y="7441"/>
                  </a:lnTo>
                  <a:lnTo>
                    <a:pt x="283824" y="15667"/>
                  </a:lnTo>
                  <a:lnTo>
                    <a:pt x="324371" y="25850"/>
                  </a:lnTo>
                  <a:lnTo>
                    <a:pt x="364917" y="37209"/>
                  </a:lnTo>
                  <a:lnTo>
                    <a:pt x="405464" y="48959"/>
                  </a:lnTo>
                  <a:lnTo>
                    <a:pt x="446010" y="60318"/>
                  </a:lnTo>
                  <a:lnTo>
                    <a:pt x="486557" y="70501"/>
                  </a:lnTo>
                  <a:lnTo>
                    <a:pt x="527103" y="78726"/>
                  </a:lnTo>
                  <a:lnTo>
                    <a:pt x="567649" y="84210"/>
                  </a:lnTo>
                  <a:lnTo>
                    <a:pt x="608196" y="86168"/>
                  </a:lnTo>
                  <a:lnTo>
                    <a:pt x="648742" y="83818"/>
                  </a:lnTo>
                  <a:lnTo>
                    <a:pt x="689289" y="76376"/>
                  </a:lnTo>
                  <a:lnTo>
                    <a:pt x="729835" y="63059"/>
                  </a:lnTo>
                  <a:lnTo>
                    <a:pt x="770382" y="43084"/>
                  </a:lnTo>
                  <a:lnTo>
                    <a:pt x="810928" y="23108"/>
                  </a:lnTo>
                  <a:lnTo>
                    <a:pt x="851474" y="9791"/>
                  </a:lnTo>
                  <a:lnTo>
                    <a:pt x="892021" y="2350"/>
                  </a:lnTo>
                  <a:lnTo>
                    <a:pt x="932567" y="0"/>
                  </a:lnTo>
                  <a:lnTo>
                    <a:pt x="973114" y="1958"/>
                  </a:lnTo>
                  <a:lnTo>
                    <a:pt x="1013660" y="7441"/>
                  </a:lnTo>
                  <a:lnTo>
                    <a:pt x="1054206" y="15667"/>
                  </a:lnTo>
                  <a:lnTo>
                    <a:pt x="1094753" y="25850"/>
                  </a:lnTo>
                  <a:lnTo>
                    <a:pt x="1135299" y="37209"/>
                  </a:lnTo>
                  <a:lnTo>
                    <a:pt x="1175846" y="48959"/>
                  </a:lnTo>
                  <a:lnTo>
                    <a:pt x="1216392" y="60318"/>
                  </a:lnTo>
                  <a:lnTo>
                    <a:pt x="1256939" y="70501"/>
                  </a:lnTo>
                  <a:lnTo>
                    <a:pt x="1297485" y="78726"/>
                  </a:lnTo>
                  <a:lnTo>
                    <a:pt x="1338031" y="84210"/>
                  </a:lnTo>
                  <a:lnTo>
                    <a:pt x="1378578" y="86168"/>
                  </a:lnTo>
                  <a:lnTo>
                    <a:pt x="1419124" y="83818"/>
                  </a:lnTo>
                  <a:lnTo>
                    <a:pt x="1459671" y="76376"/>
                  </a:lnTo>
                  <a:lnTo>
                    <a:pt x="1500217" y="63059"/>
                  </a:lnTo>
                  <a:lnTo>
                    <a:pt x="1540764" y="43084"/>
                  </a:lnTo>
                  <a:lnTo>
                    <a:pt x="1540764" y="642384"/>
                  </a:lnTo>
                  <a:lnTo>
                    <a:pt x="1500217" y="662360"/>
                  </a:lnTo>
                  <a:lnTo>
                    <a:pt x="1459671" y="675677"/>
                  </a:lnTo>
                  <a:lnTo>
                    <a:pt x="1419124" y="683119"/>
                  </a:lnTo>
                  <a:lnTo>
                    <a:pt x="1378578" y="685469"/>
                  </a:lnTo>
                  <a:lnTo>
                    <a:pt x="1338031" y="683510"/>
                  </a:lnTo>
                  <a:lnTo>
                    <a:pt x="1297485" y="678027"/>
                  </a:lnTo>
                  <a:lnTo>
                    <a:pt x="1256939" y="669802"/>
                  </a:lnTo>
                  <a:lnTo>
                    <a:pt x="1216392" y="659618"/>
                  </a:lnTo>
                  <a:lnTo>
                    <a:pt x="1175846" y="648259"/>
                  </a:lnTo>
                  <a:lnTo>
                    <a:pt x="1135299" y="636509"/>
                  </a:lnTo>
                  <a:lnTo>
                    <a:pt x="1094753" y="625150"/>
                  </a:lnTo>
                  <a:lnTo>
                    <a:pt x="1054206" y="614967"/>
                  </a:lnTo>
                  <a:lnTo>
                    <a:pt x="1013660" y="606742"/>
                  </a:lnTo>
                  <a:lnTo>
                    <a:pt x="973114" y="601258"/>
                  </a:lnTo>
                  <a:lnTo>
                    <a:pt x="932567" y="599300"/>
                  </a:lnTo>
                  <a:lnTo>
                    <a:pt x="892021" y="601650"/>
                  </a:lnTo>
                  <a:lnTo>
                    <a:pt x="851474" y="609092"/>
                  </a:lnTo>
                  <a:lnTo>
                    <a:pt x="810928" y="622409"/>
                  </a:lnTo>
                  <a:lnTo>
                    <a:pt x="770382" y="642384"/>
                  </a:lnTo>
                  <a:lnTo>
                    <a:pt x="729835" y="662360"/>
                  </a:lnTo>
                  <a:lnTo>
                    <a:pt x="689289" y="675677"/>
                  </a:lnTo>
                  <a:lnTo>
                    <a:pt x="648742" y="683119"/>
                  </a:lnTo>
                  <a:lnTo>
                    <a:pt x="608196" y="685469"/>
                  </a:lnTo>
                  <a:lnTo>
                    <a:pt x="567649" y="683510"/>
                  </a:lnTo>
                  <a:lnTo>
                    <a:pt x="527103" y="678027"/>
                  </a:lnTo>
                  <a:lnTo>
                    <a:pt x="486557" y="669802"/>
                  </a:lnTo>
                  <a:lnTo>
                    <a:pt x="446010" y="659618"/>
                  </a:lnTo>
                  <a:lnTo>
                    <a:pt x="405464" y="648259"/>
                  </a:lnTo>
                  <a:lnTo>
                    <a:pt x="364917" y="636509"/>
                  </a:lnTo>
                  <a:lnTo>
                    <a:pt x="324371" y="625150"/>
                  </a:lnTo>
                  <a:lnTo>
                    <a:pt x="283824" y="614967"/>
                  </a:lnTo>
                  <a:lnTo>
                    <a:pt x="243278" y="606742"/>
                  </a:lnTo>
                  <a:lnTo>
                    <a:pt x="202732" y="601258"/>
                  </a:lnTo>
                  <a:lnTo>
                    <a:pt x="162185" y="599300"/>
                  </a:lnTo>
                  <a:lnTo>
                    <a:pt x="121639" y="601650"/>
                  </a:lnTo>
                  <a:lnTo>
                    <a:pt x="81092" y="609092"/>
                  </a:lnTo>
                  <a:lnTo>
                    <a:pt x="40546" y="622409"/>
                  </a:lnTo>
                  <a:lnTo>
                    <a:pt x="0" y="642384"/>
                  </a:lnTo>
                  <a:lnTo>
                    <a:pt x="0" y="4308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6792152" y="2399348"/>
            <a:ext cx="1297940" cy="51943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52069" marR="5080" indent="-40005">
              <a:lnSpc>
                <a:spcPct val="80000"/>
              </a:lnSpc>
              <a:spcBef>
                <a:spcPts val="530"/>
              </a:spcBef>
            </a:pPr>
            <a:r>
              <a:rPr sz="1800" spc="-5" dirty="0">
                <a:latin typeface="Times New Roman"/>
                <a:cs typeface="Times New Roman"/>
              </a:rPr>
              <a:t>для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введення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канал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зубу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8467153" y="2347310"/>
            <a:ext cx="1917700" cy="843915"/>
            <a:chOff x="8467153" y="2347310"/>
            <a:chExt cx="1917700" cy="843915"/>
          </a:xfrm>
        </p:grpSpPr>
        <p:sp>
          <p:nvSpPr>
            <p:cNvPr id="55" name="object 55"/>
            <p:cNvSpPr/>
            <p:nvPr/>
          </p:nvSpPr>
          <p:spPr>
            <a:xfrm>
              <a:off x="8471916" y="2352073"/>
              <a:ext cx="1908175" cy="834390"/>
            </a:xfrm>
            <a:custGeom>
              <a:avLst/>
              <a:gdLst/>
              <a:ahLst/>
              <a:cxnLst/>
              <a:rect l="l" t="t" r="r" b="b"/>
              <a:pathLst>
                <a:path w="1908175" h="834389">
                  <a:moveTo>
                    <a:pt x="1152778" y="0"/>
                  </a:moveTo>
                  <a:lnTo>
                    <a:pt x="1113027" y="1970"/>
                  </a:lnTo>
                  <a:lnTo>
                    <a:pt x="1073277" y="7724"/>
                  </a:lnTo>
                  <a:lnTo>
                    <a:pt x="1033526" y="17735"/>
                  </a:lnTo>
                  <a:lnTo>
                    <a:pt x="993775" y="32475"/>
                  </a:lnTo>
                  <a:lnTo>
                    <a:pt x="914273" y="72360"/>
                  </a:lnTo>
                  <a:lnTo>
                    <a:pt x="874522" y="87100"/>
                  </a:lnTo>
                  <a:lnTo>
                    <a:pt x="834771" y="97110"/>
                  </a:lnTo>
                  <a:lnTo>
                    <a:pt x="795020" y="102865"/>
                  </a:lnTo>
                  <a:lnTo>
                    <a:pt x="755269" y="104835"/>
                  </a:lnTo>
                  <a:lnTo>
                    <a:pt x="715518" y="103495"/>
                  </a:lnTo>
                  <a:lnTo>
                    <a:pt x="675767" y="99317"/>
                  </a:lnTo>
                  <a:lnTo>
                    <a:pt x="636016" y="92775"/>
                  </a:lnTo>
                  <a:lnTo>
                    <a:pt x="596265" y="84341"/>
                  </a:lnTo>
                  <a:lnTo>
                    <a:pt x="556514" y="74488"/>
                  </a:lnTo>
                  <a:lnTo>
                    <a:pt x="516763" y="63689"/>
                  </a:lnTo>
                  <a:lnTo>
                    <a:pt x="437260" y="41146"/>
                  </a:lnTo>
                  <a:lnTo>
                    <a:pt x="397509" y="30347"/>
                  </a:lnTo>
                  <a:lnTo>
                    <a:pt x="357758" y="20494"/>
                  </a:lnTo>
                  <a:lnTo>
                    <a:pt x="318007" y="12060"/>
                  </a:lnTo>
                  <a:lnTo>
                    <a:pt x="278256" y="5517"/>
                  </a:lnTo>
                  <a:lnTo>
                    <a:pt x="238505" y="1340"/>
                  </a:lnTo>
                  <a:lnTo>
                    <a:pt x="198754" y="0"/>
                  </a:lnTo>
                  <a:lnTo>
                    <a:pt x="159004" y="1970"/>
                  </a:lnTo>
                  <a:lnTo>
                    <a:pt x="119253" y="7724"/>
                  </a:lnTo>
                  <a:lnTo>
                    <a:pt x="79502" y="17735"/>
                  </a:lnTo>
                  <a:lnTo>
                    <a:pt x="39751" y="32475"/>
                  </a:lnTo>
                  <a:lnTo>
                    <a:pt x="0" y="52417"/>
                  </a:lnTo>
                  <a:lnTo>
                    <a:pt x="0" y="781651"/>
                  </a:lnTo>
                  <a:lnTo>
                    <a:pt x="39750" y="761709"/>
                  </a:lnTo>
                  <a:lnTo>
                    <a:pt x="79501" y="746969"/>
                  </a:lnTo>
                  <a:lnTo>
                    <a:pt x="119252" y="736958"/>
                  </a:lnTo>
                  <a:lnTo>
                    <a:pt x="159003" y="731204"/>
                  </a:lnTo>
                  <a:lnTo>
                    <a:pt x="198754" y="729233"/>
                  </a:lnTo>
                  <a:lnTo>
                    <a:pt x="238505" y="730574"/>
                  </a:lnTo>
                  <a:lnTo>
                    <a:pt x="278256" y="734751"/>
                  </a:lnTo>
                  <a:lnTo>
                    <a:pt x="318007" y="741294"/>
                  </a:lnTo>
                  <a:lnTo>
                    <a:pt x="357758" y="749728"/>
                  </a:lnTo>
                  <a:lnTo>
                    <a:pt x="397509" y="759581"/>
                  </a:lnTo>
                  <a:lnTo>
                    <a:pt x="437260" y="770380"/>
                  </a:lnTo>
                  <a:lnTo>
                    <a:pt x="516763" y="792923"/>
                  </a:lnTo>
                  <a:lnTo>
                    <a:pt x="556514" y="803722"/>
                  </a:lnTo>
                  <a:lnTo>
                    <a:pt x="596265" y="813575"/>
                  </a:lnTo>
                  <a:lnTo>
                    <a:pt x="636016" y="822009"/>
                  </a:lnTo>
                  <a:lnTo>
                    <a:pt x="675767" y="828551"/>
                  </a:lnTo>
                  <a:lnTo>
                    <a:pt x="715518" y="832729"/>
                  </a:lnTo>
                  <a:lnTo>
                    <a:pt x="755269" y="834069"/>
                  </a:lnTo>
                  <a:lnTo>
                    <a:pt x="795020" y="832099"/>
                  </a:lnTo>
                  <a:lnTo>
                    <a:pt x="834771" y="826344"/>
                  </a:lnTo>
                  <a:lnTo>
                    <a:pt x="874522" y="816334"/>
                  </a:lnTo>
                  <a:lnTo>
                    <a:pt x="914273" y="801594"/>
                  </a:lnTo>
                  <a:lnTo>
                    <a:pt x="993775" y="761709"/>
                  </a:lnTo>
                  <a:lnTo>
                    <a:pt x="1033526" y="746969"/>
                  </a:lnTo>
                  <a:lnTo>
                    <a:pt x="1073277" y="736958"/>
                  </a:lnTo>
                  <a:lnTo>
                    <a:pt x="1113028" y="731204"/>
                  </a:lnTo>
                  <a:lnTo>
                    <a:pt x="1152779" y="729233"/>
                  </a:lnTo>
                  <a:lnTo>
                    <a:pt x="1192530" y="730574"/>
                  </a:lnTo>
                  <a:lnTo>
                    <a:pt x="1232281" y="734751"/>
                  </a:lnTo>
                  <a:lnTo>
                    <a:pt x="1272032" y="741294"/>
                  </a:lnTo>
                  <a:lnTo>
                    <a:pt x="1311783" y="749728"/>
                  </a:lnTo>
                  <a:lnTo>
                    <a:pt x="1351534" y="759581"/>
                  </a:lnTo>
                  <a:lnTo>
                    <a:pt x="1391285" y="770380"/>
                  </a:lnTo>
                  <a:lnTo>
                    <a:pt x="1470787" y="792923"/>
                  </a:lnTo>
                  <a:lnTo>
                    <a:pt x="1510538" y="803722"/>
                  </a:lnTo>
                  <a:lnTo>
                    <a:pt x="1550289" y="813575"/>
                  </a:lnTo>
                  <a:lnTo>
                    <a:pt x="1590040" y="822009"/>
                  </a:lnTo>
                  <a:lnTo>
                    <a:pt x="1629791" y="828551"/>
                  </a:lnTo>
                  <a:lnTo>
                    <a:pt x="1669542" y="832729"/>
                  </a:lnTo>
                  <a:lnTo>
                    <a:pt x="1709293" y="834069"/>
                  </a:lnTo>
                  <a:lnTo>
                    <a:pt x="1749044" y="832099"/>
                  </a:lnTo>
                  <a:lnTo>
                    <a:pt x="1788795" y="826344"/>
                  </a:lnTo>
                  <a:lnTo>
                    <a:pt x="1828546" y="816334"/>
                  </a:lnTo>
                  <a:lnTo>
                    <a:pt x="1868297" y="801594"/>
                  </a:lnTo>
                  <a:lnTo>
                    <a:pt x="1908048" y="781651"/>
                  </a:lnTo>
                  <a:lnTo>
                    <a:pt x="1908048" y="52417"/>
                  </a:lnTo>
                  <a:lnTo>
                    <a:pt x="1868296" y="72360"/>
                  </a:lnTo>
                  <a:lnTo>
                    <a:pt x="1828545" y="87100"/>
                  </a:lnTo>
                  <a:lnTo>
                    <a:pt x="1788794" y="97110"/>
                  </a:lnTo>
                  <a:lnTo>
                    <a:pt x="1749043" y="102865"/>
                  </a:lnTo>
                  <a:lnTo>
                    <a:pt x="1709292" y="104835"/>
                  </a:lnTo>
                  <a:lnTo>
                    <a:pt x="1669541" y="103495"/>
                  </a:lnTo>
                  <a:lnTo>
                    <a:pt x="1629790" y="99317"/>
                  </a:lnTo>
                  <a:lnTo>
                    <a:pt x="1590039" y="92775"/>
                  </a:lnTo>
                  <a:lnTo>
                    <a:pt x="1550288" y="84341"/>
                  </a:lnTo>
                  <a:lnTo>
                    <a:pt x="1510537" y="74488"/>
                  </a:lnTo>
                  <a:lnTo>
                    <a:pt x="1470786" y="63689"/>
                  </a:lnTo>
                  <a:lnTo>
                    <a:pt x="1391284" y="41146"/>
                  </a:lnTo>
                  <a:lnTo>
                    <a:pt x="1351533" y="30347"/>
                  </a:lnTo>
                  <a:lnTo>
                    <a:pt x="1311782" y="20494"/>
                  </a:lnTo>
                  <a:lnTo>
                    <a:pt x="1272031" y="12060"/>
                  </a:lnTo>
                  <a:lnTo>
                    <a:pt x="1232280" y="5517"/>
                  </a:lnTo>
                  <a:lnTo>
                    <a:pt x="1192529" y="1340"/>
                  </a:lnTo>
                  <a:lnTo>
                    <a:pt x="11527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471916" y="2352073"/>
              <a:ext cx="1908175" cy="834390"/>
            </a:xfrm>
            <a:custGeom>
              <a:avLst/>
              <a:gdLst/>
              <a:ahLst/>
              <a:cxnLst/>
              <a:rect l="l" t="t" r="r" b="b"/>
              <a:pathLst>
                <a:path w="1908175" h="834389">
                  <a:moveTo>
                    <a:pt x="0" y="52417"/>
                  </a:moveTo>
                  <a:lnTo>
                    <a:pt x="39751" y="32475"/>
                  </a:lnTo>
                  <a:lnTo>
                    <a:pt x="79502" y="17735"/>
                  </a:lnTo>
                  <a:lnTo>
                    <a:pt x="119253" y="7724"/>
                  </a:lnTo>
                  <a:lnTo>
                    <a:pt x="159004" y="1970"/>
                  </a:lnTo>
                  <a:lnTo>
                    <a:pt x="198754" y="0"/>
                  </a:lnTo>
                  <a:lnTo>
                    <a:pt x="238505" y="1340"/>
                  </a:lnTo>
                  <a:lnTo>
                    <a:pt x="278256" y="5517"/>
                  </a:lnTo>
                  <a:lnTo>
                    <a:pt x="318007" y="12060"/>
                  </a:lnTo>
                  <a:lnTo>
                    <a:pt x="357758" y="20494"/>
                  </a:lnTo>
                  <a:lnTo>
                    <a:pt x="397509" y="30347"/>
                  </a:lnTo>
                  <a:lnTo>
                    <a:pt x="437260" y="41146"/>
                  </a:lnTo>
                  <a:lnTo>
                    <a:pt x="477011" y="52417"/>
                  </a:lnTo>
                  <a:lnTo>
                    <a:pt x="516763" y="63689"/>
                  </a:lnTo>
                  <a:lnTo>
                    <a:pt x="556514" y="74488"/>
                  </a:lnTo>
                  <a:lnTo>
                    <a:pt x="596265" y="84341"/>
                  </a:lnTo>
                  <a:lnTo>
                    <a:pt x="636016" y="92775"/>
                  </a:lnTo>
                  <a:lnTo>
                    <a:pt x="675767" y="99317"/>
                  </a:lnTo>
                  <a:lnTo>
                    <a:pt x="715518" y="103495"/>
                  </a:lnTo>
                  <a:lnTo>
                    <a:pt x="755269" y="104835"/>
                  </a:lnTo>
                  <a:lnTo>
                    <a:pt x="795020" y="102865"/>
                  </a:lnTo>
                  <a:lnTo>
                    <a:pt x="834771" y="97110"/>
                  </a:lnTo>
                  <a:lnTo>
                    <a:pt x="874522" y="87100"/>
                  </a:lnTo>
                  <a:lnTo>
                    <a:pt x="914273" y="72360"/>
                  </a:lnTo>
                  <a:lnTo>
                    <a:pt x="954024" y="52417"/>
                  </a:lnTo>
                  <a:lnTo>
                    <a:pt x="993775" y="32475"/>
                  </a:lnTo>
                  <a:lnTo>
                    <a:pt x="1033526" y="17735"/>
                  </a:lnTo>
                  <a:lnTo>
                    <a:pt x="1073277" y="7724"/>
                  </a:lnTo>
                  <a:lnTo>
                    <a:pt x="1113027" y="1970"/>
                  </a:lnTo>
                  <a:lnTo>
                    <a:pt x="1152778" y="0"/>
                  </a:lnTo>
                  <a:lnTo>
                    <a:pt x="1192529" y="1340"/>
                  </a:lnTo>
                  <a:lnTo>
                    <a:pt x="1232280" y="5517"/>
                  </a:lnTo>
                  <a:lnTo>
                    <a:pt x="1272031" y="12060"/>
                  </a:lnTo>
                  <a:lnTo>
                    <a:pt x="1311782" y="20494"/>
                  </a:lnTo>
                  <a:lnTo>
                    <a:pt x="1351533" y="30347"/>
                  </a:lnTo>
                  <a:lnTo>
                    <a:pt x="1391284" y="41146"/>
                  </a:lnTo>
                  <a:lnTo>
                    <a:pt x="1431035" y="52417"/>
                  </a:lnTo>
                  <a:lnTo>
                    <a:pt x="1470786" y="63689"/>
                  </a:lnTo>
                  <a:lnTo>
                    <a:pt x="1510537" y="74488"/>
                  </a:lnTo>
                  <a:lnTo>
                    <a:pt x="1550288" y="84341"/>
                  </a:lnTo>
                  <a:lnTo>
                    <a:pt x="1590039" y="92775"/>
                  </a:lnTo>
                  <a:lnTo>
                    <a:pt x="1629790" y="99317"/>
                  </a:lnTo>
                  <a:lnTo>
                    <a:pt x="1669541" y="103495"/>
                  </a:lnTo>
                  <a:lnTo>
                    <a:pt x="1709292" y="104835"/>
                  </a:lnTo>
                  <a:lnTo>
                    <a:pt x="1749043" y="102865"/>
                  </a:lnTo>
                  <a:lnTo>
                    <a:pt x="1788794" y="97110"/>
                  </a:lnTo>
                  <a:lnTo>
                    <a:pt x="1828545" y="87100"/>
                  </a:lnTo>
                  <a:lnTo>
                    <a:pt x="1868296" y="72360"/>
                  </a:lnTo>
                  <a:lnTo>
                    <a:pt x="1908048" y="52417"/>
                  </a:lnTo>
                  <a:lnTo>
                    <a:pt x="1908048" y="781651"/>
                  </a:lnTo>
                  <a:lnTo>
                    <a:pt x="1868297" y="801594"/>
                  </a:lnTo>
                  <a:lnTo>
                    <a:pt x="1828546" y="816334"/>
                  </a:lnTo>
                  <a:lnTo>
                    <a:pt x="1788795" y="826344"/>
                  </a:lnTo>
                  <a:lnTo>
                    <a:pt x="1749044" y="832099"/>
                  </a:lnTo>
                  <a:lnTo>
                    <a:pt x="1709293" y="834069"/>
                  </a:lnTo>
                  <a:lnTo>
                    <a:pt x="1669542" y="832729"/>
                  </a:lnTo>
                  <a:lnTo>
                    <a:pt x="1629791" y="828551"/>
                  </a:lnTo>
                  <a:lnTo>
                    <a:pt x="1590040" y="822009"/>
                  </a:lnTo>
                  <a:lnTo>
                    <a:pt x="1550289" y="813575"/>
                  </a:lnTo>
                  <a:lnTo>
                    <a:pt x="1510538" y="803722"/>
                  </a:lnTo>
                  <a:lnTo>
                    <a:pt x="1470787" y="792923"/>
                  </a:lnTo>
                  <a:lnTo>
                    <a:pt x="1431036" y="781651"/>
                  </a:lnTo>
                  <a:lnTo>
                    <a:pt x="1391285" y="770380"/>
                  </a:lnTo>
                  <a:lnTo>
                    <a:pt x="1351534" y="759581"/>
                  </a:lnTo>
                  <a:lnTo>
                    <a:pt x="1311783" y="749728"/>
                  </a:lnTo>
                  <a:lnTo>
                    <a:pt x="1272032" y="741294"/>
                  </a:lnTo>
                  <a:lnTo>
                    <a:pt x="1232281" y="734751"/>
                  </a:lnTo>
                  <a:lnTo>
                    <a:pt x="1192530" y="730574"/>
                  </a:lnTo>
                  <a:lnTo>
                    <a:pt x="1152779" y="729233"/>
                  </a:lnTo>
                  <a:lnTo>
                    <a:pt x="1113028" y="731204"/>
                  </a:lnTo>
                  <a:lnTo>
                    <a:pt x="1073277" y="736958"/>
                  </a:lnTo>
                  <a:lnTo>
                    <a:pt x="1033526" y="746969"/>
                  </a:lnTo>
                  <a:lnTo>
                    <a:pt x="993775" y="761709"/>
                  </a:lnTo>
                  <a:lnTo>
                    <a:pt x="954024" y="781651"/>
                  </a:lnTo>
                  <a:lnTo>
                    <a:pt x="914273" y="801594"/>
                  </a:lnTo>
                  <a:lnTo>
                    <a:pt x="874522" y="816334"/>
                  </a:lnTo>
                  <a:lnTo>
                    <a:pt x="834771" y="826344"/>
                  </a:lnTo>
                  <a:lnTo>
                    <a:pt x="795020" y="832099"/>
                  </a:lnTo>
                  <a:lnTo>
                    <a:pt x="755269" y="834069"/>
                  </a:lnTo>
                  <a:lnTo>
                    <a:pt x="715518" y="832729"/>
                  </a:lnTo>
                  <a:lnTo>
                    <a:pt x="675767" y="828551"/>
                  </a:lnTo>
                  <a:lnTo>
                    <a:pt x="636016" y="822009"/>
                  </a:lnTo>
                  <a:lnTo>
                    <a:pt x="596265" y="813575"/>
                  </a:lnTo>
                  <a:lnTo>
                    <a:pt x="556514" y="803722"/>
                  </a:lnTo>
                  <a:lnTo>
                    <a:pt x="516763" y="792923"/>
                  </a:lnTo>
                  <a:lnTo>
                    <a:pt x="477011" y="781651"/>
                  </a:lnTo>
                  <a:lnTo>
                    <a:pt x="437260" y="770380"/>
                  </a:lnTo>
                  <a:lnTo>
                    <a:pt x="397509" y="759581"/>
                  </a:lnTo>
                  <a:lnTo>
                    <a:pt x="357758" y="749728"/>
                  </a:lnTo>
                  <a:lnTo>
                    <a:pt x="318007" y="741294"/>
                  </a:lnTo>
                  <a:lnTo>
                    <a:pt x="278256" y="734751"/>
                  </a:lnTo>
                  <a:lnTo>
                    <a:pt x="238505" y="730574"/>
                  </a:lnTo>
                  <a:lnTo>
                    <a:pt x="198754" y="729233"/>
                  </a:lnTo>
                  <a:lnTo>
                    <a:pt x="159003" y="731204"/>
                  </a:lnTo>
                  <a:lnTo>
                    <a:pt x="119252" y="736958"/>
                  </a:lnTo>
                  <a:lnTo>
                    <a:pt x="79501" y="746969"/>
                  </a:lnTo>
                  <a:lnTo>
                    <a:pt x="39750" y="761709"/>
                  </a:lnTo>
                  <a:lnTo>
                    <a:pt x="0" y="781651"/>
                  </a:lnTo>
                  <a:lnTo>
                    <a:pt x="0" y="5241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8529892" y="2364232"/>
            <a:ext cx="1788795" cy="73914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065" marR="5080" indent="3175" algn="ctr">
              <a:lnSpc>
                <a:spcPct val="80000"/>
              </a:lnSpc>
              <a:spcBef>
                <a:spcPts val="530"/>
              </a:spcBef>
            </a:pPr>
            <a:r>
              <a:rPr sz="1800" spc="-5" dirty="0">
                <a:latin typeface="Times New Roman"/>
                <a:cs typeface="Times New Roman"/>
              </a:rPr>
              <a:t>для </a:t>
            </a:r>
            <a:r>
              <a:rPr sz="1800" spc="-15" dirty="0">
                <a:latin typeface="Times New Roman"/>
                <a:cs typeface="Times New Roman"/>
              </a:rPr>
              <a:t>догляду </a:t>
            </a:r>
            <a:r>
              <a:rPr sz="1800" spc="-5" dirty="0">
                <a:latin typeface="Times New Roman"/>
                <a:cs typeface="Times New Roman"/>
              </a:rPr>
              <a:t>за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зубами </a:t>
            </a:r>
            <a:r>
              <a:rPr sz="1800" dirty="0">
                <a:latin typeface="Times New Roman"/>
                <a:cs typeface="Times New Roman"/>
              </a:rPr>
              <a:t>і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порожниною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роту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1600200" y="2669122"/>
            <a:ext cx="181610" cy="370205"/>
          </a:xfrm>
          <a:custGeom>
            <a:avLst/>
            <a:gdLst/>
            <a:ahLst/>
            <a:cxnLst/>
            <a:rect l="l" t="t" r="r" b="b"/>
            <a:pathLst>
              <a:path w="181610" h="370205">
                <a:moveTo>
                  <a:pt x="0" y="25501"/>
                </a:moveTo>
                <a:lnTo>
                  <a:pt x="1665" y="16137"/>
                </a:lnTo>
                <a:lnTo>
                  <a:pt x="3440" y="7969"/>
                </a:lnTo>
                <a:lnTo>
                  <a:pt x="5431" y="2191"/>
                </a:lnTo>
                <a:lnTo>
                  <a:pt x="7747" y="0"/>
                </a:lnTo>
                <a:lnTo>
                  <a:pt x="10560" y="3984"/>
                </a:lnTo>
                <a:lnTo>
                  <a:pt x="13760" y="12750"/>
                </a:lnTo>
                <a:lnTo>
                  <a:pt x="17055" y="21516"/>
                </a:lnTo>
                <a:lnTo>
                  <a:pt x="20154" y="25501"/>
                </a:lnTo>
                <a:lnTo>
                  <a:pt x="22830" y="21516"/>
                </a:lnTo>
                <a:lnTo>
                  <a:pt x="25287" y="12750"/>
                </a:lnTo>
                <a:lnTo>
                  <a:pt x="27889" y="3984"/>
                </a:lnTo>
                <a:lnTo>
                  <a:pt x="31000" y="0"/>
                </a:lnTo>
                <a:lnTo>
                  <a:pt x="34971" y="3984"/>
                </a:lnTo>
                <a:lnTo>
                  <a:pt x="39523" y="12750"/>
                </a:lnTo>
                <a:lnTo>
                  <a:pt x="44079" y="21516"/>
                </a:lnTo>
                <a:lnTo>
                  <a:pt x="48056" y="25501"/>
                </a:lnTo>
                <a:lnTo>
                  <a:pt x="51240" y="21218"/>
                </a:lnTo>
                <a:lnTo>
                  <a:pt x="53965" y="11955"/>
                </a:lnTo>
                <a:lnTo>
                  <a:pt x="56447" y="3089"/>
                </a:lnTo>
                <a:lnTo>
                  <a:pt x="58902" y="0"/>
                </a:lnTo>
                <a:lnTo>
                  <a:pt x="61151" y="6578"/>
                </a:lnTo>
                <a:lnTo>
                  <a:pt x="63160" y="19130"/>
                </a:lnTo>
                <a:lnTo>
                  <a:pt x="65364" y="31680"/>
                </a:lnTo>
                <a:lnTo>
                  <a:pt x="68199" y="38252"/>
                </a:lnTo>
                <a:lnTo>
                  <a:pt x="72317" y="34265"/>
                </a:lnTo>
                <a:lnTo>
                  <a:pt x="77308" y="23906"/>
                </a:lnTo>
                <a:lnTo>
                  <a:pt x="82007" y="14344"/>
                </a:lnTo>
                <a:lnTo>
                  <a:pt x="85255" y="12750"/>
                </a:lnTo>
                <a:lnTo>
                  <a:pt x="86346" y="21815"/>
                </a:lnTo>
                <a:lnTo>
                  <a:pt x="86031" y="37455"/>
                </a:lnTo>
                <a:lnTo>
                  <a:pt x="85328" y="56681"/>
                </a:lnTo>
                <a:lnTo>
                  <a:pt x="85255" y="76504"/>
                </a:lnTo>
                <a:lnTo>
                  <a:pt x="86272" y="97317"/>
                </a:lnTo>
                <a:lnTo>
                  <a:pt x="87774" y="120326"/>
                </a:lnTo>
                <a:lnTo>
                  <a:pt x="89178" y="143734"/>
                </a:lnTo>
                <a:lnTo>
                  <a:pt x="89903" y="165747"/>
                </a:lnTo>
                <a:lnTo>
                  <a:pt x="89490" y="186066"/>
                </a:lnTo>
                <a:lnTo>
                  <a:pt x="88353" y="205589"/>
                </a:lnTo>
                <a:lnTo>
                  <a:pt x="87217" y="224313"/>
                </a:lnTo>
                <a:lnTo>
                  <a:pt x="86804" y="242239"/>
                </a:lnTo>
                <a:lnTo>
                  <a:pt x="87528" y="259375"/>
                </a:lnTo>
                <a:lnTo>
                  <a:pt x="88933" y="275710"/>
                </a:lnTo>
                <a:lnTo>
                  <a:pt x="90435" y="291245"/>
                </a:lnTo>
                <a:lnTo>
                  <a:pt x="91452" y="305981"/>
                </a:lnTo>
                <a:lnTo>
                  <a:pt x="91452" y="321122"/>
                </a:lnTo>
                <a:lnTo>
                  <a:pt x="90871" y="336264"/>
                </a:lnTo>
                <a:lnTo>
                  <a:pt x="90581" y="349015"/>
                </a:lnTo>
                <a:lnTo>
                  <a:pt x="91452" y="356984"/>
                </a:lnTo>
                <a:lnTo>
                  <a:pt x="94140" y="357681"/>
                </a:lnTo>
                <a:lnTo>
                  <a:pt x="98039" y="352999"/>
                </a:lnTo>
                <a:lnTo>
                  <a:pt x="102130" y="347122"/>
                </a:lnTo>
                <a:lnTo>
                  <a:pt x="105397" y="344233"/>
                </a:lnTo>
                <a:lnTo>
                  <a:pt x="108762" y="344233"/>
                </a:lnTo>
                <a:lnTo>
                  <a:pt x="107734" y="359105"/>
                </a:lnTo>
                <a:lnTo>
                  <a:pt x="111607" y="356984"/>
                </a:lnTo>
                <a:lnTo>
                  <a:pt x="114960" y="352404"/>
                </a:lnTo>
                <a:lnTo>
                  <a:pt x="119062" y="344238"/>
                </a:lnTo>
                <a:lnTo>
                  <a:pt x="123698" y="336069"/>
                </a:lnTo>
                <a:lnTo>
                  <a:pt x="128651" y="331482"/>
                </a:lnTo>
                <a:lnTo>
                  <a:pt x="134391" y="331683"/>
                </a:lnTo>
                <a:lnTo>
                  <a:pt x="140858" y="334671"/>
                </a:lnTo>
                <a:lnTo>
                  <a:pt x="158187" y="366647"/>
                </a:lnTo>
                <a:lnTo>
                  <a:pt x="159651" y="369735"/>
                </a:lnTo>
                <a:lnTo>
                  <a:pt x="161202" y="366348"/>
                </a:lnTo>
                <a:lnTo>
                  <a:pt x="162560" y="358579"/>
                </a:lnTo>
                <a:lnTo>
                  <a:pt x="164012" y="350012"/>
                </a:lnTo>
                <a:lnTo>
                  <a:pt x="165849" y="344233"/>
                </a:lnTo>
                <a:lnTo>
                  <a:pt x="168694" y="339991"/>
                </a:lnTo>
                <a:lnTo>
                  <a:pt x="174117" y="342112"/>
                </a:lnTo>
                <a:lnTo>
                  <a:pt x="176707" y="344233"/>
                </a:lnTo>
                <a:lnTo>
                  <a:pt x="179285" y="346354"/>
                </a:lnTo>
                <a:lnTo>
                  <a:pt x="180581" y="352729"/>
                </a:lnTo>
                <a:lnTo>
                  <a:pt x="181356" y="356984"/>
                </a:lnTo>
              </a:path>
            </a:pathLst>
          </a:custGeom>
          <a:ln w="76200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9" name="object 59"/>
          <p:cNvGrpSpPr/>
          <p:nvPr/>
        </p:nvGrpSpPr>
        <p:grpSpPr>
          <a:xfrm>
            <a:off x="1612391" y="385575"/>
            <a:ext cx="8105140" cy="760730"/>
            <a:chOff x="1612391" y="385575"/>
            <a:chExt cx="8105140" cy="760730"/>
          </a:xfrm>
        </p:grpSpPr>
        <p:sp>
          <p:nvSpPr>
            <p:cNvPr id="60" name="object 60"/>
            <p:cNvSpPr/>
            <p:nvPr/>
          </p:nvSpPr>
          <p:spPr>
            <a:xfrm>
              <a:off x="1632203" y="450437"/>
              <a:ext cx="8065134" cy="676275"/>
            </a:xfrm>
            <a:custGeom>
              <a:avLst/>
              <a:gdLst/>
              <a:ahLst/>
              <a:cxnLst/>
              <a:rect l="l" t="t" r="r" b="b"/>
              <a:pathLst>
                <a:path w="8065134" h="676275">
                  <a:moveTo>
                    <a:pt x="8065008" y="0"/>
                  </a:moveTo>
                  <a:lnTo>
                    <a:pt x="8061468" y="17534"/>
                  </a:lnTo>
                  <a:lnTo>
                    <a:pt x="8051814" y="31853"/>
                  </a:lnTo>
                  <a:lnTo>
                    <a:pt x="8037495" y="41506"/>
                  </a:lnTo>
                  <a:lnTo>
                    <a:pt x="8019961" y="45046"/>
                  </a:lnTo>
                  <a:lnTo>
                    <a:pt x="45046" y="45046"/>
                  </a:lnTo>
                  <a:lnTo>
                    <a:pt x="27512" y="48588"/>
                  </a:lnTo>
                  <a:lnTo>
                    <a:pt x="13193" y="58246"/>
                  </a:lnTo>
                  <a:lnTo>
                    <a:pt x="3539" y="72569"/>
                  </a:lnTo>
                  <a:lnTo>
                    <a:pt x="0" y="90106"/>
                  </a:lnTo>
                  <a:lnTo>
                    <a:pt x="0" y="630745"/>
                  </a:lnTo>
                  <a:lnTo>
                    <a:pt x="3539" y="648282"/>
                  </a:lnTo>
                  <a:lnTo>
                    <a:pt x="13193" y="662605"/>
                  </a:lnTo>
                  <a:lnTo>
                    <a:pt x="27512" y="672263"/>
                  </a:lnTo>
                  <a:lnTo>
                    <a:pt x="45046" y="675805"/>
                  </a:lnTo>
                  <a:lnTo>
                    <a:pt x="62588" y="672263"/>
                  </a:lnTo>
                  <a:lnTo>
                    <a:pt x="76911" y="662605"/>
                  </a:lnTo>
                  <a:lnTo>
                    <a:pt x="86566" y="648282"/>
                  </a:lnTo>
                  <a:lnTo>
                    <a:pt x="90106" y="630745"/>
                  </a:lnTo>
                  <a:lnTo>
                    <a:pt x="90106" y="585698"/>
                  </a:lnTo>
                  <a:lnTo>
                    <a:pt x="8019961" y="585698"/>
                  </a:lnTo>
                  <a:lnTo>
                    <a:pt x="8037495" y="582156"/>
                  </a:lnTo>
                  <a:lnTo>
                    <a:pt x="8051814" y="572498"/>
                  </a:lnTo>
                  <a:lnTo>
                    <a:pt x="8061468" y="558175"/>
                  </a:lnTo>
                  <a:lnTo>
                    <a:pt x="8065008" y="540639"/>
                  </a:lnTo>
                  <a:lnTo>
                    <a:pt x="8065008" y="135153"/>
                  </a:lnTo>
                  <a:lnTo>
                    <a:pt x="45046" y="135153"/>
                  </a:lnTo>
                  <a:lnTo>
                    <a:pt x="45046" y="90106"/>
                  </a:lnTo>
                  <a:lnTo>
                    <a:pt x="8065008" y="67576"/>
                  </a:lnTo>
                  <a:lnTo>
                    <a:pt x="8065008" y="0"/>
                  </a:lnTo>
                  <a:close/>
                </a:path>
                <a:path w="8065134" h="676275">
                  <a:moveTo>
                    <a:pt x="8065008" y="67576"/>
                  </a:moveTo>
                  <a:lnTo>
                    <a:pt x="67576" y="67576"/>
                  </a:lnTo>
                  <a:lnTo>
                    <a:pt x="76347" y="69346"/>
                  </a:lnTo>
                  <a:lnTo>
                    <a:pt x="83508" y="74174"/>
                  </a:lnTo>
                  <a:lnTo>
                    <a:pt x="88336" y="81335"/>
                  </a:lnTo>
                  <a:lnTo>
                    <a:pt x="90106" y="90106"/>
                  </a:lnTo>
                  <a:lnTo>
                    <a:pt x="86566" y="107641"/>
                  </a:lnTo>
                  <a:lnTo>
                    <a:pt x="76911" y="121959"/>
                  </a:lnTo>
                  <a:lnTo>
                    <a:pt x="62588" y="131613"/>
                  </a:lnTo>
                  <a:lnTo>
                    <a:pt x="45046" y="135153"/>
                  </a:lnTo>
                  <a:lnTo>
                    <a:pt x="8065008" y="135153"/>
                  </a:lnTo>
                  <a:lnTo>
                    <a:pt x="8065008" y="67576"/>
                  </a:lnTo>
                  <a:close/>
                </a:path>
                <a:path w="8065134" h="676275">
                  <a:moveTo>
                    <a:pt x="7974901" y="0"/>
                  </a:moveTo>
                  <a:lnTo>
                    <a:pt x="7974901" y="45046"/>
                  </a:lnTo>
                  <a:lnTo>
                    <a:pt x="8019961" y="45046"/>
                  </a:lnTo>
                  <a:lnTo>
                    <a:pt x="8019961" y="22529"/>
                  </a:lnTo>
                  <a:lnTo>
                    <a:pt x="7997431" y="22529"/>
                  </a:lnTo>
                  <a:lnTo>
                    <a:pt x="7988660" y="20759"/>
                  </a:lnTo>
                  <a:lnTo>
                    <a:pt x="7981499" y="15932"/>
                  </a:lnTo>
                  <a:lnTo>
                    <a:pt x="7976671" y="8770"/>
                  </a:lnTo>
                  <a:lnTo>
                    <a:pt x="7974901" y="0"/>
                  </a:lnTo>
                  <a:close/>
                </a:path>
                <a:path w="8065134" h="676275">
                  <a:moveTo>
                    <a:pt x="8019961" y="0"/>
                  </a:moveTo>
                  <a:lnTo>
                    <a:pt x="8018189" y="8770"/>
                  </a:lnTo>
                  <a:lnTo>
                    <a:pt x="8013358" y="15932"/>
                  </a:lnTo>
                  <a:lnTo>
                    <a:pt x="8006196" y="20759"/>
                  </a:lnTo>
                  <a:lnTo>
                    <a:pt x="7997431" y="22529"/>
                  </a:lnTo>
                  <a:lnTo>
                    <a:pt x="8019961" y="22529"/>
                  </a:lnTo>
                  <a:lnTo>
                    <a:pt x="8019961" y="0"/>
                  </a:lnTo>
                  <a:close/>
                </a:path>
              </a:pathLst>
            </a:custGeom>
            <a:solidFill>
              <a:srgbClr val="F0D6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677255" y="405381"/>
              <a:ext cx="8020050" cy="180340"/>
            </a:xfrm>
            <a:custGeom>
              <a:avLst/>
              <a:gdLst/>
              <a:ahLst/>
              <a:cxnLst/>
              <a:rect l="l" t="t" r="r" b="b"/>
              <a:pathLst>
                <a:path w="8020050" h="180340">
                  <a:moveTo>
                    <a:pt x="22529" y="112636"/>
                  </a:moveTo>
                  <a:lnTo>
                    <a:pt x="13758" y="114406"/>
                  </a:lnTo>
                  <a:lnTo>
                    <a:pt x="6597" y="119233"/>
                  </a:lnTo>
                  <a:lnTo>
                    <a:pt x="1770" y="126395"/>
                  </a:lnTo>
                  <a:lnTo>
                    <a:pt x="0" y="135166"/>
                  </a:lnTo>
                  <a:lnTo>
                    <a:pt x="0" y="180212"/>
                  </a:lnTo>
                  <a:lnTo>
                    <a:pt x="17534" y="176673"/>
                  </a:lnTo>
                  <a:lnTo>
                    <a:pt x="31853" y="167019"/>
                  </a:lnTo>
                  <a:lnTo>
                    <a:pt x="41506" y="152700"/>
                  </a:lnTo>
                  <a:lnTo>
                    <a:pt x="45046" y="135166"/>
                  </a:lnTo>
                  <a:lnTo>
                    <a:pt x="43277" y="126395"/>
                  </a:lnTo>
                  <a:lnTo>
                    <a:pt x="38450" y="119233"/>
                  </a:lnTo>
                  <a:lnTo>
                    <a:pt x="31293" y="114406"/>
                  </a:lnTo>
                  <a:lnTo>
                    <a:pt x="22529" y="112636"/>
                  </a:lnTo>
                  <a:close/>
                </a:path>
                <a:path w="8020050" h="180340">
                  <a:moveTo>
                    <a:pt x="8019961" y="45059"/>
                  </a:moveTo>
                  <a:lnTo>
                    <a:pt x="7974901" y="45059"/>
                  </a:lnTo>
                  <a:lnTo>
                    <a:pt x="7974901" y="90106"/>
                  </a:lnTo>
                  <a:lnTo>
                    <a:pt x="7992438" y="86566"/>
                  </a:lnTo>
                  <a:lnTo>
                    <a:pt x="8006761" y="76912"/>
                  </a:lnTo>
                  <a:lnTo>
                    <a:pt x="8016419" y="62594"/>
                  </a:lnTo>
                  <a:lnTo>
                    <a:pt x="8019961" y="45059"/>
                  </a:lnTo>
                  <a:close/>
                </a:path>
                <a:path w="8020050" h="180340">
                  <a:moveTo>
                    <a:pt x="7974901" y="0"/>
                  </a:moveTo>
                  <a:lnTo>
                    <a:pt x="7957366" y="3540"/>
                  </a:lnTo>
                  <a:lnTo>
                    <a:pt x="7943048" y="13195"/>
                  </a:lnTo>
                  <a:lnTo>
                    <a:pt x="7933394" y="27517"/>
                  </a:lnTo>
                  <a:lnTo>
                    <a:pt x="7929854" y="45059"/>
                  </a:lnTo>
                  <a:lnTo>
                    <a:pt x="7931624" y="53823"/>
                  </a:lnTo>
                  <a:lnTo>
                    <a:pt x="7936450" y="60980"/>
                  </a:lnTo>
                  <a:lnTo>
                    <a:pt x="7943608" y="65806"/>
                  </a:lnTo>
                  <a:lnTo>
                    <a:pt x="7952371" y="67576"/>
                  </a:lnTo>
                  <a:lnTo>
                    <a:pt x="7961142" y="65806"/>
                  </a:lnTo>
                  <a:lnTo>
                    <a:pt x="7968303" y="60980"/>
                  </a:lnTo>
                  <a:lnTo>
                    <a:pt x="7973131" y="53823"/>
                  </a:lnTo>
                  <a:lnTo>
                    <a:pt x="7974901" y="45059"/>
                  </a:lnTo>
                  <a:lnTo>
                    <a:pt x="8019961" y="45059"/>
                  </a:lnTo>
                  <a:lnTo>
                    <a:pt x="8016419" y="27517"/>
                  </a:lnTo>
                  <a:lnTo>
                    <a:pt x="8006761" y="13195"/>
                  </a:lnTo>
                  <a:lnTo>
                    <a:pt x="7992438" y="3540"/>
                  </a:lnTo>
                  <a:lnTo>
                    <a:pt x="7974901" y="0"/>
                  </a:lnTo>
                  <a:close/>
                </a:path>
              </a:pathLst>
            </a:custGeom>
            <a:solidFill>
              <a:srgbClr val="C2AC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632203" y="405387"/>
              <a:ext cx="8065134" cy="721360"/>
            </a:xfrm>
            <a:custGeom>
              <a:avLst/>
              <a:gdLst/>
              <a:ahLst/>
              <a:cxnLst/>
              <a:rect l="l" t="t" r="r" b="b"/>
              <a:pathLst>
                <a:path w="8065134" h="721360">
                  <a:moveTo>
                    <a:pt x="0" y="135153"/>
                  </a:moveTo>
                  <a:lnTo>
                    <a:pt x="3539" y="117618"/>
                  </a:lnTo>
                  <a:lnTo>
                    <a:pt x="13193" y="103300"/>
                  </a:lnTo>
                  <a:lnTo>
                    <a:pt x="27512" y="93646"/>
                  </a:lnTo>
                  <a:lnTo>
                    <a:pt x="45046" y="90106"/>
                  </a:lnTo>
                  <a:lnTo>
                    <a:pt x="7974901" y="90106"/>
                  </a:lnTo>
                  <a:lnTo>
                    <a:pt x="7974901" y="45046"/>
                  </a:lnTo>
                  <a:lnTo>
                    <a:pt x="7978441" y="27512"/>
                  </a:lnTo>
                  <a:lnTo>
                    <a:pt x="7988096" y="13193"/>
                  </a:lnTo>
                  <a:lnTo>
                    <a:pt x="8002419" y="3539"/>
                  </a:lnTo>
                  <a:lnTo>
                    <a:pt x="8019961" y="0"/>
                  </a:lnTo>
                  <a:lnTo>
                    <a:pt x="8037495" y="3539"/>
                  </a:lnTo>
                  <a:lnTo>
                    <a:pt x="8051814" y="13193"/>
                  </a:lnTo>
                  <a:lnTo>
                    <a:pt x="8061468" y="27512"/>
                  </a:lnTo>
                  <a:lnTo>
                    <a:pt x="8065008" y="45046"/>
                  </a:lnTo>
                  <a:lnTo>
                    <a:pt x="8065008" y="585685"/>
                  </a:lnTo>
                  <a:lnTo>
                    <a:pt x="8061468" y="603222"/>
                  </a:lnTo>
                  <a:lnTo>
                    <a:pt x="8051814" y="617545"/>
                  </a:lnTo>
                  <a:lnTo>
                    <a:pt x="8037495" y="627203"/>
                  </a:lnTo>
                  <a:lnTo>
                    <a:pt x="8019961" y="630745"/>
                  </a:lnTo>
                  <a:lnTo>
                    <a:pt x="90106" y="630745"/>
                  </a:lnTo>
                  <a:lnTo>
                    <a:pt x="90106" y="675792"/>
                  </a:lnTo>
                  <a:lnTo>
                    <a:pt x="86566" y="693328"/>
                  </a:lnTo>
                  <a:lnTo>
                    <a:pt x="76911" y="707651"/>
                  </a:lnTo>
                  <a:lnTo>
                    <a:pt x="62588" y="717310"/>
                  </a:lnTo>
                  <a:lnTo>
                    <a:pt x="45046" y="720852"/>
                  </a:lnTo>
                  <a:lnTo>
                    <a:pt x="27512" y="717310"/>
                  </a:lnTo>
                  <a:lnTo>
                    <a:pt x="13193" y="707651"/>
                  </a:lnTo>
                  <a:lnTo>
                    <a:pt x="3539" y="693328"/>
                  </a:lnTo>
                  <a:lnTo>
                    <a:pt x="0" y="675792"/>
                  </a:lnTo>
                  <a:lnTo>
                    <a:pt x="0" y="135153"/>
                  </a:lnTo>
                  <a:close/>
                </a:path>
              </a:pathLst>
            </a:custGeom>
            <a:ln w="39624">
              <a:solidFill>
                <a:srgbClr val="852E7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87293" y="430622"/>
              <a:ext cx="129730" cy="84683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12391" y="498199"/>
              <a:ext cx="129730" cy="107200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1722310" y="540541"/>
              <a:ext cx="0" cy="495934"/>
            </a:xfrm>
            <a:custGeom>
              <a:avLst/>
              <a:gdLst/>
              <a:ahLst/>
              <a:cxnLst/>
              <a:rect l="l" t="t" r="r" b="b"/>
              <a:pathLst>
                <a:path h="495934">
                  <a:moveTo>
                    <a:pt x="0" y="0"/>
                  </a:moveTo>
                  <a:lnTo>
                    <a:pt x="0" y="495592"/>
                  </a:lnTo>
                </a:path>
              </a:pathLst>
            </a:custGeom>
            <a:ln w="39624">
              <a:solidFill>
                <a:srgbClr val="852E7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08988" y="553212"/>
              <a:ext cx="1150619" cy="513587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51760" y="553212"/>
              <a:ext cx="434339" cy="513587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42260" y="553212"/>
              <a:ext cx="574547" cy="513587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74492" y="553212"/>
              <a:ext cx="1604771" cy="513587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536948" y="553212"/>
              <a:ext cx="781811" cy="513587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010912" y="553212"/>
              <a:ext cx="435863" cy="513587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138927" y="553212"/>
              <a:ext cx="620267" cy="513587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513832" y="553212"/>
              <a:ext cx="1159763" cy="513587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437376" y="553212"/>
              <a:ext cx="996695" cy="513587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188707" y="553212"/>
              <a:ext cx="891539" cy="513587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772400" y="553212"/>
              <a:ext cx="1162811" cy="513587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697468" y="553212"/>
              <a:ext cx="886966" cy="513587"/>
            </a:xfrm>
            <a:prstGeom prst="rect">
              <a:avLst/>
            </a:prstGeom>
          </p:spPr>
        </p:pic>
      </p:grpSp>
      <p:sp>
        <p:nvSpPr>
          <p:cNvPr id="78" name="object 78"/>
          <p:cNvSpPr txBox="1"/>
          <p:nvPr/>
        </p:nvSpPr>
        <p:spPr>
          <a:xfrm>
            <a:off x="1940032" y="609220"/>
            <a:ext cx="7493634" cy="867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35" dirty="0">
                <a:solidFill>
                  <a:srgbClr val="852E74"/>
                </a:solidFill>
                <a:latin typeface="Arial"/>
                <a:cs typeface="Arial"/>
              </a:rPr>
              <a:t>ПАСТИ</a:t>
            </a:r>
            <a:r>
              <a:rPr sz="1800" b="1" i="1" spc="5" dirty="0">
                <a:solidFill>
                  <a:srgbClr val="852E7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852E74"/>
                </a:solidFill>
                <a:latin typeface="Arial"/>
                <a:cs typeface="Arial"/>
              </a:rPr>
              <a:t>–</a:t>
            </a:r>
            <a:r>
              <a:rPr sz="1800" b="1" spc="-5" dirty="0">
                <a:solidFill>
                  <a:srgbClr val="852E74"/>
                </a:solidFill>
                <a:latin typeface="Arial"/>
                <a:cs typeface="Arial"/>
              </a:rPr>
              <a:t> це</a:t>
            </a:r>
            <a:r>
              <a:rPr sz="1800" b="1" spc="10" dirty="0">
                <a:solidFill>
                  <a:srgbClr val="852E74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852E74"/>
                </a:solidFill>
                <a:latin typeface="Arial"/>
                <a:cs typeface="Arial"/>
              </a:rPr>
              <a:t>суспензійні</a:t>
            </a:r>
            <a:r>
              <a:rPr sz="1800" b="1" spc="15" dirty="0">
                <a:solidFill>
                  <a:srgbClr val="852E74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852E74"/>
                </a:solidFill>
                <a:latin typeface="Arial"/>
                <a:cs typeface="Arial"/>
              </a:rPr>
              <a:t>мазі,</a:t>
            </a:r>
            <a:r>
              <a:rPr sz="1800" b="1" spc="5" dirty="0">
                <a:solidFill>
                  <a:srgbClr val="852E7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852E74"/>
                </a:solidFill>
                <a:latin typeface="Arial"/>
                <a:cs typeface="Arial"/>
              </a:rPr>
              <a:t>які </a:t>
            </a:r>
            <a:r>
              <a:rPr sz="1800" b="1" spc="-10" dirty="0">
                <a:solidFill>
                  <a:srgbClr val="852E74"/>
                </a:solidFill>
                <a:latin typeface="Arial"/>
                <a:cs typeface="Arial"/>
              </a:rPr>
              <a:t>містять</a:t>
            </a:r>
            <a:r>
              <a:rPr sz="1800" b="1" spc="60" dirty="0">
                <a:solidFill>
                  <a:srgbClr val="852E7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852E74"/>
                </a:solidFill>
                <a:latin typeface="Arial"/>
                <a:cs typeface="Arial"/>
              </a:rPr>
              <a:t>понад</a:t>
            </a:r>
            <a:r>
              <a:rPr sz="1800" b="1" spc="-15" dirty="0">
                <a:solidFill>
                  <a:srgbClr val="852E74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852E74"/>
                </a:solidFill>
                <a:latin typeface="Arial"/>
                <a:cs typeface="Arial"/>
              </a:rPr>
              <a:t>25 </a:t>
            </a:r>
            <a:r>
              <a:rPr sz="1800" b="1" dirty="0">
                <a:solidFill>
                  <a:srgbClr val="852E74"/>
                </a:solidFill>
                <a:latin typeface="Arial"/>
                <a:cs typeface="Arial"/>
              </a:rPr>
              <a:t>% </a:t>
            </a:r>
            <a:r>
              <a:rPr sz="1800" b="1" spc="-20" dirty="0">
                <a:solidFill>
                  <a:srgbClr val="852E74"/>
                </a:solidFill>
                <a:latin typeface="Arial"/>
                <a:cs typeface="Arial"/>
              </a:rPr>
              <a:t>твердої</a:t>
            </a:r>
            <a:r>
              <a:rPr sz="1800" b="1" spc="45" dirty="0">
                <a:solidFill>
                  <a:srgbClr val="852E74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852E74"/>
                </a:solidFill>
                <a:latin typeface="Arial"/>
                <a:cs typeface="Arial"/>
              </a:rPr>
              <a:t>фази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00">
              <a:latin typeface="Arial"/>
              <a:cs typeface="Arial"/>
            </a:endParaRPr>
          </a:p>
          <a:p>
            <a:pPr marL="129539" algn="ctr">
              <a:lnSpc>
                <a:spcPct val="100000"/>
              </a:lnSpc>
            </a:pPr>
            <a:r>
              <a:rPr sz="1800" i="1" dirty="0">
                <a:latin typeface="Times New Roman"/>
                <a:cs typeface="Times New Roman"/>
              </a:rPr>
              <a:t>класифікуються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на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3124200"/>
            <a:ext cx="7092142" cy="2727958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938" y="26324"/>
            <a:ext cx="2716876" cy="282675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1938" y="26325"/>
            <a:ext cx="2968151" cy="284516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464" y="0"/>
            <a:ext cx="3537908" cy="285308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9081" y="0"/>
            <a:ext cx="2923817" cy="292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140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40737" y="4715255"/>
            <a:ext cx="2284390" cy="157124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581400" y="42672"/>
            <a:ext cx="4971415" cy="541020"/>
            <a:chOff x="3581400" y="42672"/>
            <a:chExt cx="4971415" cy="54102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81400" y="42672"/>
              <a:ext cx="2727959" cy="54101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86272" y="42672"/>
              <a:ext cx="411479" cy="54101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74664" y="42672"/>
              <a:ext cx="2478023" cy="541019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1979485" y="592644"/>
            <a:ext cx="3054985" cy="389255"/>
            <a:chOff x="1979485" y="592644"/>
            <a:chExt cx="3054985" cy="389255"/>
          </a:xfrm>
        </p:grpSpPr>
        <p:sp>
          <p:nvSpPr>
            <p:cNvPr id="9" name="object 9"/>
            <p:cNvSpPr/>
            <p:nvPr/>
          </p:nvSpPr>
          <p:spPr>
            <a:xfrm>
              <a:off x="1984248" y="597406"/>
              <a:ext cx="3045460" cy="379730"/>
            </a:xfrm>
            <a:custGeom>
              <a:avLst/>
              <a:gdLst/>
              <a:ahLst/>
              <a:cxnLst/>
              <a:rect l="l" t="t" r="r" b="b"/>
              <a:pathLst>
                <a:path w="3045460" h="379730">
                  <a:moveTo>
                    <a:pt x="2933814" y="0"/>
                  </a:moveTo>
                  <a:lnTo>
                    <a:pt x="111137" y="0"/>
                  </a:lnTo>
                  <a:lnTo>
                    <a:pt x="0" y="111137"/>
                  </a:lnTo>
                  <a:lnTo>
                    <a:pt x="0" y="268338"/>
                  </a:lnTo>
                  <a:lnTo>
                    <a:pt x="111137" y="379475"/>
                  </a:lnTo>
                  <a:lnTo>
                    <a:pt x="2933814" y="379475"/>
                  </a:lnTo>
                  <a:lnTo>
                    <a:pt x="3044952" y="268338"/>
                  </a:lnTo>
                  <a:lnTo>
                    <a:pt x="3044952" y="111137"/>
                  </a:lnTo>
                  <a:lnTo>
                    <a:pt x="2933814" y="0"/>
                  </a:lnTo>
                  <a:close/>
                </a:path>
              </a:pathLst>
            </a:custGeom>
            <a:solidFill>
              <a:srgbClr val="F0D6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984248" y="597406"/>
              <a:ext cx="3045460" cy="379730"/>
            </a:xfrm>
            <a:custGeom>
              <a:avLst/>
              <a:gdLst/>
              <a:ahLst/>
              <a:cxnLst/>
              <a:rect l="l" t="t" r="r" b="b"/>
              <a:pathLst>
                <a:path w="3045460" h="379730">
                  <a:moveTo>
                    <a:pt x="0" y="111137"/>
                  </a:moveTo>
                  <a:lnTo>
                    <a:pt x="111137" y="0"/>
                  </a:lnTo>
                  <a:lnTo>
                    <a:pt x="2933814" y="0"/>
                  </a:lnTo>
                  <a:lnTo>
                    <a:pt x="3044952" y="111137"/>
                  </a:lnTo>
                  <a:lnTo>
                    <a:pt x="3044952" y="268338"/>
                  </a:lnTo>
                  <a:lnTo>
                    <a:pt x="2933814" y="379475"/>
                  </a:lnTo>
                  <a:lnTo>
                    <a:pt x="111137" y="379475"/>
                  </a:lnTo>
                  <a:lnTo>
                    <a:pt x="0" y="268338"/>
                  </a:lnTo>
                  <a:lnTo>
                    <a:pt x="0" y="111137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066862" y="546831"/>
            <a:ext cx="28790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Trebuchet MS"/>
                <a:cs typeface="Trebuchet MS"/>
              </a:rPr>
              <a:t>Відважування</a:t>
            </a:r>
            <a:r>
              <a:rPr sz="2000" b="1" spc="-45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вазеліну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671637" y="610937"/>
            <a:ext cx="5910580" cy="4799330"/>
            <a:chOff x="1671637" y="610937"/>
            <a:chExt cx="5910580" cy="4799330"/>
          </a:xfrm>
        </p:grpSpPr>
        <p:sp>
          <p:nvSpPr>
            <p:cNvPr id="13" name="object 13"/>
            <p:cNvSpPr/>
            <p:nvPr/>
          </p:nvSpPr>
          <p:spPr>
            <a:xfrm>
              <a:off x="5105400" y="762000"/>
              <a:ext cx="787400" cy="0"/>
            </a:xfrm>
            <a:custGeom>
              <a:avLst/>
              <a:gdLst/>
              <a:ahLst/>
              <a:cxnLst/>
              <a:rect l="l" t="t" r="r" b="b"/>
              <a:pathLst>
                <a:path w="787400">
                  <a:moveTo>
                    <a:pt x="0" y="0"/>
                  </a:moveTo>
                  <a:lnTo>
                    <a:pt x="7874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867400" y="723901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25400" y="38100"/>
                  </a:lnTo>
                  <a:lnTo>
                    <a:pt x="0" y="76200"/>
                  </a:lnTo>
                  <a:lnTo>
                    <a:pt x="7620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105400" y="685800"/>
              <a:ext cx="0" cy="146685"/>
            </a:xfrm>
            <a:custGeom>
              <a:avLst/>
              <a:gdLst/>
              <a:ahLst/>
              <a:cxnLst/>
              <a:rect l="l" t="t" r="r" b="b"/>
              <a:pathLst>
                <a:path h="146684">
                  <a:moveTo>
                    <a:pt x="0" y="0"/>
                  </a:moveTo>
                  <a:lnTo>
                    <a:pt x="0" y="14630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676400" y="615699"/>
              <a:ext cx="304800" cy="299085"/>
            </a:xfrm>
            <a:custGeom>
              <a:avLst/>
              <a:gdLst/>
              <a:ahLst/>
              <a:cxnLst/>
              <a:rect l="l" t="t" r="r" b="b"/>
              <a:pathLst>
                <a:path w="304800" h="299084">
                  <a:moveTo>
                    <a:pt x="217322" y="0"/>
                  </a:moveTo>
                  <a:lnTo>
                    <a:pt x="87477" y="0"/>
                  </a:lnTo>
                  <a:lnTo>
                    <a:pt x="0" y="87477"/>
                  </a:lnTo>
                  <a:lnTo>
                    <a:pt x="0" y="211213"/>
                  </a:lnTo>
                  <a:lnTo>
                    <a:pt x="87477" y="298703"/>
                  </a:lnTo>
                  <a:lnTo>
                    <a:pt x="217322" y="298703"/>
                  </a:lnTo>
                  <a:lnTo>
                    <a:pt x="304800" y="211213"/>
                  </a:lnTo>
                  <a:lnTo>
                    <a:pt x="304800" y="87477"/>
                  </a:lnTo>
                  <a:lnTo>
                    <a:pt x="217322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676400" y="615699"/>
              <a:ext cx="304800" cy="299085"/>
            </a:xfrm>
            <a:custGeom>
              <a:avLst/>
              <a:gdLst/>
              <a:ahLst/>
              <a:cxnLst/>
              <a:rect l="l" t="t" r="r" b="b"/>
              <a:pathLst>
                <a:path w="304800" h="299084">
                  <a:moveTo>
                    <a:pt x="0" y="87477"/>
                  </a:moveTo>
                  <a:lnTo>
                    <a:pt x="87477" y="0"/>
                  </a:lnTo>
                  <a:lnTo>
                    <a:pt x="217322" y="0"/>
                  </a:lnTo>
                  <a:lnTo>
                    <a:pt x="304800" y="87477"/>
                  </a:lnTo>
                  <a:lnTo>
                    <a:pt x="304800" y="211213"/>
                  </a:lnTo>
                  <a:lnTo>
                    <a:pt x="217322" y="298703"/>
                  </a:lnTo>
                  <a:lnTo>
                    <a:pt x="87477" y="298703"/>
                  </a:lnTo>
                  <a:lnTo>
                    <a:pt x="0" y="211213"/>
                  </a:lnTo>
                  <a:lnTo>
                    <a:pt x="0" y="8747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010400" y="2057400"/>
              <a:ext cx="0" cy="304800"/>
            </a:xfrm>
            <a:custGeom>
              <a:avLst/>
              <a:gdLst/>
              <a:ahLst/>
              <a:cxnLst/>
              <a:rect l="l" t="t" r="r" b="b"/>
              <a:pathLst>
                <a:path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543800" y="2209800"/>
              <a:ext cx="0" cy="3149600"/>
            </a:xfrm>
            <a:custGeom>
              <a:avLst/>
              <a:gdLst/>
              <a:ahLst/>
              <a:cxnLst/>
              <a:rect l="l" t="t" r="r" b="b"/>
              <a:pathLst>
                <a:path h="3149600">
                  <a:moveTo>
                    <a:pt x="0" y="0"/>
                  </a:moveTo>
                  <a:lnTo>
                    <a:pt x="0" y="31496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505702" y="533400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38100" y="25400"/>
                  </a:ln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981200" y="4571994"/>
              <a:ext cx="5410200" cy="533400"/>
            </a:xfrm>
            <a:custGeom>
              <a:avLst/>
              <a:gdLst/>
              <a:ahLst/>
              <a:cxnLst/>
              <a:rect l="l" t="t" r="r" b="b"/>
              <a:pathLst>
                <a:path w="5410200" h="533400">
                  <a:moveTo>
                    <a:pt x="5253977" y="0"/>
                  </a:moveTo>
                  <a:lnTo>
                    <a:pt x="156222" y="0"/>
                  </a:lnTo>
                  <a:lnTo>
                    <a:pt x="0" y="156222"/>
                  </a:lnTo>
                  <a:lnTo>
                    <a:pt x="0" y="377190"/>
                  </a:lnTo>
                  <a:lnTo>
                    <a:pt x="156222" y="533400"/>
                  </a:lnTo>
                  <a:lnTo>
                    <a:pt x="5253977" y="533400"/>
                  </a:lnTo>
                  <a:lnTo>
                    <a:pt x="5410200" y="377190"/>
                  </a:lnTo>
                  <a:lnTo>
                    <a:pt x="5410200" y="156222"/>
                  </a:lnTo>
                  <a:lnTo>
                    <a:pt x="5253977" y="0"/>
                  </a:lnTo>
                  <a:close/>
                </a:path>
              </a:pathLst>
            </a:custGeom>
            <a:solidFill>
              <a:srgbClr val="E4C5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981200" y="4571994"/>
              <a:ext cx="5410200" cy="533400"/>
            </a:xfrm>
            <a:custGeom>
              <a:avLst/>
              <a:gdLst/>
              <a:ahLst/>
              <a:cxnLst/>
              <a:rect l="l" t="t" r="r" b="b"/>
              <a:pathLst>
                <a:path w="5410200" h="533400">
                  <a:moveTo>
                    <a:pt x="0" y="156222"/>
                  </a:moveTo>
                  <a:lnTo>
                    <a:pt x="156222" y="0"/>
                  </a:lnTo>
                  <a:lnTo>
                    <a:pt x="5253977" y="0"/>
                  </a:lnTo>
                  <a:lnTo>
                    <a:pt x="5410200" y="156222"/>
                  </a:lnTo>
                  <a:lnTo>
                    <a:pt x="5410200" y="377190"/>
                  </a:lnTo>
                  <a:lnTo>
                    <a:pt x="5253977" y="533400"/>
                  </a:lnTo>
                  <a:lnTo>
                    <a:pt x="156222" y="533400"/>
                  </a:lnTo>
                  <a:lnTo>
                    <a:pt x="0" y="377190"/>
                  </a:lnTo>
                  <a:lnTo>
                    <a:pt x="0" y="15622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1595627" y="1889756"/>
            <a:ext cx="5343525" cy="553720"/>
            <a:chOff x="1595627" y="1889756"/>
            <a:chExt cx="5343525" cy="553720"/>
          </a:xfrm>
        </p:grpSpPr>
        <p:sp>
          <p:nvSpPr>
            <p:cNvPr id="24" name="object 24"/>
            <p:cNvSpPr/>
            <p:nvPr/>
          </p:nvSpPr>
          <p:spPr>
            <a:xfrm>
              <a:off x="1981200" y="1894328"/>
              <a:ext cx="4953000" cy="544195"/>
            </a:xfrm>
            <a:custGeom>
              <a:avLst/>
              <a:gdLst/>
              <a:ahLst/>
              <a:cxnLst/>
              <a:rect l="l" t="t" r="r" b="b"/>
              <a:pathLst>
                <a:path w="4953000" h="544194">
                  <a:moveTo>
                    <a:pt x="4793653" y="0"/>
                  </a:moveTo>
                  <a:lnTo>
                    <a:pt x="159346" y="0"/>
                  </a:lnTo>
                  <a:lnTo>
                    <a:pt x="0" y="159346"/>
                  </a:lnTo>
                  <a:lnTo>
                    <a:pt x="0" y="384733"/>
                  </a:lnTo>
                  <a:lnTo>
                    <a:pt x="159346" y="544068"/>
                  </a:lnTo>
                  <a:lnTo>
                    <a:pt x="4793653" y="544068"/>
                  </a:lnTo>
                  <a:lnTo>
                    <a:pt x="4953000" y="384733"/>
                  </a:lnTo>
                  <a:lnTo>
                    <a:pt x="4953000" y="159346"/>
                  </a:lnTo>
                  <a:lnTo>
                    <a:pt x="4793653" y="0"/>
                  </a:lnTo>
                  <a:close/>
                </a:path>
              </a:pathLst>
            </a:custGeom>
            <a:solidFill>
              <a:srgbClr val="F4E7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981200" y="1894328"/>
              <a:ext cx="4953000" cy="544195"/>
            </a:xfrm>
            <a:custGeom>
              <a:avLst/>
              <a:gdLst/>
              <a:ahLst/>
              <a:cxnLst/>
              <a:rect l="l" t="t" r="r" b="b"/>
              <a:pathLst>
                <a:path w="4953000" h="544194">
                  <a:moveTo>
                    <a:pt x="0" y="159346"/>
                  </a:moveTo>
                  <a:lnTo>
                    <a:pt x="159346" y="0"/>
                  </a:lnTo>
                  <a:lnTo>
                    <a:pt x="4793653" y="0"/>
                  </a:lnTo>
                  <a:lnTo>
                    <a:pt x="4953000" y="159346"/>
                  </a:lnTo>
                  <a:lnTo>
                    <a:pt x="4953000" y="384733"/>
                  </a:lnTo>
                  <a:lnTo>
                    <a:pt x="4793653" y="544068"/>
                  </a:lnTo>
                  <a:lnTo>
                    <a:pt x="159346" y="544068"/>
                  </a:lnTo>
                  <a:lnTo>
                    <a:pt x="0" y="384733"/>
                  </a:lnTo>
                  <a:lnTo>
                    <a:pt x="0" y="159346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600199" y="1981201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269417" y="0"/>
                  </a:moveTo>
                  <a:lnTo>
                    <a:pt x="111582" y="0"/>
                  </a:lnTo>
                  <a:lnTo>
                    <a:pt x="0" y="111582"/>
                  </a:lnTo>
                  <a:lnTo>
                    <a:pt x="0" y="269417"/>
                  </a:lnTo>
                  <a:lnTo>
                    <a:pt x="111582" y="381000"/>
                  </a:lnTo>
                  <a:lnTo>
                    <a:pt x="269417" y="381000"/>
                  </a:lnTo>
                  <a:lnTo>
                    <a:pt x="381000" y="269417"/>
                  </a:lnTo>
                  <a:lnTo>
                    <a:pt x="381000" y="111582"/>
                  </a:lnTo>
                  <a:lnTo>
                    <a:pt x="269417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600199" y="1981201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11582"/>
                  </a:moveTo>
                  <a:lnTo>
                    <a:pt x="111582" y="0"/>
                  </a:lnTo>
                  <a:lnTo>
                    <a:pt x="269417" y="0"/>
                  </a:lnTo>
                  <a:lnTo>
                    <a:pt x="381000" y="111582"/>
                  </a:lnTo>
                  <a:lnTo>
                    <a:pt x="381000" y="269417"/>
                  </a:lnTo>
                  <a:lnTo>
                    <a:pt x="269417" y="381000"/>
                  </a:lnTo>
                  <a:lnTo>
                    <a:pt x="111582" y="381000"/>
                  </a:lnTo>
                  <a:lnTo>
                    <a:pt x="0" y="269417"/>
                  </a:lnTo>
                  <a:lnTo>
                    <a:pt x="0" y="11158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758442" y="607695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720088" y="2014220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3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595437" y="4643438"/>
            <a:ext cx="390525" cy="390525"/>
            <a:chOff x="1595437" y="4643438"/>
            <a:chExt cx="390525" cy="390525"/>
          </a:xfrm>
        </p:grpSpPr>
        <p:sp>
          <p:nvSpPr>
            <p:cNvPr id="31" name="object 31"/>
            <p:cNvSpPr/>
            <p:nvPr/>
          </p:nvSpPr>
          <p:spPr>
            <a:xfrm>
              <a:off x="1600200" y="4648201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269417" y="0"/>
                  </a:moveTo>
                  <a:lnTo>
                    <a:pt x="111582" y="0"/>
                  </a:lnTo>
                  <a:lnTo>
                    <a:pt x="0" y="111582"/>
                  </a:lnTo>
                  <a:lnTo>
                    <a:pt x="0" y="269417"/>
                  </a:lnTo>
                  <a:lnTo>
                    <a:pt x="111582" y="381000"/>
                  </a:lnTo>
                  <a:lnTo>
                    <a:pt x="269417" y="381000"/>
                  </a:lnTo>
                  <a:lnTo>
                    <a:pt x="381000" y="269417"/>
                  </a:lnTo>
                  <a:lnTo>
                    <a:pt x="381000" y="111582"/>
                  </a:lnTo>
                  <a:lnTo>
                    <a:pt x="269417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600200" y="4648201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11582"/>
                  </a:moveTo>
                  <a:lnTo>
                    <a:pt x="111582" y="0"/>
                  </a:lnTo>
                  <a:lnTo>
                    <a:pt x="269417" y="0"/>
                  </a:lnTo>
                  <a:lnTo>
                    <a:pt x="381000" y="111582"/>
                  </a:lnTo>
                  <a:lnTo>
                    <a:pt x="381000" y="269417"/>
                  </a:lnTo>
                  <a:lnTo>
                    <a:pt x="269417" y="381000"/>
                  </a:lnTo>
                  <a:lnTo>
                    <a:pt x="111582" y="381000"/>
                  </a:lnTo>
                  <a:lnTo>
                    <a:pt x="0" y="269417"/>
                  </a:lnTo>
                  <a:lnTo>
                    <a:pt x="0" y="11158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1720088" y="4681220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1952053" y="6342696"/>
            <a:ext cx="2813685" cy="389255"/>
            <a:chOff x="1952053" y="6342696"/>
            <a:chExt cx="2813685" cy="389255"/>
          </a:xfrm>
        </p:grpSpPr>
        <p:sp>
          <p:nvSpPr>
            <p:cNvPr id="35" name="object 35"/>
            <p:cNvSpPr/>
            <p:nvPr/>
          </p:nvSpPr>
          <p:spPr>
            <a:xfrm>
              <a:off x="1956816" y="6347458"/>
              <a:ext cx="2804160" cy="379730"/>
            </a:xfrm>
            <a:custGeom>
              <a:avLst/>
              <a:gdLst/>
              <a:ahLst/>
              <a:cxnLst/>
              <a:rect l="l" t="t" r="r" b="b"/>
              <a:pathLst>
                <a:path w="2804160" h="379729">
                  <a:moveTo>
                    <a:pt x="2693022" y="0"/>
                  </a:moveTo>
                  <a:lnTo>
                    <a:pt x="111137" y="0"/>
                  </a:lnTo>
                  <a:lnTo>
                    <a:pt x="0" y="111137"/>
                  </a:lnTo>
                  <a:lnTo>
                    <a:pt x="0" y="268338"/>
                  </a:lnTo>
                  <a:lnTo>
                    <a:pt x="111137" y="379476"/>
                  </a:lnTo>
                  <a:lnTo>
                    <a:pt x="2693022" y="379476"/>
                  </a:lnTo>
                  <a:lnTo>
                    <a:pt x="2804160" y="268338"/>
                  </a:lnTo>
                  <a:lnTo>
                    <a:pt x="2804160" y="111137"/>
                  </a:lnTo>
                  <a:lnTo>
                    <a:pt x="2693022" y="0"/>
                  </a:lnTo>
                  <a:close/>
                </a:path>
              </a:pathLst>
            </a:custGeom>
            <a:solidFill>
              <a:srgbClr val="CF95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956816" y="6347458"/>
              <a:ext cx="2804160" cy="379730"/>
            </a:xfrm>
            <a:custGeom>
              <a:avLst/>
              <a:gdLst/>
              <a:ahLst/>
              <a:cxnLst/>
              <a:rect l="l" t="t" r="r" b="b"/>
              <a:pathLst>
                <a:path w="2804160" h="379729">
                  <a:moveTo>
                    <a:pt x="0" y="111137"/>
                  </a:moveTo>
                  <a:lnTo>
                    <a:pt x="111137" y="0"/>
                  </a:lnTo>
                  <a:lnTo>
                    <a:pt x="2693022" y="0"/>
                  </a:lnTo>
                  <a:lnTo>
                    <a:pt x="2804160" y="111137"/>
                  </a:lnTo>
                  <a:lnTo>
                    <a:pt x="2804160" y="268338"/>
                  </a:lnTo>
                  <a:lnTo>
                    <a:pt x="2693022" y="379476"/>
                  </a:lnTo>
                  <a:lnTo>
                    <a:pt x="111137" y="379476"/>
                  </a:lnTo>
                  <a:lnTo>
                    <a:pt x="0" y="268338"/>
                  </a:lnTo>
                  <a:lnTo>
                    <a:pt x="0" y="111137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2451386" y="6296755"/>
            <a:ext cx="18161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Trebuchet MS"/>
                <a:cs typeface="Trebuchet MS"/>
              </a:rPr>
              <a:t>У</a:t>
            </a:r>
            <a:r>
              <a:rPr sz="2000" b="1" spc="-5" dirty="0">
                <a:latin typeface="Trebuchet MS"/>
                <a:cs typeface="Trebuchet MS"/>
              </a:rPr>
              <a:t>ку</a:t>
            </a:r>
            <a:r>
              <a:rPr sz="2000" b="1" spc="5" dirty="0">
                <a:latin typeface="Trebuchet MS"/>
                <a:cs typeface="Trebuchet MS"/>
              </a:rPr>
              <a:t>п</a:t>
            </a:r>
            <a:r>
              <a:rPr sz="2000" b="1" spc="-5" dirty="0">
                <a:latin typeface="Trebuchet MS"/>
                <a:cs typeface="Trebuchet MS"/>
              </a:rPr>
              <a:t>о</a:t>
            </a:r>
            <a:r>
              <a:rPr sz="2000" b="1" dirty="0">
                <a:latin typeface="Trebuchet MS"/>
                <a:cs typeface="Trebuchet MS"/>
              </a:rPr>
              <a:t>рюв</a:t>
            </a:r>
            <a:r>
              <a:rPr sz="2000" b="1" spc="-15" dirty="0">
                <a:latin typeface="Trebuchet MS"/>
                <a:cs typeface="Trebuchet MS"/>
              </a:rPr>
              <a:t>а</a:t>
            </a:r>
            <a:r>
              <a:rPr sz="2000" b="1" dirty="0">
                <a:latin typeface="Trebuchet MS"/>
                <a:cs typeface="Trebuchet MS"/>
              </a:rPr>
              <a:t>ння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1595437" y="6312215"/>
            <a:ext cx="355600" cy="398145"/>
            <a:chOff x="1595437" y="6312215"/>
            <a:chExt cx="355600" cy="398145"/>
          </a:xfrm>
        </p:grpSpPr>
        <p:sp>
          <p:nvSpPr>
            <p:cNvPr id="39" name="object 39"/>
            <p:cNvSpPr/>
            <p:nvPr/>
          </p:nvSpPr>
          <p:spPr>
            <a:xfrm>
              <a:off x="1600200" y="6316977"/>
              <a:ext cx="346075" cy="388620"/>
            </a:xfrm>
            <a:custGeom>
              <a:avLst/>
              <a:gdLst/>
              <a:ahLst/>
              <a:cxnLst/>
              <a:rect l="l" t="t" r="r" b="b"/>
              <a:pathLst>
                <a:path w="346075" h="388620">
                  <a:moveTo>
                    <a:pt x="244627" y="0"/>
                  </a:moveTo>
                  <a:lnTo>
                    <a:pt x="101320" y="0"/>
                  </a:lnTo>
                  <a:lnTo>
                    <a:pt x="0" y="101320"/>
                  </a:lnTo>
                  <a:lnTo>
                    <a:pt x="0" y="287299"/>
                  </a:lnTo>
                  <a:lnTo>
                    <a:pt x="101320" y="388619"/>
                  </a:lnTo>
                  <a:lnTo>
                    <a:pt x="244627" y="388619"/>
                  </a:lnTo>
                  <a:lnTo>
                    <a:pt x="345948" y="287299"/>
                  </a:lnTo>
                  <a:lnTo>
                    <a:pt x="345948" y="101320"/>
                  </a:lnTo>
                  <a:lnTo>
                    <a:pt x="244627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600200" y="6316977"/>
              <a:ext cx="346075" cy="388620"/>
            </a:xfrm>
            <a:custGeom>
              <a:avLst/>
              <a:gdLst/>
              <a:ahLst/>
              <a:cxnLst/>
              <a:rect l="l" t="t" r="r" b="b"/>
              <a:pathLst>
                <a:path w="346075" h="388620">
                  <a:moveTo>
                    <a:pt x="0" y="101320"/>
                  </a:moveTo>
                  <a:lnTo>
                    <a:pt x="101320" y="0"/>
                  </a:lnTo>
                  <a:lnTo>
                    <a:pt x="244627" y="0"/>
                  </a:lnTo>
                  <a:lnTo>
                    <a:pt x="345948" y="101320"/>
                  </a:lnTo>
                  <a:lnTo>
                    <a:pt x="345948" y="287299"/>
                  </a:lnTo>
                  <a:lnTo>
                    <a:pt x="244627" y="388619"/>
                  </a:lnTo>
                  <a:lnTo>
                    <a:pt x="101320" y="388619"/>
                  </a:lnTo>
                  <a:lnTo>
                    <a:pt x="0" y="287299"/>
                  </a:lnTo>
                  <a:lnTo>
                    <a:pt x="0" y="10132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1703388" y="6315806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6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6519481" y="6319842"/>
            <a:ext cx="3543935" cy="392430"/>
            <a:chOff x="6519481" y="6319842"/>
            <a:chExt cx="3543935" cy="392430"/>
          </a:xfrm>
        </p:grpSpPr>
        <p:sp>
          <p:nvSpPr>
            <p:cNvPr id="43" name="object 43"/>
            <p:cNvSpPr/>
            <p:nvPr/>
          </p:nvSpPr>
          <p:spPr>
            <a:xfrm>
              <a:off x="6524243" y="6324605"/>
              <a:ext cx="3534410" cy="382905"/>
            </a:xfrm>
            <a:custGeom>
              <a:avLst/>
              <a:gdLst/>
              <a:ahLst/>
              <a:cxnLst/>
              <a:rect l="l" t="t" r="r" b="b"/>
              <a:pathLst>
                <a:path w="3534409" h="382904">
                  <a:moveTo>
                    <a:pt x="3422129" y="0"/>
                  </a:moveTo>
                  <a:lnTo>
                    <a:pt x="112026" y="0"/>
                  </a:lnTo>
                  <a:lnTo>
                    <a:pt x="0" y="112026"/>
                  </a:lnTo>
                  <a:lnTo>
                    <a:pt x="0" y="270484"/>
                  </a:lnTo>
                  <a:lnTo>
                    <a:pt x="112026" y="382523"/>
                  </a:lnTo>
                  <a:lnTo>
                    <a:pt x="3422129" y="382523"/>
                  </a:lnTo>
                  <a:lnTo>
                    <a:pt x="3534155" y="270484"/>
                  </a:lnTo>
                  <a:lnTo>
                    <a:pt x="3534155" y="112026"/>
                  </a:lnTo>
                  <a:lnTo>
                    <a:pt x="3422129" y="0"/>
                  </a:lnTo>
                  <a:close/>
                </a:path>
              </a:pathLst>
            </a:custGeom>
            <a:solidFill>
              <a:srgbClr val="CF95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524243" y="6324605"/>
              <a:ext cx="3534410" cy="382905"/>
            </a:xfrm>
            <a:custGeom>
              <a:avLst/>
              <a:gdLst/>
              <a:ahLst/>
              <a:cxnLst/>
              <a:rect l="l" t="t" r="r" b="b"/>
              <a:pathLst>
                <a:path w="3534409" h="382904">
                  <a:moveTo>
                    <a:pt x="0" y="112026"/>
                  </a:moveTo>
                  <a:lnTo>
                    <a:pt x="112026" y="0"/>
                  </a:lnTo>
                  <a:lnTo>
                    <a:pt x="3422129" y="0"/>
                  </a:lnTo>
                  <a:lnTo>
                    <a:pt x="3534155" y="112026"/>
                  </a:lnTo>
                  <a:lnTo>
                    <a:pt x="3534155" y="270484"/>
                  </a:lnTo>
                  <a:lnTo>
                    <a:pt x="3422129" y="382523"/>
                  </a:lnTo>
                  <a:lnTo>
                    <a:pt x="112026" y="382523"/>
                  </a:lnTo>
                  <a:lnTo>
                    <a:pt x="0" y="270484"/>
                  </a:lnTo>
                  <a:lnTo>
                    <a:pt x="0" y="11202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6716109" y="6276117"/>
            <a:ext cx="31515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Trebuchet MS"/>
                <a:cs typeface="Trebuchet MS"/>
              </a:rPr>
              <a:t>Оформлення</a:t>
            </a:r>
            <a:r>
              <a:rPr sz="2000" b="1" spc="-30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до</a:t>
            </a:r>
            <a:r>
              <a:rPr sz="2000" b="1" spc="-35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відпуску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6167437" y="6319841"/>
            <a:ext cx="361950" cy="374015"/>
            <a:chOff x="6167437" y="6319841"/>
            <a:chExt cx="361950" cy="374015"/>
          </a:xfrm>
        </p:grpSpPr>
        <p:sp>
          <p:nvSpPr>
            <p:cNvPr id="47" name="object 47"/>
            <p:cNvSpPr/>
            <p:nvPr/>
          </p:nvSpPr>
          <p:spPr>
            <a:xfrm>
              <a:off x="6172200" y="6324603"/>
              <a:ext cx="352425" cy="364490"/>
            </a:xfrm>
            <a:custGeom>
              <a:avLst/>
              <a:gdLst/>
              <a:ahLst/>
              <a:cxnLst/>
              <a:rect l="l" t="t" r="r" b="b"/>
              <a:pathLst>
                <a:path w="352425" h="364490">
                  <a:moveTo>
                    <a:pt x="248945" y="0"/>
                  </a:moveTo>
                  <a:lnTo>
                    <a:pt x="103098" y="0"/>
                  </a:lnTo>
                  <a:lnTo>
                    <a:pt x="0" y="103098"/>
                  </a:lnTo>
                  <a:lnTo>
                    <a:pt x="0" y="261124"/>
                  </a:lnTo>
                  <a:lnTo>
                    <a:pt x="103098" y="364236"/>
                  </a:lnTo>
                  <a:lnTo>
                    <a:pt x="248945" y="364236"/>
                  </a:lnTo>
                  <a:lnTo>
                    <a:pt x="352044" y="261124"/>
                  </a:lnTo>
                  <a:lnTo>
                    <a:pt x="352044" y="103098"/>
                  </a:lnTo>
                  <a:lnTo>
                    <a:pt x="248945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172200" y="6324603"/>
              <a:ext cx="352425" cy="364490"/>
            </a:xfrm>
            <a:custGeom>
              <a:avLst/>
              <a:gdLst/>
              <a:ahLst/>
              <a:cxnLst/>
              <a:rect l="l" t="t" r="r" b="b"/>
              <a:pathLst>
                <a:path w="352425" h="364490">
                  <a:moveTo>
                    <a:pt x="0" y="103098"/>
                  </a:moveTo>
                  <a:lnTo>
                    <a:pt x="103098" y="0"/>
                  </a:lnTo>
                  <a:lnTo>
                    <a:pt x="248945" y="0"/>
                  </a:lnTo>
                  <a:lnTo>
                    <a:pt x="352044" y="103098"/>
                  </a:lnTo>
                  <a:lnTo>
                    <a:pt x="352044" y="261124"/>
                  </a:lnTo>
                  <a:lnTo>
                    <a:pt x="248945" y="364236"/>
                  </a:lnTo>
                  <a:lnTo>
                    <a:pt x="103098" y="364236"/>
                  </a:lnTo>
                  <a:lnTo>
                    <a:pt x="0" y="261124"/>
                  </a:lnTo>
                  <a:lnTo>
                    <a:pt x="0" y="10309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6278944" y="6348888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439215" y="2201627"/>
            <a:ext cx="4819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Д</a:t>
            </a:r>
            <a:r>
              <a:rPr sz="1800" spc="-45" dirty="0">
                <a:latin typeface="Times New Roman"/>
                <a:cs typeface="Times New Roman"/>
              </a:rPr>
              <a:t>а</a:t>
            </a:r>
            <a:r>
              <a:rPr sz="1800" spc="25" dirty="0">
                <a:latin typeface="Times New Roman"/>
                <a:cs typeface="Times New Roman"/>
              </a:rPr>
              <a:t>т</a:t>
            </a:r>
            <a:r>
              <a:rPr sz="1800" dirty="0">
                <a:latin typeface="Times New Roman"/>
                <a:cs typeface="Times New Roman"/>
              </a:rPr>
              <a:t>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954479" y="1982171"/>
            <a:ext cx="1579245" cy="519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45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ППК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(л.б.)</a:t>
            </a:r>
            <a:endParaRPr sz="1800">
              <a:latin typeface="Times New Roman"/>
              <a:cs typeface="Times New Roman"/>
            </a:endParaRPr>
          </a:p>
          <a:p>
            <a:pPr marL="523875">
              <a:lnSpc>
                <a:spcPts val="1945"/>
              </a:lnSpc>
            </a:pPr>
            <a:r>
              <a:rPr sz="1800" dirty="0">
                <a:latin typeface="Times New Roman"/>
                <a:cs typeface="Times New Roman"/>
              </a:rPr>
              <a:t>№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рецепта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292910" y="2613107"/>
            <a:ext cx="12433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Times New Roman"/>
                <a:cs typeface="Times New Roman"/>
              </a:rPr>
              <a:t>Streptocidi </a:t>
            </a:r>
            <a:r>
              <a:rPr sz="1800" b="1" i="1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A</a:t>
            </a:r>
            <a:r>
              <a:rPr sz="1800" b="1" i="1" spc="-10" dirty="0">
                <a:latin typeface="Times New Roman"/>
                <a:cs typeface="Times New Roman"/>
              </a:rPr>
              <a:t>n</a:t>
            </a:r>
            <a:r>
              <a:rPr sz="1800" b="1" i="1" spc="-5" dirty="0">
                <a:latin typeface="Times New Roman"/>
                <a:cs typeface="Times New Roman"/>
              </a:rPr>
              <a:t>a</a:t>
            </a:r>
            <a:r>
              <a:rPr sz="1800" b="1" i="1" spc="5" dirty="0">
                <a:latin typeface="Times New Roman"/>
                <a:cs typeface="Times New Roman"/>
              </a:rPr>
              <a:t>e</a:t>
            </a:r>
            <a:r>
              <a:rPr sz="1800" b="1" i="1" spc="-5" dirty="0">
                <a:latin typeface="Times New Roman"/>
                <a:cs typeface="Times New Roman"/>
              </a:rPr>
              <a:t>s</a:t>
            </a:r>
            <a:r>
              <a:rPr sz="1800" b="1" i="1" dirty="0">
                <a:latin typeface="Times New Roman"/>
                <a:cs typeface="Times New Roman"/>
              </a:rPr>
              <a:t>t</a:t>
            </a:r>
            <a:r>
              <a:rPr sz="1800" b="1" i="1" spc="-10" dirty="0">
                <a:latin typeface="Times New Roman"/>
                <a:cs typeface="Times New Roman"/>
              </a:rPr>
              <a:t>h</a:t>
            </a:r>
            <a:r>
              <a:rPr sz="1800" b="1" i="1" dirty="0">
                <a:latin typeface="Times New Roman"/>
                <a:cs typeface="Times New Roman"/>
              </a:rPr>
              <a:t>e</a:t>
            </a:r>
            <a:r>
              <a:rPr sz="1800" b="1" i="1" spc="-5" dirty="0">
                <a:latin typeface="Times New Roman"/>
                <a:cs typeface="Times New Roman"/>
              </a:rPr>
              <a:t>s</a:t>
            </a:r>
            <a:r>
              <a:rPr sz="1800" b="1" i="1" dirty="0">
                <a:latin typeface="Times New Roman"/>
                <a:cs typeface="Times New Roman"/>
              </a:rPr>
              <a:t>i</a:t>
            </a:r>
            <a:r>
              <a:rPr sz="1800" b="1" i="1" spc="-10" dirty="0">
                <a:latin typeface="Times New Roman"/>
                <a:cs typeface="Times New Roman"/>
              </a:rPr>
              <a:t>ni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0255898" y="2613107"/>
            <a:ext cx="3371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3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Times New Roman"/>
                <a:cs typeface="Times New Roman"/>
              </a:rPr>
              <a:t>5</a:t>
            </a:r>
            <a:r>
              <a:rPr sz="1800" b="1" i="1" spc="5" dirty="0">
                <a:latin typeface="Times New Roman"/>
                <a:cs typeface="Times New Roman"/>
              </a:rPr>
              <a:t>,0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i="1" dirty="0">
                <a:latin typeface="Times New Roman"/>
                <a:cs typeface="Times New Roman"/>
              </a:rPr>
              <a:t>5,0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267510" y="3161747"/>
            <a:ext cx="2345055" cy="1611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-635" algn="just">
              <a:lnSpc>
                <a:spcPct val="100000"/>
              </a:lnSpc>
              <a:spcBef>
                <a:spcPts val="100"/>
              </a:spcBef>
              <a:tabLst>
                <a:tab pos="1872614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Bismuthi subnitratis </a:t>
            </a:r>
            <a:r>
              <a:rPr sz="1800" b="1" i="1" dirty="0">
                <a:latin typeface="Times New Roman"/>
                <a:cs typeface="Times New Roman"/>
              </a:rPr>
              <a:t>5,0 </a:t>
            </a:r>
            <a:r>
              <a:rPr sz="1800" b="1" i="1" spc="-434" dirty="0">
                <a:latin typeface="Times New Roman"/>
                <a:cs typeface="Times New Roman"/>
              </a:rPr>
              <a:t> </a:t>
            </a:r>
            <a:r>
              <a:rPr sz="1800" b="1" i="1" u="heavy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Vaselini	</a:t>
            </a:r>
            <a:r>
              <a:rPr sz="18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30,0 </a:t>
            </a:r>
            <a:r>
              <a:rPr sz="1800" b="1" i="1" spc="-440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m</a:t>
            </a:r>
            <a:r>
              <a:rPr sz="1800" spc="-44" baseline="-20833" dirty="0">
                <a:latin typeface="Times New Roman"/>
                <a:cs typeface="Times New Roman"/>
              </a:rPr>
              <a:t>заг.</a:t>
            </a:r>
            <a:r>
              <a:rPr sz="1800" spc="225" baseline="-20833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=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45,0</a:t>
            </a:r>
            <a:endParaRPr sz="1800">
              <a:latin typeface="Times New Roman"/>
              <a:cs typeface="Times New Roman"/>
            </a:endParaRPr>
          </a:p>
          <a:p>
            <a:pPr marL="952500" marR="384810">
              <a:lnSpc>
                <a:spcPct val="101200"/>
              </a:lnSpc>
              <a:spcBef>
                <a:spcPts val="175"/>
              </a:spcBef>
            </a:pPr>
            <a:r>
              <a:rPr sz="1600" spc="-10" dirty="0">
                <a:latin typeface="Times New Roman"/>
                <a:cs typeface="Times New Roman"/>
              </a:rPr>
              <a:t>П</a:t>
            </a:r>
            <a:r>
              <a:rPr sz="1600" dirty="0">
                <a:latin typeface="Times New Roman"/>
                <a:cs typeface="Times New Roman"/>
              </a:rPr>
              <a:t>р</a:t>
            </a:r>
            <a:r>
              <a:rPr sz="1600" spc="-10" dirty="0">
                <a:latin typeface="Times New Roman"/>
                <a:cs typeface="Times New Roman"/>
              </a:rPr>
              <a:t>и</a:t>
            </a:r>
            <a:r>
              <a:rPr sz="1600" spc="-40" dirty="0">
                <a:latin typeface="Times New Roman"/>
                <a:cs typeface="Times New Roman"/>
              </a:rPr>
              <a:t>г</a:t>
            </a:r>
            <a:r>
              <a:rPr sz="1600" spc="-25" dirty="0">
                <a:latin typeface="Times New Roman"/>
                <a:cs typeface="Times New Roman"/>
              </a:rPr>
              <a:t>о</a:t>
            </a:r>
            <a:r>
              <a:rPr sz="1600" spc="-35" dirty="0">
                <a:latin typeface="Times New Roman"/>
                <a:cs typeface="Times New Roman"/>
              </a:rPr>
              <a:t>т</a:t>
            </a:r>
            <a:r>
              <a:rPr sz="1600" spc="-15" dirty="0">
                <a:latin typeface="Times New Roman"/>
                <a:cs typeface="Times New Roman"/>
              </a:rPr>
              <a:t>у</a:t>
            </a:r>
            <a:r>
              <a:rPr sz="1600" spc="-30" dirty="0">
                <a:latin typeface="Times New Roman"/>
                <a:cs typeface="Times New Roman"/>
              </a:rPr>
              <a:t>в</a:t>
            </a:r>
            <a:r>
              <a:rPr sz="1600" spc="-5" dirty="0">
                <a:latin typeface="Times New Roman"/>
                <a:cs typeface="Times New Roman"/>
              </a:rPr>
              <a:t>ав  Перевірив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Відпустив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1595627" y="3729231"/>
            <a:ext cx="5343525" cy="771525"/>
            <a:chOff x="1595627" y="3729231"/>
            <a:chExt cx="5343525" cy="771525"/>
          </a:xfrm>
        </p:grpSpPr>
        <p:sp>
          <p:nvSpPr>
            <p:cNvPr id="56" name="object 56"/>
            <p:cNvSpPr/>
            <p:nvPr/>
          </p:nvSpPr>
          <p:spPr>
            <a:xfrm>
              <a:off x="1981200" y="3733803"/>
              <a:ext cx="4953000" cy="762000"/>
            </a:xfrm>
            <a:custGeom>
              <a:avLst/>
              <a:gdLst/>
              <a:ahLst/>
              <a:cxnLst/>
              <a:rect l="l" t="t" r="r" b="b"/>
              <a:pathLst>
                <a:path w="4953000" h="762000">
                  <a:moveTo>
                    <a:pt x="4729835" y="0"/>
                  </a:moveTo>
                  <a:lnTo>
                    <a:pt x="223164" y="0"/>
                  </a:lnTo>
                  <a:lnTo>
                    <a:pt x="0" y="223164"/>
                  </a:lnTo>
                  <a:lnTo>
                    <a:pt x="0" y="538822"/>
                  </a:lnTo>
                  <a:lnTo>
                    <a:pt x="223164" y="761999"/>
                  </a:lnTo>
                  <a:lnTo>
                    <a:pt x="4729835" y="761999"/>
                  </a:lnTo>
                  <a:lnTo>
                    <a:pt x="4953000" y="538822"/>
                  </a:lnTo>
                  <a:lnTo>
                    <a:pt x="4953000" y="223164"/>
                  </a:lnTo>
                  <a:lnTo>
                    <a:pt x="4729835" y="0"/>
                  </a:lnTo>
                  <a:close/>
                </a:path>
              </a:pathLst>
            </a:custGeom>
            <a:solidFill>
              <a:srgbClr val="E4C5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981200" y="3733803"/>
              <a:ext cx="4953000" cy="762000"/>
            </a:xfrm>
            <a:custGeom>
              <a:avLst/>
              <a:gdLst/>
              <a:ahLst/>
              <a:cxnLst/>
              <a:rect l="l" t="t" r="r" b="b"/>
              <a:pathLst>
                <a:path w="4953000" h="762000">
                  <a:moveTo>
                    <a:pt x="0" y="223164"/>
                  </a:moveTo>
                  <a:lnTo>
                    <a:pt x="223164" y="0"/>
                  </a:lnTo>
                  <a:lnTo>
                    <a:pt x="4729835" y="0"/>
                  </a:lnTo>
                  <a:lnTo>
                    <a:pt x="4953000" y="223164"/>
                  </a:lnTo>
                  <a:lnTo>
                    <a:pt x="4953000" y="538822"/>
                  </a:lnTo>
                  <a:lnTo>
                    <a:pt x="4729835" y="761999"/>
                  </a:lnTo>
                  <a:lnTo>
                    <a:pt x="223164" y="761999"/>
                  </a:lnTo>
                  <a:lnTo>
                    <a:pt x="0" y="538822"/>
                  </a:lnTo>
                  <a:lnTo>
                    <a:pt x="0" y="22316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600199" y="3886201"/>
              <a:ext cx="381000" cy="457200"/>
            </a:xfrm>
            <a:custGeom>
              <a:avLst/>
              <a:gdLst/>
              <a:ahLst/>
              <a:cxnLst/>
              <a:rect l="l" t="t" r="r" b="b"/>
              <a:pathLst>
                <a:path w="381000" h="457200">
                  <a:moveTo>
                    <a:pt x="269417" y="0"/>
                  </a:moveTo>
                  <a:lnTo>
                    <a:pt x="111582" y="0"/>
                  </a:lnTo>
                  <a:lnTo>
                    <a:pt x="0" y="111582"/>
                  </a:lnTo>
                  <a:lnTo>
                    <a:pt x="0" y="345617"/>
                  </a:lnTo>
                  <a:lnTo>
                    <a:pt x="111582" y="457200"/>
                  </a:lnTo>
                  <a:lnTo>
                    <a:pt x="269417" y="457200"/>
                  </a:lnTo>
                  <a:lnTo>
                    <a:pt x="381000" y="345617"/>
                  </a:lnTo>
                  <a:lnTo>
                    <a:pt x="381000" y="111582"/>
                  </a:lnTo>
                  <a:lnTo>
                    <a:pt x="269417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600199" y="3886201"/>
              <a:ext cx="381000" cy="457200"/>
            </a:xfrm>
            <a:custGeom>
              <a:avLst/>
              <a:gdLst/>
              <a:ahLst/>
              <a:cxnLst/>
              <a:rect l="l" t="t" r="r" b="b"/>
              <a:pathLst>
                <a:path w="381000" h="457200">
                  <a:moveTo>
                    <a:pt x="0" y="111582"/>
                  </a:moveTo>
                  <a:lnTo>
                    <a:pt x="111582" y="0"/>
                  </a:lnTo>
                  <a:lnTo>
                    <a:pt x="269417" y="0"/>
                  </a:lnTo>
                  <a:lnTo>
                    <a:pt x="381000" y="111582"/>
                  </a:lnTo>
                  <a:lnTo>
                    <a:pt x="381000" y="345617"/>
                  </a:lnTo>
                  <a:lnTo>
                    <a:pt x="269417" y="457200"/>
                  </a:lnTo>
                  <a:lnTo>
                    <a:pt x="111582" y="457200"/>
                  </a:lnTo>
                  <a:lnTo>
                    <a:pt x="0" y="345617"/>
                  </a:lnTo>
                  <a:lnTo>
                    <a:pt x="0" y="11158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3581397" y="2205037"/>
            <a:ext cx="4268470" cy="3578860"/>
            <a:chOff x="3581397" y="2205037"/>
            <a:chExt cx="4268470" cy="3578860"/>
          </a:xfrm>
        </p:grpSpPr>
        <p:sp>
          <p:nvSpPr>
            <p:cNvPr id="61" name="object 61"/>
            <p:cNvSpPr/>
            <p:nvPr/>
          </p:nvSpPr>
          <p:spPr>
            <a:xfrm>
              <a:off x="7010400" y="2209800"/>
              <a:ext cx="533400" cy="0"/>
            </a:xfrm>
            <a:custGeom>
              <a:avLst/>
              <a:gdLst/>
              <a:ahLst/>
              <a:cxnLst/>
              <a:rect l="l" t="t" r="r" b="b"/>
              <a:pathLst>
                <a:path w="533400">
                  <a:moveTo>
                    <a:pt x="0" y="0"/>
                  </a:moveTo>
                  <a:lnTo>
                    <a:pt x="53340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7010400" y="2667000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315200" y="2819400"/>
              <a:ext cx="0" cy="2540000"/>
            </a:xfrm>
            <a:custGeom>
              <a:avLst/>
              <a:gdLst/>
              <a:ahLst/>
              <a:cxnLst/>
              <a:rect l="l" t="t" r="r" b="b"/>
              <a:pathLst>
                <a:path h="2540000">
                  <a:moveTo>
                    <a:pt x="0" y="0"/>
                  </a:moveTo>
                  <a:lnTo>
                    <a:pt x="0" y="25400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277102" y="533400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38100" y="25400"/>
                  </a:ln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7011161" y="4115561"/>
              <a:ext cx="773430" cy="0"/>
            </a:xfrm>
            <a:custGeom>
              <a:avLst/>
              <a:gdLst/>
              <a:ahLst/>
              <a:cxnLst/>
              <a:rect l="l" t="t" r="r" b="b"/>
              <a:pathLst>
                <a:path w="773429">
                  <a:moveTo>
                    <a:pt x="0" y="0"/>
                  </a:moveTo>
                  <a:lnTo>
                    <a:pt x="773430" y="0"/>
                  </a:lnTo>
                </a:path>
              </a:pathLst>
            </a:custGeom>
            <a:ln w="25908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7771639" y="4076702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4">
                  <a:moveTo>
                    <a:pt x="0" y="0"/>
                  </a:moveTo>
                  <a:lnTo>
                    <a:pt x="0" y="77724"/>
                  </a:lnTo>
                  <a:lnTo>
                    <a:pt x="77724" y="388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267199" y="5399532"/>
              <a:ext cx="1981200" cy="379730"/>
            </a:xfrm>
            <a:custGeom>
              <a:avLst/>
              <a:gdLst/>
              <a:ahLst/>
              <a:cxnLst/>
              <a:rect l="l" t="t" r="r" b="b"/>
              <a:pathLst>
                <a:path w="1981200" h="379729">
                  <a:moveTo>
                    <a:pt x="1870062" y="0"/>
                  </a:moveTo>
                  <a:lnTo>
                    <a:pt x="111137" y="0"/>
                  </a:lnTo>
                  <a:lnTo>
                    <a:pt x="0" y="111137"/>
                  </a:lnTo>
                  <a:lnTo>
                    <a:pt x="0" y="268338"/>
                  </a:lnTo>
                  <a:lnTo>
                    <a:pt x="111137" y="379476"/>
                  </a:lnTo>
                  <a:lnTo>
                    <a:pt x="1870062" y="379476"/>
                  </a:lnTo>
                  <a:lnTo>
                    <a:pt x="1981200" y="268338"/>
                  </a:lnTo>
                  <a:lnTo>
                    <a:pt x="1981200" y="111137"/>
                  </a:lnTo>
                  <a:lnTo>
                    <a:pt x="1870062" y="0"/>
                  </a:lnTo>
                  <a:close/>
                </a:path>
              </a:pathLst>
            </a:custGeom>
            <a:solidFill>
              <a:srgbClr val="CF95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267199" y="5399532"/>
              <a:ext cx="1981200" cy="379730"/>
            </a:xfrm>
            <a:custGeom>
              <a:avLst/>
              <a:gdLst/>
              <a:ahLst/>
              <a:cxnLst/>
              <a:rect l="l" t="t" r="r" b="b"/>
              <a:pathLst>
                <a:path w="1981200" h="379729">
                  <a:moveTo>
                    <a:pt x="0" y="111137"/>
                  </a:moveTo>
                  <a:lnTo>
                    <a:pt x="111137" y="0"/>
                  </a:lnTo>
                  <a:lnTo>
                    <a:pt x="1870062" y="0"/>
                  </a:lnTo>
                  <a:lnTo>
                    <a:pt x="1981200" y="111137"/>
                  </a:lnTo>
                  <a:lnTo>
                    <a:pt x="1981200" y="268338"/>
                  </a:lnTo>
                  <a:lnTo>
                    <a:pt x="1870062" y="379476"/>
                  </a:lnTo>
                  <a:lnTo>
                    <a:pt x="111137" y="379476"/>
                  </a:lnTo>
                  <a:lnTo>
                    <a:pt x="0" y="268338"/>
                  </a:lnTo>
                  <a:lnTo>
                    <a:pt x="0" y="11113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644899" y="5562600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2413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581397" y="5524502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1720088" y="3957320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6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4436586" y="5349017"/>
            <a:ext cx="16427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Trebuchet MS"/>
                <a:cs typeface="Trebuchet MS"/>
              </a:rPr>
              <a:t>Фасовка</a:t>
            </a:r>
            <a:r>
              <a:rPr sz="2000" b="1" spc="-80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мазі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3881437" y="5394770"/>
            <a:ext cx="390525" cy="390525"/>
            <a:chOff x="3881437" y="5394770"/>
            <a:chExt cx="390525" cy="390525"/>
          </a:xfrm>
        </p:grpSpPr>
        <p:sp>
          <p:nvSpPr>
            <p:cNvPr id="74" name="object 74"/>
            <p:cNvSpPr/>
            <p:nvPr/>
          </p:nvSpPr>
          <p:spPr>
            <a:xfrm>
              <a:off x="3886200" y="5399533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269417" y="0"/>
                  </a:moveTo>
                  <a:lnTo>
                    <a:pt x="111582" y="0"/>
                  </a:lnTo>
                  <a:lnTo>
                    <a:pt x="0" y="111582"/>
                  </a:lnTo>
                  <a:lnTo>
                    <a:pt x="0" y="269417"/>
                  </a:lnTo>
                  <a:lnTo>
                    <a:pt x="111582" y="381000"/>
                  </a:lnTo>
                  <a:lnTo>
                    <a:pt x="269417" y="381000"/>
                  </a:lnTo>
                  <a:lnTo>
                    <a:pt x="381000" y="269417"/>
                  </a:lnTo>
                  <a:lnTo>
                    <a:pt x="381000" y="111582"/>
                  </a:lnTo>
                  <a:lnTo>
                    <a:pt x="269417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886200" y="5399533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11582"/>
                  </a:moveTo>
                  <a:lnTo>
                    <a:pt x="111582" y="0"/>
                  </a:lnTo>
                  <a:lnTo>
                    <a:pt x="269417" y="0"/>
                  </a:lnTo>
                  <a:lnTo>
                    <a:pt x="381000" y="111582"/>
                  </a:lnTo>
                  <a:lnTo>
                    <a:pt x="381000" y="269417"/>
                  </a:lnTo>
                  <a:lnTo>
                    <a:pt x="269417" y="381000"/>
                  </a:lnTo>
                  <a:lnTo>
                    <a:pt x="111582" y="381000"/>
                  </a:lnTo>
                  <a:lnTo>
                    <a:pt x="0" y="269417"/>
                  </a:lnTo>
                  <a:lnTo>
                    <a:pt x="0" y="11158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4006088" y="5432107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5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77" name="object 77"/>
          <p:cNvGrpSpPr/>
          <p:nvPr/>
        </p:nvGrpSpPr>
        <p:grpSpPr>
          <a:xfrm>
            <a:off x="6015037" y="604837"/>
            <a:ext cx="1990725" cy="4996180"/>
            <a:chOff x="6015037" y="604837"/>
            <a:chExt cx="1990725" cy="4996180"/>
          </a:xfrm>
        </p:grpSpPr>
        <p:sp>
          <p:nvSpPr>
            <p:cNvPr id="78" name="object 78"/>
            <p:cNvSpPr/>
            <p:nvPr/>
          </p:nvSpPr>
          <p:spPr>
            <a:xfrm>
              <a:off x="6019800" y="609600"/>
              <a:ext cx="1981200" cy="533400"/>
            </a:xfrm>
            <a:custGeom>
              <a:avLst/>
              <a:gdLst/>
              <a:ahLst/>
              <a:cxnLst/>
              <a:rect l="l" t="t" r="r" b="b"/>
              <a:pathLst>
                <a:path w="1981200" h="533400">
                  <a:moveTo>
                    <a:pt x="1981200" y="0"/>
                  </a:moveTo>
                  <a:lnTo>
                    <a:pt x="1981200" y="266700"/>
                  </a:lnTo>
                  <a:lnTo>
                    <a:pt x="1978712" y="285746"/>
                  </a:lnTo>
                  <a:lnTo>
                    <a:pt x="1959317" y="322710"/>
                  </a:lnTo>
                  <a:lnTo>
                    <a:pt x="1921812" y="357867"/>
                  </a:lnTo>
                  <a:lnTo>
                    <a:pt x="1867539" y="390856"/>
                  </a:lnTo>
                  <a:lnTo>
                    <a:pt x="1797837" y="421316"/>
                  </a:lnTo>
                  <a:lnTo>
                    <a:pt x="1757620" y="435485"/>
                  </a:lnTo>
                  <a:lnTo>
                    <a:pt x="1714049" y="448886"/>
                  </a:lnTo>
                  <a:lnTo>
                    <a:pt x="1667292" y="461475"/>
                  </a:lnTo>
                  <a:lnTo>
                    <a:pt x="1617516" y="473205"/>
                  </a:lnTo>
                  <a:lnTo>
                    <a:pt x="1564888" y="484033"/>
                  </a:lnTo>
                  <a:lnTo>
                    <a:pt x="1509577" y="493913"/>
                  </a:lnTo>
                  <a:lnTo>
                    <a:pt x="1451751" y="502799"/>
                  </a:lnTo>
                  <a:lnTo>
                    <a:pt x="1391576" y="510647"/>
                  </a:lnTo>
                  <a:lnTo>
                    <a:pt x="1329220" y="517411"/>
                  </a:lnTo>
                  <a:lnTo>
                    <a:pt x="1264851" y="523046"/>
                  </a:lnTo>
                  <a:lnTo>
                    <a:pt x="1198637" y="527508"/>
                  </a:lnTo>
                  <a:lnTo>
                    <a:pt x="1130746" y="530751"/>
                  </a:lnTo>
                  <a:lnTo>
                    <a:pt x="1061344" y="532730"/>
                  </a:lnTo>
                  <a:lnTo>
                    <a:pt x="990600" y="533400"/>
                  </a:lnTo>
                  <a:lnTo>
                    <a:pt x="919855" y="532730"/>
                  </a:lnTo>
                  <a:lnTo>
                    <a:pt x="850453" y="530751"/>
                  </a:lnTo>
                  <a:lnTo>
                    <a:pt x="782562" y="527508"/>
                  </a:lnTo>
                  <a:lnTo>
                    <a:pt x="716348" y="523046"/>
                  </a:lnTo>
                  <a:lnTo>
                    <a:pt x="651979" y="517411"/>
                  </a:lnTo>
                  <a:lnTo>
                    <a:pt x="589623" y="510647"/>
                  </a:lnTo>
                  <a:lnTo>
                    <a:pt x="529448" y="502799"/>
                  </a:lnTo>
                  <a:lnTo>
                    <a:pt x="471622" y="493913"/>
                  </a:lnTo>
                  <a:lnTo>
                    <a:pt x="416311" y="484033"/>
                  </a:lnTo>
                  <a:lnTo>
                    <a:pt x="363683" y="473205"/>
                  </a:lnTo>
                  <a:lnTo>
                    <a:pt x="313907" y="461475"/>
                  </a:lnTo>
                  <a:lnTo>
                    <a:pt x="267150" y="448886"/>
                  </a:lnTo>
                  <a:lnTo>
                    <a:pt x="223579" y="435485"/>
                  </a:lnTo>
                  <a:lnTo>
                    <a:pt x="183362" y="421316"/>
                  </a:lnTo>
                  <a:lnTo>
                    <a:pt x="146666" y="406425"/>
                  </a:lnTo>
                  <a:lnTo>
                    <a:pt x="84511" y="374655"/>
                  </a:lnTo>
                  <a:lnTo>
                    <a:pt x="38454" y="340537"/>
                  </a:lnTo>
                  <a:lnTo>
                    <a:pt x="9837" y="304431"/>
                  </a:lnTo>
                  <a:lnTo>
                    <a:pt x="0" y="266700"/>
                  </a:lnTo>
                  <a:lnTo>
                    <a:pt x="0" y="0"/>
                  </a:lnTo>
                  <a:lnTo>
                    <a:pt x="1981200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6311900" y="5562600"/>
              <a:ext cx="393700" cy="0"/>
            </a:xfrm>
            <a:custGeom>
              <a:avLst/>
              <a:gdLst/>
              <a:ahLst/>
              <a:cxnLst/>
              <a:rect l="l" t="t" r="r" b="b"/>
              <a:pathLst>
                <a:path w="393700">
                  <a:moveTo>
                    <a:pt x="3937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6248397" y="5524497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1" name="object 81"/>
          <p:cNvSpPr txBox="1"/>
          <p:nvPr/>
        </p:nvSpPr>
        <p:spPr>
          <a:xfrm>
            <a:off x="6326568" y="544126"/>
            <a:ext cx="13665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8285" marR="5080" indent="-23622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852E74"/>
                </a:solidFill>
                <a:latin typeface="Trebuchet MS"/>
                <a:cs typeface="Trebuchet MS"/>
              </a:rPr>
              <a:t>П</a:t>
            </a:r>
            <a:r>
              <a:rPr sz="1800" b="1" spc="-10" dirty="0">
                <a:solidFill>
                  <a:srgbClr val="852E74"/>
                </a:solidFill>
                <a:latin typeface="Trebuchet MS"/>
                <a:cs typeface="Trebuchet MS"/>
              </a:rPr>
              <a:t>о</a:t>
            </a:r>
            <a:r>
              <a:rPr sz="1800" b="1" dirty="0">
                <a:solidFill>
                  <a:srgbClr val="852E74"/>
                </a:solidFill>
                <a:latin typeface="Trebuchet MS"/>
                <a:cs typeface="Trebuchet MS"/>
              </a:rPr>
              <a:t>р</a:t>
            </a:r>
            <a:r>
              <a:rPr sz="1800" b="1" spc="-5" dirty="0">
                <a:solidFill>
                  <a:srgbClr val="852E74"/>
                </a:solidFill>
                <a:latin typeface="Trebuchet MS"/>
                <a:cs typeface="Trebuchet MS"/>
              </a:rPr>
              <a:t>ц</a:t>
            </a:r>
            <a:r>
              <a:rPr sz="1800" b="1" dirty="0">
                <a:solidFill>
                  <a:srgbClr val="852E74"/>
                </a:solidFill>
                <a:latin typeface="Trebuchet MS"/>
                <a:cs typeface="Trebuchet MS"/>
              </a:rPr>
              <a:t>ел</a:t>
            </a:r>
            <a:r>
              <a:rPr sz="1800" b="1" spc="-5" dirty="0">
                <a:solidFill>
                  <a:srgbClr val="852E74"/>
                </a:solidFill>
                <a:latin typeface="Trebuchet MS"/>
                <a:cs typeface="Trebuchet MS"/>
              </a:rPr>
              <a:t>я</a:t>
            </a:r>
            <a:r>
              <a:rPr sz="1800" b="1" dirty="0">
                <a:solidFill>
                  <a:srgbClr val="852E74"/>
                </a:solidFill>
                <a:latin typeface="Trebuchet MS"/>
                <a:cs typeface="Trebuchet MS"/>
              </a:rPr>
              <a:t>н</a:t>
            </a:r>
            <a:r>
              <a:rPr sz="1800" b="1" spc="-10" dirty="0">
                <a:solidFill>
                  <a:srgbClr val="852E74"/>
                </a:solidFill>
                <a:latin typeface="Trebuchet MS"/>
                <a:cs typeface="Trebuchet MS"/>
              </a:rPr>
              <a:t>о</a:t>
            </a:r>
            <a:r>
              <a:rPr sz="1800" b="1" dirty="0">
                <a:solidFill>
                  <a:srgbClr val="852E74"/>
                </a:solidFill>
                <a:latin typeface="Trebuchet MS"/>
                <a:cs typeface="Trebuchet MS"/>
              </a:rPr>
              <a:t>в  а</a:t>
            </a:r>
            <a:r>
              <a:rPr sz="1800" b="1" spc="-30" dirty="0">
                <a:solidFill>
                  <a:srgbClr val="852E74"/>
                </a:solidFill>
                <a:latin typeface="Trebuchet MS"/>
                <a:cs typeface="Trebuchet MS"/>
              </a:rPr>
              <a:t> </a:t>
            </a:r>
            <a:r>
              <a:rPr sz="1800" b="1" spc="-5" dirty="0">
                <a:solidFill>
                  <a:srgbClr val="852E74"/>
                </a:solidFill>
                <a:latin typeface="Trebuchet MS"/>
                <a:cs typeface="Trebuchet MS"/>
              </a:rPr>
              <a:t>чашка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82" name="object 82"/>
          <p:cNvGrpSpPr/>
          <p:nvPr/>
        </p:nvGrpSpPr>
        <p:grpSpPr>
          <a:xfrm>
            <a:off x="4276153" y="1187009"/>
            <a:ext cx="3045460" cy="647065"/>
            <a:chOff x="4276153" y="1187009"/>
            <a:chExt cx="3045460" cy="647065"/>
          </a:xfrm>
        </p:grpSpPr>
        <p:sp>
          <p:nvSpPr>
            <p:cNvPr id="83" name="object 83"/>
            <p:cNvSpPr/>
            <p:nvPr/>
          </p:nvSpPr>
          <p:spPr>
            <a:xfrm>
              <a:off x="4280915" y="1191771"/>
              <a:ext cx="3035935" cy="637540"/>
            </a:xfrm>
            <a:custGeom>
              <a:avLst/>
              <a:gdLst/>
              <a:ahLst/>
              <a:cxnLst/>
              <a:rect l="l" t="t" r="r" b="b"/>
              <a:pathLst>
                <a:path w="3035934" h="637539">
                  <a:moveTo>
                    <a:pt x="2833408" y="0"/>
                  </a:moveTo>
                  <a:lnTo>
                    <a:pt x="202399" y="0"/>
                  </a:lnTo>
                  <a:lnTo>
                    <a:pt x="0" y="202399"/>
                  </a:lnTo>
                  <a:lnTo>
                    <a:pt x="0" y="434619"/>
                  </a:lnTo>
                  <a:lnTo>
                    <a:pt x="202399" y="637032"/>
                  </a:lnTo>
                  <a:lnTo>
                    <a:pt x="2833408" y="637032"/>
                  </a:lnTo>
                  <a:lnTo>
                    <a:pt x="3035808" y="434619"/>
                  </a:lnTo>
                  <a:lnTo>
                    <a:pt x="3035808" y="202399"/>
                  </a:lnTo>
                  <a:lnTo>
                    <a:pt x="2833408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280915" y="1191771"/>
              <a:ext cx="3035935" cy="637540"/>
            </a:xfrm>
            <a:custGeom>
              <a:avLst/>
              <a:gdLst/>
              <a:ahLst/>
              <a:cxnLst/>
              <a:rect l="l" t="t" r="r" b="b"/>
              <a:pathLst>
                <a:path w="3035934" h="637539">
                  <a:moveTo>
                    <a:pt x="0" y="202399"/>
                  </a:moveTo>
                  <a:lnTo>
                    <a:pt x="202399" y="0"/>
                  </a:lnTo>
                  <a:lnTo>
                    <a:pt x="2833408" y="0"/>
                  </a:lnTo>
                  <a:lnTo>
                    <a:pt x="3035808" y="202399"/>
                  </a:lnTo>
                  <a:lnTo>
                    <a:pt x="3035808" y="434619"/>
                  </a:lnTo>
                  <a:lnTo>
                    <a:pt x="2833408" y="637032"/>
                  </a:lnTo>
                  <a:lnTo>
                    <a:pt x="202399" y="637032"/>
                  </a:lnTo>
                  <a:lnTo>
                    <a:pt x="0" y="434619"/>
                  </a:lnTo>
                  <a:lnTo>
                    <a:pt x="0" y="20239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5" name="object 85"/>
          <p:cNvSpPr txBox="1"/>
          <p:nvPr/>
        </p:nvSpPr>
        <p:spPr>
          <a:xfrm>
            <a:off x="4471003" y="1183863"/>
            <a:ext cx="2654935" cy="57467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091565" marR="5080" indent="-1079500">
              <a:lnSpc>
                <a:spcPct val="80000"/>
              </a:lnSpc>
              <a:spcBef>
                <a:spcPts val="585"/>
              </a:spcBef>
            </a:pPr>
            <a:r>
              <a:rPr sz="2000" b="1" dirty="0">
                <a:solidFill>
                  <a:srgbClr val="FFFFCD"/>
                </a:solidFill>
                <a:latin typeface="Times New Roman"/>
                <a:cs typeface="Times New Roman"/>
              </a:rPr>
              <a:t>Нагрівання</a:t>
            </a:r>
            <a:r>
              <a:rPr sz="2000" b="1" spc="-70" dirty="0">
                <a:solidFill>
                  <a:srgbClr val="FFFFCD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FFFFCD"/>
                </a:solidFill>
                <a:latin typeface="Times New Roman"/>
                <a:cs typeface="Times New Roman"/>
              </a:rPr>
              <a:t>на</a:t>
            </a:r>
            <a:r>
              <a:rPr sz="2000" b="1" spc="-35" dirty="0">
                <a:solidFill>
                  <a:srgbClr val="FFFFCD"/>
                </a:solidFill>
                <a:latin typeface="Times New Roman"/>
                <a:cs typeface="Times New Roman"/>
              </a:rPr>
              <a:t> </a:t>
            </a:r>
            <a:r>
              <a:rPr sz="2000" b="1" spc="-15" dirty="0">
                <a:solidFill>
                  <a:srgbClr val="FFFFCD"/>
                </a:solidFill>
                <a:latin typeface="Times New Roman"/>
                <a:cs typeface="Times New Roman"/>
              </a:rPr>
              <a:t>водяній </a:t>
            </a:r>
            <a:r>
              <a:rPr sz="2000" b="1" spc="-484" dirty="0">
                <a:solidFill>
                  <a:srgbClr val="FFFFCD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CD"/>
                </a:solidFill>
                <a:latin typeface="Times New Roman"/>
                <a:cs typeface="Times New Roman"/>
              </a:rPr>
              <a:t>бані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86" name="object 86"/>
          <p:cNvGrpSpPr/>
          <p:nvPr/>
        </p:nvGrpSpPr>
        <p:grpSpPr>
          <a:xfrm>
            <a:off x="3729037" y="1275402"/>
            <a:ext cx="564515" cy="530860"/>
            <a:chOff x="3729037" y="1275402"/>
            <a:chExt cx="564515" cy="530860"/>
          </a:xfrm>
        </p:grpSpPr>
        <p:sp>
          <p:nvSpPr>
            <p:cNvPr id="87" name="object 87"/>
            <p:cNvSpPr/>
            <p:nvPr/>
          </p:nvSpPr>
          <p:spPr>
            <a:xfrm>
              <a:off x="3733800" y="1280165"/>
              <a:ext cx="554990" cy="521334"/>
            </a:xfrm>
            <a:custGeom>
              <a:avLst/>
              <a:gdLst/>
              <a:ahLst/>
              <a:cxnLst/>
              <a:rect l="l" t="t" r="r" b="b"/>
              <a:pathLst>
                <a:path w="554989" h="521335">
                  <a:moveTo>
                    <a:pt x="402094" y="0"/>
                  </a:moveTo>
                  <a:lnTo>
                    <a:pt x="152641" y="0"/>
                  </a:lnTo>
                  <a:lnTo>
                    <a:pt x="0" y="152641"/>
                  </a:lnTo>
                  <a:lnTo>
                    <a:pt x="0" y="368554"/>
                  </a:lnTo>
                  <a:lnTo>
                    <a:pt x="152641" y="521208"/>
                  </a:lnTo>
                  <a:lnTo>
                    <a:pt x="402094" y="521208"/>
                  </a:lnTo>
                  <a:lnTo>
                    <a:pt x="554736" y="368554"/>
                  </a:lnTo>
                  <a:lnTo>
                    <a:pt x="554736" y="152641"/>
                  </a:lnTo>
                  <a:lnTo>
                    <a:pt x="402094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733800" y="1280165"/>
              <a:ext cx="554990" cy="521334"/>
            </a:xfrm>
            <a:custGeom>
              <a:avLst/>
              <a:gdLst/>
              <a:ahLst/>
              <a:cxnLst/>
              <a:rect l="l" t="t" r="r" b="b"/>
              <a:pathLst>
                <a:path w="554989" h="521335">
                  <a:moveTo>
                    <a:pt x="0" y="152641"/>
                  </a:moveTo>
                  <a:lnTo>
                    <a:pt x="152641" y="0"/>
                  </a:lnTo>
                  <a:lnTo>
                    <a:pt x="402094" y="0"/>
                  </a:lnTo>
                  <a:lnTo>
                    <a:pt x="554736" y="152641"/>
                  </a:lnTo>
                  <a:lnTo>
                    <a:pt x="554736" y="368554"/>
                  </a:lnTo>
                  <a:lnTo>
                    <a:pt x="402094" y="521208"/>
                  </a:lnTo>
                  <a:lnTo>
                    <a:pt x="152641" y="521208"/>
                  </a:lnTo>
                  <a:lnTo>
                    <a:pt x="0" y="368554"/>
                  </a:lnTo>
                  <a:lnTo>
                    <a:pt x="0" y="15264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" name="object 89"/>
          <p:cNvSpPr txBox="1"/>
          <p:nvPr/>
        </p:nvSpPr>
        <p:spPr>
          <a:xfrm>
            <a:off x="3941159" y="1383188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CD"/>
                </a:solidFill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90" name="object 90"/>
          <p:cNvGrpSpPr/>
          <p:nvPr/>
        </p:nvGrpSpPr>
        <p:grpSpPr>
          <a:xfrm>
            <a:off x="1595437" y="2509833"/>
            <a:ext cx="5343525" cy="553720"/>
            <a:chOff x="1595437" y="2509833"/>
            <a:chExt cx="5343525" cy="553720"/>
          </a:xfrm>
        </p:grpSpPr>
        <p:sp>
          <p:nvSpPr>
            <p:cNvPr id="91" name="object 91"/>
            <p:cNvSpPr/>
            <p:nvPr/>
          </p:nvSpPr>
          <p:spPr>
            <a:xfrm>
              <a:off x="1981200" y="2514596"/>
              <a:ext cx="4953000" cy="544195"/>
            </a:xfrm>
            <a:custGeom>
              <a:avLst/>
              <a:gdLst/>
              <a:ahLst/>
              <a:cxnLst/>
              <a:rect l="l" t="t" r="r" b="b"/>
              <a:pathLst>
                <a:path w="4953000" h="544194">
                  <a:moveTo>
                    <a:pt x="4793653" y="0"/>
                  </a:moveTo>
                  <a:lnTo>
                    <a:pt x="159346" y="0"/>
                  </a:lnTo>
                  <a:lnTo>
                    <a:pt x="0" y="159346"/>
                  </a:lnTo>
                  <a:lnTo>
                    <a:pt x="0" y="384733"/>
                  </a:lnTo>
                  <a:lnTo>
                    <a:pt x="159346" y="544068"/>
                  </a:lnTo>
                  <a:lnTo>
                    <a:pt x="4793653" y="544068"/>
                  </a:lnTo>
                  <a:lnTo>
                    <a:pt x="4953000" y="384733"/>
                  </a:lnTo>
                  <a:lnTo>
                    <a:pt x="4953000" y="159346"/>
                  </a:lnTo>
                  <a:lnTo>
                    <a:pt x="4793653" y="0"/>
                  </a:lnTo>
                  <a:close/>
                </a:path>
              </a:pathLst>
            </a:custGeom>
            <a:solidFill>
              <a:srgbClr val="F0D6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1981200" y="2514596"/>
              <a:ext cx="4953000" cy="544195"/>
            </a:xfrm>
            <a:custGeom>
              <a:avLst/>
              <a:gdLst/>
              <a:ahLst/>
              <a:cxnLst/>
              <a:rect l="l" t="t" r="r" b="b"/>
              <a:pathLst>
                <a:path w="4953000" h="544194">
                  <a:moveTo>
                    <a:pt x="0" y="159346"/>
                  </a:moveTo>
                  <a:lnTo>
                    <a:pt x="159346" y="0"/>
                  </a:lnTo>
                  <a:lnTo>
                    <a:pt x="4793653" y="0"/>
                  </a:lnTo>
                  <a:lnTo>
                    <a:pt x="4953000" y="159346"/>
                  </a:lnTo>
                  <a:lnTo>
                    <a:pt x="4953000" y="384733"/>
                  </a:lnTo>
                  <a:lnTo>
                    <a:pt x="4793653" y="544068"/>
                  </a:lnTo>
                  <a:lnTo>
                    <a:pt x="159346" y="544068"/>
                  </a:lnTo>
                  <a:lnTo>
                    <a:pt x="0" y="384733"/>
                  </a:lnTo>
                  <a:lnTo>
                    <a:pt x="0" y="159346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1600200" y="2590801"/>
              <a:ext cx="381000" cy="391795"/>
            </a:xfrm>
            <a:custGeom>
              <a:avLst/>
              <a:gdLst/>
              <a:ahLst/>
              <a:cxnLst/>
              <a:rect l="l" t="t" r="r" b="b"/>
              <a:pathLst>
                <a:path w="381000" h="391794">
                  <a:moveTo>
                    <a:pt x="269417" y="0"/>
                  </a:moveTo>
                  <a:lnTo>
                    <a:pt x="111582" y="0"/>
                  </a:lnTo>
                  <a:lnTo>
                    <a:pt x="0" y="111582"/>
                  </a:lnTo>
                  <a:lnTo>
                    <a:pt x="0" y="280085"/>
                  </a:lnTo>
                  <a:lnTo>
                    <a:pt x="111582" y="391668"/>
                  </a:lnTo>
                  <a:lnTo>
                    <a:pt x="269417" y="391668"/>
                  </a:lnTo>
                  <a:lnTo>
                    <a:pt x="381000" y="280085"/>
                  </a:lnTo>
                  <a:lnTo>
                    <a:pt x="381000" y="111582"/>
                  </a:lnTo>
                  <a:lnTo>
                    <a:pt x="269417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1600200" y="2590801"/>
              <a:ext cx="381000" cy="391795"/>
            </a:xfrm>
            <a:custGeom>
              <a:avLst/>
              <a:gdLst/>
              <a:ahLst/>
              <a:cxnLst/>
              <a:rect l="l" t="t" r="r" b="b"/>
              <a:pathLst>
                <a:path w="381000" h="391794">
                  <a:moveTo>
                    <a:pt x="0" y="111582"/>
                  </a:moveTo>
                  <a:lnTo>
                    <a:pt x="111582" y="0"/>
                  </a:lnTo>
                  <a:lnTo>
                    <a:pt x="269417" y="0"/>
                  </a:lnTo>
                  <a:lnTo>
                    <a:pt x="381000" y="111582"/>
                  </a:lnTo>
                  <a:lnTo>
                    <a:pt x="381000" y="280085"/>
                  </a:lnTo>
                  <a:lnTo>
                    <a:pt x="269417" y="391668"/>
                  </a:lnTo>
                  <a:lnTo>
                    <a:pt x="111582" y="391668"/>
                  </a:lnTo>
                  <a:lnTo>
                    <a:pt x="0" y="280085"/>
                  </a:lnTo>
                  <a:lnTo>
                    <a:pt x="0" y="11158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5" name="object 95"/>
          <p:cNvSpPr txBox="1"/>
          <p:nvPr/>
        </p:nvSpPr>
        <p:spPr>
          <a:xfrm>
            <a:off x="1720088" y="2629377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4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96" name="object 96"/>
          <p:cNvGrpSpPr/>
          <p:nvPr/>
        </p:nvGrpSpPr>
        <p:grpSpPr>
          <a:xfrm>
            <a:off x="1976437" y="3108764"/>
            <a:ext cx="4962525" cy="553720"/>
            <a:chOff x="1976437" y="3108764"/>
            <a:chExt cx="4962525" cy="553720"/>
          </a:xfrm>
        </p:grpSpPr>
        <p:sp>
          <p:nvSpPr>
            <p:cNvPr id="97" name="object 97"/>
            <p:cNvSpPr/>
            <p:nvPr/>
          </p:nvSpPr>
          <p:spPr>
            <a:xfrm>
              <a:off x="1981200" y="3113527"/>
              <a:ext cx="4953000" cy="544195"/>
            </a:xfrm>
            <a:custGeom>
              <a:avLst/>
              <a:gdLst/>
              <a:ahLst/>
              <a:cxnLst/>
              <a:rect l="l" t="t" r="r" b="b"/>
              <a:pathLst>
                <a:path w="4953000" h="544195">
                  <a:moveTo>
                    <a:pt x="4793653" y="0"/>
                  </a:moveTo>
                  <a:lnTo>
                    <a:pt x="159346" y="0"/>
                  </a:lnTo>
                  <a:lnTo>
                    <a:pt x="0" y="159346"/>
                  </a:lnTo>
                  <a:lnTo>
                    <a:pt x="0" y="384733"/>
                  </a:lnTo>
                  <a:lnTo>
                    <a:pt x="159346" y="544068"/>
                  </a:lnTo>
                  <a:lnTo>
                    <a:pt x="4793653" y="544068"/>
                  </a:lnTo>
                  <a:lnTo>
                    <a:pt x="4953000" y="384733"/>
                  </a:lnTo>
                  <a:lnTo>
                    <a:pt x="4953000" y="159346"/>
                  </a:lnTo>
                  <a:lnTo>
                    <a:pt x="4793653" y="0"/>
                  </a:lnTo>
                  <a:close/>
                </a:path>
              </a:pathLst>
            </a:custGeom>
            <a:solidFill>
              <a:srgbClr val="F0D6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1981200" y="3113527"/>
              <a:ext cx="4953000" cy="544195"/>
            </a:xfrm>
            <a:custGeom>
              <a:avLst/>
              <a:gdLst/>
              <a:ahLst/>
              <a:cxnLst/>
              <a:rect l="l" t="t" r="r" b="b"/>
              <a:pathLst>
                <a:path w="4953000" h="544195">
                  <a:moveTo>
                    <a:pt x="0" y="159346"/>
                  </a:moveTo>
                  <a:lnTo>
                    <a:pt x="159346" y="0"/>
                  </a:lnTo>
                  <a:lnTo>
                    <a:pt x="4793653" y="0"/>
                  </a:lnTo>
                  <a:lnTo>
                    <a:pt x="4953000" y="159346"/>
                  </a:lnTo>
                  <a:lnTo>
                    <a:pt x="4953000" y="384733"/>
                  </a:lnTo>
                  <a:lnTo>
                    <a:pt x="4793653" y="544068"/>
                  </a:lnTo>
                  <a:lnTo>
                    <a:pt x="159346" y="544068"/>
                  </a:lnTo>
                  <a:lnTo>
                    <a:pt x="0" y="384733"/>
                  </a:lnTo>
                  <a:lnTo>
                    <a:pt x="0" y="159346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9" name="object 99"/>
          <p:cNvSpPr txBox="1"/>
          <p:nvPr/>
        </p:nvSpPr>
        <p:spPr>
          <a:xfrm>
            <a:off x="2065464" y="1842516"/>
            <a:ext cx="4826000" cy="3300729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12700" marR="46990" algn="ctr">
              <a:lnSpc>
                <a:spcPct val="70000"/>
              </a:lnSpc>
              <a:spcBef>
                <a:spcPts val="825"/>
              </a:spcBef>
            </a:pPr>
            <a:r>
              <a:rPr sz="2000" b="1" dirty="0">
                <a:latin typeface="Times New Roman"/>
                <a:cs typeface="Times New Roman"/>
              </a:rPr>
              <a:t>Відважування </a:t>
            </a:r>
            <a:r>
              <a:rPr sz="2000" b="1" spc="-5" dirty="0">
                <a:latin typeface="Times New Roman"/>
                <a:cs typeface="Times New Roman"/>
              </a:rPr>
              <a:t>стрептоциду </a:t>
            </a:r>
            <a:r>
              <a:rPr sz="2000" b="1" dirty="0">
                <a:latin typeface="Times New Roman"/>
                <a:cs typeface="Times New Roman"/>
              </a:rPr>
              <a:t>і </a:t>
            </a:r>
            <a:r>
              <a:rPr sz="2000" b="1" spc="-10" dirty="0">
                <a:latin typeface="Times New Roman"/>
                <a:cs typeface="Times New Roman"/>
              </a:rPr>
              <a:t>подрібнення </a:t>
            </a:r>
            <a:r>
              <a:rPr sz="2000" b="1" spc="-484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з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етанолом</a:t>
            </a:r>
            <a:endParaRPr sz="2000">
              <a:latin typeface="Times New Roman"/>
              <a:cs typeface="Times New Roman"/>
            </a:endParaRPr>
          </a:p>
          <a:p>
            <a:pPr marL="635635" marR="669290" algn="ctr">
              <a:lnSpc>
                <a:spcPct val="70000"/>
              </a:lnSpc>
              <a:spcBef>
                <a:spcPts val="1530"/>
              </a:spcBef>
            </a:pPr>
            <a:r>
              <a:rPr sz="2000" b="1" spc="-5" dirty="0">
                <a:latin typeface="Trebuchet MS"/>
                <a:cs typeface="Trebuchet MS"/>
              </a:rPr>
              <a:t>Відважування </a:t>
            </a:r>
            <a:r>
              <a:rPr sz="2000" b="1" dirty="0">
                <a:latin typeface="Trebuchet MS"/>
                <a:cs typeface="Trebuchet MS"/>
              </a:rPr>
              <a:t>і подрібнення </a:t>
            </a:r>
            <a:r>
              <a:rPr sz="2000" b="1" spc="-595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анестезину</a:t>
            </a:r>
            <a:endParaRPr sz="2000">
              <a:latin typeface="Trebuchet MS"/>
              <a:cs typeface="Trebuchet MS"/>
            </a:endParaRPr>
          </a:p>
          <a:p>
            <a:pPr marL="546100" marR="581025" algn="ctr">
              <a:lnSpc>
                <a:spcPct val="70000"/>
              </a:lnSpc>
              <a:spcBef>
                <a:spcPts val="1355"/>
              </a:spcBef>
            </a:pPr>
            <a:r>
              <a:rPr sz="2000" b="1" spc="-5" dirty="0">
                <a:latin typeface="Trebuchet MS"/>
                <a:cs typeface="Trebuchet MS"/>
              </a:rPr>
              <a:t>Відважування</a:t>
            </a:r>
            <a:r>
              <a:rPr sz="2000" b="1" spc="-15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вісмуту</a:t>
            </a:r>
            <a:r>
              <a:rPr sz="2000" b="1" spc="10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нітрату </a:t>
            </a:r>
            <a:r>
              <a:rPr sz="2000" b="1" spc="-590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основного</a:t>
            </a:r>
            <a:r>
              <a:rPr sz="2000" b="1" spc="-25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і</a:t>
            </a:r>
            <a:r>
              <a:rPr sz="2000" b="1" spc="-10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змішування</a:t>
            </a:r>
            <a:endParaRPr sz="2000">
              <a:latin typeface="Trebuchet MS"/>
              <a:cs typeface="Trebuchet MS"/>
            </a:endParaRPr>
          </a:p>
          <a:p>
            <a:pPr marR="33655" algn="ctr">
              <a:lnSpc>
                <a:spcPts val="2039"/>
              </a:lnSpc>
              <a:spcBef>
                <a:spcPts val="825"/>
              </a:spcBef>
            </a:pPr>
            <a:r>
              <a:rPr sz="2000" b="1" spc="-5" dirty="0">
                <a:latin typeface="Trebuchet MS"/>
                <a:cs typeface="Trebuchet MS"/>
              </a:rPr>
              <a:t>Додавання</a:t>
            </a:r>
            <a:r>
              <a:rPr sz="2000" b="1" spc="-35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частини</a:t>
            </a:r>
            <a:r>
              <a:rPr sz="2000" b="1" spc="-15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підплавленого</a:t>
            </a:r>
            <a:r>
              <a:rPr sz="2000" b="1" spc="-50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в</a:t>
            </a:r>
            <a:endParaRPr sz="2000">
              <a:latin typeface="Trebuchet MS"/>
              <a:cs typeface="Trebuchet MS"/>
            </a:endParaRPr>
          </a:p>
          <a:p>
            <a:pPr marR="33020" algn="ctr">
              <a:lnSpc>
                <a:spcPts val="1680"/>
              </a:lnSpc>
            </a:pPr>
            <a:r>
              <a:rPr sz="2000" b="1" spc="-5" dirty="0">
                <a:latin typeface="Trebuchet MS"/>
                <a:cs typeface="Trebuchet MS"/>
              </a:rPr>
              <a:t>випарювальній</a:t>
            </a:r>
            <a:r>
              <a:rPr sz="2000" b="1" spc="-55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чашці</a:t>
            </a:r>
            <a:r>
              <a:rPr sz="2000" b="1" spc="-50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вазеліну</a:t>
            </a:r>
            <a:endParaRPr sz="2000">
              <a:latin typeface="Trebuchet MS"/>
              <a:cs typeface="Trebuchet MS"/>
            </a:endParaRPr>
          </a:p>
          <a:p>
            <a:pPr marR="33020" algn="ctr">
              <a:lnSpc>
                <a:spcPts val="1920"/>
              </a:lnSpc>
            </a:pPr>
            <a:r>
              <a:rPr sz="2000" b="1" dirty="0">
                <a:latin typeface="Trebuchet MS"/>
                <a:cs typeface="Trebuchet MS"/>
              </a:rPr>
              <a:t>(по</a:t>
            </a:r>
            <a:r>
              <a:rPr sz="2000" b="1" spc="-45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правилу</a:t>
            </a:r>
            <a:r>
              <a:rPr sz="2000" b="1" spc="-45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Дерягіна)</a:t>
            </a:r>
            <a:endParaRPr sz="2000">
              <a:latin typeface="Trebuchet MS"/>
              <a:cs typeface="Trebuchet MS"/>
            </a:endParaRPr>
          </a:p>
          <a:p>
            <a:pPr marL="415925" algn="ctr">
              <a:lnSpc>
                <a:spcPts val="1920"/>
              </a:lnSpc>
            </a:pPr>
            <a:r>
              <a:rPr sz="2000" b="1" spc="-5" dirty="0">
                <a:latin typeface="Trebuchet MS"/>
                <a:cs typeface="Trebuchet MS"/>
              </a:rPr>
              <a:t>Додавання</a:t>
            </a:r>
            <a:r>
              <a:rPr sz="2000" b="1" spc="-20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залишку</a:t>
            </a:r>
            <a:r>
              <a:rPr sz="2000" b="1" spc="-10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розплавленого</a:t>
            </a:r>
            <a:endParaRPr sz="2000">
              <a:latin typeface="Trebuchet MS"/>
              <a:cs typeface="Trebuchet MS"/>
            </a:endParaRPr>
          </a:p>
          <a:p>
            <a:pPr marL="635635" marR="212725" algn="ctr">
              <a:lnSpc>
                <a:spcPct val="70000"/>
              </a:lnSpc>
              <a:spcBef>
                <a:spcPts val="355"/>
              </a:spcBef>
            </a:pPr>
            <a:r>
              <a:rPr sz="2000" b="1" dirty="0">
                <a:latin typeface="Trebuchet MS"/>
                <a:cs typeface="Trebuchet MS"/>
              </a:rPr>
              <a:t>вазеліну</a:t>
            </a:r>
            <a:r>
              <a:rPr sz="2000" b="1" spc="-25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і</a:t>
            </a:r>
            <a:r>
              <a:rPr sz="2000" b="1" spc="-5" dirty="0">
                <a:latin typeface="Trebuchet MS"/>
                <a:cs typeface="Trebuchet MS"/>
              </a:rPr>
              <a:t> гомогенізація</a:t>
            </a:r>
            <a:r>
              <a:rPr sz="2000" b="1" spc="-40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мазі</a:t>
            </a:r>
            <a:r>
              <a:rPr sz="2000" b="1" spc="-30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до </a:t>
            </a:r>
            <a:r>
              <a:rPr sz="2000" b="1" spc="-585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охолодження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100" name="object 100"/>
          <p:cNvGrpSpPr/>
          <p:nvPr/>
        </p:nvGrpSpPr>
        <p:grpSpPr>
          <a:xfrm>
            <a:off x="1595437" y="3195638"/>
            <a:ext cx="390525" cy="390525"/>
            <a:chOff x="1595437" y="3195638"/>
            <a:chExt cx="390525" cy="390525"/>
          </a:xfrm>
        </p:grpSpPr>
        <p:sp>
          <p:nvSpPr>
            <p:cNvPr id="101" name="object 101"/>
            <p:cNvSpPr/>
            <p:nvPr/>
          </p:nvSpPr>
          <p:spPr>
            <a:xfrm>
              <a:off x="1600200" y="3200401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269417" y="0"/>
                  </a:moveTo>
                  <a:lnTo>
                    <a:pt x="111582" y="0"/>
                  </a:lnTo>
                  <a:lnTo>
                    <a:pt x="0" y="111582"/>
                  </a:lnTo>
                  <a:lnTo>
                    <a:pt x="0" y="269417"/>
                  </a:lnTo>
                  <a:lnTo>
                    <a:pt x="111582" y="381000"/>
                  </a:lnTo>
                  <a:lnTo>
                    <a:pt x="269417" y="381000"/>
                  </a:lnTo>
                  <a:lnTo>
                    <a:pt x="381000" y="269417"/>
                  </a:lnTo>
                  <a:lnTo>
                    <a:pt x="381000" y="111582"/>
                  </a:lnTo>
                  <a:lnTo>
                    <a:pt x="269417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1600200" y="3200401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11582"/>
                  </a:moveTo>
                  <a:lnTo>
                    <a:pt x="111582" y="0"/>
                  </a:lnTo>
                  <a:lnTo>
                    <a:pt x="269417" y="0"/>
                  </a:lnTo>
                  <a:lnTo>
                    <a:pt x="381000" y="111582"/>
                  </a:lnTo>
                  <a:lnTo>
                    <a:pt x="381000" y="269417"/>
                  </a:lnTo>
                  <a:lnTo>
                    <a:pt x="269417" y="381000"/>
                  </a:lnTo>
                  <a:lnTo>
                    <a:pt x="111582" y="381000"/>
                  </a:lnTo>
                  <a:lnTo>
                    <a:pt x="0" y="269417"/>
                  </a:lnTo>
                  <a:lnTo>
                    <a:pt x="0" y="11158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3" name="object 103"/>
          <p:cNvSpPr txBox="1"/>
          <p:nvPr/>
        </p:nvSpPr>
        <p:spPr>
          <a:xfrm>
            <a:off x="1720088" y="3233420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5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04" name="object 104"/>
          <p:cNvGrpSpPr/>
          <p:nvPr/>
        </p:nvGrpSpPr>
        <p:grpSpPr>
          <a:xfrm>
            <a:off x="2242704" y="831850"/>
            <a:ext cx="5766435" cy="5759450"/>
            <a:chOff x="2242704" y="831850"/>
            <a:chExt cx="5766435" cy="5759450"/>
          </a:xfrm>
        </p:grpSpPr>
        <p:sp>
          <p:nvSpPr>
            <p:cNvPr id="105" name="object 105"/>
            <p:cNvSpPr/>
            <p:nvPr/>
          </p:nvSpPr>
          <p:spPr>
            <a:xfrm>
              <a:off x="7010399" y="2819400"/>
              <a:ext cx="304800" cy="0"/>
            </a:xfrm>
            <a:custGeom>
              <a:avLst/>
              <a:gdLst/>
              <a:ahLst/>
              <a:cxnLst/>
              <a:rect l="l" t="t" r="r" b="b"/>
              <a:pathLst>
                <a:path w="304800">
                  <a:moveTo>
                    <a:pt x="0" y="0"/>
                  </a:moveTo>
                  <a:lnTo>
                    <a:pt x="30480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7848599" y="838200"/>
              <a:ext cx="0" cy="4521200"/>
            </a:xfrm>
            <a:custGeom>
              <a:avLst/>
              <a:gdLst/>
              <a:ahLst/>
              <a:cxnLst/>
              <a:rect l="l" t="t" r="r" b="b"/>
              <a:pathLst>
                <a:path h="4521200">
                  <a:moveTo>
                    <a:pt x="0" y="0"/>
                  </a:moveTo>
                  <a:lnTo>
                    <a:pt x="0" y="45212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7810502" y="533400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38100" y="25400"/>
                  </a:ln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7010399" y="4038600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7010399" y="4724400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7011161" y="4877561"/>
              <a:ext cx="773430" cy="0"/>
            </a:xfrm>
            <a:custGeom>
              <a:avLst/>
              <a:gdLst/>
              <a:ahLst/>
              <a:cxnLst/>
              <a:rect l="l" t="t" r="r" b="b"/>
              <a:pathLst>
                <a:path w="773429">
                  <a:moveTo>
                    <a:pt x="0" y="0"/>
                  </a:moveTo>
                  <a:lnTo>
                    <a:pt x="773430" y="0"/>
                  </a:lnTo>
                </a:path>
              </a:pathLst>
            </a:custGeom>
            <a:ln w="25908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7771639" y="4838702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4">
                  <a:moveTo>
                    <a:pt x="0" y="0"/>
                  </a:moveTo>
                  <a:lnTo>
                    <a:pt x="0" y="77724"/>
                  </a:lnTo>
                  <a:lnTo>
                    <a:pt x="77724" y="388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2280653" y="5867400"/>
              <a:ext cx="5715" cy="452120"/>
            </a:xfrm>
            <a:custGeom>
              <a:avLst/>
              <a:gdLst/>
              <a:ahLst/>
              <a:cxnLst/>
              <a:rect l="l" t="t" r="r" b="b"/>
              <a:pathLst>
                <a:path w="5714" h="452120">
                  <a:moveTo>
                    <a:pt x="5346" y="0"/>
                  </a:moveTo>
                  <a:lnTo>
                    <a:pt x="0" y="45161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2242704" y="6305868"/>
              <a:ext cx="76200" cy="76835"/>
            </a:xfrm>
            <a:custGeom>
              <a:avLst/>
              <a:gdLst/>
              <a:ahLst/>
              <a:cxnLst/>
              <a:rect l="l" t="t" r="r" b="b"/>
              <a:pathLst>
                <a:path w="76200" h="76835">
                  <a:moveTo>
                    <a:pt x="0" y="0"/>
                  </a:moveTo>
                  <a:lnTo>
                    <a:pt x="37198" y="76644"/>
                  </a:lnTo>
                  <a:lnTo>
                    <a:pt x="76200" y="9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800600" y="6553200"/>
              <a:ext cx="1308100" cy="0"/>
            </a:xfrm>
            <a:custGeom>
              <a:avLst/>
              <a:gdLst/>
              <a:ahLst/>
              <a:cxnLst/>
              <a:rect l="l" t="t" r="r" b="b"/>
              <a:pathLst>
                <a:path w="1308100">
                  <a:moveTo>
                    <a:pt x="0" y="0"/>
                  </a:moveTo>
                  <a:lnTo>
                    <a:pt x="13081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6096001" y="6515102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200"/>
                  </a:lnTo>
                  <a:lnTo>
                    <a:pt x="7620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6" name="object 1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62799" y="5495544"/>
              <a:ext cx="845819" cy="347471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35952" y="5678423"/>
              <a:ext cx="699515" cy="347471"/>
            </a:xfrm>
            <a:prstGeom prst="rect">
              <a:avLst/>
            </a:prstGeom>
          </p:spPr>
        </p:pic>
      </p:grpSp>
      <p:sp>
        <p:nvSpPr>
          <p:cNvPr id="118" name="object 118"/>
          <p:cNvSpPr txBox="1"/>
          <p:nvPr/>
        </p:nvSpPr>
        <p:spPr>
          <a:xfrm>
            <a:off x="7248080" y="5529135"/>
            <a:ext cx="6616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725" marR="5080" indent="-7366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852E74"/>
                </a:solidFill>
                <a:latin typeface="Trebuchet MS"/>
                <a:cs typeface="Trebuchet MS"/>
              </a:rPr>
              <a:t>пі</a:t>
            </a:r>
            <a:r>
              <a:rPr sz="1200" b="1" spc="5" dirty="0">
                <a:solidFill>
                  <a:srgbClr val="852E74"/>
                </a:solidFill>
                <a:latin typeface="Trebuchet MS"/>
                <a:cs typeface="Trebuchet MS"/>
              </a:rPr>
              <a:t>д</a:t>
            </a:r>
            <a:r>
              <a:rPr sz="1200" b="1" spc="-5" dirty="0">
                <a:solidFill>
                  <a:srgbClr val="852E74"/>
                </a:solidFill>
                <a:latin typeface="Trebuchet MS"/>
                <a:cs typeface="Trebuchet MS"/>
              </a:rPr>
              <a:t>іг</a:t>
            </a:r>
            <a:r>
              <a:rPr sz="1200" b="1" spc="-10" dirty="0">
                <a:solidFill>
                  <a:srgbClr val="852E74"/>
                </a:solidFill>
                <a:latin typeface="Trebuchet MS"/>
                <a:cs typeface="Trebuchet MS"/>
              </a:rPr>
              <a:t>р</a:t>
            </a:r>
            <a:r>
              <a:rPr sz="1200" b="1" spc="-5" dirty="0">
                <a:solidFill>
                  <a:srgbClr val="852E74"/>
                </a:solidFill>
                <a:latin typeface="Trebuchet MS"/>
                <a:cs typeface="Trebuchet MS"/>
              </a:rPr>
              <a:t>і</a:t>
            </a:r>
            <a:r>
              <a:rPr sz="1200" b="1" dirty="0">
                <a:solidFill>
                  <a:srgbClr val="852E74"/>
                </a:solidFill>
                <a:latin typeface="Trebuchet MS"/>
                <a:cs typeface="Trebuchet MS"/>
              </a:rPr>
              <a:t>та  </a:t>
            </a:r>
            <a:r>
              <a:rPr sz="1200" b="1" spc="-5" dirty="0">
                <a:solidFill>
                  <a:srgbClr val="852E74"/>
                </a:solidFill>
                <a:latin typeface="Trebuchet MS"/>
                <a:cs typeface="Trebuchet MS"/>
              </a:rPr>
              <a:t>ступка</a:t>
            </a:r>
            <a:endParaRPr sz="1200">
              <a:latin typeface="Trebuchet MS"/>
              <a:cs typeface="Trebuchet MS"/>
            </a:endParaRPr>
          </a:p>
        </p:txBody>
      </p:sp>
      <p:grpSp>
        <p:nvGrpSpPr>
          <p:cNvPr id="119" name="object 119"/>
          <p:cNvGrpSpPr/>
          <p:nvPr/>
        </p:nvGrpSpPr>
        <p:grpSpPr>
          <a:xfrm>
            <a:off x="1805749" y="5210365"/>
            <a:ext cx="1887220" cy="796290"/>
            <a:chOff x="1805749" y="5210365"/>
            <a:chExt cx="1887220" cy="796290"/>
          </a:xfrm>
        </p:grpSpPr>
        <p:sp>
          <p:nvSpPr>
            <p:cNvPr id="120" name="object 120"/>
            <p:cNvSpPr/>
            <p:nvPr/>
          </p:nvSpPr>
          <p:spPr>
            <a:xfrm>
              <a:off x="1810511" y="5215128"/>
              <a:ext cx="1856739" cy="786765"/>
            </a:xfrm>
            <a:custGeom>
              <a:avLst/>
              <a:gdLst/>
              <a:ahLst/>
              <a:cxnLst/>
              <a:rect l="l" t="t" r="r" b="b"/>
              <a:pathLst>
                <a:path w="1856739" h="786764">
                  <a:moveTo>
                    <a:pt x="928116" y="0"/>
                  </a:moveTo>
                  <a:lnTo>
                    <a:pt x="851996" y="434"/>
                  </a:lnTo>
                  <a:lnTo>
                    <a:pt x="777570" y="1715"/>
                  </a:lnTo>
                  <a:lnTo>
                    <a:pt x="705078" y="3808"/>
                  </a:lnTo>
                  <a:lnTo>
                    <a:pt x="634759" y="6681"/>
                  </a:lnTo>
                  <a:lnTo>
                    <a:pt x="566851" y="10298"/>
                  </a:lnTo>
                  <a:lnTo>
                    <a:pt x="501593" y="14628"/>
                  </a:lnTo>
                  <a:lnTo>
                    <a:pt x="439223" y="19635"/>
                  </a:lnTo>
                  <a:lnTo>
                    <a:pt x="379982" y="25286"/>
                  </a:lnTo>
                  <a:lnTo>
                    <a:pt x="324107" y="31547"/>
                  </a:lnTo>
                  <a:lnTo>
                    <a:pt x="271838" y="38385"/>
                  </a:lnTo>
                  <a:lnTo>
                    <a:pt x="223413" y="45766"/>
                  </a:lnTo>
                  <a:lnTo>
                    <a:pt x="179072" y="53656"/>
                  </a:lnTo>
                  <a:lnTo>
                    <a:pt x="139053" y="62022"/>
                  </a:lnTo>
                  <a:lnTo>
                    <a:pt x="72935" y="80045"/>
                  </a:lnTo>
                  <a:lnTo>
                    <a:pt x="26973" y="99566"/>
                  </a:lnTo>
                  <a:lnTo>
                    <a:pt x="0" y="131064"/>
                  </a:lnTo>
                  <a:lnTo>
                    <a:pt x="0" y="655320"/>
                  </a:lnTo>
                  <a:lnTo>
                    <a:pt x="26973" y="686817"/>
                  </a:lnTo>
                  <a:lnTo>
                    <a:pt x="72935" y="706338"/>
                  </a:lnTo>
                  <a:lnTo>
                    <a:pt x="139053" y="724361"/>
                  </a:lnTo>
                  <a:lnTo>
                    <a:pt x="179072" y="732727"/>
                  </a:lnTo>
                  <a:lnTo>
                    <a:pt x="223413" y="740617"/>
                  </a:lnTo>
                  <a:lnTo>
                    <a:pt x="271838" y="747998"/>
                  </a:lnTo>
                  <a:lnTo>
                    <a:pt x="324107" y="754836"/>
                  </a:lnTo>
                  <a:lnTo>
                    <a:pt x="379982" y="761097"/>
                  </a:lnTo>
                  <a:lnTo>
                    <a:pt x="439223" y="766748"/>
                  </a:lnTo>
                  <a:lnTo>
                    <a:pt x="501593" y="771755"/>
                  </a:lnTo>
                  <a:lnTo>
                    <a:pt x="566851" y="776085"/>
                  </a:lnTo>
                  <a:lnTo>
                    <a:pt x="634759" y="779702"/>
                  </a:lnTo>
                  <a:lnTo>
                    <a:pt x="705078" y="782575"/>
                  </a:lnTo>
                  <a:lnTo>
                    <a:pt x="777570" y="784668"/>
                  </a:lnTo>
                  <a:lnTo>
                    <a:pt x="851996" y="785949"/>
                  </a:lnTo>
                  <a:lnTo>
                    <a:pt x="928116" y="786384"/>
                  </a:lnTo>
                  <a:lnTo>
                    <a:pt x="1004235" y="785949"/>
                  </a:lnTo>
                  <a:lnTo>
                    <a:pt x="1078661" y="784668"/>
                  </a:lnTo>
                  <a:lnTo>
                    <a:pt x="1151153" y="782575"/>
                  </a:lnTo>
                  <a:lnTo>
                    <a:pt x="1221472" y="779702"/>
                  </a:lnTo>
                  <a:lnTo>
                    <a:pt x="1289380" y="776085"/>
                  </a:lnTo>
                  <a:lnTo>
                    <a:pt x="1354638" y="771755"/>
                  </a:lnTo>
                  <a:lnTo>
                    <a:pt x="1417008" y="766748"/>
                  </a:lnTo>
                  <a:lnTo>
                    <a:pt x="1476249" y="761097"/>
                  </a:lnTo>
                  <a:lnTo>
                    <a:pt x="1532124" y="754836"/>
                  </a:lnTo>
                  <a:lnTo>
                    <a:pt x="1584393" y="747998"/>
                  </a:lnTo>
                  <a:lnTo>
                    <a:pt x="1632818" y="740617"/>
                  </a:lnTo>
                  <a:lnTo>
                    <a:pt x="1677159" y="732727"/>
                  </a:lnTo>
                  <a:lnTo>
                    <a:pt x="1717178" y="724361"/>
                  </a:lnTo>
                  <a:lnTo>
                    <a:pt x="1783296" y="706338"/>
                  </a:lnTo>
                  <a:lnTo>
                    <a:pt x="1829258" y="686817"/>
                  </a:lnTo>
                  <a:lnTo>
                    <a:pt x="1856232" y="655320"/>
                  </a:lnTo>
                  <a:lnTo>
                    <a:pt x="1856232" y="131064"/>
                  </a:lnTo>
                  <a:lnTo>
                    <a:pt x="1829258" y="99566"/>
                  </a:lnTo>
                  <a:lnTo>
                    <a:pt x="1783296" y="80045"/>
                  </a:lnTo>
                  <a:lnTo>
                    <a:pt x="1717178" y="62022"/>
                  </a:lnTo>
                  <a:lnTo>
                    <a:pt x="1677159" y="53656"/>
                  </a:lnTo>
                  <a:lnTo>
                    <a:pt x="1632818" y="45766"/>
                  </a:lnTo>
                  <a:lnTo>
                    <a:pt x="1584393" y="38385"/>
                  </a:lnTo>
                  <a:lnTo>
                    <a:pt x="1532124" y="31547"/>
                  </a:lnTo>
                  <a:lnTo>
                    <a:pt x="1476249" y="25286"/>
                  </a:lnTo>
                  <a:lnTo>
                    <a:pt x="1417008" y="19635"/>
                  </a:lnTo>
                  <a:lnTo>
                    <a:pt x="1354638" y="14628"/>
                  </a:lnTo>
                  <a:lnTo>
                    <a:pt x="1289380" y="10298"/>
                  </a:lnTo>
                  <a:lnTo>
                    <a:pt x="1221472" y="6681"/>
                  </a:lnTo>
                  <a:lnTo>
                    <a:pt x="1151153" y="3808"/>
                  </a:lnTo>
                  <a:lnTo>
                    <a:pt x="1078661" y="1715"/>
                  </a:lnTo>
                  <a:lnTo>
                    <a:pt x="1004235" y="434"/>
                  </a:lnTo>
                  <a:lnTo>
                    <a:pt x="9281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1810511" y="5346192"/>
              <a:ext cx="1856739" cy="131445"/>
            </a:xfrm>
            <a:custGeom>
              <a:avLst/>
              <a:gdLst/>
              <a:ahLst/>
              <a:cxnLst/>
              <a:rect l="l" t="t" r="r" b="b"/>
              <a:pathLst>
                <a:path w="1856739" h="131445">
                  <a:moveTo>
                    <a:pt x="1856232" y="0"/>
                  </a:moveTo>
                  <a:lnTo>
                    <a:pt x="1829258" y="31497"/>
                  </a:lnTo>
                  <a:lnTo>
                    <a:pt x="1783296" y="51018"/>
                  </a:lnTo>
                  <a:lnTo>
                    <a:pt x="1717178" y="69041"/>
                  </a:lnTo>
                  <a:lnTo>
                    <a:pt x="1677159" y="77407"/>
                  </a:lnTo>
                  <a:lnTo>
                    <a:pt x="1632818" y="85297"/>
                  </a:lnTo>
                  <a:lnTo>
                    <a:pt x="1584393" y="92678"/>
                  </a:lnTo>
                  <a:lnTo>
                    <a:pt x="1532124" y="99516"/>
                  </a:lnTo>
                  <a:lnTo>
                    <a:pt x="1476249" y="105777"/>
                  </a:lnTo>
                  <a:lnTo>
                    <a:pt x="1417008" y="111428"/>
                  </a:lnTo>
                  <a:lnTo>
                    <a:pt x="1354638" y="116435"/>
                  </a:lnTo>
                  <a:lnTo>
                    <a:pt x="1289380" y="120765"/>
                  </a:lnTo>
                  <a:lnTo>
                    <a:pt x="1221472" y="124382"/>
                  </a:lnTo>
                  <a:lnTo>
                    <a:pt x="1151153" y="127255"/>
                  </a:lnTo>
                  <a:lnTo>
                    <a:pt x="1078661" y="129348"/>
                  </a:lnTo>
                  <a:lnTo>
                    <a:pt x="1004235" y="130629"/>
                  </a:lnTo>
                  <a:lnTo>
                    <a:pt x="928116" y="131064"/>
                  </a:lnTo>
                  <a:lnTo>
                    <a:pt x="851996" y="130629"/>
                  </a:lnTo>
                  <a:lnTo>
                    <a:pt x="777570" y="129348"/>
                  </a:lnTo>
                  <a:lnTo>
                    <a:pt x="705078" y="127255"/>
                  </a:lnTo>
                  <a:lnTo>
                    <a:pt x="634759" y="124382"/>
                  </a:lnTo>
                  <a:lnTo>
                    <a:pt x="566851" y="120765"/>
                  </a:lnTo>
                  <a:lnTo>
                    <a:pt x="501593" y="116435"/>
                  </a:lnTo>
                  <a:lnTo>
                    <a:pt x="439223" y="111428"/>
                  </a:lnTo>
                  <a:lnTo>
                    <a:pt x="379982" y="105777"/>
                  </a:lnTo>
                  <a:lnTo>
                    <a:pt x="324107" y="99516"/>
                  </a:lnTo>
                  <a:lnTo>
                    <a:pt x="271838" y="92678"/>
                  </a:lnTo>
                  <a:lnTo>
                    <a:pt x="223413" y="85297"/>
                  </a:lnTo>
                  <a:lnTo>
                    <a:pt x="179072" y="77407"/>
                  </a:lnTo>
                  <a:lnTo>
                    <a:pt x="139053" y="69041"/>
                  </a:lnTo>
                  <a:lnTo>
                    <a:pt x="72935" y="51018"/>
                  </a:lnTo>
                  <a:lnTo>
                    <a:pt x="26973" y="31497"/>
                  </a:lnTo>
                  <a:lnTo>
                    <a:pt x="3076" y="10750"/>
                  </a:ln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1810511" y="5215128"/>
              <a:ext cx="1856739" cy="786765"/>
            </a:xfrm>
            <a:custGeom>
              <a:avLst/>
              <a:gdLst/>
              <a:ahLst/>
              <a:cxnLst/>
              <a:rect l="l" t="t" r="r" b="b"/>
              <a:pathLst>
                <a:path w="1856739" h="786764">
                  <a:moveTo>
                    <a:pt x="0" y="131064"/>
                  </a:moveTo>
                  <a:lnTo>
                    <a:pt x="26973" y="99566"/>
                  </a:lnTo>
                  <a:lnTo>
                    <a:pt x="72935" y="80045"/>
                  </a:lnTo>
                  <a:lnTo>
                    <a:pt x="139053" y="62022"/>
                  </a:lnTo>
                  <a:lnTo>
                    <a:pt x="179072" y="53656"/>
                  </a:lnTo>
                  <a:lnTo>
                    <a:pt x="223413" y="45766"/>
                  </a:lnTo>
                  <a:lnTo>
                    <a:pt x="271838" y="38385"/>
                  </a:lnTo>
                  <a:lnTo>
                    <a:pt x="324107" y="31547"/>
                  </a:lnTo>
                  <a:lnTo>
                    <a:pt x="379982" y="25286"/>
                  </a:lnTo>
                  <a:lnTo>
                    <a:pt x="439223" y="19635"/>
                  </a:lnTo>
                  <a:lnTo>
                    <a:pt x="501593" y="14628"/>
                  </a:lnTo>
                  <a:lnTo>
                    <a:pt x="566851" y="10298"/>
                  </a:lnTo>
                  <a:lnTo>
                    <a:pt x="634759" y="6681"/>
                  </a:lnTo>
                  <a:lnTo>
                    <a:pt x="705078" y="3808"/>
                  </a:lnTo>
                  <a:lnTo>
                    <a:pt x="777570" y="1715"/>
                  </a:lnTo>
                  <a:lnTo>
                    <a:pt x="851996" y="434"/>
                  </a:lnTo>
                  <a:lnTo>
                    <a:pt x="928116" y="0"/>
                  </a:lnTo>
                  <a:lnTo>
                    <a:pt x="1004235" y="434"/>
                  </a:lnTo>
                  <a:lnTo>
                    <a:pt x="1078661" y="1715"/>
                  </a:lnTo>
                  <a:lnTo>
                    <a:pt x="1151153" y="3808"/>
                  </a:lnTo>
                  <a:lnTo>
                    <a:pt x="1221472" y="6681"/>
                  </a:lnTo>
                  <a:lnTo>
                    <a:pt x="1289380" y="10298"/>
                  </a:lnTo>
                  <a:lnTo>
                    <a:pt x="1354638" y="14628"/>
                  </a:lnTo>
                  <a:lnTo>
                    <a:pt x="1417008" y="19635"/>
                  </a:lnTo>
                  <a:lnTo>
                    <a:pt x="1476249" y="25286"/>
                  </a:lnTo>
                  <a:lnTo>
                    <a:pt x="1532124" y="31547"/>
                  </a:lnTo>
                  <a:lnTo>
                    <a:pt x="1584393" y="38385"/>
                  </a:lnTo>
                  <a:lnTo>
                    <a:pt x="1632818" y="45766"/>
                  </a:lnTo>
                  <a:lnTo>
                    <a:pt x="1677159" y="53656"/>
                  </a:lnTo>
                  <a:lnTo>
                    <a:pt x="1717178" y="62022"/>
                  </a:lnTo>
                  <a:lnTo>
                    <a:pt x="1783296" y="80045"/>
                  </a:lnTo>
                  <a:lnTo>
                    <a:pt x="1829258" y="99566"/>
                  </a:lnTo>
                  <a:lnTo>
                    <a:pt x="1856232" y="131064"/>
                  </a:lnTo>
                  <a:lnTo>
                    <a:pt x="1856232" y="655320"/>
                  </a:lnTo>
                  <a:lnTo>
                    <a:pt x="1829258" y="686817"/>
                  </a:lnTo>
                  <a:lnTo>
                    <a:pt x="1783296" y="706338"/>
                  </a:lnTo>
                  <a:lnTo>
                    <a:pt x="1717178" y="724361"/>
                  </a:lnTo>
                  <a:lnTo>
                    <a:pt x="1677159" y="732727"/>
                  </a:lnTo>
                  <a:lnTo>
                    <a:pt x="1632818" y="740617"/>
                  </a:lnTo>
                  <a:lnTo>
                    <a:pt x="1584393" y="747998"/>
                  </a:lnTo>
                  <a:lnTo>
                    <a:pt x="1532124" y="754836"/>
                  </a:lnTo>
                  <a:lnTo>
                    <a:pt x="1476249" y="761097"/>
                  </a:lnTo>
                  <a:lnTo>
                    <a:pt x="1417008" y="766748"/>
                  </a:lnTo>
                  <a:lnTo>
                    <a:pt x="1354638" y="771755"/>
                  </a:lnTo>
                  <a:lnTo>
                    <a:pt x="1289380" y="776085"/>
                  </a:lnTo>
                  <a:lnTo>
                    <a:pt x="1221472" y="779702"/>
                  </a:lnTo>
                  <a:lnTo>
                    <a:pt x="1151153" y="782575"/>
                  </a:lnTo>
                  <a:lnTo>
                    <a:pt x="1078661" y="784668"/>
                  </a:lnTo>
                  <a:lnTo>
                    <a:pt x="1004235" y="785949"/>
                  </a:lnTo>
                  <a:lnTo>
                    <a:pt x="928116" y="786384"/>
                  </a:lnTo>
                  <a:lnTo>
                    <a:pt x="851996" y="785949"/>
                  </a:lnTo>
                  <a:lnTo>
                    <a:pt x="777570" y="784668"/>
                  </a:lnTo>
                  <a:lnTo>
                    <a:pt x="705078" y="782575"/>
                  </a:lnTo>
                  <a:lnTo>
                    <a:pt x="634759" y="779702"/>
                  </a:lnTo>
                  <a:lnTo>
                    <a:pt x="566851" y="776085"/>
                  </a:lnTo>
                  <a:lnTo>
                    <a:pt x="501593" y="771755"/>
                  </a:lnTo>
                  <a:lnTo>
                    <a:pt x="439223" y="766748"/>
                  </a:lnTo>
                  <a:lnTo>
                    <a:pt x="379982" y="761097"/>
                  </a:lnTo>
                  <a:lnTo>
                    <a:pt x="324107" y="754836"/>
                  </a:lnTo>
                  <a:lnTo>
                    <a:pt x="271838" y="747998"/>
                  </a:lnTo>
                  <a:lnTo>
                    <a:pt x="223413" y="740617"/>
                  </a:lnTo>
                  <a:lnTo>
                    <a:pt x="179072" y="732727"/>
                  </a:lnTo>
                  <a:lnTo>
                    <a:pt x="139053" y="724361"/>
                  </a:lnTo>
                  <a:lnTo>
                    <a:pt x="72935" y="706338"/>
                  </a:lnTo>
                  <a:lnTo>
                    <a:pt x="26973" y="686817"/>
                  </a:lnTo>
                  <a:lnTo>
                    <a:pt x="0" y="655320"/>
                  </a:lnTo>
                  <a:lnTo>
                    <a:pt x="0" y="13106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3" name="object 1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68424" y="5362956"/>
              <a:ext cx="1824227" cy="457199"/>
            </a:xfrm>
            <a:prstGeom prst="rect">
              <a:avLst/>
            </a:prstGeom>
          </p:spPr>
        </p:pic>
      </p:grpSp>
      <p:sp>
        <p:nvSpPr>
          <p:cNvPr id="124" name="object 124"/>
          <p:cNvSpPr txBox="1"/>
          <p:nvPr/>
        </p:nvSpPr>
        <p:spPr>
          <a:xfrm>
            <a:off x="1983010" y="5410691"/>
            <a:ext cx="15106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852E74"/>
                </a:solidFill>
                <a:latin typeface="Trebuchet MS"/>
                <a:cs typeface="Trebuchet MS"/>
              </a:rPr>
              <a:t>Контейнер</a:t>
            </a:r>
            <a:r>
              <a:rPr sz="1600" b="1" spc="-55" dirty="0">
                <a:solidFill>
                  <a:srgbClr val="852E74"/>
                </a:solidFill>
                <a:latin typeface="Trebuchet MS"/>
                <a:cs typeface="Trebuchet MS"/>
              </a:rPr>
              <a:t> </a:t>
            </a:r>
            <a:r>
              <a:rPr sz="1600" b="1" spc="-5" dirty="0">
                <a:solidFill>
                  <a:srgbClr val="852E74"/>
                </a:solidFill>
                <a:latin typeface="Trebuchet MS"/>
                <a:cs typeface="Trebuchet MS"/>
              </a:rPr>
              <a:t>для</a:t>
            </a:r>
            <a:endParaRPr sz="1600">
              <a:latin typeface="Trebuchet MS"/>
              <a:cs typeface="Trebuchet MS"/>
            </a:endParaRPr>
          </a:p>
        </p:txBody>
      </p:sp>
      <p:pic>
        <p:nvPicPr>
          <p:cNvPr id="125" name="object 1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185416" y="5606795"/>
            <a:ext cx="1124711" cy="457199"/>
          </a:xfrm>
          <a:prstGeom prst="rect">
            <a:avLst/>
          </a:prstGeom>
        </p:spPr>
      </p:pic>
      <p:sp>
        <p:nvSpPr>
          <p:cNvPr id="126" name="object 126"/>
          <p:cNvSpPr txBox="1"/>
          <p:nvPr/>
        </p:nvSpPr>
        <p:spPr>
          <a:xfrm>
            <a:off x="2300003" y="5654531"/>
            <a:ext cx="8769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5" dirty="0">
                <a:solidFill>
                  <a:srgbClr val="852E74"/>
                </a:solidFill>
                <a:latin typeface="Trebuchet MS"/>
                <a:cs typeface="Trebuchet MS"/>
              </a:rPr>
              <a:t>в</a:t>
            </a:r>
            <a:r>
              <a:rPr sz="1600" b="1" spc="-5" dirty="0">
                <a:solidFill>
                  <a:srgbClr val="852E74"/>
                </a:solidFill>
                <a:latin typeface="Trebuchet MS"/>
                <a:cs typeface="Trebuchet MS"/>
              </a:rPr>
              <a:t>і</a:t>
            </a:r>
            <a:r>
              <a:rPr sz="1600" b="1" spc="-10" dirty="0">
                <a:solidFill>
                  <a:srgbClr val="852E74"/>
                </a:solidFill>
                <a:latin typeface="Trebuchet MS"/>
                <a:cs typeface="Trebuchet MS"/>
              </a:rPr>
              <a:t>д</a:t>
            </a:r>
            <a:r>
              <a:rPr sz="1600" b="1" spc="-5" dirty="0">
                <a:solidFill>
                  <a:srgbClr val="852E74"/>
                </a:solidFill>
                <a:latin typeface="Trebuchet MS"/>
                <a:cs typeface="Trebuchet MS"/>
              </a:rPr>
              <a:t>пуска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05655" y="42672"/>
            <a:ext cx="3923029" cy="541020"/>
            <a:chOff x="4105655" y="42672"/>
            <a:chExt cx="3923029" cy="5410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05655" y="42672"/>
              <a:ext cx="2656331" cy="54101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38900" y="42672"/>
              <a:ext cx="411479" cy="54101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27291" y="42672"/>
              <a:ext cx="1501139" cy="541019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1770697" y="1263205"/>
            <a:ext cx="407670" cy="629920"/>
            <a:chOff x="1770697" y="1263205"/>
            <a:chExt cx="407670" cy="629920"/>
          </a:xfrm>
        </p:grpSpPr>
        <p:sp>
          <p:nvSpPr>
            <p:cNvPr id="8" name="object 8"/>
            <p:cNvSpPr/>
            <p:nvPr/>
          </p:nvSpPr>
          <p:spPr>
            <a:xfrm>
              <a:off x="1775460" y="1267967"/>
              <a:ext cx="398145" cy="620395"/>
            </a:xfrm>
            <a:custGeom>
              <a:avLst/>
              <a:gdLst/>
              <a:ahLst/>
              <a:cxnLst/>
              <a:rect l="l" t="t" r="r" b="b"/>
              <a:pathLst>
                <a:path w="398144" h="620394">
                  <a:moveTo>
                    <a:pt x="198882" y="0"/>
                  </a:moveTo>
                  <a:lnTo>
                    <a:pt x="0" y="310134"/>
                  </a:lnTo>
                  <a:lnTo>
                    <a:pt x="198882" y="620268"/>
                  </a:lnTo>
                  <a:lnTo>
                    <a:pt x="397764" y="310134"/>
                  </a:lnTo>
                  <a:lnTo>
                    <a:pt x="198882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75460" y="1267967"/>
              <a:ext cx="398145" cy="620395"/>
            </a:xfrm>
            <a:custGeom>
              <a:avLst/>
              <a:gdLst/>
              <a:ahLst/>
              <a:cxnLst/>
              <a:rect l="l" t="t" r="r" b="b"/>
              <a:pathLst>
                <a:path w="398144" h="620394">
                  <a:moveTo>
                    <a:pt x="0" y="310134"/>
                  </a:moveTo>
                  <a:lnTo>
                    <a:pt x="198882" y="0"/>
                  </a:lnTo>
                  <a:lnTo>
                    <a:pt x="397764" y="310134"/>
                  </a:lnTo>
                  <a:lnTo>
                    <a:pt x="198882" y="620268"/>
                  </a:lnTo>
                  <a:lnTo>
                    <a:pt x="0" y="31013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2275332" y="376430"/>
            <a:ext cx="7002780" cy="1172210"/>
            <a:chOff x="2275332" y="376430"/>
            <a:chExt cx="7002780" cy="1172210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09900" y="1091184"/>
              <a:ext cx="5055107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90688" y="1091184"/>
              <a:ext cx="361187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77555" y="1091184"/>
              <a:ext cx="1400555" cy="45719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279904" y="428626"/>
              <a:ext cx="5721350" cy="714375"/>
            </a:xfrm>
            <a:custGeom>
              <a:avLst/>
              <a:gdLst/>
              <a:ahLst/>
              <a:cxnLst/>
              <a:rect l="l" t="t" r="r" b="b"/>
              <a:pathLst>
                <a:path w="5721350" h="714375">
                  <a:moveTo>
                    <a:pt x="5721096" y="0"/>
                  </a:moveTo>
                  <a:lnTo>
                    <a:pt x="5717353" y="18537"/>
                  </a:lnTo>
                  <a:lnTo>
                    <a:pt x="5707146" y="33675"/>
                  </a:lnTo>
                  <a:lnTo>
                    <a:pt x="5692008" y="43882"/>
                  </a:lnTo>
                  <a:lnTo>
                    <a:pt x="5673471" y="47625"/>
                  </a:lnTo>
                  <a:lnTo>
                    <a:pt x="47625" y="47625"/>
                  </a:lnTo>
                  <a:lnTo>
                    <a:pt x="29087" y="51367"/>
                  </a:lnTo>
                  <a:lnTo>
                    <a:pt x="13949" y="61574"/>
                  </a:lnTo>
                  <a:lnTo>
                    <a:pt x="3742" y="76712"/>
                  </a:lnTo>
                  <a:lnTo>
                    <a:pt x="0" y="95250"/>
                  </a:lnTo>
                  <a:lnTo>
                    <a:pt x="0" y="666750"/>
                  </a:lnTo>
                  <a:lnTo>
                    <a:pt x="3742" y="685287"/>
                  </a:lnTo>
                  <a:lnTo>
                    <a:pt x="13949" y="700425"/>
                  </a:lnTo>
                  <a:lnTo>
                    <a:pt x="29087" y="710632"/>
                  </a:lnTo>
                  <a:lnTo>
                    <a:pt x="47625" y="714375"/>
                  </a:lnTo>
                  <a:lnTo>
                    <a:pt x="66162" y="710632"/>
                  </a:lnTo>
                  <a:lnTo>
                    <a:pt x="81300" y="700425"/>
                  </a:lnTo>
                  <a:lnTo>
                    <a:pt x="91507" y="685287"/>
                  </a:lnTo>
                  <a:lnTo>
                    <a:pt x="95250" y="666750"/>
                  </a:lnTo>
                  <a:lnTo>
                    <a:pt x="95250" y="619125"/>
                  </a:lnTo>
                  <a:lnTo>
                    <a:pt x="5673471" y="619125"/>
                  </a:lnTo>
                  <a:lnTo>
                    <a:pt x="5692008" y="615382"/>
                  </a:lnTo>
                  <a:lnTo>
                    <a:pt x="5707146" y="605175"/>
                  </a:lnTo>
                  <a:lnTo>
                    <a:pt x="5717353" y="590037"/>
                  </a:lnTo>
                  <a:lnTo>
                    <a:pt x="5721096" y="571500"/>
                  </a:lnTo>
                  <a:lnTo>
                    <a:pt x="5721096" y="142875"/>
                  </a:lnTo>
                  <a:lnTo>
                    <a:pt x="47625" y="142875"/>
                  </a:lnTo>
                  <a:lnTo>
                    <a:pt x="47625" y="95250"/>
                  </a:lnTo>
                  <a:lnTo>
                    <a:pt x="49497" y="85983"/>
                  </a:lnTo>
                  <a:lnTo>
                    <a:pt x="54602" y="78414"/>
                  </a:lnTo>
                  <a:lnTo>
                    <a:pt x="62171" y="73309"/>
                  </a:lnTo>
                  <a:lnTo>
                    <a:pt x="71437" y="71437"/>
                  </a:lnTo>
                  <a:lnTo>
                    <a:pt x="5721096" y="71437"/>
                  </a:lnTo>
                  <a:lnTo>
                    <a:pt x="5721096" y="0"/>
                  </a:lnTo>
                  <a:close/>
                </a:path>
                <a:path w="5721350" h="714375">
                  <a:moveTo>
                    <a:pt x="5721096" y="71437"/>
                  </a:moveTo>
                  <a:lnTo>
                    <a:pt x="71437" y="71437"/>
                  </a:lnTo>
                  <a:lnTo>
                    <a:pt x="80708" y="73309"/>
                  </a:lnTo>
                  <a:lnTo>
                    <a:pt x="88277" y="78414"/>
                  </a:lnTo>
                  <a:lnTo>
                    <a:pt x="93379" y="85983"/>
                  </a:lnTo>
                  <a:lnTo>
                    <a:pt x="95250" y="95250"/>
                  </a:lnTo>
                  <a:lnTo>
                    <a:pt x="91507" y="113787"/>
                  </a:lnTo>
                  <a:lnTo>
                    <a:pt x="81300" y="128925"/>
                  </a:lnTo>
                  <a:lnTo>
                    <a:pt x="66162" y="139132"/>
                  </a:lnTo>
                  <a:lnTo>
                    <a:pt x="47625" y="142875"/>
                  </a:lnTo>
                  <a:lnTo>
                    <a:pt x="5721096" y="142875"/>
                  </a:lnTo>
                  <a:lnTo>
                    <a:pt x="5721096" y="71437"/>
                  </a:lnTo>
                  <a:close/>
                </a:path>
                <a:path w="5721350" h="714375">
                  <a:moveTo>
                    <a:pt x="5625846" y="0"/>
                  </a:moveTo>
                  <a:lnTo>
                    <a:pt x="5625846" y="47625"/>
                  </a:lnTo>
                  <a:lnTo>
                    <a:pt x="5673471" y="47625"/>
                  </a:lnTo>
                  <a:lnTo>
                    <a:pt x="5673471" y="23812"/>
                  </a:lnTo>
                  <a:lnTo>
                    <a:pt x="5649658" y="23812"/>
                  </a:lnTo>
                  <a:lnTo>
                    <a:pt x="5640387" y="21942"/>
                  </a:lnTo>
                  <a:lnTo>
                    <a:pt x="5632818" y="16840"/>
                  </a:lnTo>
                  <a:lnTo>
                    <a:pt x="5627716" y="9271"/>
                  </a:lnTo>
                  <a:lnTo>
                    <a:pt x="5625846" y="0"/>
                  </a:lnTo>
                  <a:close/>
                </a:path>
                <a:path w="5721350" h="714375">
                  <a:moveTo>
                    <a:pt x="5673471" y="0"/>
                  </a:moveTo>
                  <a:lnTo>
                    <a:pt x="5671598" y="9271"/>
                  </a:lnTo>
                  <a:lnTo>
                    <a:pt x="5666493" y="16840"/>
                  </a:lnTo>
                  <a:lnTo>
                    <a:pt x="5658924" y="21942"/>
                  </a:lnTo>
                  <a:lnTo>
                    <a:pt x="5649658" y="23812"/>
                  </a:lnTo>
                  <a:lnTo>
                    <a:pt x="5673471" y="23812"/>
                  </a:lnTo>
                  <a:lnTo>
                    <a:pt x="56734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27530" y="381002"/>
              <a:ext cx="5673725" cy="190500"/>
            </a:xfrm>
            <a:custGeom>
              <a:avLst/>
              <a:gdLst/>
              <a:ahLst/>
              <a:cxnLst/>
              <a:rect l="l" t="t" r="r" b="b"/>
              <a:pathLst>
                <a:path w="5673725" h="190500">
                  <a:moveTo>
                    <a:pt x="23812" y="119062"/>
                  </a:moveTo>
                  <a:lnTo>
                    <a:pt x="14541" y="120932"/>
                  </a:lnTo>
                  <a:lnTo>
                    <a:pt x="6972" y="126034"/>
                  </a:lnTo>
                  <a:lnTo>
                    <a:pt x="1870" y="133603"/>
                  </a:lnTo>
                  <a:lnTo>
                    <a:pt x="0" y="142875"/>
                  </a:lnTo>
                  <a:lnTo>
                    <a:pt x="0" y="190500"/>
                  </a:lnTo>
                  <a:lnTo>
                    <a:pt x="18537" y="186757"/>
                  </a:lnTo>
                  <a:lnTo>
                    <a:pt x="33675" y="176550"/>
                  </a:lnTo>
                  <a:lnTo>
                    <a:pt x="43882" y="161412"/>
                  </a:lnTo>
                  <a:lnTo>
                    <a:pt x="47625" y="142875"/>
                  </a:lnTo>
                  <a:lnTo>
                    <a:pt x="45754" y="133603"/>
                  </a:lnTo>
                  <a:lnTo>
                    <a:pt x="40652" y="126034"/>
                  </a:lnTo>
                  <a:lnTo>
                    <a:pt x="33083" y="120932"/>
                  </a:lnTo>
                  <a:lnTo>
                    <a:pt x="23812" y="119062"/>
                  </a:lnTo>
                  <a:close/>
                </a:path>
                <a:path w="5673725" h="190500">
                  <a:moveTo>
                    <a:pt x="5673471" y="47625"/>
                  </a:moveTo>
                  <a:lnTo>
                    <a:pt x="5625846" y="47625"/>
                  </a:lnTo>
                  <a:lnTo>
                    <a:pt x="5625846" y="95250"/>
                  </a:lnTo>
                  <a:lnTo>
                    <a:pt x="5644383" y="91507"/>
                  </a:lnTo>
                  <a:lnTo>
                    <a:pt x="5659521" y="81300"/>
                  </a:lnTo>
                  <a:lnTo>
                    <a:pt x="5669728" y="66162"/>
                  </a:lnTo>
                  <a:lnTo>
                    <a:pt x="5673471" y="47625"/>
                  </a:lnTo>
                  <a:close/>
                </a:path>
                <a:path w="5673725" h="190500">
                  <a:moveTo>
                    <a:pt x="5625846" y="0"/>
                  </a:moveTo>
                  <a:lnTo>
                    <a:pt x="5607308" y="3742"/>
                  </a:lnTo>
                  <a:lnTo>
                    <a:pt x="5592170" y="13949"/>
                  </a:lnTo>
                  <a:lnTo>
                    <a:pt x="5581963" y="29087"/>
                  </a:lnTo>
                  <a:lnTo>
                    <a:pt x="5578221" y="47625"/>
                  </a:lnTo>
                  <a:lnTo>
                    <a:pt x="5580091" y="56891"/>
                  </a:lnTo>
                  <a:lnTo>
                    <a:pt x="5585193" y="64460"/>
                  </a:lnTo>
                  <a:lnTo>
                    <a:pt x="5592762" y="69565"/>
                  </a:lnTo>
                  <a:lnTo>
                    <a:pt x="5602033" y="71437"/>
                  </a:lnTo>
                  <a:lnTo>
                    <a:pt x="5611299" y="69565"/>
                  </a:lnTo>
                  <a:lnTo>
                    <a:pt x="5618868" y="64460"/>
                  </a:lnTo>
                  <a:lnTo>
                    <a:pt x="5623973" y="56891"/>
                  </a:lnTo>
                  <a:lnTo>
                    <a:pt x="5625846" y="47625"/>
                  </a:lnTo>
                  <a:lnTo>
                    <a:pt x="5673471" y="47625"/>
                  </a:lnTo>
                  <a:lnTo>
                    <a:pt x="5669728" y="29087"/>
                  </a:lnTo>
                  <a:lnTo>
                    <a:pt x="5659521" y="13949"/>
                  </a:lnTo>
                  <a:lnTo>
                    <a:pt x="5644383" y="3742"/>
                  </a:lnTo>
                  <a:lnTo>
                    <a:pt x="5625846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279904" y="381002"/>
              <a:ext cx="5721350" cy="762000"/>
            </a:xfrm>
            <a:custGeom>
              <a:avLst/>
              <a:gdLst/>
              <a:ahLst/>
              <a:cxnLst/>
              <a:rect l="l" t="t" r="r" b="b"/>
              <a:pathLst>
                <a:path w="5721350" h="762000">
                  <a:moveTo>
                    <a:pt x="0" y="142875"/>
                  </a:moveTo>
                  <a:lnTo>
                    <a:pt x="3742" y="124337"/>
                  </a:lnTo>
                  <a:lnTo>
                    <a:pt x="13949" y="109199"/>
                  </a:lnTo>
                  <a:lnTo>
                    <a:pt x="29087" y="98992"/>
                  </a:lnTo>
                  <a:lnTo>
                    <a:pt x="47625" y="95250"/>
                  </a:lnTo>
                  <a:lnTo>
                    <a:pt x="5625846" y="95250"/>
                  </a:lnTo>
                  <a:lnTo>
                    <a:pt x="5625846" y="47625"/>
                  </a:lnTo>
                  <a:lnTo>
                    <a:pt x="5629588" y="29087"/>
                  </a:lnTo>
                  <a:lnTo>
                    <a:pt x="5639795" y="13949"/>
                  </a:lnTo>
                  <a:lnTo>
                    <a:pt x="5654933" y="3742"/>
                  </a:lnTo>
                  <a:lnTo>
                    <a:pt x="5673471" y="0"/>
                  </a:lnTo>
                  <a:lnTo>
                    <a:pt x="5692008" y="3742"/>
                  </a:lnTo>
                  <a:lnTo>
                    <a:pt x="5707146" y="13949"/>
                  </a:lnTo>
                  <a:lnTo>
                    <a:pt x="5717353" y="29087"/>
                  </a:lnTo>
                  <a:lnTo>
                    <a:pt x="5721096" y="47625"/>
                  </a:lnTo>
                  <a:lnTo>
                    <a:pt x="5721096" y="619125"/>
                  </a:lnTo>
                  <a:lnTo>
                    <a:pt x="5717353" y="637662"/>
                  </a:lnTo>
                  <a:lnTo>
                    <a:pt x="5707146" y="652800"/>
                  </a:lnTo>
                  <a:lnTo>
                    <a:pt x="5692008" y="663007"/>
                  </a:lnTo>
                  <a:lnTo>
                    <a:pt x="5673471" y="666750"/>
                  </a:lnTo>
                  <a:lnTo>
                    <a:pt x="95250" y="666750"/>
                  </a:lnTo>
                  <a:lnTo>
                    <a:pt x="95250" y="714375"/>
                  </a:lnTo>
                  <a:lnTo>
                    <a:pt x="91507" y="732912"/>
                  </a:lnTo>
                  <a:lnTo>
                    <a:pt x="81300" y="748050"/>
                  </a:lnTo>
                  <a:lnTo>
                    <a:pt x="66162" y="758257"/>
                  </a:lnTo>
                  <a:lnTo>
                    <a:pt x="47625" y="762000"/>
                  </a:lnTo>
                  <a:lnTo>
                    <a:pt x="29087" y="758257"/>
                  </a:lnTo>
                  <a:lnTo>
                    <a:pt x="13949" y="748050"/>
                  </a:lnTo>
                  <a:lnTo>
                    <a:pt x="3742" y="732912"/>
                  </a:lnTo>
                  <a:lnTo>
                    <a:pt x="0" y="714375"/>
                  </a:lnTo>
                  <a:lnTo>
                    <a:pt x="0" y="142875"/>
                  </a:lnTo>
                  <a:close/>
                </a:path>
                <a:path w="5721350" h="762000">
                  <a:moveTo>
                    <a:pt x="5625846" y="95250"/>
                  </a:moveTo>
                  <a:lnTo>
                    <a:pt x="5673471" y="95250"/>
                  </a:lnTo>
                  <a:lnTo>
                    <a:pt x="5692008" y="91507"/>
                  </a:lnTo>
                  <a:lnTo>
                    <a:pt x="5707146" y="81300"/>
                  </a:lnTo>
                  <a:lnTo>
                    <a:pt x="5717353" y="66162"/>
                  </a:lnTo>
                  <a:lnTo>
                    <a:pt x="5721096" y="47625"/>
                  </a:lnTo>
                </a:path>
                <a:path w="5721350" h="762000">
                  <a:moveTo>
                    <a:pt x="5673471" y="95250"/>
                  </a:moveTo>
                  <a:lnTo>
                    <a:pt x="5673471" y="47625"/>
                  </a:lnTo>
                  <a:lnTo>
                    <a:pt x="5671598" y="56891"/>
                  </a:lnTo>
                  <a:lnTo>
                    <a:pt x="5666493" y="64460"/>
                  </a:lnTo>
                  <a:lnTo>
                    <a:pt x="5658924" y="69565"/>
                  </a:lnTo>
                  <a:lnTo>
                    <a:pt x="5649658" y="71437"/>
                  </a:lnTo>
                  <a:lnTo>
                    <a:pt x="5640387" y="69565"/>
                  </a:lnTo>
                  <a:lnTo>
                    <a:pt x="5632818" y="64460"/>
                  </a:lnTo>
                  <a:lnTo>
                    <a:pt x="5627716" y="56891"/>
                  </a:lnTo>
                  <a:lnTo>
                    <a:pt x="5625846" y="4762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75332" y="495493"/>
              <a:ext cx="104394" cy="80581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375154" y="523877"/>
              <a:ext cx="0" cy="523875"/>
            </a:xfrm>
            <a:custGeom>
              <a:avLst/>
              <a:gdLst/>
              <a:ahLst/>
              <a:cxnLst/>
              <a:rect l="l" t="t" r="r" b="b"/>
              <a:pathLst>
                <a:path h="523875">
                  <a:moveTo>
                    <a:pt x="0" y="0"/>
                  </a:moveTo>
                  <a:lnTo>
                    <a:pt x="0" y="52387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897222" y="1403732"/>
            <a:ext cx="1530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059180" y="4187952"/>
            <a:ext cx="407034" cy="628015"/>
            <a:chOff x="1059180" y="4187952"/>
            <a:chExt cx="407034" cy="628015"/>
          </a:xfrm>
        </p:grpSpPr>
        <p:sp>
          <p:nvSpPr>
            <p:cNvPr id="21" name="object 21"/>
            <p:cNvSpPr/>
            <p:nvPr/>
          </p:nvSpPr>
          <p:spPr>
            <a:xfrm>
              <a:off x="1063752" y="4192524"/>
              <a:ext cx="398145" cy="619125"/>
            </a:xfrm>
            <a:custGeom>
              <a:avLst/>
              <a:gdLst/>
              <a:ahLst/>
              <a:cxnLst/>
              <a:rect l="l" t="t" r="r" b="b"/>
              <a:pathLst>
                <a:path w="398144" h="619125">
                  <a:moveTo>
                    <a:pt x="198882" y="0"/>
                  </a:moveTo>
                  <a:lnTo>
                    <a:pt x="0" y="309371"/>
                  </a:lnTo>
                  <a:lnTo>
                    <a:pt x="198882" y="618743"/>
                  </a:lnTo>
                  <a:lnTo>
                    <a:pt x="397764" y="309371"/>
                  </a:lnTo>
                  <a:lnTo>
                    <a:pt x="198882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63752" y="4192524"/>
              <a:ext cx="398145" cy="619125"/>
            </a:xfrm>
            <a:custGeom>
              <a:avLst/>
              <a:gdLst/>
              <a:ahLst/>
              <a:cxnLst/>
              <a:rect l="l" t="t" r="r" b="b"/>
              <a:pathLst>
                <a:path w="398144" h="619125">
                  <a:moveTo>
                    <a:pt x="0" y="309371"/>
                  </a:moveTo>
                  <a:lnTo>
                    <a:pt x="198882" y="0"/>
                  </a:lnTo>
                  <a:lnTo>
                    <a:pt x="397764" y="309371"/>
                  </a:lnTo>
                  <a:lnTo>
                    <a:pt x="198882" y="618743"/>
                  </a:lnTo>
                  <a:lnTo>
                    <a:pt x="0" y="30937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184882" y="4327904"/>
            <a:ext cx="1530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130361" y="1606105"/>
            <a:ext cx="3300095" cy="840105"/>
            <a:chOff x="2130361" y="1606105"/>
            <a:chExt cx="3300095" cy="840105"/>
          </a:xfrm>
        </p:grpSpPr>
        <p:sp>
          <p:nvSpPr>
            <p:cNvPr id="25" name="object 25"/>
            <p:cNvSpPr/>
            <p:nvPr/>
          </p:nvSpPr>
          <p:spPr>
            <a:xfrm>
              <a:off x="2135123" y="1610867"/>
              <a:ext cx="3290570" cy="830580"/>
            </a:xfrm>
            <a:custGeom>
              <a:avLst/>
              <a:gdLst/>
              <a:ahLst/>
              <a:cxnLst/>
              <a:rect l="l" t="t" r="r" b="b"/>
              <a:pathLst>
                <a:path w="3290570" h="830580">
                  <a:moveTo>
                    <a:pt x="3001035" y="0"/>
                  </a:moveTo>
                  <a:lnTo>
                    <a:pt x="0" y="0"/>
                  </a:lnTo>
                  <a:lnTo>
                    <a:pt x="0" y="830580"/>
                  </a:lnTo>
                  <a:lnTo>
                    <a:pt x="3001035" y="830580"/>
                  </a:lnTo>
                  <a:lnTo>
                    <a:pt x="3001035" y="591667"/>
                  </a:lnTo>
                  <a:lnTo>
                    <a:pt x="3044799" y="591667"/>
                  </a:lnTo>
                  <a:lnTo>
                    <a:pt x="3044799" y="699262"/>
                  </a:lnTo>
                  <a:lnTo>
                    <a:pt x="3290316" y="415290"/>
                  </a:lnTo>
                  <a:lnTo>
                    <a:pt x="3044799" y="131318"/>
                  </a:lnTo>
                  <a:lnTo>
                    <a:pt x="3044799" y="238912"/>
                  </a:lnTo>
                  <a:lnTo>
                    <a:pt x="3001035" y="238912"/>
                  </a:lnTo>
                  <a:lnTo>
                    <a:pt x="3001035" y="0"/>
                  </a:lnTo>
                  <a:close/>
                </a:path>
              </a:pathLst>
            </a:custGeom>
            <a:solidFill>
              <a:srgbClr val="852E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135123" y="1610867"/>
              <a:ext cx="3290570" cy="830580"/>
            </a:xfrm>
            <a:custGeom>
              <a:avLst/>
              <a:gdLst/>
              <a:ahLst/>
              <a:cxnLst/>
              <a:rect l="l" t="t" r="r" b="b"/>
              <a:pathLst>
                <a:path w="3290570" h="830580">
                  <a:moveTo>
                    <a:pt x="0" y="0"/>
                  </a:moveTo>
                  <a:lnTo>
                    <a:pt x="3001035" y="0"/>
                  </a:lnTo>
                  <a:lnTo>
                    <a:pt x="3001035" y="238912"/>
                  </a:lnTo>
                  <a:lnTo>
                    <a:pt x="3044799" y="238912"/>
                  </a:lnTo>
                  <a:lnTo>
                    <a:pt x="3044799" y="131318"/>
                  </a:lnTo>
                  <a:lnTo>
                    <a:pt x="3290316" y="415290"/>
                  </a:lnTo>
                  <a:lnTo>
                    <a:pt x="3044799" y="699262"/>
                  </a:lnTo>
                  <a:lnTo>
                    <a:pt x="3044799" y="591667"/>
                  </a:lnTo>
                  <a:lnTo>
                    <a:pt x="3001035" y="591667"/>
                  </a:lnTo>
                  <a:lnTo>
                    <a:pt x="3001035" y="830580"/>
                  </a:lnTo>
                  <a:lnTo>
                    <a:pt x="0" y="830580"/>
                  </a:lnTo>
                  <a:lnTo>
                    <a:pt x="0" y="0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2191068" y="1596167"/>
            <a:ext cx="254063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260475" algn="l"/>
                <a:tab pos="1520825" algn="l"/>
              </a:tabLst>
            </a:pPr>
            <a:r>
              <a:rPr sz="1800" b="1" spc="-5" dirty="0">
                <a:solidFill>
                  <a:srgbClr val="FFFFFF"/>
                </a:solidFill>
                <a:latin typeface="Trebuchet MS"/>
                <a:cs typeface="Trebuchet MS"/>
              </a:rPr>
              <a:t>лікарські речовини,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Trebuchet MS"/>
                <a:cs typeface="Trebuchet MS"/>
              </a:rPr>
              <a:t>розчинні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у </a:t>
            </a:r>
            <a:r>
              <a:rPr sz="1800" b="1" spc="-5" dirty="0">
                <a:solidFill>
                  <a:srgbClr val="FFFFFF"/>
                </a:solidFill>
                <a:latin typeface="Trebuchet MS"/>
                <a:cs typeface="Trebuchet MS"/>
              </a:rPr>
              <a:t>воді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і </a:t>
            </a:r>
            <a:r>
              <a:rPr sz="1800" b="1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пр</a:t>
            </a:r>
            <a:r>
              <a:rPr sz="1800" b="1" spc="-10" dirty="0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sz="1800" b="1" spc="5" dirty="0">
                <a:solidFill>
                  <a:srgbClr val="FFFFFF"/>
                </a:solidFill>
                <a:latin typeface="Trebuchet MS"/>
                <a:cs typeface="Trebuchet MS"/>
              </a:rPr>
              <a:t>п</a:t>
            </a:r>
            <a:r>
              <a:rPr sz="1800" b="1" spc="-5" dirty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z="1800" b="1" spc="-10" dirty="0">
                <a:solidFill>
                  <a:srgbClr val="FFFFFF"/>
                </a:solidFill>
                <a:latin typeface="Trebuchet MS"/>
                <a:cs typeface="Trebuchet MS"/>
              </a:rPr>
              <a:t>с</a:t>
            </a:r>
            <a:r>
              <a:rPr sz="1800" b="1" spc="-5" dirty="0">
                <a:solidFill>
                  <a:srgbClr val="FFFFFF"/>
                </a:solidFill>
                <a:latin typeface="Trebuchet MS"/>
                <a:cs typeface="Trebuchet MS"/>
              </a:rPr>
              <a:t>а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ні	в	к</a:t>
            </a:r>
            <a:r>
              <a:rPr sz="1800" b="1" spc="-5" dirty="0">
                <a:solidFill>
                  <a:srgbClr val="FFFFFF"/>
                </a:solidFill>
                <a:latin typeface="Trebuchet MS"/>
                <a:cs typeface="Trebuchet MS"/>
              </a:rPr>
              <a:t>і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л</a:t>
            </a:r>
            <a:r>
              <a:rPr sz="1800" b="1" spc="-5" dirty="0">
                <a:solidFill>
                  <a:srgbClr val="FFFFFF"/>
                </a:solidFill>
                <a:latin typeface="Trebuchet MS"/>
                <a:cs typeface="Trebuchet MS"/>
              </a:rPr>
              <a:t>ь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к</a:t>
            </a:r>
            <a:r>
              <a:rPr sz="1800" b="1" spc="-10" dirty="0">
                <a:solidFill>
                  <a:srgbClr val="FFFFFF"/>
                </a:solidFill>
                <a:latin typeface="Trebuchet MS"/>
                <a:cs typeface="Trebuchet MS"/>
              </a:rPr>
              <a:t>ос</a:t>
            </a:r>
            <a:r>
              <a:rPr sz="1800" b="1" spc="-5" dirty="0">
                <a:solidFill>
                  <a:srgbClr val="FFFFFF"/>
                </a:solidFill>
                <a:latin typeface="Trebuchet MS"/>
                <a:cs typeface="Trebuchet MS"/>
              </a:rPr>
              <a:t>т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і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5420677" y="1619821"/>
            <a:ext cx="3807460" cy="407670"/>
            <a:chOff x="5420677" y="1619821"/>
            <a:chExt cx="3807460" cy="407670"/>
          </a:xfrm>
        </p:grpSpPr>
        <p:sp>
          <p:nvSpPr>
            <p:cNvPr id="29" name="object 29"/>
            <p:cNvSpPr/>
            <p:nvPr/>
          </p:nvSpPr>
          <p:spPr>
            <a:xfrm>
              <a:off x="5425440" y="2022347"/>
              <a:ext cx="381000" cy="0"/>
            </a:xfrm>
            <a:custGeom>
              <a:avLst/>
              <a:gdLst/>
              <a:ahLst/>
              <a:cxnLst/>
              <a:rect l="l" t="t" r="r" b="b"/>
              <a:pathLst>
                <a:path w="381000">
                  <a:moveTo>
                    <a:pt x="0" y="0"/>
                  </a:moveTo>
                  <a:lnTo>
                    <a:pt x="38100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046940" y="1624583"/>
              <a:ext cx="2176145" cy="372110"/>
            </a:xfrm>
            <a:custGeom>
              <a:avLst/>
              <a:gdLst/>
              <a:ahLst/>
              <a:cxnLst/>
              <a:rect l="l" t="t" r="r" b="b"/>
              <a:pathLst>
                <a:path w="2176145" h="372110">
                  <a:moveTo>
                    <a:pt x="371843" y="0"/>
                  </a:moveTo>
                  <a:lnTo>
                    <a:pt x="0" y="0"/>
                  </a:lnTo>
                  <a:lnTo>
                    <a:pt x="66480" y="352"/>
                  </a:lnTo>
                  <a:lnTo>
                    <a:pt x="132389" y="1400"/>
                  </a:lnTo>
                  <a:lnTo>
                    <a:pt x="197656" y="3133"/>
                  </a:lnTo>
                  <a:lnTo>
                    <a:pt x="262209" y="5537"/>
                  </a:lnTo>
                  <a:lnTo>
                    <a:pt x="325977" y="8601"/>
                  </a:lnTo>
                  <a:lnTo>
                    <a:pt x="388888" y="12311"/>
                  </a:lnTo>
                  <a:lnTo>
                    <a:pt x="450872" y="16657"/>
                  </a:lnTo>
                  <a:lnTo>
                    <a:pt x="511857" y="21624"/>
                  </a:lnTo>
                  <a:lnTo>
                    <a:pt x="571771" y="27202"/>
                  </a:lnTo>
                  <a:lnTo>
                    <a:pt x="630543" y="33378"/>
                  </a:lnTo>
                  <a:lnTo>
                    <a:pt x="688102" y="40139"/>
                  </a:lnTo>
                  <a:lnTo>
                    <a:pt x="744376" y="47473"/>
                  </a:lnTo>
                  <a:lnTo>
                    <a:pt x="799295" y="55368"/>
                  </a:lnTo>
                  <a:lnTo>
                    <a:pt x="852786" y="63811"/>
                  </a:lnTo>
                  <a:lnTo>
                    <a:pt x="904779" y="72791"/>
                  </a:lnTo>
                  <a:lnTo>
                    <a:pt x="955202" y="82294"/>
                  </a:lnTo>
                  <a:lnTo>
                    <a:pt x="1003983" y="92309"/>
                  </a:lnTo>
                  <a:lnTo>
                    <a:pt x="1051052" y="102824"/>
                  </a:lnTo>
                  <a:lnTo>
                    <a:pt x="1096337" y="113825"/>
                  </a:lnTo>
                  <a:lnTo>
                    <a:pt x="1139766" y="125300"/>
                  </a:lnTo>
                  <a:lnTo>
                    <a:pt x="1181269" y="137238"/>
                  </a:lnTo>
                  <a:lnTo>
                    <a:pt x="1220773" y="149626"/>
                  </a:lnTo>
                  <a:lnTo>
                    <a:pt x="1258208" y="162451"/>
                  </a:lnTo>
                  <a:lnTo>
                    <a:pt x="1326585" y="189366"/>
                  </a:lnTo>
                  <a:lnTo>
                    <a:pt x="1385828" y="217883"/>
                  </a:lnTo>
                  <a:lnTo>
                    <a:pt x="1435366" y="247904"/>
                  </a:lnTo>
                  <a:lnTo>
                    <a:pt x="1066469" y="247904"/>
                  </a:lnTo>
                  <a:lnTo>
                    <a:pt x="1708353" y="371856"/>
                  </a:lnTo>
                  <a:lnTo>
                    <a:pt x="2176106" y="247904"/>
                  </a:lnTo>
                  <a:lnTo>
                    <a:pt x="1807222" y="247904"/>
                  </a:lnTo>
                  <a:lnTo>
                    <a:pt x="1783702" y="232711"/>
                  </a:lnTo>
                  <a:lnTo>
                    <a:pt x="1729240" y="203430"/>
                  </a:lnTo>
                  <a:lnTo>
                    <a:pt x="1665359" y="175702"/>
                  </a:lnTo>
                  <a:lnTo>
                    <a:pt x="1592629" y="149626"/>
                  </a:lnTo>
                  <a:lnTo>
                    <a:pt x="1553124" y="137238"/>
                  </a:lnTo>
                  <a:lnTo>
                    <a:pt x="1511622" y="125300"/>
                  </a:lnTo>
                  <a:lnTo>
                    <a:pt x="1468192" y="113825"/>
                  </a:lnTo>
                  <a:lnTo>
                    <a:pt x="1422907" y="102824"/>
                  </a:lnTo>
                  <a:lnTo>
                    <a:pt x="1375838" y="92309"/>
                  </a:lnTo>
                  <a:lnTo>
                    <a:pt x="1327057" y="82294"/>
                  </a:lnTo>
                  <a:lnTo>
                    <a:pt x="1276634" y="72791"/>
                  </a:lnTo>
                  <a:lnTo>
                    <a:pt x="1224641" y="63811"/>
                  </a:lnTo>
                  <a:lnTo>
                    <a:pt x="1171149" y="55368"/>
                  </a:lnTo>
                  <a:lnTo>
                    <a:pt x="1116230" y="47473"/>
                  </a:lnTo>
                  <a:lnTo>
                    <a:pt x="1059955" y="40139"/>
                  </a:lnTo>
                  <a:lnTo>
                    <a:pt x="1002395" y="33378"/>
                  </a:lnTo>
                  <a:lnTo>
                    <a:pt x="943623" y="27202"/>
                  </a:lnTo>
                  <a:lnTo>
                    <a:pt x="883708" y="21624"/>
                  </a:lnTo>
                  <a:lnTo>
                    <a:pt x="822723" y="16657"/>
                  </a:lnTo>
                  <a:lnTo>
                    <a:pt x="760738" y="12311"/>
                  </a:lnTo>
                  <a:lnTo>
                    <a:pt x="697826" y="8601"/>
                  </a:lnTo>
                  <a:lnTo>
                    <a:pt x="634057" y="5537"/>
                  </a:lnTo>
                  <a:lnTo>
                    <a:pt x="569503" y="3133"/>
                  </a:lnTo>
                  <a:lnTo>
                    <a:pt x="504235" y="1400"/>
                  </a:lnTo>
                  <a:lnTo>
                    <a:pt x="438324" y="352"/>
                  </a:lnTo>
                  <a:lnTo>
                    <a:pt x="371843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524496" y="1624583"/>
              <a:ext cx="1708785" cy="372110"/>
            </a:xfrm>
            <a:custGeom>
              <a:avLst/>
              <a:gdLst/>
              <a:ahLst/>
              <a:cxnLst/>
              <a:rect l="l" t="t" r="r" b="b"/>
              <a:pathLst>
                <a:path w="1708784" h="372110">
                  <a:moveTo>
                    <a:pt x="1522437" y="0"/>
                  </a:moveTo>
                  <a:lnTo>
                    <a:pt x="1448674" y="428"/>
                  </a:lnTo>
                  <a:lnTo>
                    <a:pt x="1375817" y="1702"/>
                  </a:lnTo>
                  <a:lnTo>
                    <a:pt x="1303945" y="3800"/>
                  </a:lnTo>
                  <a:lnTo>
                    <a:pt x="1233140" y="6705"/>
                  </a:lnTo>
                  <a:lnTo>
                    <a:pt x="1163479" y="10395"/>
                  </a:lnTo>
                  <a:lnTo>
                    <a:pt x="1095043" y="14852"/>
                  </a:lnTo>
                  <a:lnTo>
                    <a:pt x="1027912" y="20057"/>
                  </a:lnTo>
                  <a:lnTo>
                    <a:pt x="962166" y="25989"/>
                  </a:lnTo>
                  <a:lnTo>
                    <a:pt x="897884" y="32629"/>
                  </a:lnTo>
                  <a:lnTo>
                    <a:pt x="835146" y="39958"/>
                  </a:lnTo>
                  <a:lnTo>
                    <a:pt x="774032" y="47957"/>
                  </a:lnTo>
                  <a:lnTo>
                    <a:pt x="714621" y="56605"/>
                  </a:lnTo>
                  <a:lnTo>
                    <a:pt x="656994" y="65884"/>
                  </a:lnTo>
                  <a:lnTo>
                    <a:pt x="601230" y="75774"/>
                  </a:lnTo>
                  <a:lnTo>
                    <a:pt x="547408" y="86255"/>
                  </a:lnTo>
                  <a:lnTo>
                    <a:pt x="495609" y="97308"/>
                  </a:lnTo>
                  <a:lnTo>
                    <a:pt x="445912" y="108913"/>
                  </a:lnTo>
                  <a:lnTo>
                    <a:pt x="398398" y="121052"/>
                  </a:lnTo>
                  <a:lnTo>
                    <a:pt x="353145" y="133703"/>
                  </a:lnTo>
                  <a:lnTo>
                    <a:pt x="310234" y="146849"/>
                  </a:lnTo>
                  <a:lnTo>
                    <a:pt x="269744" y="160470"/>
                  </a:lnTo>
                  <a:lnTo>
                    <a:pt x="231755" y="174545"/>
                  </a:lnTo>
                  <a:lnTo>
                    <a:pt x="196347" y="189056"/>
                  </a:lnTo>
                  <a:lnTo>
                    <a:pt x="133592" y="219307"/>
                  </a:lnTo>
                  <a:lnTo>
                    <a:pt x="82117" y="251067"/>
                  </a:lnTo>
                  <a:lnTo>
                    <a:pt x="42561" y="284179"/>
                  </a:lnTo>
                  <a:lnTo>
                    <a:pt x="15561" y="318488"/>
                  </a:lnTo>
                  <a:lnTo>
                    <a:pt x="0" y="371855"/>
                  </a:lnTo>
                  <a:lnTo>
                    <a:pt x="371856" y="371855"/>
                  </a:lnTo>
                  <a:lnTo>
                    <a:pt x="373752" y="353177"/>
                  </a:lnTo>
                  <a:lnTo>
                    <a:pt x="379387" y="334718"/>
                  </a:lnTo>
                  <a:lnTo>
                    <a:pt x="401525" y="298556"/>
                  </a:lnTo>
                  <a:lnTo>
                    <a:pt x="437590" y="263555"/>
                  </a:lnTo>
                  <a:lnTo>
                    <a:pt x="486898" y="229906"/>
                  </a:lnTo>
                  <a:lnTo>
                    <a:pt x="548768" y="197796"/>
                  </a:lnTo>
                  <a:lnTo>
                    <a:pt x="584201" y="182377"/>
                  </a:lnTo>
                  <a:lnTo>
                    <a:pt x="622518" y="167414"/>
                  </a:lnTo>
                  <a:lnTo>
                    <a:pt x="663635" y="152929"/>
                  </a:lnTo>
                  <a:lnTo>
                    <a:pt x="707467" y="138947"/>
                  </a:lnTo>
                  <a:lnTo>
                    <a:pt x="753927" y="125491"/>
                  </a:lnTo>
                  <a:lnTo>
                    <a:pt x="802931" y="112585"/>
                  </a:lnTo>
                  <a:lnTo>
                    <a:pt x="854394" y="100252"/>
                  </a:lnTo>
                  <a:lnTo>
                    <a:pt x="908231" y="88515"/>
                  </a:lnTo>
                  <a:lnTo>
                    <a:pt x="964355" y="77398"/>
                  </a:lnTo>
                  <a:lnTo>
                    <a:pt x="1022683" y="66926"/>
                  </a:lnTo>
                  <a:lnTo>
                    <a:pt x="1083128" y="57120"/>
                  </a:lnTo>
                  <a:lnTo>
                    <a:pt x="1145605" y="48005"/>
                  </a:lnTo>
                  <a:lnTo>
                    <a:pt x="1210030" y="39605"/>
                  </a:lnTo>
                  <a:lnTo>
                    <a:pt x="1276317" y="31943"/>
                  </a:lnTo>
                  <a:lnTo>
                    <a:pt x="1344380" y="25041"/>
                  </a:lnTo>
                  <a:lnTo>
                    <a:pt x="1414135" y="18925"/>
                  </a:lnTo>
                  <a:lnTo>
                    <a:pt x="1485496" y="13618"/>
                  </a:lnTo>
                  <a:lnTo>
                    <a:pt x="1558379" y="9142"/>
                  </a:lnTo>
                  <a:lnTo>
                    <a:pt x="1632697" y="5522"/>
                  </a:lnTo>
                  <a:lnTo>
                    <a:pt x="1708365" y="2781"/>
                  </a:lnTo>
                  <a:lnTo>
                    <a:pt x="1662032" y="1564"/>
                  </a:lnTo>
                  <a:lnTo>
                    <a:pt x="1615578" y="695"/>
                  </a:lnTo>
                  <a:lnTo>
                    <a:pt x="1569035" y="173"/>
                  </a:lnTo>
                  <a:lnTo>
                    <a:pt x="1522437" y="0"/>
                  </a:lnTo>
                  <a:close/>
                </a:path>
              </a:pathLst>
            </a:custGeom>
            <a:solidFill>
              <a:srgbClr val="8E33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524496" y="1624583"/>
              <a:ext cx="3698875" cy="372110"/>
            </a:xfrm>
            <a:custGeom>
              <a:avLst/>
              <a:gdLst/>
              <a:ahLst/>
              <a:cxnLst/>
              <a:rect l="l" t="t" r="r" b="b"/>
              <a:pathLst>
                <a:path w="3698875" h="372110">
                  <a:moveTo>
                    <a:pt x="1708365" y="2781"/>
                  </a:moveTo>
                  <a:lnTo>
                    <a:pt x="1632697" y="5522"/>
                  </a:lnTo>
                  <a:lnTo>
                    <a:pt x="1558379" y="9142"/>
                  </a:lnTo>
                  <a:lnTo>
                    <a:pt x="1485496" y="13618"/>
                  </a:lnTo>
                  <a:lnTo>
                    <a:pt x="1414135" y="18925"/>
                  </a:lnTo>
                  <a:lnTo>
                    <a:pt x="1344380" y="25041"/>
                  </a:lnTo>
                  <a:lnTo>
                    <a:pt x="1276317" y="31943"/>
                  </a:lnTo>
                  <a:lnTo>
                    <a:pt x="1210030" y="39605"/>
                  </a:lnTo>
                  <a:lnTo>
                    <a:pt x="1145605" y="48005"/>
                  </a:lnTo>
                  <a:lnTo>
                    <a:pt x="1083128" y="57120"/>
                  </a:lnTo>
                  <a:lnTo>
                    <a:pt x="1022683" y="66926"/>
                  </a:lnTo>
                  <a:lnTo>
                    <a:pt x="964355" y="77398"/>
                  </a:lnTo>
                  <a:lnTo>
                    <a:pt x="908231" y="88515"/>
                  </a:lnTo>
                  <a:lnTo>
                    <a:pt x="854394" y="100252"/>
                  </a:lnTo>
                  <a:lnTo>
                    <a:pt x="802931" y="112585"/>
                  </a:lnTo>
                  <a:lnTo>
                    <a:pt x="753927" y="125491"/>
                  </a:lnTo>
                  <a:lnTo>
                    <a:pt x="707467" y="138947"/>
                  </a:lnTo>
                  <a:lnTo>
                    <a:pt x="663635" y="152929"/>
                  </a:lnTo>
                  <a:lnTo>
                    <a:pt x="622518" y="167414"/>
                  </a:lnTo>
                  <a:lnTo>
                    <a:pt x="584201" y="182377"/>
                  </a:lnTo>
                  <a:lnTo>
                    <a:pt x="548768" y="197796"/>
                  </a:lnTo>
                  <a:lnTo>
                    <a:pt x="486898" y="229906"/>
                  </a:lnTo>
                  <a:lnTo>
                    <a:pt x="437590" y="263555"/>
                  </a:lnTo>
                  <a:lnTo>
                    <a:pt x="401525" y="298556"/>
                  </a:lnTo>
                  <a:lnTo>
                    <a:pt x="379387" y="334718"/>
                  </a:lnTo>
                  <a:lnTo>
                    <a:pt x="371856" y="371855"/>
                  </a:lnTo>
                  <a:lnTo>
                    <a:pt x="0" y="371855"/>
                  </a:lnTo>
                  <a:lnTo>
                    <a:pt x="15561" y="318488"/>
                  </a:lnTo>
                  <a:lnTo>
                    <a:pt x="42561" y="284179"/>
                  </a:lnTo>
                  <a:lnTo>
                    <a:pt x="82117" y="251067"/>
                  </a:lnTo>
                  <a:lnTo>
                    <a:pt x="133592" y="219307"/>
                  </a:lnTo>
                  <a:lnTo>
                    <a:pt x="196347" y="189056"/>
                  </a:lnTo>
                  <a:lnTo>
                    <a:pt x="231755" y="174545"/>
                  </a:lnTo>
                  <a:lnTo>
                    <a:pt x="269744" y="160470"/>
                  </a:lnTo>
                  <a:lnTo>
                    <a:pt x="310234" y="146849"/>
                  </a:lnTo>
                  <a:lnTo>
                    <a:pt x="353145" y="133703"/>
                  </a:lnTo>
                  <a:lnTo>
                    <a:pt x="398398" y="121052"/>
                  </a:lnTo>
                  <a:lnTo>
                    <a:pt x="445912" y="108913"/>
                  </a:lnTo>
                  <a:lnTo>
                    <a:pt x="495609" y="97308"/>
                  </a:lnTo>
                  <a:lnTo>
                    <a:pt x="547408" y="86255"/>
                  </a:lnTo>
                  <a:lnTo>
                    <a:pt x="601230" y="75774"/>
                  </a:lnTo>
                  <a:lnTo>
                    <a:pt x="656994" y="65884"/>
                  </a:lnTo>
                  <a:lnTo>
                    <a:pt x="714621" y="56605"/>
                  </a:lnTo>
                  <a:lnTo>
                    <a:pt x="774032" y="47957"/>
                  </a:lnTo>
                  <a:lnTo>
                    <a:pt x="835146" y="39958"/>
                  </a:lnTo>
                  <a:lnTo>
                    <a:pt x="897884" y="32629"/>
                  </a:lnTo>
                  <a:lnTo>
                    <a:pt x="962166" y="25989"/>
                  </a:lnTo>
                  <a:lnTo>
                    <a:pt x="1027912" y="20057"/>
                  </a:lnTo>
                  <a:lnTo>
                    <a:pt x="1095043" y="14852"/>
                  </a:lnTo>
                  <a:lnTo>
                    <a:pt x="1163479" y="10395"/>
                  </a:lnTo>
                  <a:lnTo>
                    <a:pt x="1233140" y="6705"/>
                  </a:lnTo>
                  <a:lnTo>
                    <a:pt x="1303945" y="3800"/>
                  </a:lnTo>
                  <a:lnTo>
                    <a:pt x="1375817" y="1702"/>
                  </a:lnTo>
                  <a:lnTo>
                    <a:pt x="1448674" y="428"/>
                  </a:lnTo>
                  <a:lnTo>
                    <a:pt x="1522437" y="0"/>
                  </a:lnTo>
                  <a:lnTo>
                    <a:pt x="1894293" y="0"/>
                  </a:lnTo>
                  <a:lnTo>
                    <a:pt x="1960775" y="352"/>
                  </a:lnTo>
                  <a:lnTo>
                    <a:pt x="2026685" y="1400"/>
                  </a:lnTo>
                  <a:lnTo>
                    <a:pt x="2091953" y="3133"/>
                  </a:lnTo>
                  <a:lnTo>
                    <a:pt x="2156507" y="5537"/>
                  </a:lnTo>
                  <a:lnTo>
                    <a:pt x="2220275" y="8601"/>
                  </a:lnTo>
                  <a:lnTo>
                    <a:pt x="2283187" y="12311"/>
                  </a:lnTo>
                  <a:lnTo>
                    <a:pt x="2345171" y="16657"/>
                  </a:lnTo>
                  <a:lnTo>
                    <a:pt x="2406156" y="21624"/>
                  </a:lnTo>
                  <a:lnTo>
                    <a:pt x="2466070" y="27202"/>
                  </a:lnTo>
                  <a:lnTo>
                    <a:pt x="2524843" y="33378"/>
                  </a:lnTo>
                  <a:lnTo>
                    <a:pt x="2582401" y="40139"/>
                  </a:lnTo>
                  <a:lnTo>
                    <a:pt x="2638676" y="47473"/>
                  </a:lnTo>
                  <a:lnTo>
                    <a:pt x="2693594" y="55368"/>
                  </a:lnTo>
                  <a:lnTo>
                    <a:pt x="2747085" y="63811"/>
                  </a:lnTo>
                  <a:lnTo>
                    <a:pt x="2799077" y="72791"/>
                  </a:lnTo>
                  <a:lnTo>
                    <a:pt x="2849500" y="82294"/>
                  </a:lnTo>
                  <a:lnTo>
                    <a:pt x="2898281" y="92309"/>
                  </a:lnTo>
                  <a:lnTo>
                    <a:pt x="2945349" y="102824"/>
                  </a:lnTo>
                  <a:lnTo>
                    <a:pt x="2990634" y="113825"/>
                  </a:lnTo>
                  <a:lnTo>
                    <a:pt x="3034062" y="125300"/>
                  </a:lnTo>
                  <a:lnTo>
                    <a:pt x="3075565" y="137238"/>
                  </a:lnTo>
                  <a:lnTo>
                    <a:pt x="3115069" y="149626"/>
                  </a:lnTo>
                  <a:lnTo>
                    <a:pt x="3152504" y="162451"/>
                  </a:lnTo>
                  <a:lnTo>
                    <a:pt x="3220880" y="189366"/>
                  </a:lnTo>
                  <a:lnTo>
                    <a:pt x="3280122" y="217883"/>
                  </a:lnTo>
                  <a:lnTo>
                    <a:pt x="3329660" y="247903"/>
                  </a:lnTo>
                  <a:lnTo>
                    <a:pt x="3698557" y="247903"/>
                  </a:lnTo>
                  <a:lnTo>
                    <a:pt x="3230791" y="371855"/>
                  </a:lnTo>
                  <a:lnTo>
                    <a:pt x="2588907" y="247903"/>
                  </a:lnTo>
                  <a:lnTo>
                    <a:pt x="2957804" y="247903"/>
                  </a:lnTo>
                  <a:lnTo>
                    <a:pt x="2934284" y="232711"/>
                  </a:lnTo>
                  <a:lnTo>
                    <a:pt x="2879822" y="203430"/>
                  </a:lnTo>
                  <a:lnTo>
                    <a:pt x="2815942" y="175702"/>
                  </a:lnTo>
                  <a:lnTo>
                    <a:pt x="2743213" y="149626"/>
                  </a:lnTo>
                  <a:lnTo>
                    <a:pt x="2703709" y="137238"/>
                  </a:lnTo>
                  <a:lnTo>
                    <a:pt x="2662206" y="125300"/>
                  </a:lnTo>
                  <a:lnTo>
                    <a:pt x="2618778" y="113825"/>
                  </a:lnTo>
                  <a:lnTo>
                    <a:pt x="2573493" y="102824"/>
                  </a:lnTo>
                  <a:lnTo>
                    <a:pt x="2526425" y="92309"/>
                  </a:lnTo>
                  <a:lnTo>
                    <a:pt x="2477644" y="82294"/>
                  </a:lnTo>
                  <a:lnTo>
                    <a:pt x="2427221" y="72791"/>
                  </a:lnTo>
                  <a:lnTo>
                    <a:pt x="2375229" y="63811"/>
                  </a:lnTo>
                  <a:lnTo>
                    <a:pt x="2321738" y="55368"/>
                  </a:lnTo>
                  <a:lnTo>
                    <a:pt x="2266820" y="47473"/>
                  </a:lnTo>
                  <a:lnTo>
                    <a:pt x="2210545" y="40139"/>
                  </a:lnTo>
                  <a:lnTo>
                    <a:pt x="2152987" y="33378"/>
                  </a:lnTo>
                  <a:lnTo>
                    <a:pt x="2094214" y="27202"/>
                  </a:lnTo>
                  <a:lnTo>
                    <a:pt x="2034300" y="21624"/>
                  </a:lnTo>
                  <a:lnTo>
                    <a:pt x="1973315" y="16657"/>
                  </a:lnTo>
                  <a:lnTo>
                    <a:pt x="1911331" y="12311"/>
                  </a:lnTo>
                  <a:lnTo>
                    <a:pt x="1848419" y="8601"/>
                  </a:lnTo>
                  <a:lnTo>
                    <a:pt x="1784651" y="5537"/>
                  </a:lnTo>
                  <a:lnTo>
                    <a:pt x="1720097" y="3133"/>
                  </a:lnTo>
                  <a:lnTo>
                    <a:pt x="1654829" y="1400"/>
                  </a:lnTo>
                  <a:lnTo>
                    <a:pt x="1588919" y="352"/>
                  </a:lnTo>
                  <a:lnTo>
                    <a:pt x="152243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6701123" y="1653063"/>
            <a:ext cx="1433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5%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5" dirty="0">
                <a:latin typeface="Times New Roman"/>
                <a:cs typeface="Times New Roman"/>
              </a:rPr>
              <a:t>та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більше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5519737" y="1996250"/>
            <a:ext cx="923925" cy="1611630"/>
            <a:chOff x="5519737" y="1996250"/>
            <a:chExt cx="923925" cy="1611630"/>
          </a:xfrm>
        </p:grpSpPr>
        <p:sp>
          <p:nvSpPr>
            <p:cNvPr id="35" name="object 35"/>
            <p:cNvSpPr/>
            <p:nvPr/>
          </p:nvSpPr>
          <p:spPr>
            <a:xfrm>
              <a:off x="5524500" y="2736117"/>
              <a:ext cx="915035" cy="866775"/>
            </a:xfrm>
            <a:custGeom>
              <a:avLst/>
              <a:gdLst/>
              <a:ahLst/>
              <a:cxnLst/>
              <a:rect l="l" t="t" r="r" b="b"/>
              <a:pathLst>
                <a:path w="915035" h="866775">
                  <a:moveTo>
                    <a:pt x="870572" y="0"/>
                  </a:moveTo>
                  <a:lnTo>
                    <a:pt x="850015" y="35311"/>
                  </a:lnTo>
                  <a:lnTo>
                    <a:pt x="825862" y="69475"/>
                  </a:lnTo>
                  <a:lnTo>
                    <a:pt x="798246" y="102404"/>
                  </a:lnTo>
                  <a:lnTo>
                    <a:pt x="767304" y="134012"/>
                  </a:lnTo>
                  <a:lnTo>
                    <a:pt x="733172" y="164214"/>
                  </a:lnTo>
                  <a:lnTo>
                    <a:pt x="695986" y="192923"/>
                  </a:lnTo>
                  <a:lnTo>
                    <a:pt x="655880" y="220054"/>
                  </a:lnTo>
                  <a:lnTo>
                    <a:pt x="612991" y="245520"/>
                  </a:lnTo>
                  <a:lnTo>
                    <a:pt x="567454" y="269236"/>
                  </a:lnTo>
                  <a:lnTo>
                    <a:pt x="519404" y="291115"/>
                  </a:lnTo>
                  <a:lnTo>
                    <a:pt x="468979" y="311072"/>
                  </a:lnTo>
                  <a:lnTo>
                    <a:pt x="416312" y="329020"/>
                  </a:lnTo>
                  <a:lnTo>
                    <a:pt x="361541" y="344873"/>
                  </a:lnTo>
                  <a:lnTo>
                    <a:pt x="304800" y="358546"/>
                  </a:lnTo>
                  <a:lnTo>
                    <a:pt x="304800" y="195046"/>
                  </a:lnTo>
                  <a:lnTo>
                    <a:pt x="0" y="562927"/>
                  </a:lnTo>
                  <a:lnTo>
                    <a:pt x="304800" y="866432"/>
                  </a:lnTo>
                  <a:lnTo>
                    <a:pt x="304800" y="702919"/>
                  </a:lnTo>
                  <a:lnTo>
                    <a:pt x="361962" y="689152"/>
                  </a:lnTo>
                  <a:lnTo>
                    <a:pt x="416796" y="673299"/>
                  </a:lnTo>
                  <a:lnTo>
                    <a:pt x="469222" y="655460"/>
                  </a:lnTo>
                  <a:lnTo>
                    <a:pt x="519159" y="635735"/>
                  </a:lnTo>
                  <a:lnTo>
                    <a:pt x="566525" y="614226"/>
                  </a:lnTo>
                  <a:lnTo>
                    <a:pt x="611239" y="591032"/>
                  </a:lnTo>
                  <a:lnTo>
                    <a:pt x="653222" y="566255"/>
                  </a:lnTo>
                  <a:lnTo>
                    <a:pt x="692392" y="539993"/>
                  </a:lnTo>
                  <a:lnTo>
                    <a:pt x="728668" y="512349"/>
                  </a:lnTo>
                  <a:lnTo>
                    <a:pt x="761969" y="483421"/>
                  </a:lnTo>
                  <a:lnTo>
                    <a:pt x="792215" y="453312"/>
                  </a:lnTo>
                  <a:lnTo>
                    <a:pt x="819324" y="422121"/>
                  </a:lnTo>
                  <a:lnTo>
                    <a:pt x="843216" y="389948"/>
                  </a:lnTo>
                  <a:lnTo>
                    <a:pt x="863811" y="356894"/>
                  </a:lnTo>
                  <a:lnTo>
                    <a:pt x="894781" y="288545"/>
                  </a:lnTo>
                  <a:lnTo>
                    <a:pt x="911590" y="217878"/>
                  </a:lnTo>
                  <a:lnTo>
                    <a:pt x="914481" y="181926"/>
                  </a:lnTo>
                  <a:lnTo>
                    <a:pt x="913589" y="145696"/>
                  </a:lnTo>
                  <a:lnTo>
                    <a:pt x="908833" y="109287"/>
                  </a:lnTo>
                  <a:lnTo>
                    <a:pt x="900132" y="72802"/>
                  </a:lnTo>
                  <a:lnTo>
                    <a:pt x="887405" y="36339"/>
                  </a:lnTo>
                  <a:lnTo>
                    <a:pt x="870572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524500" y="2001013"/>
              <a:ext cx="914400" cy="907415"/>
            </a:xfrm>
            <a:custGeom>
              <a:avLst/>
              <a:gdLst/>
              <a:ahLst/>
              <a:cxnLst/>
              <a:rect l="l" t="t" r="r" b="b"/>
              <a:pathLst>
                <a:path w="914400" h="907414">
                  <a:moveTo>
                    <a:pt x="0" y="0"/>
                  </a:moveTo>
                  <a:lnTo>
                    <a:pt x="0" y="344360"/>
                  </a:lnTo>
                  <a:lnTo>
                    <a:pt x="57827" y="345467"/>
                  </a:lnTo>
                  <a:lnTo>
                    <a:pt x="114699" y="348746"/>
                  </a:lnTo>
                  <a:lnTo>
                    <a:pt x="170508" y="354130"/>
                  </a:lnTo>
                  <a:lnTo>
                    <a:pt x="225147" y="361552"/>
                  </a:lnTo>
                  <a:lnTo>
                    <a:pt x="278508" y="370948"/>
                  </a:lnTo>
                  <a:lnTo>
                    <a:pt x="330486" y="382251"/>
                  </a:lnTo>
                  <a:lnTo>
                    <a:pt x="380973" y="395396"/>
                  </a:lnTo>
                  <a:lnTo>
                    <a:pt x="429861" y="410316"/>
                  </a:lnTo>
                  <a:lnTo>
                    <a:pt x="477043" y="426945"/>
                  </a:lnTo>
                  <a:lnTo>
                    <a:pt x="522413" y="445218"/>
                  </a:lnTo>
                  <a:lnTo>
                    <a:pt x="565863" y="465068"/>
                  </a:lnTo>
                  <a:lnTo>
                    <a:pt x="607286" y="486430"/>
                  </a:lnTo>
                  <a:lnTo>
                    <a:pt x="646576" y="509238"/>
                  </a:lnTo>
                  <a:lnTo>
                    <a:pt x="683624" y="533425"/>
                  </a:lnTo>
                  <a:lnTo>
                    <a:pt x="718323" y="558926"/>
                  </a:lnTo>
                  <a:lnTo>
                    <a:pt x="750568" y="585675"/>
                  </a:lnTo>
                  <a:lnTo>
                    <a:pt x="780250" y="613606"/>
                  </a:lnTo>
                  <a:lnTo>
                    <a:pt x="807262" y="642653"/>
                  </a:lnTo>
                  <a:lnTo>
                    <a:pt x="831497" y="672749"/>
                  </a:lnTo>
                  <a:lnTo>
                    <a:pt x="871210" y="735829"/>
                  </a:lnTo>
                  <a:lnTo>
                    <a:pt x="898530" y="802317"/>
                  </a:lnTo>
                  <a:lnTo>
                    <a:pt x="912601" y="871687"/>
                  </a:lnTo>
                  <a:lnTo>
                    <a:pt x="914400" y="907288"/>
                  </a:lnTo>
                  <a:lnTo>
                    <a:pt x="914400" y="562927"/>
                  </a:lnTo>
                  <a:lnTo>
                    <a:pt x="907275" y="492315"/>
                  </a:lnTo>
                  <a:lnTo>
                    <a:pt x="886472" y="424320"/>
                  </a:lnTo>
                  <a:lnTo>
                    <a:pt x="852849" y="359470"/>
                  </a:lnTo>
                  <a:lnTo>
                    <a:pt x="807262" y="298292"/>
                  </a:lnTo>
                  <a:lnTo>
                    <a:pt x="780250" y="269245"/>
                  </a:lnTo>
                  <a:lnTo>
                    <a:pt x="750568" y="241315"/>
                  </a:lnTo>
                  <a:lnTo>
                    <a:pt x="718323" y="214566"/>
                  </a:lnTo>
                  <a:lnTo>
                    <a:pt x="683624" y="189065"/>
                  </a:lnTo>
                  <a:lnTo>
                    <a:pt x="646576" y="164877"/>
                  </a:lnTo>
                  <a:lnTo>
                    <a:pt x="607286" y="142070"/>
                  </a:lnTo>
                  <a:lnTo>
                    <a:pt x="565863" y="120708"/>
                  </a:lnTo>
                  <a:lnTo>
                    <a:pt x="522413" y="100857"/>
                  </a:lnTo>
                  <a:lnTo>
                    <a:pt x="477043" y="82585"/>
                  </a:lnTo>
                  <a:lnTo>
                    <a:pt x="429861" y="65955"/>
                  </a:lnTo>
                  <a:lnTo>
                    <a:pt x="380973" y="51035"/>
                  </a:lnTo>
                  <a:lnTo>
                    <a:pt x="330486" y="37891"/>
                  </a:lnTo>
                  <a:lnTo>
                    <a:pt x="278508" y="26588"/>
                  </a:lnTo>
                  <a:lnTo>
                    <a:pt x="225147" y="17192"/>
                  </a:lnTo>
                  <a:lnTo>
                    <a:pt x="170508" y="9769"/>
                  </a:lnTo>
                  <a:lnTo>
                    <a:pt x="114699" y="4386"/>
                  </a:lnTo>
                  <a:lnTo>
                    <a:pt x="57827" y="11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33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524500" y="2001013"/>
              <a:ext cx="914400" cy="1602105"/>
            </a:xfrm>
            <a:custGeom>
              <a:avLst/>
              <a:gdLst/>
              <a:ahLst/>
              <a:cxnLst/>
              <a:rect l="l" t="t" r="r" b="b"/>
              <a:pathLst>
                <a:path w="914400" h="1602104">
                  <a:moveTo>
                    <a:pt x="914400" y="907288"/>
                  </a:moveTo>
                  <a:lnTo>
                    <a:pt x="907275" y="836675"/>
                  </a:lnTo>
                  <a:lnTo>
                    <a:pt x="886472" y="768680"/>
                  </a:lnTo>
                  <a:lnTo>
                    <a:pt x="852849" y="703830"/>
                  </a:lnTo>
                  <a:lnTo>
                    <a:pt x="807262" y="642653"/>
                  </a:lnTo>
                  <a:lnTo>
                    <a:pt x="780250" y="613606"/>
                  </a:lnTo>
                  <a:lnTo>
                    <a:pt x="750568" y="585675"/>
                  </a:lnTo>
                  <a:lnTo>
                    <a:pt x="718323" y="558926"/>
                  </a:lnTo>
                  <a:lnTo>
                    <a:pt x="683624" y="533425"/>
                  </a:lnTo>
                  <a:lnTo>
                    <a:pt x="646576" y="509238"/>
                  </a:lnTo>
                  <a:lnTo>
                    <a:pt x="607286" y="486430"/>
                  </a:lnTo>
                  <a:lnTo>
                    <a:pt x="565863" y="465068"/>
                  </a:lnTo>
                  <a:lnTo>
                    <a:pt x="522413" y="445218"/>
                  </a:lnTo>
                  <a:lnTo>
                    <a:pt x="477043" y="426945"/>
                  </a:lnTo>
                  <a:lnTo>
                    <a:pt x="429861" y="410316"/>
                  </a:lnTo>
                  <a:lnTo>
                    <a:pt x="380973" y="395396"/>
                  </a:lnTo>
                  <a:lnTo>
                    <a:pt x="330486" y="382251"/>
                  </a:lnTo>
                  <a:lnTo>
                    <a:pt x="278508" y="370948"/>
                  </a:lnTo>
                  <a:lnTo>
                    <a:pt x="225147" y="361552"/>
                  </a:lnTo>
                  <a:lnTo>
                    <a:pt x="170508" y="354130"/>
                  </a:lnTo>
                  <a:lnTo>
                    <a:pt x="114699" y="348746"/>
                  </a:lnTo>
                  <a:lnTo>
                    <a:pt x="57827" y="345467"/>
                  </a:lnTo>
                  <a:lnTo>
                    <a:pt x="0" y="344360"/>
                  </a:lnTo>
                  <a:lnTo>
                    <a:pt x="0" y="0"/>
                  </a:lnTo>
                  <a:lnTo>
                    <a:pt x="57827" y="1107"/>
                  </a:lnTo>
                  <a:lnTo>
                    <a:pt x="114699" y="4386"/>
                  </a:lnTo>
                  <a:lnTo>
                    <a:pt x="170508" y="9769"/>
                  </a:lnTo>
                  <a:lnTo>
                    <a:pt x="225147" y="17192"/>
                  </a:lnTo>
                  <a:lnTo>
                    <a:pt x="278508" y="26588"/>
                  </a:lnTo>
                  <a:lnTo>
                    <a:pt x="330486" y="37891"/>
                  </a:lnTo>
                  <a:lnTo>
                    <a:pt x="380973" y="51035"/>
                  </a:lnTo>
                  <a:lnTo>
                    <a:pt x="429861" y="65955"/>
                  </a:lnTo>
                  <a:lnTo>
                    <a:pt x="477043" y="82585"/>
                  </a:lnTo>
                  <a:lnTo>
                    <a:pt x="522413" y="100857"/>
                  </a:lnTo>
                  <a:lnTo>
                    <a:pt x="565863" y="120708"/>
                  </a:lnTo>
                  <a:lnTo>
                    <a:pt x="607286" y="142070"/>
                  </a:lnTo>
                  <a:lnTo>
                    <a:pt x="646576" y="164877"/>
                  </a:lnTo>
                  <a:lnTo>
                    <a:pt x="683624" y="189065"/>
                  </a:lnTo>
                  <a:lnTo>
                    <a:pt x="718323" y="214566"/>
                  </a:lnTo>
                  <a:lnTo>
                    <a:pt x="750568" y="241315"/>
                  </a:lnTo>
                  <a:lnTo>
                    <a:pt x="780250" y="269245"/>
                  </a:lnTo>
                  <a:lnTo>
                    <a:pt x="807262" y="298292"/>
                  </a:lnTo>
                  <a:lnTo>
                    <a:pt x="831497" y="328389"/>
                  </a:lnTo>
                  <a:lnTo>
                    <a:pt x="871210" y="391469"/>
                  </a:lnTo>
                  <a:lnTo>
                    <a:pt x="898530" y="457957"/>
                  </a:lnTo>
                  <a:lnTo>
                    <a:pt x="912601" y="527327"/>
                  </a:lnTo>
                  <a:lnTo>
                    <a:pt x="914400" y="562927"/>
                  </a:lnTo>
                  <a:lnTo>
                    <a:pt x="914400" y="907288"/>
                  </a:lnTo>
                  <a:lnTo>
                    <a:pt x="912159" y="946789"/>
                  </a:lnTo>
                  <a:lnTo>
                    <a:pt x="905522" y="985700"/>
                  </a:lnTo>
                  <a:lnTo>
                    <a:pt x="894615" y="1023911"/>
                  </a:lnTo>
                  <a:lnTo>
                    <a:pt x="879565" y="1061312"/>
                  </a:lnTo>
                  <a:lnTo>
                    <a:pt x="860498" y="1097792"/>
                  </a:lnTo>
                  <a:lnTo>
                    <a:pt x="837542" y="1133240"/>
                  </a:lnTo>
                  <a:lnTo>
                    <a:pt x="810823" y="1167547"/>
                  </a:lnTo>
                  <a:lnTo>
                    <a:pt x="780467" y="1200602"/>
                  </a:lnTo>
                  <a:lnTo>
                    <a:pt x="746602" y="1232295"/>
                  </a:lnTo>
                  <a:lnTo>
                    <a:pt x="709355" y="1262515"/>
                  </a:lnTo>
                  <a:lnTo>
                    <a:pt x="668851" y="1291152"/>
                  </a:lnTo>
                  <a:lnTo>
                    <a:pt x="625218" y="1318096"/>
                  </a:lnTo>
                  <a:lnTo>
                    <a:pt x="578582" y="1343236"/>
                  </a:lnTo>
                  <a:lnTo>
                    <a:pt x="529070" y="1366462"/>
                  </a:lnTo>
                  <a:lnTo>
                    <a:pt x="476810" y="1387664"/>
                  </a:lnTo>
                  <a:lnTo>
                    <a:pt x="421926" y="1406731"/>
                  </a:lnTo>
                  <a:lnTo>
                    <a:pt x="364547" y="1423554"/>
                  </a:lnTo>
                  <a:lnTo>
                    <a:pt x="304800" y="1438020"/>
                  </a:lnTo>
                  <a:lnTo>
                    <a:pt x="304800" y="1601533"/>
                  </a:lnTo>
                  <a:lnTo>
                    <a:pt x="0" y="1298028"/>
                  </a:lnTo>
                  <a:lnTo>
                    <a:pt x="304800" y="930147"/>
                  </a:lnTo>
                  <a:lnTo>
                    <a:pt x="304800" y="1093660"/>
                  </a:lnTo>
                  <a:lnTo>
                    <a:pt x="361541" y="1079987"/>
                  </a:lnTo>
                  <a:lnTo>
                    <a:pt x="416312" y="1064134"/>
                  </a:lnTo>
                  <a:lnTo>
                    <a:pt x="468979" y="1046186"/>
                  </a:lnTo>
                  <a:lnTo>
                    <a:pt x="519404" y="1026229"/>
                  </a:lnTo>
                  <a:lnTo>
                    <a:pt x="567454" y="1004349"/>
                  </a:lnTo>
                  <a:lnTo>
                    <a:pt x="612991" y="980633"/>
                  </a:lnTo>
                  <a:lnTo>
                    <a:pt x="655880" y="955166"/>
                  </a:lnTo>
                  <a:lnTo>
                    <a:pt x="695986" y="928035"/>
                  </a:lnTo>
                  <a:lnTo>
                    <a:pt x="733172" y="899325"/>
                  </a:lnTo>
                  <a:lnTo>
                    <a:pt x="767304" y="869122"/>
                  </a:lnTo>
                  <a:lnTo>
                    <a:pt x="798246" y="837512"/>
                  </a:lnTo>
                  <a:lnTo>
                    <a:pt x="825862" y="804581"/>
                  </a:lnTo>
                  <a:lnTo>
                    <a:pt x="850015" y="770415"/>
                  </a:lnTo>
                  <a:lnTo>
                    <a:pt x="870572" y="735101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5653563" y="2660333"/>
            <a:ext cx="6565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до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5%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6522529" y="2128838"/>
            <a:ext cx="3590925" cy="542925"/>
            <a:chOff x="6522529" y="2128838"/>
            <a:chExt cx="3590925" cy="542925"/>
          </a:xfrm>
        </p:grpSpPr>
        <p:sp>
          <p:nvSpPr>
            <p:cNvPr id="40" name="object 40"/>
            <p:cNvSpPr/>
            <p:nvPr/>
          </p:nvSpPr>
          <p:spPr>
            <a:xfrm>
              <a:off x="6527292" y="2133601"/>
              <a:ext cx="3581400" cy="533400"/>
            </a:xfrm>
            <a:custGeom>
              <a:avLst/>
              <a:gdLst/>
              <a:ahLst/>
              <a:cxnLst/>
              <a:rect l="l" t="t" r="r" b="b"/>
              <a:pathLst>
                <a:path w="3581400" h="533400">
                  <a:moveTo>
                    <a:pt x="3492500" y="0"/>
                  </a:moveTo>
                  <a:lnTo>
                    <a:pt x="88900" y="0"/>
                  </a:lnTo>
                  <a:lnTo>
                    <a:pt x="81913" y="34603"/>
                  </a:lnTo>
                  <a:lnTo>
                    <a:pt x="62861" y="62861"/>
                  </a:lnTo>
                  <a:lnTo>
                    <a:pt x="34603" y="81913"/>
                  </a:lnTo>
                  <a:lnTo>
                    <a:pt x="0" y="88900"/>
                  </a:lnTo>
                  <a:lnTo>
                    <a:pt x="0" y="444500"/>
                  </a:lnTo>
                  <a:lnTo>
                    <a:pt x="34603" y="451486"/>
                  </a:lnTo>
                  <a:lnTo>
                    <a:pt x="62861" y="470538"/>
                  </a:lnTo>
                  <a:lnTo>
                    <a:pt x="81913" y="498796"/>
                  </a:lnTo>
                  <a:lnTo>
                    <a:pt x="88900" y="533400"/>
                  </a:lnTo>
                  <a:lnTo>
                    <a:pt x="3492500" y="533400"/>
                  </a:lnTo>
                  <a:lnTo>
                    <a:pt x="3499486" y="498796"/>
                  </a:lnTo>
                  <a:lnTo>
                    <a:pt x="3518538" y="470538"/>
                  </a:lnTo>
                  <a:lnTo>
                    <a:pt x="3546796" y="451486"/>
                  </a:lnTo>
                  <a:lnTo>
                    <a:pt x="3581400" y="444500"/>
                  </a:lnTo>
                  <a:lnTo>
                    <a:pt x="3581400" y="88900"/>
                  </a:lnTo>
                  <a:lnTo>
                    <a:pt x="3546796" y="81913"/>
                  </a:lnTo>
                  <a:lnTo>
                    <a:pt x="3518538" y="62861"/>
                  </a:lnTo>
                  <a:lnTo>
                    <a:pt x="3499486" y="34603"/>
                  </a:lnTo>
                  <a:lnTo>
                    <a:pt x="3492500" y="0"/>
                  </a:lnTo>
                  <a:close/>
                </a:path>
              </a:pathLst>
            </a:custGeom>
            <a:solidFill>
              <a:srgbClr val="852E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527292" y="2133601"/>
              <a:ext cx="3581400" cy="533400"/>
            </a:xfrm>
            <a:custGeom>
              <a:avLst/>
              <a:gdLst/>
              <a:ahLst/>
              <a:cxnLst/>
              <a:rect l="l" t="t" r="r" b="b"/>
              <a:pathLst>
                <a:path w="3581400" h="533400">
                  <a:moveTo>
                    <a:pt x="0" y="88900"/>
                  </a:moveTo>
                  <a:lnTo>
                    <a:pt x="34603" y="81913"/>
                  </a:lnTo>
                  <a:lnTo>
                    <a:pt x="62861" y="62861"/>
                  </a:lnTo>
                  <a:lnTo>
                    <a:pt x="81913" y="34603"/>
                  </a:lnTo>
                  <a:lnTo>
                    <a:pt x="88900" y="0"/>
                  </a:lnTo>
                  <a:lnTo>
                    <a:pt x="3492500" y="0"/>
                  </a:lnTo>
                  <a:lnTo>
                    <a:pt x="3499486" y="34603"/>
                  </a:lnTo>
                  <a:lnTo>
                    <a:pt x="3518538" y="62861"/>
                  </a:lnTo>
                  <a:lnTo>
                    <a:pt x="3546796" y="81913"/>
                  </a:lnTo>
                  <a:lnTo>
                    <a:pt x="3581400" y="88900"/>
                  </a:lnTo>
                  <a:lnTo>
                    <a:pt x="3581400" y="444500"/>
                  </a:lnTo>
                  <a:lnTo>
                    <a:pt x="3546796" y="451486"/>
                  </a:lnTo>
                  <a:lnTo>
                    <a:pt x="3518538" y="470538"/>
                  </a:lnTo>
                  <a:lnTo>
                    <a:pt x="3499486" y="498796"/>
                  </a:lnTo>
                  <a:lnTo>
                    <a:pt x="3492500" y="533400"/>
                  </a:lnTo>
                  <a:lnTo>
                    <a:pt x="88900" y="533400"/>
                  </a:lnTo>
                  <a:lnTo>
                    <a:pt x="81913" y="498796"/>
                  </a:lnTo>
                  <a:lnTo>
                    <a:pt x="62861" y="470538"/>
                  </a:lnTo>
                  <a:lnTo>
                    <a:pt x="34603" y="451486"/>
                  </a:lnTo>
                  <a:lnTo>
                    <a:pt x="0" y="444500"/>
                  </a:lnTo>
                  <a:lnTo>
                    <a:pt x="0" y="889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6950454" y="2251963"/>
            <a:ext cx="273494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dirty="0">
                <a:solidFill>
                  <a:srgbClr val="FFFFFF"/>
                </a:solidFill>
                <a:latin typeface="Trebuchet MS"/>
                <a:cs typeface="Trebuchet MS"/>
              </a:rPr>
              <a:t>вводять</a:t>
            </a:r>
            <a:r>
              <a:rPr sz="1700" b="1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FFFFFF"/>
                </a:solidFill>
                <a:latin typeface="Trebuchet MS"/>
                <a:cs typeface="Trebuchet MS"/>
              </a:rPr>
              <a:t>по</a:t>
            </a:r>
            <a:r>
              <a:rPr sz="1700" b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1" spc="-5" dirty="0">
                <a:solidFill>
                  <a:srgbClr val="FFFFFF"/>
                </a:solidFill>
                <a:latin typeface="Trebuchet MS"/>
                <a:cs typeface="Trebuchet MS"/>
              </a:rPr>
              <a:t>типу</a:t>
            </a:r>
            <a:r>
              <a:rPr sz="1700" b="1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FFFFFF"/>
                </a:solidFill>
                <a:latin typeface="Trebuchet MS"/>
                <a:cs typeface="Trebuchet MS"/>
              </a:rPr>
              <a:t>суспензії</a:t>
            </a:r>
            <a:endParaRPr sz="1700">
              <a:latin typeface="Trebuchet MS"/>
              <a:cs typeface="Trebuchet MS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1580197" y="2509840"/>
            <a:ext cx="3910965" cy="1152525"/>
            <a:chOff x="1580197" y="2509840"/>
            <a:chExt cx="3910965" cy="1152525"/>
          </a:xfrm>
        </p:grpSpPr>
        <p:sp>
          <p:nvSpPr>
            <p:cNvPr id="44" name="object 44"/>
            <p:cNvSpPr/>
            <p:nvPr/>
          </p:nvSpPr>
          <p:spPr>
            <a:xfrm>
              <a:off x="1584960" y="2514602"/>
              <a:ext cx="3901440" cy="1143000"/>
            </a:xfrm>
            <a:custGeom>
              <a:avLst/>
              <a:gdLst/>
              <a:ahLst/>
              <a:cxnLst/>
              <a:rect l="l" t="t" r="r" b="b"/>
              <a:pathLst>
                <a:path w="3901440" h="1143000">
                  <a:moveTo>
                    <a:pt x="3710940" y="0"/>
                  </a:moveTo>
                  <a:lnTo>
                    <a:pt x="190500" y="0"/>
                  </a:lnTo>
                  <a:lnTo>
                    <a:pt x="185468" y="43678"/>
                  </a:lnTo>
                  <a:lnTo>
                    <a:pt x="171136" y="83775"/>
                  </a:lnTo>
                  <a:lnTo>
                    <a:pt x="148648" y="119146"/>
                  </a:lnTo>
                  <a:lnTo>
                    <a:pt x="119146" y="148648"/>
                  </a:lnTo>
                  <a:lnTo>
                    <a:pt x="83775" y="171136"/>
                  </a:lnTo>
                  <a:lnTo>
                    <a:pt x="43678" y="185468"/>
                  </a:lnTo>
                  <a:lnTo>
                    <a:pt x="0" y="190500"/>
                  </a:lnTo>
                  <a:lnTo>
                    <a:pt x="0" y="952500"/>
                  </a:lnTo>
                  <a:lnTo>
                    <a:pt x="43678" y="957530"/>
                  </a:lnTo>
                  <a:lnTo>
                    <a:pt x="83775" y="971861"/>
                  </a:lnTo>
                  <a:lnTo>
                    <a:pt x="119146" y="994347"/>
                  </a:lnTo>
                  <a:lnTo>
                    <a:pt x="148648" y="1023848"/>
                  </a:lnTo>
                  <a:lnTo>
                    <a:pt x="171136" y="1059218"/>
                  </a:lnTo>
                  <a:lnTo>
                    <a:pt x="185468" y="1099317"/>
                  </a:lnTo>
                  <a:lnTo>
                    <a:pt x="190500" y="1143000"/>
                  </a:lnTo>
                  <a:lnTo>
                    <a:pt x="3710940" y="1143000"/>
                  </a:lnTo>
                  <a:lnTo>
                    <a:pt x="3715971" y="1099317"/>
                  </a:lnTo>
                  <a:lnTo>
                    <a:pt x="3730303" y="1059218"/>
                  </a:lnTo>
                  <a:lnTo>
                    <a:pt x="3752791" y="1023848"/>
                  </a:lnTo>
                  <a:lnTo>
                    <a:pt x="3782293" y="994347"/>
                  </a:lnTo>
                  <a:lnTo>
                    <a:pt x="3817664" y="971861"/>
                  </a:lnTo>
                  <a:lnTo>
                    <a:pt x="3857761" y="957530"/>
                  </a:lnTo>
                  <a:lnTo>
                    <a:pt x="3901440" y="952500"/>
                  </a:lnTo>
                  <a:lnTo>
                    <a:pt x="3901440" y="190500"/>
                  </a:lnTo>
                  <a:lnTo>
                    <a:pt x="3857761" y="185468"/>
                  </a:lnTo>
                  <a:lnTo>
                    <a:pt x="3817664" y="171136"/>
                  </a:lnTo>
                  <a:lnTo>
                    <a:pt x="3782293" y="148648"/>
                  </a:lnTo>
                  <a:lnTo>
                    <a:pt x="3752791" y="119146"/>
                  </a:lnTo>
                  <a:lnTo>
                    <a:pt x="3730303" y="83775"/>
                  </a:lnTo>
                  <a:lnTo>
                    <a:pt x="3715971" y="43678"/>
                  </a:lnTo>
                  <a:lnTo>
                    <a:pt x="3710940" y="0"/>
                  </a:lnTo>
                  <a:close/>
                </a:path>
              </a:pathLst>
            </a:custGeom>
            <a:solidFill>
              <a:srgbClr val="852E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584960" y="2514602"/>
              <a:ext cx="3901440" cy="1143000"/>
            </a:xfrm>
            <a:custGeom>
              <a:avLst/>
              <a:gdLst/>
              <a:ahLst/>
              <a:cxnLst/>
              <a:rect l="l" t="t" r="r" b="b"/>
              <a:pathLst>
                <a:path w="3901440" h="1143000">
                  <a:moveTo>
                    <a:pt x="0" y="190500"/>
                  </a:moveTo>
                  <a:lnTo>
                    <a:pt x="43678" y="185468"/>
                  </a:lnTo>
                  <a:lnTo>
                    <a:pt x="83775" y="171136"/>
                  </a:lnTo>
                  <a:lnTo>
                    <a:pt x="119146" y="148648"/>
                  </a:lnTo>
                  <a:lnTo>
                    <a:pt x="148648" y="119146"/>
                  </a:lnTo>
                  <a:lnTo>
                    <a:pt x="171136" y="83775"/>
                  </a:lnTo>
                  <a:lnTo>
                    <a:pt x="185468" y="43678"/>
                  </a:lnTo>
                  <a:lnTo>
                    <a:pt x="190500" y="0"/>
                  </a:lnTo>
                  <a:lnTo>
                    <a:pt x="3710940" y="0"/>
                  </a:lnTo>
                  <a:lnTo>
                    <a:pt x="3715971" y="43678"/>
                  </a:lnTo>
                  <a:lnTo>
                    <a:pt x="3730303" y="83775"/>
                  </a:lnTo>
                  <a:lnTo>
                    <a:pt x="3752791" y="119146"/>
                  </a:lnTo>
                  <a:lnTo>
                    <a:pt x="3782293" y="148648"/>
                  </a:lnTo>
                  <a:lnTo>
                    <a:pt x="3817664" y="171136"/>
                  </a:lnTo>
                  <a:lnTo>
                    <a:pt x="3857761" y="185468"/>
                  </a:lnTo>
                  <a:lnTo>
                    <a:pt x="3901440" y="190500"/>
                  </a:lnTo>
                  <a:lnTo>
                    <a:pt x="3901440" y="952500"/>
                  </a:lnTo>
                  <a:lnTo>
                    <a:pt x="3857761" y="957530"/>
                  </a:lnTo>
                  <a:lnTo>
                    <a:pt x="3817664" y="971861"/>
                  </a:lnTo>
                  <a:lnTo>
                    <a:pt x="3782293" y="994347"/>
                  </a:lnTo>
                  <a:lnTo>
                    <a:pt x="3752791" y="1023848"/>
                  </a:lnTo>
                  <a:lnTo>
                    <a:pt x="3730303" y="1059218"/>
                  </a:lnTo>
                  <a:lnTo>
                    <a:pt x="3715971" y="1099317"/>
                  </a:lnTo>
                  <a:lnTo>
                    <a:pt x="3710940" y="1143000"/>
                  </a:lnTo>
                  <a:lnTo>
                    <a:pt x="190500" y="1143000"/>
                  </a:lnTo>
                  <a:lnTo>
                    <a:pt x="185468" y="1099317"/>
                  </a:lnTo>
                  <a:lnTo>
                    <a:pt x="171136" y="1059218"/>
                  </a:lnTo>
                  <a:lnTo>
                    <a:pt x="148648" y="1023848"/>
                  </a:lnTo>
                  <a:lnTo>
                    <a:pt x="119146" y="994347"/>
                  </a:lnTo>
                  <a:lnTo>
                    <a:pt x="83775" y="971861"/>
                  </a:lnTo>
                  <a:lnTo>
                    <a:pt x="43678" y="957530"/>
                  </a:lnTo>
                  <a:lnTo>
                    <a:pt x="0" y="952500"/>
                  </a:lnTo>
                  <a:lnTo>
                    <a:pt x="0" y="190500"/>
                  </a:lnTo>
                  <a:close/>
                </a:path>
              </a:pathLst>
            </a:custGeom>
            <a:ln w="9144">
              <a:solidFill>
                <a:srgbClr val="8643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1735441" y="2678683"/>
            <a:ext cx="3599179" cy="803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105"/>
              </a:spcBef>
            </a:pPr>
            <a:r>
              <a:rPr sz="1700" b="1" dirty="0">
                <a:solidFill>
                  <a:srgbClr val="FFFFFF"/>
                </a:solidFill>
                <a:latin typeface="Trebuchet MS"/>
                <a:cs typeface="Trebuchet MS"/>
              </a:rPr>
              <a:t>розчиняють в </a:t>
            </a:r>
            <a:r>
              <a:rPr sz="1700" b="1" spc="-5" dirty="0">
                <a:solidFill>
                  <a:srgbClr val="FFFFFF"/>
                </a:solidFill>
                <a:latin typeface="Trebuchet MS"/>
                <a:cs typeface="Trebuchet MS"/>
              </a:rPr>
              <a:t>мінімальній </a:t>
            </a:r>
            <a:r>
              <a:rPr sz="1700" b="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1" spc="-5" dirty="0">
                <a:solidFill>
                  <a:srgbClr val="FFFFFF"/>
                </a:solidFill>
                <a:latin typeface="Trebuchet MS"/>
                <a:cs typeface="Trebuchet MS"/>
              </a:rPr>
              <a:t>кількості </a:t>
            </a:r>
            <a:r>
              <a:rPr sz="1700" b="1" dirty="0">
                <a:solidFill>
                  <a:srgbClr val="FFFFFF"/>
                </a:solidFill>
                <a:latin typeface="Trebuchet MS"/>
                <a:cs typeface="Trebuchet MS"/>
              </a:rPr>
              <a:t>води, емульгують </a:t>
            </a:r>
            <a:r>
              <a:rPr sz="1700" b="1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FFFFFF"/>
                </a:solidFill>
                <a:latin typeface="Trebuchet MS"/>
                <a:cs typeface="Trebuchet MS"/>
              </a:rPr>
              <a:t>ланоліном</a:t>
            </a:r>
            <a:r>
              <a:rPr sz="1700" b="1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1" spc="-5" dirty="0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sz="1700" b="1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FFFFFF"/>
                </a:solidFill>
                <a:latin typeface="Trebuchet MS"/>
                <a:cs typeface="Trebuchet MS"/>
              </a:rPr>
              <a:t>змішують</a:t>
            </a:r>
            <a:r>
              <a:rPr sz="1700" b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FFFFFF"/>
                </a:solidFill>
                <a:latin typeface="Trebuchet MS"/>
                <a:cs typeface="Trebuchet MS"/>
              </a:rPr>
              <a:t>з</a:t>
            </a:r>
            <a:r>
              <a:rPr sz="1700" b="1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FFFFFF"/>
                </a:solidFill>
                <a:latin typeface="Trebuchet MS"/>
                <a:cs typeface="Trebuchet MS"/>
              </a:rPr>
              <a:t>основою</a:t>
            </a:r>
            <a:endParaRPr sz="1700">
              <a:latin typeface="Trebuchet MS"/>
              <a:cs typeface="Trebuchet M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2019300" y="4497323"/>
            <a:ext cx="3700779" cy="841375"/>
            <a:chOff x="2019300" y="4497323"/>
            <a:chExt cx="3700779" cy="841375"/>
          </a:xfrm>
        </p:grpSpPr>
        <p:sp>
          <p:nvSpPr>
            <p:cNvPr id="48" name="object 48"/>
            <p:cNvSpPr/>
            <p:nvPr/>
          </p:nvSpPr>
          <p:spPr>
            <a:xfrm>
              <a:off x="2023872" y="4501895"/>
              <a:ext cx="3691254" cy="832485"/>
            </a:xfrm>
            <a:custGeom>
              <a:avLst/>
              <a:gdLst/>
              <a:ahLst/>
              <a:cxnLst/>
              <a:rect l="l" t="t" r="r" b="b"/>
              <a:pathLst>
                <a:path w="3691254" h="832485">
                  <a:moveTo>
                    <a:pt x="3366604" y="0"/>
                  </a:moveTo>
                  <a:lnTo>
                    <a:pt x="0" y="0"/>
                  </a:lnTo>
                  <a:lnTo>
                    <a:pt x="0" y="832103"/>
                  </a:lnTo>
                  <a:lnTo>
                    <a:pt x="3366604" y="832103"/>
                  </a:lnTo>
                  <a:lnTo>
                    <a:pt x="3366604" y="592759"/>
                  </a:lnTo>
                  <a:lnTo>
                    <a:pt x="3423678" y="592759"/>
                  </a:lnTo>
                  <a:lnTo>
                    <a:pt x="3423678" y="700544"/>
                  </a:lnTo>
                  <a:lnTo>
                    <a:pt x="3691128" y="416051"/>
                  </a:lnTo>
                  <a:lnTo>
                    <a:pt x="3423678" y="131559"/>
                  </a:lnTo>
                  <a:lnTo>
                    <a:pt x="3423678" y="239344"/>
                  </a:lnTo>
                  <a:lnTo>
                    <a:pt x="3366604" y="239344"/>
                  </a:lnTo>
                  <a:lnTo>
                    <a:pt x="3366604" y="0"/>
                  </a:lnTo>
                  <a:close/>
                </a:path>
              </a:pathLst>
            </a:custGeom>
            <a:solidFill>
              <a:srgbClr val="F1D6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023872" y="4501895"/>
              <a:ext cx="3691254" cy="832485"/>
            </a:xfrm>
            <a:custGeom>
              <a:avLst/>
              <a:gdLst/>
              <a:ahLst/>
              <a:cxnLst/>
              <a:rect l="l" t="t" r="r" b="b"/>
              <a:pathLst>
                <a:path w="3691254" h="832485">
                  <a:moveTo>
                    <a:pt x="0" y="0"/>
                  </a:moveTo>
                  <a:lnTo>
                    <a:pt x="3366604" y="0"/>
                  </a:lnTo>
                  <a:lnTo>
                    <a:pt x="3366604" y="239344"/>
                  </a:lnTo>
                  <a:lnTo>
                    <a:pt x="3423678" y="239344"/>
                  </a:lnTo>
                  <a:lnTo>
                    <a:pt x="3423678" y="131559"/>
                  </a:lnTo>
                  <a:lnTo>
                    <a:pt x="3691128" y="416051"/>
                  </a:lnTo>
                  <a:lnTo>
                    <a:pt x="3423678" y="700544"/>
                  </a:lnTo>
                  <a:lnTo>
                    <a:pt x="3423678" y="592759"/>
                  </a:lnTo>
                  <a:lnTo>
                    <a:pt x="3366604" y="592759"/>
                  </a:lnTo>
                  <a:lnTo>
                    <a:pt x="3366604" y="832103"/>
                  </a:lnTo>
                  <a:lnTo>
                    <a:pt x="0" y="832103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2079715" y="4487798"/>
            <a:ext cx="310324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rebuchet MS"/>
                <a:cs typeface="Trebuchet MS"/>
              </a:rPr>
              <a:t>при</a:t>
            </a:r>
            <a:r>
              <a:rPr sz="1800" b="1" spc="-35" dirty="0">
                <a:latin typeface="Trebuchet MS"/>
                <a:cs typeface="Trebuchet MS"/>
              </a:rPr>
              <a:t> </a:t>
            </a:r>
            <a:r>
              <a:rPr sz="1800" b="1" spc="-5" dirty="0">
                <a:latin typeface="Trebuchet MS"/>
                <a:cs typeface="Trebuchet MS"/>
              </a:rPr>
              <a:t>прописуванні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в</a:t>
            </a:r>
            <a:r>
              <a:rPr sz="1800" b="1" spc="-30" dirty="0">
                <a:latin typeface="Trebuchet MS"/>
                <a:cs typeface="Trebuchet MS"/>
              </a:rPr>
              <a:t> </a:t>
            </a:r>
            <a:r>
              <a:rPr sz="1800" b="1" spc="-5" dirty="0">
                <a:latin typeface="Trebuchet MS"/>
                <a:cs typeface="Trebuchet MS"/>
              </a:rPr>
              <a:t>рецепті </a:t>
            </a:r>
            <a:r>
              <a:rPr sz="1800" b="1" spc="-525" dirty="0">
                <a:latin typeface="Trebuchet MS"/>
                <a:cs typeface="Trebuchet MS"/>
              </a:rPr>
              <a:t> </a:t>
            </a:r>
            <a:r>
              <a:rPr sz="1800" b="1" spc="-5" dirty="0">
                <a:latin typeface="Trebuchet MS"/>
                <a:cs typeface="Trebuchet MS"/>
              </a:rPr>
              <a:t>ланоліну (без зазначення </a:t>
            </a:r>
            <a:r>
              <a:rPr sz="1800" b="1" dirty="0">
                <a:latin typeface="Trebuchet MS"/>
                <a:cs typeface="Trebuchet MS"/>
              </a:rPr>
              <a:t> </a:t>
            </a:r>
            <a:r>
              <a:rPr sz="1800" b="1" spc="-5" dirty="0">
                <a:latin typeface="Trebuchet MS"/>
                <a:cs typeface="Trebuchet MS"/>
              </a:rPr>
              <a:t>водний</a:t>
            </a:r>
            <a:r>
              <a:rPr sz="1800" b="1" spc="-2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чи </a:t>
            </a:r>
            <a:r>
              <a:rPr sz="1800" b="1" spc="-5" dirty="0">
                <a:latin typeface="Trebuchet MS"/>
                <a:cs typeface="Trebuchet MS"/>
              </a:rPr>
              <a:t>безводний)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5786628" y="4643631"/>
            <a:ext cx="3843654" cy="542925"/>
            <a:chOff x="5786628" y="4643631"/>
            <a:chExt cx="3843654" cy="542925"/>
          </a:xfrm>
        </p:grpSpPr>
        <p:sp>
          <p:nvSpPr>
            <p:cNvPr id="52" name="object 52"/>
            <p:cNvSpPr/>
            <p:nvPr/>
          </p:nvSpPr>
          <p:spPr>
            <a:xfrm>
              <a:off x="5791200" y="4648203"/>
              <a:ext cx="3834765" cy="533400"/>
            </a:xfrm>
            <a:custGeom>
              <a:avLst/>
              <a:gdLst/>
              <a:ahLst/>
              <a:cxnLst/>
              <a:rect l="l" t="t" r="r" b="b"/>
              <a:pathLst>
                <a:path w="3834765" h="533400">
                  <a:moveTo>
                    <a:pt x="3745484" y="0"/>
                  </a:moveTo>
                  <a:lnTo>
                    <a:pt x="88900" y="0"/>
                  </a:lnTo>
                  <a:lnTo>
                    <a:pt x="81913" y="34603"/>
                  </a:lnTo>
                  <a:lnTo>
                    <a:pt x="62861" y="62861"/>
                  </a:lnTo>
                  <a:lnTo>
                    <a:pt x="34603" y="81913"/>
                  </a:lnTo>
                  <a:lnTo>
                    <a:pt x="0" y="88899"/>
                  </a:lnTo>
                  <a:lnTo>
                    <a:pt x="0" y="444487"/>
                  </a:lnTo>
                  <a:lnTo>
                    <a:pt x="34603" y="451475"/>
                  </a:lnTo>
                  <a:lnTo>
                    <a:pt x="62861" y="470531"/>
                  </a:lnTo>
                  <a:lnTo>
                    <a:pt x="81913" y="498794"/>
                  </a:lnTo>
                  <a:lnTo>
                    <a:pt x="88900" y="533399"/>
                  </a:lnTo>
                  <a:lnTo>
                    <a:pt x="3745484" y="533399"/>
                  </a:lnTo>
                  <a:lnTo>
                    <a:pt x="3752470" y="498794"/>
                  </a:lnTo>
                  <a:lnTo>
                    <a:pt x="3771522" y="470531"/>
                  </a:lnTo>
                  <a:lnTo>
                    <a:pt x="3799780" y="451475"/>
                  </a:lnTo>
                  <a:lnTo>
                    <a:pt x="3834384" y="444487"/>
                  </a:lnTo>
                  <a:lnTo>
                    <a:pt x="3834384" y="88899"/>
                  </a:lnTo>
                  <a:lnTo>
                    <a:pt x="3799780" y="81913"/>
                  </a:lnTo>
                  <a:lnTo>
                    <a:pt x="3771522" y="62861"/>
                  </a:lnTo>
                  <a:lnTo>
                    <a:pt x="3752470" y="34603"/>
                  </a:lnTo>
                  <a:lnTo>
                    <a:pt x="3745484" y="0"/>
                  </a:lnTo>
                  <a:close/>
                </a:path>
              </a:pathLst>
            </a:custGeom>
            <a:solidFill>
              <a:srgbClr val="F1D6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791200" y="4648203"/>
              <a:ext cx="3834765" cy="533400"/>
            </a:xfrm>
            <a:custGeom>
              <a:avLst/>
              <a:gdLst/>
              <a:ahLst/>
              <a:cxnLst/>
              <a:rect l="l" t="t" r="r" b="b"/>
              <a:pathLst>
                <a:path w="3834765" h="533400">
                  <a:moveTo>
                    <a:pt x="0" y="88899"/>
                  </a:moveTo>
                  <a:lnTo>
                    <a:pt x="34603" y="81913"/>
                  </a:lnTo>
                  <a:lnTo>
                    <a:pt x="62861" y="62861"/>
                  </a:lnTo>
                  <a:lnTo>
                    <a:pt x="81913" y="34603"/>
                  </a:lnTo>
                  <a:lnTo>
                    <a:pt x="88900" y="0"/>
                  </a:lnTo>
                  <a:lnTo>
                    <a:pt x="3745484" y="0"/>
                  </a:lnTo>
                  <a:lnTo>
                    <a:pt x="3752470" y="34603"/>
                  </a:lnTo>
                  <a:lnTo>
                    <a:pt x="3771522" y="62861"/>
                  </a:lnTo>
                  <a:lnTo>
                    <a:pt x="3799780" y="81913"/>
                  </a:lnTo>
                  <a:lnTo>
                    <a:pt x="3834384" y="88899"/>
                  </a:lnTo>
                  <a:lnTo>
                    <a:pt x="3834384" y="444487"/>
                  </a:lnTo>
                  <a:lnTo>
                    <a:pt x="3799780" y="451475"/>
                  </a:lnTo>
                  <a:lnTo>
                    <a:pt x="3771522" y="470531"/>
                  </a:lnTo>
                  <a:lnTo>
                    <a:pt x="3752470" y="498794"/>
                  </a:lnTo>
                  <a:lnTo>
                    <a:pt x="3745484" y="533399"/>
                  </a:lnTo>
                  <a:lnTo>
                    <a:pt x="88900" y="533399"/>
                  </a:lnTo>
                  <a:lnTo>
                    <a:pt x="81913" y="498794"/>
                  </a:lnTo>
                  <a:lnTo>
                    <a:pt x="62861" y="470531"/>
                  </a:lnTo>
                  <a:lnTo>
                    <a:pt x="34603" y="451475"/>
                  </a:lnTo>
                  <a:lnTo>
                    <a:pt x="0" y="444487"/>
                  </a:lnTo>
                  <a:lnTo>
                    <a:pt x="0" y="8889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5922771" y="4766564"/>
            <a:ext cx="3571240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93365" algn="l"/>
              </a:tabLst>
            </a:pPr>
            <a:r>
              <a:rPr sz="1700" b="1" dirty="0">
                <a:latin typeface="Trebuchet MS"/>
                <a:cs typeface="Trebuchet MS"/>
              </a:rPr>
              <a:t>використовують</a:t>
            </a:r>
            <a:r>
              <a:rPr sz="1700" b="1" spc="475" dirty="0">
                <a:latin typeface="Trebuchet MS"/>
                <a:cs typeface="Trebuchet MS"/>
              </a:rPr>
              <a:t> </a:t>
            </a:r>
            <a:r>
              <a:rPr sz="1700" b="1" dirty="0">
                <a:latin typeface="Trebuchet MS"/>
                <a:cs typeface="Trebuchet MS"/>
              </a:rPr>
              <a:t>ланолін	</a:t>
            </a:r>
            <a:r>
              <a:rPr sz="1700" b="1" spc="-5" dirty="0">
                <a:latin typeface="Trebuchet MS"/>
                <a:cs typeface="Trebuchet MS"/>
              </a:rPr>
              <a:t>водний</a:t>
            </a:r>
            <a:endParaRPr sz="1700">
              <a:latin typeface="Trebuchet MS"/>
              <a:cs typeface="Trebuchet M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1123188" y="5408676"/>
            <a:ext cx="405765" cy="628015"/>
            <a:chOff x="1123188" y="5408676"/>
            <a:chExt cx="405765" cy="628015"/>
          </a:xfrm>
        </p:grpSpPr>
        <p:sp>
          <p:nvSpPr>
            <p:cNvPr id="56" name="object 56"/>
            <p:cNvSpPr/>
            <p:nvPr/>
          </p:nvSpPr>
          <p:spPr>
            <a:xfrm>
              <a:off x="1127760" y="5413248"/>
              <a:ext cx="396240" cy="619125"/>
            </a:xfrm>
            <a:custGeom>
              <a:avLst/>
              <a:gdLst/>
              <a:ahLst/>
              <a:cxnLst/>
              <a:rect l="l" t="t" r="r" b="b"/>
              <a:pathLst>
                <a:path w="396240" h="619125">
                  <a:moveTo>
                    <a:pt x="198120" y="0"/>
                  </a:moveTo>
                  <a:lnTo>
                    <a:pt x="0" y="309371"/>
                  </a:lnTo>
                  <a:lnTo>
                    <a:pt x="198120" y="618743"/>
                  </a:lnTo>
                  <a:lnTo>
                    <a:pt x="396240" y="309371"/>
                  </a:lnTo>
                  <a:lnTo>
                    <a:pt x="198120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127760" y="5413248"/>
              <a:ext cx="396240" cy="619125"/>
            </a:xfrm>
            <a:custGeom>
              <a:avLst/>
              <a:gdLst/>
              <a:ahLst/>
              <a:cxnLst/>
              <a:rect l="l" t="t" r="r" b="b"/>
              <a:pathLst>
                <a:path w="396240" h="619125">
                  <a:moveTo>
                    <a:pt x="0" y="309371"/>
                  </a:moveTo>
                  <a:lnTo>
                    <a:pt x="198120" y="0"/>
                  </a:lnTo>
                  <a:lnTo>
                    <a:pt x="396240" y="309371"/>
                  </a:lnTo>
                  <a:lnTo>
                    <a:pt x="198120" y="618743"/>
                  </a:lnTo>
                  <a:lnTo>
                    <a:pt x="0" y="30937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1247966" y="5548420"/>
            <a:ext cx="1530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3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6091237" y="5425250"/>
            <a:ext cx="4366895" cy="771525"/>
            <a:chOff x="6091237" y="5425250"/>
            <a:chExt cx="4366895" cy="771525"/>
          </a:xfrm>
        </p:grpSpPr>
        <p:sp>
          <p:nvSpPr>
            <p:cNvPr id="60" name="object 60"/>
            <p:cNvSpPr/>
            <p:nvPr/>
          </p:nvSpPr>
          <p:spPr>
            <a:xfrm>
              <a:off x="6096000" y="5430013"/>
              <a:ext cx="4357370" cy="762000"/>
            </a:xfrm>
            <a:custGeom>
              <a:avLst/>
              <a:gdLst/>
              <a:ahLst/>
              <a:cxnLst/>
              <a:rect l="l" t="t" r="r" b="b"/>
              <a:pathLst>
                <a:path w="4357370" h="762000">
                  <a:moveTo>
                    <a:pt x="4230116" y="0"/>
                  </a:moveTo>
                  <a:lnTo>
                    <a:pt x="127000" y="0"/>
                  </a:lnTo>
                  <a:lnTo>
                    <a:pt x="117019" y="49434"/>
                  </a:lnTo>
                  <a:lnTo>
                    <a:pt x="89803" y="89803"/>
                  </a:lnTo>
                  <a:lnTo>
                    <a:pt x="49434" y="117019"/>
                  </a:lnTo>
                  <a:lnTo>
                    <a:pt x="0" y="126999"/>
                  </a:lnTo>
                  <a:lnTo>
                    <a:pt x="0" y="634999"/>
                  </a:lnTo>
                  <a:lnTo>
                    <a:pt x="49434" y="644980"/>
                  </a:lnTo>
                  <a:lnTo>
                    <a:pt x="89803" y="672196"/>
                  </a:lnTo>
                  <a:lnTo>
                    <a:pt x="117019" y="712565"/>
                  </a:lnTo>
                  <a:lnTo>
                    <a:pt x="127000" y="761999"/>
                  </a:lnTo>
                  <a:lnTo>
                    <a:pt x="4230116" y="761999"/>
                  </a:lnTo>
                  <a:lnTo>
                    <a:pt x="4240096" y="712565"/>
                  </a:lnTo>
                  <a:lnTo>
                    <a:pt x="4267312" y="672196"/>
                  </a:lnTo>
                  <a:lnTo>
                    <a:pt x="4307681" y="644980"/>
                  </a:lnTo>
                  <a:lnTo>
                    <a:pt x="4357116" y="634999"/>
                  </a:lnTo>
                  <a:lnTo>
                    <a:pt x="4357116" y="126999"/>
                  </a:lnTo>
                  <a:lnTo>
                    <a:pt x="4307681" y="117019"/>
                  </a:lnTo>
                  <a:lnTo>
                    <a:pt x="4267312" y="89803"/>
                  </a:lnTo>
                  <a:lnTo>
                    <a:pt x="4240096" y="49434"/>
                  </a:lnTo>
                  <a:lnTo>
                    <a:pt x="4230116" y="0"/>
                  </a:lnTo>
                  <a:close/>
                </a:path>
              </a:pathLst>
            </a:custGeom>
            <a:solidFill>
              <a:srgbClr val="F0D6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096000" y="5430013"/>
              <a:ext cx="4357370" cy="762000"/>
            </a:xfrm>
            <a:custGeom>
              <a:avLst/>
              <a:gdLst/>
              <a:ahLst/>
              <a:cxnLst/>
              <a:rect l="l" t="t" r="r" b="b"/>
              <a:pathLst>
                <a:path w="4357370" h="762000">
                  <a:moveTo>
                    <a:pt x="0" y="126999"/>
                  </a:moveTo>
                  <a:lnTo>
                    <a:pt x="49434" y="117019"/>
                  </a:lnTo>
                  <a:lnTo>
                    <a:pt x="89803" y="89803"/>
                  </a:lnTo>
                  <a:lnTo>
                    <a:pt x="117019" y="49434"/>
                  </a:lnTo>
                  <a:lnTo>
                    <a:pt x="127000" y="0"/>
                  </a:lnTo>
                  <a:lnTo>
                    <a:pt x="4230116" y="0"/>
                  </a:lnTo>
                  <a:lnTo>
                    <a:pt x="4240096" y="49434"/>
                  </a:lnTo>
                  <a:lnTo>
                    <a:pt x="4267312" y="89803"/>
                  </a:lnTo>
                  <a:lnTo>
                    <a:pt x="4307681" y="117019"/>
                  </a:lnTo>
                  <a:lnTo>
                    <a:pt x="4357116" y="126999"/>
                  </a:lnTo>
                  <a:lnTo>
                    <a:pt x="4357116" y="634999"/>
                  </a:lnTo>
                  <a:lnTo>
                    <a:pt x="4307681" y="644980"/>
                  </a:lnTo>
                  <a:lnTo>
                    <a:pt x="4267312" y="672196"/>
                  </a:lnTo>
                  <a:lnTo>
                    <a:pt x="4240096" y="712565"/>
                  </a:lnTo>
                  <a:lnTo>
                    <a:pt x="4230116" y="761999"/>
                  </a:lnTo>
                  <a:lnTo>
                    <a:pt x="127000" y="761999"/>
                  </a:lnTo>
                  <a:lnTo>
                    <a:pt x="117019" y="712565"/>
                  </a:lnTo>
                  <a:lnTo>
                    <a:pt x="89803" y="672196"/>
                  </a:lnTo>
                  <a:lnTo>
                    <a:pt x="49434" y="644980"/>
                  </a:lnTo>
                  <a:lnTo>
                    <a:pt x="0" y="634999"/>
                  </a:lnTo>
                  <a:lnTo>
                    <a:pt x="0" y="12699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6419151" y="5402834"/>
            <a:ext cx="3710304" cy="80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700" b="1" spc="-5" dirty="0">
                <a:latin typeface="Trebuchet MS"/>
                <a:cs typeface="Trebuchet MS"/>
              </a:rPr>
              <a:t>Протаргол</a:t>
            </a:r>
            <a:r>
              <a:rPr sz="1700" b="1" spc="-55" dirty="0">
                <a:latin typeface="Trebuchet MS"/>
                <a:cs typeface="Trebuchet MS"/>
              </a:rPr>
              <a:t> </a:t>
            </a:r>
            <a:r>
              <a:rPr sz="1700" b="1" dirty="0">
                <a:latin typeface="Trebuchet MS"/>
                <a:cs typeface="Trebuchet MS"/>
              </a:rPr>
              <a:t>спочатку</a:t>
            </a:r>
            <a:r>
              <a:rPr sz="1700" b="1" spc="-35" dirty="0">
                <a:latin typeface="Trebuchet MS"/>
                <a:cs typeface="Trebuchet MS"/>
              </a:rPr>
              <a:t> </a:t>
            </a:r>
            <a:r>
              <a:rPr sz="1700" b="1" dirty="0">
                <a:latin typeface="Trebuchet MS"/>
                <a:cs typeface="Trebuchet MS"/>
              </a:rPr>
              <a:t>диспергують</a:t>
            </a:r>
            <a:r>
              <a:rPr sz="1700" b="1" spc="-45" dirty="0">
                <a:latin typeface="Trebuchet MS"/>
                <a:cs typeface="Trebuchet MS"/>
              </a:rPr>
              <a:t> </a:t>
            </a:r>
            <a:r>
              <a:rPr sz="1700" b="1" dirty="0">
                <a:latin typeface="Trebuchet MS"/>
                <a:cs typeface="Trebuchet MS"/>
              </a:rPr>
              <a:t>з </a:t>
            </a:r>
            <a:r>
              <a:rPr sz="1700" b="1" spc="-495" dirty="0">
                <a:latin typeface="Trebuchet MS"/>
                <a:cs typeface="Trebuchet MS"/>
              </a:rPr>
              <a:t> </a:t>
            </a:r>
            <a:r>
              <a:rPr sz="1700" b="1" spc="-5" dirty="0">
                <a:latin typeface="Trebuchet MS"/>
                <a:cs typeface="Trebuchet MS"/>
              </a:rPr>
              <a:t>гліцерином (на 1,0 </a:t>
            </a:r>
            <a:r>
              <a:rPr sz="1700" b="1" dirty="0">
                <a:latin typeface="Trebuchet MS"/>
                <a:cs typeface="Trebuchet MS"/>
              </a:rPr>
              <a:t>г протарголу – </a:t>
            </a:r>
            <a:r>
              <a:rPr sz="1700" b="1" spc="5" dirty="0">
                <a:latin typeface="Trebuchet MS"/>
                <a:cs typeface="Trebuchet MS"/>
              </a:rPr>
              <a:t> </a:t>
            </a:r>
            <a:r>
              <a:rPr sz="1700" b="1" spc="-5" dirty="0">
                <a:latin typeface="Trebuchet MS"/>
                <a:cs typeface="Trebuchet MS"/>
              </a:rPr>
              <a:t>6-8 </a:t>
            </a:r>
            <a:r>
              <a:rPr sz="1700" b="1" dirty="0">
                <a:latin typeface="Trebuchet MS"/>
                <a:cs typeface="Trebuchet MS"/>
              </a:rPr>
              <a:t>крапель</a:t>
            </a:r>
            <a:r>
              <a:rPr sz="1700" b="1" spc="-20" dirty="0">
                <a:latin typeface="Trebuchet MS"/>
                <a:cs typeface="Trebuchet MS"/>
              </a:rPr>
              <a:t> </a:t>
            </a:r>
            <a:r>
              <a:rPr sz="1700" b="1" spc="-5" dirty="0">
                <a:latin typeface="Trebuchet MS"/>
                <a:cs typeface="Trebuchet MS"/>
              </a:rPr>
              <a:t>гліцерину)</a:t>
            </a:r>
            <a:endParaRPr sz="1700">
              <a:latin typeface="Trebuchet MS"/>
              <a:cs typeface="Trebuchet MS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1354645" y="6120193"/>
            <a:ext cx="405765" cy="628650"/>
            <a:chOff x="1354645" y="6120193"/>
            <a:chExt cx="405765" cy="628650"/>
          </a:xfrm>
        </p:grpSpPr>
        <p:sp>
          <p:nvSpPr>
            <p:cNvPr id="64" name="object 64"/>
            <p:cNvSpPr/>
            <p:nvPr/>
          </p:nvSpPr>
          <p:spPr>
            <a:xfrm>
              <a:off x="1359408" y="6124955"/>
              <a:ext cx="396240" cy="619125"/>
            </a:xfrm>
            <a:custGeom>
              <a:avLst/>
              <a:gdLst/>
              <a:ahLst/>
              <a:cxnLst/>
              <a:rect l="l" t="t" r="r" b="b"/>
              <a:pathLst>
                <a:path w="396239" h="619125">
                  <a:moveTo>
                    <a:pt x="198120" y="0"/>
                  </a:moveTo>
                  <a:lnTo>
                    <a:pt x="0" y="309372"/>
                  </a:lnTo>
                  <a:lnTo>
                    <a:pt x="198120" y="618744"/>
                  </a:lnTo>
                  <a:lnTo>
                    <a:pt x="396240" y="309372"/>
                  </a:lnTo>
                  <a:lnTo>
                    <a:pt x="198120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359408" y="6124955"/>
              <a:ext cx="396240" cy="619125"/>
            </a:xfrm>
            <a:custGeom>
              <a:avLst/>
              <a:gdLst/>
              <a:ahLst/>
              <a:cxnLst/>
              <a:rect l="l" t="t" r="r" b="b"/>
              <a:pathLst>
                <a:path w="396239" h="619125">
                  <a:moveTo>
                    <a:pt x="0" y="309372"/>
                  </a:moveTo>
                  <a:lnTo>
                    <a:pt x="198120" y="0"/>
                  </a:lnTo>
                  <a:lnTo>
                    <a:pt x="396240" y="309372"/>
                  </a:lnTo>
                  <a:lnTo>
                    <a:pt x="198120" y="618744"/>
                  </a:lnTo>
                  <a:lnTo>
                    <a:pt x="0" y="30937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" name="object 66"/>
          <p:cNvGrpSpPr/>
          <p:nvPr/>
        </p:nvGrpSpPr>
        <p:grpSpPr>
          <a:xfrm>
            <a:off x="1932432" y="6297167"/>
            <a:ext cx="6525895" cy="562610"/>
            <a:chOff x="1932432" y="6297167"/>
            <a:chExt cx="6525895" cy="562610"/>
          </a:xfrm>
        </p:grpSpPr>
        <p:sp>
          <p:nvSpPr>
            <p:cNvPr id="67" name="object 67"/>
            <p:cNvSpPr/>
            <p:nvPr/>
          </p:nvSpPr>
          <p:spPr>
            <a:xfrm>
              <a:off x="1937004" y="6301739"/>
              <a:ext cx="6517005" cy="553720"/>
            </a:xfrm>
            <a:custGeom>
              <a:avLst/>
              <a:gdLst/>
              <a:ahLst/>
              <a:cxnLst/>
              <a:rect l="l" t="t" r="r" b="b"/>
              <a:pathLst>
                <a:path w="6517005" h="553720">
                  <a:moveTo>
                    <a:pt x="6516624" y="158750"/>
                  </a:moveTo>
                  <a:lnTo>
                    <a:pt x="6513614" y="158750"/>
                  </a:lnTo>
                  <a:lnTo>
                    <a:pt x="6513614" y="0"/>
                  </a:lnTo>
                  <a:lnTo>
                    <a:pt x="0" y="0"/>
                  </a:lnTo>
                  <a:lnTo>
                    <a:pt x="0" y="158750"/>
                  </a:lnTo>
                  <a:lnTo>
                    <a:pt x="0" y="393700"/>
                  </a:lnTo>
                  <a:lnTo>
                    <a:pt x="0" y="553720"/>
                  </a:lnTo>
                  <a:lnTo>
                    <a:pt x="6513614" y="553720"/>
                  </a:lnTo>
                  <a:lnTo>
                    <a:pt x="6513614" y="393700"/>
                  </a:lnTo>
                  <a:lnTo>
                    <a:pt x="6516624" y="393700"/>
                  </a:lnTo>
                  <a:lnTo>
                    <a:pt x="6516624" y="158750"/>
                  </a:lnTo>
                  <a:close/>
                </a:path>
              </a:pathLst>
            </a:custGeom>
            <a:solidFill>
              <a:srgbClr val="F1D6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937004" y="6301739"/>
              <a:ext cx="6517005" cy="553720"/>
            </a:xfrm>
            <a:custGeom>
              <a:avLst/>
              <a:gdLst/>
              <a:ahLst/>
              <a:cxnLst/>
              <a:rect l="l" t="t" r="r" b="b"/>
              <a:pathLst>
                <a:path w="6517005" h="553720">
                  <a:moveTo>
                    <a:pt x="0" y="0"/>
                  </a:moveTo>
                  <a:lnTo>
                    <a:pt x="6513626" y="0"/>
                  </a:lnTo>
                  <a:lnTo>
                    <a:pt x="6513626" y="159131"/>
                  </a:lnTo>
                  <a:lnTo>
                    <a:pt x="6516624" y="159131"/>
                  </a:lnTo>
                  <a:lnTo>
                    <a:pt x="6516624" y="276606"/>
                  </a:lnTo>
                  <a:lnTo>
                    <a:pt x="6516624" y="394081"/>
                  </a:lnTo>
                  <a:lnTo>
                    <a:pt x="6513626" y="394081"/>
                  </a:lnTo>
                  <a:lnTo>
                    <a:pt x="6513626" y="553212"/>
                  </a:lnTo>
                  <a:lnTo>
                    <a:pt x="0" y="553212"/>
                  </a:lnTo>
                  <a:lnTo>
                    <a:pt x="0" y="0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1479604" y="6285477"/>
            <a:ext cx="6966584" cy="57404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456565" marR="237490" indent="-444500">
              <a:lnSpc>
                <a:spcPts val="2160"/>
              </a:lnSpc>
              <a:spcBef>
                <a:spcPts val="170"/>
              </a:spcBef>
              <a:tabLst>
                <a:tab pos="520700" algn="l"/>
              </a:tabLst>
            </a:pP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4		</a:t>
            </a:r>
            <a:r>
              <a:rPr sz="1800" b="1" spc="-5" dirty="0">
                <a:latin typeface="Trebuchet MS"/>
                <a:cs typeface="Trebuchet MS"/>
              </a:rPr>
              <a:t>сухі </a:t>
            </a:r>
            <a:r>
              <a:rPr sz="1800" b="1" dirty="0">
                <a:latin typeface="Trebuchet MS"/>
                <a:cs typeface="Trebuchet MS"/>
              </a:rPr>
              <a:t>і </a:t>
            </a:r>
            <a:r>
              <a:rPr sz="1800" b="1" spc="-5" dirty="0">
                <a:latin typeface="Trebuchet MS"/>
                <a:cs typeface="Trebuchet MS"/>
              </a:rPr>
              <a:t>густі екстракти </a:t>
            </a:r>
            <a:r>
              <a:rPr sz="1800" dirty="0">
                <a:latin typeface="Trebuchet MS"/>
                <a:cs typeface="Trebuchet MS"/>
              </a:rPr>
              <a:t>в </a:t>
            </a:r>
            <a:r>
              <a:rPr sz="1800" spc="-5" dirty="0">
                <a:latin typeface="Trebuchet MS"/>
                <a:cs typeface="Trebuchet MS"/>
              </a:rPr>
              <a:t>емульсійні мазі вводять </a:t>
            </a:r>
            <a:r>
              <a:rPr sz="1800" dirty="0">
                <a:latin typeface="Trebuchet MS"/>
                <a:cs typeface="Trebuchet MS"/>
              </a:rPr>
              <a:t>у </a:t>
            </a:r>
            <a:r>
              <a:rPr sz="1800" spc="-5" dirty="0">
                <a:latin typeface="Trebuchet MS"/>
                <a:cs typeface="Trebuchet MS"/>
              </a:rPr>
              <a:t>вигляді </a:t>
            </a:r>
            <a:r>
              <a:rPr sz="1800" spc="-53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спирто-водно-гліцеринового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розчину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(1:2)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1703832" y="3656717"/>
            <a:ext cx="8978265" cy="746125"/>
          </a:xfrm>
          <a:custGeom>
            <a:avLst/>
            <a:gdLst/>
            <a:ahLst/>
            <a:cxnLst/>
            <a:rect l="l" t="t" r="r" b="b"/>
            <a:pathLst>
              <a:path w="8978265" h="746125">
                <a:moveTo>
                  <a:pt x="0" y="174625"/>
                </a:moveTo>
                <a:lnTo>
                  <a:pt x="8983" y="130129"/>
                </a:lnTo>
                <a:lnTo>
                  <a:pt x="33480" y="93794"/>
                </a:lnTo>
                <a:lnTo>
                  <a:pt x="69812" y="69295"/>
                </a:lnTo>
                <a:lnTo>
                  <a:pt x="114300" y="60312"/>
                </a:lnTo>
                <a:lnTo>
                  <a:pt x="1496314" y="60312"/>
                </a:lnTo>
                <a:lnTo>
                  <a:pt x="1726539" y="0"/>
                </a:lnTo>
                <a:lnTo>
                  <a:pt x="3740785" y="60312"/>
                </a:lnTo>
                <a:lnTo>
                  <a:pt x="8863584" y="60312"/>
                </a:lnTo>
                <a:lnTo>
                  <a:pt x="8908071" y="69295"/>
                </a:lnTo>
                <a:lnTo>
                  <a:pt x="8944403" y="93794"/>
                </a:lnTo>
                <a:lnTo>
                  <a:pt x="8968900" y="130129"/>
                </a:lnTo>
                <a:lnTo>
                  <a:pt x="8977884" y="174625"/>
                </a:lnTo>
                <a:lnTo>
                  <a:pt x="8977884" y="346062"/>
                </a:lnTo>
                <a:lnTo>
                  <a:pt x="8977884" y="631812"/>
                </a:lnTo>
                <a:lnTo>
                  <a:pt x="8968900" y="676305"/>
                </a:lnTo>
                <a:lnTo>
                  <a:pt x="8944403" y="712636"/>
                </a:lnTo>
                <a:lnTo>
                  <a:pt x="8908071" y="737130"/>
                </a:lnTo>
                <a:lnTo>
                  <a:pt x="8863584" y="746112"/>
                </a:lnTo>
                <a:lnTo>
                  <a:pt x="3740785" y="746112"/>
                </a:lnTo>
                <a:lnTo>
                  <a:pt x="1496314" y="746112"/>
                </a:lnTo>
                <a:lnTo>
                  <a:pt x="114300" y="746112"/>
                </a:lnTo>
                <a:lnTo>
                  <a:pt x="69812" y="737130"/>
                </a:lnTo>
                <a:lnTo>
                  <a:pt x="33480" y="712636"/>
                </a:lnTo>
                <a:lnTo>
                  <a:pt x="8983" y="676305"/>
                </a:lnTo>
                <a:lnTo>
                  <a:pt x="0" y="631812"/>
                </a:lnTo>
                <a:lnTo>
                  <a:pt x="0" y="346062"/>
                </a:lnTo>
                <a:lnTo>
                  <a:pt x="0" y="174612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 txBox="1"/>
          <p:nvPr/>
        </p:nvSpPr>
        <p:spPr>
          <a:xfrm>
            <a:off x="1887368" y="3731019"/>
            <a:ext cx="86099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9380" marR="5080" indent="-107314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852E74"/>
                </a:solidFill>
                <a:latin typeface="Trebuchet MS"/>
                <a:cs typeface="Trebuchet MS"/>
              </a:rPr>
              <a:t>NB! Якщо </a:t>
            </a:r>
            <a:r>
              <a:rPr sz="1800" b="1" dirty="0">
                <a:solidFill>
                  <a:srgbClr val="852E74"/>
                </a:solidFill>
                <a:latin typeface="Trebuchet MS"/>
                <a:cs typeface="Trebuchet MS"/>
              </a:rPr>
              <a:t>у </a:t>
            </a:r>
            <a:r>
              <a:rPr sz="1800" b="1" spc="-5" dirty="0">
                <a:solidFill>
                  <a:srgbClr val="852E74"/>
                </a:solidFill>
                <a:latin typeface="Trebuchet MS"/>
                <a:cs typeface="Trebuchet MS"/>
              </a:rPr>
              <a:t>пропису </a:t>
            </a:r>
            <a:r>
              <a:rPr sz="1800" b="1" spc="-5" dirty="0">
                <a:latin typeface="Trebuchet MS"/>
                <a:cs typeface="Trebuchet MS"/>
              </a:rPr>
              <a:t>вода </a:t>
            </a:r>
            <a:r>
              <a:rPr sz="1800" b="1" dirty="0">
                <a:latin typeface="Trebuchet MS"/>
                <a:cs typeface="Trebuchet MS"/>
              </a:rPr>
              <a:t>для </a:t>
            </a:r>
            <a:r>
              <a:rPr sz="1800" b="1" spc="-5" dirty="0">
                <a:latin typeface="Trebuchet MS"/>
                <a:cs typeface="Trebuchet MS"/>
              </a:rPr>
              <a:t>розчинення </a:t>
            </a:r>
            <a:r>
              <a:rPr sz="1800" b="1" dirty="0">
                <a:latin typeface="Trebuchet MS"/>
                <a:cs typeface="Trebuchet MS"/>
              </a:rPr>
              <a:t>ЛР не </a:t>
            </a:r>
            <a:r>
              <a:rPr sz="1800" b="1" spc="-5" dirty="0">
                <a:latin typeface="Trebuchet MS"/>
                <a:cs typeface="Trebuchet MS"/>
              </a:rPr>
              <a:t>указана, то її додають </a:t>
            </a:r>
            <a:r>
              <a:rPr sz="1800" b="1" dirty="0">
                <a:latin typeface="Trebuchet MS"/>
                <a:cs typeface="Trebuchet MS"/>
              </a:rPr>
              <a:t>до 5% </a:t>
            </a:r>
            <a:r>
              <a:rPr sz="1800" b="1" spc="-530" dirty="0">
                <a:latin typeface="Trebuchet MS"/>
                <a:cs typeface="Trebuchet MS"/>
              </a:rPr>
              <a:t> </a:t>
            </a:r>
            <a:r>
              <a:rPr sz="1800" b="1" spc="-5" dirty="0">
                <a:latin typeface="Trebuchet MS"/>
                <a:cs typeface="Trebuchet MS"/>
              </a:rPr>
              <a:t>від</a:t>
            </a:r>
            <a:r>
              <a:rPr sz="1800" b="1" spc="-20" dirty="0">
                <a:latin typeface="Trebuchet MS"/>
                <a:cs typeface="Trebuchet MS"/>
              </a:rPr>
              <a:t> </a:t>
            </a:r>
            <a:r>
              <a:rPr sz="1800" b="1" spc="-5" dirty="0">
                <a:latin typeface="Trebuchet MS"/>
                <a:cs typeface="Trebuchet MS"/>
              </a:rPr>
              <a:t>загальної</a:t>
            </a:r>
            <a:r>
              <a:rPr sz="1800" b="1" spc="5" dirty="0">
                <a:latin typeface="Trebuchet MS"/>
                <a:cs typeface="Trebuchet MS"/>
              </a:rPr>
              <a:t> </a:t>
            </a:r>
            <a:r>
              <a:rPr sz="1800" b="1" spc="-5" dirty="0">
                <a:latin typeface="Trebuchet MS"/>
                <a:cs typeface="Trebuchet MS"/>
              </a:rPr>
              <a:t>маси</a:t>
            </a:r>
            <a:r>
              <a:rPr sz="1800" b="1" spc="5" dirty="0">
                <a:latin typeface="Trebuchet MS"/>
                <a:cs typeface="Trebuchet MS"/>
              </a:rPr>
              <a:t> </a:t>
            </a:r>
            <a:r>
              <a:rPr sz="1800" b="1" spc="-5" dirty="0">
                <a:latin typeface="Trebuchet MS"/>
                <a:cs typeface="Trebuchet MS"/>
              </a:rPr>
              <a:t>мазі</a:t>
            </a:r>
            <a:r>
              <a:rPr sz="1800" b="1" dirty="0">
                <a:latin typeface="Trebuchet MS"/>
                <a:cs typeface="Trebuchet MS"/>
              </a:rPr>
              <a:t> </a:t>
            </a:r>
            <a:r>
              <a:rPr sz="1800" b="1" spc="-5" dirty="0">
                <a:latin typeface="Trebuchet MS"/>
                <a:cs typeface="Trebuchet MS"/>
              </a:rPr>
              <a:t>або</a:t>
            </a:r>
            <a:r>
              <a:rPr sz="1800" b="1" dirty="0">
                <a:latin typeface="Trebuchet MS"/>
                <a:cs typeface="Trebuchet MS"/>
              </a:rPr>
              <a:t> </a:t>
            </a:r>
            <a:r>
              <a:rPr sz="1800" b="1" spc="-5" dirty="0">
                <a:latin typeface="Trebuchet MS"/>
                <a:cs typeface="Trebuchet MS"/>
              </a:rPr>
              <a:t>розраховують від</a:t>
            </a:r>
            <a:r>
              <a:rPr sz="1800" b="1" spc="-15" dirty="0">
                <a:latin typeface="Trebuchet MS"/>
                <a:cs typeface="Trebuchet MS"/>
              </a:rPr>
              <a:t> </a:t>
            </a:r>
            <a:r>
              <a:rPr sz="1800" b="1" spc="-5" dirty="0">
                <a:latin typeface="Trebuchet MS"/>
                <a:cs typeface="Trebuchet MS"/>
              </a:rPr>
              <a:t>маси</a:t>
            </a:r>
            <a:r>
              <a:rPr sz="1800" b="1" dirty="0">
                <a:latin typeface="Trebuchet MS"/>
                <a:cs typeface="Trebuchet MS"/>
              </a:rPr>
              <a:t> </a:t>
            </a:r>
            <a:r>
              <a:rPr sz="1800" b="1" spc="-5" dirty="0">
                <a:latin typeface="Trebuchet MS"/>
                <a:cs typeface="Trebuchet MS"/>
              </a:rPr>
              <a:t>ланоліну</a:t>
            </a:r>
            <a:r>
              <a:rPr sz="1800" b="1" spc="-20" dirty="0">
                <a:latin typeface="Trebuchet MS"/>
                <a:cs typeface="Trebuchet MS"/>
              </a:rPr>
              <a:t> </a:t>
            </a:r>
            <a:r>
              <a:rPr sz="1800" b="1" spc="-5" dirty="0">
                <a:latin typeface="Trebuchet MS"/>
                <a:cs typeface="Trebuchet MS"/>
              </a:rPr>
              <a:t>водного</a:t>
            </a:r>
            <a:r>
              <a:rPr sz="1800" b="1" spc="-10" dirty="0">
                <a:latin typeface="Trebuchet MS"/>
                <a:cs typeface="Trebuchet MS"/>
              </a:rPr>
              <a:t> </a:t>
            </a:r>
            <a:r>
              <a:rPr sz="1800" b="1" spc="-5" dirty="0">
                <a:latin typeface="Trebuchet MS"/>
                <a:cs typeface="Trebuchet MS"/>
              </a:rPr>
              <a:t>(30%)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72" name="object 72"/>
          <p:cNvGrpSpPr/>
          <p:nvPr/>
        </p:nvGrpSpPr>
        <p:grpSpPr>
          <a:xfrm>
            <a:off x="6522718" y="2848355"/>
            <a:ext cx="3604260" cy="745490"/>
            <a:chOff x="6522718" y="2848355"/>
            <a:chExt cx="3604260" cy="745490"/>
          </a:xfrm>
        </p:grpSpPr>
        <p:sp>
          <p:nvSpPr>
            <p:cNvPr id="73" name="object 73"/>
            <p:cNvSpPr/>
            <p:nvPr/>
          </p:nvSpPr>
          <p:spPr>
            <a:xfrm>
              <a:off x="6527292" y="2852927"/>
              <a:ext cx="3595370" cy="736600"/>
            </a:xfrm>
            <a:custGeom>
              <a:avLst/>
              <a:gdLst/>
              <a:ahLst/>
              <a:cxnLst/>
              <a:rect l="l" t="t" r="r" b="b"/>
              <a:pathLst>
                <a:path w="3595370" h="736600">
                  <a:moveTo>
                    <a:pt x="3595116" y="0"/>
                  </a:moveTo>
                  <a:lnTo>
                    <a:pt x="0" y="0"/>
                  </a:lnTo>
                  <a:lnTo>
                    <a:pt x="0" y="736092"/>
                  </a:lnTo>
                  <a:lnTo>
                    <a:pt x="3503104" y="736092"/>
                  </a:lnTo>
                  <a:lnTo>
                    <a:pt x="3595116" y="644080"/>
                  </a:lnTo>
                  <a:lnTo>
                    <a:pt x="3595116" y="0"/>
                  </a:lnTo>
                  <a:close/>
                </a:path>
              </a:pathLst>
            </a:custGeom>
            <a:solidFill>
              <a:srgbClr val="F1D6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0030395" y="3497008"/>
              <a:ext cx="92075" cy="92075"/>
            </a:xfrm>
            <a:custGeom>
              <a:avLst/>
              <a:gdLst/>
              <a:ahLst/>
              <a:cxnLst/>
              <a:rect l="l" t="t" r="r" b="b"/>
              <a:pathLst>
                <a:path w="92075" h="92075">
                  <a:moveTo>
                    <a:pt x="92011" y="0"/>
                  </a:moveTo>
                  <a:lnTo>
                    <a:pt x="18402" y="18402"/>
                  </a:lnTo>
                  <a:lnTo>
                    <a:pt x="0" y="92011"/>
                  </a:lnTo>
                  <a:lnTo>
                    <a:pt x="92011" y="0"/>
                  </a:lnTo>
                  <a:close/>
                </a:path>
              </a:pathLst>
            </a:custGeom>
            <a:solidFill>
              <a:srgbClr val="C3AC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6527290" y="2852927"/>
              <a:ext cx="3595370" cy="736600"/>
            </a:xfrm>
            <a:custGeom>
              <a:avLst/>
              <a:gdLst/>
              <a:ahLst/>
              <a:cxnLst/>
              <a:rect l="l" t="t" r="r" b="b"/>
              <a:pathLst>
                <a:path w="3595370" h="736600">
                  <a:moveTo>
                    <a:pt x="3503104" y="736091"/>
                  </a:moveTo>
                  <a:lnTo>
                    <a:pt x="3521506" y="662482"/>
                  </a:lnTo>
                  <a:lnTo>
                    <a:pt x="3595115" y="644080"/>
                  </a:lnTo>
                  <a:lnTo>
                    <a:pt x="3503104" y="736091"/>
                  </a:lnTo>
                  <a:lnTo>
                    <a:pt x="0" y="736091"/>
                  </a:lnTo>
                  <a:lnTo>
                    <a:pt x="0" y="0"/>
                  </a:lnTo>
                  <a:lnTo>
                    <a:pt x="3595115" y="0"/>
                  </a:lnTo>
                  <a:lnTo>
                    <a:pt x="3595115" y="64408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6861619" y="2881884"/>
            <a:ext cx="29273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855" marR="5080" indent="-9779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Резорцин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цинку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сульфат </a:t>
            </a:r>
            <a:r>
              <a:rPr sz="1800" spc="-52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вводять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типу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суспензії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2386700" y="467359"/>
            <a:ext cx="6756400" cy="946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10640" marR="1449705" indent="-105664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imes New Roman"/>
                <a:cs typeface="Times New Roman"/>
              </a:rPr>
              <a:t>Більшість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мазей,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що</a:t>
            </a:r>
            <a:r>
              <a:rPr sz="1800" b="1" spc="15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Times New Roman"/>
                <a:cs typeface="Times New Roman"/>
              </a:rPr>
              <a:t>готуються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умовах</a:t>
            </a:r>
            <a:r>
              <a:rPr sz="1800" b="1" spc="-10" dirty="0">
                <a:latin typeface="Times New Roman"/>
                <a:cs typeface="Times New Roman"/>
              </a:rPr>
              <a:t> аптеки, </a:t>
            </a:r>
            <a:r>
              <a:rPr sz="1800" b="1" spc="-434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є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емульсіями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Times New Roman"/>
                <a:cs typeface="Times New Roman"/>
              </a:rPr>
              <a:t>2-го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Times New Roman"/>
                <a:cs typeface="Times New Roman"/>
              </a:rPr>
              <a:t>роду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(В/О)</a:t>
            </a:r>
            <a:endParaRPr sz="1800" dirty="0">
              <a:latin typeface="Times New Roman"/>
              <a:cs typeface="Times New Roman"/>
            </a:endParaRPr>
          </a:p>
          <a:p>
            <a:pPr marL="749935">
              <a:lnSpc>
                <a:spcPct val="100000"/>
              </a:lnSpc>
              <a:spcBef>
                <a:spcPts val="1005"/>
              </a:spcBef>
            </a:pPr>
            <a:r>
              <a:rPr sz="1600" b="1" spc="-5" dirty="0">
                <a:solidFill>
                  <a:srgbClr val="852E74"/>
                </a:solidFill>
                <a:latin typeface="Tahoma"/>
                <a:cs typeface="Tahoma"/>
              </a:rPr>
              <a:t>ЗАГАЛЬНІ</a:t>
            </a:r>
            <a:r>
              <a:rPr sz="1600" b="1" spc="25" dirty="0">
                <a:solidFill>
                  <a:srgbClr val="852E74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852E74"/>
                </a:solidFill>
                <a:latin typeface="Tahoma"/>
                <a:cs typeface="Tahoma"/>
              </a:rPr>
              <a:t>ПРАВИЛА</a:t>
            </a:r>
            <a:r>
              <a:rPr sz="1600" b="1" spc="505" dirty="0">
                <a:solidFill>
                  <a:srgbClr val="852E74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852E74"/>
                </a:solidFill>
                <a:latin typeface="Tahoma"/>
                <a:cs typeface="Tahoma"/>
              </a:rPr>
              <a:t>ПРИГОТУВАННЯ</a:t>
            </a:r>
            <a:r>
              <a:rPr sz="1600" b="1" spc="50" dirty="0">
                <a:solidFill>
                  <a:srgbClr val="852E74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852E74"/>
                </a:solidFill>
                <a:latin typeface="Tahoma"/>
                <a:cs typeface="Tahoma"/>
              </a:rPr>
              <a:t>МАЗЕЙ-ЕМУЛЬСІЙ</a:t>
            </a:r>
            <a:endParaRPr sz="1600" dirty="0">
              <a:latin typeface="Tahoma"/>
              <a:cs typeface="Tahoma"/>
            </a:endParaRPr>
          </a:p>
        </p:txBody>
      </p:sp>
      <p:grpSp>
        <p:nvGrpSpPr>
          <p:cNvPr id="78" name="object 78"/>
          <p:cNvGrpSpPr/>
          <p:nvPr/>
        </p:nvGrpSpPr>
        <p:grpSpPr>
          <a:xfrm>
            <a:off x="1734121" y="5606605"/>
            <a:ext cx="4438650" cy="564515"/>
            <a:chOff x="1734121" y="5606605"/>
            <a:chExt cx="4438650" cy="564515"/>
          </a:xfrm>
        </p:grpSpPr>
        <p:sp>
          <p:nvSpPr>
            <p:cNvPr id="79" name="object 79"/>
            <p:cNvSpPr/>
            <p:nvPr/>
          </p:nvSpPr>
          <p:spPr>
            <a:xfrm>
              <a:off x="1738883" y="5611367"/>
              <a:ext cx="4429125" cy="554990"/>
            </a:xfrm>
            <a:custGeom>
              <a:avLst/>
              <a:gdLst/>
              <a:ahLst/>
              <a:cxnLst/>
              <a:rect l="l" t="t" r="r" b="b"/>
              <a:pathLst>
                <a:path w="4429125" h="554989">
                  <a:moveTo>
                    <a:pt x="4039374" y="0"/>
                  </a:moveTo>
                  <a:lnTo>
                    <a:pt x="0" y="0"/>
                  </a:lnTo>
                  <a:lnTo>
                    <a:pt x="0" y="554735"/>
                  </a:lnTo>
                  <a:lnTo>
                    <a:pt x="4039374" y="554735"/>
                  </a:lnTo>
                  <a:lnTo>
                    <a:pt x="4039374" y="395173"/>
                  </a:lnTo>
                  <a:lnTo>
                    <a:pt x="4251198" y="395173"/>
                  </a:lnTo>
                  <a:lnTo>
                    <a:pt x="4251198" y="467029"/>
                  </a:lnTo>
                  <a:lnTo>
                    <a:pt x="4428744" y="277367"/>
                  </a:lnTo>
                  <a:lnTo>
                    <a:pt x="4251198" y="87706"/>
                  </a:lnTo>
                  <a:lnTo>
                    <a:pt x="4251198" y="159562"/>
                  </a:lnTo>
                  <a:lnTo>
                    <a:pt x="4039374" y="159562"/>
                  </a:lnTo>
                  <a:lnTo>
                    <a:pt x="4039374" y="0"/>
                  </a:lnTo>
                  <a:close/>
                </a:path>
              </a:pathLst>
            </a:custGeom>
            <a:solidFill>
              <a:srgbClr val="F1D6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738883" y="5611367"/>
              <a:ext cx="4429125" cy="554990"/>
            </a:xfrm>
            <a:custGeom>
              <a:avLst/>
              <a:gdLst/>
              <a:ahLst/>
              <a:cxnLst/>
              <a:rect l="l" t="t" r="r" b="b"/>
              <a:pathLst>
                <a:path w="4429125" h="554989">
                  <a:moveTo>
                    <a:pt x="0" y="0"/>
                  </a:moveTo>
                  <a:lnTo>
                    <a:pt x="4039374" y="0"/>
                  </a:lnTo>
                  <a:lnTo>
                    <a:pt x="4039374" y="159562"/>
                  </a:lnTo>
                  <a:lnTo>
                    <a:pt x="4251198" y="159562"/>
                  </a:lnTo>
                  <a:lnTo>
                    <a:pt x="4251198" y="87706"/>
                  </a:lnTo>
                  <a:lnTo>
                    <a:pt x="4428744" y="277367"/>
                  </a:lnTo>
                  <a:lnTo>
                    <a:pt x="4251198" y="467029"/>
                  </a:lnTo>
                  <a:lnTo>
                    <a:pt x="4251198" y="395173"/>
                  </a:lnTo>
                  <a:lnTo>
                    <a:pt x="4039374" y="395173"/>
                  </a:lnTo>
                  <a:lnTo>
                    <a:pt x="4039374" y="554735"/>
                  </a:lnTo>
                  <a:lnTo>
                    <a:pt x="0" y="554735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1" name="object 81"/>
          <p:cNvSpPr txBox="1"/>
          <p:nvPr/>
        </p:nvSpPr>
        <p:spPr>
          <a:xfrm>
            <a:off x="1794191" y="5595715"/>
            <a:ext cx="398017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rebuchet MS"/>
                <a:cs typeface="Trebuchet MS"/>
              </a:rPr>
              <a:t>протаргол,</a:t>
            </a:r>
            <a:r>
              <a:rPr sz="1800" b="1" spc="-30" dirty="0">
                <a:latin typeface="Trebuchet MS"/>
                <a:cs typeface="Trebuchet MS"/>
              </a:rPr>
              <a:t> </a:t>
            </a:r>
            <a:r>
              <a:rPr sz="1800" b="1" spc="-5" dirty="0">
                <a:latin typeface="Trebuchet MS"/>
                <a:cs typeface="Trebuchet MS"/>
              </a:rPr>
              <a:t>коларгол,</a:t>
            </a:r>
            <a:r>
              <a:rPr sz="1800" b="1" spc="-25" dirty="0">
                <a:latin typeface="Trebuchet MS"/>
                <a:cs typeface="Trebuchet MS"/>
              </a:rPr>
              <a:t> </a:t>
            </a:r>
            <a:r>
              <a:rPr sz="1800" b="1" spc="-5" dirty="0">
                <a:latin typeface="Trebuchet MS"/>
                <a:cs typeface="Trebuchet MS"/>
              </a:rPr>
              <a:t>танін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2071370" algn="l"/>
              </a:tabLst>
            </a:pPr>
            <a:r>
              <a:rPr sz="1800" spc="-5" dirty="0">
                <a:latin typeface="Trebuchet MS"/>
                <a:cs typeface="Trebuchet MS"/>
              </a:rPr>
              <a:t>розчиняють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воді	(незалежно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від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%</a:t>
            </a:r>
            <a:r>
              <a:rPr sz="1800" spc="-5" dirty="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06202" y="2857500"/>
            <a:ext cx="1661795" cy="145084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105655" y="42672"/>
            <a:ext cx="3923029" cy="541020"/>
            <a:chOff x="4105655" y="42672"/>
            <a:chExt cx="3923029" cy="54102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05655" y="42672"/>
              <a:ext cx="2656331" cy="54101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38900" y="42672"/>
              <a:ext cx="411479" cy="54101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27291" y="42672"/>
              <a:ext cx="1501139" cy="541019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910828" y="762000"/>
            <a:ext cx="233172" cy="146303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5481828" y="528822"/>
            <a:ext cx="3362325" cy="542925"/>
            <a:chOff x="5481828" y="528822"/>
            <a:chExt cx="3362325" cy="542925"/>
          </a:xfrm>
        </p:grpSpPr>
        <p:sp>
          <p:nvSpPr>
            <p:cNvPr id="10" name="object 10"/>
            <p:cNvSpPr/>
            <p:nvPr/>
          </p:nvSpPr>
          <p:spPr>
            <a:xfrm>
              <a:off x="5794248" y="533394"/>
              <a:ext cx="3045460" cy="533400"/>
            </a:xfrm>
            <a:custGeom>
              <a:avLst/>
              <a:gdLst/>
              <a:ahLst/>
              <a:cxnLst/>
              <a:rect l="l" t="t" r="r" b="b"/>
              <a:pathLst>
                <a:path w="3045459" h="533400">
                  <a:moveTo>
                    <a:pt x="2888729" y="0"/>
                  </a:moveTo>
                  <a:lnTo>
                    <a:pt x="156222" y="0"/>
                  </a:lnTo>
                  <a:lnTo>
                    <a:pt x="0" y="156222"/>
                  </a:lnTo>
                  <a:lnTo>
                    <a:pt x="0" y="377189"/>
                  </a:lnTo>
                  <a:lnTo>
                    <a:pt x="156222" y="533399"/>
                  </a:lnTo>
                  <a:lnTo>
                    <a:pt x="2888729" y="533399"/>
                  </a:lnTo>
                  <a:lnTo>
                    <a:pt x="3044952" y="377189"/>
                  </a:lnTo>
                  <a:lnTo>
                    <a:pt x="3044952" y="156222"/>
                  </a:lnTo>
                  <a:lnTo>
                    <a:pt x="2888729" y="0"/>
                  </a:lnTo>
                  <a:close/>
                </a:path>
              </a:pathLst>
            </a:custGeom>
            <a:solidFill>
              <a:srgbClr val="F4E7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794248" y="533394"/>
              <a:ext cx="3045460" cy="533400"/>
            </a:xfrm>
            <a:custGeom>
              <a:avLst/>
              <a:gdLst/>
              <a:ahLst/>
              <a:cxnLst/>
              <a:rect l="l" t="t" r="r" b="b"/>
              <a:pathLst>
                <a:path w="3045459" h="533400">
                  <a:moveTo>
                    <a:pt x="0" y="156222"/>
                  </a:moveTo>
                  <a:lnTo>
                    <a:pt x="156222" y="0"/>
                  </a:lnTo>
                  <a:lnTo>
                    <a:pt x="2888729" y="0"/>
                  </a:lnTo>
                  <a:lnTo>
                    <a:pt x="3044952" y="156222"/>
                  </a:lnTo>
                  <a:lnTo>
                    <a:pt x="3044952" y="377189"/>
                  </a:lnTo>
                  <a:lnTo>
                    <a:pt x="2888729" y="533399"/>
                  </a:lnTo>
                  <a:lnTo>
                    <a:pt x="156222" y="533399"/>
                  </a:lnTo>
                  <a:lnTo>
                    <a:pt x="0" y="377189"/>
                  </a:lnTo>
                  <a:lnTo>
                    <a:pt x="0" y="15622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486400" y="609598"/>
              <a:ext cx="304800" cy="381000"/>
            </a:xfrm>
            <a:custGeom>
              <a:avLst/>
              <a:gdLst/>
              <a:ahLst/>
              <a:cxnLst/>
              <a:rect l="l" t="t" r="r" b="b"/>
              <a:pathLst>
                <a:path w="304800" h="381000">
                  <a:moveTo>
                    <a:pt x="215531" y="0"/>
                  </a:moveTo>
                  <a:lnTo>
                    <a:pt x="89268" y="0"/>
                  </a:lnTo>
                  <a:lnTo>
                    <a:pt x="0" y="89268"/>
                  </a:lnTo>
                  <a:lnTo>
                    <a:pt x="0" y="291731"/>
                  </a:lnTo>
                  <a:lnTo>
                    <a:pt x="89268" y="380999"/>
                  </a:lnTo>
                  <a:lnTo>
                    <a:pt x="215531" y="380999"/>
                  </a:lnTo>
                  <a:lnTo>
                    <a:pt x="304800" y="291731"/>
                  </a:lnTo>
                  <a:lnTo>
                    <a:pt x="304800" y="89268"/>
                  </a:lnTo>
                  <a:lnTo>
                    <a:pt x="215531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86400" y="609598"/>
              <a:ext cx="304800" cy="381000"/>
            </a:xfrm>
            <a:custGeom>
              <a:avLst/>
              <a:gdLst/>
              <a:ahLst/>
              <a:cxnLst/>
              <a:rect l="l" t="t" r="r" b="b"/>
              <a:pathLst>
                <a:path w="304800" h="381000">
                  <a:moveTo>
                    <a:pt x="0" y="89268"/>
                  </a:moveTo>
                  <a:lnTo>
                    <a:pt x="89268" y="0"/>
                  </a:lnTo>
                  <a:lnTo>
                    <a:pt x="215531" y="0"/>
                  </a:lnTo>
                  <a:lnTo>
                    <a:pt x="304800" y="89268"/>
                  </a:lnTo>
                  <a:lnTo>
                    <a:pt x="304800" y="291731"/>
                  </a:lnTo>
                  <a:lnTo>
                    <a:pt x="215531" y="380999"/>
                  </a:lnTo>
                  <a:lnTo>
                    <a:pt x="89268" y="380999"/>
                  </a:lnTo>
                  <a:lnTo>
                    <a:pt x="0" y="291731"/>
                  </a:lnTo>
                  <a:lnTo>
                    <a:pt x="0" y="8926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5481637" y="1127572"/>
            <a:ext cx="4234180" cy="2301875"/>
            <a:chOff x="5481637" y="1127572"/>
            <a:chExt cx="4234180" cy="2301875"/>
          </a:xfrm>
        </p:grpSpPr>
        <p:sp>
          <p:nvSpPr>
            <p:cNvPr id="15" name="object 15"/>
            <p:cNvSpPr/>
            <p:nvPr/>
          </p:nvSpPr>
          <p:spPr>
            <a:xfrm>
              <a:off x="5791200" y="1132334"/>
              <a:ext cx="3429000" cy="772795"/>
            </a:xfrm>
            <a:custGeom>
              <a:avLst/>
              <a:gdLst/>
              <a:ahLst/>
              <a:cxnLst/>
              <a:rect l="l" t="t" r="r" b="b"/>
              <a:pathLst>
                <a:path w="3429000" h="772794">
                  <a:moveTo>
                    <a:pt x="3202711" y="0"/>
                  </a:moveTo>
                  <a:lnTo>
                    <a:pt x="226288" y="0"/>
                  </a:lnTo>
                  <a:lnTo>
                    <a:pt x="0" y="226288"/>
                  </a:lnTo>
                  <a:lnTo>
                    <a:pt x="0" y="546379"/>
                  </a:lnTo>
                  <a:lnTo>
                    <a:pt x="226288" y="772667"/>
                  </a:lnTo>
                  <a:lnTo>
                    <a:pt x="3202711" y="772667"/>
                  </a:lnTo>
                  <a:lnTo>
                    <a:pt x="3429000" y="546379"/>
                  </a:lnTo>
                  <a:lnTo>
                    <a:pt x="3429000" y="226288"/>
                  </a:lnTo>
                  <a:lnTo>
                    <a:pt x="3202711" y="0"/>
                  </a:lnTo>
                  <a:close/>
                </a:path>
              </a:pathLst>
            </a:custGeom>
            <a:solidFill>
              <a:srgbClr val="F4E7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791200" y="1132334"/>
              <a:ext cx="3429000" cy="772795"/>
            </a:xfrm>
            <a:custGeom>
              <a:avLst/>
              <a:gdLst/>
              <a:ahLst/>
              <a:cxnLst/>
              <a:rect l="l" t="t" r="r" b="b"/>
              <a:pathLst>
                <a:path w="3429000" h="772794">
                  <a:moveTo>
                    <a:pt x="0" y="226288"/>
                  </a:moveTo>
                  <a:lnTo>
                    <a:pt x="226288" y="0"/>
                  </a:lnTo>
                  <a:lnTo>
                    <a:pt x="3202711" y="0"/>
                  </a:lnTo>
                  <a:lnTo>
                    <a:pt x="3429000" y="226288"/>
                  </a:lnTo>
                  <a:lnTo>
                    <a:pt x="3429000" y="546379"/>
                  </a:lnTo>
                  <a:lnTo>
                    <a:pt x="3202711" y="772667"/>
                  </a:lnTo>
                  <a:lnTo>
                    <a:pt x="226288" y="772667"/>
                  </a:lnTo>
                  <a:lnTo>
                    <a:pt x="0" y="546379"/>
                  </a:lnTo>
                  <a:lnTo>
                    <a:pt x="0" y="2262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486400" y="1295398"/>
              <a:ext cx="304800" cy="457200"/>
            </a:xfrm>
            <a:custGeom>
              <a:avLst/>
              <a:gdLst/>
              <a:ahLst/>
              <a:cxnLst/>
              <a:rect l="l" t="t" r="r" b="b"/>
              <a:pathLst>
                <a:path w="304800" h="457200">
                  <a:moveTo>
                    <a:pt x="215531" y="0"/>
                  </a:moveTo>
                  <a:lnTo>
                    <a:pt x="89268" y="0"/>
                  </a:lnTo>
                  <a:lnTo>
                    <a:pt x="0" y="89268"/>
                  </a:lnTo>
                  <a:lnTo>
                    <a:pt x="0" y="367931"/>
                  </a:lnTo>
                  <a:lnTo>
                    <a:pt x="89268" y="457200"/>
                  </a:lnTo>
                  <a:lnTo>
                    <a:pt x="215531" y="457200"/>
                  </a:lnTo>
                  <a:lnTo>
                    <a:pt x="304800" y="367931"/>
                  </a:lnTo>
                  <a:lnTo>
                    <a:pt x="304800" y="89268"/>
                  </a:lnTo>
                  <a:lnTo>
                    <a:pt x="215531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486400" y="1295398"/>
              <a:ext cx="304800" cy="457200"/>
            </a:xfrm>
            <a:custGeom>
              <a:avLst/>
              <a:gdLst/>
              <a:ahLst/>
              <a:cxnLst/>
              <a:rect l="l" t="t" r="r" b="b"/>
              <a:pathLst>
                <a:path w="304800" h="457200">
                  <a:moveTo>
                    <a:pt x="0" y="89268"/>
                  </a:moveTo>
                  <a:lnTo>
                    <a:pt x="89268" y="0"/>
                  </a:lnTo>
                  <a:lnTo>
                    <a:pt x="215531" y="0"/>
                  </a:lnTo>
                  <a:lnTo>
                    <a:pt x="304800" y="89268"/>
                  </a:lnTo>
                  <a:lnTo>
                    <a:pt x="304800" y="367931"/>
                  </a:lnTo>
                  <a:lnTo>
                    <a:pt x="215531" y="457200"/>
                  </a:lnTo>
                  <a:lnTo>
                    <a:pt x="89268" y="457200"/>
                  </a:lnTo>
                  <a:lnTo>
                    <a:pt x="0" y="367931"/>
                  </a:lnTo>
                  <a:lnTo>
                    <a:pt x="0" y="8926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296400" y="1371600"/>
              <a:ext cx="0" cy="304800"/>
            </a:xfrm>
            <a:custGeom>
              <a:avLst/>
              <a:gdLst/>
              <a:ahLst/>
              <a:cxnLst/>
              <a:rect l="l" t="t" r="r" b="b"/>
              <a:pathLst>
                <a:path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677400" y="1524000"/>
              <a:ext cx="0" cy="1854200"/>
            </a:xfrm>
            <a:custGeom>
              <a:avLst/>
              <a:gdLst/>
              <a:ahLst/>
              <a:cxnLst/>
              <a:rect l="l" t="t" r="r" b="b"/>
              <a:pathLst>
                <a:path h="1854200">
                  <a:moveTo>
                    <a:pt x="0" y="0"/>
                  </a:moveTo>
                  <a:lnTo>
                    <a:pt x="0" y="18542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639302" y="335280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38100" y="25400"/>
                  </a:ln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5434584" y="2586222"/>
            <a:ext cx="4018915" cy="619125"/>
            <a:chOff x="5434584" y="2586222"/>
            <a:chExt cx="4018915" cy="619125"/>
          </a:xfrm>
        </p:grpSpPr>
        <p:sp>
          <p:nvSpPr>
            <p:cNvPr id="23" name="object 23"/>
            <p:cNvSpPr/>
            <p:nvPr/>
          </p:nvSpPr>
          <p:spPr>
            <a:xfrm>
              <a:off x="5791200" y="2590794"/>
              <a:ext cx="3657600" cy="609600"/>
            </a:xfrm>
            <a:custGeom>
              <a:avLst/>
              <a:gdLst/>
              <a:ahLst/>
              <a:cxnLst/>
              <a:rect l="l" t="t" r="r" b="b"/>
              <a:pathLst>
                <a:path w="3657600" h="609600">
                  <a:moveTo>
                    <a:pt x="3479063" y="0"/>
                  </a:moveTo>
                  <a:lnTo>
                    <a:pt x="178536" y="0"/>
                  </a:lnTo>
                  <a:lnTo>
                    <a:pt x="0" y="178536"/>
                  </a:lnTo>
                  <a:lnTo>
                    <a:pt x="0" y="431076"/>
                  </a:lnTo>
                  <a:lnTo>
                    <a:pt x="178536" y="609599"/>
                  </a:lnTo>
                  <a:lnTo>
                    <a:pt x="3479063" y="609599"/>
                  </a:lnTo>
                  <a:lnTo>
                    <a:pt x="3657600" y="431076"/>
                  </a:lnTo>
                  <a:lnTo>
                    <a:pt x="3657600" y="178536"/>
                  </a:lnTo>
                  <a:lnTo>
                    <a:pt x="3479063" y="0"/>
                  </a:lnTo>
                  <a:close/>
                </a:path>
              </a:pathLst>
            </a:custGeom>
            <a:solidFill>
              <a:srgbClr val="E4C5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791200" y="2590794"/>
              <a:ext cx="3657600" cy="609600"/>
            </a:xfrm>
            <a:custGeom>
              <a:avLst/>
              <a:gdLst/>
              <a:ahLst/>
              <a:cxnLst/>
              <a:rect l="l" t="t" r="r" b="b"/>
              <a:pathLst>
                <a:path w="3657600" h="609600">
                  <a:moveTo>
                    <a:pt x="0" y="178536"/>
                  </a:moveTo>
                  <a:lnTo>
                    <a:pt x="178536" y="0"/>
                  </a:lnTo>
                  <a:lnTo>
                    <a:pt x="3479063" y="0"/>
                  </a:lnTo>
                  <a:lnTo>
                    <a:pt x="3657600" y="178536"/>
                  </a:lnTo>
                  <a:lnTo>
                    <a:pt x="3657600" y="431076"/>
                  </a:lnTo>
                  <a:lnTo>
                    <a:pt x="3479063" y="609599"/>
                  </a:lnTo>
                  <a:lnTo>
                    <a:pt x="178536" y="609599"/>
                  </a:lnTo>
                  <a:lnTo>
                    <a:pt x="0" y="431076"/>
                  </a:lnTo>
                  <a:lnTo>
                    <a:pt x="0" y="17853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39156" y="2667003"/>
              <a:ext cx="352425" cy="457200"/>
            </a:xfrm>
            <a:custGeom>
              <a:avLst/>
              <a:gdLst/>
              <a:ahLst/>
              <a:cxnLst/>
              <a:rect l="l" t="t" r="r" b="b"/>
              <a:pathLst>
                <a:path w="352425" h="457200">
                  <a:moveTo>
                    <a:pt x="248945" y="0"/>
                  </a:moveTo>
                  <a:lnTo>
                    <a:pt x="103098" y="0"/>
                  </a:lnTo>
                  <a:lnTo>
                    <a:pt x="0" y="103098"/>
                  </a:lnTo>
                  <a:lnTo>
                    <a:pt x="0" y="354088"/>
                  </a:lnTo>
                  <a:lnTo>
                    <a:pt x="103098" y="457200"/>
                  </a:lnTo>
                  <a:lnTo>
                    <a:pt x="248945" y="457200"/>
                  </a:lnTo>
                  <a:lnTo>
                    <a:pt x="352044" y="354088"/>
                  </a:lnTo>
                  <a:lnTo>
                    <a:pt x="352044" y="103098"/>
                  </a:lnTo>
                  <a:lnTo>
                    <a:pt x="248945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439156" y="2667003"/>
              <a:ext cx="352425" cy="457200"/>
            </a:xfrm>
            <a:custGeom>
              <a:avLst/>
              <a:gdLst/>
              <a:ahLst/>
              <a:cxnLst/>
              <a:rect l="l" t="t" r="r" b="b"/>
              <a:pathLst>
                <a:path w="352425" h="457200">
                  <a:moveTo>
                    <a:pt x="0" y="103098"/>
                  </a:moveTo>
                  <a:lnTo>
                    <a:pt x="103098" y="0"/>
                  </a:lnTo>
                  <a:lnTo>
                    <a:pt x="248945" y="0"/>
                  </a:lnTo>
                  <a:lnTo>
                    <a:pt x="352044" y="103098"/>
                  </a:lnTo>
                  <a:lnTo>
                    <a:pt x="352044" y="354088"/>
                  </a:lnTo>
                  <a:lnTo>
                    <a:pt x="248945" y="457200"/>
                  </a:lnTo>
                  <a:lnTo>
                    <a:pt x="103098" y="457200"/>
                  </a:lnTo>
                  <a:lnTo>
                    <a:pt x="0" y="354088"/>
                  </a:lnTo>
                  <a:lnTo>
                    <a:pt x="0" y="10309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5569267" y="642620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569267" y="1366520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545519" y="2738120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4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3296221" y="5577647"/>
            <a:ext cx="3170555" cy="418465"/>
            <a:chOff x="3296221" y="5577647"/>
            <a:chExt cx="3170555" cy="418465"/>
          </a:xfrm>
        </p:grpSpPr>
        <p:sp>
          <p:nvSpPr>
            <p:cNvPr id="31" name="object 31"/>
            <p:cNvSpPr/>
            <p:nvPr/>
          </p:nvSpPr>
          <p:spPr>
            <a:xfrm>
              <a:off x="3657600" y="5611366"/>
              <a:ext cx="2804160" cy="379730"/>
            </a:xfrm>
            <a:custGeom>
              <a:avLst/>
              <a:gdLst/>
              <a:ahLst/>
              <a:cxnLst/>
              <a:rect l="l" t="t" r="r" b="b"/>
              <a:pathLst>
                <a:path w="2804160" h="379729">
                  <a:moveTo>
                    <a:pt x="2693022" y="0"/>
                  </a:moveTo>
                  <a:lnTo>
                    <a:pt x="111137" y="0"/>
                  </a:lnTo>
                  <a:lnTo>
                    <a:pt x="0" y="111137"/>
                  </a:lnTo>
                  <a:lnTo>
                    <a:pt x="0" y="268338"/>
                  </a:lnTo>
                  <a:lnTo>
                    <a:pt x="111137" y="379476"/>
                  </a:lnTo>
                  <a:lnTo>
                    <a:pt x="2693022" y="379476"/>
                  </a:lnTo>
                  <a:lnTo>
                    <a:pt x="2804160" y="268338"/>
                  </a:lnTo>
                  <a:lnTo>
                    <a:pt x="2804160" y="111137"/>
                  </a:lnTo>
                  <a:lnTo>
                    <a:pt x="2693022" y="0"/>
                  </a:lnTo>
                  <a:close/>
                </a:path>
              </a:pathLst>
            </a:custGeom>
            <a:solidFill>
              <a:srgbClr val="E4C5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657600" y="5611366"/>
              <a:ext cx="2804160" cy="379730"/>
            </a:xfrm>
            <a:custGeom>
              <a:avLst/>
              <a:gdLst/>
              <a:ahLst/>
              <a:cxnLst/>
              <a:rect l="l" t="t" r="r" b="b"/>
              <a:pathLst>
                <a:path w="2804160" h="379729">
                  <a:moveTo>
                    <a:pt x="0" y="111137"/>
                  </a:moveTo>
                  <a:lnTo>
                    <a:pt x="111137" y="0"/>
                  </a:lnTo>
                  <a:lnTo>
                    <a:pt x="2693022" y="0"/>
                  </a:lnTo>
                  <a:lnTo>
                    <a:pt x="2804160" y="111137"/>
                  </a:lnTo>
                  <a:lnTo>
                    <a:pt x="2804160" y="268338"/>
                  </a:lnTo>
                  <a:lnTo>
                    <a:pt x="2693022" y="379476"/>
                  </a:lnTo>
                  <a:lnTo>
                    <a:pt x="111137" y="379476"/>
                  </a:lnTo>
                  <a:lnTo>
                    <a:pt x="0" y="268338"/>
                  </a:lnTo>
                  <a:lnTo>
                    <a:pt x="0" y="111137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300984" y="5582409"/>
              <a:ext cx="346075" cy="388620"/>
            </a:xfrm>
            <a:custGeom>
              <a:avLst/>
              <a:gdLst/>
              <a:ahLst/>
              <a:cxnLst/>
              <a:rect l="l" t="t" r="r" b="b"/>
              <a:pathLst>
                <a:path w="346075" h="388620">
                  <a:moveTo>
                    <a:pt x="244627" y="0"/>
                  </a:moveTo>
                  <a:lnTo>
                    <a:pt x="101320" y="0"/>
                  </a:lnTo>
                  <a:lnTo>
                    <a:pt x="0" y="101320"/>
                  </a:lnTo>
                  <a:lnTo>
                    <a:pt x="0" y="287299"/>
                  </a:lnTo>
                  <a:lnTo>
                    <a:pt x="101320" y="388620"/>
                  </a:lnTo>
                  <a:lnTo>
                    <a:pt x="244627" y="388620"/>
                  </a:lnTo>
                  <a:lnTo>
                    <a:pt x="345948" y="287299"/>
                  </a:lnTo>
                  <a:lnTo>
                    <a:pt x="345948" y="101320"/>
                  </a:lnTo>
                  <a:lnTo>
                    <a:pt x="244627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300984" y="5582409"/>
              <a:ext cx="346075" cy="388620"/>
            </a:xfrm>
            <a:custGeom>
              <a:avLst/>
              <a:gdLst/>
              <a:ahLst/>
              <a:cxnLst/>
              <a:rect l="l" t="t" r="r" b="b"/>
              <a:pathLst>
                <a:path w="346075" h="388620">
                  <a:moveTo>
                    <a:pt x="0" y="101320"/>
                  </a:moveTo>
                  <a:lnTo>
                    <a:pt x="101320" y="0"/>
                  </a:lnTo>
                  <a:lnTo>
                    <a:pt x="244627" y="0"/>
                  </a:lnTo>
                  <a:lnTo>
                    <a:pt x="345948" y="101320"/>
                  </a:lnTo>
                  <a:lnTo>
                    <a:pt x="345948" y="287299"/>
                  </a:lnTo>
                  <a:lnTo>
                    <a:pt x="244627" y="388620"/>
                  </a:lnTo>
                  <a:lnTo>
                    <a:pt x="101320" y="388620"/>
                  </a:lnTo>
                  <a:lnTo>
                    <a:pt x="0" y="287299"/>
                  </a:lnTo>
                  <a:lnTo>
                    <a:pt x="0" y="10132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403601" y="5580792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6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3337369" y="6106472"/>
            <a:ext cx="2676525" cy="690880"/>
            <a:chOff x="3337369" y="6106472"/>
            <a:chExt cx="2676525" cy="690880"/>
          </a:xfrm>
        </p:grpSpPr>
        <p:sp>
          <p:nvSpPr>
            <p:cNvPr id="37" name="object 37"/>
            <p:cNvSpPr/>
            <p:nvPr/>
          </p:nvSpPr>
          <p:spPr>
            <a:xfrm>
              <a:off x="3342132" y="6111234"/>
              <a:ext cx="2667000" cy="681355"/>
            </a:xfrm>
            <a:custGeom>
              <a:avLst/>
              <a:gdLst/>
              <a:ahLst/>
              <a:cxnLst/>
              <a:rect l="l" t="t" r="r" b="b"/>
              <a:pathLst>
                <a:path w="2667000" h="681354">
                  <a:moveTo>
                    <a:pt x="2467483" y="0"/>
                  </a:moveTo>
                  <a:lnTo>
                    <a:pt x="199517" y="0"/>
                  </a:lnTo>
                  <a:lnTo>
                    <a:pt x="0" y="199517"/>
                  </a:lnTo>
                  <a:lnTo>
                    <a:pt x="0" y="481723"/>
                  </a:lnTo>
                  <a:lnTo>
                    <a:pt x="199517" y="681228"/>
                  </a:lnTo>
                  <a:lnTo>
                    <a:pt x="2467483" y="681228"/>
                  </a:lnTo>
                  <a:lnTo>
                    <a:pt x="2667000" y="481723"/>
                  </a:lnTo>
                  <a:lnTo>
                    <a:pt x="2667000" y="199517"/>
                  </a:lnTo>
                  <a:lnTo>
                    <a:pt x="2467483" y="0"/>
                  </a:lnTo>
                  <a:close/>
                </a:path>
              </a:pathLst>
            </a:custGeom>
            <a:solidFill>
              <a:srgbClr val="E4C5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342132" y="6111234"/>
              <a:ext cx="2667000" cy="681355"/>
            </a:xfrm>
            <a:custGeom>
              <a:avLst/>
              <a:gdLst/>
              <a:ahLst/>
              <a:cxnLst/>
              <a:rect l="l" t="t" r="r" b="b"/>
              <a:pathLst>
                <a:path w="2667000" h="681354">
                  <a:moveTo>
                    <a:pt x="0" y="199517"/>
                  </a:moveTo>
                  <a:lnTo>
                    <a:pt x="199517" y="0"/>
                  </a:lnTo>
                  <a:lnTo>
                    <a:pt x="2467483" y="0"/>
                  </a:lnTo>
                  <a:lnTo>
                    <a:pt x="2667000" y="199517"/>
                  </a:lnTo>
                  <a:lnTo>
                    <a:pt x="2667000" y="481723"/>
                  </a:lnTo>
                  <a:lnTo>
                    <a:pt x="2467483" y="681228"/>
                  </a:lnTo>
                  <a:lnTo>
                    <a:pt x="199517" y="681228"/>
                  </a:lnTo>
                  <a:lnTo>
                    <a:pt x="0" y="481723"/>
                  </a:lnTo>
                  <a:lnTo>
                    <a:pt x="0" y="19951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3671347" y="5561742"/>
            <a:ext cx="2296160" cy="1088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2759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Trebuchet MS"/>
                <a:cs typeface="Trebuchet MS"/>
              </a:rPr>
              <a:t>У</a:t>
            </a:r>
            <a:r>
              <a:rPr sz="2000" b="1" spc="-5" dirty="0">
                <a:latin typeface="Trebuchet MS"/>
                <a:cs typeface="Trebuchet MS"/>
              </a:rPr>
              <a:t>ку</a:t>
            </a:r>
            <a:r>
              <a:rPr sz="2000" b="1" spc="5" dirty="0">
                <a:latin typeface="Trebuchet MS"/>
                <a:cs typeface="Trebuchet MS"/>
              </a:rPr>
              <a:t>п</a:t>
            </a:r>
            <a:r>
              <a:rPr sz="2000" b="1" spc="-5" dirty="0">
                <a:latin typeface="Trebuchet MS"/>
                <a:cs typeface="Trebuchet MS"/>
              </a:rPr>
              <a:t>о</a:t>
            </a:r>
            <a:r>
              <a:rPr sz="2000" b="1" dirty="0">
                <a:latin typeface="Trebuchet MS"/>
                <a:cs typeface="Trebuchet MS"/>
              </a:rPr>
              <a:t>рюв</a:t>
            </a:r>
            <a:r>
              <a:rPr sz="2000" b="1" spc="-15" dirty="0">
                <a:latin typeface="Trebuchet MS"/>
                <a:cs typeface="Trebuchet MS"/>
              </a:rPr>
              <a:t>а</a:t>
            </a:r>
            <a:r>
              <a:rPr sz="2000" b="1" dirty="0">
                <a:latin typeface="Trebuchet MS"/>
                <a:cs typeface="Trebuchet MS"/>
              </a:rPr>
              <a:t>ння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00">
              <a:latin typeface="Trebuchet MS"/>
              <a:cs typeface="Trebuchet MS"/>
            </a:endParaRPr>
          </a:p>
          <a:p>
            <a:pPr marL="469900" marR="292735" indent="-457834">
              <a:lnSpc>
                <a:spcPct val="70000"/>
              </a:lnSpc>
              <a:spcBef>
                <a:spcPts val="5"/>
              </a:spcBef>
            </a:pPr>
            <a:r>
              <a:rPr sz="2000" b="1" dirty="0">
                <a:latin typeface="Trebuchet MS"/>
                <a:cs typeface="Trebuchet MS"/>
              </a:rPr>
              <a:t>Оформлення</a:t>
            </a:r>
            <a:r>
              <a:rPr sz="2000" b="1" spc="-90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до </a:t>
            </a:r>
            <a:r>
              <a:rPr sz="2000" b="1" spc="-590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відпуску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2951797" y="6182671"/>
            <a:ext cx="427355" cy="492759"/>
            <a:chOff x="2951797" y="6182671"/>
            <a:chExt cx="427355" cy="492759"/>
          </a:xfrm>
        </p:grpSpPr>
        <p:sp>
          <p:nvSpPr>
            <p:cNvPr id="41" name="object 41"/>
            <p:cNvSpPr/>
            <p:nvPr/>
          </p:nvSpPr>
          <p:spPr>
            <a:xfrm>
              <a:off x="2956560" y="6187433"/>
              <a:ext cx="417830" cy="483234"/>
            </a:xfrm>
            <a:custGeom>
              <a:avLst/>
              <a:gdLst/>
              <a:ahLst/>
              <a:cxnLst/>
              <a:rect l="l" t="t" r="r" b="b"/>
              <a:pathLst>
                <a:path w="417829" h="483234">
                  <a:moveTo>
                    <a:pt x="295275" y="0"/>
                  </a:moveTo>
                  <a:lnTo>
                    <a:pt x="122301" y="0"/>
                  </a:lnTo>
                  <a:lnTo>
                    <a:pt x="0" y="122301"/>
                  </a:lnTo>
                  <a:lnTo>
                    <a:pt x="0" y="360819"/>
                  </a:lnTo>
                  <a:lnTo>
                    <a:pt x="122301" y="483108"/>
                  </a:lnTo>
                  <a:lnTo>
                    <a:pt x="295275" y="483108"/>
                  </a:lnTo>
                  <a:lnTo>
                    <a:pt x="417576" y="360819"/>
                  </a:lnTo>
                  <a:lnTo>
                    <a:pt x="417576" y="122301"/>
                  </a:lnTo>
                  <a:lnTo>
                    <a:pt x="295275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956560" y="6187433"/>
              <a:ext cx="417830" cy="483234"/>
            </a:xfrm>
            <a:custGeom>
              <a:avLst/>
              <a:gdLst/>
              <a:ahLst/>
              <a:cxnLst/>
              <a:rect l="l" t="t" r="r" b="b"/>
              <a:pathLst>
                <a:path w="417829" h="483234">
                  <a:moveTo>
                    <a:pt x="0" y="122301"/>
                  </a:moveTo>
                  <a:lnTo>
                    <a:pt x="122301" y="0"/>
                  </a:lnTo>
                  <a:lnTo>
                    <a:pt x="295275" y="0"/>
                  </a:lnTo>
                  <a:lnTo>
                    <a:pt x="417576" y="122301"/>
                  </a:lnTo>
                  <a:lnTo>
                    <a:pt x="417576" y="360819"/>
                  </a:lnTo>
                  <a:lnTo>
                    <a:pt x="295275" y="483108"/>
                  </a:lnTo>
                  <a:lnTo>
                    <a:pt x="122301" y="483108"/>
                  </a:lnTo>
                  <a:lnTo>
                    <a:pt x="0" y="360819"/>
                  </a:lnTo>
                  <a:lnTo>
                    <a:pt x="0" y="12230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3095626" y="6271102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587500" y="507470"/>
            <a:ext cx="235394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018664" algn="l"/>
              </a:tabLst>
            </a:pPr>
            <a:r>
              <a:rPr sz="1800" b="1" i="1" spc="-75" dirty="0">
                <a:latin typeface="Tahoma"/>
                <a:cs typeface="Tahoma"/>
              </a:rPr>
              <a:t>R</a:t>
            </a:r>
            <a:r>
              <a:rPr sz="1800" b="1" i="1" spc="-70" dirty="0">
                <a:latin typeface="Tahoma"/>
                <a:cs typeface="Tahoma"/>
              </a:rPr>
              <a:t>p</a:t>
            </a:r>
            <a:r>
              <a:rPr sz="1800" b="1" i="1" spc="-40" dirty="0">
                <a:latin typeface="Tahoma"/>
                <a:cs typeface="Tahoma"/>
              </a:rPr>
              <a:t>.</a:t>
            </a:r>
            <a:r>
              <a:rPr sz="1800" b="1" i="1" spc="-55" dirty="0">
                <a:latin typeface="Tahoma"/>
                <a:cs typeface="Tahoma"/>
              </a:rPr>
              <a:t>:</a:t>
            </a:r>
            <a:r>
              <a:rPr sz="1800" b="1" i="1" spc="-5" dirty="0">
                <a:latin typeface="Tahoma"/>
                <a:cs typeface="Tahoma"/>
              </a:rPr>
              <a:t> </a:t>
            </a:r>
            <a:r>
              <a:rPr sz="1800" b="1" i="1" spc="-70" dirty="0">
                <a:latin typeface="Tahoma"/>
                <a:cs typeface="Tahoma"/>
              </a:rPr>
              <a:t>D</a:t>
            </a:r>
            <a:r>
              <a:rPr sz="1800" b="1" i="1" spc="15" dirty="0">
                <a:latin typeface="Tahoma"/>
                <a:cs typeface="Tahoma"/>
              </a:rPr>
              <a:t>i</a:t>
            </a:r>
            <a:r>
              <a:rPr sz="1800" b="1" i="1" spc="-150" dirty="0">
                <a:latin typeface="Tahoma"/>
                <a:cs typeface="Tahoma"/>
              </a:rPr>
              <a:t>m</a:t>
            </a:r>
            <a:r>
              <a:rPr sz="1800" b="1" i="1" spc="-65" dirty="0">
                <a:latin typeface="Tahoma"/>
                <a:cs typeface="Tahoma"/>
              </a:rPr>
              <a:t>e</a:t>
            </a:r>
            <a:r>
              <a:rPr sz="1800" b="1" i="1" spc="-90" dirty="0">
                <a:latin typeface="Tahoma"/>
                <a:cs typeface="Tahoma"/>
              </a:rPr>
              <a:t>d</a:t>
            </a:r>
            <a:r>
              <a:rPr sz="1800" b="1" i="1" spc="-20" dirty="0">
                <a:latin typeface="Tahoma"/>
                <a:cs typeface="Tahoma"/>
              </a:rPr>
              <a:t>r</a:t>
            </a:r>
            <a:r>
              <a:rPr sz="1800" b="1" i="1" spc="-60" dirty="0">
                <a:latin typeface="Tahoma"/>
                <a:cs typeface="Tahoma"/>
              </a:rPr>
              <a:t>o</a:t>
            </a:r>
            <a:r>
              <a:rPr sz="1800" b="1" i="1" spc="-30" dirty="0">
                <a:latin typeface="Tahoma"/>
                <a:cs typeface="Tahoma"/>
              </a:rPr>
              <a:t>l</a:t>
            </a:r>
            <a:r>
              <a:rPr sz="1800" b="1" i="1" spc="-155" dirty="0">
                <a:latin typeface="Tahoma"/>
                <a:cs typeface="Tahoma"/>
              </a:rPr>
              <a:t>i</a:t>
            </a:r>
            <a:r>
              <a:rPr sz="1800" b="1" i="1" dirty="0">
                <a:latin typeface="Tahoma"/>
                <a:cs typeface="Tahoma"/>
              </a:rPr>
              <a:t>	</a:t>
            </a:r>
            <a:r>
              <a:rPr sz="1800" b="1" i="1" spc="-75" dirty="0">
                <a:latin typeface="Tahoma"/>
                <a:cs typeface="Tahoma"/>
              </a:rPr>
              <a:t>2</a:t>
            </a:r>
            <a:r>
              <a:rPr sz="1800" b="1" i="1" spc="-45" dirty="0">
                <a:latin typeface="Tahoma"/>
                <a:cs typeface="Tahoma"/>
              </a:rPr>
              <a:t>,</a:t>
            </a:r>
            <a:r>
              <a:rPr sz="1800" b="1" i="1" spc="-220" dirty="0">
                <a:latin typeface="Tahoma"/>
                <a:cs typeface="Tahoma"/>
              </a:rPr>
              <a:t>0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094992" y="766550"/>
            <a:ext cx="184213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06220" algn="l"/>
              </a:tabLst>
            </a:pPr>
            <a:r>
              <a:rPr sz="1800" b="1" i="1" spc="-65" dirty="0">
                <a:latin typeface="Tahoma"/>
                <a:cs typeface="Tahoma"/>
              </a:rPr>
              <a:t>La</a:t>
            </a:r>
            <a:r>
              <a:rPr sz="1800" b="1" i="1" spc="-60" dirty="0">
                <a:latin typeface="Tahoma"/>
                <a:cs typeface="Tahoma"/>
              </a:rPr>
              <a:t>no</a:t>
            </a:r>
            <a:r>
              <a:rPr sz="1800" b="1" i="1" dirty="0">
                <a:latin typeface="Tahoma"/>
                <a:cs typeface="Tahoma"/>
              </a:rPr>
              <a:t>li</a:t>
            </a:r>
            <a:r>
              <a:rPr sz="1800" b="1" i="1" spc="-125" dirty="0">
                <a:latin typeface="Tahoma"/>
                <a:cs typeface="Tahoma"/>
              </a:rPr>
              <a:t>n</a:t>
            </a:r>
            <a:r>
              <a:rPr sz="1800" b="1" i="1" spc="-155" dirty="0">
                <a:latin typeface="Tahoma"/>
                <a:cs typeface="Tahoma"/>
              </a:rPr>
              <a:t>i</a:t>
            </a:r>
            <a:r>
              <a:rPr sz="1800" b="1" i="1" dirty="0">
                <a:latin typeface="Tahoma"/>
                <a:cs typeface="Tahoma"/>
              </a:rPr>
              <a:t>	</a:t>
            </a:r>
            <a:r>
              <a:rPr sz="1800" b="1" i="1" spc="-75" dirty="0">
                <a:latin typeface="Tahoma"/>
                <a:cs typeface="Tahoma"/>
              </a:rPr>
              <a:t>5</a:t>
            </a:r>
            <a:r>
              <a:rPr sz="1800" b="1" i="1" spc="-40" dirty="0">
                <a:latin typeface="Tahoma"/>
                <a:cs typeface="Tahoma"/>
              </a:rPr>
              <a:t>,</a:t>
            </a:r>
            <a:r>
              <a:rPr sz="1800" b="1" i="1" spc="-220" dirty="0">
                <a:latin typeface="Tahoma"/>
                <a:cs typeface="Tahoma"/>
              </a:rPr>
              <a:t>0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094992" y="1025629"/>
            <a:ext cx="1852930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88060" algn="l"/>
                <a:tab pos="1379855" algn="l"/>
              </a:tabLst>
            </a:pPr>
            <a:r>
              <a:rPr sz="1800" b="1" i="1" spc="-65" dirty="0">
                <a:latin typeface="Tahoma"/>
                <a:cs typeface="Tahoma"/>
              </a:rPr>
              <a:t>Va</a:t>
            </a:r>
            <a:r>
              <a:rPr sz="1800" b="1" i="1" spc="-50" dirty="0">
                <a:latin typeface="Tahoma"/>
                <a:cs typeface="Tahoma"/>
              </a:rPr>
              <a:t>s</a:t>
            </a:r>
            <a:r>
              <a:rPr sz="1800" b="1" i="1" spc="-65" dirty="0">
                <a:latin typeface="Tahoma"/>
                <a:cs typeface="Tahoma"/>
              </a:rPr>
              <a:t>e</a:t>
            </a:r>
            <a:r>
              <a:rPr sz="1800" b="1" i="1" dirty="0">
                <a:latin typeface="Tahoma"/>
                <a:cs typeface="Tahoma"/>
              </a:rPr>
              <a:t>li</a:t>
            </a:r>
            <a:r>
              <a:rPr sz="1800" b="1" i="1" spc="-125" dirty="0">
                <a:latin typeface="Tahoma"/>
                <a:cs typeface="Tahoma"/>
              </a:rPr>
              <a:t>n</a:t>
            </a:r>
            <a:r>
              <a:rPr sz="1800" b="1" i="1" spc="-155" dirty="0">
                <a:latin typeface="Tahoma"/>
                <a:cs typeface="Tahoma"/>
              </a:rPr>
              <a:t>i</a:t>
            </a:r>
            <a:r>
              <a:rPr sz="1800" b="1" i="1" dirty="0">
                <a:latin typeface="Tahoma"/>
                <a:cs typeface="Tahoma"/>
              </a:rPr>
              <a:t>	</a:t>
            </a:r>
            <a:r>
              <a:rPr sz="1800" b="1" i="1" spc="-60" dirty="0">
                <a:latin typeface="Tahoma"/>
                <a:cs typeface="Tahoma"/>
              </a:rPr>
              <a:t>a</a:t>
            </a:r>
            <a:r>
              <a:rPr sz="1800" b="1" i="1" spc="-195" dirty="0">
                <a:latin typeface="Tahoma"/>
                <a:cs typeface="Tahoma"/>
              </a:rPr>
              <a:t>d</a:t>
            </a:r>
            <a:r>
              <a:rPr sz="1800" b="1" i="1" dirty="0">
                <a:latin typeface="Tahoma"/>
                <a:cs typeface="Tahoma"/>
              </a:rPr>
              <a:t>	</a:t>
            </a:r>
            <a:r>
              <a:rPr sz="1800" b="1" i="1" spc="-75" dirty="0">
                <a:latin typeface="Tahoma"/>
                <a:cs typeface="Tahoma"/>
              </a:rPr>
              <a:t>50</a:t>
            </a:r>
            <a:r>
              <a:rPr sz="1800" b="1" i="1" spc="-40" dirty="0">
                <a:latin typeface="Tahoma"/>
                <a:cs typeface="Tahoma"/>
              </a:rPr>
              <a:t>,</a:t>
            </a:r>
            <a:r>
              <a:rPr sz="1800" b="1" i="1" spc="-220" dirty="0">
                <a:latin typeface="Tahoma"/>
                <a:cs typeface="Tahoma"/>
              </a:rPr>
              <a:t>0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094992" y="1284709"/>
            <a:ext cx="2479675" cy="817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100"/>
              </a:lnSpc>
              <a:spcBef>
                <a:spcPts val="95"/>
              </a:spcBef>
            </a:pPr>
            <a:r>
              <a:rPr sz="1800" b="1" i="1" spc="-60" dirty="0">
                <a:latin typeface="Tahoma"/>
                <a:cs typeface="Tahoma"/>
              </a:rPr>
              <a:t>M.D.S.</a:t>
            </a:r>
            <a:r>
              <a:rPr sz="1800" b="1" i="1" spc="-35" dirty="0">
                <a:latin typeface="Tahoma"/>
                <a:cs typeface="Tahoma"/>
              </a:rPr>
              <a:t> </a:t>
            </a:r>
            <a:r>
              <a:rPr sz="1800" b="1" i="1" spc="-80" dirty="0">
                <a:latin typeface="Tahoma"/>
                <a:cs typeface="Tahoma"/>
              </a:rPr>
              <a:t>Наносити</a:t>
            </a:r>
            <a:r>
              <a:rPr sz="1800" b="1" i="1" spc="75" dirty="0">
                <a:latin typeface="Tahoma"/>
                <a:cs typeface="Tahoma"/>
              </a:rPr>
              <a:t> </a:t>
            </a:r>
            <a:r>
              <a:rPr sz="1800" b="1" i="1" spc="-60" dirty="0">
                <a:latin typeface="Tahoma"/>
                <a:cs typeface="Tahoma"/>
              </a:rPr>
              <a:t>на</a:t>
            </a:r>
            <a:endParaRPr sz="1800">
              <a:latin typeface="Tahoma"/>
              <a:cs typeface="Tahoma"/>
            </a:endParaRPr>
          </a:p>
          <a:p>
            <a:pPr marL="774700">
              <a:lnSpc>
                <a:spcPts val="2039"/>
              </a:lnSpc>
            </a:pPr>
            <a:r>
              <a:rPr sz="1800" b="1" i="1" spc="-55" dirty="0">
                <a:latin typeface="Tahoma"/>
                <a:cs typeface="Tahoma"/>
              </a:rPr>
              <a:t>у</a:t>
            </a:r>
            <a:r>
              <a:rPr sz="1800" b="1" i="1" spc="-90" dirty="0">
                <a:latin typeface="Tahoma"/>
                <a:cs typeface="Tahoma"/>
              </a:rPr>
              <a:t>ра</a:t>
            </a:r>
            <a:r>
              <a:rPr sz="1800" b="1" i="1" spc="-305" dirty="0">
                <a:latin typeface="Tahoma"/>
                <a:cs typeface="Tahoma"/>
              </a:rPr>
              <a:t>ж</a:t>
            </a:r>
            <a:r>
              <a:rPr sz="1800" b="1" i="1" spc="-260" dirty="0">
                <a:latin typeface="Tahoma"/>
                <a:cs typeface="Tahoma"/>
              </a:rPr>
              <a:t> </a:t>
            </a:r>
            <a:r>
              <a:rPr sz="1800" b="1" i="1" spc="-65" dirty="0">
                <a:latin typeface="Tahoma"/>
                <a:cs typeface="Tahoma"/>
              </a:rPr>
              <a:t>е</a:t>
            </a:r>
            <a:r>
              <a:rPr sz="1800" b="1" i="1" spc="-70" dirty="0">
                <a:latin typeface="Tahoma"/>
                <a:cs typeface="Tahoma"/>
              </a:rPr>
              <a:t>нн</a:t>
            </a:r>
            <a:r>
              <a:rPr sz="1800" b="1" i="1" spc="-155" dirty="0">
                <a:latin typeface="Tahoma"/>
                <a:cs typeface="Tahoma"/>
              </a:rPr>
              <a:t>і</a:t>
            </a:r>
            <a:endParaRPr sz="1800">
              <a:latin typeface="Tahoma"/>
              <a:cs typeface="Tahoma"/>
            </a:endParaRPr>
          </a:p>
          <a:p>
            <a:pPr marL="774700">
              <a:lnSpc>
                <a:spcPts val="2100"/>
              </a:lnSpc>
            </a:pPr>
            <a:r>
              <a:rPr sz="1800" b="1" i="1" spc="-80" dirty="0">
                <a:latin typeface="Tahoma"/>
                <a:cs typeface="Tahoma"/>
              </a:rPr>
              <a:t>ділянки</a:t>
            </a:r>
            <a:r>
              <a:rPr sz="1800" b="1" i="1" spc="30" dirty="0">
                <a:latin typeface="Tahoma"/>
                <a:cs typeface="Tahoma"/>
              </a:rPr>
              <a:t> </a:t>
            </a:r>
            <a:r>
              <a:rPr sz="1800" b="1" i="1" spc="-60" dirty="0">
                <a:latin typeface="Tahoma"/>
                <a:cs typeface="Tahoma"/>
              </a:rPr>
              <a:t>шкіри.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205927" y="4320871"/>
            <a:ext cx="4819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Д</a:t>
            </a:r>
            <a:r>
              <a:rPr sz="1800" spc="-45" dirty="0">
                <a:latin typeface="Times New Roman"/>
                <a:cs typeface="Times New Roman"/>
              </a:rPr>
              <a:t>а</a:t>
            </a:r>
            <a:r>
              <a:rPr sz="1800" spc="25" dirty="0">
                <a:latin typeface="Times New Roman"/>
                <a:cs typeface="Times New Roman"/>
              </a:rPr>
              <a:t>т</a:t>
            </a:r>
            <a:r>
              <a:rPr sz="1800" dirty="0">
                <a:latin typeface="Times New Roman"/>
                <a:cs typeface="Times New Roman"/>
              </a:rPr>
              <a:t>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725763" y="4101415"/>
            <a:ext cx="1581785" cy="519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45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ППК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(л.б.)</a:t>
            </a:r>
            <a:endParaRPr sz="1800">
              <a:latin typeface="Times New Roman"/>
              <a:cs typeface="Times New Roman"/>
            </a:endParaRPr>
          </a:p>
          <a:p>
            <a:pPr marL="519430">
              <a:lnSpc>
                <a:spcPts val="1945"/>
              </a:lnSpc>
            </a:pPr>
            <a:r>
              <a:rPr sz="1800" dirty="0">
                <a:latin typeface="Times New Roman"/>
                <a:cs typeface="Times New Roman"/>
              </a:rPr>
              <a:t>№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рецепту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988071" y="4595191"/>
            <a:ext cx="22371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37385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D</a:t>
            </a:r>
            <a:r>
              <a:rPr sz="1800" b="1" i="1" dirty="0">
                <a:latin typeface="Times New Roman"/>
                <a:cs typeface="Times New Roman"/>
              </a:rPr>
              <a:t>im</a:t>
            </a:r>
            <a:r>
              <a:rPr sz="1800" b="1" i="1" spc="5" dirty="0">
                <a:latin typeface="Times New Roman"/>
                <a:cs typeface="Times New Roman"/>
              </a:rPr>
              <a:t>e</a:t>
            </a:r>
            <a:r>
              <a:rPr sz="1800" b="1" i="1" dirty="0">
                <a:latin typeface="Times New Roman"/>
                <a:cs typeface="Times New Roman"/>
              </a:rPr>
              <a:t>d</a:t>
            </a:r>
            <a:r>
              <a:rPr sz="1800" b="1" i="1" spc="-5" dirty="0">
                <a:latin typeface="Times New Roman"/>
                <a:cs typeface="Times New Roman"/>
              </a:rPr>
              <a:t>r</a:t>
            </a:r>
            <a:r>
              <a:rPr sz="1800" b="1" i="1" dirty="0">
                <a:latin typeface="Times New Roman"/>
                <a:cs typeface="Times New Roman"/>
              </a:rPr>
              <a:t>oli	2</a:t>
            </a:r>
            <a:r>
              <a:rPr sz="1800" b="1" i="1" spc="5" dirty="0">
                <a:latin typeface="Times New Roman"/>
                <a:cs typeface="Times New Roman"/>
              </a:rPr>
              <a:t>,</a:t>
            </a:r>
            <a:r>
              <a:rPr sz="1800" b="1" i="1" dirty="0">
                <a:latin typeface="Times New Roman"/>
                <a:cs typeface="Times New Roman"/>
              </a:rPr>
              <a:t>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962671" y="4869511"/>
            <a:ext cx="2445385" cy="1916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5300" marR="30480" indent="-457834" algn="just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Times New Roman"/>
                <a:cs typeface="Times New Roman"/>
              </a:rPr>
              <a:t>Aq. </a:t>
            </a:r>
            <a:r>
              <a:rPr sz="1800" b="1" i="1" spc="-5" dirty="0">
                <a:latin typeface="Times New Roman"/>
                <a:cs typeface="Times New Roman"/>
              </a:rPr>
              <a:t>purificatae gtts. </a:t>
            </a:r>
            <a:r>
              <a:rPr sz="1800" b="1" i="1" dirty="0">
                <a:latin typeface="Times New Roman"/>
                <a:cs typeface="Times New Roman"/>
              </a:rPr>
              <a:t>XXX </a:t>
            </a:r>
            <a:r>
              <a:rPr sz="1800" b="1" i="1" spc="-4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(1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мл</a:t>
            </a:r>
            <a:r>
              <a:rPr sz="1800" b="1" i="1" spc="-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–</a:t>
            </a:r>
            <a:r>
              <a:rPr sz="1800" b="1" i="1" spc="-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20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кап.)</a:t>
            </a:r>
            <a:endParaRPr sz="1800" dirty="0">
              <a:latin typeface="Times New Roman"/>
              <a:cs typeface="Times New Roman"/>
            </a:endParaRPr>
          </a:p>
          <a:p>
            <a:pPr marL="38100" marR="225425" algn="just">
              <a:lnSpc>
                <a:spcPct val="100000"/>
              </a:lnSpc>
              <a:tabLst>
                <a:tab pos="1758314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Lanolini anhydrici</a:t>
            </a:r>
            <a:r>
              <a:rPr sz="1800" b="1" i="1" dirty="0">
                <a:latin typeface="Times New Roman"/>
                <a:cs typeface="Times New Roman"/>
              </a:rPr>
              <a:t> 3,5 </a:t>
            </a:r>
            <a:r>
              <a:rPr sz="1800" b="1" i="1" spc="-434" dirty="0">
                <a:latin typeface="Times New Roman"/>
                <a:cs typeface="Times New Roman"/>
              </a:rPr>
              <a:t> </a:t>
            </a:r>
            <a:r>
              <a:rPr sz="1800" b="1" i="1" u="heavy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Vaselini	</a:t>
            </a:r>
            <a:r>
              <a:rPr sz="18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43,0 </a:t>
            </a:r>
            <a:r>
              <a:rPr sz="1800" b="1" i="1" spc="-440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m</a:t>
            </a:r>
            <a:r>
              <a:rPr sz="1800" spc="-44" baseline="-20833" dirty="0">
                <a:latin typeface="Times New Roman"/>
                <a:cs typeface="Times New Roman"/>
              </a:rPr>
              <a:t>заг.</a:t>
            </a:r>
            <a:r>
              <a:rPr sz="1800" spc="225" baseline="-20833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=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50,0</a:t>
            </a:r>
          </a:p>
          <a:p>
            <a:pPr marL="952500" marR="484505">
              <a:lnSpc>
                <a:spcPct val="102499"/>
              </a:lnSpc>
              <a:spcBef>
                <a:spcPts val="150"/>
              </a:spcBef>
            </a:pPr>
            <a:r>
              <a:rPr sz="1600" spc="-10" dirty="0">
                <a:latin typeface="Times New Roman"/>
                <a:cs typeface="Times New Roman"/>
              </a:rPr>
              <a:t>П</a:t>
            </a:r>
            <a:r>
              <a:rPr sz="1600" dirty="0">
                <a:latin typeface="Times New Roman"/>
                <a:cs typeface="Times New Roman"/>
              </a:rPr>
              <a:t>р</a:t>
            </a:r>
            <a:r>
              <a:rPr sz="1600" spc="-10" dirty="0">
                <a:latin typeface="Times New Roman"/>
                <a:cs typeface="Times New Roman"/>
              </a:rPr>
              <a:t>и</a:t>
            </a:r>
            <a:r>
              <a:rPr sz="1600" spc="-40" dirty="0">
                <a:latin typeface="Times New Roman"/>
                <a:cs typeface="Times New Roman"/>
              </a:rPr>
              <a:t>г</a:t>
            </a:r>
            <a:r>
              <a:rPr sz="1600" spc="-25" dirty="0">
                <a:latin typeface="Times New Roman"/>
                <a:cs typeface="Times New Roman"/>
              </a:rPr>
              <a:t>о</a:t>
            </a:r>
            <a:r>
              <a:rPr sz="1600" spc="-35" dirty="0">
                <a:latin typeface="Times New Roman"/>
                <a:cs typeface="Times New Roman"/>
              </a:rPr>
              <a:t>т</a:t>
            </a:r>
            <a:r>
              <a:rPr sz="1600" spc="-15" dirty="0">
                <a:latin typeface="Times New Roman"/>
                <a:cs typeface="Times New Roman"/>
              </a:rPr>
              <a:t>у</a:t>
            </a:r>
            <a:r>
              <a:rPr sz="1600" spc="-30" dirty="0">
                <a:latin typeface="Times New Roman"/>
                <a:cs typeface="Times New Roman"/>
              </a:rPr>
              <a:t>в</a:t>
            </a:r>
            <a:r>
              <a:rPr sz="1600" spc="-5" dirty="0">
                <a:latin typeface="Times New Roman"/>
                <a:cs typeface="Times New Roman"/>
              </a:rPr>
              <a:t>ав  Перевірив</a:t>
            </a:r>
            <a:endParaRPr sz="1600" dirty="0">
              <a:latin typeface="Times New Roman"/>
              <a:cs typeface="Times New Roman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6009130" y="223837"/>
            <a:ext cx="4968875" cy="6215380"/>
            <a:chOff x="6009130" y="223837"/>
            <a:chExt cx="4968875" cy="6215380"/>
          </a:xfrm>
        </p:grpSpPr>
        <p:sp>
          <p:nvSpPr>
            <p:cNvPr id="53" name="object 53"/>
            <p:cNvSpPr/>
            <p:nvPr/>
          </p:nvSpPr>
          <p:spPr>
            <a:xfrm>
              <a:off x="9220200" y="228600"/>
              <a:ext cx="1752600" cy="1066800"/>
            </a:xfrm>
            <a:custGeom>
              <a:avLst/>
              <a:gdLst/>
              <a:ahLst/>
              <a:cxnLst/>
              <a:rect l="l" t="t" r="r" b="b"/>
              <a:pathLst>
                <a:path w="1752600" h="1066800">
                  <a:moveTo>
                    <a:pt x="1752600" y="0"/>
                  </a:moveTo>
                  <a:lnTo>
                    <a:pt x="0" y="0"/>
                  </a:lnTo>
                  <a:lnTo>
                    <a:pt x="0" y="1066800"/>
                  </a:lnTo>
                  <a:lnTo>
                    <a:pt x="1619250" y="1066800"/>
                  </a:lnTo>
                  <a:lnTo>
                    <a:pt x="1752600" y="933450"/>
                  </a:lnTo>
                  <a:lnTo>
                    <a:pt x="1752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0839450" y="1162050"/>
              <a:ext cx="133350" cy="133350"/>
            </a:xfrm>
            <a:custGeom>
              <a:avLst/>
              <a:gdLst/>
              <a:ahLst/>
              <a:cxnLst/>
              <a:rect l="l" t="t" r="r" b="b"/>
              <a:pathLst>
                <a:path w="133350" h="133350">
                  <a:moveTo>
                    <a:pt x="133350" y="0"/>
                  </a:moveTo>
                  <a:lnTo>
                    <a:pt x="26670" y="26669"/>
                  </a:lnTo>
                  <a:lnTo>
                    <a:pt x="0" y="133350"/>
                  </a:lnTo>
                  <a:lnTo>
                    <a:pt x="13335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9220200" y="228600"/>
              <a:ext cx="1752600" cy="1066800"/>
            </a:xfrm>
            <a:custGeom>
              <a:avLst/>
              <a:gdLst/>
              <a:ahLst/>
              <a:cxnLst/>
              <a:rect l="l" t="t" r="r" b="b"/>
              <a:pathLst>
                <a:path w="1752600" h="1066800">
                  <a:moveTo>
                    <a:pt x="1619250" y="1066800"/>
                  </a:moveTo>
                  <a:lnTo>
                    <a:pt x="1645920" y="960119"/>
                  </a:lnTo>
                  <a:lnTo>
                    <a:pt x="1752600" y="933450"/>
                  </a:lnTo>
                  <a:lnTo>
                    <a:pt x="1619250" y="1066800"/>
                  </a:lnTo>
                  <a:lnTo>
                    <a:pt x="0" y="1066800"/>
                  </a:lnTo>
                  <a:lnTo>
                    <a:pt x="0" y="0"/>
                  </a:lnTo>
                  <a:lnTo>
                    <a:pt x="1752600" y="0"/>
                  </a:lnTo>
                  <a:lnTo>
                    <a:pt x="1752600" y="93345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705600" y="4800600"/>
              <a:ext cx="0" cy="990600"/>
            </a:xfrm>
            <a:custGeom>
              <a:avLst/>
              <a:gdLst/>
              <a:ahLst/>
              <a:cxnLst/>
              <a:rect l="l" t="t" r="r" b="b"/>
              <a:pathLst>
                <a:path h="990600">
                  <a:moveTo>
                    <a:pt x="0" y="0"/>
                  </a:moveTo>
                  <a:lnTo>
                    <a:pt x="0" y="9906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6529832" y="5775959"/>
              <a:ext cx="165100" cy="0"/>
            </a:xfrm>
            <a:custGeom>
              <a:avLst/>
              <a:gdLst/>
              <a:ahLst/>
              <a:cxnLst/>
              <a:rect l="l" t="t" r="r" b="b"/>
              <a:pathLst>
                <a:path w="165100">
                  <a:moveTo>
                    <a:pt x="1651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466329" y="5737857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313932" y="5971032"/>
              <a:ext cx="0" cy="429895"/>
            </a:xfrm>
            <a:custGeom>
              <a:avLst/>
              <a:gdLst/>
              <a:ahLst/>
              <a:cxnLst/>
              <a:rect l="l" t="t" r="r" b="b"/>
              <a:pathLst>
                <a:path h="429895">
                  <a:moveTo>
                    <a:pt x="0" y="0"/>
                  </a:moveTo>
                  <a:lnTo>
                    <a:pt x="0" y="42976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072632" y="6400800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2413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009130" y="6362702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38099"/>
                  </a:lnTo>
                  <a:lnTo>
                    <a:pt x="76200" y="76199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9632695" y="209803"/>
            <a:ext cx="927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852E74"/>
                </a:solidFill>
                <a:latin typeface="Trebuchet MS"/>
                <a:cs typeface="Trebuchet MS"/>
              </a:rPr>
              <a:t>Ка</a:t>
            </a:r>
            <a:r>
              <a:rPr sz="1800" b="1" dirty="0">
                <a:solidFill>
                  <a:srgbClr val="852E74"/>
                </a:solidFill>
                <a:latin typeface="Trebuchet MS"/>
                <a:cs typeface="Trebuchet MS"/>
              </a:rPr>
              <a:t>п</a:t>
            </a:r>
            <a:r>
              <a:rPr sz="1800" b="1" spc="-5" dirty="0">
                <a:solidFill>
                  <a:srgbClr val="852E74"/>
                </a:solidFill>
                <a:latin typeface="Trebuchet MS"/>
                <a:cs typeface="Trebuchet MS"/>
              </a:rPr>
              <a:t>су</a:t>
            </a:r>
            <a:r>
              <a:rPr sz="1800" b="1" dirty="0">
                <a:solidFill>
                  <a:srgbClr val="852E74"/>
                </a:solidFill>
                <a:latin typeface="Trebuchet MS"/>
                <a:cs typeface="Trebuchet MS"/>
              </a:rPr>
              <a:t>ла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9207500" y="484123"/>
            <a:ext cx="8426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л</a:t>
            </a:r>
            <a:r>
              <a:rPr sz="1800" dirty="0">
                <a:latin typeface="Trebuchet MS"/>
                <a:cs typeface="Trebuchet MS"/>
              </a:rPr>
              <a:t>ан</a:t>
            </a:r>
            <a:r>
              <a:rPr sz="1800" spc="5" dirty="0">
                <a:latin typeface="Trebuchet MS"/>
                <a:cs typeface="Trebuchet MS"/>
              </a:rPr>
              <a:t>о</a:t>
            </a:r>
            <a:r>
              <a:rPr sz="1800" spc="-10" dirty="0">
                <a:latin typeface="Trebuchet MS"/>
                <a:cs typeface="Trebuchet MS"/>
              </a:rPr>
              <a:t>л</a:t>
            </a:r>
            <a:r>
              <a:rPr sz="1800" spc="-5" dirty="0">
                <a:latin typeface="Trebuchet MS"/>
                <a:cs typeface="Trebuchet MS"/>
              </a:rPr>
              <a:t>і</a:t>
            </a:r>
            <a:r>
              <a:rPr sz="1800" dirty="0">
                <a:latin typeface="Trebuchet MS"/>
                <a:cs typeface="Trebuchet MS"/>
              </a:rPr>
              <a:t>н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0025888" y="703579"/>
            <a:ext cx="808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в</a:t>
            </a:r>
            <a:r>
              <a:rPr sz="1800" dirty="0">
                <a:latin typeface="Trebuchet MS"/>
                <a:cs typeface="Trebuchet MS"/>
              </a:rPr>
              <a:t>а</a:t>
            </a:r>
            <a:r>
              <a:rPr sz="1800" spc="-5" dirty="0">
                <a:latin typeface="Trebuchet MS"/>
                <a:cs typeface="Trebuchet MS"/>
              </a:rPr>
              <a:t>зе</a:t>
            </a:r>
            <a:r>
              <a:rPr sz="1800" spc="-10" dirty="0">
                <a:latin typeface="Trebuchet MS"/>
                <a:cs typeface="Trebuchet MS"/>
              </a:rPr>
              <a:t>л</a:t>
            </a:r>
            <a:r>
              <a:rPr sz="1800" spc="-5" dirty="0">
                <a:latin typeface="Trebuchet MS"/>
                <a:cs typeface="Trebuchet MS"/>
              </a:rPr>
              <a:t>і</a:t>
            </a:r>
            <a:r>
              <a:rPr sz="1800" dirty="0">
                <a:latin typeface="Trebuchet MS"/>
                <a:cs typeface="Trebuchet MS"/>
              </a:rPr>
              <a:t>н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587500" y="2113281"/>
            <a:ext cx="3474720" cy="1540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9817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Даний лікарський препарат–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мазь-емульсія,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до </a:t>
            </a:r>
            <a:r>
              <a:rPr sz="1800" dirty="0">
                <a:latin typeface="Times New Roman"/>
                <a:cs typeface="Times New Roman"/>
              </a:rPr>
              <a:t>складу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якої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spc="-20" dirty="0">
                <a:latin typeface="Times New Roman"/>
                <a:cs typeface="Times New Roman"/>
              </a:rPr>
              <a:t>входить</a:t>
            </a:r>
            <a:r>
              <a:rPr sz="1800" spc="-15" dirty="0">
                <a:latin typeface="Times New Roman"/>
                <a:cs typeface="Times New Roman"/>
              </a:rPr>
              <a:t> сильнодіюча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водорозчинна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речовина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дімедрол</a:t>
            </a:r>
            <a:endParaRPr sz="1800">
              <a:latin typeface="Times New Roman"/>
              <a:cs typeface="Times New Roman"/>
            </a:endParaRPr>
          </a:p>
          <a:p>
            <a:pPr marL="1600200">
              <a:lnSpc>
                <a:spcPct val="100000"/>
              </a:lnSpc>
              <a:spcBef>
                <a:spcPts val="1125"/>
              </a:spcBef>
            </a:pPr>
            <a:r>
              <a:rPr sz="1800" spc="-5" dirty="0">
                <a:latin typeface="Times New Roman"/>
                <a:cs typeface="Times New Roman"/>
              </a:rPr>
              <a:t>ППК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(з.б.)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739823" y="3573195"/>
            <a:ext cx="24669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23670" algn="l"/>
                <a:tab pos="2052955" algn="l"/>
              </a:tabLst>
            </a:pPr>
            <a:r>
              <a:rPr sz="1800" dirty="0">
                <a:latin typeface="Times New Roman"/>
                <a:cs typeface="Times New Roman"/>
              </a:rPr>
              <a:t>%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</a:t>
            </a:r>
            <a:r>
              <a:rPr sz="1800" dirty="0">
                <a:latin typeface="Times New Roman"/>
                <a:cs typeface="Times New Roman"/>
              </a:rPr>
              <a:t>ім</a:t>
            </a:r>
            <a:r>
              <a:rPr sz="1800" spc="-20" dirty="0">
                <a:latin typeface="Times New Roman"/>
                <a:cs typeface="Times New Roman"/>
              </a:rPr>
              <a:t>е</a:t>
            </a:r>
            <a:r>
              <a:rPr sz="1800" spc="-5" dirty="0">
                <a:latin typeface="Times New Roman"/>
                <a:cs typeface="Times New Roman"/>
              </a:rPr>
              <a:t>д</a:t>
            </a:r>
            <a:r>
              <a:rPr sz="1800" dirty="0">
                <a:latin typeface="Times New Roman"/>
                <a:cs typeface="Times New Roman"/>
              </a:rPr>
              <a:t>р</a:t>
            </a:r>
            <a:r>
              <a:rPr sz="1800" spc="-25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лу	2</a:t>
            </a:r>
            <a:r>
              <a:rPr sz="1800" spc="5" dirty="0">
                <a:latin typeface="Times New Roman"/>
                <a:cs typeface="Times New Roman"/>
              </a:rPr>
              <a:t>,</a:t>
            </a:r>
            <a:r>
              <a:rPr sz="1800" dirty="0">
                <a:latin typeface="Times New Roman"/>
                <a:cs typeface="Times New Roman"/>
              </a:rPr>
              <a:t>0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	50</a:t>
            </a:r>
            <a:r>
              <a:rPr sz="1800" spc="5" dirty="0">
                <a:latin typeface="Times New Roman"/>
                <a:cs typeface="Times New Roman"/>
              </a:rPr>
              <a:t>,</a:t>
            </a:r>
            <a:r>
              <a:rPr sz="1800" dirty="0">
                <a:latin typeface="Times New Roman"/>
                <a:cs typeface="Times New Roman"/>
              </a:rPr>
              <a:t>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281959" y="3792651"/>
            <a:ext cx="1773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99185" algn="l"/>
              </a:tabLst>
            </a:pPr>
            <a:r>
              <a:rPr sz="1800" dirty="0">
                <a:latin typeface="Times New Roman"/>
                <a:cs typeface="Times New Roman"/>
              </a:rPr>
              <a:t>х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100,0	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=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4%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1739823" y="4012107"/>
            <a:ext cx="15036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Times New Roman"/>
                <a:cs typeface="Times New Roman"/>
              </a:rPr>
              <a:t>Води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очищеної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739823" y="4231563"/>
            <a:ext cx="3573145" cy="739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45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(із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ланоліну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водного)</a:t>
            </a:r>
            <a:endParaRPr sz="1800">
              <a:latin typeface="Times New Roman"/>
              <a:cs typeface="Times New Roman"/>
            </a:endParaRPr>
          </a:p>
          <a:p>
            <a:pPr marL="754380">
              <a:lnSpc>
                <a:spcPts val="1730"/>
              </a:lnSpc>
            </a:pPr>
            <a:r>
              <a:rPr sz="1800" dirty="0">
                <a:latin typeface="Times New Roman"/>
                <a:cs typeface="Times New Roman"/>
              </a:rPr>
              <a:t>5,0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100%</a:t>
            </a:r>
            <a:endParaRPr sz="1800">
              <a:latin typeface="Times New Roman"/>
              <a:cs typeface="Times New Roman"/>
            </a:endParaRPr>
          </a:p>
          <a:p>
            <a:pPr marL="812800">
              <a:lnSpc>
                <a:spcPts val="1945"/>
              </a:lnSpc>
              <a:tabLst>
                <a:tab pos="1097280" algn="l"/>
                <a:tab pos="1917064" algn="l"/>
              </a:tabLst>
            </a:pPr>
            <a:r>
              <a:rPr sz="1800" dirty="0">
                <a:latin typeface="Times New Roman"/>
                <a:cs typeface="Times New Roman"/>
              </a:rPr>
              <a:t>х	– 30%	х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=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1,5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(30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крап.)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739823" y="4889931"/>
            <a:ext cx="3451860" cy="519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45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Ланоліну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безводного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5,0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1,5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=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3,5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spc="-5" dirty="0">
                <a:latin typeface="Times New Roman"/>
                <a:cs typeface="Times New Roman"/>
              </a:rPr>
              <a:t>Вазеліну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50,0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 (2,0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+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5,0)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=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43,0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5786437" y="1519237"/>
            <a:ext cx="3895725" cy="1000125"/>
            <a:chOff x="5786437" y="1519237"/>
            <a:chExt cx="3895725" cy="1000125"/>
          </a:xfrm>
        </p:grpSpPr>
        <p:sp>
          <p:nvSpPr>
            <p:cNvPr id="72" name="object 72"/>
            <p:cNvSpPr/>
            <p:nvPr/>
          </p:nvSpPr>
          <p:spPr>
            <a:xfrm>
              <a:off x="9296400" y="1524000"/>
              <a:ext cx="381000" cy="0"/>
            </a:xfrm>
            <a:custGeom>
              <a:avLst/>
              <a:gdLst/>
              <a:ahLst/>
              <a:cxnLst/>
              <a:rect l="l" t="t" r="r" b="b"/>
              <a:pathLst>
                <a:path w="381000">
                  <a:moveTo>
                    <a:pt x="0" y="0"/>
                  </a:moveTo>
                  <a:lnTo>
                    <a:pt x="38100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791200" y="1981206"/>
              <a:ext cx="3657600" cy="533400"/>
            </a:xfrm>
            <a:custGeom>
              <a:avLst/>
              <a:gdLst/>
              <a:ahLst/>
              <a:cxnLst/>
              <a:rect l="l" t="t" r="r" b="b"/>
              <a:pathLst>
                <a:path w="3657600" h="533400">
                  <a:moveTo>
                    <a:pt x="3501390" y="0"/>
                  </a:moveTo>
                  <a:lnTo>
                    <a:pt x="156210" y="0"/>
                  </a:lnTo>
                  <a:lnTo>
                    <a:pt x="0" y="156210"/>
                  </a:lnTo>
                  <a:lnTo>
                    <a:pt x="0" y="377177"/>
                  </a:lnTo>
                  <a:lnTo>
                    <a:pt x="156210" y="533400"/>
                  </a:lnTo>
                  <a:lnTo>
                    <a:pt x="3501390" y="533400"/>
                  </a:lnTo>
                  <a:lnTo>
                    <a:pt x="3657600" y="377177"/>
                  </a:lnTo>
                  <a:lnTo>
                    <a:pt x="3657600" y="156210"/>
                  </a:lnTo>
                  <a:lnTo>
                    <a:pt x="3501390" y="0"/>
                  </a:lnTo>
                  <a:close/>
                </a:path>
              </a:pathLst>
            </a:custGeom>
            <a:solidFill>
              <a:srgbClr val="E4C5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791200" y="1981206"/>
              <a:ext cx="3657600" cy="533400"/>
            </a:xfrm>
            <a:custGeom>
              <a:avLst/>
              <a:gdLst/>
              <a:ahLst/>
              <a:cxnLst/>
              <a:rect l="l" t="t" r="r" b="b"/>
              <a:pathLst>
                <a:path w="3657600" h="533400">
                  <a:moveTo>
                    <a:pt x="0" y="156210"/>
                  </a:moveTo>
                  <a:lnTo>
                    <a:pt x="156210" y="0"/>
                  </a:lnTo>
                  <a:lnTo>
                    <a:pt x="3501390" y="0"/>
                  </a:lnTo>
                  <a:lnTo>
                    <a:pt x="3657600" y="156210"/>
                  </a:lnTo>
                  <a:lnTo>
                    <a:pt x="3657600" y="377177"/>
                  </a:lnTo>
                  <a:lnTo>
                    <a:pt x="3501390" y="533400"/>
                  </a:lnTo>
                  <a:lnTo>
                    <a:pt x="156210" y="533400"/>
                  </a:lnTo>
                  <a:lnTo>
                    <a:pt x="0" y="377177"/>
                  </a:lnTo>
                  <a:lnTo>
                    <a:pt x="0" y="15621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" name="object 75"/>
          <p:cNvSpPr txBox="1"/>
          <p:nvPr/>
        </p:nvSpPr>
        <p:spPr>
          <a:xfrm>
            <a:off x="5904484" y="453072"/>
            <a:ext cx="3276600" cy="264033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12700" marR="457200" algn="ctr">
              <a:lnSpc>
                <a:spcPct val="70000"/>
              </a:lnSpc>
              <a:spcBef>
                <a:spcPts val="825"/>
              </a:spcBef>
            </a:pPr>
            <a:r>
              <a:rPr sz="2000" b="1" spc="-5" dirty="0">
                <a:latin typeface="Times New Roman"/>
                <a:cs typeface="Times New Roman"/>
              </a:rPr>
              <a:t>Відважування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вазеліну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і </a:t>
            </a:r>
            <a:r>
              <a:rPr sz="2000" b="1" spc="-484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ланоліну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spc="-15" dirty="0">
                <a:latin typeface="Times New Roman"/>
                <a:cs typeface="Times New Roman"/>
              </a:rPr>
              <a:t>безводного</a:t>
            </a:r>
            <a:endParaRPr sz="2000">
              <a:latin typeface="Times New Roman"/>
              <a:cs typeface="Times New Roman"/>
            </a:endParaRPr>
          </a:p>
          <a:p>
            <a:pPr marR="66675" algn="ctr">
              <a:lnSpc>
                <a:spcPts val="2039"/>
              </a:lnSpc>
              <a:spcBef>
                <a:spcPts val="919"/>
              </a:spcBef>
            </a:pPr>
            <a:r>
              <a:rPr sz="2000" b="1" dirty="0">
                <a:latin typeface="Times New Roman"/>
                <a:cs typeface="Times New Roman"/>
              </a:rPr>
              <a:t>Відважування</a:t>
            </a:r>
            <a:endParaRPr sz="2000">
              <a:latin typeface="Times New Roman"/>
              <a:cs typeface="Times New Roman"/>
            </a:endParaRPr>
          </a:p>
          <a:p>
            <a:pPr marL="161290" marR="231140" algn="ctr">
              <a:lnSpc>
                <a:spcPct val="70000"/>
              </a:lnSpc>
              <a:spcBef>
                <a:spcPts val="359"/>
              </a:spcBef>
            </a:pPr>
            <a:r>
              <a:rPr sz="2000" b="1" spc="-10" dirty="0">
                <a:latin typeface="Times New Roman"/>
                <a:cs typeface="Times New Roman"/>
              </a:rPr>
              <a:t>дімедролу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і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розчинення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у </a:t>
            </a:r>
            <a:r>
              <a:rPr sz="2000" b="1" spc="-484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воді </a:t>
            </a:r>
            <a:r>
              <a:rPr sz="2000" b="1" spc="-10" dirty="0">
                <a:latin typeface="Times New Roman"/>
                <a:cs typeface="Times New Roman"/>
              </a:rPr>
              <a:t>очищеній</a:t>
            </a:r>
            <a:endParaRPr sz="2000">
              <a:latin typeface="Times New Roman"/>
              <a:cs typeface="Times New Roman"/>
            </a:endParaRPr>
          </a:p>
          <a:p>
            <a:pPr marL="167640" marR="5080" algn="ctr">
              <a:lnSpc>
                <a:spcPct val="70000"/>
              </a:lnSpc>
              <a:spcBef>
                <a:spcPts val="1550"/>
              </a:spcBef>
            </a:pPr>
            <a:r>
              <a:rPr sz="2000" b="1" spc="-5" dirty="0">
                <a:latin typeface="Trebuchet MS"/>
                <a:cs typeface="Trebuchet MS"/>
              </a:rPr>
              <a:t>Емульгування ланоліном </a:t>
            </a:r>
            <a:r>
              <a:rPr sz="2000" b="1" spc="-590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безводним</a:t>
            </a:r>
            <a:endParaRPr sz="2000">
              <a:latin typeface="Trebuchet MS"/>
              <a:cs typeface="Trebuchet MS"/>
            </a:endParaRPr>
          </a:p>
          <a:p>
            <a:pPr marL="474345" marR="313055" algn="ctr">
              <a:lnSpc>
                <a:spcPct val="70000"/>
              </a:lnSpc>
              <a:spcBef>
                <a:spcPts val="1555"/>
              </a:spcBef>
            </a:pPr>
            <a:r>
              <a:rPr sz="2000" b="1" spc="-5" dirty="0">
                <a:latin typeface="Trebuchet MS"/>
                <a:cs typeface="Trebuchet MS"/>
              </a:rPr>
              <a:t>Додавання</a:t>
            </a:r>
            <a:r>
              <a:rPr sz="2000" b="1" spc="-80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вазеліну </a:t>
            </a:r>
            <a:r>
              <a:rPr sz="2000" b="1" spc="-585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 і</a:t>
            </a:r>
            <a:r>
              <a:rPr sz="2000" b="1" spc="-15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гомогенізація</a:t>
            </a:r>
            <a:r>
              <a:rPr sz="2000" b="1" spc="-45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мазі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5481637" y="2052636"/>
            <a:ext cx="314325" cy="390525"/>
            <a:chOff x="5481637" y="2052636"/>
            <a:chExt cx="314325" cy="390525"/>
          </a:xfrm>
        </p:grpSpPr>
        <p:sp>
          <p:nvSpPr>
            <p:cNvPr id="77" name="object 77"/>
            <p:cNvSpPr/>
            <p:nvPr/>
          </p:nvSpPr>
          <p:spPr>
            <a:xfrm>
              <a:off x="5486400" y="2057398"/>
              <a:ext cx="304800" cy="381000"/>
            </a:xfrm>
            <a:custGeom>
              <a:avLst/>
              <a:gdLst/>
              <a:ahLst/>
              <a:cxnLst/>
              <a:rect l="l" t="t" r="r" b="b"/>
              <a:pathLst>
                <a:path w="304800" h="381000">
                  <a:moveTo>
                    <a:pt x="215531" y="0"/>
                  </a:moveTo>
                  <a:lnTo>
                    <a:pt x="89268" y="0"/>
                  </a:lnTo>
                  <a:lnTo>
                    <a:pt x="0" y="89268"/>
                  </a:lnTo>
                  <a:lnTo>
                    <a:pt x="0" y="291731"/>
                  </a:lnTo>
                  <a:lnTo>
                    <a:pt x="89268" y="380999"/>
                  </a:lnTo>
                  <a:lnTo>
                    <a:pt x="215531" y="380999"/>
                  </a:lnTo>
                  <a:lnTo>
                    <a:pt x="304800" y="291731"/>
                  </a:lnTo>
                  <a:lnTo>
                    <a:pt x="304800" y="89268"/>
                  </a:lnTo>
                  <a:lnTo>
                    <a:pt x="215531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486400" y="2057398"/>
              <a:ext cx="304800" cy="381000"/>
            </a:xfrm>
            <a:custGeom>
              <a:avLst/>
              <a:gdLst/>
              <a:ahLst/>
              <a:cxnLst/>
              <a:rect l="l" t="t" r="r" b="b"/>
              <a:pathLst>
                <a:path w="304800" h="381000">
                  <a:moveTo>
                    <a:pt x="0" y="89268"/>
                  </a:moveTo>
                  <a:lnTo>
                    <a:pt x="89268" y="0"/>
                  </a:lnTo>
                  <a:lnTo>
                    <a:pt x="215531" y="0"/>
                  </a:lnTo>
                  <a:lnTo>
                    <a:pt x="304800" y="89268"/>
                  </a:lnTo>
                  <a:lnTo>
                    <a:pt x="304800" y="291731"/>
                  </a:lnTo>
                  <a:lnTo>
                    <a:pt x="215531" y="380999"/>
                  </a:lnTo>
                  <a:lnTo>
                    <a:pt x="89268" y="380999"/>
                  </a:lnTo>
                  <a:lnTo>
                    <a:pt x="0" y="291731"/>
                  </a:lnTo>
                  <a:lnTo>
                    <a:pt x="0" y="8926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 txBox="1"/>
          <p:nvPr/>
        </p:nvSpPr>
        <p:spPr>
          <a:xfrm>
            <a:off x="5569267" y="2090420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3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0" name="object 80"/>
          <p:cNvGrpSpPr/>
          <p:nvPr/>
        </p:nvGrpSpPr>
        <p:grpSpPr>
          <a:xfrm>
            <a:off x="6624637" y="755650"/>
            <a:ext cx="3663315" cy="2981960"/>
            <a:chOff x="6624637" y="755650"/>
            <a:chExt cx="3663315" cy="2981960"/>
          </a:xfrm>
        </p:grpSpPr>
        <p:sp>
          <p:nvSpPr>
            <p:cNvPr id="81" name="object 81"/>
            <p:cNvSpPr/>
            <p:nvPr/>
          </p:nvSpPr>
          <p:spPr>
            <a:xfrm>
              <a:off x="9525000" y="2133600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9906000" y="762000"/>
              <a:ext cx="0" cy="2692400"/>
            </a:xfrm>
            <a:custGeom>
              <a:avLst/>
              <a:gdLst/>
              <a:ahLst/>
              <a:cxnLst/>
              <a:rect l="l" t="t" r="r" b="b"/>
              <a:pathLst>
                <a:path h="2692400">
                  <a:moveTo>
                    <a:pt x="0" y="0"/>
                  </a:moveTo>
                  <a:lnTo>
                    <a:pt x="0" y="26924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9867902" y="342900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38100" y="25400"/>
                  </a:ln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9525761" y="2972561"/>
              <a:ext cx="697230" cy="0"/>
            </a:xfrm>
            <a:custGeom>
              <a:avLst/>
              <a:gdLst/>
              <a:ahLst/>
              <a:cxnLst/>
              <a:rect l="l" t="t" r="r" b="b"/>
              <a:pathLst>
                <a:path w="697229">
                  <a:moveTo>
                    <a:pt x="0" y="0"/>
                  </a:moveTo>
                  <a:lnTo>
                    <a:pt x="697230" y="0"/>
                  </a:lnTo>
                </a:path>
              </a:pathLst>
            </a:custGeom>
            <a:ln w="25908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0210039" y="2933702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5">
                  <a:moveTo>
                    <a:pt x="0" y="0"/>
                  </a:moveTo>
                  <a:lnTo>
                    <a:pt x="0" y="77724"/>
                  </a:lnTo>
                  <a:lnTo>
                    <a:pt x="77724" y="388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9525000" y="2819400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6629400" y="3352800"/>
              <a:ext cx="2209800" cy="379730"/>
            </a:xfrm>
            <a:custGeom>
              <a:avLst/>
              <a:gdLst/>
              <a:ahLst/>
              <a:cxnLst/>
              <a:rect l="l" t="t" r="r" b="b"/>
              <a:pathLst>
                <a:path w="2209800" h="379729">
                  <a:moveTo>
                    <a:pt x="2098662" y="0"/>
                  </a:moveTo>
                  <a:lnTo>
                    <a:pt x="111137" y="0"/>
                  </a:lnTo>
                  <a:lnTo>
                    <a:pt x="0" y="111137"/>
                  </a:lnTo>
                  <a:lnTo>
                    <a:pt x="0" y="268338"/>
                  </a:lnTo>
                  <a:lnTo>
                    <a:pt x="111137" y="379475"/>
                  </a:lnTo>
                  <a:lnTo>
                    <a:pt x="2098662" y="379475"/>
                  </a:lnTo>
                  <a:lnTo>
                    <a:pt x="2209800" y="268338"/>
                  </a:lnTo>
                  <a:lnTo>
                    <a:pt x="2209800" y="111137"/>
                  </a:lnTo>
                  <a:lnTo>
                    <a:pt x="2098662" y="0"/>
                  </a:lnTo>
                  <a:close/>
                </a:path>
              </a:pathLst>
            </a:custGeom>
            <a:solidFill>
              <a:srgbClr val="E4C5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6629400" y="3352800"/>
              <a:ext cx="2209800" cy="379730"/>
            </a:xfrm>
            <a:custGeom>
              <a:avLst/>
              <a:gdLst/>
              <a:ahLst/>
              <a:cxnLst/>
              <a:rect l="l" t="t" r="r" b="b"/>
              <a:pathLst>
                <a:path w="2209800" h="379729">
                  <a:moveTo>
                    <a:pt x="0" y="111137"/>
                  </a:moveTo>
                  <a:lnTo>
                    <a:pt x="111137" y="0"/>
                  </a:lnTo>
                  <a:lnTo>
                    <a:pt x="2098662" y="0"/>
                  </a:lnTo>
                  <a:lnTo>
                    <a:pt x="2209800" y="111137"/>
                  </a:lnTo>
                  <a:lnTo>
                    <a:pt x="2209800" y="268338"/>
                  </a:lnTo>
                  <a:lnTo>
                    <a:pt x="2098662" y="379475"/>
                  </a:lnTo>
                  <a:lnTo>
                    <a:pt x="111137" y="379475"/>
                  </a:lnTo>
                  <a:lnTo>
                    <a:pt x="0" y="268338"/>
                  </a:lnTo>
                  <a:lnTo>
                    <a:pt x="0" y="11113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" name="object 89"/>
          <p:cNvSpPr txBox="1"/>
          <p:nvPr/>
        </p:nvSpPr>
        <p:spPr>
          <a:xfrm>
            <a:off x="6913086" y="3302731"/>
            <a:ext cx="16427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Trebuchet MS"/>
                <a:cs typeface="Trebuchet MS"/>
              </a:rPr>
              <a:t>Фасовка</a:t>
            </a:r>
            <a:r>
              <a:rPr sz="2000" b="1" spc="-80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мазі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90" name="object 90"/>
          <p:cNvGrpSpPr/>
          <p:nvPr/>
        </p:nvGrpSpPr>
        <p:grpSpPr>
          <a:xfrm>
            <a:off x="6243637" y="3348038"/>
            <a:ext cx="390525" cy="390525"/>
            <a:chOff x="6243637" y="3348038"/>
            <a:chExt cx="390525" cy="390525"/>
          </a:xfrm>
        </p:grpSpPr>
        <p:sp>
          <p:nvSpPr>
            <p:cNvPr id="91" name="object 91"/>
            <p:cNvSpPr/>
            <p:nvPr/>
          </p:nvSpPr>
          <p:spPr>
            <a:xfrm>
              <a:off x="6248400" y="3352801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269417" y="0"/>
                  </a:moveTo>
                  <a:lnTo>
                    <a:pt x="111582" y="0"/>
                  </a:lnTo>
                  <a:lnTo>
                    <a:pt x="0" y="111582"/>
                  </a:lnTo>
                  <a:lnTo>
                    <a:pt x="0" y="269417"/>
                  </a:lnTo>
                  <a:lnTo>
                    <a:pt x="111582" y="381000"/>
                  </a:lnTo>
                  <a:lnTo>
                    <a:pt x="269417" y="381000"/>
                  </a:lnTo>
                  <a:lnTo>
                    <a:pt x="381000" y="269417"/>
                  </a:lnTo>
                  <a:lnTo>
                    <a:pt x="381000" y="111582"/>
                  </a:lnTo>
                  <a:lnTo>
                    <a:pt x="269417" y="0"/>
                  </a:lnTo>
                  <a:close/>
                </a:path>
              </a:pathLst>
            </a:custGeom>
            <a:solidFill>
              <a:srgbClr val="B03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6248400" y="3352801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11582"/>
                  </a:moveTo>
                  <a:lnTo>
                    <a:pt x="111582" y="0"/>
                  </a:lnTo>
                  <a:lnTo>
                    <a:pt x="269417" y="0"/>
                  </a:lnTo>
                  <a:lnTo>
                    <a:pt x="381000" y="111582"/>
                  </a:lnTo>
                  <a:lnTo>
                    <a:pt x="381000" y="269417"/>
                  </a:lnTo>
                  <a:lnTo>
                    <a:pt x="269417" y="381000"/>
                  </a:lnTo>
                  <a:lnTo>
                    <a:pt x="111582" y="381000"/>
                  </a:lnTo>
                  <a:lnTo>
                    <a:pt x="0" y="269417"/>
                  </a:lnTo>
                  <a:lnTo>
                    <a:pt x="0" y="11158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93"/>
          <p:cNvSpPr txBox="1"/>
          <p:nvPr/>
        </p:nvSpPr>
        <p:spPr>
          <a:xfrm>
            <a:off x="6368288" y="3385820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5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94" name="object 94"/>
          <p:cNvGrpSpPr/>
          <p:nvPr/>
        </p:nvGrpSpPr>
        <p:grpSpPr>
          <a:xfrm>
            <a:off x="5376671" y="757427"/>
            <a:ext cx="5062855" cy="4285615"/>
            <a:chOff x="5376671" y="757427"/>
            <a:chExt cx="5062855" cy="4285615"/>
          </a:xfrm>
        </p:grpSpPr>
        <p:sp>
          <p:nvSpPr>
            <p:cNvPr id="95" name="object 95"/>
            <p:cNvSpPr/>
            <p:nvPr/>
          </p:nvSpPr>
          <p:spPr>
            <a:xfrm>
              <a:off x="8902700" y="3505200"/>
              <a:ext cx="393700" cy="0"/>
            </a:xfrm>
            <a:custGeom>
              <a:avLst/>
              <a:gdLst/>
              <a:ahLst/>
              <a:cxnLst/>
              <a:rect l="l" t="t" r="r" b="b"/>
              <a:pathLst>
                <a:path w="393700">
                  <a:moveTo>
                    <a:pt x="3937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8839198" y="3467097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019799" y="3581400"/>
              <a:ext cx="228600" cy="0"/>
            </a:xfrm>
            <a:custGeom>
              <a:avLst/>
              <a:gdLst/>
              <a:ahLst/>
              <a:cxnLst/>
              <a:rect l="l" t="t" r="r" b="b"/>
              <a:pathLst>
                <a:path w="228600">
                  <a:moveTo>
                    <a:pt x="228600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019799" y="3581400"/>
              <a:ext cx="0" cy="546100"/>
            </a:xfrm>
            <a:custGeom>
              <a:avLst/>
              <a:gdLst/>
              <a:ahLst/>
              <a:cxnLst/>
              <a:rect l="l" t="t" r="r" b="b"/>
              <a:pathLst>
                <a:path h="546100">
                  <a:moveTo>
                    <a:pt x="0" y="0"/>
                  </a:moveTo>
                  <a:lnTo>
                    <a:pt x="0" y="5461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981703" y="4114801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9525761" y="2286761"/>
              <a:ext cx="316230" cy="0"/>
            </a:xfrm>
            <a:custGeom>
              <a:avLst/>
              <a:gdLst/>
              <a:ahLst/>
              <a:cxnLst/>
              <a:rect l="l" t="t" r="r" b="b"/>
              <a:pathLst>
                <a:path w="316229">
                  <a:moveTo>
                    <a:pt x="0" y="0"/>
                  </a:moveTo>
                  <a:lnTo>
                    <a:pt x="316230" y="0"/>
                  </a:lnTo>
                </a:path>
              </a:pathLst>
            </a:custGeom>
            <a:ln w="25908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9829039" y="2247902"/>
              <a:ext cx="78105" cy="78105"/>
            </a:xfrm>
            <a:custGeom>
              <a:avLst/>
              <a:gdLst/>
              <a:ahLst/>
              <a:cxnLst/>
              <a:rect l="l" t="t" r="r" b="b"/>
              <a:pathLst>
                <a:path w="78104" h="78105">
                  <a:moveTo>
                    <a:pt x="0" y="0"/>
                  </a:moveTo>
                  <a:lnTo>
                    <a:pt x="0" y="77724"/>
                  </a:lnTo>
                  <a:lnTo>
                    <a:pt x="77724" y="388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10287000" y="1219200"/>
              <a:ext cx="0" cy="2311400"/>
            </a:xfrm>
            <a:custGeom>
              <a:avLst/>
              <a:gdLst/>
              <a:ahLst/>
              <a:cxnLst/>
              <a:rect l="l" t="t" r="r" b="b"/>
              <a:pathLst>
                <a:path h="2311400">
                  <a:moveTo>
                    <a:pt x="0" y="0"/>
                  </a:moveTo>
                  <a:lnTo>
                    <a:pt x="0" y="23114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10248902" y="350520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38100" y="25400"/>
                  </a:ln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9677400" y="761999"/>
              <a:ext cx="381000" cy="0"/>
            </a:xfrm>
            <a:custGeom>
              <a:avLst/>
              <a:gdLst/>
              <a:ahLst/>
              <a:cxnLst/>
              <a:rect l="l" t="t" r="r" b="b"/>
              <a:pathLst>
                <a:path w="381000">
                  <a:moveTo>
                    <a:pt x="0" y="0"/>
                  </a:moveTo>
                  <a:lnTo>
                    <a:pt x="38100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10058400" y="1219200"/>
              <a:ext cx="381000" cy="0"/>
            </a:xfrm>
            <a:custGeom>
              <a:avLst/>
              <a:gdLst/>
              <a:ahLst/>
              <a:cxnLst/>
              <a:rect l="l" t="t" r="r" b="b"/>
              <a:pathLst>
                <a:path w="381000">
                  <a:moveTo>
                    <a:pt x="0" y="0"/>
                  </a:moveTo>
                  <a:lnTo>
                    <a:pt x="38100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381243" y="4072127"/>
              <a:ext cx="1858010" cy="786765"/>
            </a:xfrm>
            <a:custGeom>
              <a:avLst/>
              <a:gdLst/>
              <a:ahLst/>
              <a:cxnLst/>
              <a:rect l="l" t="t" r="r" b="b"/>
              <a:pathLst>
                <a:path w="1858009" h="786764">
                  <a:moveTo>
                    <a:pt x="928878" y="0"/>
                  </a:moveTo>
                  <a:lnTo>
                    <a:pt x="852695" y="434"/>
                  </a:lnTo>
                  <a:lnTo>
                    <a:pt x="778209" y="1715"/>
                  </a:lnTo>
                  <a:lnTo>
                    <a:pt x="705658" y="3808"/>
                  </a:lnTo>
                  <a:lnTo>
                    <a:pt x="635281" y="6681"/>
                  </a:lnTo>
                  <a:lnTo>
                    <a:pt x="567317" y="10298"/>
                  </a:lnTo>
                  <a:lnTo>
                    <a:pt x="502005" y="14628"/>
                  </a:lnTo>
                  <a:lnTo>
                    <a:pt x="439585" y="19635"/>
                  </a:lnTo>
                  <a:lnTo>
                    <a:pt x="380295" y="25286"/>
                  </a:lnTo>
                  <a:lnTo>
                    <a:pt x="324374" y="31547"/>
                  </a:lnTo>
                  <a:lnTo>
                    <a:pt x="272062" y="38385"/>
                  </a:lnTo>
                  <a:lnTo>
                    <a:pt x="223597" y="45766"/>
                  </a:lnTo>
                  <a:lnTo>
                    <a:pt x="179219" y="53656"/>
                  </a:lnTo>
                  <a:lnTo>
                    <a:pt x="139167" y="62022"/>
                  </a:lnTo>
                  <a:lnTo>
                    <a:pt x="72996" y="80045"/>
                  </a:lnTo>
                  <a:lnTo>
                    <a:pt x="26995" y="99566"/>
                  </a:lnTo>
                  <a:lnTo>
                    <a:pt x="0" y="131064"/>
                  </a:lnTo>
                  <a:lnTo>
                    <a:pt x="0" y="655320"/>
                  </a:lnTo>
                  <a:lnTo>
                    <a:pt x="26995" y="686817"/>
                  </a:lnTo>
                  <a:lnTo>
                    <a:pt x="72996" y="706338"/>
                  </a:lnTo>
                  <a:lnTo>
                    <a:pt x="139167" y="724361"/>
                  </a:lnTo>
                  <a:lnTo>
                    <a:pt x="179219" y="732727"/>
                  </a:lnTo>
                  <a:lnTo>
                    <a:pt x="223597" y="740617"/>
                  </a:lnTo>
                  <a:lnTo>
                    <a:pt x="272062" y="747998"/>
                  </a:lnTo>
                  <a:lnTo>
                    <a:pt x="324374" y="754836"/>
                  </a:lnTo>
                  <a:lnTo>
                    <a:pt x="380295" y="761097"/>
                  </a:lnTo>
                  <a:lnTo>
                    <a:pt x="439585" y="766748"/>
                  </a:lnTo>
                  <a:lnTo>
                    <a:pt x="502005" y="771755"/>
                  </a:lnTo>
                  <a:lnTo>
                    <a:pt x="567317" y="776085"/>
                  </a:lnTo>
                  <a:lnTo>
                    <a:pt x="635281" y="779702"/>
                  </a:lnTo>
                  <a:lnTo>
                    <a:pt x="705658" y="782575"/>
                  </a:lnTo>
                  <a:lnTo>
                    <a:pt x="778209" y="784668"/>
                  </a:lnTo>
                  <a:lnTo>
                    <a:pt x="852695" y="785949"/>
                  </a:lnTo>
                  <a:lnTo>
                    <a:pt x="928878" y="786384"/>
                  </a:lnTo>
                  <a:lnTo>
                    <a:pt x="1005060" y="785949"/>
                  </a:lnTo>
                  <a:lnTo>
                    <a:pt x="1079546" y="784668"/>
                  </a:lnTo>
                  <a:lnTo>
                    <a:pt x="1152097" y="782575"/>
                  </a:lnTo>
                  <a:lnTo>
                    <a:pt x="1222474" y="779702"/>
                  </a:lnTo>
                  <a:lnTo>
                    <a:pt x="1290438" y="776085"/>
                  </a:lnTo>
                  <a:lnTo>
                    <a:pt x="1355750" y="771755"/>
                  </a:lnTo>
                  <a:lnTo>
                    <a:pt x="1418170" y="766748"/>
                  </a:lnTo>
                  <a:lnTo>
                    <a:pt x="1477460" y="761097"/>
                  </a:lnTo>
                  <a:lnTo>
                    <a:pt x="1533381" y="754836"/>
                  </a:lnTo>
                  <a:lnTo>
                    <a:pt x="1585693" y="747998"/>
                  </a:lnTo>
                  <a:lnTo>
                    <a:pt x="1634158" y="740617"/>
                  </a:lnTo>
                  <a:lnTo>
                    <a:pt x="1678536" y="732727"/>
                  </a:lnTo>
                  <a:lnTo>
                    <a:pt x="1718588" y="724361"/>
                  </a:lnTo>
                  <a:lnTo>
                    <a:pt x="1784759" y="706338"/>
                  </a:lnTo>
                  <a:lnTo>
                    <a:pt x="1830760" y="686817"/>
                  </a:lnTo>
                  <a:lnTo>
                    <a:pt x="1857756" y="655320"/>
                  </a:lnTo>
                  <a:lnTo>
                    <a:pt x="1857756" y="131064"/>
                  </a:lnTo>
                  <a:lnTo>
                    <a:pt x="1830760" y="99566"/>
                  </a:lnTo>
                  <a:lnTo>
                    <a:pt x="1784759" y="80045"/>
                  </a:lnTo>
                  <a:lnTo>
                    <a:pt x="1718588" y="62022"/>
                  </a:lnTo>
                  <a:lnTo>
                    <a:pt x="1678536" y="53656"/>
                  </a:lnTo>
                  <a:lnTo>
                    <a:pt x="1634158" y="45766"/>
                  </a:lnTo>
                  <a:lnTo>
                    <a:pt x="1585693" y="38385"/>
                  </a:lnTo>
                  <a:lnTo>
                    <a:pt x="1533381" y="31547"/>
                  </a:lnTo>
                  <a:lnTo>
                    <a:pt x="1477460" y="25286"/>
                  </a:lnTo>
                  <a:lnTo>
                    <a:pt x="1418170" y="19635"/>
                  </a:lnTo>
                  <a:lnTo>
                    <a:pt x="1355750" y="14628"/>
                  </a:lnTo>
                  <a:lnTo>
                    <a:pt x="1290438" y="10298"/>
                  </a:lnTo>
                  <a:lnTo>
                    <a:pt x="1222474" y="6681"/>
                  </a:lnTo>
                  <a:lnTo>
                    <a:pt x="1152097" y="3808"/>
                  </a:lnTo>
                  <a:lnTo>
                    <a:pt x="1079546" y="1715"/>
                  </a:lnTo>
                  <a:lnTo>
                    <a:pt x="1005060" y="434"/>
                  </a:lnTo>
                  <a:lnTo>
                    <a:pt x="9288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381243" y="4203192"/>
              <a:ext cx="1858010" cy="131445"/>
            </a:xfrm>
            <a:custGeom>
              <a:avLst/>
              <a:gdLst/>
              <a:ahLst/>
              <a:cxnLst/>
              <a:rect l="l" t="t" r="r" b="b"/>
              <a:pathLst>
                <a:path w="1858009" h="131445">
                  <a:moveTo>
                    <a:pt x="1857755" y="0"/>
                  </a:moveTo>
                  <a:lnTo>
                    <a:pt x="1830760" y="31497"/>
                  </a:lnTo>
                  <a:lnTo>
                    <a:pt x="1784759" y="51018"/>
                  </a:lnTo>
                  <a:lnTo>
                    <a:pt x="1718588" y="69041"/>
                  </a:lnTo>
                  <a:lnTo>
                    <a:pt x="1678536" y="77407"/>
                  </a:lnTo>
                  <a:lnTo>
                    <a:pt x="1634158" y="85297"/>
                  </a:lnTo>
                  <a:lnTo>
                    <a:pt x="1585693" y="92678"/>
                  </a:lnTo>
                  <a:lnTo>
                    <a:pt x="1533381" y="99516"/>
                  </a:lnTo>
                  <a:lnTo>
                    <a:pt x="1477460" y="105777"/>
                  </a:lnTo>
                  <a:lnTo>
                    <a:pt x="1418170" y="111428"/>
                  </a:lnTo>
                  <a:lnTo>
                    <a:pt x="1355750" y="116435"/>
                  </a:lnTo>
                  <a:lnTo>
                    <a:pt x="1290438" y="120765"/>
                  </a:lnTo>
                  <a:lnTo>
                    <a:pt x="1222474" y="124382"/>
                  </a:lnTo>
                  <a:lnTo>
                    <a:pt x="1152097" y="127255"/>
                  </a:lnTo>
                  <a:lnTo>
                    <a:pt x="1079546" y="129348"/>
                  </a:lnTo>
                  <a:lnTo>
                    <a:pt x="1005060" y="130629"/>
                  </a:lnTo>
                  <a:lnTo>
                    <a:pt x="928877" y="131063"/>
                  </a:lnTo>
                  <a:lnTo>
                    <a:pt x="852695" y="130629"/>
                  </a:lnTo>
                  <a:lnTo>
                    <a:pt x="778209" y="129348"/>
                  </a:lnTo>
                  <a:lnTo>
                    <a:pt x="705658" y="127255"/>
                  </a:lnTo>
                  <a:lnTo>
                    <a:pt x="635281" y="124382"/>
                  </a:lnTo>
                  <a:lnTo>
                    <a:pt x="567317" y="120765"/>
                  </a:lnTo>
                  <a:lnTo>
                    <a:pt x="502005" y="116435"/>
                  </a:lnTo>
                  <a:lnTo>
                    <a:pt x="439585" y="111428"/>
                  </a:lnTo>
                  <a:lnTo>
                    <a:pt x="380295" y="105777"/>
                  </a:lnTo>
                  <a:lnTo>
                    <a:pt x="324374" y="99516"/>
                  </a:lnTo>
                  <a:lnTo>
                    <a:pt x="272062" y="92678"/>
                  </a:lnTo>
                  <a:lnTo>
                    <a:pt x="223597" y="85297"/>
                  </a:lnTo>
                  <a:lnTo>
                    <a:pt x="179219" y="77407"/>
                  </a:lnTo>
                  <a:lnTo>
                    <a:pt x="139167" y="69041"/>
                  </a:lnTo>
                  <a:lnTo>
                    <a:pt x="72996" y="51018"/>
                  </a:lnTo>
                  <a:lnTo>
                    <a:pt x="26995" y="31497"/>
                  </a:lnTo>
                  <a:lnTo>
                    <a:pt x="3079" y="10750"/>
                  </a:ln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381243" y="4072127"/>
              <a:ext cx="1858010" cy="786765"/>
            </a:xfrm>
            <a:custGeom>
              <a:avLst/>
              <a:gdLst/>
              <a:ahLst/>
              <a:cxnLst/>
              <a:rect l="l" t="t" r="r" b="b"/>
              <a:pathLst>
                <a:path w="1858009" h="786764">
                  <a:moveTo>
                    <a:pt x="0" y="131064"/>
                  </a:moveTo>
                  <a:lnTo>
                    <a:pt x="26995" y="99566"/>
                  </a:lnTo>
                  <a:lnTo>
                    <a:pt x="72996" y="80045"/>
                  </a:lnTo>
                  <a:lnTo>
                    <a:pt x="139167" y="62022"/>
                  </a:lnTo>
                  <a:lnTo>
                    <a:pt x="179219" y="53656"/>
                  </a:lnTo>
                  <a:lnTo>
                    <a:pt x="223597" y="45766"/>
                  </a:lnTo>
                  <a:lnTo>
                    <a:pt x="272062" y="38385"/>
                  </a:lnTo>
                  <a:lnTo>
                    <a:pt x="324374" y="31547"/>
                  </a:lnTo>
                  <a:lnTo>
                    <a:pt x="380295" y="25286"/>
                  </a:lnTo>
                  <a:lnTo>
                    <a:pt x="439585" y="19635"/>
                  </a:lnTo>
                  <a:lnTo>
                    <a:pt x="502005" y="14628"/>
                  </a:lnTo>
                  <a:lnTo>
                    <a:pt x="567317" y="10298"/>
                  </a:lnTo>
                  <a:lnTo>
                    <a:pt x="635281" y="6681"/>
                  </a:lnTo>
                  <a:lnTo>
                    <a:pt x="705658" y="3808"/>
                  </a:lnTo>
                  <a:lnTo>
                    <a:pt x="778209" y="1715"/>
                  </a:lnTo>
                  <a:lnTo>
                    <a:pt x="852695" y="434"/>
                  </a:lnTo>
                  <a:lnTo>
                    <a:pt x="928878" y="0"/>
                  </a:lnTo>
                  <a:lnTo>
                    <a:pt x="1005060" y="434"/>
                  </a:lnTo>
                  <a:lnTo>
                    <a:pt x="1079546" y="1715"/>
                  </a:lnTo>
                  <a:lnTo>
                    <a:pt x="1152097" y="3808"/>
                  </a:lnTo>
                  <a:lnTo>
                    <a:pt x="1222474" y="6681"/>
                  </a:lnTo>
                  <a:lnTo>
                    <a:pt x="1290438" y="10298"/>
                  </a:lnTo>
                  <a:lnTo>
                    <a:pt x="1355750" y="14628"/>
                  </a:lnTo>
                  <a:lnTo>
                    <a:pt x="1418170" y="19635"/>
                  </a:lnTo>
                  <a:lnTo>
                    <a:pt x="1477460" y="25286"/>
                  </a:lnTo>
                  <a:lnTo>
                    <a:pt x="1533381" y="31547"/>
                  </a:lnTo>
                  <a:lnTo>
                    <a:pt x="1585693" y="38385"/>
                  </a:lnTo>
                  <a:lnTo>
                    <a:pt x="1634158" y="45766"/>
                  </a:lnTo>
                  <a:lnTo>
                    <a:pt x="1678536" y="53656"/>
                  </a:lnTo>
                  <a:lnTo>
                    <a:pt x="1718588" y="62022"/>
                  </a:lnTo>
                  <a:lnTo>
                    <a:pt x="1784759" y="80045"/>
                  </a:lnTo>
                  <a:lnTo>
                    <a:pt x="1830760" y="99566"/>
                  </a:lnTo>
                  <a:lnTo>
                    <a:pt x="1857756" y="131064"/>
                  </a:lnTo>
                  <a:lnTo>
                    <a:pt x="1857756" y="655320"/>
                  </a:lnTo>
                  <a:lnTo>
                    <a:pt x="1830760" y="686817"/>
                  </a:lnTo>
                  <a:lnTo>
                    <a:pt x="1784759" y="706338"/>
                  </a:lnTo>
                  <a:lnTo>
                    <a:pt x="1718588" y="724361"/>
                  </a:lnTo>
                  <a:lnTo>
                    <a:pt x="1678536" y="732727"/>
                  </a:lnTo>
                  <a:lnTo>
                    <a:pt x="1634158" y="740617"/>
                  </a:lnTo>
                  <a:lnTo>
                    <a:pt x="1585693" y="747998"/>
                  </a:lnTo>
                  <a:lnTo>
                    <a:pt x="1533381" y="754836"/>
                  </a:lnTo>
                  <a:lnTo>
                    <a:pt x="1477460" y="761097"/>
                  </a:lnTo>
                  <a:lnTo>
                    <a:pt x="1418170" y="766748"/>
                  </a:lnTo>
                  <a:lnTo>
                    <a:pt x="1355750" y="771755"/>
                  </a:lnTo>
                  <a:lnTo>
                    <a:pt x="1290438" y="776085"/>
                  </a:lnTo>
                  <a:lnTo>
                    <a:pt x="1222474" y="779702"/>
                  </a:lnTo>
                  <a:lnTo>
                    <a:pt x="1152097" y="782575"/>
                  </a:lnTo>
                  <a:lnTo>
                    <a:pt x="1079546" y="784668"/>
                  </a:lnTo>
                  <a:lnTo>
                    <a:pt x="1005060" y="785949"/>
                  </a:lnTo>
                  <a:lnTo>
                    <a:pt x="928878" y="786384"/>
                  </a:lnTo>
                  <a:lnTo>
                    <a:pt x="852695" y="785949"/>
                  </a:lnTo>
                  <a:lnTo>
                    <a:pt x="778209" y="784668"/>
                  </a:lnTo>
                  <a:lnTo>
                    <a:pt x="705658" y="782575"/>
                  </a:lnTo>
                  <a:lnTo>
                    <a:pt x="635281" y="779702"/>
                  </a:lnTo>
                  <a:lnTo>
                    <a:pt x="567317" y="776085"/>
                  </a:lnTo>
                  <a:lnTo>
                    <a:pt x="502005" y="771755"/>
                  </a:lnTo>
                  <a:lnTo>
                    <a:pt x="439585" y="766748"/>
                  </a:lnTo>
                  <a:lnTo>
                    <a:pt x="380295" y="761097"/>
                  </a:lnTo>
                  <a:lnTo>
                    <a:pt x="324374" y="754836"/>
                  </a:lnTo>
                  <a:lnTo>
                    <a:pt x="272062" y="747998"/>
                  </a:lnTo>
                  <a:lnTo>
                    <a:pt x="223597" y="740617"/>
                  </a:lnTo>
                  <a:lnTo>
                    <a:pt x="179219" y="732727"/>
                  </a:lnTo>
                  <a:lnTo>
                    <a:pt x="139167" y="724361"/>
                  </a:lnTo>
                  <a:lnTo>
                    <a:pt x="72996" y="706338"/>
                  </a:lnTo>
                  <a:lnTo>
                    <a:pt x="26995" y="686817"/>
                  </a:lnTo>
                  <a:lnTo>
                    <a:pt x="0" y="655320"/>
                  </a:lnTo>
                  <a:lnTo>
                    <a:pt x="0" y="13106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9" name="object 10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12535" y="4098036"/>
              <a:ext cx="1074419" cy="457199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11723" y="4341875"/>
              <a:ext cx="1879091" cy="457199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18047" y="4585716"/>
              <a:ext cx="1126235" cy="457199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569963" y="4585716"/>
              <a:ext cx="348995" cy="457199"/>
            </a:xfrm>
            <a:prstGeom prst="rect">
              <a:avLst/>
            </a:prstGeom>
          </p:spPr>
        </p:pic>
      </p:grpSp>
      <p:sp>
        <p:nvSpPr>
          <p:cNvPr id="113" name="object 113"/>
          <p:cNvSpPr txBox="1"/>
          <p:nvPr/>
        </p:nvSpPr>
        <p:spPr>
          <a:xfrm>
            <a:off x="5527421" y="4145771"/>
            <a:ext cx="156718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2540" algn="ctr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852E74"/>
                </a:solidFill>
                <a:latin typeface="Trebuchet MS"/>
                <a:cs typeface="Trebuchet MS"/>
              </a:rPr>
              <a:t>Флакон </a:t>
            </a:r>
            <a:r>
              <a:rPr sz="1600" b="1" dirty="0">
                <a:solidFill>
                  <a:srgbClr val="852E74"/>
                </a:solidFill>
                <a:latin typeface="Trebuchet MS"/>
                <a:cs typeface="Trebuchet MS"/>
              </a:rPr>
              <a:t> </a:t>
            </a:r>
            <a:r>
              <a:rPr sz="1600" b="1" spc="-5" dirty="0">
                <a:solidFill>
                  <a:srgbClr val="852E74"/>
                </a:solidFill>
                <a:latin typeface="Trebuchet MS"/>
                <a:cs typeface="Trebuchet MS"/>
              </a:rPr>
              <a:t>(контейнер</a:t>
            </a:r>
            <a:r>
              <a:rPr sz="1600" b="1" spc="-55" dirty="0">
                <a:solidFill>
                  <a:srgbClr val="852E74"/>
                </a:solidFill>
                <a:latin typeface="Trebuchet MS"/>
                <a:cs typeface="Trebuchet MS"/>
              </a:rPr>
              <a:t> </a:t>
            </a:r>
            <a:r>
              <a:rPr sz="1600" b="1" spc="-5" dirty="0">
                <a:solidFill>
                  <a:srgbClr val="852E74"/>
                </a:solidFill>
                <a:latin typeface="Trebuchet MS"/>
                <a:cs typeface="Trebuchet MS"/>
              </a:rPr>
              <a:t>для </a:t>
            </a:r>
            <a:r>
              <a:rPr sz="1600" b="1" spc="-470" dirty="0">
                <a:solidFill>
                  <a:srgbClr val="852E74"/>
                </a:solidFill>
                <a:latin typeface="Trebuchet MS"/>
                <a:cs typeface="Trebuchet MS"/>
              </a:rPr>
              <a:t> </a:t>
            </a:r>
            <a:r>
              <a:rPr sz="1600" b="1" spc="-5" dirty="0">
                <a:solidFill>
                  <a:srgbClr val="852E74"/>
                </a:solidFill>
                <a:latin typeface="Trebuchet MS"/>
                <a:cs typeface="Trebuchet MS"/>
              </a:rPr>
              <a:t>відпуску)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" y="0"/>
            <a:ext cx="4343400" cy="2624481"/>
          </a:xfrm>
        </p:spPr>
        <p:txBody>
          <a:bodyPr>
            <a:noAutofit/>
          </a:bodyPr>
          <a:lstStyle/>
          <a:p>
            <a:pPr fontAlgn="base"/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Мазь с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йодидом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Unguentum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Kalii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iodidi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Rp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.: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Kalii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iodidi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5,0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Natrii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thiosulfatis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0,1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Aquae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purificatae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4,4 ml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Lanolin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ianhydrici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13,5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Axungiae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porcinae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depuratae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seu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basis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emulsionis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27,0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f.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ung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S. 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втираНня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790" y="-166455"/>
            <a:ext cx="6579897" cy="62017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819400"/>
            <a:ext cx="5700254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8656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-228600"/>
            <a:ext cx="7801152" cy="1801717"/>
          </a:xfrm>
        </p:spPr>
      </p:pic>
    </p:spTree>
    <p:extLst>
      <p:ext uri="{BB962C8B-B14F-4D97-AF65-F5344CB8AC3E}">
        <p14:creationId xmlns:p14="http://schemas.microsoft.com/office/powerpoint/2010/main" val="11956645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 txBox="1"/>
          <p:nvPr/>
        </p:nvSpPr>
        <p:spPr>
          <a:xfrm>
            <a:off x="496295" y="800126"/>
            <a:ext cx="99752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1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462855" y="1194620"/>
            <a:ext cx="14541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473464" y="1556259"/>
            <a:ext cx="14541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473464" y="2092846"/>
            <a:ext cx="14541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990600" y="758118"/>
            <a:ext cx="102108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Наведено</a:t>
            </a:r>
            <a:r>
              <a:rPr sz="24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характеристику</a:t>
            </a:r>
            <a:r>
              <a:rPr sz="24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гетерогенних мазей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67046" y="1216075"/>
            <a:ext cx="1084395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Узагальнено</a:t>
            </a:r>
            <a:r>
              <a:rPr sz="2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</a:t>
            </a:r>
            <a:r>
              <a:rPr sz="24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виготовлення</a:t>
            </a:r>
            <a:r>
              <a:rPr sz="24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cуспензійних</a:t>
            </a:r>
            <a:r>
              <a:rPr sz="24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мазей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90600" y="1652902"/>
            <a:ext cx="11049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Наведено</a:t>
            </a:r>
            <a:r>
              <a:rPr sz="24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технологію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гетерогенних</a:t>
            </a:r>
            <a:r>
              <a:rPr sz="24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cуспензійних</a:t>
            </a:r>
            <a:r>
              <a:rPr sz="24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мазей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90600" y="2118765"/>
            <a:ext cx="88392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Наведено</a:t>
            </a:r>
            <a:r>
              <a:rPr sz="24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технологію дерматологічних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паст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67046" y="2516404"/>
            <a:ext cx="1122495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Наведено</a:t>
            </a:r>
            <a:r>
              <a:rPr sz="24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загальні</a:t>
            </a:r>
            <a:r>
              <a:rPr sz="24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</a:t>
            </a:r>
            <a:r>
              <a:rPr sz="2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виготовлення</a:t>
            </a:r>
            <a:r>
              <a:rPr sz="24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емульсійних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336244" y="3651178"/>
            <a:ext cx="61810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26535" algn="l"/>
              </a:tabLst>
            </a:pPr>
            <a:r>
              <a:rPr sz="1800" b="1" spc="-5" dirty="0">
                <a:solidFill>
                  <a:srgbClr val="FFFFFF"/>
                </a:solidFill>
                <a:latin typeface="Trebuchet MS"/>
                <a:cs typeface="Trebuchet MS"/>
              </a:rPr>
              <a:t>мазей</a:t>
            </a:r>
            <a:r>
              <a:rPr sz="180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sz="1800" b="1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Trebuchet MS"/>
                <a:cs typeface="Trebuchet MS"/>
              </a:rPr>
              <a:t>технологію</a:t>
            </a:r>
            <a:r>
              <a:rPr sz="18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Trebuchet MS"/>
                <a:cs typeface="Trebuchet MS"/>
              </a:rPr>
              <a:t>гетерогенних	емульсійних</a:t>
            </a:r>
            <a:r>
              <a:rPr sz="1800" b="1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Trebuchet MS"/>
                <a:cs typeface="Trebuchet MS"/>
              </a:rPr>
              <a:t>мазей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37554" y="2516404"/>
            <a:ext cx="14541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5" name="object 34"/>
          <p:cNvSpPr txBox="1"/>
          <p:nvPr/>
        </p:nvSpPr>
        <p:spPr>
          <a:xfrm>
            <a:off x="1409700" y="243521"/>
            <a:ext cx="102108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uk-UA" sz="24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ВИСНОВКИ: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5800" y="762000"/>
            <a:ext cx="10896600" cy="49259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0"/>
              </a:spcAft>
              <a:tabLst>
                <a:tab pos="180340" algn="l"/>
                <a:tab pos="408940" algn="l"/>
              </a:tabLst>
            </a:pPr>
            <a:r>
              <a:rPr lang="ru-RU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Використана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література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180340" algn="l"/>
                <a:tab pos="408940" algn="l"/>
              </a:tabLst>
            </a:pP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А.И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Тихонов, Т.Г.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Ярных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«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Технология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лекарств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», уч.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пособие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ВУЗ-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ов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Харьков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Оригинал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», 2006 г. – 703с.</a:t>
            </a:r>
            <a:endParaRPr lang="uk-UA" sz="1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180340" algn="l"/>
                <a:tab pos="408940" algn="l"/>
                <a:tab pos="630555" algn="l"/>
              </a:tabLs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Асептичні лікарські форми: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Екстемпоральна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рецептура: Методичні рекомендації /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О.І.Тихонов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Л.В.Бондарева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Т.Г.Ярних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Н.Ф.Орловецька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ін.; За ред.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О.І.Тихонова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Т.Г.Ярних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– Х.: Вид-во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НФаУ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Оригінал, 2005. – 184 с.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180340" algn="l"/>
                <a:tab pos="408940" algn="l"/>
                <a:tab pos="630555" algn="l"/>
              </a:tabLs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Тверді лікарські форми: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Екстемпоральна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рецептура: Методичні рекомендації /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О.І.Тихонов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Л.В.Бондарева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Т.Г.Ярних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Н.Ф.Орловецька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ін.; За ред.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О.І.Тихонова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Т.Г.Ярних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– Х.: Вид-во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НФаУ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Оригінал, 2003. – 176 с.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180340" algn="l"/>
                <a:tab pos="408940" algn="l"/>
                <a:tab pos="630555" algn="l"/>
              </a:tabLs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М’які лікарські форми: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Екстемпоральна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рецептура: Методичні рекомендації /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О.І.Тихонов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Л.В.Бондарева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Т.Г.Ярних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Н.Ф.Орловецька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ін.; За ред.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О.І.Тихонова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Т.Г.Ярних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– Х.: Вид-во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НФаУ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Оригінал, 2003. – 128 с.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180340" algn="l"/>
                <a:tab pos="408940" algn="l"/>
                <a:tab pos="630555" algn="l"/>
              </a:tabLs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Рідкі лікарські форми: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Екстемпоральна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рецептура: Методичні рекомендації /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О.І.Тихонов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Л.В.Бондарева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Т.Г.Ярних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Н.Ф.Орловецька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ін.; За ред.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О.І.Тихонова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Т.Г.Ярних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– Х.: Вид-во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НФаУ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Оригінал, 2005. – 160 с.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180340" algn="l"/>
                <a:tab pos="630555" algn="l"/>
              </a:tabLs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Практикум з аптечної технології ліків; для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студ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Фармац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вищ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навч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закладів / О. І. Тихонов, Т. Г.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Ярних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В. О. Соболєва та ін.; За ред. О. І. Тихонова . – Х.: Вид-во НФАУ: Золоті сторінки, 2002. – 256 с.</a:t>
            </a:r>
          </a:p>
        </p:txBody>
      </p:sp>
    </p:spTree>
    <p:extLst>
      <p:ext uri="{BB962C8B-B14F-4D97-AF65-F5344CB8AC3E}">
        <p14:creationId xmlns:p14="http://schemas.microsoft.com/office/powerpoint/2010/main" val="42425165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69167" y="0"/>
            <a:ext cx="1322831" cy="6857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125216" y="3046348"/>
            <a:ext cx="46196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2900" indent="-330835">
              <a:lnSpc>
                <a:spcPct val="100000"/>
              </a:lnSpc>
              <a:spcBef>
                <a:spcPts val="95"/>
              </a:spcBef>
              <a:buClr>
                <a:srgbClr val="B03E9A"/>
              </a:buClr>
              <a:buSzPct val="70000"/>
              <a:buFont typeface="Wingdings 2"/>
              <a:buChar char=""/>
              <a:tabLst>
                <a:tab pos="343535" algn="l"/>
              </a:tabLst>
            </a:pPr>
            <a:r>
              <a:rPr sz="4000" b="1" spc="-5" dirty="0">
                <a:latin typeface="Trebuchet MS"/>
                <a:cs typeface="Trebuchet MS"/>
              </a:rPr>
              <a:t>ДЯКУЮ</a:t>
            </a:r>
            <a:r>
              <a:rPr sz="4000" b="1" spc="-40" dirty="0">
                <a:latin typeface="Trebuchet MS"/>
                <a:cs typeface="Trebuchet MS"/>
              </a:rPr>
              <a:t> </a:t>
            </a:r>
            <a:r>
              <a:rPr sz="4000" b="1" dirty="0">
                <a:latin typeface="Trebuchet MS"/>
                <a:cs typeface="Trebuchet MS"/>
              </a:rPr>
              <a:t>ЗА</a:t>
            </a:r>
            <a:r>
              <a:rPr sz="4000" b="1" spc="-60" dirty="0">
                <a:latin typeface="Trebuchet MS"/>
                <a:cs typeface="Trebuchet MS"/>
              </a:rPr>
              <a:t> </a:t>
            </a:r>
            <a:r>
              <a:rPr sz="4000" b="1" spc="-5" dirty="0">
                <a:latin typeface="Trebuchet MS"/>
                <a:cs typeface="Trebuchet MS"/>
              </a:rPr>
              <a:t>УВАГУ</a:t>
            </a:r>
            <a:endParaRPr sz="4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TM10001114[[fn=Галерея]]</Template>
  <TotalTime>626</TotalTime>
  <Words>1427</Words>
  <Application>Microsoft Office PowerPoint</Application>
  <PresentationFormat>Широкоэкранный</PresentationFormat>
  <Paragraphs>349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3" baseType="lpstr">
      <vt:lpstr>Arial Black</vt:lpstr>
      <vt:lpstr>Wingdings 2</vt:lpstr>
      <vt:lpstr>Arial</vt:lpstr>
      <vt:lpstr>Times New Roman</vt:lpstr>
      <vt:lpstr>Symbol</vt:lpstr>
      <vt:lpstr>Trebuchet MS</vt:lpstr>
      <vt:lpstr>Wingdings</vt:lpstr>
      <vt:lpstr>Calibri</vt:lpstr>
      <vt:lpstr>Tahoma</vt:lpstr>
      <vt:lpstr>Roboto</vt:lpstr>
      <vt:lpstr>Gill Sans MT</vt:lpstr>
      <vt:lpstr>Gallery</vt:lpstr>
      <vt:lpstr>Мазі гетерогенні.</vt:lpstr>
      <vt:lpstr>Презентация PowerPoint</vt:lpstr>
      <vt:lpstr>Презентация PowerPoint</vt:lpstr>
      <vt:lpstr>Презентация PowerPoint</vt:lpstr>
      <vt:lpstr>ЛР подрібнюють спочатку в сухому  вигляді, а потім розтирають з ½ від  mЛР допоміжної рідини</vt:lpstr>
      <vt:lpstr>АНАЛІЗ  РЕЦЕПТУ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Мазь с калSя йодидом (Unguentum Kalii iodidi) Rp.: Kalii iodidi 5,0 Natrii thiosulfatis 0,1 Aquae purificatae 4,4 ml Lanolin ianhydrici 13,5 Axungiae porcinae depuratae seu basis emulsionis 27,0 M. f. ung. D. S. Для втираНня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Молодан Юлія Олегівна</cp:lastModifiedBy>
  <cp:revision>28</cp:revision>
  <dcterms:created xsi:type="dcterms:W3CDTF">2021-02-06T09:09:02Z</dcterms:created>
  <dcterms:modified xsi:type="dcterms:W3CDTF">2021-02-07T22:35:22Z</dcterms:modified>
</cp:coreProperties>
</file>