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74" r:id="rId1"/>
  </p:sldMasterIdLst>
  <p:sldIdLst>
    <p:sldId id="303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5" r:id="rId11"/>
    <p:sldId id="266" r:id="rId12"/>
    <p:sldId id="264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4" r:id="rId50"/>
    <p:sldId id="305" r:id="rId51"/>
  </p:sldIdLst>
  <p:sldSz cx="9144000" cy="6858000" type="screen4x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450" y="6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886201"/>
            <a:ext cx="6517482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67475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19670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50151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3829520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2367093"/>
            <a:ext cx="3829050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8202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43184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2483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5259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9435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09600"/>
            <a:ext cx="4129618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04270" y="609601"/>
            <a:ext cx="3005851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632853"/>
            <a:ext cx="4129604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44711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289374"/>
            <a:ext cx="7773324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698261"/>
            <a:ext cx="7366899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5108728"/>
            <a:ext cx="7773339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30658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204821"/>
            <a:ext cx="7773339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84876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872588"/>
            <a:ext cx="6977064" cy="272991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372797"/>
            <a:ext cx="7773339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737626" y="887859"/>
            <a:ext cx="546888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0130" y="3120015"/>
            <a:ext cx="553641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894867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2138722"/>
            <a:ext cx="7773339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662335"/>
            <a:ext cx="777333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58299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160509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3"/>
            <a:ext cx="247423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943356"/>
            <a:ext cx="2474232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2367093"/>
            <a:ext cx="246864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943356"/>
            <a:ext cx="2477513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367093"/>
            <a:ext cx="24786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943356"/>
            <a:ext cx="247869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62213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610772"/>
            <a:ext cx="7773339" cy="160392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4204820"/>
            <a:ext cx="247230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2367093"/>
            <a:ext cx="2472307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4781082"/>
            <a:ext cx="2472307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4204820"/>
            <a:ext cx="247637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2367093"/>
            <a:ext cx="247751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781081"/>
            <a:ext cx="2477514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4204820"/>
            <a:ext cx="247551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2367093"/>
            <a:ext cx="2478696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4781079"/>
            <a:ext cx="2478790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72016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2367094"/>
            <a:ext cx="7773339" cy="342410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0824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2"/>
            <a:ext cx="1914995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609602"/>
            <a:ext cx="5744043" cy="518159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72465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10/22/2021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784383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8204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1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2267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  <p:sldLayoutId id="2147483786" r:id="rId12"/>
    <p:sldLayoutId id="2147483787" r:id="rId13"/>
    <p:sldLayoutId id="2147483788" r:id="rId14"/>
    <p:sldLayoutId id="2147483789" r:id="rId15"/>
    <p:sldLayoutId id="2147483790" r:id="rId16"/>
    <p:sldLayoutId id="2147483791" r:id="rId17"/>
    <p:sldLayoutId id="2147483792" r:id="rId18"/>
    <p:sldLayoutId id="2147483793" r:id="rId19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3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1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9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9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31.png"/><Relationship Id="rId4" Type="http://schemas.openxmlformats.org/officeDocument/2006/relationships/image" Target="../media/image4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4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9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77384" y="2420558"/>
            <a:ext cx="6743700" cy="1595402"/>
          </a:xfrm>
        </p:spPr>
        <p:txBody>
          <a:bodyPr>
            <a:noAutofit/>
          </a:bodyPr>
          <a:lstStyle/>
          <a:p>
            <a:pPr marL="12700" marR="5080">
              <a:lnSpc>
                <a:spcPct val="100200"/>
              </a:lnSpc>
              <a:spcBef>
                <a:spcPts val="1970"/>
              </a:spcBef>
            </a:pPr>
            <a:r>
              <a:rPr lang="uk-UA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uk-UA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презентація до лекції 2</a:t>
            </a:r>
            <a:r>
              <a:rPr lang="uk-UA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uk-UA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Тверді </a:t>
            </a:r>
            <a:r>
              <a:rPr lang="uk-UA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лікарські форми. Технологія порошків з лікарськими речовинами, що відрізняються прописаною кількістю, насипною масою і будовою частинок. Технологія порошків з отруйними і сильнодіючими речовинами. Технологія порошків з барвними, пахучими, важко подрібнюваними речовинами та екстрактами.</a:t>
            </a:r>
            <a:endParaRPr lang="uk-UA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cs typeface="Calibri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64289" y="963232"/>
            <a:ext cx="6549230" cy="7386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2100" b="1" dirty="0">
                <a:solidFill>
                  <a:schemeClr val="tx1"/>
                </a:solidFill>
              </a:rPr>
              <a:t>ОДЕСЬКИЙ НАЦ</a:t>
            </a:r>
            <a:r>
              <a:rPr lang="uk-UA" sz="2100" b="1" dirty="0">
                <a:solidFill>
                  <a:schemeClr val="tx1"/>
                </a:solidFill>
              </a:rPr>
              <a:t>І</a:t>
            </a:r>
            <a:r>
              <a:rPr lang="ru-RU" sz="2100" b="1" dirty="0">
                <a:solidFill>
                  <a:schemeClr val="tx1"/>
                </a:solidFill>
              </a:rPr>
              <a:t>ОНАЛЬНИЙ МЕДИЧНИЙ УНІВЕРСИТЕТ</a:t>
            </a:r>
          </a:p>
          <a:p>
            <a:pPr algn="ctr"/>
            <a:r>
              <a:rPr lang="uk-UA" sz="2100" b="1" dirty="0">
                <a:solidFill>
                  <a:schemeClr val="tx1"/>
                </a:solidFill>
              </a:rPr>
              <a:t>КАФЕДРА ТЕХНОЛОГІЇ ЛІКІВ</a:t>
            </a:r>
          </a:p>
        </p:txBody>
      </p:sp>
      <p:pic>
        <p:nvPicPr>
          <p:cNvPr id="6" name="Picture 2" descr="https://onmedu.edu.ua/wp-content/themes/medun/img/logos/logo-defaul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1084" y="963232"/>
            <a:ext cx="1114425" cy="1457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683195" y="4358451"/>
            <a:ext cx="2238818" cy="55399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r"/>
            <a:r>
              <a:rPr lang="ru-RU" altLang="ru-RU" sz="1500" b="1" dirty="0" err="1">
                <a:solidFill>
                  <a:schemeClr val="tx1"/>
                </a:solidFill>
              </a:rPr>
              <a:t>Презентацію</a:t>
            </a:r>
            <a:r>
              <a:rPr lang="ru-RU" altLang="ru-RU" sz="1500" b="1" dirty="0">
                <a:solidFill>
                  <a:schemeClr val="tx1"/>
                </a:solidFill>
              </a:rPr>
              <a:t> </a:t>
            </a:r>
            <a:r>
              <a:rPr lang="ru-RU" altLang="ru-RU" sz="1500" b="1" dirty="0" err="1">
                <a:solidFill>
                  <a:schemeClr val="tx1"/>
                </a:solidFill>
              </a:rPr>
              <a:t>підготував</a:t>
            </a:r>
            <a:r>
              <a:rPr lang="ru-RU" altLang="ru-RU" sz="1500" b="1" dirty="0">
                <a:solidFill>
                  <a:schemeClr val="tx1"/>
                </a:solidFill>
              </a:rPr>
              <a:t>:</a:t>
            </a:r>
            <a:endParaRPr lang="uk-UA" sz="1500" b="1" dirty="0">
              <a:solidFill>
                <a:schemeClr val="tx1"/>
              </a:solidFill>
            </a:endParaRPr>
          </a:p>
          <a:p>
            <a:pPr algn="r"/>
            <a:r>
              <a:rPr lang="uk-UA" sz="1500" dirty="0" err="1">
                <a:solidFill>
                  <a:schemeClr val="tx1"/>
                </a:solidFill>
              </a:rPr>
              <a:t>д.фарм.н</a:t>
            </a:r>
            <a:r>
              <a:rPr lang="uk-UA" sz="1500" dirty="0">
                <a:solidFill>
                  <a:schemeClr val="tx1"/>
                </a:solidFill>
              </a:rPr>
              <a:t>. Борисюк І.Ю</a:t>
            </a:r>
            <a:r>
              <a:rPr lang="uk-UA" sz="1500" dirty="0" smtClean="0">
                <a:solidFill>
                  <a:schemeClr val="tx1"/>
                </a:solidFill>
              </a:rPr>
              <a:t>.</a:t>
            </a:r>
            <a:endParaRPr lang="uk-UA" sz="15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1005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76400" y="533400"/>
            <a:ext cx="5410200" cy="61477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05" algn="ctr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164A4F"/>
                </a:solidFill>
                <a:latin typeface="Tahoma"/>
                <a:cs typeface="Tahoma"/>
              </a:rPr>
              <a:t>МІНІСТЕРСТВО ОХОРОНИ </a:t>
            </a:r>
            <a:r>
              <a:rPr sz="1200" b="1" dirty="0">
                <a:solidFill>
                  <a:srgbClr val="164A4F"/>
                </a:solidFill>
                <a:latin typeface="Tahoma"/>
                <a:cs typeface="Tahoma"/>
              </a:rPr>
              <a:t>ЗДОРОВ'Я </a:t>
            </a:r>
            <a:r>
              <a:rPr sz="1200" b="1" spc="-5" dirty="0">
                <a:solidFill>
                  <a:srgbClr val="164A4F"/>
                </a:solidFill>
                <a:latin typeface="Tahoma"/>
                <a:cs typeface="Tahoma"/>
              </a:rPr>
              <a:t>УКРАЇНИ </a:t>
            </a:r>
            <a:r>
              <a:rPr sz="1200" b="1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endParaRPr lang="uk-UA" sz="1200" b="1" dirty="0">
              <a:solidFill>
                <a:srgbClr val="164A4F"/>
              </a:solidFill>
              <a:latin typeface="Tahoma"/>
              <a:cs typeface="Tahoma"/>
            </a:endParaRPr>
          </a:p>
          <a:p>
            <a:pPr marL="12700" marR="5080" indent="1905" algn="ctr">
              <a:lnSpc>
                <a:spcPct val="100000"/>
              </a:lnSpc>
              <a:spcBef>
                <a:spcPts val="100"/>
              </a:spcBef>
            </a:pPr>
            <a:r>
              <a:rPr lang="uk-UA" sz="1200" b="1" dirty="0">
                <a:solidFill>
                  <a:srgbClr val="164A4F"/>
                </a:solidFill>
                <a:latin typeface="Tahoma"/>
                <a:cs typeface="Tahoma"/>
              </a:rPr>
              <a:t>ОДЕСЬКИЙ </a:t>
            </a:r>
            <a:r>
              <a:rPr sz="1200" b="1" spc="-5" dirty="0">
                <a:solidFill>
                  <a:srgbClr val="164A4F"/>
                </a:solidFill>
                <a:latin typeface="Tahoma"/>
                <a:cs typeface="Tahoma"/>
              </a:rPr>
              <a:t>НАЦІОНАЛЬНИЙ </a:t>
            </a:r>
            <a:r>
              <a:rPr lang="uk-UA" sz="1200" b="1" spc="-5" dirty="0">
                <a:solidFill>
                  <a:srgbClr val="164A4F"/>
                </a:solidFill>
                <a:latin typeface="Tahoma"/>
                <a:cs typeface="Tahoma"/>
              </a:rPr>
              <a:t>МЕДИЧНИЙ</a:t>
            </a:r>
            <a:r>
              <a:rPr sz="1200" b="1" spc="-5" dirty="0">
                <a:solidFill>
                  <a:srgbClr val="164A4F"/>
                </a:solidFill>
                <a:latin typeface="Tahoma"/>
                <a:cs typeface="Tahoma"/>
              </a:rPr>
              <a:t> УНІВЕРСИТЕТ </a:t>
            </a:r>
            <a:r>
              <a:rPr sz="1200" b="1" spc="-34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endParaRPr lang="uk-UA" sz="1200" b="1" spc="-340" dirty="0">
              <a:solidFill>
                <a:srgbClr val="164A4F"/>
              </a:solidFill>
              <a:latin typeface="Tahoma"/>
              <a:cs typeface="Tahoma"/>
            </a:endParaRPr>
          </a:p>
          <a:p>
            <a:pPr marL="12700" marR="5080" indent="1905" algn="ctr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164A4F"/>
                </a:solidFill>
                <a:latin typeface="Tahoma"/>
                <a:cs typeface="Tahoma"/>
              </a:rPr>
              <a:t>КАФЕДРА</a:t>
            </a:r>
            <a:r>
              <a:rPr sz="1200" b="1" spc="-1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b="1" spc="-5" dirty="0">
                <a:solidFill>
                  <a:srgbClr val="164A4F"/>
                </a:solidFill>
                <a:latin typeface="Tahoma"/>
                <a:cs typeface="Tahoma"/>
              </a:rPr>
              <a:t>ТЕХНОЛОГІЇ</a:t>
            </a:r>
            <a:r>
              <a:rPr sz="1200" b="1" spc="-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200" b="1" spc="-5" dirty="0">
                <a:solidFill>
                  <a:srgbClr val="164A4F"/>
                </a:solidFill>
                <a:latin typeface="Tahoma"/>
                <a:cs typeface="Tahoma"/>
              </a:rPr>
              <a:t>ЛІКІВ</a:t>
            </a:r>
            <a:endParaRPr sz="1200" dirty="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79119" y="1290015"/>
            <a:ext cx="7836534" cy="280846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930275" algn="ctr">
              <a:lnSpc>
                <a:spcPct val="100000"/>
              </a:lnSpc>
              <a:spcBef>
                <a:spcPts val="1855"/>
              </a:spcBef>
            </a:pPr>
            <a:r>
              <a:rPr sz="2100" b="1" spc="-5" dirty="0" err="1" smtClean="0">
                <a:solidFill>
                  <a:srgbClr val="164A4F"/>
                </a:solidFill>
                <a:latin typeface="Tahoma"/>
                <a:cs typeface="Tahoma"/>
              </a:rPr>
              <a:t>Лекція</a:t>
            </a:r>
            <a:r>
              <a:rPr sz="2100" b="1" spc="-35" dirty="0" smtClean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lang="uk-UA" sz="2100" b="1" spc="-5" dirty="0">
                <a:solidFill>
                  <a:srgbClr val="164A4F"/>
                </a:solidFill>
                <a:latin typeface="Tahoma"/>
                <a:cs typeface="Tahoma"/>
              </a:rPr>
              <a:t>2</a:t>
            </a:r>
            <a:endParaRPr sz="2100" dirty="0">
              <a:latin typeface="Tahoma"/>
              <a:cs typeface="Tahoma"/>
            </a:endParaRPr>
          </a:p>
          <a:p>
            <a:pPr marL="12700" marR="5080" algn="just">
              <a:lnSpc>
                <a:spcPct val="100200"/>
              </a:lnSpc>
              <a:spcBef>
                <a:spcPts val="1970"/>
              </a:spcBef>
            </a:pPr>
            <a:r>
              <a:rPr sz="2400" b="1" spc="-5" dirty="0">
                <a:solidFill>
                  <a:srgbClr val="164A4F"/>
                </a:solidFill>
                <a:latin typeface="Calibri"/>
                <a:cs typeface="Calibri"/>
              </a:rPr>
              <a:t>За</a:t>
            </a:r>
            <a:r>
              <a:rPr sz="2400" b="1" dirty="0">
                <a:solidFill>
                  <a:srgbClr val="164A4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164A4F"/>
                </a:solidFill>
                <a:latin typeface="Calibri"/>
                <a:cs typeface="Calibri"/>
              </a:rPr>
              <a:t>темою:</a:t>
            </a:r>
            <a:r>
              <a:rPr sz="2400" b="1" dirty="0">
                <a:solidFill>
                  <a:srgbClr val="164A4F"/>
                </a:solidFill>
                <a:latin typeface="Calibri"/>
                <a:cs typeface="Calibri"/>
              </a:rPr>
              <a:t> </a:t>
            </a:r>
            <a:r>
              <a:rPr lang="uk-UA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Тверді лікарські форми. Технологія порошків з лікарськими речовинами, що відрізняються прописаною кількістю, насипною масою і будовою частинок. Технологія порошків з отруйними і сильнодіючими речовинами. Технологія порошків з барвними, пахучими, важко подрібнюваними речовинами та екстрактами.</a:t>
            </a:r>
            <a:endParaRPr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887082" y="6624625"/>
            <a:ext cx="86995" cy="1517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00" b="1" spc="35" dirty="0">
                <a:solidFill>
                  <a:srgbClr val="1F696E"/>
                </a:solidFill>
                <a:latin typeface="Arial"/>
                <a:cs typeface="Arial"/>
              </a:rPr>
              <a:t>1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62200" y="578697"/>
            <a:ext cx="3157727" cy="520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0" spc="-5" dirty="0">
                <a:solidFill>
                  <a:srgbClr val="164A4F"/>
                </a:solidFill>
                <a:latin typeface="Tahoma"/>
                <a:cs typeface="Tahoma"/>
              </a:rPr>
              <a:t>ПЛАН</a:t>
            </a:r>
            <a:r>
              <a:rPr b="0" spc="-7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b="0" dirty="0">
                <a:solidFill>
                  <a:srgbClr val="164A4F"/>
                </a:solidFill>
                <a:latin typeface="Tahoma"/>
                <a:cs typeface="Tahoma"/>
              </a:rPr>
              <a:t>ЛЕКЦІЇ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58545" y="2057400"/>
            <a:ext cx="7026909" cy="368490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0520" marR="756920" indent="-338455">
              <a:lnSpc>
                <a:spcPct val="100000"/>
              </a:lnSpc>
              <a:spcBef>
                <a:spcPts val="105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2000" spc="-5" dirty="0">
                <a:latin typeface="Tahoma"/>
                <a:cs typeface="Tahoma"/>
              </a:rPr>
              <a:t>Визначення порошків </a:t>
            </a:r>
            <a:r>
              <a:rPr sz="2000" dirty="0">
                <a:latin typeface="Tahoma"/>
                <a:cs typeface="Tahoma"/>
              </a:rPr>
              <a:t>їх </a:t>
            </a:r>
            <a:r>
              <a:rPr sz="2000" spc="-5" dirty="0">
                <a:latin typeface="Tahoma"/>
                <a:cs typeface="Tahoma"/>
              </a:rPr>
              <a:t>класифікація, </a:t>
            </a:r>
            <a:r>
              <a:rPr sz="2000" dirty="0">
                <a:latin typeface="Tahoma"/>
                <a:cs typeface="Tahoma"/>
              </a:rPr>
              <a:t>способи </a:t>
            </a:r>
            <a:r>
              <a:rPr sz="2000" spc="5" dirty="0">
                <a:latin typeface="Tahoma"/>
                <a:cs typeface="Tahoma"/>
              </a:rPr>
              <a:t> </a:t>
            </a:r>
            <a:r>
              <a:rPr sz="2000" spc="-5" dirty="0">
                <a:latin typeface="Tahoma"/>
                <a:cs typeface="Tahoma"/>
              </a:rPr>
              <a:t>прописування,</a:t>
            </a:r>
            <a:r>
              <a:rPr sz="2000" spc="-50" dirty="0">
                <a:latin typeface="Tahoma"/>
                <a:cs typeface="Tahoma"/>
              </a:rPr>
              <a:t> </a:t>
            </a:r>
            <a:r>
              <a:rPr sz="2000" dirty="0">
                <a:latin typeface="Tahoma"/>
                <a:cs typeface="Tahoma"/>
              </a:rPr>
              <a:t>вимоги</a:t>
            </a:r>
            <a:r>
              <a:rPr sz="2000" spc="-25" dirty="0">
                <a:latin typeface="Tahoma"/>
                <a:cs typeface="Tahoma"/>
              </a:rPr>
              <a:t> </a:t>
            </a:r>
            <a:r>
              <a:rPr sz="2000" spc="-5" dirty="0">
                <a:latin typeface="Tahoma"/>
                <a:cs typeface="Tahoma"/>
              </a:rPr>
              <a:t>до</a:t>
            </a:r>
            <a:r>
              <a:rPr sz="2000" spc="-15" dirty="0">
                <a:latin typeface="Tahoma"/>
                <a:cs typeface="Tahoma"/>
              </a:rPr>
              <a:t> </a:t>
            </a:r>
            <a:r>
              <a:rPr sz="2000" dirty="0">
                <a:latin typeface="Tahoma"/>
                <a:cs typeface="Tahoma"/>
              </a:rPr>
              <a:t>них</a:t>
            </a:r>
            <a:r>
              <a:rPr sz="2000" spc="10" dirty="0">
                <a:latin typeface="Tahoma"/>
                <a:cs typeface="Tahoma"/>
              </a:rPr>
              <a:t> </a:t>
            </a:r>
            <a:r>
              <a:rPr sz="2000" dirty="0">
                <a:latin typeface="Tahoma"/>
                <a:cs typeface="Tahoma"/>
              </a:rPr>
              <a:t>як</a:t>
            </a:r>
            <a:r>
              <a:rPr sz="2000" spc="-5" dirty="0">
                <a:latin typeface="Tahoma"/>
                <a:cs typeface="Tahoma"/>
              </a:rPr>
              <a:t> лікарської </a:t>
            </a:r>
            <a:r>
              <a:rPr sz="2000" dirty="0">
                <a:latin typeface="Tahoma"/>
                <a:cs typeface="Tahoma"/>
              </a:rPr>
              <a:t>форми</a:t>
            </a:r>
          </a:p>
          <a:p>
            <a:pPr marL="355600" indent="-342900">
              <a:lnSpc>
                <a:spcPct val="100000"/>
              </a:lnSpc>
              <a:buAutoNum type="arabicPeriod"/>
              <a:tabLst>
                <a:tab pos="354965" algn="l"/>
                <a:tab pos="355600" algn="l"/>
                <a:tab pos="2690495" algn="l"/>
              </a:tabLst>
            </a:pPr>
            <a:r>
              <a:rPr sz="2000" dirty="0">
                <a:latin typeface="Tahoma"/>
                <a:cs typeface="Tahoma"/>
              </a:rPr>
              <a:t>Технологічні</a:t>
            </a:r>
            <a:r>
              <a:rPr sz="2000" spc="-25" dirty="0">
                <a:latin typeface="Tahoma"/>
                <a:cs typeface="Tahoma"/>
              </a:rPr>
              <a:t> </a:t>
            </a:r>
            <a:r>
              <a:rPr sz="2000" spc="-5" dirty="0">
                <a:latin typeface="Tahoma"/>
                <a:cs typeface="Tahoma"/>
              </a:rPr>
              <a:t>стадії	виготовлення</a:t>
            </a:r>
            <a:r>
              <a:rPr sz="2000" spc="-40" dirty="0">
                <a:latin typeface="Tahoma"/>
                <a:cs typeface="Tahoma"/>
              </a:rPr>
              <a:t> </a:t>
            </a:r>
            <a:r>
              <a:rPr sz="2000" spc="-5" dirty="0">
                <a:latin typeface="Tahoma"/>
                <a:cs typeface="Tahoma"/>
              </a:rPr>
              <a:t>порошків</a:t>
            </a:r>
            <a:endParaRPr sz="2000" dirty="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buAutoNum type="arabicPeriod"/>
              <a:tabLst>
                <a:tab pos="354965" algn="l"/>
                <a:tab pos="355600" algn="l"/>
              </a:tabLst>
            </a:pPr>
            <a:r>
              <a:rPr sz="2000" dirty="0">
                <a:latin typeface="Tahoma"/>
                <a:cs typeface="Tahoma"/>
              </a:rPr>
              <a:t>Загальні</a:t>
            </a:r>
            <a:r>
              <a:rPr sz="2000" spc="-35" dirty="0">
                <a:latin typeface="Tahoma"/>
                <a:cs typeface="Tahoma"/>
              </a:rPr>
              <a:t> </a:t>
            </a:r>
            <a:r>
              <a:rPr sz="2000" spc="-5" dirty="0">
                <a:latin typeface="Tahoma"/>
                <a:cs typeface="Tahoma"/>
              </a:rPr>
              <a:t>правила</a:t>
            </a:r>
            <a:r>
              <a:rPr sz="2000" spc="-25" dirty="0">
                <a:latin typeface="Tahoma"/>
                <a:cs typeface="Tahoma"/>
              </a:rPr>
              <a:t> </a:t>
            </a:r>
            <a:r>
              <a:rPr sz="2000" dirty="0">
                <a:latin typeface="Tahoma"/>
                <a:cs typeface="Tahoma"/>
              </a:rPr>
              <a:t>виготовлення</a:t>
            </a:r>
            <a:r>
              <a:rPr sz="2000" spc="-60" dirty="0">
                <a:latin typeface="Tahoma"/>
                <a:cs typeface="Tahoma"/>
              </a:rPr>
              <a:t> </a:t>
            </a:r>
            <a:r>
              <a:rPr sz="2000" spc="-5" dirty="0">
                <a:latin typeface="Tahoma"/>
                <a:cs typeface="Tahoma"/>
              </a:rPr>
              <a:t>порошків</a:t>
            </a:r>
            <a:endParaRPr sz="2000" dirty="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buAutoNum type="arabicPeriod"/>
              <a:tabLst>
                <a:tab pos="354965" algn="l"/>
                <a:tab pos="355600" algn="l"/>
                <a:tab pos="5452110" algn="l"/>
              </a:tabLst>
            </a:pPr>
            <a:r>
              <a:rPr sz="2000" dirty="0">
                <a:latin typeface="Tahoma"/>
                <a:cs typeface="Tahoma"/>
              </a:rPr>
              <a:t>Загальні</a:t>
            </a:r>
            <a:r>
              <a:rPr sz="2000" spc="-10" dirty="0">
                <a:latin typeface="Tahoma"/>
                <a:cs typeface="Tahoma"/>
              </a:rPr>
              <a:t> </a:t>
            </a:r>
            <a:r>
              <a:rPr sz="2000" spc="-5" dirty="0">
                <a:latin typeface="Tahoma"/>
                <a:cs typeface="Tahoma"/>
              </a:rPr>
              <a:t>правила </a:t>
            </a:r>
            <a:r>
              <a:rPr sz="2000" dirty="0">
                <a:latin typeface="Tahoma"/>
                <a:cs typeface="Tahoma"/>
              </a:rPr>
              <a:t>виготовлення</a:t>
            </a:r>
            <a:r>
              <a:rPr sz="2000" spc="-35" dirty="0">
                <a:latin typeface="Tahoma"/>
                <a:cs typeface="Tahoma"/>
              </a:rPr>
              <a:t> </a:t>
            </a:r>
            <a:r>
              <a:rPr sz="2000" spc="-5" dirty="0">
                <a:latin typeface="Tahoma"/>
                <a:cs typeface="Tahoma"/>
              </a:rPr>
              <a:t>порошків.	</a:t>
            </a:r>
            <a:r>
              <a:rPr sz="2000" dirty="0">
                <a:latin typeface="Tahoma"/>
                <a:cs typeface="Tahoma"/>
              </a:rPr>
              <a:t>Тритурації</a:t>
            </a:r>
          </a:p>
          <a:p>
            <a:pPr marL="350520" marR="5080" indent="-338455">
              <a:lnSpc>
                <a:spcPct val="100000"/>
              </a:lnSpc>
              <a:buAutoNum type="arabicPeriod"/>
              <a:tabLst>
                <a:tab pos="354965" algn="l"/>
                <a:tab pos="355600" algn="l"/>
              </a:tabLst>
            </a:pPr>
            <a:r>
              <a:rPr sz="2000" dirty="0">
                <a:latin typeface="Tahoma"/>
                <a:cs typeface="Tahoma"/>
              </a:rPr>
              <a:t>Загальні </a:t>
            </a:r>
            <a:r>
              <a:rPr sz="2000" spc="-5" dirty="0">
                <a:latin typeface="Tahoma"/>
                <a:cs typeface="Tahoma"/>
              </a:rPr>
              <a:t>правила виготовлення порошків </a:t>
            </a:r>
            <a:r>
              <a:rPr sz="2000" dirty="0">
                <a:latin typeface="Tahoma"/>
                <a:cs typeface="Tahoma"/>
              </a:rPr>
              <a:t>із барвними та </a:t>
            </a:r>
            <a:r>
              <a:rPr sz="2000" spc="-610" dirty="0">
                <a:latin typeface="Tahoma"/>
                <a:cs typeface="Tahoma"/>
              </a:rPr>
              <a:t> </a:t>
            </a:r>
            <a:r>
              <a:rPr sz="2000" spc="-5" dirty="0">
                <a:latin typeface="Tahoma"/>
                <a:cs typeface="Tahoma"/>
              </a:rPr>
              <a:t>важкоподрібнюваними</a:t>
            </a:r>
            <a:r>
              <a:rPr sz="2000" spc="-45" dirty="0">
                <a:latin typeface="Tahoma"/>
                <a:cs typeface="Tahoma"/>
              </a:rPr>
              <a:t> </a:t>
            </a:r>
            <a:r>
              <a:rPr sz="2000" dirty="0">
                <a:latin typeface="Tahoma"/>
                <a:cs typeface="Tahoma"/>
              </a:rPr>
              <a:t>речовинами</a:t>
            </a:r>
          </a:p>
          <a:p>
            <a:pPr marL="350520" marR="17145" indent="-338455">
              <a:lnSpc>
                <a:spcPct val="100000"/>
              </a:lnSpc>
              <a:buAutoNum type="arabicPeriod"/>
              <a:tabLst>
                <a:tab pos="354965" algn="l"/>
                <a:tab pos="355600" algn="l"/>
              </a:tabLst>
            </a:pPr>
            <a:r>
              <a:rPr sz="2000" dirty="0">
                <a:latin typeface="Tahoma"/>
                <a:cs typeface="Tahoma"/>
              </a:rPr>
              <a:t>Загальні </a:t>
            </a:r>
            <a:r>
              <a:rPr sz="2000" spc="-5" dirty="0">
                <a:latin typeface="Tahoma"/>
                <a:cs typeface="Tahoma"/>
              </a:rPr>
              <a:t>правила виготовлення порошків </a:t>
            </a:r>
            <a:r>
              <a:rPr sz="2000" dirty="0">
                <a:latin typeface="Tahoma"/>
                <a:cs typeface="Tahoma"/>
              </a:rPr>
              <a:t>із </a:t>
            </a:r>
            <a:r>
              <a:rPr sz="2000" spc="-5" dirty="0">
                <a:latin typeface="Tahoma"/>
                <a:cs typeface="Tahoma"/>
              </a:rPr>
              <a:t>екстрактами </a:t>
            </a:r>
            <a:r>
              <a:rPr sz="2000" spc="-610" dirty="0">
                <a:latin typeface="Tahoma"/>
                <a:cs typeface="Tahoma"/>
              </a:rPr>
              <a:t> </a:t>
            </a:r>
            <a:r>
              <a:rPr sz="2000" dirty="0">
                <a:latin typeface="Tahoma"/>
                <a:cs typeface="Tahoma"/>
              </a:rPr>
              <a:t>та</a:t>
            </a:r>
            <a:r>
              <a:rPr sz="2000" spc="-5" dirty="0">
                <a:latin typeface="Tahoma"/>
                <a:cs typeface="Tahoma"/>
              </a:rPr>
              <a:t> </a:t>
            </a:r>
            <a:r>
              <a:rPr sz="2000" dirty="0">
                <a:latin typeface="Tahoma"/>
                <a:cs typeface="Tahoma"/>
              </a:rPr>
              <a:t>напівфабрикатами</a:t>
            </a:r>
          </a:p>
          <a:p>
            <a:pPr marL="355600" indent="-342900">
              <a:lnSpc>
                <a:spcPct val="100000"/>
              </a:lnSpc>
              <a:buAutoNum type="arabicPeriod"/>
              <a:tabLst>
                <a:tab pos="354965" algn="l"/>
                <a:tab pos="355600" algn="l"/>
              </a:tabLst>
            </a:pPr>
            <a:r>
              <a:rPr sz="2000" dirty="0">
                <a:latin typeface="Tahoma"/>
                <a:cs typeface="Tahoma"/>
              </a:rPr>
              <a:t>Дозування,</a:t>
            </a:r>
            <a:r>
              <a:rPr sz="2000" spc="-50" dirty="0">
                <a:latin typeface="Tahoma"/>
                <a:cs typeface="Tahoma"/>
              </a:rPr>
              <a:t> </a:t>
            </a:r>
            <a:r>
              <a:rPr sz="2000" dirty="0">
                <a:latin typeface="Tahoma"/>
                <a:cs typeface="Tahoma"/>
              </a:rPr>
              <a:t>пакування,</a:t>
            </a:r>
            <a:r>
              <a:rPr sz="2000" spc="-45" dirty="0">
                <a:latin typeface="Tahoma"/>
                <a:cs typeface="Tahoma"/>
              </a:rPr>
              <a:t> </a:t>
            </a:r>
            <a:r>
              <a:rPr sz="2000" dirty="0">
                <a:latin typeface="Tahoma"/>
                <a:cs typeface="Tahoma"/>
              </a:rPr>
              <a:t>оформлення</a:t>
            </a:r>
            <a:r>
              <a:rPr sz="2000" spc="-60" dirty="0">
                <a:latin typeface="Tahoma"/>
                <a:cs typeface="Tahoma"/>
              </a:rPr>
              <a:t> </a:t>
            </a:r>
            <a:r>
              <a:rPr sz="2000" spc="-5" dirty="0">
                <a:latin typeface="Tahoma"/>
                <a:cs typeface="Tahoma"/>
              </a:rPr>
              <a:t>до відпуску</a:t>
            </a:r>
            <a:endParaRPr sz="2000" dirty="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buAutoNum type="arabicPeriod"/>
              <a:tabLst>
                <a:tab pos="354965" algn="l"/>
                <a:tab pos="355600" algn="l"/>
                <a:tab pos="3597275" algn="l"/>
              </a:tabLst>
            </a:pPr>
            <a:r>
              <a:rPr sz="2000" spc="-5" dirty="0">
                <a:latin typeface="Tahoma"/>
                <a:cs typeface="Tahoma"/>
              </a:rPr>
              <a:t>Окремі</a:t>
            </a:r>
            <a:r>
              <a:rPr sz="2000" dirty="0">
                <a:latin typeface="Tahoma"/>
                <a:cs typeface="Tahoma"/>
              </a:rPr>
              <a:t> </a:t>
            </a:r>
            <a:r>
              <a:rPr sz="2000" spc="-5" dirty="0">
                <a:latin typeface="Tahoma"/>
                <a:cs typeface="Tahoma"/>
              </a:rPr>
              <a:t>випадки </a:t>
            </a:r>
            <a:r>
              <a:rPr sz="2000" dirty="0">
                <a:latin typeface="Tahoma"/>
                <a:cs typeface="Tahoma"/>
              </a:rPr>
              <a:t>технології	</a:t>
            </a:r>
            <a:r>
              <a:rPr sz="2000" spc="-5" dirty="0">
                <a:latin typeface="Tahoma"/>
                <a:cs typeface="Tahoma"/>
              </a:rPr>
              <a:t>складних</a:t>
            </a:r>
            <a:r>
              <a:rPr sz="2000" spc="-55" dirty="0">
                <a:latin typeface="Tahoma"/>
                <a:cs typeface="Tahoma"/>
              </a:rPr>
              <a:t> </a:t>
            </a:r>
            <a:r>
              <a:rPr sz="2000" spc="-5" dirty="0">
                <a:latin typeface="Tahoma"/>
                <a:cs typeface="Tahoma"/>
              </a:rPr>
              <a:t>порошків</a:t>
            </a:r>
            <a:endParaRPr sz="2000" dirty="0">
              <a:latin typeface="Tahoma"/>
              <a:cs typeface="Tahoma"/>
            </a:endParaRPr>
          </a:p>
          <a:p>
            <a:pPr marL="434340" indent="-422275">
              <a:lnSpc>
                <a:spcPct val="100000"/>
              </a:lnSpc>
              <a:buAutoNum type="arabicPeriod"/>
              <a:tabLst>
                <a:tab pos="434340" algn="l"/>
                <a:tab pos="434975" algn="l"/>
              </a:tabLst>
            </a:pPr>
            <a:r>
              <a:rPr sz="2000" dirty="0">
                <a:latin typeface="Tahoma"/>
                <a:cs typeface="Tahoma"/>
              </a:rPr>
              <a:t>Інформаційні</a:t>
            </a:r>
            <a:r>
              <a:rPr sz="2000" spc="-60" dirty="0">
                <a:latin typeface="Tahoma"/>
                <a:cs typeface="Tahoma"/>
              </a:rPr>
              <a:t> </a:t>
            </a:r>
            <a:r>
              <a:rPr sz="2000" spc="-5" dirty="0">
                <a:latin typeface="Tahoma"/>
                <a:cs typeface="Tahoma"/>
              </a:rPr>
              <a:t>джерела</a:t>
            </a:r>
            <a:endParaRPr sz="2000" dirty="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217789" y="6179921"/>
            <a:ext cx="129539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35" dirty="0">
                <a:solidFill>
                  <a:srgbClr val="1F696E"/>
                </a:solidFill>
                <a:latin typeface="Arial"/>
                <a:cs typeface="Arial"/>
              </a:rPr>
              <a:t>2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501394" y="3782567"/>
            <a:ext cx="8490201" cy="2557780"/>
          </a:xfrm>
          <a:custGeom>
            <a:avLst/>
            <a:gdLst/>
            <a:ahLst/>
            <a:cxnLst/>
            <a:rect l="l" t="t" r="r" b="b"/>
            <a:pathLst>
              <a:path w="7672070" h="2557779">
                <a:moveTo>
                  <a:pt x="7671816" y="0"/>
                </a:moveTo>
                <a:lnTo>
                  <a:pt x="0" y="0"/>
                </a:lnTo>
                <a:lnTo>
                  <a:pt x="0" y="2557272"/>
                </a:lnTo>
                <a:lnTo>
                  <a:pt x="7671816" y="2557272"/>
                </a:lnTo>
                <a:lnTo>
                  <a:pt x="7671816" y="0"/>
                </a:lnTo>
                <a:close/>
              </a:path>
            </a:pathLst>
          </a:custGeom>
          <a:solidFill>
            <a:srgbClr val="DFF4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78384" y="1325563"/>
            <a:ext cx="8313211" cy="906658"/>
          </a:xfrm>
          <a:prstGeom prst="rect">
            <a:avLst/>
          </a:prstGeom>
          <a:solidFill>
            <a:srgbClr val="DFF4F6"/>
          </a:solidFill>
        </p:spPr>
        <p:txBody>
          <a:bodyPr vert="horz" wrap="square" lIns="0" tIns="44450" rIns="0" bIns="0" rtlCol="0">
            <a:spAutoFit/>
          </a:bodyPr>
          <a:lstStyle/>
          <a:p>
            <a:pPr marL="90805" marR="83820" algn="just">
              <a:lnSpc>
                <a:spcPct val="100000"/>
              </a:lnSpc>
              <a:spcBef>
                <a:spcPts val="350"/>
              </a:spcBef>
            </a:pPr>
            <a:r>
              <a:rPr sz="1800" b="1" spc="-5" dirty="0">
                <a:solidFill>
                  <a:srgbClr val="164A4F"/>
                </a:solidFill>
                <a:latin typeface="Tahoma"/>
                <a:cs typeface="Tahoma"/>
              </a:rPr>
              <a:t>ПОРОШКИ</a:t>
            </a: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64A4F"/>
                </a:solidFill>
                <a:latin typeface="Tahoma"/>
                <a:cs typeface="Tahoma"/>
              </a:rPr>
              <a:t>- </a:t>
            </a: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для </a:t>
            </a:r>
            <a:r>
              <a:rPr sz="1800" dirty="0">
                <a:solidFill>
                  <a:srgbClr val="164A4F"/>
                </a:solidFill>
                <a:latin typeface="Tahoma"/>
                <a:cs typeface="Tahoma"/>
              </a:rPr>
              <a:t>орального і </a:t>
            </a: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нашкірного застосування, </a:t>
            </a:r>
            <a:r>
              <a:rPr sz="1800" dirty="0">
                <a:solidFill>
                  <a:srgbClr val="164A4F"/>
                </a:solidFill>
                <a:latin typeface="Tahoma"/>
                <a:cs typeface="Tahoma"/>
              </a:rPr>
              <a:t>являють </a:t>
            </a: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собою </a:t>
            </a:r>
            <a:r>
              <a:rPr sz="180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лікарську</a:t>
            </a:r>
            <a:r>
              <a:rPr sz="1800" dirty="0">
                <a:solidFill>
                  <a:srgbClr val="164A4F"/>
                </a:solidFill>
                <a:latin typeface="Tahoma"/>
                <a:cs typeface="Tahoma"/>
              </a:rPr>
              <a:t> форму,</a:t>
            </a:r>
            <a:r>
              <a:rPr sz="18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64A4F"/>
                </a:solidFill>
                <a:latin typeface="Tahoma"/>
                <a:cs typeface="Tahoma"/>
              </a:rPr>
              <a:t>що</a:t>
            </a:r>
            <a:r>
              <a:rPr sz="18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складається</a:t>
            </a:r>
            <a:r>
              <a:rPr sz="1800" dirty="0">
                <a:solidFill>
                  <a:srgbClr val="164A4F"/>
                </a:solidFill>
                <a:latin typeface="Tahoma"/>
                <a:cs typeface="Tahoma"/>
              </a:rPr>
              <a:t> з</a:t>
            </a:r>
            <a:r>
              <a:rPr sz="18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64A4F"/>
                </a:solidFill>
                <a:latin typeface="Tahoma"/>
                <a:cs typeface="Tahoma"/>
              </a:rPr>
              <a:t>твердих</a:t>
            </a:r>
            <a:r>
              <a:rPr sz="18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64A4F"/>
                </a:solidFill>
                <a:latin typeface="Tahoma"/>
                <a:cs typeface="Tahoma"/>
              </a:rPr>
              <a:t>окремих</a:t>
            </a:r>
            <a:r>
              <a:rPr sz="18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сухих</a:t>
            </a:r>
            <a:r>
              <a:rPr sz="180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частинок </a:t>
            </a:r>
            <a:r>
              <a:rPr sz="1800" spc="-55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різного</a:t>
            </a:r>
            <a:r>
              <a:rPr sz="1800" spc="1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ступеня</a:t>
            </a:r>
            <a:r>
              <a:rPr sz="1800" spc="-1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здрібненості</a:t>
            </a:r>
            <a:r>
              <a:rPr sz="1800" spc="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(ДФУ</a:t>
            </a:r>
            <a:r>
              <a:rPr sz="2000" spc="-2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2.0)</a:t>
            </a:r>
            <a:endParaRPr sz="2000" dirty="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78916" y="2318385"/>
            <a:ext cx="8412679" cy="406072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62940">
              <a:lnSpc>
                <a:spcPct val="100000"/>
              </a:lnSpc>
              <a:spcBef>
                <a:spcPts val="105"/>
              </a:spcBef>
              <a:tabLst>
                <a:tab pos="2659380" algn="l"/>
              </a:tabLst>
            </a:pP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В</a:t>
            </a:r>
            <a:r>
              <a:rPr sz="2000" spc="-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ДФУ наведені	2</a:t>
            </a:r>
            <a:r>
              <a:rPr sz="2000" spc="-2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статті</a:t>
            </a:r>
            <a:r>
              <a:rPr sz="2000" spc="-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на</a:t>
            </a:r>
            <a:r>
              <a:rPr sz="2000" spc="-2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порошки:</a:t>
            </a:r>
            <a:endParaRPr sz="2000" dirty="0">
              <a:latin typeface="Tahoma"/>
              <a:cs typeface="Tahoma"/>
            </a:endParaRPr>
          </a:p>
          <a:p>
            <a:pPr marL="609600" indent="-343535">
              <a:lnSpc>
                <a:spcPct val="100000"/>
              </a:lnSpc>
              <a:buFont typeface="Arial"/>
              <a:buChar char="•"/>
              <a:tabLst>
                <a:tab pos="609600" algn="l"/>
                <a:tab pos="610235" algn="l"/>
              </a:tabLst>
            </a:pP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порошки</a:t>
            </a:r>
            <a:r>
              <a:rPr sz="2000" spc="-3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для</a:t>
            </a:r>
            <a:r>
              <a:rPr sz="2000" spc="-2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нашкірного</a:t>
            </a:r>
            <a:r>
              <a:rPr sz="2000" spc="-1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застосування</a:t>
            </a:r>
            <a:endParaRPr sz="2000" dirty="0">
              <a:latin typeface="Tahoma"/>
              <a:cs typeface="Tahoma"/>
            </a:endParaRPr>
          </a:p>
          <a:p>
            <a:pPr marL="609600" indent="-343535">
              <a:lnSpc>
                <a:spcPct val="100000"/>
              </a:lnSpc>
              <a:buFont typeface="Arial"/>
              <a:buChar char="•"/>
              <a:tabLst>
                <a:tab pos="609600" algn="l"/>
                <a:tab pos="610235" algn="l"/>
              </a:tabLst>
            </a:pP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порошки</a:t>
            </a:r>
            <a:r>
              <a:rPr sz="2000" spc="-1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для</a:t>
            </a:r>
            <a:r>
              <a:rPr sz="2000" spc="-1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орального</a:t>
            </a:r>
            <a:r>
              <a:rPr sz="2000" spc="-1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застосування</a:t>
            </a:r>
            <a:r>
              <a:rPr sz="2000" spc="-3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(ДФУ</a:t>
            </a:r>
            <a:r>
              <a:rPr sz="2000" spc="-1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2.0,</a:t>
            </a:r>
            <a:r>
              <a:rPr sz="2000" spc="-3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Т.1)</a:t>
            </a:r>
            <a:endParaRPr sz="200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24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695"/>
              </a:spcBef>
            </a:pP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ПОРОШКИ</a:t>
            </a:r>
            <a:r>
              <a:rPr sz="1800" spc="-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64A4F"/>
                </a:solidFill>
                <a:latin typeface="Tahoma"/>
                <a:cs typeface="Tahoma"/>
              </a:rPr>
              <a:t>ДЛЯ</a:t>
            </a: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 НАШКІРНОГО</a:t>
            </a:r>
            <a:r>
              <a:rPr sz="1800" spc="-3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ЗАСТОСУВАННЯ</a:t>
            </a:r>
            <a:r>
              <a:rPr sz="2000" spc="-3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«Pulveres</a:t>
            </a:r>
            <a:r>
              <a:rPr sz="2000" spc="-2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ad</a:t>
            </a:r>
            <a:r>
              <a:rPr sz="2000" spc="-2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usum</a:t>
            </a:r>
            <a:endParaRPr sz="2000" dirty="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  <a:tabLst>
                <a:tab pos="610235" algn="l"/>
                <a:tab pos="2997835" algn="l"/>
              </a:tabLst>
            </a:pP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dermicum» - </a:t>
            </a: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це лікарська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форма, що </a:t>
            </a: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складається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з </a:t>
            </a: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твердих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 окремих</a:t>
            </a:r>
            <a:r>
              <a:rPr sz="2000" spc="-3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 err="1">
                <a:solidFill>
                  <a:srgbClr val="164A4F"/>
                </a:solidFill>
                <a:latin typeface="Tahoma"/>
                <a:cs typeface="Tahoma"/>
              </a:rPr>
              <a:t>сухих</a:t>
            </a: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 err="1">
                <a:solidFill>
                  <a:srgbClr val="164A4F"/>
                </a:solidFill>
                <a:latin typeface="Tahoma"/>
                <a:cs typeface="Tahoma"/>
              </a:rPr>
              <a:t>частинок</a:t>
            </a:r>
            <a:r>
              <a:rPr lang="uk-UA" sz="200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 err="1">
                <a:solidFill>
                  <a:srgbClr val="164A4F"/>
                </a:solidFill>
                <a:latin typeface="Tahoma"/>
                <a:cs typeface="Tahoma"/>
              </a:rPr>
              <a:t>різного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ступеня здрібненості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(ДФУ 2.0 </a:t>
            </a:r>
            <a:r>
              <a:rPr sz="2000" spc="-6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Т.1.</a:t>
            </a:r>
            <a:r>
              <a:rPr lang="uk-UA" sz="200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с.</a:t>
            </a:r>
            <a:r>
              <a:rPr sz="2000" spc="-1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1114)</a:t>
            </a:r>
            <a:endParaRPr sz="2000" dirty="0">
              <a:latin typeface="Tahoma"/>
              <a:cs typeface="Tahoma"/>
            </a:endParaRPr>
          </a:p>
          <a:p>
            <a:pPr marL="12700" marR="142875" algn="just">
              <a:lnSpc>
                <a:spcPct val="100000"/>
              </a:lnSpc>
              <a:tabLst>
                <a:tab pos="659765" algn="l"/>
                <a:tab pos="4760595" algn="l"/>
                <a:tab pos="6713220" algn="l"/>
              </a:tabLst>
            </a:pP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Порошки</a:t>
            </a: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для</a:t>
            </a: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нашкірного застосування	містять одну або </a:t>
            </a:r>
            <a:r>
              <a:rPr sz="20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більше</a:t>
            </a:r>
            <a:r>
              <a:rPr sz="20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діючих</a:t>
            </a:r>
            <a:r>
              <a:rPr sz="2000" spc="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речовин</a:t>
            </a:r>
            <a:r>
              <a:rPr sz="2000" spc="-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з</a:t>
            </a:r>
            <a:r>
              <a:rPr sz="2000" spc="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допоміжними</a:t>
            </a:r>
            <a:r>
              <a:rPr sz="2000" spc="-2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 err="1">
                <a:solidFill>
                  <a:srgbClr val="164A4F"/>
                </a:solidFill>
                <a:latin typeface="Tahoma"/>
                <a:cs typeface="Tahoma"/>
              </a:rPr>
              <a:t>речовинами</a:t>
            </a:r>
            <a:r>
              <a:rPr sz="2000" spc="-2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 err="1">
                <a:solidFill>
                  <a:srgbClr val="164A4F"/>
                </a:solidFill>
                <a:latin typeface="Tahoma"/>
                <a:cs typeface="Tahoma"/>
              </a:rPr>
              <a:t>або</a:t>
            </a:r>
            <a:r>
              <a:rPr lang="uk-UA" sz="200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 err="1">
                <a:solidFill>
                  <a:srgbClr val="164A4F"/>
                </a:solidFill>
                <a:latin typeface="Tahoma"/>
                <a:cs typeface="Tahoma"/>
              </a:rPr>
              <a:t>без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 err="1">
                <a:solidFill>
                  <a:srgbClr val="164A4F"/>
                </a:solidFill>
                <a:latin typeface="Tahoma"/>
                <a:cs typeface="Tahoma"/>
              </a:rPr>
              <a:t>них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.</a:t>
            </a:r>
            <a:r>
              <a:rPr lang="uk-UA" sz="200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spc="-5" dirty="0" err="1">
                <a:solidFill>
                  <a:srgbClr val="164A4F"/>
                </a:solidFill>
                <a:latin typeface="Tahoma"/>
                <a:cs typeface="Tahoma"/>
              </a:rPr>
              <a:t>Якщо</a:t>
            </a: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необхідно використовують барвники, дозволені </a:t>
            </a: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до </a:t>
            </a:r>
            <a:r>
              <a:rPr sz="2000" spc="-6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медичного</a:t>
            </a:r>
            <a:r>
              <a:rPr sz="2000" spc="-4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застосування</a:t>
            </a:r>
            <a:endParaRPr sz="2000" dirty="0">
              <a:latin typeface="Tahoma"/>
              <a:cs typeface="Tahoma"/>
            </a:endParaRPr>
          </a:p>
          <a:p>
            <a:pPr marR="349250" algn="r">
              <a:lnSpc>
                <a:spcPct val="100000"/>
              </a:lnSpc>
              <a:spcBef>
                <a:spcPts val="1295"/>
              </a:spcBef>
            </a:pPr>
            <a:r>
              <a:rPr sz="1400" b="1" spc="40" dirty="0">
                <a:solidFill>
                  <a:srgbClr val="1F696E"/>
                </a:solidFill>
                <a:latin typeface="Arial"/>
                <a:cs typeface="Arial"/>
              </a:rPr>
              <a:t>3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E1B21DE6-AA7A-4960-B245-382AA4DDF6C8}"/>
              </a:ext>
            </a:extLst>
          </p:cNvPr>
          <p:cNvSpPr txBox="1">
            <a:spLocks/>
          </p:cNvSpPr>
          <p:nvPr/>
        </p:nvSpPr>
        <p:spPr>
          <a:xfrm>
            <a:off x="381009" y="11239"/>
            <a:ext cx="8610587" cy="1063753"/>
          </a:xfrm>
          <a:prstGeom prst="rect">
            <a:avLst/>
          </a:prstGeom>
        </p:spPr>
        <p:txBody>
          <a:bodyPr vert="horz" wrap="square" lIns="0" tIns="47625" rIns="0" bIns="0" rtlCol="0" anchor="ctr">
            <a:sp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66370" marR="5080" indent="-154305">
              <a:lnSpc>
                <a:spcPct val="100000"/>
              </a:lnSpc>
              <a:spcBef>
                <a:spcPts val="0"/>
              </a:spcBef>
              <a:tabLst>
                <a:tab pos="4043045" algn="l"/>
              </a:tabLst>
            </a:pPr>
            <a:r>
              <a:rPr lang="ru-RU" b="1">
                <a:solidFill>
                  <a:srgbClr val="001F5F"/>
                </a:solidFill>
              </a:rPr>
              <a:t>1. </a:t>
            </a:r>
            <a:r>
              <a:rPr lang="ru-RU" b="1" spc="-5">
                <a:solidFill>
                  <a:srgbClr val="001F5F"/>
                </a:solidFill>
              </a:rPr>
              <a:t>ВИЗНАЧЕННЯ ПОРОШКІВ, ЇХ КЛАСИФІКАЦІЯ, </a:t>
            </a:r>
            <a:r>
              <a:rPr lang="ru-RU" b="1" spc="-575">
                <a:solidFill>
                  <a:srgbClr val="001F5F"/>
                </a:solidFill>
              </a:rPr>
              <a:t> </a:t>
            </a:r>
            <a:r>
              <a:rPr lang="ru-RU" b="1">
                <a:solidFill>
                  <a:srgbClr val="001F5F"/>
                </a:solidFill>
              </a:rPr>
              <a:t>СПОСОБИ</a:t>
            </a:r>
            <a:r>
              <a:rPr lang="ru-RU" b="1" spc="-15">
                <a:solidFill>
                  <a:srgbClr val="001F5F"/>
                </a:solidFill>
              </a:rPr>
              <a:t> </a:t>
            </a:r>
            <a:r>
              <a:rPr lang="ru-RU" b="1" spc="-5">
                <a:solidFill>
                  <a:srgbClr val="001F5F"/>
                </a:solidFill>
              </a:rPr>
              <a:t>ПРОПИСУВАННЯ, ВИМОГИ</a:t>
            </a:r>
            <a:r>
              <a:rPr lang="ru-RU" b="1" spc="-30">
                <a:solidFill>
                  <a:srgbClr val="001F5F"/>
                </a:solidFill>
              </a:rPr>
              <a:t> </a:t>
            </a:r>
            <a:r>
              <a:rPr lang="ru-RU" b="1">
                <a:solidFill>
                  <a:srgbClr val="001F5F"/>
                </a:solidFill>
              </a:rPr>
              <a:t>ДО</a:t>
            </a:r>
            <a:r>
              <a:rPr lang="ru-RU" b="1" spc="-25">
                <a:solidFill>
                  <a:srgbClr val="001F5F"/>
                </a:solidFill>
              </a:rPr>
              <a:t> </a:t>
            </a:r>
            <a:r>
              <a:rPr lang="ru-RU" b="1" spc="-5">
                <a:solidFill>
                  <a:srgbClr val="001F5F"/>
                </a:solidFill>
              </a:rPr>
              <a:t>НИХ</a:t>
            </a:r>
            <a:endParaRPr lang="ru-RU" b="1" spc="-5" dirty="0">
              <a:solidFill>
                <a:srgbClr val="001F5F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4833922"/>
              </p:ext>
            </p:extLst>
          </p:nvPr>
        </p:nvGraphicFramePr>
        <p:xfrm>
          <a:off x="35560" y="1295400"/>
          <a:ext cx="9011607" cy="53994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0116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247017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lang="ru-RU" sz="2000" spc="-5" dirty="0">
                          <a:solidFill>
                            <a:schemeClr val="tx1"/>
                          </a:solidFill>
                          <a:latin typeface="Tahoma"/>
                          <a:cs typeface="Tahoma"/>
                        </a:rPr>
                        <a:t>ПОРОШКИ</a:t>
                      </a:r>
                      <a:r>
                        <a:rPr lang="ru-RU" sz="2000" spc="10" dirty="0">
                          <a:solidFill>
                            <a:schemeClr val="tx1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lang="ru-RU" sz="2000" spc="-5" dirty="0">
                          <a:solidFill>
                            <a:schemeClr val="tx1"/>
                          </a:solidFill>
                          <a:latin typeface="Tahoma"/>
                          <a:cs typeface="Tahoma"/>
                        </a:rPr>
                        <a:t>ДЛЯ</a:t>
                      </a:r>
                      <a:r>
                        <a:rPr lang="ru-RU" sz="2000" spc="5" dirty="0">
                          <a:solidFill>
                            <a:schemeClr val="tx1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lang="ru-RU" sz="2000" spc="-5" dirty="0">
                          <a:solidFill>
                            <a:schemeClr val="tx1"/>
                          </a:solidFill>
                          <a:latin typeface="Tahoma"/>
                          <a:cs typeface="Tahoma"/>
                        </a:rPr>
                        <a:t>ОРАЛЬНОГО</a:t>
                      </a:r>
                      <a:r>
                        <a:rPr lang="ru-RU" sz="2000" spc="5" dirty="0">
                          <a:solidFill>
                            <a:schemeClr val="tx1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latin typeface="Tahoma"/>
                          <a:cs typeface="Tahoma"/>
                        </a:rPr>
                        <a:t>застосування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lang="ru-RU" sz="2000" spc="-5" dirty="0">
                          <a:solidFill>
                            <a:schemeClr val="tx1"/>
                          </a:solidFill>
                          <a:latin typeface="Tahoma"/>
                          <a:cs typeface="Tahoma"/>
                        </a:rPr>
                        <a:t>«</a:t>
                      </a:r>
                      <a:r>
                        <a:rPr lang="en-US" sz="2000" spc="-5" dirty="0" err="1">
                          <a:solidFill>
                            <a:schemeClr val="tx1"/>
                          </a:solidFill>
                          <a:latin typeface="Tahoma"/>
                          <a:cs typeface="Tahoma"/>
                        </a:rPr>
                        <a:t>Pulveres</a:t>
                      </a:r>
                      <a:r>
                        <a:rPr lang="en-US" sz="2000" spc="15" dirty="0">
                          <a:solidFill>
                            <a:schemeClr val="tx1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lang="en-US" sz="2000" spc="-5" dirty="0">
                          <a:solidFill>
                            <a:schemeClr val="tx1"/>
                          </a:solidFill>
                          <a:latin typeface="Tahoma"/>
                          <a:cs typeface="Tahoma"/>
                        </a:rPr>
                        <a:t>ad</a:t>
                      </a:r>
                      <a:r>
                        <a:rPr lang="en-US" sz="2000" spc="5" dirty="0">
                          <a:solidFill>
                            <a:schemeClr val="tx1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lang="en-US" sz="2000" spc="-10" dirty="0" err="1">
                          <a:solidFill>
                            <a:schemeClr val="tx1"/>
                          </a:solidFill>
                          <a:latin typeface="Tahoma"/>
                          <a:cs typeface="Tahoma"/>
                        </a:rPr>
                        <a:t>usum</a:t>
                      </a:r>
                      <a:r>
                        <a:rPr lang="en-US" sz="2000" spc="5" dirty="0">
                          <a:solidFill>
                            <a:schemeClr val="tx1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lang="en-US" sz="2000" spc="-5" dirty="0" err="1">
                          <a:solidFill>
                            <a:schemeClr val="tx1"/>
                          </a:solidFill>
                          <a:latin typeface="Tahoma"/>
                          <a:cs typeface="Tahoma"/>
                        </a:rPr>
                        <a:t>peroralia</a:t>
                      </a:r>
                      <a:r>
                        <a:rPr lang="en-US" sz="2000" spc="-5" dirty="0">
                          <a:solidFill>
                            <a:schemeClr val="tx1"/>
                          </a:solidFill>
                          <a:latin typeface="Tahoma"/>
                          <a:cs typeface="Tahoma"/>
                        </a:rPr>
                        <a:t>»</a:t>
                      </a:r>
                      <a:endParaRPr lang="en-US" sz="2000" dirty="0">
                        <a:solidFill>
                          <a:schemeClr val="tx1"/>
                        </a:solidFill>
                        <a:latin typeface="Tahoma"/>
                        <a:cs typeface="Tahoma"/>
                      </a:endParaRPr>
                    </a:p>
                    <a:p>
                      <a:pPr marL="91440" marR="80645" algn="just">
                        <a:lnSpc>
                          <a:spcPct val="110000"/>
                        </a:lnSpc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Tahoma"/>
                          <a:cs typeface="Tahoma"/>
                        </a:rPr>
                        <a:t>- </a:t>
                      </a:r>
                      <a:r>
                        <a:rPr lang="ru-RU" sz="2000" spc="-5" dirty="0" err="1">
                          <a:solidFill>
                            <a:schemeClr val="tx1"/>
                          </a:solidFill>
                          <a:latin typeface="Tahoma"/>
                          <a:cs typeface="Tahoma"/>
                        </a:rPr>
                        <a:t>лікарська</a:t>
                      </a:r>
                      <a:r>
                        <a:rPr lang="ru-RU" sz="2000" spc="-5" dirty="0">
                          <a:solidFill>
                            <a:schemeClr val="tx1"/>
                          </a:solidFill>
                          <a:latin typeface="Tahoma"/>
                          <a:cs typeface="Tahoma"/>
                        </a:rPr>
                        <a:t> форма, </a:t>
                      </a:r>
                      <a:r>
                        <a:rPr lang="ru-RU" sz="2000" spc="-5" dirty="0" err="1">
                          <a:solidFill>
                            <a:schemeClr val="tx1"/>
                          </a:solidFill>
                          <a:latin typeface="Tahoma"/>
                          <a:cs typeface="Tahoma"/>
                        </a:rPr>
                        <a:t>що</a:t>
                      </a:r>
                      <a:r>
                        <a:rPr lang="ru-RU" sz="2000" spc="-5" dirty="0">
                          <a:solidFill>
                            <a:schemeClr val="tx1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lang="ru-RU" sz="2000" spc="-5" dirty="0" err="1">
                          <a:solidFill>
                            <a:schemeClr val="tx1"/>
                          </a:solidFill>
                          <a:latin typeface="Tahoma"/>
                          <a:cs typeface="Tahoma"/>
                        </a:rPr>
                        <a:t>складається</a:t>
                      </a:r>
                      <a:r>
                        <a:rPr lang="ru-RU" sz="2000" spc="-5" dirty="0">
                          <a:solidFill>
                            <a:schemeClr val="tx1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latin typeface="Tahoma"/>
                          <a:cs typeface="Tahoma"/>
                        </a:rPr>
                        <a:t>з </a:t>
                      </a:r>
                      <a:r>
                        <a:rPr lang="ru-RU" sz="2000" spc="-5" dirty="0" err="1">
                          <a:solidFill>
                            <a:schemeClr val="tx1"/>
                          </a:solidFill>
                          <a:latin typeface="Tahoma"/>
                          <a:cs typeface="Tahoma"/>
                        </a:rPr>
                        <a:t>твердих</a:t>
                      </a:r>
                      <a:r>
                        <a:rPr lang="ru-RU" sz="2000" spc="-5" dirty="0">
                          <a:solidFill>
                            <a:schemeClr val="tx1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lang="ru-RU" sz="2000" spc="-5" dirty="0" err="1">
                          <a:solidFill>
                            <a:schemeClr val="tx1"/>
                          </a:solidFill>
                          <a:latin typeface="Tahoma"/>
                          <a:cs typeface="Tahoma"/>
                        </a:rPr>
                        <a:t>окремих</a:t>
                      </a:r>
                      <a:r>
                        <a:rPr lang="ru-RU" sz="2000" spc="-5" dirty="0">
                          <a:solidFill>
                            <a:schemeClr val="tx1"/>
                          </a:solidFill>
                          <a:latin typeface="Tahoma"/>
                          <a:cs typeface="Tahoma"/>
                        </a:rPr>
                        <a:t> сухих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latin typeface="Tahoma"/>
                          <a:cs typeface="Tahoma"/>
                        </a:rPr>
                        <a:t>частинок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lang="ru-RU" sz="2000" spc="5" dirty="0">
                          <a:solidFill>
                            <a:schemeClr val="tx1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lang="ru-RU" sz="2000" spc="-5" dirty="0" err="1">
                          <a:solidFill>
                            <a:schemeClr val="tx1"/>
                          </a:solidFill>
                          <a:latin typeface="Tahoma"/>
                          <a:cs typeface="Tahoma"/>
                        </a:rPr>
                        <a:t>різного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lang="ru-RU" sz="2000" spc="-5" dirty="0" err="1">
                          <a:solidFill>
                            <a:schemeClr val="tx1"/>
                          </a:solidFill>
                          <a:latin typeface="Tahoma"/>
                          <a:cs typeface="Tahoma"/>
                        </a:rPr>
                        <a:t>ступеня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lang="ru-RU" sz="2000" spc="-5" dirty="0" err="1">
                          <a:solidFill>
                            <a:schemeClr val="tx1"/>
                          </a:solidFill>
                          <a:latin typeface="Tahoma"/>
                          <a:cs typeface="Tahoma"/>
                        </a:rPr>
                        <a:t>здрібненості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latin typeface="Tahoma"/>
                          <a:cs typeface="Tahoma"/>
                        </a:rPr>
                        <a:t> (ДФУ</a:t>
                      </a:r>
                      <a:r>
                        <a:rPr lang="ru-RU" sz="2000" spc="5" dirty="0">
                          <a:solidFill>
                            <a:schemeClr val="tx1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latin typeface="Tahoma"/>
                          <a:cs typeface="Tahoma"/>
                        </a:rPr>
                        <a:t>2.0</a:t>
                      </a:r>
                      <a:r>
                        <a:rPr lang="ru-RU" sz="2000" spc="5" dirty="0">
                          <a:solidFill>
                            <a:schemeClr val="tx1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latin typeface="Tahoma"/>
                          <a:cs typeface="Tahoma"/>
                        </a:rPr>
                        <a:t>,</a:t>
                      </a:r>
                      <a:r>
                        <a:rPr lang="ru-RU" sz="2000" spc="5" dirty="0">
                          <a:solidFill>
                            <a:schemeClr val="tx1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lang="ru-RU" sz="2000" spc="-5" dirty="0">
                          <a:solidFill>
                            <a:schemeClr val="tx1"/>
                          </a:solidFill>
                          <a:latin typeface="Tahoma"/>
                          <a:cs typeface="Tahoma"/>
                        </a:rPr>
                        <a:t>Т.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lang="ru-RU" sz="2000" spc="-10" dirty="0">
                          <a:solidFill>
                            <a:schemeClr val="tx1"/>
                          </a:solidFill>
                          <a:latin typeface="Tahoma"/>
                          <a:cs typeface="Tahoma"/>
                        </a:rPr>
                        <a:t>1,</a:t>
                      </a:r>
                      <a:r>
                        <a:rPr lang="ru-RU" sz="2000" spc="-5" dirty="0">
                          <a:solidFill>
                            <a:schemeClr val="tx1"/>
                          </a:solidFill>
                          <a:latin typeface="Tahoma"/>
                          <a:cs typeface="Tahoma"/>
                        </a:rPr>
                        <a:t> с.</a:t>
                      </a:r>
                      <a:r>
                        <a:rPr lang="ru-RU" sz="2000" spc="615" dirty="0">
                          <a:solidFill>
                            <a:schemeClr val="tx1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lang="ru-RU" sz="2000" spc="-10" dirty="0">
                          <a:solidFill>
                            <a:schemeClr val="tx1"/>
                          </a:solidFill>
                          <a:latin typeface="Tahoma"/>
                          <a:cs typeface="Tahoma"/>
                        </a:rPr>
                        <a:t>1115).</a:t>
                      </a:r>
                      <a:r>
                        <a:rPr lang="ru-RU" sz="2000" spc="605" dirty="0">
                          <a:solidFill>
                            <a:schemeClr val="tx1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lang="ru-RU" sz="2000" spc="-5" dirty="0">
                          <a:solidFill>
                            <a:schemeClr val="tx1"/>
                          </a:solidFill>
                          <a:latin typeface="Tahoma"/>
                          <a:cs typeface="Tahoma"/>
                        </a:rPr>
                        <a:t>Порошки </a:t>
                      </a:r>
                      <a:r>
                        <a:rPr lang="ru-RU" sz="2000" spc="-610" dirty="0">
                          <a:solidFill>
                            <a:schemeClr val="tx1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latin typeface="Tahoma"/>
                          <a:cs typeface="Tahoma"/>
                        </a:rPr>
                        <a:t>містять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lang="ru-RU" sz="2000" spc="-5" dirty="0">
                          <a:solidFill>
                            <a:schemeClr val="tx1"/>
                          </a:solidFill>
                          <a:latin typeface="Tahoma"/>
                          <a:cs typeface="Tahoma"/>
                        </a:rPr>
                        <a:t>одну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latin typeface="Tahoma"/>
                          <a:cs typeface="Tahoma"/>
                        </a:rPr>
                        <a:t>або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lang="ru-RU" sz="2000" spc="-5" dirty="0" err="1">
                          <a:solidFill>
                            <a:schemeClr val="tx1"/>
                          </a:solidFill>
                          <a:latin typeface="Tahoma"/>
                          <a:cs typeface="Tahoma"/>
                        </a:rPr>
                        <a:t>більше</a:t>
                      </a:r>
                      <a:r>
                        <a:rPr lang="ru-RU" sz="2000" spc="-5" dirty="0">
                          <a:solidFill>
                            <a:schemeClr val="tx1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latin typeface="Tahoma"/>
                          <a:cs typeface="Tahoma"/>
                        </a:rPr>
                        <a:t>діючих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latin typeface="Tahoma"/>
                          <a:cs typeface="Tahoma"/>
                        </a:rPr>
                        <a:t>речовин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latin typeface="Tahoma"/>
                          <a:cs typeface="Tahoma"/>
                        </a:rPr>
                        <a:t> з </a:t>
                      </a:r>
                      <a:r>
                        <a:rPr lang="ru-RU" sz="2000" spc="-5" dirty="0" err="1">
                          <a:solidFill>
                            <a:schemeClr val="tx1"/>
                          </a:solidFill>
                          <a:latin typeface="Tahoma"/>
                          <a:cs typeface="Tahoma"/>
                        </a:rPr>
                        <a:t>допоміжними</a:t>
                      </a:r>
                      <a:r>
                        <a:rPr lang="ru-RU" sz="2000" spc="-5" dirty="0">
                          <a:solidFill>
                            <a:schemeClr val="tx1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lang="ru-RU" sz="2000" spc="-5" dirty="0" err="1">
                          <a:solidFill>
                            <a:schemeClr val="tx1"/>
                          </a:solidFill>
                          <a:latin typeface="Tahoma"/>
                          <a:cs typeface="Tahoma"/>
                        </a:rPr>
                        <a:t>речовинами</a:t>
                      </a:r>
                      <a:r>
                        <a:rPr lang="ru-RU" sz="2000" spc="-5" dirty="0">
                          <a:solidFill>
                            <a:schemeClr val="tx1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latin typeface="Tahoma"/>
                          <a:cs typeface="Tahoma"/>
                        </a:rPr>
                        <a:t>або</a:t>
                      </a:r>
                      <a:r>
                        <a:rPr lang="ru-RU" sz="2000" spc="615" dirty="0">
                          <a:solidFill>
                            <a:schemeClr val="tx1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latin typeface="Tahoma"/>
                          <a:cs typeface="Tahoma"/>
                        </a:rPr>
                        <a:t>без</a:t>
                      </a:r>
                      <a:r>
                        <a:rPr lang="ru-RU" sz="2000" spc="-20" dirty="0">
                          <a:solidFill>
                            <a:schemeClr val="tx1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lang="ru-RU" sz="2000" spc="-5" dirty="0">
                          <a:solidFill>
                            <a:schemeClr val="tx1"/>
                          </a:solidFill>
                          <a:latin typeface="Tahoma"/>
                          <a:cs typeface="Tahoma"/>
                        </a:rPr>
                        <a:t>них.</a:t>
                      </a:r>
                      <a:endParaRPr lang="ru-RU" sz="2000" dirty="0">
                        <a:solidFill>
                          <a:schemeClr val="tx1"/>
                        </a:solidFill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C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45815">
                <a:tc>
                  <a:txBody>
                    <a:bodyPr/>
                    <a:lstStyle/>
                    <a:p>
                      <a:pPr marL="91440" marR="193040">
                        <a:lnSpc>
                          <a:spcPct val="100000"/>
                        </a:lnSpc>
                        <a:spcBef>
                          <a:spcPts val="355"/>
                        </a:spcBef>
                        <a:tabLst>
                          <a:tab pos="3879215" algn="l"/>
                          <a:tab pos="4267835" algn="l"/>
                        </a:tabLst>
                      </a:pP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Порошки екстемпоральні "Pulveres extemporae"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є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лікарською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формою, </a:t>
                      </a:r>
                      <a:r>
                        <a:rPr sz="2000" spc="-6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що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складається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з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твердих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окремих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сухих частинок різного ступеня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здрібненості, виготовлених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в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аптечних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умовах.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Вони повинні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відповідати вимогам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статті “5. N.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1.1.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екстемпоральні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нестерильні </a:t>
                      </a:r>
                      <a:r>
                        <a:rPr sz="2000" spc="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лікарські</a:t>
                      </a:r>
                      <a:r>
                        <a:rPr sz="2000" spc="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засоби"(ДФУ</a:t>
                      </a:r>
                      <a:r>
                        <a:rPr sz="2000" spc="-3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2.0,</a:t>
                      </a:r>
                      <a:r>
                        <a:rPr sz="2000" spc="-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Т.3,</a:t>
                      </a:r>
                      <a:r>
                        <a:rPr lang="uk-UA"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С.</a:t>
                      </a:r>
                      <a:r>
                        <a:rPr lang="uk-UA"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710).</a:t>
                      </a:r>
                      <a:endParaRPr sz="2000" dirty="0">
                        <a:latin typeface="Tahoma"/>
                        <a:cs typeface="Tahoma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ED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61147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Порошки,</a:t>
                      </a:r>
                      <a:r>
                        <a:rPr sz="2000" spc="-2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виготовлені</a:t>
                      </a:r>
                      <a:r>
                        <a:rPr sz="2000" spc="-2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екстемпорально</a:t>
                      </a:r>
                      <a:r>
                        <a:rPr sz="2000" spc="-2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можуть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бути класифіковані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як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:</a:t>
                      </a:r>
                      <a:endParaRPr sz="2000" dirty="0">
                        <a:latin typeface="Tahoma"/>
                        <a:cs typeface="Tahoma"/>
                      </a:endParaRPr>
                    </a:p>
                    <a:p>
                      <a:pPr marL="434340" indent="-343535">
                        <a:lnSpc>
                          <a:spcPct val="100000"/>
                        </a:lnSpc>
                        <a:spcBef>
                          <a:spcPts val="505"/>
                        </a:spcBef>
                        <a:buFont typeface="Arial"/>
                        <a:buChar char="•"/>
                        <a:tabLst>
                          <a:tab pos="433705" algn="l"/>
                          <a:tab pos="434975" algn="l"/>
                        </a:tabLst>
                      </a:pP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порошки</a:t>
                      </a:r>
                      <a:r>
                        <a:rPr sz="2000" spc="-1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для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зовнішнього</a:t>
                      </a:r>
                      <a:r>
                        <a:rPr sz="2000" spc="-2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застосування</a:t>
                      </a:r>
                      <a:r>
                        <a:rPr sz="2000" spc="-3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(ДФУ</a:t>
                      </a:r>
                      <a:r>
                        <a:rPr sz="2000" spc="-1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2.0,</a:t>
                      </a:r>
                      <a:r>
                        <a:rPr sz="2000" spc="-3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Т.</a:t>
                      </a:r>
                      <a:r>
                        <a:rPr sz="2000" spc="-2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3)</a:t>
                      </a:r>
                      <a:endParaRPr sz="2000" dirty="0">
                        <a:latin typeface="Tahoma"/>
                        <a:cs typeface="Tahoma"/>
                      </a:endParaRPr>
                    </a:p>
                    <a:p>
                      <a:pPr marL="434340" indent="-343535">
                        <a:lnSpc>
                          <a:spcPct val="100000"/>
                        </a:lnSpc>
                        <a:spcBef>
                          <a:spcPts val="500"/>
                        </a:spcBef>
                        <a:buFont typeface="Arial"/>
                        <a:buChar char="•"/>
                        <a:tabLst>
                          <a:tab pos="433705" algn="l"/>
                          <a:tab pos="434975" algn="l"/>
                        </a:tabLst>
                      </a:pP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порошки</a:t>
                      </a:r>
                      <a:r>
                        <a:rPr sz="2000" spc="-1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для</a:t>
                      </a:r>
                      <a:r>
                        <a:rPr sz="2000" spc="-2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орального</a:t>
                      </a:r>
                      <a:r>
                        <a:rPr sz="2000" spc="-1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застосування</a:t>
                      </a:r>
                      <a:r>
                        <a:rPr sz="2000" spc="-3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(ДФУ</a:t>
                      </a:r>
                      <a:r>
                        <a:rPr sz="2000" spc="-1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2.0,</a:t>
                      </a:r>
                      <a:r>
                        <a:rPr sz="2000" spc="-3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Т.</a:t>
                      </a:r>
                      <a:r>
                        <a:rPr sz="2000" spc="-2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3)</a:t>
                      </a:r>
                      <a:endParaRPr sz="2000" dirty="0">
                        <a:latin typeface="Tahoma"/>
                        <a:cs typeface="Tahoma"/>
                      </a:endParaRPr>
                    </a:p>
                    <a:p>
                      <a:pPr marL="91440" marR="175895">
                        <a:lnSpc>
                          <a:spcPts val="2900"/>
                        </a:lnSpc>
                        <a:spcBef>
                          <a:spcPts val="175"/>
                        </a:spcBef>
                        <a:tabLst>
                          <a:tab pos="1574165" algn="l"/>
                        </a:tabLst>
                      </a:pP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Порошки,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екстемпоральні для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зовнішнього та орального застосування </a:t>
                      </a:r>
                      <a:r>
                        <a:rPr sz="2000" spc="-6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мають відповідати вимогам загальних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статей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"Порошки </a:t>
                      </a:r>
                      <a:r>
                        <a:rPr sz="2000" spc="-5" dirty="0" err="1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для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 err="1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нашкірного</a:t>
                      </a:r>
                      <a:r>
                        <a:rPr lang="uk-UA"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 err="1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застосування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",</a:t>
                      </a:r>
                      <a:r>
                        <a:rPr sz="2000" spc="-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"Порошки</a:t>
                      </a:r>
                      <a:r>
                        <a:rPr sz="2000" spc="-2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для</a:t>
                      </a:r>
                      <a:r>
                        <a:rPr sz="2000" spc="-1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орального</a:t>
                      </a:r>
                      <a:r>
                        <a:rPr sz="2000" spc="-3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застосування"</a:t>
                      </a:r>
                      <a:endParaRPr sz="2000" dirty="0">
                        <a:latin typeface="Tahoma"/>
                        <a:cs typeface="Tahoma"/>
                      </a:endParaRPr>
                    </a:p>
                    <a:p>
                      <a:pPr marL="2677795" algn="ctr">
                        <a:lnSpc>
                          <a:spcPts val="250"/>
                        </a:lnSpc>
                      </a:pPr>
                      <a:r>
                        <a:rPr sz="800" b="1" dirty="0">
                          <a:solidFill>
                            <a:srgbClr val="1F696E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800" dirty="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ts val="1835"/>
                        </a:lnSpc>
                        <a:spcBef>
                          <a:spcPts val="75"/>
                        </a:spcBef>
                      </a:pP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(ДФУ</a:t>
                      </a:r>
                      <a:r>
                        <a:rPr sz="2000" spc="-2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2.0</a:t>
                      </a:r>
                      <a:r>
                        <a:rPr sz="2000" spc="-3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,</a:t>
                      </a:r>
                      <a:r>
                        <a:rPr sz="2000" spc="-1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Т.</a:t>
                      </a:r>
                      <a:r>
                        <a:rPr sz="2000" spc="-2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4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1.,</a:t>
                      </a:r>
                      <a:r>
                        <a:rPr sz="2000" spc="-2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с.</a:t>
                      </a:r>
                      <a:r>
                        <a:rPr sz="2000" spc="-2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1114-1115)</a:t>
                      </a:r>
                      <a:endParaRPr sz="2000" dirty="0">
                        <a:latin typeface="Tahoma"/>
                        <a:cs typeface="Tahoma"/>
                      </a:endParaRPr>
                    </a:p>
                  </a:txBody>
                  <a:tcPr marL="0" marR="0" marT="685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CCDC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object 2">
            <a:extLst>
              <a:ext uri="{FF2B5EF4-FFF2-40B4-BE49-F238E27FC236}">
                <a16:creationId xmlns:a16="http://schemas.microsoft.com/office/drawing/2014/main" id="{D42D57D3-4D0E-4E4F-AB59-2844B913504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81009" y="11239"/>
            <a:ext cx="8610587" cy="1063753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66370" marR="5080" indent="-154305">
              <a:lnSpc>
                <a:spcPct val="100000"/>
              </a:lnSpc>
              <a:spcBef>
                <a:spcPts val="0"/>
              </a:spcBef>
              <a:tabLst>
                <a:tab pos="4043045" algn="l"/>
              </a:tabLst>
            </a:pPr>
            <a:r>
              <a:rPr b="1" dirty="0">
                <a:solidFill>
                  <a:srgbClr val="001F5F"/>
                </a:solidFill>
              </a:rPr>
              <a:t>1. </a:t>
            </a:r>
            <a:r>
              <a:rPr b="1" spc="-5" dirty="0">
                <a:solidFill>
                  <a:srgbClr val="001F5F"/>
                </a:solidFill>
              </a:rPr>
              <a:t>ВИЗНАЧЕННЯ ПОРОШКІВ, ЇХ КЛАСИФІКАЦІЯ, </a:t>
            </a:r>
            <a:r>
              <a:rPr b="1" spc="-575" dirty="0">
                <a:solidFill>
                  <a:srgbClr val="001F5F"/>
                </a:solidFill>
              </a:rPr>
              <a:t> </a:t>
            </a:r>
            <a:r>
              <a:rPr b="1" dirty="0">
                <a:solidFill>
                  <a:srgbClr val="001F5F"/>
                </a:solidFill>
              </a:rPr>
              <a:t>СПОСОБИ</a:t>
            </a:r>
            <a:r>
              <a:rPr b="1" spc="-15" dirty="0">
                <a:solidFill>
                  <a:srgbClr val="001F5F"/>
                </a:solidFill>
              </a:rPr>
              <a:t> </a:t>
            </a:r>
            <a:r>
              <a:rPr b="1" spc="-5" dirty="0">
                <a:solidFill>
                  <a:srgbClr val="001F5F"/>
                </a:solidFill>
              </a:rPr>
              <a:t>ПРОПИСУВАННЯ,</a:t>
            </a:r>
            <a:r>
              <a:rPr lang="uk-UA" b="1" spc="-5" dirty="0">
                <a:solidFill>
                  <a:srgbClr val="001F5F"/>
                </a:solidFill>
              </a:rPr>
              <a:t> </a:t>
            </a:r>
            <a:r>
              <a:rPr b="1" spc="-5" dirty="0">
                <a:solidFill>
                  <a:srgbClr val="001F5F"/>
                </a:solidFill>
              </a:rPr>
              <a:t>ВИМОГИ</a:t>
            </a:r>
            <a:r>
              <a:rPr b="1" spc="-30" dirty="0">
                <a:solidFill>
                  <a:srgbClr val="001F5F"/>
                </a:solidFill>
              </a:rPr>
              <a:t> </a:t>
            </a:r>
            <a:r>
              <a:rPr b="1" dirty="0">
                <a:solidFill>
                  <a:srgbClr val="001F5F"/>
                </a:solidFill>
              </a:rPr>
              <a:t>ДО</a:t>
            </a:r>
            <a:r>
              <a:rPr b="1" spc="-25" dirty="0">
                <a:solidFill>
                  <a:srgbClr val="001F5F"/>
                </a:solidFill>
              </a:rPr>
              <a:t> </a:t>
            </a:r>
            <a:r>
              <a:rPr b="1" spc="-5" dirty="0">
                <a:solidFill>
                  <a:srgbClr val="001F5F"/>
                </a:solidFill>
              </a:rPr>
              <a:t>НИХ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1009" y="11239"/>
            <a:ext cx="8610587" cy="1063753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66370" marR="5080" indent="-154305">
              <a:lnSpc>
                <a:spcPct val="100000"/>
              </a:lnSpc>
              <a:spcBef>
                <a:spcPts val="0"/>
              </a:spcBef>
              <a:tabLst>
                <a:tab pos="4043045" algn="l"/>
              </a:tabLst>
            </a:pPr>
            <a:r>
              <a:rPr b="1" dirty="0">
                <a:solidFill>
                  <a:srgbClr val="001F5F"/>
                </a:solidFill>
              </a:rPr>
              <a:t>1. </a:t>
            </a:r>
            <a:r>
              <a:rPr b="1" spc="-5" dirty="0">
                <a:solidFill>
                  <a:srgbClr val="001F5F"/>
                </a:solidFill>
              </a:rPr>
              <a:t>ВИЗНАЧЕННЯ ПОРОШКІВ, ЇХ КЛАСИФІКАЦІЯ, </a:t>
            </a:r>
            <a:r>
              <a:rPr b="1" spc="-575" dirty="0">
                <a:solidFill>
                  <a:srgbClr val="001F5F"/>
                </a:solidFill>
              </a:rPr>
              <a:t> </a:t>
            </a:r>
            <a:r>
              <a:rPr b="1" dirty="0">
                <a:solidFill>
                  <a:srgbClr val="001F5F"/>
                </a:solidFill>
              </a:rPr>
              <a:t>СПОСОБИ</a:t>
            </a:r>
            <a:r>
              <a:rPr b="1" spc="-15" dirty="0">
                <a:solidFill>
                  <a:srgbClr val="001F5F"/>
                </a:solidFill>
              </a:rPr>
              <a:t> </a:t>
            </a:r>
            <a:r>
              <a:rPr b="1" spc="-5" dirty="0">
                <a:solidFill>
                  <a:srgbClr val="001F5F"/>
                </a:solidFill>
              </a:rPr>
              <a:t>ПРОПИСУВАННЯ,</a:t>
            </a:r>
            <a:r>
              <a:rPr lang="uk-UA" b="1" spc="-5" dirty="0">
                <a:solidFill>
                  <a:srgbClr val="001F5F"/>
                </a:solidFill>
              </a:rPr>
              <a:t> </a:t>
            </a:r>
            <a:r>
              <a:rPr b="1" spc="-5" dirty="0">
                <a:solidFill>
                  <a:srgbClr val="001F5F"/>
                </a:solidFill>
              </a:rPr>
              <a:t>ВИМОГИ</a:t>
            </a:r>
            <a:r>
              <a:rPr b="1" spc="-30" dirty="0">
                <a:solidFill>
                  <a:srgbClr val="001F5F"/>
                </a:solidFill>
              </a:rPr>
              <a:t> </a:t>
            </a:r>
            <a:r>
              <a:rPr b="1" dirty="0">
                <a:solidFill>
                  <a:srgbClr val="001F5F"/>
                </a:solidFill>
              </a:rPr>
              <a:t>ДО</a:t>
            </a:r>
            <a:r>
              <a:rPr b="1" spc="-25" dirty="0">
                <a:solidFill>
                  <a:srgbClr val="001F5F"/>
                </a:solidFill>
              </a:rPr>
              <a:t> </a:t>
            </a:r>
            <a:r>
              <a:rPr b="1" spc="-5" dirty="0">
                <a:solidFill>
                  <a:srgbClr val="001F5F"/>
                </a:solidFill>
              </a:rPr>
              <a:t>НИХ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679513" y="1910905"/>
            <a:ext cx="1495425" cy="1764030"/>
            <a:chOff x="679513" y="1910905"/>
            <a:chExt cx="1495425" cy="1764030"/>
          </a:xfrm>
        </p:grpSpPr>
        <p:sp>
          <p:nvSpPr>
            <p:cNvPr id="4" name="object 4"/>
            <p:cNvSpPr/>
            <p:nvPr/>
          </p:nvSpPr>
          <p:spPr>
            <a:xfrm>
              <a:off x="684276" y="1915667"/>
              <a:ext cx="1485900" cy="1754505"/>
            </a:xfrm>
            <a:custGeom>
              <a:avLst/>
              <a:gdLst/>
              <a:ahLst/>
              <a:cxnLst/>
              <a:rect l="l" t="t" r="r" b="b"/>
              <a:pathLst>
                <a:path w="1485900" h="1754504">
                  <a:moveTo>
                    <a:pt x="1238250" y="0"/>
                  </a:moveTo>
                  <a:lnTo>
                    <a:pt x="247649" y="0"/>
                  </a:lnTo>
                  <a:lnTo>
                    <a:pt x="197738" y="5031"/>
                  </a:lnTo>
                  <a:lnTo>
                    <a:pt x="151251" y="19460"/>
                  </a:lnTo>
                  <a:lnTo>
                    <a:pt x="109184" y="42293"/>
                  </a:lnTo>
                  <a:lnTo>
                    <a:pt x="72532" y="72532"/>
                  </a:lnTo>
                  <a:lnTo>
                    <a:pt x="42293" y="109184"/>
                  </a:lnTo>
                  <a:lnTo>
                    <a:pt x="19460" y="151251"/>
                  </a:lnTo>
                  <a:lnTo>
                    <a:pt x="5031" y="197738"/>
                  </a:lnTo>
                  <a:lnTo>
                    <a:pt x="0" y="247650"/>
                  </a:lnTo>
                  <a:lnTo>
                    <a:pt x="0" y="1506474"/>
                  </a:lnTo>
                  <a:lnTo>
                    <a:pt x="5031" y="1556385"/>
                  </a:lnTo>
                  <a:lnTo>
                    <a:pt x="19460" y="1602872"/>
                  </a:lnTo>
                  <a:lnTo>
                    <a:pt x="42293" y="1644939"/>
                  </a:lnTo>
                  <a:lnTo>
                    <a:pt x="72532" y="1681591"/>
                  </a:lnTo>
                  <a:lnTo>
                    <a:pt x="109184" y="1711830"/>
                  </a:lnTo>
                  <a:lnTo>
                    <a:pt x="151251" y="1734663"/>
                  </a:lnTo>
                  <a:lnTo>
                    <a:pt x="197738" y="1749092"/>
                  </a:lnTo>
                  <a:lnTo>
                    <a:pt x="247649" y="1754124"/>
                  </a:lnTo>
                  <a:lnTo>
                    <a:pt x="1238250" y="1754124"/>
                  </a:lnTo>
                  <a:lnTo>
                    <a:pt x="1288161" y="1749092"/>
                  </a:lnTo>
                  <a:lnTo>
                    <a:pt x="1334648" y="1734663"/>
                  </a:lnTo>
                  <a:lnTo>
                    <a:pt x="1376715" y="1711830"/>
                  </a:lnTo>
                  <a:lnTo>
                    <a:pt x="1413367" y="1681591"/>
                  </a:lnTo>
                  <a:lnTo>
                    <a:pt x="1443606" y="1644939"/>
                  </a:lnTo>
                  <a:lnTo>
                    <a:pt x="1466439" y="1602872"/>
                  </a:lnTo>
                  <a:lnTo>
                    <a:pt x="1480868" y="1556385"/>
                  </a:lnTo>
                  <a:lnTo>
                    <a:pt x="1485900" y="1506474"/>
                  </a:lnTo>
                  <a:lnTo>
                    <a:pt x="1485900" y="247650"/>
                  </a:lnTo>
                  <a:lnTo>
                    <a:pt x="1480868" y="197738"/>
                  </a:lnTo>
                  <a:lnTo>
                    <a:pt x="1466439" y="151251"/>
                  </a:lnTo>
                  <a:lnTo>
                    <a:pt x="1443606" y="109184"/>
                  </a:lnTo>
                  <a:lnTo>
                    <a:pt x="1413367" y="72532"/>
                  </a:lnTo>
                  <a:lnTo>
                    <a:pt x="1376715" y="42293"/>
                  </a:lnTo>
                  <a:lnTo>
                    <a:pt x="1334648" y="19460"/>
                  </a:lnTo>
                  <a:lnTo>
                    <a:pt x="1288161" y="5031"/>
                  </a:lnTo>
                  <a:lnTo>
                    <a:pt x="1238250" y="0"/>
                  </a:lnTo>
                  <a:close/>
                </a:path>
              </a:pathLst>
            </a:custGeom>
            <a:solidFill>
              <a:srgbClr val="C5E4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84276" y="1915667"/>
              <a:ext cx="1485900" cy="1754505"/>
            </a:xfrm>
            <a:custGeom>
              <a:avLst/>
              <a:gdLst/>
              <a:ahLst/>
              <a:cxnLst/>
              <a:rect l="l" t="t" r="r" b="b"/>
              <a:pathLst>
                <a:path w="1485900" h="1754504">
                  <a:moveTo>
                    <a:pt x="0" y="247650"/>
                  </a:moveTo>
                  <a:lnTo>
                    <a:pt x="5031" y="197738"/>
                  </a:lnTo>
                  <a:lnTo>
                    <a:pt x="19460" y="151251"/>
                  </a:lnTo>
                  <a:lnTo>
                    <a:pt x="42293" y="109184"/>
                  </a:lnTo>
                  <a:lnTo>
                    <a:pt x="72532" y="72532"/>
                  </a:lnTo>
                  <a:lnTo>
                    <a:pt x="109184" y="42293"/>
                  </a:lnTo>
                  <a:lnTo>
                    <a:pt x="151251" y="19460"/>
                  </a:lnTo>
                  <a:lnTo>
                    <a:pt x="197738" y="5031"/>
                  </a:lnTo>
                  <a:lnTo>
                    <a:pt x="247649" y="0"/>
                  </a:lnTo>
                  <a:lnTo>
                    <a:pt x="1238250" y="0"/>
                  </a:lnTo>
                  <a:lnTo>
                    <a:pt x="1288161" y="5031"/>
                  </a:lnTo>
                  <a:lnTo>
                    <a:pt x="1334648" y="19460"/>
                  </a:lnTo>
                  <a:lnTo>
                    <a:pt x="1376715" y="42293"/>
                  </a:lnTo>
                  <a:lnTo>
                    <a:pt x="1413367" y="72532"/>
                  </a:lnTo>
                  <a:lnTo>
                    <a:pt x="1443606" y="109184"/>
                  </a:lnTo>
                  <a:lnTo>
                    <a:pt x="1466439" y="151251"/>
                  </a:lnTo>
                  <a:lnTo>
                    <a:pt x="1480868" y="197738"/>
                  </a:lnTo>
                  <a:lnTo>
                    <a:pt x="1485900" y="247650"/>
                  </a:lnTo>
                  <a:lnTo>
                    <a:pt x="1485900" y="1506474"/>
                  </a:lnTo>
                  <a:lnTo>
                    <a:pt x="1480868" y="1556385"/>
                  </a:lnTo>
                  <a:lnTo>
                    <a:pt x="1466439" y="1602872"/>
                  </a:lnTo>
                  <a:lnTo>
                    <a:pt x="1443606" y="1644939"/>
                  </a:lnTo>
                  <a:lnTo>
                    <a:pt x="1413367" y="1681591"/>
                  </a:lnTo>
                  <a:lnTo>
                    <a:pt x="1376715" y="1711830"/>
                  </a:lnTo>
                  <a:lnTo>
                    <a:pt x="1334648" y="1734663"/>
                  </a:lnTo>
                  <a:lnTo>
                    <a:pt x="1288161" y="1749092"/>
                  </a:lnTo>
                  <a:lnTo>
                    <a:pt x="1238250" y="1754124"/>
                  </a:lnTo>
                  <a:lnTo>
                    <a:pt x="247649" y="1754124"/>
                  </a:lnTo>
                  <a:lnTo>
                    <a:pt x="197738" y="1749092"/>
                  </a:lnTo>
                  <a:lnTo>
                    <a:pt x="151251" y="1734663"/>
                  </a:lnTo>
                  <a:lnTo>
                    <a:pt x="109184" y="1711830"/>
                  </a:lnTo>
                  <a:lnTo>
                    <a:pt x="72532" y="1681591"/>
                  </a:lnTo>
                  <a:lnTo>
                    <a:pt x="42293" y="1644939"/>
                  </a:lnTo>
                  <a:lnTo>
                    <a:pt x="19460" y="1602872"/>
                  </a:lnTo>
                  <a:lnTo>
                    <a:pt x="5031" y="1556385"/>
                  </a:lnTo>
                  <a:lnTo>
                    <a:pt x="0" y="1506474"/>
                  </a:lnTo>
                  <a:lnTo>
                    <a:pt x="0" y="24765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845311" y="2021586"/>
            <a:ext cx="1162685" cy="1245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635" algn="ctr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За </a:t>
            </a:r>
            <a:r>
              <a:rPr sz="20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способом </a:t>
            </a:r>
            <a:r>
              <a:rPr sz="2000" spc="-6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застосу</a:t>
            </a:r>
            <a:r>
              <a:rPr sz="2000" spc="5" dirty="0">
                <a:solidFill>
                  <a:srgbClr val="496382"/>
                </a:solidFill>
                <a:latin typeface="Tahoma"/>
                <a:cs typeface="Tahoma"/>
              </a:rPr>
              <a:t>в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а  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ння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462528" y="2997707"/>
            <a:ext cx="108585" cy="35560"/>
          </a:xfrm>
          <a:custGeom>
            <a:avLst/>
            <a:gdLst/>
            <a:ahLst/>
            <a:cxnLst/>
            <a:rect l="l" t="t" r="r" b="b"/>
            <a:pathLst>
              <a:path w="108585" h="35560">
                <a:moveTo>
                  <a:pt x="0" y="0"/>
                </a:moveTo>
                <a:lnTo>
                  <a:pt x="108204" y="35051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463105" y="1336357"/>
            <a:ext cx="8340090" cy="4507230"/>
            <a:chOff x="463105" y="1336357"/>
            <a:chExt cx="8340090" cy="4507230"/>
          </a:xfrm>
        </p:grpSpPr>
        <p:sp>
          <p:nvSpPr>
            <p:cNvPr id="9" name="object 9"/>
            <p:cNvSpPr/>
            <p:nvPr/>
          </p:nvSpPr>
          <p:spPr>
            <a:xfrm>
              <a:off x="467868" y="1341119"/>
              <a:ext cx="0" cy="3743325"/>
            </a:xfrm>
            <a:custGeom>
              <a:avLst/>
              <a:gdLst/>
              <a:ahLst/>
              <a:cxnLst/>
              <a:rect l="l" t="t" r="r" b="b"/>
              <a:pathLst>
                <a:path h="3743325">
                  <a:moveTo>
                    <a:pt x="0" y="0"/>
                  </a:moveTo>
                  <a:lnTo>
                    <a:pt x="0" y="3742943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67868" y="2959608"/>
              <a:ext cx="288290" cy="76200"/>
            </a:xfrm>
            <a:custGeom>
              <a:avLst/>
              <a:gdLst/>
              <a:ahLst/>
              <a:cxnLst/>
              <a:rect l="l" t="t" r="r" b="b"/>
              <a:pathLst>
                <a:path w="288290" h="76200">
                  <a:moveTo>
                    <a:pt x="211836" y="0"/>
                  </a:moveTo>
                  <a:lnTo>
                    <a:pt x="211836" y="76200"/>
                  </a:lnTo>
                  <a:lnTo>
                    <a:pt x="275336" y="44450"/>
                  </a:lnTo>
                  <a:lnTo>
                    <a:pt x="224536" y="44450"/>
                  </a:lnTo>
                  <a:lnTo>
                    <a:pt x="224536" y="31750"/>
                  </a:lnTo>
                  <a:lnTo>
                    <a:pt x="275336" y="31750"/>
                  </a:lnTo>
                  <a:lnTo>
                    <a:pt x="211836" y="0"/>
                  </a:lnTo>
                  <a:close/>
                </a:path>
                <a:path w="288290" h="76200">
                  <a:moveTo>
                    <a:pt x="211836" y="31750"/>
                  </a:moveTo>
                  <a:lnTo>
                    <a:pt x="0" y="31750"/>
                  </a:lnTo>
                  <a:lnTo>
                    <a:pt x="0" y="44450"/>
                  </a:lnTo>
                  <a:lnTo>
                    <a:pt x="211836" y="44450"/>
                  </a:lnTo>
                  <a:lnTo>
                    <a:pt x="211836" y="31750"/>
                  </a:lnTo>
                  <a:close/>
                </a:path>
                <a:path w="288290" h="76200">
                  <a:moveTo>
                    <a:pt x="275336" y="31750"/>
                  </a:moveTo>
                  <a:lnTo>
                    <a:pt x="224536" y="31750"/>
                  </a:lnTo>
                  <a:lnTo>
                    <a:pt x="224536" y="44450"/>
                  </a:lnTo>
                  <a:lnTo>
                    <a:pt x="275336" y="44450"/>
                  </a:lnTo>
                  <a:lnTo>
                    <a:pt x="288036" y="38100"/>
                  </a:lnTo>
                  <a:lnTo>
                    <a:pt x="275336" y="317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707891" y="4942331"/>
              <a:ext cx="0" cy="862965"/>
            </a:xfrm>
            <a:custGeom>
              <a:avLst/>
              <a:gdLst/>
              <a:ahLst/>
              <a:cxnLst/>
              <a:rect l="l" t="t" r="r" b="b"/>
              <a:pathLst>
                <a:path h="862964">
                  <a:moveTo>
                    <a:pt x="0" y="0"/>
                  </a:moveTo>
                  <a:lnTo>
                    <a:pt x="0" y="86258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707891" y="4904231"/>
              <a:ext cx="288290" cy="76200"/>
            </a:xfrm>
            <a:custGeom>
              <a:avLst/>
              <a:gdLst/>
              <a:ahLst/>
              <a:cxnLst/>
              <a:rect l="l" t="t" r="r" b="b"/>
              <a:pathLst>
                <a:path w="288289" h="76200">
                  <a:moveTo>
                    <a:pt x="211836" y="0"/>
                  </a:moveTo>
                  <a:lnTo>
                    <a:pt x="211836" y="76200"/>
                  </a:lnTo>
                  <a:lnTo>
                    <a:pt x="275336" y="44450"/>
                  </a:lnTo>
                  <a:lnTo>
                    <a:pt x="224536" y="44450"/>
                  </a:lnTo>
                  <a:lnTo>
                    <a:pt x="224536" y="31750"/>
                  </a:lnTo>
                  <a:lnTo>
                    <a:pt x="275336" y="31750"/>
                  </a:lnTo>
                  <a:lnTo>
                    <a:pt x="211836" y="0"/>
                  </a:lnTo>
                  <a:close/>
                </a:path>
                <a:path w="288289" h="76200">
                  <a:moveTo>
                    <a:pt x="211836" y="31750"/>
                  </a:moveTo>
                  <a:lnTo>
                    <a:pt x="0" y="31750"/>
                  </a:lnTo>
                  <a:lnTo>
                    <a:pt x="0" y="44450"/>
                  </a:lnTo>
                  <a:lnTo>
                    <a:pt x="211836" y="44450"/>
                  </a:lnTo>
                  <a:lnTo>
                    <a:pt x="211836" y="31750"/>
                  </a:lnTo>
                  <a:close/>
                </a:path>
                <a:path w="288289" h="76200">
                  <a:moveTo>
                    <a:pt x="275336" y="31750"/>
                  </a:moveTo>
                  <a:lnTo>
                    <a:pt x="224536" y="31750"/>
                  </a:lnTo>
                  <a:lnTo>
                    <a:pt x="224536" y="44450"/>
                  </a:lnTo>
                  <a:lnTo>
                    <a:pt x="275336" y="44450"/>
                  </a:lnTo>
                  <a:lnTo>
                    <a:pt x="288036" y="38100"/>
                  </a:lnTo>
                  <a:lnTo>
                    <a:pt x="275336" y="317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79520" y="5766816"/>
              <a:ext cx="242315" cy="7620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24300" y="3896359"/>
              <a:ext cx="228600" cy="76200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6156959" y="3822191"/>
              <a:ext cx="647700" cy="76200"/>
            </a:xfrm>
            <a:custGeom>
              <a:avLst/>
              <a:gdLst/>
              <a:ahLst/>
              <a:cxnLst/>
              <a:rect l="l" t="t" r="r" b="b"/>
              <a:pathLst>
                <a:path w="647700" h="76200">
                  <a:moveTo>
                    <a:pt x="571499" y="0"/>
                  </a:moveTo>
                  <a:lnTo>
                    <a:pt x="571499" y="76199"/>
                  </a:lnTo>
                  <a:lnTo>
                    <a:pt x="634999" y="44449"/>
                  </a:lnTo>
                  <a:lnTo>
                    <a:pt x="584199" y="44449"/>
                  </a:lnTo>
                  <a:lnTo>
                    <a:pt x="584199" y="31749"/>
                  </a:lnTo>
                  <a:lnTo>
                    <a:pt x="634999" y="31749"/>
                  </a:lnTo>
                  <a:lnTo>
                    <a:pt x="571499" y="0"/>
                  </a:lnTo>
                  <a:close/>
                </a:path>
                <a:path w="647700" h="76200">
                  <a:moveTo>
                    <a:pt x="571499" y="31749"/>
                  </a:moveTo>
                  <a:lnTo>
                    <a:pt x="0" y="31749"/>
                  </a:lnTo>
                  <a:lnTo>
                    <a:pt x="0" y="44449"/>
                  </a:lnTo>
                  <a:lnTo>
                    <a:pt x="571499" y="44449"/>
                  </a:lnTo>
                  <a:lnTo>
                    <a:pt x="571499" y="31749"/>
                  </a:lnTo>
                  <a:close/>
                </a:path>
                <a:path w="647700" h="76200">
                  <a:moveTo>
                    <a:pt x="634999" y="31749"/>
                  </a:moveTo>
                  <a:lnTo>
                    <a:pt x="584199" y="31749"/>
                  </a:lnTo>
                  <a:lnTo>
                    <a:pt x="584199" y="44449"/>
                  </a:lnTo>
                  <a:lnTo>
                    <a:pt x="634999" y="44449"/>
                  </a:lnTo>
                  <a:lnTo>
                    <a:pt x="647699" y="38099"/>
                  </a:lnTo>
                  <a:lnTo>
                    <a:pt x="634999" y="3174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39496" y="5045963"/>
              <a:ext cx="5468620" cy="797560"/>
            </a:xfrm>
            <a:custGeom>
              <a:avLst/>
              <a:gdLst/>
              <a:ahLst/>
              <a:cxnLst/>
              <a:rect l="l" t="t" r="r" b="b"/>
              <a:pathLst>
                <a:path w="5468620" h="797560">
                  <a:moveTo>
                    <a:pt x="576072" y="38100"/>
                  </a:moveTo>
                  <a:lnTo>
                    <a:pt x="563372" y="31750"/>
                  </a:lnTo>
                  <a:lnTo>
                    <a:pt x="499872" y="0"/>
                  </a:lnTo>
                  <a:lnTo>
                    <a:pt x="499872" y="31750"/>
                  </a:lnTo>
                  <a:lnTo>
                    <a:pt x="0" y="31750"/>
                  </a:lnTo>
                  <a:lnTo>
                    <a:pt x="0" y="44450"/>
                  </a:lnTo>
                  <a:lnTo>
                    <a:pt x="499872" y="44450"/>
                  </a:lnTo>
                  <a:lnTo>
                    <a:pt x="499872" y="76200"/>
                  </a:lnTo>
                  <a:lnTo>
                    <a:pt x="563372" y="44450"/>
                  </a:lnTo>
                  <a:lnTo>
                    <a:pt x="576072" y="38100"/>
                  </a:lnTo>
                  <a:close/>
                </a:path>
                <a:path w="5468620" h="797560">
                  <a:moveTo>
                    <a:pt x="5468112" y="758952"/>
                  </a:moveTo>
                  <a:lnTo>
                    <a:pt x="5455412" y="752602"/>
                  </a:lnTo>
                  <a:lnTo>
                    <a:pt x="5391912" y="720852"/>
                  </a:lnTo>
                  <a:lnTo>
                    <a:pt x="5391912" y="752602"/>
                  </a:lnTo>
                  <a:lnTo>
                    <a:pt x="5184648" y="752602"/>
                  </a:lnTo>
                  <a:lnTo>
                    <a:pt x="5184648" y="765302"/>
                  </a:lnTo>
                  <a:lnTo>
                    <a:pt x="5391912" y="765302"/>
                  </a:lnTo>
                  <a:lnTo>
                    <a:pt x="5391912" y="797052"/>
                  </a:lnTo>
                  <a:lnTo>
                    <a:pt x="5455412" y="765302"/>
                  </a:lnTo>
                  <a:lnTo>
                    <a:pt x="5468112" y="75895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12179" y="4724399"/>
              <a:ext cx="2785872" cy="359663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6012179" y="4724399"/>
              <a:ext cx="2786380" cy="360045"/>
            </a:xfrm>
            <a:custGeom>
              <a:avLst/>
              <a:gdLst/>
              <a:ahLst/>
              <a:cxnLst/>
              <a:rect l="l" t="t" r="r" b="b"/>
              <a:pathLst>
                <a:path w="2786379" h="360045">
                  <a:moveTo>
                    <a:pt x="0" y="59943"/>
                  </a:moveTo>
                  <a:lnTo>
                    <a:pt x="4704" y="36593"/>
                  </a:lnTo>
                  <a:lnTo>
                    <a:pt x="17541" y="17541"/>
                  </a:lnTo>
                  <a:lnTo>
                    <a:pt x="36593" y="4704"/>
                  </a:lnTo>
                  <a:lnTo>
                    <a:pt x="59944" y="0"/>
                  </a:lnTo>
                  <a:lnTo>
                    <a:pt x="2725928" y="0"/>
                  </a:lnTo>
                  <a:lnTo>
                    <a:pt x="2749278" y="4704"/>
                  </a:lnTo>
                  <a:lnTo>
                    <a:pt x="2768330" y="17541"/>
                  </a:lnTo>
                  <a:lnTo>
                    <a:pt x="2781167" y="36593"/>
                  </a:lnTo>
                  <a:lnTo>
                    <a:pt x="2785872" y="59943"/>
                  </a:lnTo>
                  <a:lnTo>
                    <a:pt x="2785872" y="299719"/>
                  </a:lnTo>
                  <a:lnTo>
                    <a:pt x="2781167" y="323070"/>
                  </a:lnTo>
                  <a:lnTo>
                    <a:pt x="2768330" y="342122"/>
                  </a:lnTo>
                  <a:lnTo>
                    <a:pt x="2749278" y="354959"/>
                  </a:lnTo>
                  <a:lnTo>
                    <a:pt x="2725928" y="359663"/>
                  </a:lnTo>
                  <a:lnTo>
                    <a:pt x="59944" y="359663"/>
                  </a:lnTo>
                  <a:lnTo>
                    <a:pt x="36593" y="354959"/>
                  </a:lnTo>
                  <a:lnTo>
                    <a:pt x="17541" y="342122"/>
                  </a:lnTo>
                  <a:lnTo>
                    <a:pt x="4704" y="323070"/>
                  </a:lnTo>
                  <a:lnTo>
                    <a:pt x="0" y="299719"/>
                  </a:lnTo>
                  <a:lnTo>
                    <a:pt x="0" y="59943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724144" y="4905374"/>
              <a:ext cx="285115" cy="76200"/>
            </a:xfrm>
            <a:custGeom>
              <a:avLst/>
              <a:gdLst/>
              <a:ahLst/>
              <a:cxnLst/>
              <a:rect l="l" t="t" r="r" b="b"/>
              <a:pathLst>
                <a:path w="285114" h="76200">
                  <a:moveTo>
                    <a:pt x="209041" y="0"/>
                  </a:moveTo>
                  <a:lnTo>
                    <a:pt x="208830" y="31684"/>
                  </a:lnTo>
                  <a:lnTo>
                    <a:pt x="221487" y="31750"/>
                  </a:lnTo>
                  <a:lnTo>
                    <a:pt x="221487" y="44450"/>
                  </a:lnTo>
                  <a:lnTo>
                    <a:pt x="208745" y="44450"/>
                  </a:lnTo>
                  <a:lnTo>
                    <a:pt x="208533" y="76200"/>
                  </a:lnTo>
                  <a:lnTo>
                    <a:pt x="272889" y="44450"/>
                  </a:lnTo>
                  <a:lnTo>
                    <a:pt x="221487" y="44450"/>
                  </a:lnTo>
                  <a:lnTo>
                    <a:pt x="273022" y="44384"/>
                  </a:lnTo>
                  <a:lnTo>
                    <a:pt x="284988" y="38481"/>
                  </a:lnTo>
                  <a:lnTo>
                    <a:pt x="209041" y="0"/>
                  </a:lnTo>
                  <a:close/>
                </a:path>
                <a:path w="285114" h="76200">
                  <a:moveTo>
                    <a:pt x="208830" y="31684"/>
                  </a:moveTo>
                  <a:lnTo>
                    <a:pt x="208746" y="44384"/>
                  </a:lnTo>
                  <a:lnTo>
                    <a:pt x="221487" y="44450"/>
                  </a:lnTo>
                  <a:lnTo>
                    <a:pt x="221487" y="31750"/>
                  </a:lnTo>
                  <a:lnTo>
                    <a:pt x="208830" y="31684"/>
                  </a:lnTo>
                  <a:close/>
                </a:path>
                <a:path w="285114" h="76200">
                  <a:moveTo>
                    <a:pt x="0" y="30606"/>
                  </a:moveTo>
                  <a:lnTo>
                    <a:pt x="0" y="43306"/>
                  </a:lnTo>
                  <a:lnTo>
                    <a:pt x="208746" y="44384"/>
                  </a:lnTo>
                  <a:lnTo>
                    <a:pt x="208830" y="31684"/>
                  </a:lnTo>
                  <a:lnTo>
                    <a:pt x="0" y="3060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51147" y="2167127"/>
              <a:ext cx="216407" cy="76200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804659" y="1844039"/>
              <a:ext cx="1943100" cy="720851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6804659" y="1844039"/>
              <a:ext cx="1943100" cy="721360"/>
            </a:xfrm>
            <a:custGeom>
              <a:avLst/>
              <a:gdLst/>
              <a:ahLst/>
              <a:cxnLst/>
              <a:rect l="l" t="t" r="r" b="b"/>
              <a:pathLst>
                <a:path w="1943100" h="721360">
                  <a:moveTo>
                    <a:pt x="0" y="120142"/>
                  </a:moveTo>
                  <a:lnTo>
                    <a:pt x="9449" y="73402"/>
                  </a:lnTo>
                  <a:lnTo>
                    <a:pt x="35210" y="35210"/>
                  </a:lnTo>
                  <a:lnTo>
                    <a:pt x="73402" y="9449"/>
                  </a:lnTo>
                  <a:lnTo>
                    <a:pt x="120142" y="0"/>
                  </a:lnTo>
                  <a:lnTo>
                    <a:pt x="1822958" y="0"/>
                  </a:lnTo>
                  <a:lnTo>
                    <a:pt x="1869697" y="9449"/>
                  </a:lnTo>
                  <a:lnTo>
                    <a:pt x="1907889" y="35210"/>
                  </a:lnTo>
                  <a:lnTo>
                    <a:pt x="1933650" y="73402"/>
                  </a:lnTo>
                  <a:lnTo>
                    <a:pt x="1943100" y="120142"/>
                  </a:lnTo>
                  <a:lnTo>
                    <a:pt x="1943100" y="600710"/>
                  </a:lnTo>
                  <a:lnTo>
                    <a:pt x="1933650" y="647449"/>
                  </a:lnTo>
                  <a:lnTo>
                    <a:pt x="1907889" y="685641"/>
                  </a:lnTo>
                  <a:lnTo>
                    <a:pt x="1869697" y="711402"/>
                  </a:lnTo>
                  <a:lnTo>
                    <a:pt x="1822958" y="720851"/>
                  </a:lnTo>
                  <a:lnTo>
                    <a:pt x="120142" y="720851"/>
                  </a:lnTo>
                  <a:lnTo>
                    <a:pt x="73402" y="711402"/>
                  </a:lnTo>
                  <a:lnTo>
                    <a:pt x="35210" y="685641"/>
                  </a:lnTo>
                  <a:lnTo>
                    <a:pt x="9449" y="647449"/>
                  </a:lnTo>
                  <a:lnTo>
                    <a:pt x="0" y="600710"/>
                  </a:lnTo>
                  <a:lnTo>
                    <a:pt x="0" y="120142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6919086" y="2120341"/>
            <a:ext cx="1705610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solidFill>
                  <a:srgbClr val="164A4F"/>
                </a:solidFill>
                <a:latin typeface="Arial"/>
                <a:cs typeface="Arial"/>
              </a:rPr>
              <a:t>оральних</a:t>
            </a:r>
            <a:r>
              <a:rPr sz="1400" b="1" spc="-65" dirty="0">
                <a:solidFill>
                  <a:srgbClr val="164A4F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164A4F"/>
                </a:solidFill>
                <a:latin typeface="Arial"/>
                <a:cs typeface="Arial"/>
              </a:rPr>
              <a:t>розчинів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b="1" dirty="0">
                <a:solidFill>
                  <a:srgbClr val="164A4F"/>
                </a:solidFill>
                <a:latin typeface="Arial"/>
                <a:cs typeface="Arial"/>
              </a:rPr>
              <a:t>і</a:t>
            </a:r>
            <a:r>
              <a:rPr sz="1400" b="1" spc="-30" dirty="0">
                <a:solidFill>
                  <a:srgbClr val="164A4F"/>
                </a:solidFill>
                <a:latin typeface="Arial"/>
                <a:cs typeface="Arial"/>
              </a:rPr>
              <a:t> </a:t>
            </a:r>
            <a:r>
              <a:rPr sz="1400" b="1" spc="-15" dirty="0">
                <a:solidFill>
                  <a:srgbClr val="164A4F"/>
                </a:solidFill>
                <a:latin typeface="Arial"/>
                <a:cs typeface="Arial"/>
              </a:rPr>
              <a:t>суспензій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422658" y="1184213"/>
            <a:ext cx="7860030" cy="2927985"/>
            <a:chOff x="482917" y="970597"/>
            <a:chExt cx="7860030" cy="2927985"/>
          </a:xfrm>
        </p:grpSpPr>
        <p:sp>
          <p:nvSpPr>
            <p:cNvPr id="25" name="object 25"/>
            <p:cNvSpPr/>
            <p:nvPr/>
          </p:nvSpPr>
          <p:spPr>
            <a:xfrm>
              <a:off x="487680" y="975360"/>
              <a:ext cx="7850505" cy="360045"/>
            </a:xfrm>
            <a:custGeom>
              <a:avLst/>
              <a:gdLst/>
              <a:ahLst/>
              <a:cxnLst/>
              <a:rect l="l" t="t" r="r" b="b"/>
              <a:pathLst>
                <a:path w="7850505" h="360044">
                  <a:moveTo>
                    <a:pt x="7790180" y="0"/>
                  </a:moveTo>
                  <a:lnTo>
                    <a:pt x="59943" y="0"/>
                  </a:lnTo>
                  <a:lnTo>
                    <a:pt x="36609" y="4704"/>
                  </a:lnTo>
                  <a:lnTo>
                    <a:pt x="17556" y="17541"/>
                  </a:lnTo>
                  <a:lnTo>
                    <a:pt x="4710" y="36593"/>
                  </a:lnTo>
                  <a:lnTo>
                    <a:pt x="0" y="59943"/>
                  </a:lnTo>
                  <a:lnTo>
                    <a:pt x="0" y="299719"/>
                  </a:lnTo>
                  <a:lnTo>
                    <a:pt x="4710" y="323070"/>
                  </a:lnTo>
                  <a:lnTo>
                    <a:pt x="17556" y="342122"/>
                  </a:lnTo>
                  <a:lnTo>
                    <a:pt x="36609" y="354959"/>
                  </a:lnTo>
                  <a:lnTo>
                    <a:pt x="59943" y="359663"/>
                  </a:lnTo>
                  <a:lnTo>
                    <a:pt x="7790180" y="359663"/>
                  </a:lnTo>
                  <a:lnTo>
                    <a:pt x="7813530" y="354959"/>
                  </a:lnTo>
                  <a:lnTo>
                    <a:pt x="7832582" y="342122"/>
                  </a:lnTo>
                  <a:lnTo>
                    <a:pt x="7845419" y="323070"/>
                  </a:lnTo>
                  <a:lnTo>
                    <a:pt x="7850124" y="299719"/>
                  </a:lnTo>
                  <a:lnTo>
                    <a:pt x="7850124" y="59943"/>
                  </a:lnTo>
                  <a:lnTo>
                    <a:pt x="7845419" y="36593"/>
                  </a:lnTo>
                  <a:lnTo>
                    <a:pt x="7832582" y="17541"/>
                  </a:lnTo>
                  <a:lnTo>
                    <a:pt x="7813530" y="4704"/>
                  </a:lnTo>
                  <a:lnTo>
                    <a:pt x="7790180" y="0"/>
                  </a:lnTo>
                  <a:close/>
                </a:path>
              </a:pathLst>
            </a:custGeom>
            <a:solidFill>
              <a:srgbClr val="C5E4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87680" y="975360"/>
              <a:ext cx="7850505" cy="360045"/>
            </a:xfrm>
            <a:custGeom>
              <a:avLst/>
              <a:gdLst/>
              <a:ahLst/>
              <a:cxnLst/>
              <a:rect l="l" t="t" r="r" b="b"/>
              <a:pathLst>
                <a:path w="7850505" h="360044">
                  <a:moveTo>
                    <a:pt x="0" y="59943"/>
                  </a:moveTo>
                  <a:lnTo>
                    <a:pt x="4710" y="36593"/>
                  </a:lnTo>
                  <a:lnTo>
                    <a:pt x="17556" y="17541"/>
                  </a:lnTo>
                  <a:lnTo>
                    <a:pt x="36609" y="4704"/>
                  </a:lnTo>
                  <a:lnTo>
                    <a:pt x="59943" y="0"/>
                  </a:lnTo>
                  <a:lnTo>
                    <a:pt x="7790180" y="0"/>
                  </a:lnTo>
                  <a:lnTo>
                    <a:pt x="7813530" y="4704"/>
                  </a:lnTo>
                  <a:lnTo>
                    <a:pt x="7832582" y="17541"/>
                  </a:lnTo>
                  <a:lnTo>
                    <a:pt x="7845419" y="36593"/>
                  </a:lnTo>
                  <a:lnTo>
                    <a:pt x="7850124" y="59943"/>
                  </a:lnTo>
                  <a:lnTo>
                    <a:pt x="7850124" y="299719"/>
                  </a:lnTo>
                  <a:lnTo>
                    <a:pt x="7845419" y="323070"/>
                  </a:lnTo>
                  <a:lnTo>
                    <a:pt x="7832582" y="342122"/>
                  </a:lnTo>
                  <a:lnTo>
                    <a:pt x="7813530" y="354959"/>
                  </a:lnTo>
                  <a:lnTo>
                    <a:pt x="7790180" y="359663"/>
                  </a:lnTo>
                  <a:lnTo>
                    <a:pt x="59943" y="359663"/>
                  </a:lnTo>
                  <a:lnTo>
                    <a:pt x="36609" y="354959"/>
                  </a:lnTo>
                  <a:lnTo>
                    <a:pt x="17556" y="342122"/>
                  </a:lnTo>
                  <a:lnTo>
                    <a:pt x="4710" y="323070"/>
                  </a:lnTo>
                  <a:lnTo>
                    <a:pt x="0" y="299719"/>
                  </a:lnTo>
                  <a:lnTo>
                    <a:pt x="0" y="59943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6156960" y="3822191"/>
              <a:ext cx="647700" cy="76200"/>
            </a:xfrm>
            <a:custGeom>
              <a:avLst/>
              <a:gdLst/>
              <a:ahLst/>
              <a:cxnLst/>
              <a:rect l="l" t="t" r="r" b="b"/>
              <a:pathLst>
                <a:path w="647700" h="76200">
                  <a:moveTo>
                    <a:pt x="647700" y="38100"/>
                  </a:moveTo>
                  <a:lnTo>
                    <a:pt x="635000" y="31750"/>
                  </a:lnTo>
                  <a:lnTo>
                    <a:pt x="571500" y="0"/>
                  </a:lnTo>
                  <a:lnTo>
                    <a:pt x="571500" y="31750"/>
                  </a:lnTo>
                  <a:lnTo>
                    <a:pt x="0" y="31750"/>
                  </a:lnTo>
                  <a:lnTo>
                    <a:pt x="0" y="44450"/>
                  </a:lnTo>
                  <a:lnTo>
                    <a:pt x="571500" y="44450"/>
                  </a:lnTo>
                  <a:lnTo>
                    <a:pt x="571500" y="76200"/>
                  </a:lnTo>
                  <a:lnTo>
                    <a:pt x="635000" y="44450"/>
                  </a:lnTo>
                  <a:lnTo>
                    <a:pt x="647700" y="381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3041493" y="1169035"/>
            <a:ext cx="271716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Tahoma"/>
                <a:cs typeface="Tahoma"/>
              </a:rPr>
              <a:t>Класифікація</a:t>
            </a:r>
            <a:r>
              <a:rPr sz="2000" spc="-80" dirty="0">
                <a:latin typeface="Tahoma"/>
                <a:cs typeface="Tahoma"/>
              </a:rPr>
              <a:t> </a:t>
            </a:r>
            <a:r>
              <a:rPr sz="2000" spc="-5" dirty="0">
                <a:latin typeface="Tahoma"/>
                <a:cs typeface="Tahoma"/>
              </a:rPr>
              <a:t>порошків</a:t>
            </a:r>
            <a:endParaRPr sz="2000" dirty="0">
              <a:latin typeface="Tahoma"/>
              <a:cs typeface="Tahoma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3985069" y="4744021"/>
            <a:ext cx="1666239" cy="401320"/>
            <a:chOff x="3985069" y="4744021"/>
            <a:chExt cx="1666239" cy="401320"/>
          </a:xfrm>
        </p:grpSpPr>
        <p:sp>
          <p:nvSpPr>
            <p:cNvPr id="30" name="object 30"/>
            <p:cNvSpPr/>
            <p:nvPr/>
          </p:nvSpPr>
          <p:spPr>
            <a:xfrm>
              <a:off x="3989832" y="4748784"/>
              <a:ext cx="1656714" cy="391795"/>
            </a:xfrm>
            <a:custGeom>
              <a:avLst/>
              <a:gdLst/>
              <a:ahLst/>
              <a:cxnLst/>
              <a:rect l="l" t="t" r="r" b="b"/>
              <a:pathLst>
                <a:path w="1656714" h="391795">
                  <a:moveTo>
                    <a:pt x="1591309" y="0"/>
                  </a:moveTo>
                  <a:lnTo>
                    <a:pt x="65277" y="0"/>
                  </a:lnTo>
                  <a:lnTo>
                    <a:pt x="39862" y="5127"/>
                  </a:lnTo>
                  <a:lnTo>
                    <a:pt x="19113" y="19113"/>
                  </a:lnTo>
                  <a:lnTo>
                    <a:pt x="5127" y="39862"/>
                  </a:lnTo>
                  <a:lnTo>
                    <a:pt x="0" y="65278"/>
                  </a:lnTo>
                  <a:lnTo>
                    <a:pt x="0" y="326390"/>
                  </a:lnTo>
                  <a:lnTo>
                    <a:pt x="5127" y="351805"/>
                  </a:lnTo>
                  <a:lnTo>
                    <a:pt x="19113" y="372554"/>
                  </a:lnTo>
                  <a:lnTo>
                    <a:pt x="39862" y="386540"/>
                  </a:lnTo>
                  <a:lnTo>
                    <a:pt x="65277" y="391668"/>
                  </a:lnTo>
                  <a:lnTo>
                    <a:pt x="1591309" y="391668"/>
                  </a:lnTo>
                  <a:lnTo>
                    <a:pt x="1616725" y="386540"/>
                  </a:lnTo>
                  <a:lnTo>
                    <a:pt x="1637474" y="372554"/>
                  </a:lnTo>
                  <a:lnTo>
                    <a:pt x="1651460" y="351805"/>
                  </a:lnTo>
                  <a:lnTo>
                    <a:pt x="1656588" y="326390"/>
                  </a:lnTo>
                  <a:lnTo>
                    <a:pt x="1656588" y="65278"/>
                  </a:lnTo>
                  <a:lnTo>
                    <a:pt x="1651460" y="39862"/>
                  </a:lnTo>
                  <a:lnTo>
                    <a:pt x="1637474" y="19113"/>
                  </a:lnTo>
                  <a:lnTo>
                    <a:pt x="1616725" y="5127"/>
                  </a:lnTo>
                  <a:lnTo>
                    <a:pt x="1591309" y="0"/>
                  </a:lnTo>
                  <a:close/>
                </a:path>
              </a:pathLst>
            </a:custGeom>
            <a:solidFill>
              <a:srgbClr val="C5E4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989832" y="4748784"/>
              <a:ext cx="1656714" cy="391795"/>
            </a:xfrm>
            <a:custGeom>
              <a:avLst/>
              <a:gdLst/>
              <a:ahLst/>
              <a:cxnLst/>
              <a:rect l="l" t="t" r="r" b="b"/>
              <a:pathLst>
                <a:path w="1656714" h="391795">
                  <a:moveTo>
                    <a:pt x="0" y="65278"/>
                  </a:moveTo>
                  <a:lnTo>
                    <a:pt x="5127" y="39862"/>
                  </a:lnTo>
                  <a:lnTo>
                    <a:pt x="19113" y="19113"/>
                  </a:lnTo>
                  <a:lnTo>
                    <a:pt x="39862" y="5127"/>
                  </a:lnTo>
                  <a:lnTo>
                    <a:pt x="65277" y="0"/>
                  </a:lnTo>
                  <a:lnTo>
                    <a:pt x="1591309" y="0"/>
                  </a:lnTo>
                  <a:lnTo>
                    <a:pt x="1616725" y="5127"/>
                  </a:lnTo>
                  <a:lnTo>
                    <a:pt x="1637474" y="19113"/>
                  </a:lnTo>
                  <a:lnTo>
                    <a:pt x="1651460" y="39862"/>
                  </a:lnTo>
                  <a:lnTo>
                    <a:pt x="1656588" y="65278"/>
                  </a:lnTo>
                  <a:lnTo>
                    <a:pt x="1656588" y="326390"/>
                  </a:lnTo>
                  <a:lnTo>
                    <a:pt x="1651460" y="351805"/>
                  </a:lnTo>
                  <a:lnTo>
                    <a:pt x="1637474" y="372554"/>
                  </a:lnTo>
                  <a:lnTo>
                    <a:pt x="1616725" y="386540"/>
                  </a:lnTo>
                  <a:lnTo>
                    <a:pt x="1591309" y="391668"/>
                  </a:lnTo>
                  <a:lnTo>
                    <a:pt x="65277" y="391668"/>
                  </a:lnTo>
                  <a:lnTo>
                    <a:pt x="39862" y="386540"/>
                  </a:lnTo>
                  <a:lnTo>
                    <a:pt x="19113" y="372554"/>
                  </a:lnTo>
                  <a:lnTo>
                    <a:pt x="5127" y="351805"/>
                  </a:lnTo>
                  <a:lnTo>
                    <a:pt x="0" y="326390"/>
                  </a:lnTo>
                  <a:lnTo>
                    <a:pt x="0" y="6527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4433061" y="4800091"/>
            <a:ext cx="77089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Прості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2714053" y="3424237"/>
            <a:ext cx="2131060" cy="1083945"/>
            <a:chOff x="2714053" y="3424237"/>
            <a:chExt cx="2131060" cy="1083945"/>
          </a:xfrm>
        </p:grpSpPr>
        <p:sp>
          <p:nvSpPr>
            <p:cNvPr id="34" name="object 34"/>
            <p:cNvSpPr/>
            <p:nvPr/>
          </p:nvSpPr>
          <p:spPr>
            <a:xfrm>
              <a:off x="2718816" y="3429000"/>
              <a:ext cx="2121535" cy="1074420"/>
            </a:xfrm>
            <a:custGeom>
              <a:avLst/>
              <a:gdLst/>
              <a:ahLst/>
              <a:cxnLst/>
              <a:rect l="l" t="t" r="r" b="b"/>
              <a:pathLst>
                <a:path w="2121535" h="1074420">
                  <a:moveTo>
                    <a:pt x="1942337" y="0"/>
                  </a:moveTo>
                  <a:lnTo>
                    <a:pt x="179069" y="0"/>
                  </a:lnTo>
                  <a:lnTo>
                    <a:pt x="131453" y="6394"/>
                  </a:lnTo>
                  <a:lnTo>
                    <a:pt x="88674" y="24440"/>
                  </a:lnTo>
                  <a:lnTo>
                    <a:pt x="52435" y="52435"/>
                  </a:lnTo>
                  <a:lnTo>
                    <a:pt x="24440" y="88674"/>
                  </a:lnTo>
                  <a:lnTo>
                    <a:pt x="6394" y="131453"/>
                  </a:lnTo>
                  <a:lnTo>
                    <a:pt x="0" y="179069"/>
                  </a:lnTo>
                  <a:lnTo>
                    <a:pt x="0" y="895350"/>
                  </a:lnTo>
                  <a:lnTo>
                    <a:pt x="6394" y="942966"/>
                  </a:lnTo>
                  <a:lnTo>
                    <a:pt x="24440" y="985745"/>
                  </a:lnTo>
                  <a:lnTo>
                    <a:pt x="52435" y="1021984"/>
                  </a:lnTo>
                  <a:lnTo>
                    <a:pt x="88674" y="1049979"/>
                  </a:lnTo>
                  <a:lnTo>
                    <a:pt x="131453" y="1068025"/>
                  </a:lnTo>
                  <a:lnTo>
                    <a:pt x="179069" y="1074420"/>
                  </a:lnTo>
                  <a:lnTo>
                    <a:pt x="1942337" y="1074420"/>
                  </a:lnTo>
                  <a:lnTo>
                    <a:pt x="1989954" y="1068025"/>
                  </a:lnTo>
                  <a:lnTo>
                    <a:pt x="2032733" y="1049979"/>
                  </a:lnTo>
                  <a:lnTo>
                    <a:pt x="2068972" y="1021984"/>
                  </a:lnTo>
                  <a:lnTo>
                    <a:pt x="2096967" y="985745"/>
                  </a:lnTo>
                  <a:lnTo>
                    <a:pt x="2115013" y="942966"/>
                  </a:lnTo>
                  <a:lnTo>
                    <a:pt x="2121408" y="895350"/>
                  </a:lnTo>
                  <a:lnTo>
                    <a:pt x="2121408" y="179069"/>
                  </a:lnTo>
                  <a:lnTo>
                    <a:pt x="2115013" y="131453"/>
                  </a:lnTo>
                  <a:lnTo>
                    <a:pt x="2096967" y="88674"/>
                  </a:lnTo>
                  <a:lnTo>
                    <a:pt x="2068972" y="52435"/>
                  </a:lnTo>
                  <a:lnTo>
                    <a:pt x="2032733" y="24440"/>
                  </a:lnTo>
                  <a:lnTo>
                    <a:pt x="1989954" y="6394"/>
                  </a:lnTo>
                  <a:lnTo>
                    <a:pt x="1942337" y="0"/>
                  </a:lnTo>
                  <a:close/>
                </a:path>
              </a:pathLst>
            </a:custGeom>
            <a:solidFill>
              <a:srgbClr val="C5E4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718816" y="3429000"/>
              <a:ext cx="2121535" cy="1074420"/>
            </a:xfrm>
            <a:custGeom>
              <a:avLst/>
              <a:gdLst/>
              <a:ahLst/>
              <a:cxnLst/>
              <a:rect l="l" t="t" r="r" b="b"/>
              <a:pathLst>
                <a:path w="2121535" h="1074420">
                  <a:moveTo>
                    <a:pt x="0" y="179069"/>
                  </a:moveTo>
                  <a:lnTo>
                    <a:pt x="6394" y="131453"/>
                  </a:lnTo>
                  <a:lnTo>
                    <a:pt x="24440" y="88674"/>
                  </a:lnTo>
                  <a:lnTo>
                    <a:pt x="52435" y="52435"/>
                  </a:lnTo>
                  <a:lnTo>
                    <a:pt x="88674" y="24440"/>
                  </a:lnTo>
                  <a:lnTo>
                    <a:pt x="131453" y="6394"/>
                  </a:lnTo>
                  <a:lnTo>
                    <a:pt x="179069" y="0"/>
                  </a:lnTo>
                  <a:lnTo>
                    <a:pt x="1942337" y="0"/>
                  </a:lnTo>
                  <a:lnTo>
                    <a:pt x="1989954" y="6394"/>
                  </a:lnTo>
                  <a:lnTo>
                    <a:pt x="2032733" y="24440"/>
                  </a:lnTo>
                  <a:lnTo>
                    <a:pt x="2068972" y="52435"/>
                  </a:lnTo>
                  <a:lnTo>
                    <a:pt x="2096967" y="88674"/>
                  </a:lnTo>
                  <a:lnTo>
                    <a:pt x="2115013" y="131453"/>
                  </a:lnTo>
                  <a:lnTo>
                    <a:pt x="2121408" y="179069"/>
                  </a:lnTo>
                  <a:lnTo>
                    <a:pt x="2121408" y="895350"/>
                  </a:lnTo>
                  <a:lnTo>
                    <a:pt x="2115013" y="942966"/>
                  </a:lnTo>
                  <a:lnTo>
                    <a:pt x="2096967" y="985745"/>
                  </a:lnTo>
                  <a:lnTo>
                    <a:pt x="2068972" y="1021984"/>
                  </a:lnTo>
                  <a:lnTo>
                    <a:pt x="2032733" y="1049979"/>
                  </a:lnTo>
                  <a:lnTo>
                    <a:pt x="1989954" y="1068025"/>
                  </a:lnTo>
                  <a:lnTo>
                    <a:pt x="1942337" y="1074420"/>
                  </a:lnTo>
                  <a:lnTo>
                    <a:pt x="179069" y="1074420"/>
                  </a:lnTo>
                  <a:lnTo>
                    <a:pt x="131453" y="1068025"/>
                  </a:lnTo>
                  <a:lnTo>
                    <a:pt x="88674" y="1049979"/>
                  </a:lnTo>
                  <a:lnTo>
                    <a:pt x="52435" y="1021984"/>
                  </a:lnTo>
                  <a:lnTo>
                    <a:pt x="24440" y="985745"/>
                  </a:lnTo>
                  <a:lnTo>
                    <a:pt x="6394" y="942966"/>
                  </a:lnTo>
                  <a:lnTo>
                    <a:pt x="0" y="895350"/>
                  </a:lnTo>
                  <a:lnTo>
                    <a:pt x="0" y="179069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2988945" y="3514725"/>
            <a:ext cx="1583690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-1905" algn="ctr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Для </a:t>
            </a:r>
            <a:r>
              <a:rPr sz="20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зовнішнього </a:t>
            </a:r>
            <a:r>
              <a:rPr sz="20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застосу</a:t>
            </a:r>
            <a:r>
              <a:rPr sz="2000" spc="5" dirty="0">
                <a:solidFill>
                  <a:srgbClr val="496382"/>
                </a:solidFill>
                <a:latin typeface="Tahoma"/>
                <a:cs typeface="Tahoma"/>
              </a:rPr>
              <a:t>в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ання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1110805" y="3822191"/>
            <a:ext cx="5694045" cy="2228215"/>
            <a:chOff x="1110805" y="3822191"/>
            <a:chExt cx="5694045" cy="2228215"/>
          </a:xfrm>
        </p:grpSpPr>
        <p:sp>
          <p:nvSpPr>
            <p:cNvPr id="38" name="object 38"/>
            <p:cNvSpPr/>
            <p:nvPr/>
          </p:nvSpPr>
          <p:spPr>
            <a:xfrm>
              <a:off x="6156959" y="3822191"/>
              <a:ext cx="647700" cy="76200"/>
            </a:xfrm>
            <a:custGeom>
              <a:avLst/>
              <a:gdLst/>
              <a:ahLst/>
              <a:cxnLst/>
              <a:rect l="l" t="t" r="r" b="b"/>
              <a:pathLst>
                <a:path w="647700" h="76200">
                  <a:moveTo>
                    <a:pt x="571499" y="0"/>
                  </a:moveTo>
                  <a:lnTo>
                    <a:pt x="571499" y="76199"/>
                  </a:lnTo>
                  <a:lnTo>
                    <a:pt x="634999" y="44449"/>
                  </a:lnTo>
                  <a:lnTo>
                    <a:pt x="584199" y="44449"/>
                  </a:lnTo>
                  <a:lnTo>
                    <a:pt x="584199" y="31749"/>
                  </a:lnTo>
                  <a:lnTo>
                    <a:pt x="634999" y="31749"/>
                  </a:lnTo>
                  <a:lnTo>
                    <a:pt x="571499" y="0"/>
                  </a:lnTo>
                  <a:close/>
                </a:path>
                <a:path w="647700" h="76200">
                  <a:moveTo>
                    <a:pt x="571499" y="31749"/>
                  </a:moveTo>
                  <a:lnTo>
                    <a:pt x="0" y="31749"/>
                  </a:lnTo>
                  <a:lnTo>
                    <a:pt x="0" y="44449"/>
                  </a:lnTo>
                  <a:lnTo>
                    <a:pt x="571499" y="44449"/>
                  </a:lnTo>
                  <a:lnTo>
                    <a:pt x="571499" y="31749"/>
                  </a:lnTo>
                  <a:close/>
                </a:path>
                <a:path w="647700" h="76200">
                  <a:moveTo>
                    <a:pt x="634999" y="31749"/>
                  </a:moveTo>
                  <a:lnTo>
                    <a:pt x="584199" y="31749"/>
                  </a:lnTo>
                  <a:lnTo>
                    <a:pt x="584199" y="44449"/>
                  </a:lnTo>
                  <a:lnTo>
                    <a:pt x="634999" y="44449"/>
                  </a:lnTo>
                  <a:lnTo>
                    <a:pt x="647699" y="38099"/>
                  </a:lnTo>
                  <a:lnTo>
                    <a:pt x="634999" y="3174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115567" y="4802123"/>
              <a:ext cx="1873250" cy="573405"/>
            </a:xfrm>
            <a:custGeom>
              <a:avLst/>
              <a:gdLst/>
              <a:ahLst/>
              <a:cxnLst/>
              <a:rect l="l" t="t" r="r" b="b"/>
              <a:pathLst>
                <a:path w="1873250" h="573404">
                  <a:moveTo>
                    <a:pt x="1777492" y="0"/>
                  </a:moveTo>
                  <a:lnTo>
                    <a:pt x="95503" y="0"/>
                  </a:lnTo>
                  <a:lnTo>
                    <a:pt x="58330" y="7510"/>
                  </a:lnTo>
                  <a:lnTo>
                    <a:pt x="27973" y="27987"/>
                  </a:lnTo>
                  <a:lnTo>
                    <a:pt x="7505" y="58346"/>
                  </a:lnTo>
                  <a:lnTo>
                    <a:pt x="0" y="95503"/>
                  </a:lnTo>
                  <a:lnTo>
                    <a:pt x="0" y="477519"/>
                  </a:lnTo>
                  <a:lnTo>
                    <a:pt x="7505" y="514677"/>
                  </a:lnTo>
                  <a:lnTo>
                    <a:pt x="27973" y="545036"/>
                  </a:lnTo>
                  <a:lnTo>
                    <a:pt x="58330" y="565513"/>
                  </a:lnTo>
                  <a:lnTo>
                    <a:pt x="95503" y="573023"/>
                  </a:lnTo>
                  <a:lnTo>
                    <a:pt x="1777492" y="573023"/>
                  </a:lnTo>
                  <a:lnTo>
                    <a:pt x="1814649" y="565513"/>
                  </a:lnTo>
                  <a:lnTo>
                    <a:pt x="1845008" y="545036"/>
                  </a:lnTo>
                  <a:lnTo>
                    <a:pt x="1865485" y="514677"/>
                  </a:lnTo>
                  <a:lnTo>
                    <a:pt x="1872995" y="477519"/>
                  </a:lnTo>
                  <a:lnTo>
                    <a:pt x="1872995" y="95503"/>
                  </a:lnTo>
                  <a:lnTo>
                    <a:pt x="1865485" y="58346"/>
                  </a:lnTo>
                  <a:lnTo>
                    <a:pt x="1845008" y="27987"/>
                  </a:lnTo>
                  <a:lnTo>
                    <a:pt x="1814649" y="7510"/>
                  </a:lnTo>
                  <a:lnTo>
                    <a:pt x="1777492" y="0"/>
                  </a:lnTo>
                  <a:close/>
                </a:path>
              </a:pathLst>
            </a:custGeom>
            <a:solidFill>
              <a:srgbClr val="C5E4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115567" y="4802123"/>
              <a:ext cx="1873250" cy="573405"/>
            </a:xfrm>
            <a:custGeom>
              <a:avLst/>
              <a:gdLst/>
              <a:ahLst/>
              <a:cxnLst/>
              <a:rect l="l" t="t" r="r" b="b"/>
              <a:pathLst>
                <a:path w="1873250" h="573404">
                  <a:moveTo>
                    <a:pt x="0" y="95503"/>
                  </a:moveTo>
                  <a:lnTo>
                    <a:pt x="7505" y="58346"/>
                  </a:lnTo>
                  <a:lnTo>
                    <a:pt x="27973" y="27987"/>
                  </a:lnTo>
                  <a:lnTo>
                    <a:pt x="58330" y="7510"/>
                  </a:lnTo>
                  <a:lnTo>
                    <a:pt x="95503" y="0"/>
                  </a:lnTo>
                  <a:lnTo>
                    <a:pt x="1777492" y="0"/>
                  </a:lnTo>
                  <a:lnTo>
                    <a:pt x="1814649" y="7510"/>
                  </a:lnTo>
                  <a:lnTo>
                    <a:pt x="1845008" y="27987"/>
                  </a:lnTo>
                  <a:lnTo>
                    <a:pt x="1865485" y="58346"/>
                  </a:lnTo>
                  <a:lnTo>
                    <a:pt x="1872995" y="95503"/>
                  </a:lnTo>
                  <a:lnTo>
                    <a:pt x="1872995" y="477519"/>
                  </a:lnTo>
                  <a:lnTo>
                    <a:pt x="1865485" y="514677"/>
                  </a:lnTo>
                  <a:lnTo>
                    <a:pt x="1845008" y="545036"/>
                  </a:lnTo>
                  <a:lnTo>
                    <a:pt x="1814649" y="565513"/>
                  </a:lnTo>
                  <a:lnTo>
                    <a:pt x="1777492" y="573023"/>
                  </a:lnTo>
                  <a:lnTo>
                    <a:pt x="95503" y="573023"/>
                  </a:lnTo>
                  <a:lnTo>
                    <a:pt x="58330" y="565513"/>
                  </a:lnTo>
                  <a:lnTo>
                    <a:pt x="27973" y="545036"/>
                  </a:lnTo>
                  <a:lnTo>
                    <a:pt x="7505" y="514677"/>
                  </a:lnTo>
                  <a:lnTo>
                    <a:pt x="0" y="477519"/>
                  </a:lnTo>
                  <a:lnTo>
                    <a:pt x="0" y="95503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021835" y="5539739"/>
              <a:ext cx="1656714" cy="510540"/>
            </a:xfrm>
            <a:custGeom>
              <a:avLst/>
              <a:gdLst/>
              <a:ahLst/>
              <a:cxnLst/>
              <a:rect l="l" t="t" r="r" b="b"/>
              <a:pathLst>
                <a:path w="1656714" h="510539">
                  <a:moveTo>
                    <a:pt x="1571498" y="0"/>
                  </a:moveTo>
                  <a:lnTo>
                    <a:pt x="85089" y="0"/>
                  </a:lnTo>
                  <a:lnTo>
                    <a:pt x="51970" y="6687"/>
                  </a:lnTo>
                  <a:lnTo>
                    <a:pt x="24923" y="24923"/>
                  </a:lnTo>
                  <a:lnTo>
                    <a:pt x="6687" y="51970"/>
                  </a:lnTo>
                  <a:lnTo>
                    <a:pt x="0" y="85090"/>
                  </a:lnTo>
                  <a:lnTo>
                    <a:pt x="0" y="425450"/>
                  </a:lnTo>
                  <a:lnTo>
                    <a:pt x="6687" y="458569"/>
                  </a:lnTo>
                  <a:lnTo>
                    <a:pt x="24923" y="485616"/>
                  </a:lnTo>
                  <a:lnTo>
                    <a:pt x="51970" y="503852"/>
                  </a:lnTo>
                  <a:lnTo>
                    <a:pt x="85089" y="510540"/>
                  </a:lnTo>
                  <a:lnTo>
                    <a:pt x="1571498" y="510540"/>
                  </a:lnTo>
                  <a:lnTo>
                    <a:pt x="1604617" y="503852"/>
                  </a:lnTo>
                  <a:lnTo>
                    <a:pt x="1631664" y="485616"/>
                  </a:lnTo>
                  <a:lnTo>
                    <a:pt x="1649900" y="458569"/>
                  </a:lnTo>
                  <a:lnTo>
                    <a:pt x="1656588" y="425450"/>
                  </a:lnTo>
                  <a:lnTo>
                    <a:pt x="1656588" y="85090"/>
                  </a:lnTo>
                  <a:lnTo>
                    <a:pt x="1649900" y="51970"/>
                  </a:lnTo>
                  <a:lnTo>
                    <a:pt x="1631664" y="24923"/>
                  </a:lnTo>
                  <a:lnTo>
                    <a:pt x="1604617" y="6687"/>
                  </a:lnTo>
                  <a:lnTo>
                    <a:pt x="1571498" y="0"/>
                  </a:lnTo>
                  <a:close/>
                </a:path>
              </a:pathLst>
            </a:custGeom>
            <a:solidFill>
              <a:srgbClr val="C5E4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 txBox="1"/>
          <p:nvPr/>
        </p:nvSpPr>
        <p:spPr>
          <a:xfrm>
            <a:off x="1385061" y="4862829"/>
            <a:ext cx="232283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01470" algn="l"/>
                <a:tab pos="2309495" algn="l"/>
              </a:tabLst>
            </a:pP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За</a:t>
            </a:r>
            <a:r>
              <a:rPr sz="2000" spc="-4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складом	</a:t>
            </a:r>
            <a:r>
              <a:rPr sz="2000" u="sng" spc="-5" dirty="0">
                <a:solidFill>
                  <a:srgbClr val="496382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4021835" y="5539740"/>
            <a:ext cx="1656714" cy="510540"/>
          </a:xfrm>
          <a:custGeom>
            <a:avLst/>
            <a:gdLst/>
            <a:ahLst/>
            <a:cxnLst/>
            <a:rect l="l" t="t" r="r" b="b"/>
            <a:pathLst>
              <a:path w="1656714" h="510539">
                <a:moveTo>
                  <a:pt x="0" y="85090"/>
                </a:moveTo>
                <a:lnTo>
                  <a:pt x="6687" y="51970"/>
                </a:lnTo>
                <a:lnTo>
                  <a:pt x="24923" y="24923"/>
                </a:lnTo>
                <a:lnTo>
                  <a:pt x="51970" y="6687"/>
                </a:lnTo>
                <a:lnTo>
                  <a:pt x="85089" y="0"/>
                </a:lnTo>
                <a:lnTo>
                  <a:pt x="1571498" y="0"/>
                </a:lnTo>
                <a:lnTo>
                  <a:pt x="1604617" y="6687"/>
                </a:lnTo>
                <a:lnTo>
                  <a:pt x="1631664" y="24923"/>
                </a:lnTo>
                <a:lnTo>
                  <a:pt x="1649900" y="51970"/>
                </a:lnTo>
                <a:lnTo>
                  <a:pt x="1656588" y="85090"/>
                </a:lnTo>
                <a:lnTo>
                  <a:pt x="1656588" y="425450"/>
                </a:lnTo>
                <a:lnTo>
                  <a:pt x="1649900" y="458569"/>
                </a:lnTo>
                <a:lnTo>
                  <a:pt x="1631664" y="485616"/>
                </a:lnTo>
                <a:lnTo>
                  <a:pt x="1604617" y="503852"/>
                </a:lnTo>
                <a:lnTo>
                  <a:pt x="1571498" y="510540"/>
                </a:lnTo>
                <a:lnTo>
                  <a:pt x="85089" y="510540"/>
                </a:lnTo>
                <a:lnTo>
                  <a:pt x="51970" y="503852"/>
                </a:lnTo>
                <a:lnTo>
                  <a:pt x="24923" y="485616"/>
                </a:lnTo>
                <a:lnTo>
                  <a:pt x="6687" y="458569"/>
                </a:lnTo>
                <a:lnTo>
                  <a:pt x="0" y="425450"/>
                </a:lnTo>
                <a:lnTo>
                  <a:pt x="0" y="8509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/>
          <p:nvPr/>
        </p:nvSpPr>
        <p:spPr>
          <a:xfrm>
            <a:off x="4387977" y="5597753"/>
            <a:ext cx="92329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Складні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6002845" y="4719637"/>
            <a:ext cx="2795905" cy="369570"/>
            <a:chOff x="6002845" y="4719637"/>
            <a:chExt cx="2795905" cy="369570"/>
          </a:xfrm>
        </p:grpSpPr>
        <p:sp>
          <p:nvSpPr>
            <p:cNvPr id="46" name="object 46"/>
            <p:cNvSpPr/>
            <p:nvPr/>
          </p:nvSpPr>
          <p:spPr>
            <a:xfrm>
              <a:off x="6007608" y="4724400"/>
              <a:ext cx="2786380" cy="360045"/>
            </a:xfrm>
            <a:custGeom>
              <a:avLst/>
              <a:gdLst/>
              <a:ahLst/>
              <a:cxnLst/>
              <a:rect l="l" t="t" r="r" b="b"/>
              <a:pathLst>
                <a:path w="2786379" h="360045">
                  <a:moveTo>
                    <a:pt x="2725927" y="0"/>
                  </a:moveTo>
                  <a:lnTo>
                    <a:pt x="59943" y="0"/>
                  </a:lnTo>
                  <a:lnTo>
                    <a:pt x="36593" y="4704"/>
                  </a:lnTo>
                  <a:lnTo>
                    <a:pt x="17541" y="17541"/>
                  </a:lnTo>
                  <a:lnTo>
                    <a:pt x="4704" y="36593"/>
                  </a:lnTo>
                  <a:lnTo>
                    <a:pt x="0" y="59943"/>
                  </a:lnTo>
                  <a:lnTo>
                    <a:pt x="0" y="299719"/>
                  </a:lnTo>
                  <a:lnTo>
                    <a:pt x="4704" y="323070"/>
                  </a:lnTo>
                  <a:lnTo>
                    <a:pt x="17541" y="342122"/>
                  </a:lnTo>
                  <a:lnTo>
                    <a:pt x="36593" y="354959"/>
                  </a:lnTo>
                  <a:lnTo>
                    <a:pt x="59943" y="359663"/>
                  </a:lnTo>
                  <a:lnTo>
                    <a:pt x="2725927" y="359663"/>
                  </a:lnTo>
                  <a:lnTo>
                    <a:pt x="2749278" y="354959"/>
                  </a:lnTo>
                  <a:lnTo>
                    <a:pt x="2768330" y="342122"/>
                  </a:lnTo>
                  <a:lnTo>
                    <a:pt x="2781167" y="323070"/>
                  </a:lnTo>
                  <a:lnTo>
                    <a:pt x="2785871" y="299719"/>
                  </a:lnTo>
                  <a:lnTo>
                    <a:pt x="2785871" y="59943"/>
                  </a:lnTo>
                  <a:lnTo>
                    <a:pt x="2781167" y="36593"/>
                  </a:lnTo>
                  <a:lnTo>
                    <a:pt x="2768330" y="17541"/>
                  </a:lnTo>
                  <a:lnTo>
                    <a:pt x="2749278" y="4704"/>
                  </a:lnTo>
                  <a:lnTo>
                    <a:pt x="2725927" y="0"/>
                  </a:lnTo>
                  <a:close/>
                </a:path>
              </a:pathLst>
            </a:custGeom>
            <a:solidFill>
              <a:srgbClr val="C5E4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6007608" y="4724400"/>
              <a:ext cx="2786380" cy="360045"/>
            </a:xfrm>
            <a:custGeom>
              <a:avLst/>
              <a:gdLst/>
              <a:ahLst/>
              <a:cxnLst/>
              <a:rect l="l" t="t" r="r" b="b"/>
              <a:pathLst>
                <a:path w="2786379" h="360045">
                  <a:moveTo>
                    <a:pt x="0" y="59943"/>
                  </a:moveTo>
                  <a:lnTo>
                    <a:pt x="4704" y="36593"/>
                  </a:lnTo>
                  <a:lnTo>
                    <a:pt x="17541" y="17541"/>
                  </a:lnTo>
                  <a:lnTo>
                    <a:pt x="36593" y="4704"/>
                  </a:lnTo>
                  <a:lnTo>
                    <a:pt x="59943" y="0"/>
                  </a:lnTo>
                  <a:lnTo>
                    <a:pt x="2725927" y="0"/>
                  </a:lnTo>
                  <a:lnTo>
                    <a:pt x="2749278" y="4704"/>
                  </a:lnTo>
                  <a:lnTo>
                    <a:pt x="2768330" y="17541"/>
                  </a:lnTo>
                  <a:lnTo>
                    <a:pt x="2781167" y="36593"/>
                  </a:lnTo>
                  <a:lnTo>
                    <a:pt x="2785871" y="59943"/>
                  </a:lnTo>
                  <a:lnTo>
                    <a:pt x="2785871" y="299719"/>
                  </a:lnTo>
                  <a:lnTo>
                    <a:pt x="2781167" y="323070"/>
                  </a:lnTo>
                  <a:lnTo>
                    <a:pt x="2768330" y="342122"/>
                  </a:lnTo>
                  <a:lnTo>
                    <a:pt x="2749278" y="354959"/>
                  </a:lnTo>
                  <a:lnTo>
                    <a:pt x="2725927" y="359663"/>
                  </a:lnTo>
                  <a:lnTo>
                    <a:pt x="59943" y="359663"/>
                  </a:lnTo>
                  <a:lnTo>
                    <a:pt x="36593" y="354959"/>
                  </a:lnTo>
                  <a:lnTo>
                    <a:pt x="17541" y="342122"/>
                  </a:lnTo>
                  <a:lnTo>
                    <a:pt x="4704" y="323070"/>
                  </a:lnTo>
                  <a:lnTo>
                    <a:pt x="0" y="299719"/>
                  </a:lnTo>
                  <a:lnTo>
                    <a:pt x="0" y="59943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" name="object 48"/>
          <p:cNvSpPr txBox="1"/>
          <p:nvPr/>
        </p:nvSpPr>
        <p:spPr>
          <a:xfrm>
            <a:off x="6083426" y="4670613"/>
            <a:ext cx="245046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3000" baseline="-15277" dirty="0">
                <a:solidFill>
                  <a:srgbClr val="496382"/>
                </a:solidFill>
                <a:latin typeface="Tahoma"/>
                <a:cs typeface="Tahoma"/>
              </a:rPr>
              <a:t>з</a:t>
            </a:r>
            <a:r>
              <a:rPr sz="3000" spc="-15" baseline="-15277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lang="uk-UA" sz="3000" baseline="-15000" dirty="0">
                <a:solidFill>
                  <a:srgbClr val="496382"/>
                </a:solidFill>
                <a:latin typeface="Tahoma"/>
                <a:cs typeface="Tahoma"/>
              </a:rPr>
              <a:t>одного інгредієнту </a:t>
            </a:r>
            <a:endParaRPr sz="3000" baseline="-15000" dirty="0">
              <a:latin typeface="Tahoma"/>
              <a:cs typeface="Tahoma"/>
            </a:endParaRPr>
          </a:p>
        </p:txBody>
      </p:sp>
      <p:grpSp>
        <p:nvGrpSpPr>
          <p:cNvPr id="49" name="object 49"/>
          <p:cNvGrpSpPr/>
          <p:nvPr/>
        </p:nvGrpSpPr>
        <p:grpSpPr>
          <a:xfrm>
            <a:off x="463105" y="1336357"/>
            <a:ext cx="5546090" cy="4507230"/>
            <a:chOff x="463105" y="1336357"/>
            <a:chExt cx="5546090" cy="4507230"/>
          </a:xfrm>
        </p:grpSpPr>
        <p:sp>
          <p:nvSpPr>
            <p:cNvPr id="50" name="object 50"/>
            <p:cNvSpPr/>
            <p:nvPr/>
          </p:nvSpPr>
          <p:spPr>
            <a:xfrm>
              <a:off x="5724144" y="4905374"/>
              <a:ext cx="285115" cy="76200"/>
            </a:xfrm>
            <a:custGeom>
              <a:avLst/>
              <a:gdLst/>
              <a:ahLst/>
              <a:cxnLst/>
              <a:rect l="l" t="t" r="r" b="b"/>
              <a:pathLst>
                <a:path w="285114" h="76200">
                  <a:moveTo>
                    <a:pt x="209041" y="0"/>
                  </a:moveTo>
                  <a:lnTo>
                    <a:pt x="208830" y="31684"/>
                  </a:lnTo>
                  <a:lnTo>
                    <a:pt x="221487" y="31750"/>
                  </a:lnTo>
                  <a:lnTo>
                    <a:pt x="221487" y="44450"/>
                  </a:lnTo>
                  <a:lnTo>
                    <a:pt x="208745" y="44450"/>
                  </a:lnTo>
                  <a:lnTo>
                    <a:pt x="208533" y="76200"/>
                  </a:lnTo>
                  <a:lnTo>
                    <a:pt x="272889" y="44450"/>
                  </a:lnTo>
                  <a:lnTo>
                    <a:pt x="221487" y="44450"/>
                  </a:lnTo>
                  <a:lnTo>
                    <a:pt x="273022" y="44384"/>
                  </a:lnTo>
                  <a:lnTo>
                    <a:pt x="284988" y="38481"/>
                  </a:lnTo>
                  <a:lnTo>
                    <a:pt x="209041" y="0"/>
                  </a:lnTo>
                  <a:close/>
                </a:path>
                <a:path w="285114" h="76200">
                  <a:moveTo>
                    <a:pt x="208830" y="31684"/>
                  </a:moveTo>
                  <a:lnTo>
                    <a:pt x="208746" y="44384"/>
                  </a:lnTo>
                  <a:lnTo>
                    <a:pt x="221487" y="44450"/>
                  </a:lnTo>
                  <a:lnTo>
                    <a:pt x="221487" y="31750"/>
                  </a:lnTo>
                  <a:lnTo>
                    <a:pt x="208830" y="31684"/>
                  </a:lnTo>
                  <a:close/>
                </a:path>
                <a:path w="285114" h="76200">
                  <a:moveTo>
                    <a:pt x="0" y="30606"/>
                  </a:moveTo>
                  <a:lnTo>
                    <a:pt x="0" y="43306"/>
                  </a:lnTo>
                  <a:lnTo>
                    <a:pt x="208746" y="44384"/>
                  </a:lnTo>
                  <a:lnTo>
                    <a:pt x="208830" y="31684"/>
                  </a:lnTo>
                  <a:lnTo>
                    <a:pt x="0" y="3060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67868" y="1341119"/>
              <a:ext cx="0" cy="3743325"/>
            </a:xfrm>
            <a:custGeom>
              <a:avLst/>
              <a:gdLst/>
              <a:ahLst/>
              <a:cxnLst/>
              <a:rect l="l" t="t" r="r" b="b"/>
              <a:pathLst>
                <a:path h="3743325">
                  <a:moveTo>
                    <a:pt x="0" y="0"/>
                  </a:moveTo>
                  <a:lnTo>
                    <a:pt x="0" y="3742943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539496" y="5045963"/>
              <a:ext cx="576580" cy="76200"/>
            </a:xfrm>
            <a:custGeom>
              <a:avLst/>
              <a:gdLst/>
              <a:ahLst/>
              <a:cxnLst/>
              <a:rect l="l" t="t" r="r" b="b"/>
              <a:pathLst>
                <a:path w="576580" h="76200">
                  <a:moveTo>
                    <a:pt x="499872" y="0"/>
                  </a:moveTo>
                  <a:lnTo>
                    <a:pt x="499872" y="76200"/>
                  </a:lnTo>
                  <a:lnTo>
                    <a:pt x="563372" y="44450"/>
                  </a:lnTo>
                  <a:lnTo>
                    <a:pt x="512572" y="44450"/>
                  </a:lnTo>
                  <a:lnTo>
                    <a:pt x="512572" y="31750"/>
                  </a:lnTo>
                  <a:lnTo>
                    <a:pt x="563372" y="31750"/>
                  </a:lnTo>
                  <a:lnTo>
                    <a:pt x="499872" y="0"/>
                  </a:lnTo>
                  <a:close/>
                </a:path>
                <a:path w="576580" h="76200">
                  <a:moveTo>
                    <a:pt x="499872" y="31750"/>
                  </a:moveTo>
                  <a:lnTo>
                    <a:pt x="0" y="31750"/>
                  </a:lnTo>
                  <a:lnTo>
                    <a:pt x="0" y="44450"/>
                  </a:lnTo>
                  <a:lnTo>
                    <a:pt x="499872" y="44450"/>
                  </a:lnTo>
                  <a:lnTo>
                    <a:pt x="499872" y="31750"/>
                  </a:lnTo>
                  <a:close/>
                </a:path>
                <a:path w="576580" h="76200">
                  <a:moveTo>
                    <a:pt x="563372" y="31750"/>
                  </a:moveTo>
                  <a:lnTo>
                    <a:pt x="512572" y="31750"/>
                  </a:lnTo>
                  <a:lnTo>
                    <a:pt x="512572" y="44450"/>
                  </a:lnTo>
                  <a:lnTo>
                    <a:pt x="563372" y="44450"/>
                  </a:lnTo>
                  <a:lnTo>
                    <a:pt x="576072" y="38100"/>
                  </a:lnTo>
                  <a:lnTo>
                    <a:pt x="563372" y="317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2339340" y="2058923"/>
              <a:ext cx="0" cy="1873250"/>
            </a:xfrm>
            <a:custGeom>
              <a:avLst/>
              <a:gdLst/>
              <a:ahLst/>
              <a:cxnLst/>
              <a:rect l="l" t="t" r="r" b="b"/>
              <a:pathLst>
                <a:path h="1873250">
                  <a:moveTo>
                    <a:pt x="0" y="0"/>
                  </a:moveTo>
                  <a:lnTo>
                    <a:pt x="0" y="1872995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3778758" y="2175763"/>
              <a:ext cx="288925" cy="76200"/>
            </a:xfrm>
            <a:custGeom>
              <a:avLst/>
              <a:gdLst/>
              <a:ahLst/>
              <a:cxnLst/>
              <a:rect l="l" t="t" r="r" b="b"/>
              <a:pathLst>
                <a:path w="288925" h="76200">
                  <a:moveTo>
                    <a:pt x="287619" y="30225"/>
                  </a:moveTo>
                  <a:lnTo>
                    <a:pt x="225043" y="30225"/>
                  </a:lnTo>
                  <a:lnTo>
                    <a:pt x="226440" y="42799"/>
                  </a:lnTo>
                  <a:lnTo>
                    <a:pt x="213810" y="44204"/>
                  </a:lnTo>
                  <a:lnTo>
                    <a:pt x="217296" y="75691"/>
                  </a:lnTo>
                  <a:lnTo>
                    <a:pt x="287619" y="30225"/>
                  </a:lnTo>
                  <a:close/>
                </a:path>
                <a:path w="288925" h="76200">
                  <a:moveTo>
                    <a:pt x="212416" y="31622"/>
                  </a:moveTo>
                  <a:lnTo>
                    <a:pt x="0" y="55118"/>
                  </a:lnTo>
                  <a:lnTo>
                    <a:pt x="1524" y="67818"/>
                  </a:lnTo>
                  <a:lnTo>
                    <a:pt x="213810" y="44204"/>
                  </a:lnTo>
                  <a:lnTo>
                    <a:pt x="212416" y="31622"/>
                  </a:lnTo>
                  <a:close/>
                </a:path>
                <a:path w="288925" h="76200">
                  <a:moveTo>
                    <a:pt x="225043" y="30225"/>
                  </a:moveTo>
                  <a:lnTo>
                    <a:pt x="212416" y="31622"/>
                  </a:lnTo>
                  <a:lnTo>
                    <a:pt x="213810" y="44204"/>
                  </a:lnTo>
                  <a:lnTo>
                    <a:pt x="226440" y="42799"/>
                  </a:lnTo>
                  <a:lnTo>
                    <a:pt x="225043" y="30225"/>
                  </a:lnTo>
                  <a:close/>
                </a:path>
                <a:path w="288925" h="76200">
                  <a:moveTo>
                    <a:pt x="208914" y="0"/>
                  </a:moveTo>
                  <a:lnTo>
                    <a:pt x="212416" y="31622"/>
                  </a:lnTo>
                  <a:lnTo>
                    <a:pt x="225043" y="30225"/>
                  </a:lnTo>
                  <a:lnTo>
                    <a:pt x="287619" y="30225"/>
                  </a:lnTo>
                  <a:lnTo>
                    <a:pt x="288797" y="29463"/>
                  </a:lnTo>
                  <a:lnTo>
                    <a:pt x="20891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3707891" y="4942331"/>
              <a:ext cx="0" cy="862965"/>
            </a:xfrm>
            <a:custGeom>
              <a:avLst/>
              <a:gdLst/>
              <a:ahLst/>
              <a:cxnLst/>
              <a:rect l="l" t="t" r="r" b="b"/>
              <a:pathLst>
                <a:path h="862964">
                  <a:moveTo>
                    <a:pt x="0" y="0"/>
                  </a:moveTo>
                  <a:lnTo>
                    <a:pt x="0" y="86258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67868" y="2959607"/>
              <a:ext cx="5539740" cy="2883535"/>
            </a:xfrm>
            <a:custGeom>
              <a:avLst/>
              <a:gdLst/>
              <a:ahLst/>
              <a:cxnLst/>
              <a:rect l="l" t="t" r="r" b="b"/>
              <a:pathLst>
                <a:path w="5539740" h="2883535">
                  <a:moveTo>
                    <a:pt x="288036" y="38100"/>
                  </a:moveTo>
                  <a:lnTo>
                    <a:pt x="275336" y="31750"/>
                  </a:lnTo>
                  <a:lnTo>
                    <a:pt x="211836" y="0"/>
                  </a:lnTo>
                  <a:lnTo>
                    <a:pt x="211836" y="31750"/>
                  </a:lnTo>
                  <a:lnTo>
                    <a:pt x="0" y="31750"/>
                  </a:lnTo>
                  <a:lnTo>
                    <a:pt x="0" y="44450"/>
                  </a:lnTo>
                  <a:lnTo>
                    <a:pt x="211836" y="44450"/>
                  </a:lnTo>
                  <a:lnTo>
                    <a:pt x="211836" y="76200"/>
                  </a:lnTo>
                  <a:lnTo>
                    <a:pt x="275336" y="44450"/>
                  </a:lnTo>
                  <a:lnTo>
                    <a:pt x="288036" y="38100"/>
                  </a:lnTo>
                  <a:close/>
                </a:path>
                <a:path w="5539740" h="2883535">
                  <a:moveTo>
                    <a:pt x="3528060" y="1982724"/>
                  </a:moveTo>
                  <a:lnTo>
                    <a:pt x="3515360" y="1976374"/>
                  </a:lnTo>
                  <a:lnTo>
                    <a:pt x="3451860" y="1944624"/>
                  </a:lnTo>
                  <a:lnTo>
                    <a:pt x="3451860" y="1976374"/>
                  </a:lnTo>
                  <a:lnTo>
                    <a:pt x="3240024" y="1976374"/>
                  </a:lnTo>
                  <a:lnTo>
                    <a:pt x="3240024" y="1989074"/>
                  </a:lnTo>
                  <a:lnTo>
                    <a:pt x="3451860" y="1989074"/>
                  </a:lnTo>
                  <a:lnTo>
                    <a:pt x="3451860" y="2020824"/>
                  </a:lnTo>
                  <a:lnTo>
                    <a:pt x="3515360" y="1989074"/>
                  </a:lnTo>
                  <a:lnTo>
                    <a:pt x="3528060" y="1982724"/>
                  </a:lnTo>
                  <a:close/>
                </a:path>
                <a:path w="5539740" h="2883535">
                  <a:moveTo>
                    <a:pt x="3553968" y="2845308"/>
                  </a:moveTo>
                  <a:lnTo>
                    <a:pt x="3541268" y="2838958"/>
                  </a:lnTo>
                  <a:lnTo>
                    <a:pt x="3477768" y="2807208"/>
                  </a:lnTo>
                  <a:lnTo>
                    <a:pt x="3477768" y="2838958"/>
                  </a:lnTo>
                  <a:lnTo>
                    <a:pt x="3240024" y="2838958"/>
                  </a:lnTo>
                  <a:lnTo>
                    <a:pt x="3240024" y="2851658"/>
                  </a:lnTo>
                  <a:lnTo>
                    <a:pt x="3477768" y="2851658"/>
                  </a:lnTo>
                  <a:lnTo>
                    <a:pt x="3477768" y="2883408"/>
                  </a:lnTo>
                  <a:lnTo>
                    <a:pt x="3541268" y="2851658"/>
                  </a:lnTo>
                  <a:lnTo>
                    <a:pt x="3553968" y="2845308"/>
                  </a:lnTo>
                  <a:close/>
                </a:path>
                <a:path w="5539740" h="2883535">
                  <a:moveTo>
                    <a:pt x="5539740" y="2845308"/>
                  </a:moveTo>
                  <a:lnTo>
                    <a:pt x="5527040" y="2838958"/>
                  </a:lnTo>
                  <a:lnTo>
                    <a:pt x="5463540" y="2807208"/>
                  </a:lnTo>
                  <a:lnTo>
                    <a:pt x="5463540" y="2838958"/>
                  </a:lnTo>
                  <a:lnTo>
                    <a:pt x="5256276" y="2838958"/>
                  </a:lnTo>
                  <a:lnTo>
                    <a:pt x="5256276" y="2851658"/>
                  </a:lnTo>
                  <a:lnTo>
                    <a:pt x="5463540" y="2851658"/>
                  </a:lnTo>
                  <a:lnTo>
                    <a:pt x="5463540" y="2883408"/>
                  </a:lnTo>
                  <a:lnTo>
                    <a:pt x="5527040" y="2851658"/>
                  </a:lnTo>
                  <a:lnTo>
                    <a:pt x="5539740" y="284530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2581656" y="1604771"/>
              <a:ext cx="2341245" cy="779145"/>
            </a:xfrm>
            <a:custGeom>
              <a:avLst/>
              <a:gdLst/>
              <a:ahLst/>
              <a:cxnLst/>
              <a:rect l="l" t="t" r="r" b="b"/>
              <a:pathLst>
                <a:path w="2341245" h="779144">
                  <a:moveTo>
                    <a:pt x="2211070" y="0"/>
                  </a:moveTo>
                  <a:lnTo>
                    <a:pt x="129793" y="0"/>
                  </a:lnTo>
                  <a:lnTo>
                    <a:pt x="79295" y="10207"/>
                  </a:lnTo>
                  <a:lnTo>
                    <a:pt x="38036" y="38036"/>
                  </a:lnTo>
                  <a:lnTo>
                    <a:pt x="10207" y="79295"/>
                  </a:lnTo>
                  <a:lnTo>
                    <a:pt x="0" y="129793"/>
                  </a:lnTo>
                  <a:lnTo>
                    <a:pt x="0" y="648969"/>
                  </a:lnTo>
                  <a:lnTo>
                    <a:pt x="10207" y="699468"/>
                  </a:lnTo>
                  <a:lnTo>
                    <a:pt x="38036" y="740727"/>
                  </a:lnTo>
                  <a:lnTo>
                    <a:pt x="79295" y="768556"/>
                  </a:lnTo>
                  <a:lnTo>
                    <a:pt x="129793" y="778763"/>
                  </a:lnTo>
                  <a:lnTo>
                    <a:pt x="2211070" y="778763"/>
                  </a:lnTo>
                  <a:lnTo>
                    <a:pt x="2261568" y="768556"/>
                  </a:lnTo>
                  <a:lnTo>
                    <a:pt x="2302827" y="740727"/>
                  </a:lnTo>
                  <a:lnTo>
                    <a:pt x="2330656" y="699468"/>
                  </a:lnTo>
                  <a:lnTo>
                    <a:pt x="2340864" y="648969"/>
                  </a:lnTo>
                  <a:lnTo>
                    <a:pt x="2340864" y="129793"/>
                  </a:lnTo>
                  <a:lnTo>
                    <a:pt x="2330656" y="79295"/>
                  </a:lnTo>
                  <a:lnTo>
                    <a:pt x="2302827" y="38036"/>
                  </a:lnTo>
                  <a:lnTo>
                    <a:pt x="2261568" y="10207"/>
                  </a:lnTo>
                  <a:lnTo>
                    <a:pt x="2211070" y="0"/>
                  </a:lnTo>
                  <a:close/>
                </a:path>
              </a:pathLst>
            </a:custGeom>
            <a:solidFill>
              <a:srgbClr val="C5E4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2581656" y="1604771"/>
              <a:ext cx="2341245" cy="779145"/>
            </a:xfrm>
            <a:custGeom>
              <a:avLst/>
              <a:gdLst/>
              <a:ahLst/>
              <a:cxnLst/>
              <a:rect l="l" t="t" r="r" b="b"/>
              <a:pathLst>
                <a:path w="2341245" h="779144">
                  <a:moveTo>
                    <a:pt x="0" y="129793"/>
                  </a:moveTo>
                  <a:lnTo>
                    <a:pt x="10207" y="79295"/>
                  </a:lnTo>
                  <a:lnTo>
                    <a:pt x="38036" y="38036"/>
                  </a:lnTo>
                  <a:lnTo>
                    <a:pt x="79295" y="10207"/>
                  </a:lnTo>
                  <a:lnTo>
                    <a:pt x="129793" y="0"/>
                  </a:lnTo>
                  <a:lnTo>
                    <a:pt x="2211070" y="0"/>
                  </a:lnTo>
                  <a:lnTo>
                    <a:pt x="2261568" y="10207"/>
                  </a:lnTo>
                  <a:lnTo>
                    <a:pt x="2302827" y="38036"/>
                  </a:lnTo>
                  <a:lnTo>
                    <a:pt x="2330656" y="79295"/>
                  </a:lnTo>
                  <a:lnTo>
                    <a:pt x="2340864" y="129793"/>
                  </a:lnTo>
                  <a:lnTo>
                    <a:pt x="2340864" y="648969"/>
                  </a:lnTo>
                  <a:lnTo>
                    <a:pt x="2330656" y="699468"/>
                  </a:lnTo>
                  <a:lnTo>
                    <a:pt x="2302827" y="740727"/>
                  </a:lnTo>
                  <a:lnTo>
                    <a:pt x="2261568" y="768556"/>
                  </a:lnTo>
                  <a:lnTo>
                    <a:pt x="2211070" y="778763"/>
                  </a:lnTo>
                  <a:lnTo>
                    <a:pt x="129793" y="778763"/>
                  </a:lnTo>
                  <a:lnTo>
                    <a:pt x="79295" y="768556"/>
                  </a:lnTo>
                  <a:lnTo>
                    <a:pt x="38036" y="740727"/>
                  </a:lnTo>
                  <a:lnTo>
                    <a:pt x="10207" y="699468"/>
                  </a:lnTo>
                  <a:lnTo>
                    <a:pt x="0" y="648969"/>
                  </a:lnTo>
                  <a:lnTo>
                    <a:pt x="0" y="129793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9" name="object 59"/>
          <p:cNvSpPr txBox="1"/>
          <p:nvPr/>
        </p:nvSpPr>
        <p:spPr>
          <a:xfrm>
            <a:off x="2873120" y="1675892"/>
            <a:ext cx="1761489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00965" marR="5080" indent="-889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Для</a:t>
            </a:r>
            <a:r>
              <a:rPr sz="2000" spc="-9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орального </a:t>
            </a:r>
            <a:r>
              <a:rPr sz="2000" spc="-6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застосування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60" name="object 60"/>
          <p:cNvGrpSpPr/>
          <p:nvPr/>
        </p:nvGrpSpPr>
        <p:grpSpPr>
          <a:xfrm>
            <a:off x="5563933" y="1520761"/>
            <a:ext cx="3333750" cy="1056640"/>
            <a:chOff x="5563933" y="1520761"/>
            <a:chExt cx="3333750" cy="1056640"/>
          </a:xfrm>
        </p:grpSpPr>
        <p:sp>
          <p:nvSpPr>
            <p:cNvPr id="61" name="object 61"/>
            <p:cNvSpPr/>
            <p:nvPr/>
          </p:nvSpPr>
          <p:spPr>
            <a:xfrm>
              <a:off x="5568696" y="1525524"/>
              <a:ext cx="3324225" cy="1047115"/>
            </a:xfrm>
            <a:custGeom>
              <a:avLst/>
              <a:gdLst/>
              <a:ahLst/>
              <a:cxnLst/>
              <a:rect l="l" t="t" r="r" b="b"/>
              <a:pathLst>
                <a:path w="3324225" h="1047114">
                  <a:moveTo>
                    <a:pt x="3149346" y="0"/>
                  </a:moveTo>
                  <a:lnTo>
                    <a:pt x="174498" y="0"/>
                  </a:lnTo>
                  <a:lnTo>
                    <a:pt x="128102" y="6231"/>
                  </a:lnTo>
                  <a:lnTo>
                    <a:pt x="86416" y="23819"/>
                  </a:lnTo>
                  <a:lnTo>
                    <a:pt x="51101" y="51101"/>
                  </a:lnTo>
                  <a:lnTo>
                    <a:pt x="23819" y="86416"/>
                  </a:lnTo>
                  <a:lnTo>
                    <a:pt x="6231" y="128102"/>
                  </a:lnTo>
                  <a:lnTo>
                    <a:pt x="0" y="174498"/>
                  </a:lnTo>
                  <a:lnTo>
                    <a:pt x="0" y="872489"/>
                  </a:lnTo>
                  <a:lnTo>
                    <a:pt x="6231" y="918885"/>
                  </a:lnTo>
                  <a:lnTo>
                    <a:pt x="23819" y="960571"/>
                  </a:lnTo>
                  <a:lnTo>
                    <a:pt x="51101" y="995886"/>
                  </a:lnTo>
                  <a:lnTo>
                    <a:pt x="86416" y="1023168"/>
                  </a:lnTo>
                  <a:lnTo>
                    <a:pt x="128102" y="1040756"/>
                  </a:lnTo>
                  <a:lnTo>
                    <a:pt x="174498" y="1046988"/>
                  </a:lnTo>
                  <a:lnTo>
                    <a:pt x="3149346" y="1046988"/>
                  </a:lnTo>
                  <a:lnTo>
                    <a:pt x="3195741" y="1040756"/>
                  </a:lnTo>
                  <a:lnTo>
                    <a:pt x="3237427" y="1023168"/>
                  </a:lnTo>
                  <a:lnTo>
                    <a:pt x="3272742" y="995886"/>
                  </a:lnTo>
                  <a:lnTo>
                    <a:pt x="3300024" y="960571"/>
                  </a:lnTo>
                  <a:lnTo>
                    <a:pt x="3317612" y="918885"/>
                  </a:lnTo>
                  <a:lnTo>
                    <a:pt x="3323844" y="872489"/>
                  </a:lnTo>
                  <a:lnTo>
                    <a:pt x="3323844" y="174498"/>
                  </a:lnTo>
                  <a:lnTo>
                    <a:pt x="3317612" y="128102"/>
                  </a:lnTo>
                  <a:lnTo>
                    <a:pt x="3300024" y="86416"/>
                  </a:lnTo>
                  <a:lnTo>
                    <a:pt x="3272742" y="51101"/>
                  </a:lnTo>
                  <a:lnTo>
                    <a:pt x="3237427" y="23819"/>
                  </a:lnTo>
                  <a:lnTo>
                    <a:pt x="3195741" y="6231"/>
                  </a:lnTo>
                  <a:lnTo>
                    <a:pt x="3149346" y="0"/>
                  </a:lnTo>
                  <a:close/>
                </a:path>
              </a:pathLst>
            </a:custGeom>
            <a:solidFill>
              <a:srgbClr val="C5E4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5568696" y="1525524"/>
              <a:ext cx="3324225" cy="1047115"/>
            </a:xfrm>
            <a:custGeom>
              <a:avLst/>
              <a:gdLst/>
              <a:ahLst/>
              <a:cxnLst/>
              <a:rect l="l" t="t" r="r" b="b"/>
              <a:pathLst>
                <a:path w="3324225" h="1047114">
                  <a:moveTo>
                    <a:pt x="0" y="174498"/>
                  </a:moveTo>
                  <a:lnTo>
                    <a:pt x="6231" y="128102"/>
                  </a:lnTo>
                  <a:lnTo>
                    <a:pt x="23819" y="86416"/>
                  </a:lnTo>
                  <a:lnTo>
                    <a:pt x="51101" y="51101"/>
                  </a:lnTo>
                  <a:lnTo>
                    <a:pt x="86416" y="23819"/>
                  </a:lnTo>
                  <a:lnTo>
                    <a:pt x="128102" y="6231"/>
                  </a:lnTo>
                  <a:lnTo>
                    <a:pt x="174498" y="0"/>
                  </a:lnTo>
                  <a:lnTo>
                    <a:pt x="3149346" y="0"/>
                  </a:lnTo>
                  <a:lnTo>
                    <a:pt x="3195741" y="6231"/>
                  </a:lnTo>
                  <a:lnTo>
                    <a:pt x="3237427" y="23819"/>
                  </a:lnTo>
                  <a:lnTo>
                    <a:pt x="3272742" y="51101"/>
                  </a:lnTo>
                  <a:lnTo>
                    <a:pt x="3300024" y="86416"/>
                  </a:lnTo>
                  <a:lnTo>
                    <a:pt x="3317612" y="128102"/>
                  </a:lnTo>
                  <a:lnTo>
                    <a:pt x="3323844" y="174498"/>
                  </a:lnTo>
                  <a:lnTo>
                    <a:pt x="3323844" y="872489"/>
                  </a:lnTo>
                  <a:lnTo>
                    <a:pt x="3317612" y="918885"/>
                  </a:lnTo>
                  <a:lnTo>
                    <a:pt x="3300024" y="960571"/>
                  </a:lnTo>
                  <a:lnTo>
                    <a:pt x="3272742" y="995886"/>
                  </a:lnTo>
                  <a:lnTo>
                    <a:pt x="3237427" y="1023168"/>
                  </a:lnTo>
                  <a:lnTo>
                    <a:pt x="3195741" y="1040756"/>
                  </a:lnTo>
                  <a:lnTo>
                    <a:pt x="3149346" y="1046988"/>
                  </a:lnTo>
                  <a:lnTo>
                    <a:pt x="174498" y="1046988"/>
                  </a:lnTo>
                  <a:lnTo>
                    <a:pt x="128102" y="1040756"/>
                  </a:lnTo>
                  <a:lnTo>
                    <a:pt x="86416" y="1023168"/>
                  </a:lnTo>
                  <a:lnTo>
                    <a:pt x="51101" y="995886"/>
                  </a:lnTo>
                  <a:lnTo>
                    <a:pt x="23819" y="960571"/>
                  </a:lnTo>
                  <a:lnTo>
                    <a:pt x="6231" y="918885"/>
                  </a:lnTo>
                  <a:lnTo>
                    <a:pt x="0" y="872489"/>
                  </a:lnTo>
                  <a:lnTo>
                    <a:pt x="0" y="17449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3" name="object 63"/>
          <p:cNvSpPr txBox="1"/>
          <p:nvPr/>
        </p:nvSpPr>
        <p:spPr>
          <a:xfrm>
            <a:off x="5699886" y="1608582"/>
            <a:ext cx="275082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Порошки</a:t>
            </a:r>
            <a:r>
              <a:rPr sz="2000" spc="-5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для</a:t>
            </a:r>
            <a:r>
              <a:rPr sz="2000" spc="-4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оральних</a:t>
            </a:r>
            <a:endParaRPr sz="2000" dirty="0">
              <a:latin typeface="Tahoma"/>
              <a:cs typeface="Tahoma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5674486" y="1913636"/>
            <a:ext cx="2472690" cy="3212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lang="ru-RU" sz="2000" dirty="0">
                <a:solidFill>
                  <a:srgbClr val="49638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</a:t>
            </a:r>
            <a:r>
              <a:rPr sz="2000" dirty="0" err="1">
                <a:solidFill>
                  <a:srgbClr val="49638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озчинів</a:t>
            </a:r>
            <a:r>
              <a:rPr lang="uk-UA" sz="2000" dirty="0">
                <a:solidFill>
                  <a:srgbClr val="49638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і суспензій</a:t>
            </a:r>
            <a:endParaRPr sz="2100" baseline="25793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65" name="object 65"/>
          <p:cNvGrpSpPr/>
          <p:nvPr/>
        </p:nvGrpSpPr>
        <p:grpSpPr>
          <a:xfrm>
            <a:off x="4817364" y="3800855"/>
            <a:ext cx="4128770" cy="2656840"/>
            <a:chOff x="4817364" y="3800855"/>
            <a:chExt cx="4128770" cy="2656840"/>
          </a:xfrm>
        </p:grpSpPr>
        <p:sp>
          <p:nvSpPr>
            <p:cNvPr id="66" name="object 66"/>
            <p:cNvSpPr/>
            <p:nvPr/>
          </p:nvSpPr>
          <p:spPr>
            <a:xfrm>
              <a:off x="4817364" y="3800855"/>
              <a:ext cx="1987550" cy="97790"/>
            </a:xfrm>
            <a:custGeom>
              <a:avLst/>
              <a:gdLst/>
              <a:ahLst/>
              <a:cxnLst/>
              <a:rect l="l" t="t" r="r" b="b"/>
              <a:pathLst>
                <a:path w="1987550" h="97789">
                  <a:moveTo>
                    <a:pt x="647700" y="38100"/>
                  </a:moveTo>
                  <a:lnTo>
                    <a:pt x="635000" y="31750"/>
                  </a:lnTo>
                  <a:lnTo>
                    <a:pt x="571500" y="0"/>
                  </a:lnTo>
                  <a:lnTo>
                    <a:pt x="571500" y="31750"/>
                  </a:lnTo>
                  <a:lnTo>
                    <a:pt x="0" y="31750"/>
                  </a:lnTo>
                  <a:lnTo>
                    <a:pt x="0" y="44450"/>
                  </a:lnTo>
                  <a:lnTo>
                    <a:pt x="571500" y="44450"/>
                  </a:lnTo>
                  <a:lnTo>
                    <a:pt x="571500" y="76200"/>
                  </a:lnTo>
                  <a:lnTo>
                    <a:pt x="635000" y="44450"/>
                  </a:lnTo>
                  <a:lnTo>
                    <a:pt x="647700" y="38100"/>
                  </a:lnTo>
                  <a:close/>
                </a:path>
                <a:path w="1987550" h="97789">
                  <a:moveTo>
                    <a:pt x="1987296" y="59436"/>
                  </a:moveTo>
                  <a:lnTo>
                    <a:pt x="1974596" y="53086"/>
                  </a:lnTo>
                  <a:lnTo>
                    <a:pt x="1911096" y="21336"/>
                  </a:lnTo>
                  <a:lnTo>
                    <a:pt x="1911096" y="53086"/>
                  </a:lnTo>
                  <a:lnTo>
                    <a:pt x="1339596" y="53086"/>
                  </a:lnTo>
                  <a:lnTo>
                    <a:pt x="1339596" y="65786"/>
                  </a:lnTo>
                  <a:lnTo>
                    <a:pt x="1911096" y="65786"/>
                  </a:lnTo>
                  <a:lnTo>
                    <a:pt x="1911096" y="97536"/>
                  </a:lnTo>
                  <a:lnTo>
                    <a:pt x="1974596" y="65786"/>
                  </a:lnTo>
                  <a:lnTo>
                    <a:pt x="1987296" y="5943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6012180" y="5590032"/>
              <a:ext cx="2929255" cy="862965"/>
            </a:xfrm>
            <a:custGeom>
              <a:avLst/>
              <a:gdLst/>
              <a:ahLst/>
              <a:cxnLst/>
              <a:rect l="l" t="t" r="r" b="b"/>
              <a:pathLst>
                <a:path w="2929254" h="862964">
                  <a:moveTo>
                    <a:pt x="2785364" y="0"/>
                  </a:moveTo>
                  <a:lnTo>
                    <a:pt x="143764" y="0"/>
                  </a:lnTo>
                  <a:lnTo>
                    <a:pt x="98332" y="7329"/>
                  </a:lnTo>
                  <a:lnTo>
                    <a:pt x="58869" y="27737"/>
                  </a:lnTo>
                  <a:lnTo>
                    <a:pt x="27744" y="58858"/>
                  </a:lnTo>
                  <a:lnTo>
                    <a:pt x="7331" y="98322"/>
                  </a:lnTo>
                  <a:lnTo>
                    <a:pt x="0" y="143764"/>
                  </a:lnTo>
                  <a:lnTo>
                    <a:pt x="0" y="718820"/>
                  </a:lnTo>
                  <a:lnTo>
                    <a:pt x="7331" y="764261"/>
                  </a:lnTo>
                  <a:lnTo>
                    <a:pt x="27744" y="803725"/>
                  </a:lnTo>
                  <a:lnTo>
                    <a:pt x="58869" y="834846"/>
                  </a:lnTo>
                  <a:lnTo>
                    <a:pt x="98332" y="855254"/>
                  </a:lnTo>
                  <a:lnTo>
                    <a:pt x="143764" y="862584"/>
                  </a:lnTo>
                  <a:lnTo>
                    <a:pt x="2785364" y="862584"/>
                  </a:lnTo>
                  <a:lnTo>
                    <a:pt x="2830795" y="855254"/>
                  </a:lnTo>
                  <a:lnTo>
                    <a:pt x="2870258" y="834846"/>
                  </a:lnTo>
                  <a:lnTo>
                    <a:pt x="2901383" y="803725"/>
                  </a:lnTo>
                  <a:lnTo>
                    <a:pt x="2921796" y="764261"/>
                  </a:lnTo>
                  <a:lnTo>
                    <a:pt x="2929128" y="718820"/>
                  </a:lnTo>
                  <a:lnTo>
                    <a:pt x="2929128" y="143764"/>
                  </a:lnTo>
                  <a:lnTo>
                    <a:pt x="2921796" y="98322"/>
                  </a:lnTo>
                  <a:lnTo>
                    <a:pt x="2901383" y="58858"/>
                  </a:lnTo>
                  <a:lnTo>
                    <a:pt x="2870258" y="27737"/>
                  </a:lnTo>
                  <a:lnTo>
                    <a:pt x="2830795" y="7329"/>
                  </a:lnTo>
                  <a:lnTo>
                    <a:pt x="2785364" y="0"/>
                  </a:lnTo>
                  <a:close/>
                </a:path>
              </a:pathLst>
            </a:custGeom>
            <a:solidFill>
              <a:srgbClr val="C5E4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6012180" y="5590032"/>
              <a:ext cx="2929255" cy="862965"/>
            </a:xfrm>
            <a:custGeom>
              <a:avLst/>
              <a:gdLst/>
              <a:ahLst/>
              <a:cxnLst/>
              <a:rect l="l" t="t" r="r" b="b"/>
              <a:pathLst>
                <a:path w="2929254" h="862964">
                  <a:moveTo>
                    <a:pt x="0" y="143764"/>
                  </a:moveTo>
                  <a:lnTo>
                    <a:pt x="7331" y="98322"/>
                  </a:lnTo>
                  <a:lnTo>
                    <a:pt x="27744" y="58858"/>
                  </a:lnTo>
                  <a:lnTo>
                    <a:pt x="58869" y="27737"/>
                  </a:lnTo>
                  <a:lnTo>
                    <a:pt x="98332" y="7329"/>
                  </a:lnTo>
                  <a:lnTo>
                    <a:pt x="143764" y="0"/>
                  </a:lnTo>
                  <a:lnTo>
                    <a:pt x="2785364" y="0"/>
                  </a:lnTo>
                  <a:lnTo>
                    <a:pt x="2830795" y="7329"/>
                  </a:lnTo>
                  <a:lnTo>
                    <a:pt x="2870258" y="27737"/>
                  </a:lnTo>
                  <a:lnTo>
                    <a:pt x="2901383" y="58858"/>
                  </a:lnTo>
                  <a:lnTo>
                    <a:pt x="2921796" y="98322"/>
                  </a:lnTo>
                  <a:lnTo>
                    <a:pt x="2929128" y="143764"/>
                  </a:lnTo>
                  <a:lnTo>
                    <a:pt x="2929128" y="718820"/>
                  </a:lnTo>
                  <a:lnTo>
                    <a:pt x="2921796" y="764261"/>
                  </a:lnTo>
                  <a:lnTo>
                    <a:pt x="2901383" y="803725"/>
                  </a:lnTo>
                  <a:lnTo>
                    <a:pt x="2870258" y="834846"/>
                  </a:lnTo>
                  <a:lnTo>
                    <a:pt x="2830795" y="855254"/>
                  </a:lnTo>
                  <a:lnTo>
                    <a:pt x="2785364" y="862584"/>
                  </a:lnTo>
                  <a:lnTo>
                    <a:pt x="143764" y="862584"/>
                  </a:lnTo>
                  <a:lnTo>
                    <a:pt x="98332" y="855254"/>
                  </a:lnTo>
                  <a:lnTo>
                    <a:pt x="58869" y="834846"/>
                  </a:lnTo>
                  <a:lnTo>
                    <a:pt x="27744" y="803725"/>
                  </a:lnTo>
                  <a:lnTo>
                    <a:pt x="7331" y="764261"/>
                  </a:lnTo>
                  <a:lnTo>
                    <a:pt x="0" y="718820"/>
                  </a:lnTo>
                  <a:lnTo>
                    <a:pt x="0" y="143764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9" name="object 69"/>
          <p:cNvSpPr txBox="1"/>
          <p:nvPr/>
        </p:nvSpPr>
        <p:spPr>
          <a:xfrm>
            <a:off x="6588632" y="5703823"/>
            <a:ext cx="1776095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0820" marR="5080" indent="-19812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з</a:t>
            </a:r>
            <a:r>
              <a:rPr sz="2000" spc="-4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двох</a:t>
            </a:r>
            <a:r>
              <a:rPr sz="2000" spc="-5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і</a:t>
            </a:r>
            <a:r>
              <a:rPr sz="2000" spc="-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більше </a:t>
            </a:r>
            <a:r>
              <a:rPr sz="2000" spc="-6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інгредієнтів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70" name="object 70"/>
          <p:cNvGrpSpPr/>
          <p:nvPr/>
        </p:nvGrpSpPr>
        <p:grpSpPr>
          <a:xfrm>
            <a:off x="5460301" y="2735389"/>
            <a:ext cx="3486150" cy="1882775"/>
            <a:chOff x="5460301" y="2735389"/>
            <a:chExt cx="3486150" cy="1882775"/>
          </a:xfrm>
        </p:grpSpPr>
        <p:sp>
          <p:nvSpPr>
            <p:cNvPr id="71" name="object 71"/>
            <p:cNvSpPr/>
            <p:nvPr/>
          </p:nvSpPr>
          <p:spPr>
            <a:xfrm>
              <a:off x="5465064" y="2740151"/>
              <a:ext cx="3476625" cy="1873250"/>
            </a:xfrm>
            <a:custGeom>
              <a:avLst/>
              <a:gdLst/>
              <a:ahLst/>
              <a:cxnLst/>
              <a:rect l="l" t="t" r="r" b="b"/>
              <a:pathLst>
                <a:path w="3476625" h="1873250">
                  <a:moveTo>
                    <a:pt x="3164078" y="0"/>
                  </a:moveTo>
                  <a:lnTo>
                    <a:pt x="312165" y="0"/>
                  </a:lnTo>
                  <a:lnTo>
                    <a:pt x="266022" y="3383"/>
                  </a:lnTo>
                  <a:lnTo>
                    <a:pt x="221985" y="13211"/>
                  </a:lnTo>
                  <a:lnTo>
                    <a:pt x="180538" y="29003"/>
                  </a:lnTo>
                  <a:lnTo>
                    <a:pt x="142161" y="50276"/>
                  </a:lnTo>
                  <a:lnTo>
                    <a:pt x="107337" y="76548"/>
                  </a:lnTo>
                  <a:lnTo>
                    <a:pt x="76548" y="107337"/>
                  </a:lnTo>
                  <a:lnTo>
                    <a:pt x="50276" y="142161"/>
                  </a:lnTo>
                  <a:lnTo>
                    <a:pt x="29003" y="180538"/>
                  </a:lnTo>
                  <a:lnTo>
                    <a:pt x="13211" y="221985"/>
                  </a:lnTo>
                  <a:lnTo>
                    <a:pt x="3383" y="266022"/>
                  </a:lnTo>
                  <a:lnTo>
                    <a:pt x="0" y="312165"/>
                  </a:lnTo>
                  <a:lnTo>
                    <a:pt x="0" y="1560830"/>
                  </a:lnTo>
                  <a:lnTo>
                    <a:pt x="3383" y="1606973"/>
                  </a:lnTo>
                  <a:lnTo>
                    <a:pt x="13211" y="1651010"/>
                  </a:lnTo>
                  <a:lnTo>
                    <a:pt x="29003" y="1692457"/>
                  </a:lnTo>
                  <a:lnTo>
                    <a:pt x="50276" y="1730834"/>
                  </a:lnTo>
                  <a:lnTo>
                    <a:pt x="76548" y="1765658"/>
                  </a:lnTo>
                  <a:lnTo>
                    <a:pt x="107337" y="1796447"/>
                  </a:lnTo>
                  <a:lnTo>
                    <a:pt x="142161" y="1822719"/>
                  </a:lnTo>
                  <a:lnTo>
                    <a:pt x="180538" y="1843992"/>
                  </a:lnTo>
                  <a:lnTo>
                    <a:pt x="221985" y="1859784"/>
                  </a:lnTo>
                  <a:lnTo>
                    <a:pt x="266022" y="1869612"/>
                  </a:lnTo>
                  <a:lnTo>
                    <a:pt x="312165" y="1872996"/>
                  </a:lnTo>
                  <a:lnTo>
                    <a:pt x="3164078" y="1872996"/>
                  </a:lnTo>
                  <a:lnTo>
                    <a:pt x="3210221" y="1869612"/>
                  </a:lnTo>
                  <a:lnTo>
                    <a:pt x="3254258" y="1859784"/>
                  </a:lnTo>
                  <a:lnTo>
                    <a:pt x="3295705" y="1843992"/>
                  </a:lnTo>
                  <a:lnTo>
                    <a:pt x="3334082" y="1822719"/>
                  </a:lnTo>
                  <a:lnTo>
                    <a:pt x="3368906" y="1796447"/>
                  </a:lnTo>
                  <a:lnTo>
                    <a:pt x="3399695" y="1765658"/>
                  </a:lnTo>
                  <a:lnTo>
                    <a:pt x="3425967" y="1730834"/>
                  </a:lnTo>
                  <a:lnTo>
                    <a:pt x="3447240" y="1692457"/>
                  </a:lnTo>
                  <a:lnTo>
                    <a:pt x="3463032" y="1651010"/>
                  </a:lnTo>
                  <a:lnTo>
                    <a:pt x="3472860" y="1606973"/>
                  </a:lnTo>
                  <a:lnTo>
                    <a:pt x="3476243" y="1560830"/>
                  </a:lnTo>
                  <a:lnTo>
                    <a:pt x="3476243" y="312165"/>
                  </a:lnTo>
                  <a:lnTo>
                    <a:pt x="3472860" y="266022"/>
                  </a:lnTo>
                  <a:lnTo>
                    <a:pt x="3463032" y="221985"/>
                  </a:lnTo>
                  <a:lnTo>
                    <a:pt x="3447240" y="180538"/>
                  </a:lnTo>
                  <a:lnTo>
                    <a:pt x="3425967" y="142161"/>
                  </a:lnTo>
                  <a:lnTo>
                    <a:pt x="3399695" y="107337"/>
                  </a:lnTo>
                  <a:lnTo>
                    <a:pt x="3368906" y="76548"/>
                  </a:lnTo>
                  <a:lnTo>
                    <a:pt x="3334082" y="50276"/>
                  </a:lnTo>
                  <a:lnTo>
                    <a:pt x="3295705" y="29003"/>
                  </a:lnTo>
                  <a:lnTo>
                    <a:pt x="3254258" y="13211"/>
                  </a:lnTo>
                  <a:lnTo>
                    <a:pt x="3210221" y="3383"/>
                  </a:lnTo>
                  <a:lnTo>
                    <a:pt x="3164078" y="0"/>
                  </a:lnTo>
                  <a:close/>
                </a:path>
              </a:pathLst>
            </a:custGeom>
            <a:solidFill>
              <a:srgbClr val="C5E4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5465064" y="2740151"/>
              <a:ext cx="3476625" cy="1873250"/>
            </a:xfrm>
            <a:custGeom>
              <a:avLst/>
              <a:gdLst/>
              <a:ahLst/>
              <a:cxnLst/>
              <a:rect l="l" t="t" r="r" b="b"/>
              <a:pathLst>
                <a:path w="3476625" h="1873250">
                  <a:moveTo>
                    <a:pt x="0" y="312165"/>
                  </a:moveTo>
                  <a:lnTo>
                    <a:pt x="3383" y="266022"/>
                  </a:lnTo>
                  <a:lnTo>
                    <a:pt x="13211" y="221985"/>
                  </a:lnTo>
                  <a:lnTo>
                    <a:pt x="29003" y="180538"/>
                  </a:lnTo>
                  <a:lnTo>
                    <a:pt x="50276" y="142161"/>
                  </a:lnTo>
                  <a:lnTo>
                    <a:pt x="76548" y="107337"/>
                  </a:lnTo>
                  <a:lnTo>
                    <a:pt x="107337" y="76548"/>
                  </a:lnTo>
                  <a:lnTo>
                    <a:pt x="142161" y="50276"/>
                  </a:lnTo>
                  <a:lnTo>
                    <a:pt x="180538" y="29003"/>
                  </a:lnTo>
                  <a:lnTo>
                    <a:pt x="221985" y="13211"/>
                  </a:lnTo>
                  <a:lnTo>
                    <a:pt x="266022" y="3383"/>
                  </a:lnTo>
                  <a:lnTo>
                    <a:pt x="312165" y="0"/>
                  </a:lnTo>
                  <a:lnTo>
                    <a:pt x="3164078" y="0"/>
                  </a:lnTo>
                  <a:lnTo>
                    <a:pt x="3210221" y="3383"/>
                  </a:lnTo>
                  <a:lnTo>
                    <a:pt x="3254258" y="13211"/>
                  </a:lnTo>
                  <a:lnTo>
                    <a:pt x="3295705" y="29003"/>
                  </a:lnTo>
                  <a:lnTo>
                    <a:pt x="3334082" y="50276"/>
                  </a:lnTo>
                  <a:lnTo>
                    <a:pt x="3368906" y="76548"/>
                  </a:lnTo>
                  <a:lnTo>
                    <a:pt x="3399695" y="107337"/>
                  </a:lnTo>
                  <a:lnTo>
                    <a:pt x="3425967" y="142161"/>
                  </a:lnTo>
                  <a:lnTo>
                    <a:pt x="3447240" y="180538"/>
                  </a:lnTo>
                  <a:lnTo>
                    <a:pt x="3463032" y="221985"/>
                  </a:lnTo>
                  <a:lnTo>
                    <a:pt x="3472860" y="266022"/>
                  </a:lnTo>
                  <a:lnTo>
                    <a:pt x="3476243" y="312165"/>
                  </a:lnTo>
                  <a:lnTo>
                    <a:pt x="3476243" y="1560830"/>
                  </a:lnTo>
                  <a:lnTo>
                    <a:pt x="3472860" y="1606973"/>
                  </a:lnTo>
                  <a:lnTo>
                    <a:pt x="3463032" y="1651010"/>
                  </a:lnTo>
                  <a:lnTo>
                    <a:pt x="3447240" y="1692457"/>
                  </a:lnTo>
                  <a:lnTo>
                    <a:pt x="3425967" y="1730834"/>
                  </a:lnTo>
                  <a:lnTo>
                    <a:pt x="3399695" y="1765658"/>
                  </a:lnTo>
                  <a:lnTo>
                    <a:pt x="3368906" y="1796447"/>
                  </a:lnTo>
                  <a:lnTo>
                    <a:pt x="3334082" y="1822719"/>
                  </a:lnTo>
                  <a:lnTo>
                    <a:pt x="3295705" y="1843992"/>
                  </a:lnTo>
                  <a:lnTo>
                    <a:pt x="3254258" y="1859784"/>
                  </a:lnTo>
                  <a:lnTo>
                    <a:pt x="3210221" y="1869612"/>
                  </a:lnTo>
                  <a:lnTo>
                    <a:pt x="3164078" y="1872996"/>
                  </a:lnTo>
                  <a:lnTo>
                    <a:pt x="312165" y="1872996"/>
                  </a:lnTo>
                  <a:lnTo>
                    <a:pt x="266022" y="1869612"/>
                  </a:lnTo>
                  <a:lnTo>
                    <a:pt x="221985" y="1859784"/>
                  </a:lnTo>
                  <a:lnTo>
                    <a:pt x="180538" y="1843992"/>
                  </a:lnTo>
                  <a:lnTo>
                    <a:pt x="142161" y="1822719"/>
                  </a:lnTo>
                  <a:lnTo>
                    <a:pt x="107337" y="1796447"/>
                  </a:lnTo>
                  <a:lnTo>
                    <a:pt x="76548" y="1765658"/>
                  </a:lnTo>
                  <a:lnTo>
                    <a:pt x="50276" y="1730834"/>
                  </a:lnTo>
                  <a:lnTo>
                    <a:pt x="29003" y="1692457"/>
                  </a:lnTo>
                  <a:lnTo>
                    <a:pt x="13211" y="1651010"/>
                  </a:lnTo>
                  <a:lnTo>
                    <a:pt x="3383" y="1606973"/>
                  </a:lnTo>
                  <a:lnTo>
                    <a:pt x="0" y="1560830"/>
                  </a:lnTo>
                  <a:lnTo>
                    <a:pt x="0" y="312165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3" name="object 73"/>
          <p:cNvSpPr txBox="1"/>
          <p:nvPr/>
        </p:nvSpPr>
        <p:spPr>
          <a:xfrm>
            <a:off x="5638546" y="2864612"/>
            <a:ext cx="2518410" cy="15506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solidFill>
                  <a:srgbClr val="1C4733"/>
                </a:solidFill>
                <a:latin typeface="Tahoma"/>
                <a:cs typeface="Tahoma"/>
              </a:rPr>
              <a:t>-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присипки,</a:t>
            </a:r>
            <a:r>
              <a:rPr sz="2000" spc="-7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нюхальні</a:t>
            </a:r>
            <a:endParaRPr sz="2000">
              <a:latin typeface="Tahoma"/>
              <a:cs typeface="Tahoma"/>
            </a:endParaRPr>
          </a:p>
          <a:p>
            <a:pPr marL="183515" indent="-171450">
              <a:lnSpc>
                <a:spcPct val="100000"/>
              </a:lnSpc>
              <a:buChar char="-"/>
              <a:tabLst>
                <a:tab pos="184150" algn="l"/>
              </a:tabLst>
            </a:pP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для</a:t>
            </a:r>
            <a:r>
              <a:rPr sz="2000" spc="-4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вдування,</a:t>
            </a:r>
            <a:r>
              <a:rPr sz="2000" spc="-6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зубні</a:t>
            </a:r>
            <a:endParaRPr sz="2000">
              <a:latin typeface="Tahoma"/>
              <a:cs typeface="Tahoma"/>
            </a:endParaRPr>
          </a:p>
          <a:p>
            <a:pPr marL="183515" indent="-171450">
              <a:lnSpc>
                <a:spcPct val="100000"/>
              </a:lnSpc>
              <a:buChar char="-"/>
              <a:tabLst>
                <a:tab pos="184150" algn="l"/>
              </a:tabLst>
            </a:pP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інсектицидні</a:t>
            </a:r>
            <a:endParaRPr sz="2000">
              <a:latin typeface="Tahoma"/>
              <a:cs typeface="Tahoma"/>
            </a:endParaRPr>
          </a:p>
          <a:p>
            <a:pPr marL="12700" marR="456565">
              <a:lnSpc>
                <a:spcPct val="100000"/>
              </a:lnSpc>
              <a:buChar char="-"/>
              <a:tabLst>
                <a:tab pos="184150" algn="l"/>
              </a:tabLst>
            </a:pP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для</a:t>
            </a:r>
            <a:r>
              <a:rPr sz="2000" spc="-9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розчинення </a:t>
            </a:r>
            <a:r>
              <a:rPr sz="2000" spc="-6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(полоскання</a:t>
            </a:r>
            <a:r>
              <a:rPr sz="2000" dirty="0">
                <a:solidFill>
                  <a:srgbClr val="C7EFF6"/>
                </a:solidFill>
                <a:latin typeface="Tahoma"/>
                <a:cs typeface="Tahoma"/>
              </a:rPr>
              <a:t>)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74" name="object 74"/>
          <p:cNvGrpSpPr/>
          <p:nvPr/>
        </p:nvGrpSpPr>
        <p:grpSpPr>
          <a:xfrm>
            <a:off x="2338577" y="1988820"/>
            <a:ext cx="3232150" cy="1981200"/>
            <a:chOff x="2338577" y="1988820"/>
            <a:chExt cx="3232150" cy="1981200"/>
          </a:xfrm>
        </p:grpSpPr>
        <p:pic>
          <p:nvPicPr>
            <p:cNvPr id="75" name="object 7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338577" y="2000885"/>
              <a:ext cx="250698" cy="75691"/>
            </a:xfrm>
            <a:prstGeom prst="rect">
              <a:avLst/>
            </a:prstGeom>
          </p:spPr>
        </p:pic>
        <p:sp>
          <p:nvSpPr>
            <p:cNvPr id="76" name="object 76"/>
            <p:cNvSpPr/>
            <p:nvPr/>
          </p:nvSpPr>
          <p:spPr>
            <a:xfrm>
              <a:off x="2339340" y="1988819"/>
              <a:ext cx="3230880" cy="1981200"/>
            </a:xfrm>
            <a:custGeom>
              <a:avLst/>
              <a:gdLst/>
              <a:ahLst/>
              <a:cxnLst/>
              <a:rect l="l" t="t" r="r" b="b"/>
              <a:pathLst>
                <a:path w="3230879" h="1981200">
                  <a:moveTo>
                    <a:pt x="423672" y="1943100"/>
                  </a:moveTo>
                  <a:lnTo>
                    <a:pt x="410972" y="1936750"/>
                  </a:lnTo>
                  <a:lnTo>
                    <a:pt x="347472" y="1905000"/>
                  </a:lnTo>
                  <a:lnTo>
                    <a:pt x="347472" y="1936750"/>
                  </a:lnTo>
                  <a:lnTo>
                    <a:pt x="0" y="1936750"/>
                  </a:lnTo>
                  <a:lnTo>
                    <a:pt x="0" y="1949450"/>
                  </a:lnTo>
                  <a:lnTo>
                    <a:pt x="347472" y="1949450"/>
                  </a:lnTo>
                  <a:lnTo>
                    <a:pt x="347472" y="1981200"/>
                  </a:lnTo>
                  <a:lnTo>
                    <a:pt x="410972" y="1949450"/>
                  </a:lnTo>
                  <a:lnTo>
                    <a:pt x="423672" y="1943100"/>
                  </a:lnTo>
                  <a:close/>
                </a:path>
                <a:path w="3230879" h="1981200">
                  <a:moveTo>
                    <a:pt x="3230880" y="38100"/>
                  </a:moveTo>
                  <a:lnTo>
                    <a:pt x="3218180" y="31750"/>
                  </a:lnTo>
                  <a:lnTo>
                    <a:pt x="3154680" y="0"/>
                  </a:lnTo>
                  <a:lnTo>
                    <a:pt x="3154680" y="31750"/>
                  </a:lnTo>
                  <a:lnTo>
                    <a:pt x="2583180" y="31750"/>
                  </a:lnTo>
                  <a:lnTo>
                    <a:pt x="2583180" y="44450"/>
                  </a:lnTo>
                  <a:lnTo>
                    <a:pt x="3154680" y="44450"/>
                  </a:lnTo>
                  <a:lnTo>
                    <a:pt x="3154680" y="76200"/>
                  </a:lnTo>
                  <a:lnTo>
                    <a:pt x="3218180" y="44450"/>
                  </a:lnTo>
                  <a:lnTo>
                    <a:pt x="3230880" y="381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984313" y="4451413"/>
            <a:ext cx="2027555" cy="1460500"/>
            <a:chOff x="984313" y="4451413"/>
            <a:chExt cx="2027555" cy="1460500"/>
          </a:xfrm>
        </p:grpSpPr>
        <p:sp>
          <p:nvSpPr>
            <p:cNvPr id="4" name="object 4"/>
            <p:cNvSpPr/>
            <p:nvPr/>
          </p:nvSpPr>
          <p:spPr>
            <a:xfrm>
              <a:off x="989075" y="4456176"/>
              <a:ext cx="2018030" cy="1450975"/>
            </a:xfrm>
            <a:custGeom>
              <a:avLst/>
              <a:gdLst/>
              <a:ahLst/>
              <a:cxnLst/>
              <a:rect l="l" t="t" r="r" b="b"/>
              <a:pathLst>
                <a:path w="2018030" h="1450975">
                  <a:moveTo>
                    <a:pt x="1775968" y="0"/>
                  </a:moveTo>
                  <a:lnTo>
                    <a:pt x="241808" y="0"/>
                  </a:lnTo>
                  <a:lnTo>
                    <a:pt x="193077" y="4910"/>
                  </a:lnTo>
                  <a:lnTo>
                    <a:pt x="147688" y="18994"/>
                  </a:lnTo>
                  <a:lnTo>
                    <a:pt x="106613" y="41281"/>
                  </a:lnTo>
                  <a:lnTo>
                    <a:pt x="70826" y="70802"/>
                  </a:lnTo>
                  <a:lnTo>
                    <a:pt x="41298" y="106585"/>
                  </a:lnTo>
                  <a:lnTo>
                    <a:pt x="19003" y="147661"/>
                  </a:lnTo>
                  <a:lnTo>
                    <a:pt x="4912" y="193058"/>
                  </a:lnTo>
                  <a:lnTo>
                    <a:pt x="0" y="241807"/>
                  </a:lnTo>
                  <a:lnTo>
                    <a:pt x="0" y="1209040"/>
                  </a:lnTo>
                  <a:lnTo>
                    <a:pt x="4912" y="1257770"/>
                  </a:lnTo>
                  <a:lnTo>
                    <a:pt x="19003" y="1303159"/>
                  </a:lnTo>
                  <a:lnTo>
                    <a:pt x="41298" y="1344234"/>
                  </a:lnTo>
                  <a:lnTo>
                    <a:pt x="70826" y="1380021"/>
                  </a:lnTo>
                  <a:lnTo>
                    <a:pt x="106613" y="1409549"/>
                  </a:lnTo>
                  <a:lnTo>
                    <a:pt x="147688" y="1431844"/>
                  </a:lnTo>
                  <a:lnTo>
                    <a:pt x="193077" y="1445935"/>
                  </a:lnTo>
                  <a:lnTo>
                    <a:pt x="241808" y="1450848"/>
                  </a:lnTo>
                  <a:lnTo>
                    <a:pt x="1775968" y="1450848"/>
                  </a:lnTo>
                  <a:lnTo>
                    <a:pt x="1824717" y="1445935"/>
                  </a:lnTo>
                  <a:lnTo>
                    <a:pt x="1870114" y="1431844"/>
                  </a:lnTo>
                  <a:lnTo>
                    <a:pt x="1911190" y="1409549"/>
                  </a:lnTo>
                  <a:lnTo>
                    <a:pt x="1946973" y="1380021"/>
                  </a:lnTo>
                  <a:lnTo>
                    <a:pt x="1976494" y="1344234"/>
                  </a:lnTo>
                  <a:lnTo>
                    <a:pt x="1998781" y="1303159"/>
                  </a:lnTo>
                  <a:lnTo>
                    <a:pt x="2012865" y="1257770"/>
                  </a:lnTo>
                  <a:lnTo>
                    <a:pt x="2017776" y="1209040"/>
                  </a:lnTo>
                  <a:lnTo>
                    <a:pt x="2017776" y="241807"/>
                  </a:lnTo>
                  <a:lnTo>
                    <a:pt x="2012865" y="193058"/>
                  </a:lnTo>
                  <a:lnTo>
                    <a:pt x="1998781" y="147661"/>
                  </a:lnTo>
                  <a:lnTo>
                    <a:pt x="1976494" y="106585"/>
                  </a:lnTo>
                  <a:lnTo>
                    <a:pt x="1946973" y="70802"/>
                  </a:lnTo>
                  <a:lnTo>
                    <a:pt x="1911190" y="41281"/>
                  </a:lnTo>
                  <a:lnTo>
                    <a:pt x="1870114" y="18994"/>
                  </a:lnTo>
                  <a:lnTo>
                    <a:pt x="1824717" y="4910"/>
                  </a:lnTo>
                  <a:lnTo>
                    <a:pt x="1775968" y="0"/>
                  </a:lnTo>
                  <a:close/>
                </a:path>
              </a:pathLst>
            </a:custGeom>
            <a:solidFill>
              <a:srgbClr val="C5E4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89075" y="4456176"/>
              <a:ext cx="2018030" cy="1450975"/>
            </a:xfrm>
            <a:custGeom>
              <a:avLst/>
              <a:gdLst/>
              <a:ahLst/>
              <a:cxnLst/>
              <a:rect l="l" t="t" r="r" b="b"/>
              <a:pathLst>
                <a:path w="2018030" h="1450975">
                  <a:moveTo>
                    <a:pt x="0" y="241807"/>
                  </a:moveTo>
                  <a:lnTo>
                    <a:pt x="4912" y="193058"/>
                  </a:lnTo>
                  <a:lnTo>
                    <a:pt x="19003" y="147661"/>
                  </a:lnTo>
                  <a:lnTo>
                    <a:pt x="41298" y="106585"/>
                  </a:lnTo>
                  <a:lnTo>
                    <a:pt x="70826" y="70802"/>
                  </a:lnTo>
                  <a:lnTo>
                    <a:pt x="106613" y="41281"/>
                  </a:lnTo>
                  <a:lnTo>
                    <a:pt x="147688" y="18994"/>
                  </a:lnTo>
                  <a:lnTo>
                    <a:pt x="193077" y="4910"/>
                  </a:lnTo>
                  <a:lnTo>
                    <a:pt x="241808" y="0"/>
                  </a:lnTo>
                  <a:lnTo>
                    <a:pt x="1775968" y="0"/>
                  </a:lnTo>
                  <a:lnTo>
                    <a:pt x="1824717" y="4910"/>
                  </a:lnTo>
                  <a:lnTo>
                    <a:pt x="1870114" y="18994"/>
                  </a:lnTo>
                  <a:lnTo>
                    <a:pt x="1911190" y="41281"/>
                  </a:lnTo>
                  <a:lnTo>
                    <a:pt x="1946973" y="70802"/>
                  </a:lnTo>
                  <a:lnTo>
                    <a:pt x="1976494" y="106585"/>
                  </a:lnTo>
                  <a:lnTo>
                    <a:pt x="1998781" y="147661"/>
                  </a:lnTo>
                  <a:lnTo>
                    <a:pt x="2012865" y="193058"/>
                  </a:lnTo>
                  <a:lnTo>
                    <a:pt x="2017776" y="241807"/>
                  </a:lnTo>
                  <a:lnTo>
                    <a:pt x="2017776" y="1209040"/>
                  </a:lnTo>
                  <a:lnTo>
                    <a:pt x="2012865" y="1257770"/>
                  </a:lnTo>
                  <a:lnTo>
                    <a:pt x="1998781" y="1303159"/>
                  </a:lnTo>
                  <a:lnTo>
                    <a:pt x="1976494" y="1344234"/>
                  </a:lnTo>
                  <a:lnTo>
                    <a:pt x="1946973" y="1380021"/>
                  </a:lnTo>
                  <a:lnTo>
                    <a:pt x="1911190" y="1409549"/>
                  </a:lnTo>
                  <a:lnTo>
                    <a:pt x="1870114" y="1431844"/>
                  </a:lnTo>
                  <a:lnTo>
                    <a:pt x="1824717" y="1445935"/>
                  </a:lnTo>
                  <a:lnTo>
                    <a:pt x="1775968" y="1450848"/>
                  </a:lnTo>
                  <a:lnTo>
                    <a:pt x="241808" y="1450848"/>
                  </a:lnTo>
                  <a:lnTo>
                    <a:pt x="193077" y="1445935"/>
                  </a:lnTo>
                  <a:lnTo>
                    <a:pt x="147688" y="1431844"/>
                  </a:lnTo>
                  <a:lnTo>
                    <a:pt x="106613" y="1409549"/>
                  </a:lnTo>
                  <a:lnTo>
                    <a:pt x="70826" y="1380021"/>
                  </a:lnTo>
                  <a:lnTo>
                    <a:pt x="41298" y="1344234"/>
                  </a:lnTo>
                  <a:lnTo>
                    <a:pt x="19003" y="1303159"/>
                  </a:lnTo>
                  <a:lnTo>
                    <a:pt x="4912" y="1257770"/>
                  </a:lnTo>
                  <a:lnTo>
                    <a:pt x="0" y="1209040"/>
                  </a:lnTo>
                  <a:lnTo>
                    <a:pt x="0" y="24180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163523" y="4559553"/>
            <a:ext cx="1668780" cy="9410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1270" algn="ctr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За </a:t>
            </a:r>
            <a:r>
              <a:rPr sz="20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характером 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пр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о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пи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с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у</a:t>
            </a:r>
            <a:r>
              <a:rPr sz="2000" spc="5" dirty="0">
                <a:solidFill>
                  <a:srgbClr val="496382"/>
                </a:solidFill>
                <a:latin typeface="Tahoma"/>
                <a:cs typeface="Tahoma"/>
              </a:rPr>
              <a:t>в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ання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682751" y="976883"/>
            <a:ext cx="8143240" cy="368935"/>
            <a:chOff x="682751" y="976883"/>
            <a:chExt cx="8143240" cy="368935"/>
          </a:xfrm>
        </p:grpSpPr>
        <p:sp>
          <p:nvSpPr>
            <p:cNvPr id="8" name="object 8"/>
            <p:cNvSpPr/>
            <p:nvPr/>
          </p:nvSpPr>
          <p:spPr>
            <a:xfrm>
              <a:off x="687323" y="981455"/>
              <a:ext cx="8133715" cy="360045"/>
            </a:xfrm>
            <a:custGeom>
              <a:avLst/>
              <a:gdLst/>
              <a:ahLst/>
              <a:cxnLst/>
              <a:rect l="l" t="t" r="r" b="b"/>
              <a:pathLst>
                <a:path w="8133715" h="360044">
                  <a:moveTo>
                    <a:pt x="8073644" y="0"/>
                  </a:moveTo>
                  <a:lnTo>
                    <a:pt x="59944" y="0"/>
                  </a:lnTo>
                  <a:lnTo>
                    <a:pt x="36609" y="4704"/>
                  </a:lnTo>
                  <a:lnTo>
                    <a:pt x="17556" y="17541"/>
                  </a:lnTo>
                  <a:lnTo>
                    <a:pt x="4710" y="36593"/>
                  </a:lnTo>
                  <a:lnTo>
                    <a:pt x="0" y="59944"/>
                  </a:lnTo>
                  <a:lnTo>
                    <a:pt x="0" y="299720"/>
                  </a:lnTo>
                  <a:lnTo>
                    <a:pt x="4710" y="323070"/>
                  </a:lnTo>
                  <a:lnTo>
                    <a:pt x="17556" y="342122"/>
                  </a:lnTo>
                  <a:lnTo>
                    <a:pt x="36609" y="354959"/>
                  </a:lnTo>
                  <a:lnTo>
                    <a:pt x="59944" y="359664"/>
                  </a:lnTo>
                  <a:lnTo>
                    <a:pt x="8073644" y="359664"/>
                  </a:lnTo>
                  <a:lnTo>
                    <a:pt x="8096994" y="354959"/>
                  </a:lnTo>
                  <a:lnTo>
                    <a:pt x="8116046" y="342122"/>
                  </a:lnTo>
                  <a:lnTo>
                    <a:pt x="8128883" y="323070"/>
                  </a:lnTo>
                  <a:lnTo>
                    <a:pt x="8133587" y="299720"/>
                  </a:lnTo>
                  <a:lnTo>
                    <a:pt x="8133587" y="59944"/>
                  </a:lnTo>
                  <a:lnTo>
                    <a:pt x="8128883" y="36593"/>
                  </a:lnTo>
                  <a:lnTo>
                    <a:pt x="8116046" y="17541"/>
                  </a:lnTo>
                  <a:lnTo>
                    <a:pt x="8096994" y="4704"/>
                  </a:lnTo>
                  <a:lnTo>
                    <a:pt x="8073644" y="0"/>
                  </a:lnTo>
                  <a:close/>
                </a:path>
              </a:pathLst>
            </a:custGeom>
            <a:solidFill>
              <a:srgbClr val="DFF4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87323" y="981455"/>
              <a:ext cx="8133715" cy="360045"/>
            </a:xfrm>
            <a:custGeom>
              <a:avLst/>
              <a:gdLst/>
              <a:ahLst/>
              <a:cxnLst/>
              <a:rect l="l" t="t" r="r" b="b"/>
              <a:pathLst>
                <a:path w="8133715" h="360044">
                  <a:moveTo>
                    <a:pt x="0" y="59944"/>
                  </a:moveTo>
                  <a:lnTo>
                    <a:pt x="4710" y="36593"/>
                  </a:lnTo>
                  <a:lnTo>
                    <a:pt x="17556" y="17541"/>
                  </a:lnTo>
                  <a:lnTo>
                    <a:pt x="36609" y="4704"/>
                  </a:lnTo>
                  <a:lnTo>
                    <a:pt x="59944" y="0"/>
                  </a:lnTo>
                  <a:lnTo>
                    <a:pt x="8073644" y="0"/>
                  </a:lnTo>
                  <a:lnTo>
                    <a:pt x="8096994" y="4704"/>
                  </a:lnTo>
                  <a:lnTo>
                    <a:pt x="8116046" y="17541"/>
                  </a:lnTo>
                  <a:lnTo>
                    <a:pt x="8128883" y="36593"/>
                  </a:lnTo>
                  <a:lnTo>
                    <a:pt x="8133587" y="59944"/>
                  </a:lnTo>
                  <a:lnTo>
                    <a:pt x="8133587" y="299720"/>
                  </a:lnTo>
                  <a:lnTo>
                    <a:pt x="8128883" y="323070"/>
                  </a:lnTo>
                  <a:lnTo>
                    <a:pt x="8116046" y="342122"/>
                  </a:lnTo>
                  <a:lnTo>
                    <a:pt x="8096994" y="354959"/>
                  </a:lnTo>
                  <a:lnTo>
                    <a:pt x="8073644" y="359664"/>
                  </a:lnTo>
                  <a:lnTo>
                    <a:pt x="59944" y="359664"/>
                  </a:lnTo>
                  <a:lnTo>
                    <a:pt x="36609" y="354959"/>
                  </a:lnTo>
                  <a:lnTo>
                    <a:pt x="17556" y="342122"/>
                  </a:lnTo>
                  <a:lnTo>
                    <a:pt x="4710" y="323070"/>
                  </a:lnTo>
                  <a:lnTo>
                    <a:pt x="0" y="299720"/>
                  </a:lnTo>
                  <a:lnTo>
                    <a:pt x="0" y="59944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139567" y="1031494"/>
            <a:ext cx="323151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КЛАСИФІКАЦІЯ</a:t>
            </a:r>
            <a:r>
              <a:rPr sz="2000" spc="-7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ПОРОШКІВ</a:t>
            </a:r>
            <a:endParaRPr sz="2000" dirty="0">
              <a:latin typeface="Tahoma"/>
              <a:cs typeface="Tahoma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6274308" y="4530852"/>
            <a:ext cx="2529840" cy="536575"/>
            <a:chOff x="6274308" y="4530852"/>
            <a:chExt cx="2529840" cy="536575"/>
          </a:xfrm>
        </p:grpSpPr>
        <p:sp>
          <p:nvSpPr>
            <p:cNvPr id="12" name="object 12"/>
            <p:cNvSpPr/>
            <p:nvPr/>
          </p:nvSpPr>
          <p:spPr>
            <a:xfrm>
              <a:off x="6278880" y="4535424"/>
              <a:ext cx="2520950" cy="527685"/>
            </a:xfrm>
            <a:custGeom>
              <a:avLst/>
              <a:gdLst/>
              <a:ahLst/>
              <a:cxnLst/>
              <a:rect l="l" t="t" r="r" b="b"/>
              <a:pathLst>
                <a:path w="2520950" h="527685">
                  <a:moveTo>
                    <a:pt x="2432812" y="0"/>
                  </a:moveTo>
                  <a:lnTo>
                    <a:pt x="87884" y="0"/>
                  </a:lnTo>
                  <a:lnTo>
                    <a:pt x="53685" y="6909"/>
                  </a:lnTo>
                  <a:lnTo>
                    <a:pt x="25749" y="25749"/>
                  </a:lnTo>
                  <a:lnTo>
                    <a:pt x="6909" y="53685"/>
                  </a:lnTo>
                  <a:lnTo>
                    <a:pt x="0" y="87883"/>
                  </a:lnTo>
                  <a:lnTo>
                    <a:pt x="0" y="439419"/>
                  </a:lnTo>
                  <a:lnTo>
                    <a:pt x="6909" y="473618"/>
                  </a:lnTo>
                  <a:lnTo>
                    <a:pt x="25749" y="501554"/>
                  </a:lnTo>
                  <a:lnTo>
                    <a:pt x="53685" y="520394"/>
                  </a:lnTo>
                  <a:lnTo>
                    <a:pt x="87884" y="527303"/>
                  </a:lnTo>
                  <a:lnTo>
                    <a:pt x="2432812" y="527303"/>
                  </a:lnTo>
                  <a:lnTo>
                    <a:pt x="2467010" y="520394"/>
                  </a:lnTo>
                  <a:lnTo>
                    <a:pt x="2494946" y="501554"/>
                  </a:lnTo>
                  <a:lnTo>
                    <a:pt x="2513786" y="473618"/>
                  </a:lnTo>
                  <a:lnTo>
                    <a:pt x="2520696" y="439419"/>
                  </a:lnTo>
                  <a:lnTo>
                    <a:pt x="2520696" y="87883"/>
                  </a:lnTo>
                  <a:lnTo>
                    <a:pt x="2513786" y="53685"/>
                  </a:lnTo>
                  <a:lnTo>
                    <a:pt x="2494946" y="25749"/>
                  </a:lnTo>
                  <a:lnTo>
                    <a:pt x="2467010" y="6909"/>
                  </a:lnTo>
                  <a:lnTo>
                    <a:pt x="2432812" y="0"/>
                  </a:lnTo>
                  <a:close/>
                </a:path>
              </a:pathLst>
            </a:custGeom>
            <a:solidFill>
              <a:srgbClr val="DFF4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278880" y="4535424"/>
              <a:ext cx="2520950" cy="527685"/>
            </a:xfrm>
            <a:custGeom>
              <a:avLst/>
              <a:gdLst/>
              <a:ahLst/>
              <a:cxnLst/>
              <a:rect l="l" t="t" r="r" b="b"/>
              <a:pathLst>
                <a:path w="2520950" h="527685">
                  <a:moveTo>
                    <a:pt x="0" y="87883"/>
                  </a:moveTo>
                  <a:lnTo>
                    <a:pt x="6909" y="53685"/>
                  </a:lnTo>
                  <a:lnTo>
                    <a:pt x="25749" y="25749"/>
                  </a:lnTo>
                  <a:lnTo>
                    <a:pt x="53685" y="6909"/>
                  </a:lnTo>
                  <a:lnTo>
                    <a:pt x="87884" y="0"/>
                  </a:lnTo>
                  <a:lnTo>
                    <a:pt x="2432812" y="0"/>
                  </a:lnTo>
                  <a:lnTo>
                    <a:pt x="2467010" y="6909"/>
                  </a:lnTo>
                  <a:lnTo>
                    <a:pt x="2494946" y="25749"/>
                  </a:lnTo>
                  <a:lnTo>
                    <a:pt x="2513786" y="53685"/>
                  </a:lnTo>
                  <a:lnTo>
                    <a:pt x="2520696" y="87883"/>
                  </a:lnTo>
                  <a:lnTo>
                    <a:pt x="2520696" y="439419"/>
                  </a:lnTo>
                  <a:lnTo>
                    <a:pt x="2513786" y="473618"/>
                  </a:lnTo>
                  <a:lnTo>
                    <a:pt x="2494946" y="501554"/>
                  </a:lnTo>
                  <a:lnTo>
                    <a:pt x="2467010" y="520394"/>
                  </a:lnTo>
                  <a:lnTo>
                    <a:pt x="2432812" y="527303"/>
                  </a:lnTo>
                  <a:lnTo>
                    <a:pt x="87884" y="527303"/>
                  </a:lnTo>
                  <a:lnTo>
                    <a:pt x="53685" y="520394"/>
                  </a:lnTo>
                  <a:lnTo>
                    <a:pt x="25749" y="501554"/>
                  </a:lnTo>
                  <a:lnTo>
                    <a:pt x="6909" y="473618"/>
                  </a:lnTo>
                  <a:lnTo>
                    <a:pt x="0" y="439419"/>
                  </a:lnTo>
                  <a:lnTo>
                    <a:pt x="0" y="87883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880681" y="1671637"/>
            <a:ext cx="2521585" cy="1078230"/>
            <a:chOff x="880681" y="1671637"/>
            <a:chExt cx="2521585" cy="1078230"/>
          </a:xfrm>
        </p:grpSpPr>
        <p:sp>
          <p:nvSpPr>
            <p:cNvPr id="15" name="object 15"/>
            <p:cNvSpPr/>
            <p:nvPr/>
          </p:nvSpPr>
          <p:spPr>
            <a:xfrm>
              <a:off x="2987039" y="2385059"/>
              <a:ext cx="410209" cy="17145"/>
            </a:xfrm>
            <a:custGeom>
              <a:avLst/>
              <a:gdLst/>
              <a:ahLst/>
              <a:cxnLst/>
              <a:rect l="l" t="t" r="r" b="b"/>
              <a:pathLst>
                <a:path w="410210" h="17144">
                  <a:moveTo>
                    <a:pt x="0" y="0"/>
                  </a:moveTo>
                  <a:lnTo>
                    <a:pt x="409956" y="16763"/>
                  </a:lnTo>
                </a:path>
              </a:pathLst>
            </a:custGeom>
            <a:ln w="9143">
              <a:solidFill>
                <a:srgbClr val="46AC6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885444" y="1676400"/>
              <a:ext cx="2101850" cy="1068705"/>
            </a:xfrm>
            <a:custGeom>
              <a:avLst/>
              <a:gdLst/>
              <a:ahLst/>
              <a:cxnLst/>
              <a:rect l="l" t="t" r="r" b="b"/>
              <a:pathLst>
                <a:path w="2101850" h="1068705">
                  <a:moveTo>
                    <a:pt x="1923542" y="0"/>
                  </a:moveTo>
                  <a:lnTo>
                    <a:pt x="178053" y="0"/>
                  </a:lnTo>
                  <a:lnTo>
                    <a:pt x="130720" y="6362"/>
                  </a:lnTo>
                  <a:lnTo>
                    <a:pt x="88186" y="24318"/>
                  </a:lnTo>
                  <a:lnTo>
                    <a:pt x="52150" y="52165"/>
                  </a:lnTo>
                  <a:lnTo>
                    <a:pt x="24309" y="88203"/>
                  </a:lnTo>
                  <a:lnTo>
                    <a:pt x="6360" y="130733"/>
                  </a:lnTo>
                  <a:lnTo>
                    <a:pt x="0" y="178053"/>
                  </a:lnTo>
                  <a:lnTo>
                    <a:pt x="0" y="890270"/>
                  </a:lnTo>
                  <a:lnTo>
                    <a:pt x="6360" y="937590"/>
                  </a:lnTo>
                  <a:lnTo>
                    <a:pt x="24309" y="980120"/>
                  </a:lnTo>
                  <a:lnTo>
                    <a:pt x="52150" y="1016158"/>
                  </a:lnTo>
                  <a:lnTo>
                    <a:pt x="88186" y="1044005"/>
                  </a:lnTo>
                  <a:lnTo>
                    <a:pt x="130720" y="1061961"/>
                  </a:lnTo>
                  <a:lnTo>
                    <a:pt x="178053" y="1068324"/>
                  </a:lnTo>
                  <a:lnTo>
                    <a:pt x="1923542" y="1068324"/>
                  </a:lnTo>
                  <a:lnTo>
                    <a:pt x="1970862" y="1061961"/>
                  </a:lnTo>
                  <a:lnTo>
                    <a:pt x="2013392" y="1044005"/>
                  </a:lnTo>
                  <a:lnTo>
                    <a:pt x="2049430" y="1016158"/>
                  </a:lnTo>
                  <a:lnTo>
                    <a:pt x="2077277" y="980120"/>
                  </a:lnTo>
                  <a:lnTo>
                    <a:pt x="2095233" y="937590"/>
                  </a:lnTo>
                  <a:lnTo>
                    <a:pt x="2101596" y="890270"/>
                  </a:lnTo>
                  <a:lnTo>
                    <a:pt x="2101596" y="178053"/>
                  </a:lnTo>
                  <a:lnTo>
                    <a:pt x="2095233" y="130733"/>
                  </a:lnTo>
                  <a:lnTo>
                    <a:pt x="2077277" y="88203"/>
                  </a:lnTo>
                  <a:lnTo>
                    <a:pt x="2049430" y="52165"/>
                  </a:lnTo>
                  <a:lnTo>
                    <a:pt x="2013392" y="24318"/>
                  </a:lnTo>
                  <a:lnTo>
                    <a:pt x="1970862" y="6362"/>
                  </a:lnTo>
                  <a:lnTo>
                    <a:pt x="1923542" y="0"/>
                  </a:lnTo>
                  <a:close/>
                </a:path>
              </a:pathLst>
            </a:custGeom>
            <a:solidFill>
              <a:srgbClr val="C7EF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885444" y="1676400"/>
              <a:ext cx="2101850" cy="1068705"/>
            </a:xfrm>
            <a:custGeom>
              <a:avLst/>
              <a:gdLst/>
              <a:ahLst/>
              <a:cxnLst/>
              <a:rect l="l" t="t" r="r" b="b"/>
              <a:pathLst>
                <a:path w="2101850" h="1068705">
                  <a:moveTo>
                    <a:pt x="0" y="178053"/>
                  </a:moveTo>
                  <a:lnTo>
                    <a:pt x="6360" y="130733"/>
                  </a:lnTo>
                  <a:lnTo>
                    <a:pt x="24309" y="88203"/>
                  </a:lnTo>
                  <a:lnTo>
                    <a:pt x="52150" y="52165"/>
                  </a:lnTo>
                  <a:lnTo>
                    <a:pt x="88186" y="24318"/>
                  </a:lnTo>
                  <a:lnTo>
                    <a:pt x="130720" y="6362"/>
                  </a:lnTo>
                  <a:lnTo>
                    <a:pt x="178053" y="0"/>
                  </a:lnTo>
                  <a:lnTo>
                    <a:pt x="1923542" y="0"/>
                  </a:lnTo>
                  <a:lnTo>
                    <a:pt x="1970862" y="6362"/>
                  </a:lnTo>
                  <a:lnTo>
                    <a:pt x="2013392" y="24318"/>
                  </a:lnTo>
                  <a:lnTo>
                    <a:pt x="2049430" y="52165"/>
                  </a:lnTo>
                  <a:lnTo>
                    <a:pt x="2077277" y="88203"/>
                  </a:lnTo>
                  <a:lnTo>
                    <a:pt x="2095233" y="130733"/>
                  </a:lnTo>
                  <a:lnTo>
                    <a:pt x="2101596" y="178053"/>
                  </a:lnTo>
                  <a:lnTo>
                    <a:pt x="2101596" y="890270"/>
                  </a:lnTo>
                  <a:lnTo>
                    <a:pt x="2095233" y="937590"/>
                  </a:lnTo>
                  <a:lnTo>
                    <a:pt x="2077277" y="980120"/>
                  </a:lnTo>
                  <a:lnTo>
                    <a:pt x="2049430" y="1016158"/>
                  </a:lnTo>
                  <a:lnTo>
                    <a:pt x="2013392" y="1044005"/>
                  </a:lnTo>
                  <a:lnTo>
                    <a:pt x="1970862" y="1061961"/>
                  </a:lnTo>
                  <a:lnTo>
                    <a:pt x="1923542" y="1068324"/>
                  </a:lnTo>
                  <a:lnTo>
                    <a:pt x="178053" y="1068324"/>
                  </a:lnTo>
                  <a:lnTo>
                    <a:pt x="130720" y="1061961"/>
                  </a:lnTo>
                  <a:lnTo>
                    <a:pt x="88186" y="1044005"/>
                  </a:lnTo>
                  <a:lnTo>
                    <a:pt x="52150" y="1016158"/>
                  </a:lnTo>
                  <a:lnTo>
                    <a:pt x="24309" y="980120"/>
                  </a:lnTo>
                  <a:lnTo>
                    <a:pt x="6360" y="937590"/>
                  </a:lnTo>
                  <a:lnTo>
                    <a:pt x="0" y="890270"/>
                  </a:lnTo>
                  <a:lnTo>
                    <a:pt x="0" y="178053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6739508" y="4633721"/>
            <a:ext cx="160020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Розподільний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71778" y="1760601"/>
            <a:ext cx="1729739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9079" marR="5080" indent="-247015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За</a:t>
            </a:r>
            <a:r>
              <a:rPr sz="2000" spc="-8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характером </a:t>
            </a:r>
            <a:r>
              <a:rPr sz="2000" spc="-6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дозування</a:t>
            </a:r>
            <a:endParaRPr sz="2000" dirty="0">
              <a:latin typeface="Tahoma"/>
              <a:cs typeface="Tahoma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4143565" y="1889569"/>
            <a:ext cx="1666239" cy="540385"/>
            <a:chOff x="4143565" y="1889569"/>
            <a:chExt cx="1666239" cy="540385"/>
          </a:xfrm>
        </p:grpSpPr>
        <p:sp>
          <p:nvSpPr>
            <p:cNvPr id="21" name="object 21"/>
            <p:cNvSpPr/>
            <p:nvPr/>
          </p:nvSpPr>
          <p:spPr>
            <a:xfrm>
              <a:off x="4148328" y="1894332"/>
              <a:ext cx="1656714" cy="530860"/>
            </a:xfrm>
            <a:custGeom>
              <a:avLst/>
              <a:gdLst/>
              <a:ahLst/>
              <a:cxnLst/>
              <a:rect l="l" t="t" r="r" b="b"/>
              <a:pathLst>
                <a:path w="1656714" h="530860">
                  <a:moveTo>
                    <a:pt x="1568196" y="0"/>
                  </a:moveTo>
                  <a:lnTo>
                    <a:pt x="88392" y="0"/>
                  </a:lnTo>
                  <a:lnTo>
                    <a:pt x="54006" y="6953"/>
                  </a:lnTo>
                  <a:lnTo>
                    <a:pt x="25908" y="25908"/>
                  </a:lnTo>
                  <a:lnTo>
                    <a:pt x="6953" y="54006"/>
                  </a:lnTo>
                  <a:lnTo>
                    <a:pt x="0" y="88391"/>
                  </a:lnTo>
                  <a:lnTo>
                    <a:pt x="0" y="441959"/>
                  </a:lnTo>
                  <a:lnTo>
                    <a:pt x="6953" y="476345"/>
                  </a:lnTo>
                  <a:lnTo>
                    <a:pt x="25907" y="504443"/>
                  </a:lnTo>
                  <a:lnTo>
                    <a:pt x="54006" y="523398"/>
                  </a:lnTo>
                  <a:lnTo>
                    <a:pt x="88392" y="530351"/>
                  </a:lnTo>
                  <a:lnTo>
                    <a:pt x="1568196" y="530351"/>
                  </a:lnTo>
                  <a:lnTo>
                    <a:pt x="1602581" y="523398"/>
                  </a:lnTo>
                  <a:lnTo>
                    <a:pt x="1630679" y="504444"/>
                  </a:lnTo>
                  <a:lnTo>
                    <a:pt x="1649634" y="476345"/>
                  </a:lnTo>
                  <a:lnTo>
                    <a:pt x="1656588" y="441959"/>
                  </a:lnTo>
                  <a:lnTo>
                    <a:pt x="1656588" y="88391"/>
                  </a:lnTo>
                  <a:lnTo>
                    <a:pt x="1649634" y="54006"/>
                  </a:lnTo>
                  <a:lnTo>
                    <a:pt x="1630679" y="25908"/>
                  </a:lnTo>
                  <a:lnTo>
                    <a:pt x="1602581" y="6953"/>
                  </a:lnTo>
                  <a:lnTo>
                    <a:pt x="1568196" y="0"/>
                  </a:lnTo>
                  <a:close/>
                </a:path>
              </a:pathLst>
            </a:custGeom>
            <a:solidFill>
              <a:srgbClr val="C5E4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148328" y="1894332"/>
              <a:ext cx="1656714" cy="530860"/>
            </a:xfrm>
            <a:custGeom>
              <a:avLst/>
              <a:gdLst/>
              <a:ahLst/>
              <a:cxnLst/>
              <a:rect l="l" t="t" r="r" b="b"/>
              <a:pathLst>
                <a:path w="1656714" h="530860">
                  <a:moveTo>
                    <a:pt x="0" y="88391"/>
                  </a:moveTo>
                  <a:lnTo>
                    <a:pt x="6953" y="54006"/>
                  </a:lnTo>
                  <a:lnTo>
                    <a:pt x="25908" y="25908"/>
                  </a:lnTo>
                  <a:lnTo>
                    <a:pt x="54006" y="6953"/>
                  </a:lnTo>
                  <a:lnTo>
                    <a:pt x="88392" y="0"/>
                  </a:lnTo>
                  <a:lnTo>
                    <a:pt x="1568196" y="0"/>
                  </a:lnTo>
                  <a:lnTo>
                    <a:pt x="1602581" y="6953"/>
                  </a:lnTo>
                  <a:lnTo>
                    <a:pt x="1630679" y="25908"/>
                  </a:lnTo>
                  <a:lnTo>
                    <a:pt x="1649634" y="54006"/>
                  </a:lnTo>
                  <a:lnTo>
                    <a:pt x="1656588" y="88391"/>
                  </a:lnTo>
                  <a:lnTo>
                    <a:pt x="1656588" y="441959"/>
                  </a:lnTo>
                  <a:lnTo>
                    <a:pt x="1649634" y="476345"/>
                  </a:lnTo>
                  <a:lnTo>
                    <a:pt x="1630679" y="504444"/>
                  </a:lnTo>
                  <a:lnTo>
                    <a:pt x="1602581" y="523398"/>
                  </a:lnTo>
                  <a:lnTo>
                    <a:pt x="1568196" y="530351"/>
                  </a:lnTo>
                  <a:lnTo>
                    <a:pt x="88392" y="530351"/>
                  </a:lnTo>
                  <a:lnTo>
                    <a:pt x="54006" y="523398"/>
                  </a:lnTo>
                  <a:lnTo>
                    <a:pt x="25907" y="504443"/>
                  </a:lnTo>
                  <a:lnTo>
                    <a:pt x="6953" y="476345"/>
                  </a:lnTo>
                  <a:lnTo>
                    <a:pt x="0" y="441959"/>
                  </a:lnTo>
                  <a:lnTo>
                    <a:pt x="0" y="88391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4277995" y="1951736"/>
            <a:ext cx="139700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Нероздільні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4135945" y="3040189"/>
            <a:ext cx="1739264" cy="537210"/>
            <a:chOff x="4135945" y="3040189"/>
            <a:chExt cx="1739264" cy="537210"/>
          </a:xfrm>
        </p:grpSpPr>
        <p:sp>
          <p:nvSpPr>
            <p:cNvPr id="25" name="object 25"/>
            <p:cNvSpPr/>
            <p:nvPr/>
          </p:nvSpPr>
          <p:spPr>
            <a:xfrm>
              <a:off x="4140708" y="3044951"/>
              <a:ext cx="1729739" cy="527685"/>
            </a:xfrm>
            <a:custGeom>
              <a:avLst/>
              <a:gdLst/>
              <a:ahLst/>
              <a:cxnLst/>
              <a:rect l="l" t="t" r="r" b="b"/>
              <a:pathLst>
                <a:path w="1729739" h="527685">
                  <a:moveTo>
                    <a:pt x="1641855" y="0"/>
                  </a:moveTo>
                  <a:lnTo>
                    <a:pt x="87883" y="0"/>
                  </a:lnTo>
                  <a:lnTo>
                    <a:pt x="53685" y="6909"/>
                  </a:lnTo>
                  <a:lnTo>
                    <a:pt x="25749" y="25749"/>
                  </a:lnTo>
                  <a:lnTo>
                    <a:pt x="6909" y="53685"/>
                  </a:lnTo>
                  <a:lnTo>
                    <a:pt x="0" y="87884"/>
                  </a:lnTo>
                  <a:lnTo>
                    <a:pt x="0" y="439420"/>
                  </a:lnTo>
                  <a:lnTo>
                    <a:pt x="6909" y="473618"/>
                  </a:lnTo>
                  <a:lnTo>
                    <a:pt x="25749" y="501554"/>
                  </a:lnTo>
                  <a:lnTo>
                    <a:pt x="53685" y="520394"/>
                  </a:lnTo>
                  <a:lnTo>
                    <a:pt x="87883" y="527303"/>
                  </a:lnTo>
                  <a:lnTo>
                    <a:pt x="1641855" y="527303"/>
                  </a:lnTo>
                  <a:lnTo>
                    <a:pt x="1676054" y="520394"/>
                  </a:lnTo>
                  <a:lnTo>
                    <a:pt x="1703990" y="501554"/>
                  </a:lnTo>
                  <a:lnTo>
                    <a:pt x="1722830" y="473618"/>
                  </a:lnTo>
                  <a:lnTo>
                    <a:pt x="1729739" y="439420"/>
                  </a:lnTo>
                  <a:lnTo>
                    <a:pt x="1729739" y="87884"/>
                  </a:lnTo>
                  <a:lnTo>
                    <a:pt x="1722830" y="53685"/>
                  </a:lnTo>
                  <a:lnTo>
                    <a:pt x="1703990" y="25749"/>
                  </a:lnTo>
                  <a:lnTo>
                    <a:pt x="1676054" y="6909"/>
                  </a:lnTo>
                  <a:lnTo>
                    <a:pt x="1641855" y="0"/>
                  </a:lnTo>
                  <a:close/>
                </a:path>
              </a:pathLst>
            </a:custGeom>
            <a:solidFill>
              <a:srgbClr val="C5E4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140708" y="3044951"/>
              <a:ext cx="1729739" cy="527685"/>
            </a:xfrm>
            <a:custGeom>
              <a:avLst/>
              <a:gdLst/>
              <a:ahLst/>
              <a:cxnLst/>
              <a:rect l="l" t="t" r="r" b="b"/>
              <a:pathLst>
                <a:path w="1729739" h="527685">
                  <a:moveTo>
                    <a:pt x="0" y="87884"/>
                  </a:moveTo>
                  <a:lnTo>
                    <a:pt x="6909" y="53685"/>
                  </a:lnTo>
                  <a:lnTo>
                    <a:pt x="25749" y="25749"/>
                  </a:lnTo>
                  <a:lnTo>
                    <a:pt x="53685" y="6909"/>
                  </a:lnTo>
                  <a:lnTo>
                    <a:pt x="87883" y="0"/>
                  </a:lnTo>
                  <a:lnTo>
                    <a:pt x="1641855" y="0"/>
                  </a:lnTo>
                  <a:lnTo>
                    <a:pt x="1676054" y="6909"/>
                  </a:lnTo>
                  <a:lnTo>
                    <a:pt x="1703990" y="25749"/>
                  </a:lnTo>
                  <a:lnTo>
                    <a:pt x="1722830" y="53685"/>
                  </a:lnTo>
                  <a:lnTo>
                    <a:pt x="1729739" y="87884"/>
                  </a:lnTo>
                  <a:lnTo>
                    <a:pt x="1729739" y="439420"/>
                  </a:lnTo>
                  <a:lnTo>
                    <a:pt x="1722830" y="473618"/>
                  </a:lnTo>
                  <a:lnTo>
                    <a:pt x="1703990" y="501554"/>
                  </a:lnTo>
                  <a:lnTo>
                    <a:pt x="1676054" y="520394"/>
                  </a:lnTo>
                  <a:lnTo>
                    <a:pt x="1641855" y="527303"/>
                  </a:lnTo>
                  <a:lnTo>
                    <a:pt x="87883" y="527303"/>
                  </a:lnTo>
                  <a:lnTo>
                    <a:pt x="53685" y="520394"/>
                  </a:lnTo>
                  <a:lnTo>
                    <a:pt x="25749" y="501554"/>
                  </a:lnTo>
                  <a:lnTo>
                    <a:pt x="6909" y="473618"/>
                  </a:lnTo>
                  <a:lnTo>
                    <a:pt x="0" y="439420"/>
                  </a:lnTo>
                  <a:lnTo>
                    <a:pt x="0" y="87884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4460494" y="3102991"/>
            <a:ext cx="109029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Роздільні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3687953" y="4536694"/>
            <a:ext cx="2449195" cy="84455"/>
          </a:xfrm>
          <a:custGeom>
            <a:avLst/>
            <a:gdLst/>
            <a:ahLst/>
            <a:cxnLst/>
            <a:rect l="l" t="t" r="r" b="b"/>
            <a:pathLst>
              <a:path w="2449195" h="84454">
                <a:moveTo>
                  <a:pt x="2373630" y="8127"/>
                </a:moveTo>
                <a:lnTo>
                  <a:pt x="2373100" y="39917"/>
                </a:lnTo>
                <a:lnTo>
                  <a:pt x="2385822" y="40131"/>
                </a:lnTo>
                <a:lnTo>
                  <a:pt x="2385568" y="52831"/>
                </a:lnTo>
                <a:lnTo>
                  <a:pt x="2372884" y="52831"/>
                </a:lnTo>
                <a:lnTo>
                  <a:pt x="2372360" y="84327"/>
                </a:lnTo>
                <a:lnTo>
                  <a:pt x="2438067" y="52831"/>
                </a:lnTo>
                <a:lnTo>
                  <a:pt x="2385568" y="52831"/>
                </a:lnTo>
                <a:lnTo>
                  <a:pt x="2372888" y="52618"/>
                </a:lnTo>
                <a:lnTo>
                  <a:pt x="2438512" y="52618"/>
                </a:lnTo>
                <a:lnTo>
                  <a:pt x="2449195" y="47497"/>
                </a:lnTo>
                <a:lnTo>
                  <a:pt x="2373630" y="8127"/>
                </a:lnTo>
                <a:close/>
              </a:path>
              <a:path w="2449195" h="84454">
                <a:moveTo>
                  <a:pt x="2373100" y="39917"/>
                </a:moveTo>
                <a:lnTo>
                  <a:pt x="2372888" y="52618"/>
                </a:lnTo>
                <a:lnTo>
                  <a:pt x="2385568" y="52831"/>
                </a:lnTo>
                <a:lnTo>
                  <a:pt x="2385822" y="40131"/>
                </a:lnTo>
                <a:lnTo>
                  <a:pt x="2373100" y="39917"/>
                </a:lnTo>
                <a:close/>
              </a:path>
              <a:path w="2449195" h="84454">
                <a:moveTo>
                  <a:pt x="254" y="0"/>
                </a:moveTo>
                <a:lnTo>
                  <a:pt x="0" y="12699"/>
                </a:lnTo>
                <a:lnTo>
                  <a:pt x="2372888" y="52618"/>
                </a:lnTo>
                <a:lnTo>
                  <a:pt x="2373100" y="39917"/>
                </a:lnTo>
                <a:lnTo>
                  <a:pt x="254" y="0"/>
                </a:lnTo>
                <a:close/>
              </a:path>
            </a:pathLst>
          </a:custGeom>
          <a:solidFill>
            <a:srgbClr val="46AC6E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9" name="object 29"/>
          <p:cNvGrpSpPr/>
          <p:nvPr/>
        </p:nvGrpSpPr>
        <p:grpSpPr>
          <a:xfrm>
            <a:off x="528637" y="1348549"/>
            <a:ext cx="8213725" cy="4391025"/>
            <a:chOff x="528637" y="1348549"/>
            <a:chExt cx="8213725" cy="4391025"/>
          </a:xfrm>
        </p:grpSpPr>
        <p:sp>
          <p:nvSpPr>
            <p:cNvPr id="30" name="object 30"/>
            <p:cNvSpPr/>
            <p:nvPr/>
          </p:nvSpPr>
          <p:spPr>
            <a:xfrm>
              <a:off x="533400" y="1353311"/>
              <a:ext cx="1905" cy="4005579"/>
            </a:xfrm>
            <a:custGeom>
              <a:avLst/>
              <a:gdLst/>
              <a:ahLst/>
              <a:cxnLst/>
              <a:rect l="l" t="t" r="r" b="b"/>
              <a:pathLst>
                <a:path w="1904" h="4005579">
                  <a:moveTo>
                    <a:pt x="0" y="0"/>
                  </a:moveTo>
                  <a:lnTo>
                    <a:pt x="1523" y="4005072"/>
                  </a:lnTo>
                </a:path>
              </a:pathLst>
            </a:custGeom>
            <a:ln w="9144">
              <a:solidFill>
                <a:srgbClr val="46AC6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83387" y="5316727"/>
              <a:ext cx="451484" cy="76200"/>
            </a:xfrm>
            <a:custGeom>
              <a:avLst/>
              <a:gdLst/>
              <a:ahLst/>
              <a:cxnLst/>
              <a:rect l="l" t="t" r="r" b="b"/>
              <a:pathLst>
                <a:path w="451484" h="76200">
                  <a:moveTo>
                    <a:pt x="377088" y="0"/>
                  </a:moveTo>
                  <a:lnTo>
                    <a:pt x="375592" y="31659"/>
                  </a:lnTo>
                  <a:lnTo>
                    <a:pt x="388277" y="32258"/>
                  </a:lnTo>
                  <a:lnTo>
                    <a:pt x="387680" y="44958"/>
                  </a:lnTo>
                  <a:lnTo>
                    <a:pt x="374964" y="44958"/>
                  </a:lnTo>
                  <a:lnTo>
                    <a:pt x="373494" y="76073"/>
                  </a:lnTo>
                  <a:lnTo>
                    <a:pt x="443933" y="44958"/>
                  </a:lnTo>
                  <a:lnTo>
                    <a:pt x="387680" y="44958"/>
                  </a:lnTo>
                  <a:lnTo>
                    <a:pt x="374992" y="44359"/>
                  </a:lnTo>
                  <a:lnTo>
                    <a:pt x="445288" y="44359"/>
                  </a:lnTo>
                  <a:lnTo>
                    <a:pt x="451408" y="41656"/>
                  </a:lnTo>
                  <a:lnTo>
                    <a:pt x="377088" y="0"/>
                  </a:lnTo>
                  <a:close/>
                </a:path>
                <a:path w="451484" h="76200">
                  <a:moveTo>
                    <a:pt x="375592" y="31659"/>
                  </a:moveTo>
                  <a:lnTo>
                    <a:pt x="374992" y="44359"/>
                  </a:lnTo>
                  <a:lnTo>
                    <a:pt x="387680" y="44958"/>
                  </a:lnTo>
                  <a:lnTo>
                    <a:pt x="388277" y="32258"/>
                  </a:lnTo>
                  <a:lnTo>
                    <a:pt x="375592" y="31659"/>
                  </a:lnTo>
                  <a:close/>
                </a:path>
                <a:path w="451484" h="76200">
                  <a:moveTo>
                    <a:pt x="609" y="13970"/>
                  </a:moveTo>
                  <a:lnTo>
                    <a:pt x="0" y="26670"/>
                  </a:lnTo>
                  <a:lnTo>
                    <a:pt x="374992" y="44359"/>
                  </a:lnTo>
                  <a:lnTo>
                    <a:pt x="375592" y="31659"/>
                  </a:lnTo>
                  <a:lnTo>
                    <a:pt x="609" y="13970"/>
                  </a:lnTo>
                  <a:close/>
                </a:path>
              </a:pathLst>
            </a:custGeom>
            <a:solidFill>
              <a:srgbClr val="46AC6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39496" y="2453639"/>
              <a:ext cx="288290" cy="76200"/>
            </a:xfrm>
            <a:custGeom>
              <a:avLst/>
              <a:gdLst/>
              <a:ahLst/>
              <a:cxnLst/>
              <a:rect l="l" t="t" r="r" b="b"/>
              <a:pathLst>
                <a:path w="288290" h="76200">
                  <a:moveTo>
                    <a:pt x="211836" y="0"/>
                  </a:moveTo>
                  <a:lnTo>
                    <a:pt x="211836" y="76200"/>
                  </a:lnTo>
                  <a:lnTo>
                    <a:pt x="275336" y="44450"/>
                  </a:lnTo>
                  <a:lnTo>
                    <a:pt x="224536" y="44450"/>
                  </a:lnTo>
                  <a:lnTo>
                    <a:pt x="224536" y="31750"/>
                  </a:lnTo>
                  <a:lnTo>
                    <a:pt x="275336" y="31750"/>
                  </a:lnTo>
                  <a:lnTo>
                    <a:pt x="211836" y="0"/>
                  </a:lnTo>
                  <a:close/>
                </a:path>
                <a:path w="288290" h="76200">
                  <a:moveTo>
                    <a:pt x="211836" y="31750"/>
                  </a:moveTo>
                  <a:lnTo>
                    <a:pt x="0" y="31750"/>
                  </a:lnTo>
                  <a:lnTo>
                    <a:pt x="0" y="44450"/>
                  </a:lnTo>
                  <a:lnTo>
                    <a:pt x="211836" y="44450"/>
                  </a:lnTo>
                  <a:lnTo>
                    <a:pt x="211836" y="31750"/>
                  </a:lnTo>
                  <a:close/>
                </a:path>
                <a:path w="288290" h="76200">
                  <a:moveTo>
                    <a:pt x="275336" y="31750"/>
                  </a:moveTo>
                  <a:lnTo>
                    <a:pt x="224536" y="31750"/>
                  </a:lnTo>
                  <a:lnTo>
                    <a:pt x="224536" y="44450"/>
                  </a:lnTo>
                  <a:lnTo>
                    <a:pt x="275336" y="44450"/>
                  </a:lnTo>
                  <a:lnTo>
                    <a:pt x="288036" y="38100"/>
                  </a:lnTo>
                  <a:lnTo>
                    <a:pt x="275336" y="317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636264" y="4536947"/>
              <a:ext cx="0" cy="1151255"/>
            </a:xfrm>
            <a:custGeom>
              <a:avLst/>
              <a:gdLst/>
              <a:ahLst/>
              <a:cxnLst/>
              <a:rect l="l" t="t" r="r" b="b"/>
              <a:pathLst>
                <a:path h="1151254">
                  <a:moveTo>
                    <a:pt x="0" y="0"/>
                  </a:moveTo>
                  <a:lnTo>
                    <a:pt x="0" y="1150937"/>
                  </a:lnTo>
                </a:path>
              </a:pathLst>
            </a:custGeom>
            <a:ln w="9144">
              <a:solidFill>
                <a:srgbClr val="46AC6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006852" y="5129910"/>
              <a:ext cx="3078480" cy="609600"/>
            </a:xfrm>
            <a:custGeom>
              <a:avLst/>
              <a:gdLst/>
              <a:ahLst/>
              <a:cxnLst/>
              <a:rect l="l" t="t" r="r" b="b"/>
              <a:pathLst>
                <a:path w="3078479" h="609600">
                  <a:moveTo>
                    <a:pt x="649351" y="51689"/>
                  </a:moveTo>
                  <a:lnTo>
                    <a:pt x="638454" y="45339"/>
                  </a:lnTo>
                  <a:lnTo>
                    <a:pt x="560705" y="0"/>
                  </a:lnTo>
                  <a:lnTo>
                    <a:pt x="556768" y="1016"/>
                  </a:lnTo>
                  <a:lnTo>
                    <a:pt x="553212" y="7112"/>
                  </a:lnTo>
                  <a:lnTo>
                    <a:pt x="554228" y="10922"/>
                  </a:lnTo>
                  <a:lnTo>
                    <a:pt x="613206" y="45339"/>
                  </a:lnTo>
                  <a:lnTo>
                    <a:pt x="0" y="45339"/>
                  </a:lnTo>
                  <a:lnTo>
                    <a:pt x="0" y="58039"/>
                  </a:lnTo>
                  <a:lnTo>
                    <a:pt x="613219" y="58039"/>
                  </a:lnTo>
                  <a:lnTo>
                    <a:pt x="554228" y="92468"/>
                  </a:lnTo>
                  <a:lnTo>
                    <a:pt x="553212" y="96266"/>
                  </a:lnTo>
                  <a:lnTo>
                    <a:pt x="556768" y="102374"/>
                  </a:lnTo>
                  <a:lnTo>
                    <a:pt x="560705" y="103378"/>
                  </a:lnTo>
                  <a:lnTo>
                    <a:pt x="638454" y="58039"/>
                  </a:lnTo>
                  <a:lnTo>
                    <a:pt x="649351" y="51689"/>
                  </a:lnTo>
                  <a:close/>
                </a:path>
                <a:path w="3078479" h="609600">
                  <a:moveTo>
                    <a:pt x="3078099" y="557657"/>
                  </a:moveTo>
                  <a:lnTo>
                    <a:pt x="3067202" y="551307"/>
                  </a:lnTo>
                  <a:lnTo>
                    <a:pt x="2989453" y="505955"/>
                  </a:lnTo>
                  <a:lnTo>
                    <a:pt x="2985643" y="506971"/>
                  </a:lnTo>
                  <a:lnTo>
                    <a:pt x="2982087" y="513041"/>
                  </a:lnTo>
                  <a:lnTo>
                    <a:pt x="2983103" y="516928"/>
                  </a:lnTo>
                  <a:lnTo>
                    <a:pt x="3042043" y="551307"/>
                  </a:lnTo>
                  <a:lnTo>
                    <a:pt x="649224" y="551307"/>
                  </a:lnTo>
                  <a:lnTo>
                    <a:pt x="649224" y="564007"/>
                  </a:lnTo>
                  <a:lnTo>
                    <a:pt x="3042043" y="564007"/>
                  </a:lnTo>
                  <a:lnTo>
                    <a:pt x="2983103" y="598385"/>
                  </a:lnTo>
                  <a:lnTo>
                    <a:pt x="2982087" y="602272"/>
                  </a:lnTo>
                  <a:lnTo>
                    <a:pt x="2985643" y="608330"/>
                  </a:lnTo>
                  <a:lnTo>
                    <a:pt x="2989453" y="609358"/>
                  </a:lnTo>
                  <a:lnTo>
                    <a:pt x="3067202" y="564007"/>
                  </a:lnTo>
                  <a:lnTo>
                    <a:pt x="3078099" y="557657"/>
                  </a:lnTo>
                  <a:close/>
                </a:path>
              </a:pathLst>
            </a:custGeom>
            <a:solidFill>
              <a:srgbClr val="46AC6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360420" y="2194559"/>
              <a:ext cx="1905" cy="1102360"/>
            </a:xfrm>
            <a:custGeom>
              <a:avLst/>
              <a:gdLst/>
              <a:ahLst/>
              <a:cxnLst/>
              <a:rect l="l" t="t" r="r" b="b"/>
              <a:pathLst>
                <a:path w="1904" h="1102360">
                  <a:moveTo>
                    <a:pt x="0" y="0"/>
                  </a:moveTo>
                  <a:lnTo>
                    <a:pt x="1524" y="1101852"/>
                  </a:lnTo>
                </a:path>
              </a:pathLst>
            </a:custGeom>
            <a:ln w="9144">
              <a:solidFill>
                <a:srgbClr val="46AC6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360293" y="2096642"/>
              <a:ext cx="2741930" cy="1226185"/>
            </a:xfrm>
            <a:custGeom>
              <a:avLst/>
              <a:gdLst/>
              <a:ahLst/>
              <a:cxnLst/>
              <a:rect l="l" t="t" r="r" b="b"/>
              <a:pathLst>
                <a:path w="2741929" h="1226185">
                  <a:moveTo>
                    <a:pt x="768197" y="128905"/>
                  </a:moveTo>
                  <a:lnTo>
                    <a:pt x="715264" y="128905"/>
                  </a:lnTo>
                  <a:lnTo>
                    <a:pt x="702551" y="128905"/>
                  </a:lnTo>
                  <a:lnTo>
                    <a:pt x="701929" y="160401"/>
                  </a:lnTo>
                  <a:lnTo>
                    <a:pt x="768197" y="128905"/>
                  </a:lnTo>
                  <a:close/>
                </a:path>
                <a:path w="2741929" h="1226185">
                  <a:moveTo>
                    <a:pt x="778891" y="123825"/>
                  </a:moveTo>
                  <a:lnTo>
                    <a:pt x="703453" y="84201"/>
                  </a:lnTo>
                  <a:lnTo>
                    <a:pt x="702805" y="115963"/>
                  </a:lnTo>
                  <a:lnTo>
                    <a:pt x="254" y="102235"/>
                  </a:lnTo>
                  <a:lnTo>
                    <a:pt x="0" y="114935"/>
                  </a:lnTo>
                  <a:lnTo>
                    <a:pt x="702551" y="128663"/>
                  </a:lnTo>
                  <a:lnTo>
                    <a:pt x="715264" y="128663"/>
                  </a:lnTo>
                  <a:lnTo>
                    <a:pt x="768718" y="128663"/>
                  </a:lnTo>
                  <a:lnTo>
                    <a:pt x="778891" y="123825"/>
                  </a:lnTo>
                  <a:close/>
                </a:path>
                <a:path w="2741929" h="1226185">
                  <a:moveTo>
                    <a:pt x="786511" y="1187577"/>
                  </a:moveTo>
                  <a:lnTo>
                    <a:pt x="773811" y="1181227"/>
                  </a:lnTo>
                  <a:lnTo>
                    <a:pt x="710311" y="1149477"/>
                  </a:lnTo>
                  <a:lnTo>
                    <a:pt x="710311" y="1181227"/>
                  </a:lnTo>
                  <a:lnTo>
                    <a:pt x="22987" y="1181227"/>
                  </a:lnTo>
                  <a:lnTo>
                    <a:pt x="22987" y="1193927"/>
                  </a:lnTo>
                  <a:lnTo>
                    <a:pt x="710311" y="1193927"/>
                  </a:lnTo>
                  <a:lnTo>
                    <a:pt x="710311" y="1225677"/>
                  </a:lnTo>
                  <a:lnTo>
                    <a:pt x="773811" y="1193927"/>
                  </a:lnTo>
                  <a:lnTo>
                    <a:pt x="786511" y="1187577"/>
                  </a:lnTo>
                  <a:close/>
                </a:path>
                <a:path w="2741929" h="1226185">
                  <a:moveTo>
                    <a:pt x="2729700" y="44450"/>
                  </a:moveTo>
                  <a:lnTo>
                    <a:pt x="2678303" y="44450"/>
                  </a:lnTo>
                  <a:lnTo>
                    <a:pt x="2665552" y="44450"/>
                  </a:lnTo>
                  <a:lnTo>
                    <a:pt x="2665349" y="76200"/>
                  </a:lnTo>
                  <a:lnTo>
                    <a:pt x="2729700" y="44450"/>
                  </a:lnTo>
                  <a:close/>
                </a:path>
                <a:path w="2741929" h="1226185">
                  <a:moveTo>
                    <a:pt x="2741803" y="38481"/>
                  </a:moveTo>
                  <a:lnTo>
                    <a:pt x="2665857" y="0"/>
                  </a:lnTo>
                  <a:lnTo>
                    <a:pt x="2665641" y="31686"/>
                  </a:lnTo>
                  <a:lnTo>
                    <a:pt x="2472055" y="30607"/>
                  </a:lnTo>
                  <a:lnTo>
                    <a:pt x="2472055" y="43307"/>
                  </a:lnTo>
                  <a:lnTo>
                    <a:pt x="2665552" y="44386"/>
                  </a:lnTo>
                  <a:lnTo>
                    <a:pt x="2678303" y="44450"/>
                  </a:lnTo>
                  <a:lnTo>
                    <a:pt x="2729839" y="44386"/>
                  </a:lnTo>
                  <a:lnTo>
                    <a:pt x="2741803" y="38481"/>
                  </a:lnTo>
                  <a:close/>
                </a:path>
              </a:pathLst>
            </a:custGeom>
            <a:solidFill>
              <a:srgbClr val="46AC6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6085332" y="1484375"/>
              <a:ext cx="2590800" cy="1221105"/>
            </a:xfrm>
            <a:custGeom>
              <a:avLst/>
              <a:gdLst/>
              <a:ahLst/>
              <a:cxnLst/>
              <a:rect l="l" t="t" r="r" b="b"/>
              <a:pathLst>
                <a:path w="2590800" h="1221105">
                  <a:moveTo>
                    <a:pt x="2387345" y="0"/>
                  </a:moveTo>
                  <a:lnTo>
                    <a:pt x="203453" y="0"/>
                  </a:lnTo>
                  <a:lnTo>
                    <a:pt x="156794" y="5371"/>
                  </a:lnTo>
                  <a:lnTo>
                    <a:pt x="113966" y="20673"/>
                  </a:lnTo>
                  <a:lnTo>
                    <a:pt x="76191" y="44686"/>
                  </a:lnTo>
                  <a:lnTo>
                    <a:pt x="44686" y="76191"/>
                  </a:lnTo>
                  <a:lnTo>
                    <a:pt x="20673" y="113966"/>
                  </a:lnTo>
                  <a:lnTo>
                    <a:pt x="5371" y="156794"/>
                  </a:lnTo>
                  <a:lnTo>
                    <a:pt x="0" y="203453"/>
                  </a:lnTo>
                  <a:lnTo>
                    <a:pt x="0" y="1017270"/>
                  </a:lnTo>
                  <a:lnTo>
                    <a:pt x="5371" y="1063929"/>
                  </a:lnTo>
                  <a:lnTo>
                    <a:pt x="20673" y="1106757"/>
                  </a:lnTo>
                  <a:lnTo>
                    <a:pt x="44686" y="1144532"/>
                  </a:lnTo>
                  <a:lnTo>
                    <a:pt x="76191" y="1176037"/>
                  </a:lnTo>
                  <a:lnTo>
                    <a:pt x="113966" y="1200050"/>
                  </a:lnTo>
                  <a:lnTo>
                    <a:pt x="156794" y="1215352"/>
                  </a:lnTo>
                  <a:lnTo>
                    <a:pt x="203453" y="1220724"/>
                  </a:lnTo>
                  <a:lnTo>
                    <a:pt x="2387345" y="1220724"/>
                  </a:lnTo>
                  <a:lnTo>
                    <a:pt x="2434005" y="1215352"/>
                  </a:lnTo>
                  <a:lnTo>
                    <a:pt x="2476833" y="1200050"/>
                  </a:lnTo>
                  <a:lnTo>
                    <a:pt x="2514608" y="1176037"/>
                  </a:lnTo>
                  <a:lnTo>
                    <a:pt x="2546113" y="1144532"/>
                  </a:lnTo>
                  <a:lnTo>
                    <a:pt x="2570126" y="1106757"/>
                  </a:lnTo>
                  <a:lnTo>
                    <a:pt x="2585428" y="1063929"/>
                  </a:lnTo>
                  <a:lnTo>
                    <a:pt x="2590799" y="1017270"/>
                  </a:lnTo>
                  <a:lnTo>
                    <a:pt x="2590799" y="203453"/>
                  </a:lnTo>
                  <a:lnTo>
                    <a:pt x="2585428" y="156794"/>
                  </a:lnTo>
                  <a:lnTo>
                    <a:pt x="2570126" y="113966"/>
                  </a:lnTo>
                  <a:lnTo>
                    <a:pt x="2546113" y="76191"/>
                  </a:lnTo>
                  <a:lnTo>
                    <a:pt x="2514608" y="44686"/>
                  </a:lnTo>
                  <a:lnTo>
                    <a:pt x="2476833" y="20673"/>
                  </a:lnTo>
                  <a:lnTo>
                    <a:pt x="2434005" y="5371"/>
                  </a:lnTo>
                  <a:lnTo>
                    <a:pt x="2387345" y="0"/>
                  </a:lnTo>
                  <a:close/>
                </a:path>
              </a:pathLst>
            </a:custGeom>
            <a:solidFill>
              <a:srgbClr val="C5E4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6085332" y="1484375"/>
              <a:ext cx="2590800" cy="1221105"/>
            </a:xfrm>
            <a:custGeom>
              <a:avLst/>
              <a:gdLst/>
              <a:ahLst/>
              <a:cxnLst/>
              <a:rect l="l" t="t" r="r" b="b"/>
              <a:pathLst>
                <a:path w="2590800" h="1221105">
                  <a:moveTo>
                    <a:pt x="0" y="203453"/>
                  </a:moveTo>
                  <a:lnTo>
                    <a:pt x="5371" y="156794"/>
                  </a:lnTo>
                  <a:lnTo>
                    <a:pt x="20673" y="113966"/>
                  </a:lnTo>
                  <a:lnTo>
                    <a:pt x="44686" y="76191"/>
                  </a:lnTo>
                  <a:lnTo>
                    <a:pt x="76191" y="44686"/>
                  </a:lnTo>
                  <a:lnTo>
                    <a:pt x="113966" y="20673"/>
                  </a:lnTo>
                  <a:lnTo>
                    <a:pt x="156794" y="5371"/>
                  </a:lnTo>
                  <a:lnTo>
                    <a:pt x="203453" y="0"/>
                  </a:lnTo>
                  <a:lnTo>
                    <a:pt x="2387345" y="0"/>
                  </a:lnTo>
                  <a:lnTo>
                    <a:pt x="2434005" y="5371"/>
                  </a:lnTo>
                  <a:lnTo>
                    <a:pt x="2476833" y="20673"/>
                  </a:lnTo>
                  <a:lnTo>
                    <a:pt x="2514608" y="44686"/>
                  </a:lnTo>
                  <a:lnTo>
                    <a:pt x="2546113" y="76191"/>
                  </a:lnTo>
                  <a:lnTo>
                    <a:pt x="2570126" y="113966"/>
                  </a:lnTo>
                  <a:lnTo>
                    <a:pt x="2585428" y="156794"/>
                  </a:lnTo>
                  <a:lnTo>
                    <a:pt x="2590799" y="203453"/>
                  </a:lnTo>
                  <a:lnTo>
                    <a:pt x="2590799" y="1017270"/>
                  </a:lnTo>
                  <a:lnTo>
                    <a:pt x="2585428" y="1063929"/>
                  </a:lnTo>
                  <a:lnTo>
                    <a:pt x="2570126" y="1106757"/>
                  </a:lnTo>
                  <a:lnTo>
                    <a:pt x="2546113" y="1144532"/>
                  </a:lnTo>
                  <a:lnTo>
                    <a:pt x="2514608" y="1176037"/>
                  </a:lnTo>
                  <a:lnTo>
                    <a:pt x="2476833" y="1200050"/>
                  </a:lnTo>
                  <a:lnTo>
                    <a:pt x="2434005" y="1215352"/>
                  </a:lnTo>
                  <a:lnTo>
                    <a:pt x="2387345" y="1220724"/>
                  </a:lnTo>
                  <a:lnTo>
                    <a:pt x="203453" y="1220724"/>
                  </a:lnTo>
                  <a:lnTo>
                    <a:pt x="156794" y="1215352"/>
                  </a:lnTo>
                  <a:lnTo>
                    <a:pt x="113966" y="1200050"/>
                  </a:lnTo>
                  <a:lnTo>
                    <a:pt x="76191" y="1176037"/>
                  </a:lnTo>
                  <a:lnTo>
                    <a:pt x="44686" y="1144532"/>
                  </a:lnTo>
                  <a:lnTo>
                    <a:pt x="20673" y="1106757"/>
                  </a:lnTo>
                  <a:lnTo>
                    <a:pt x="5371" y="1063929"/>
                  </a:lnTo>
                  <a:lnTo>
                    <a:pt x="0" y="1017270"/>
                  </a:lnTo>
                  <a:lnTo>
                    <a:pt x="0" y="203453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6156959" y="2848355"/>
              <a:ext cx="2580640" cy="1153795"/>
            </a:xfrm>
            <a:custGeom>
              <a:avLst/>
              <a:gdLst/>
              <a:ahLst/>
              <a:cxnLst/>
              <a:rect l="l" t="t" r="r" b="b"/>
              <a:pathLst>
                <a:path w="2580640" h="1153795">
                  <a:moveTo>
                    <a:pt x="2387854" y="0"/>
                  </a:moveTo>
                  <a:lnTo>
                    <a:pt x="192277" y="0"/>
                  </a:lnTo>
                  <a:lnTo>
                    <a:pt x="148196" y="5079"/>
                  </a:lnTo>
                  <a:lnTo>
                    <a:pt x="107727" y="19546"/>
                  </a:lnTo>
                  <a:lnTo>
                    <a:pt x="72026" y="42247"/>
                  </a:lnTo>
                  <a:lnTo>
                    <a:pt x="42247" y="72026"/>
                  </a:lnTo>
                  <a:lnTo>
                    <a:pt x="19546" y="107727"/>
                  </a:lnTo>
                  <a:lnTo>
                    <a:pt x="5079" y="148196"/>
                  </a:lnTo>
                  <a:lnTo>
                    <a:pt x="0" y="192278"/>
                  </a:lnTo>
                  <a:lnTo>
                    <a:pt x="0" y="961390"/>
                  </a:lnTo>
                  <a:lnTo>
                    <a:pt x="5079" y="1005471"/>
                  </a:lnTo>
                  <a:lnTo>
                    <a:pt x="19546" y="1045940"/>
                  </a:lnTo>
                  <a:lnTo>
                    <a:pt x="42247" y="1081641"/>
                  </a:lnTo>
                  <a:lnTo>
                    <a:pt x="72026" y="1111420"/>
                  </a:lnTo>
                  <a:lnTo>
                    <a:pt x="107727" y="1134121"/>
                  </a:lnTo>
                  <a:lnTo>
                    <a:pt x="148196" y="1148588"/>
                  </a:lnTo>
                  <a:lnTo>
                    <a:pt x="192277" y="1153668"/>
                  </a:lnTo>
                  <a:lnTo>
                    <a:pt x="2387854" y="1153668"/>
                  </a:lnTo>
                  <a:lnTo>
                    <a:pt x="2431935" y="1148588"/>
                  </a:lnTo>
                  <a:lnTo>
                    <a:pt x="2472404" y="1134121"/>
                  </a:lnTo>
                  <a:lnTo>
                    <a:pt x="2508105" y="1111420"/>
                  </a:lnTo>
                  <a:lnTo>
                    <a:pt x="2537884" y="1081641"/>
                  </a:lnTo>
                  <a:lnTo>
                    <a:pt x="2560585" y="1045940"/>
                  </a:lnTo>
                  <a:lnTo>
                    <a:pt x="2575052" y="1005471"/>
                  </a:lnTo>
                  <a:lnTo>
                    <a:pt x="2580132" y="961390"/>
                  </a:lnTo>
                  <a:lnTo>
                    <a:pt x="2580132" y="192278"/>
                  </a:lnTo>
                  <a:lnTo>
                    <a:pt x="2575052" y="148196"/>
                  </a:lnTo>
                  <a:lnTo>
                    <a:pt x="2560585" y="107727"/>
                  </a:lnTo>
                  <a:lnTo>
                    <a:pt x="2537884" y="72026"/>
                  </a:lnTo>
                  <a:lnTo>
                    <a:pt x="2508105" y="42247"/>
                  </a:lnTo>
                  <a:lnTo>
                    <a:pt x="2472404" y="19546"/>
                  </a:lnTo>
                  <a:lnTo>
                    <a:pt x="2431935" y="5079"/>
                  </a:lnTo>
                  <a:lnTo>
                    <a:pt x="2387854" y="0"/>
                  </a:lnTo>
                  <a:close/>
                </a:path>
              </a:pathLst>
            </a:custGeom>
            <a:solidFill>
              <a:srgbClr val="C5E4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6156959" y="2848355"/>
              <a:ext cx="2580640" cy="1153795"/>
            </a:xfrm>
            <a:custGeom>
              <a:avLst/>
              <a:gdLst/>
              <a:ahLst/>
              <a:cxnLst/>
              <a:rect l="l" t="t" r="r" b="b"/>
              <a:pathLst>
                <a:path w="2580640" h="1153795">
                  <a:moveTo>
                    <a:pt x="0" y="192278"/>
                  </a:moveTo>
                  <a:lnTo>
                    <a:pt x="5079" y="148196"/>
                  </a:lnTo>
                  <a:lnTo>
                    <a:pt x="19546" y="107727"/>
                  </a:lnTo>
                  <a:lnTo>
                    <a:pt x="42247" y="72026"/>
                  </a:lnTo>
                  <a:lnTo>
                    <a:pt x="72026" y="42247"/>
                  </a:lnTo>
                  <a:lnTo>
                    <a:pt x="107727" y="19546"/>
                  </a:lnTo>
                  <a:lnTo>
                    <a:pt x="148196" y="5079"/>
                  </a:lnTo>
                  <a:lnTo>
                    <a:pt x="192277" y="0"/>
                  </a:lnTo>
                  <a:lnTo>
                    <a:pt x="2387854" y="0"/>
                  </a:lnTo>
                  <a:lnTo>
                    <a:pt x="2431935" y="5079"/>
                  </a:lnTo>
                  <a:lnTo>
                    <a:pt x="2472404" y="19546"/>
                  </a:lnTo>
                  <a:lnTo>
                    <a:pt x="2508105" y="42247"/>
                  </a:lnTo>
                  <a:lnTo>
                    <a:pt x="2537884" y="72026"/>
                  </a:lnTo>
                  <a:lnTo>
                    <a:pt x="2560585" y="107727"/>
                  </a:lnTo>
                  <a:lnTo>
                    <a:pt x="2575052" y="148196"/>
                  </a:lnTo>
                  <a:lnTo>
                    <a:pt x="2580132" y="192278"/>
                  </a:lnTo>
                  <a:lnTo>
                    <a:pt x="2580132" y="961390"/>
                  </a:lnTo>
                  <a:lnTo>
                    <a:pt x="2575052" y="1005471"/>
                  </a:lnTo>
                  <a:lnTo>
                    <a:pt x="2560585" y="1045940"/>
                  </a:lnTo>
                  <a:lnTo>
                    <a:pt x="2537884" y="1081641"/>
                  </a:lnTo>
                  <a:lnTo>
                    <a:pt x="2508105" y="1111420"/>
                  </a:lnTo>
                  <a:lnTo>
                    <a:pt x="2472404" y="1134121"/>
                  </a:lnTo>
                  <a:lnTo>
                    <a:pt x="2431935" y="1148588"/>
                  </a:lnTo>
                  <a:lnTo>
                    <a:pt x="2387854" y="1153668"/>
                  </a:lnTo>
                  <a:lnTo>
                    <a:pt x="192277" y="1153668"/>
                  </a:lnTo>
                  <a:lnTo>
                    <a:pt x="148196" y="1148588"/>
                  </a:lnTo>
                  <a:lnTo>
                    <a:pt x="107727" y="1134121"/>
                  </a:lnTo>
                  <a:lnTo>
                    <a:pt x="72026" y="1111420"/>
                  </a:lnTo>
                  <a:lnTo>
                    <a:pt x="42247" y="1081641"/>
                  </a:lnTo>
                  <a:lnTo>
                    <a:pt x="19546" y="1045940"/>
                  </a:lnTo>
                  <a:lnTo>
                    <a:pt x="5079" y="1005471"/>
                  </a:lnTo>
                  <a:lnTo>
                    <a:pt x="0" y="961390"/>
                  </a:lnTo>
                  <a:lnTo>
                    <a:pt x="0" y="19227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6206744" y="1471421"/>
            <a:ext cx="2348865" cy="24060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09245" marR="301625" indent="-1270" algn="ctr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Відпускають 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у </a:t>
            </a:r>
            <a:r>
              <a:rPr sz="20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загальній</a:t>
            </a:r>
            <a:r>
              <a:rPr sz="2000" spc="-8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масі.</a:t>
            </a:r>
            <a:endParaRPr sz="2000" dirty="0">
              <a:latin typeface="Tahoma"/>
              <a:cs typeface="Tahoma"/>
            </a:endParaRPr>
          </a:p>
          <a:p>
            <a:pPr marL="1270" algn="ctr">
              <a:lnSpc>
                <a:spcPct val="100000"/>
              </a:lnSpc>
            </a:pP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Хворий</a:t>
            </a:r>
            <a:r>
              <a:rPr sz="2000" spc="-5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самостійно</a:t>
            </a:r>
            <a:endParaRPr sz="2000" dirty="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здійснює</a:t>
            </a:r>
            <a:r>
              <a:rPr sz="2000" spc="-6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дозування</a:t>
            </a:r>
            <a:endParaRPr sz="2000" dirty="0">
              <a:latin typeface="Tahoma"/>
              <a:cs typeface="Tahoma"/>
            </a:endParaRPr>
          </a:p>
          <a:p>
            <a:pPr marL="397510" marR="255904" indent="-1270" algn="ctr">
              <a:lnSpc>
                <a:spcPct val="100000"/>
              </a:lnSpc>
              <a:spcBef>
                <a:spcPts val="1935"/>
              </a:spcBef>
            </a:pP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Дозування </a:t>
            </a:r>
            <a:r>
              <a:rPr sz="20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проводиться</a:t>
            </a:r>
            <a:r>
              <a:rPr sz="2000" spc="-114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в </a:t>
            </a:r>
            <a:r>
              <a:rPr sz="2000" spc="-6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аптеці</a:t>
            </a:r>
            <a:endParaRPr sz="2000" dirty="0">
              <a:latin typeface="Tahoma"/>
              <a:cs typeface="Tahoma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539457" y="2454782"/>
            <a:ext cx="8202295" cy="3440429"/>
            <a:chOff x="539457" y="2454782"/>
            <a:chExt cx="8202295" cy="3440429"/>
          </a:xfrm>
        </p:grpSpPr>
        <p:sp>
          <p:nvSpPr>
            <p:cNvPr id="43" name="object 43"/>
            <p:cNvSpPr/>
            <p:nvPr/>
          </p:nvSpPr>
          <p:spPr>
            <a:xfrm>
              <a:off x="539457" y="2454782"/>
              <a:ext cx="5616575" cy="887730"/>
            </a:xfrm>
            <a:custGeom>
              <a:avLst/>
              <a:gdLst/>
              <a:ahLst/>
              <a:cxnLst/>
              <a:rect l="l" t="t" r="r" b="b"/>
              <a:pathLst>
                <a:path w="5616575" h="887729">
                  <a:moveTo>
                    <a:pt x="257683" y="44450"/>
                  </a:moveTo>
                  <a:lnTo>
                    <a:pt x="206248" y="44450"/>
                  </a:lnTo>
                  <a:lnTo>
                    <a:pt x="193548" y="44450"/>
                  </a:lnTo>
                  <a:lnTo>
                    <a:pt x="193370" y="76200"/>
                  </a:lnTo>
                  <a:lnTo>
                    <a:pt x="257683" y="44450"/>
                  </a:lnTo>
                  <a:close/>
                </a:path>
                <a:path w="5616575" h="887729">
                  <a:moveTo>
                    <a:pt x="269786" y="38481"/>
                  </a:moveTo>
                  <a:lnTo>
                    <a:pt x="193802" y="0"/>
                  </a:lnTo>
                  <a:lnTo>
                    <a:pt x="193611" y="31686"/>
                  </a:lnTo>
                  <a:lnTo>
                    <a:pt x="76" y="30607"/>
                  </a:lnTo>
                  <a:lnTo>
                    <a:pt x="0" y="43307"/>
                  </a:lnTo>
                  <a:lnTo>
                    <a:pt x="193548" y="44386"/>
                  </a:lnTo>
                  <a:lnTo>
                    <a:pt x="206248" y="44450"/>
                  </a:lnTo>
                  <a:lnTo>
                    <a:pt x="257835" y="44386"/>
                  </a:lnTo>
                  <a:lnTo>
                    <a:pt x="269786" y="38481"/>
                  </a:lnTo>
                  <a:close/>
                </a:path>
                <a:path w="5616575" h="887729">
                  <a:moveTo>
                    <a:pt x="5615978" y="849249"/>
                  </a:moveTo>
                  <a:lnTo>
                    <a:pt x="5603278" y="842899"/>
                  </a:lnTo>
                  <a:lnTo>
                    <a:pt x="5539778" y="811149"/>
                  </a:lnTo>
                  <a:lnTo>
                    <a:pt x="5539778" y="842899"/>
                  </a:lnTo>
                  <a:lnTo>
                    <a:pt x="5344706" y="842899"/>
                  </a:lnTo>
                  <a:lnTo>
                    <a:pt x="5344706" y="855599"/>
                  </a:lnTo>
                  <a:lnTo>
                    <a:pt x="5539778" y="855599"/>
                  </a:lnTo>
                  <a:lnTo>
                    <a:pt x="5539778" y="887349"/>
                  </a:lnTo>
                  <a:lnTo>
                    <a:pt x="5603278" y="855599"/>
                  </a:lnTo>
                  <a:lnTo>
                    <a:pt x="5615978" y="849249"/>
                  </a:lnTo>
                  <a:close/>
                </a:path>
              </a:pathLst>
            </a:custGeom>
            <a:solidFill>
              <a:srgbClr val="46AC6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6251448" y="5327903"/>
              <a:ext cx="2486025" cy="562610"/>
            </a:xfrm>
            <a:custGeom>
              <a:avLst/>
              <a:gdLst/>
              <a:ahLst/>
              <a:cxnLst/>
              <a:rect l="l" t="t" r="r" b="b"/>
              <a:pathLst>
                <a:path w="2486025" h="562610">
                  <a:moveTo>
                    <a:pt x="2391918" y="0"/>
                  </a:moveTo>
                  <a:lnTo>
                    <a:pt x="93725" y="0"/>
                  </a:lnTo>
                  <a:lnTo>
                    <a:pt x="57221" y="7358"/>
                  </a:lnTo>
                  <a:lnTo>
                    <a:pt x="27432" y="27432"/>
                  </a:lnTo>
                  <a:lnTo>
                    <a:pt x="7358" y="57221"/>
                  </a:lnTo>
                  <a:lnTo>
                    <a:pt x="0" y="93726"/>
                  </a:lnTo>
                  <a:lnTo>
                    <a:pt x="0" y="468630"/>
                  </a:lnTo>
                  <a:lnTo>
                    <a:pt x="7358" y="505113"/>
                  </a:lnTo>
                  <a:lnTo>
                    <a:pt x="27432" y="534904"/>
                  </a:lnTo>
                  <a:lnTo>
                    <a:pt x="57221" y="554990"/>
                  </a:lnTo>
                  <a:lnTo>
                    <a:pt x="93725" y="562356"/>
                  </a:lnTo>
                  <a:lnTo>
                    <a:pt x="2391918" y="562356"/>
                  </a:lnTo>
                  <a:lnTo>
                    <a:pt x="2428422" y="554990"/>
                  </a:lnTo>
                  <a:lnTo>
                    <a:pt x="2458211" y="534904"/>
                  </a:lnTo>
                  <a:lnTo>
                    <a:pt x="2478285" y="505113"/>
                  </a:lnTo>
                  <a:lnTo>
                    <a:pt x="2485644" y="468630"/>
                  </a:lnTo>
                  <a:lnTo>
                    <a:pt x="2485644" y="93726"/>
                  </a:lnTo>
                  <a:lnTo>
                    <a:pt x="2478285" y="57221"/>
                  </a:lnTo>
                  <a:lnTo>
                    <a:pt x="2458212" y="27432"/>
                  </a:lnTo>
                  <a:lnTo>
                    <a:pt x="2428422" y="7358"/>
                  </a:lnTo>
                  <a:lnTo>
                    <a:pt x="2391918" y="0"/>
                  </a:lnTo>
                  <a:close/>
                </a:path>
              </a:pathLst>
            </a:custGeom>
            <a:solidFill>
              <a:srgbClr val="C5E4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6251448" y="5327903"/>
              <a:ext cx="2486025" cy="562610"/>
            </a:xfrm>
            <a:custGeom>
              <a:avLst/>
              <a:gdLst/>
              <a:ahLst/>
              <a:cxnLst/>
              <a:rect l="l" t="t" r="r" b="b"/>
              <a:pathLst>
                <a:path w="2486025" h="562610">
                  <a:moveTo>
                    <a:pt x="0" y="93726"/>
                  </a:moveTo>
                  <a:lnTo>
                    <a:pt x="7358" y="57221"/>
                  </a:lnTo>
                  <a:lnTo>
                    <a:pt x="27432" y="27432"/>
                  </a:lnTo>
                  <a:lnTo>
                    <a:pt x="57221" y="7358"/>
                  </a:lnTo>
                  <a:lnTo>
                    <a:pt x="93725" y="0"/>
                  </a:lnTo>
                  <a:lnTo>
                    <a:pt x="2391918" y="0"/>
                  </a:lnTo>
                  <a:lnTo>
                    <a:pt x="2428422" y="7358"/>
                  </a:lnTo>
                  <a:lnTo>
                    <a:pt x="2458212" y="27432"/>
                  </a:lnTo>
                  <a:lnTo>
                    <a:pt x="2478285" y="57221"/>
                  </a:lnTo>
                  <a:lnTo>
                    <a:pt x="2485644" y="93726"/>
                  </a:lnTo>
                  <a:lnTo>
                    <a:pt x="2485644" y="468630"/>
                  </a:lnTo>
                  <a:lnTo>
                    <a:pt x="2478285" y="505113"/>
                  </a:lnTo>
                  <a:lnTo>
                    <a:pt x="2458211" y="534904"/>
                  </a:lnTo>
                  <a:lnTo>
                    <a:pt x="2428422" y="554990"/>
                  </a:lnTo>
                  <a:lnTo>
                    <a:pt x="2391918" y="562356"/>
                  </a:lnTo>
                  <a:lnTo>
                    <a:pt x="93725" y="562356"/>
                  </a:lnTo>
                  <a:lnTo>
                    <a:pt x="57221" y="554990"/>
                  </a:lnTo>
                  <a:lnTo>
                    <a:pt x="27432" y="534904"/>
                  </a:lnTo>
                  <a:lnTo>
                    <a:pt x="7358" y="505113"/>
                  </a:lnTo>
                  <a:lnTo>
                    <a:pt x="0" y="468630"/>
                  </a:lnTo>
                  <a:lnTo>
                    <a:pt x="0" y="93726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 txBox="1"/>
          <p:nvPr/>
        </p:nvSpPr>
        <p:spPr>
          <a:xfrm>
            <a:off x="6366764" y="5388051"/>
            <a:ext cx="225869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C7EFF6"/>
                </a:solidFill>
                <a:latin typeface="Tahoma"/>
                <a:cs typeface="Tahoma"/>
              </a:rPr>
              <a:t>Ро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Роздільний</a:t>
            </a:r>
            <a:r>
              <a:rPr sz="2000" spc="-5" dirty="0">
                <a:solidFill>
                  <a:srgbClr val="C7EFF6"/>
                </a:solidFill>
                <a:latin typeface="Tahoma"/>
                <a:cs typeface="Tahoma"/>
              </a:rPr>
              <a:t>ЬНИЙ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7747761" y="6419189"/>
            <a:ext cx="129539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40" dirty="0">
                <a:solidFill>
                  <a:srgbClr val="1F696E"/>
                </a:solidFill>
                <a:latin typeface="Arial"/>
                <a:cs typeface="Arial"/>
              </a:rPr>
              <a:t>6</a:t>
            </a:r>
            <a:endParaRPr sz="1400">
              <a:latin typeface="Arial"/>
              <a:cs typeface="Arial"/>
            </a:endParaRPr>
          </a:p>
        </p:txBody>
      </p:sp>
      <p:sp>
        <p:nvSpPr>
          <p:cNvPr id="50" name="object 2">
            <a:extLst>
              <a:ext uri="{FF2B5EF4-FFF2-40B4-BE49-F238E27FC236}">
                <a16:creationId xmlns:a16="http://schemas.microsoft.com/office/drawing/2014/main" id="{DAA3D931-5888-4F39-9C1C-1AD19E6458DE}"/>
              </a:ext>
            </a:extLst>
          </p:cNvPr>
          <p:cNvSpPr txBox="1">
            <a:spLocks/>
          </p:cNvSpPr>
          <p:nvPr/>
        </p:nvSpPr>
        <p:spPr>
          <a:xfrm>
            <a:off x="381009" y="11239"/>
            <a:ext cx="8610587" cy="1063753"/>
          </a:xfrm>
          <a:prstGeom prst="rect">
            <a:avLst/>
          </a:prstGeom>
        </p:spPr>
        <p:txBody>
          <a:bodyPr vert="horz" wrap="square" lIns="0" tIns="47625" rIns="0" bIns="0" rtlCol="0" anchor="ctr">
            <a:sp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66370" marR="5080" indent="-154305">
              <a:lnSpc>
                <a:spcPct val="100000"/>
              </a:lnSpc>
              <a:spcBef>
                <a:spcPts val="0"/>
              </a:spcBef>
              <a:tabLst>
                <a:tab pos="4043045" algn="l"/>
              </a:tabLst>
            </a:pPr>
            <a:r>
              <a:rPr lang="ru-RU" b="1" dirty="0">
                <a:solidFill>
                  <a:srgbClr val="001F5F"/>
                </a:solidFill>
              </a:rPr>
              <a:t>1. </a:t>
            </a:r>
            <a:r>
              <a:rPr lang="ru-RU" b="1" spc="-5" dirty="0">
                <a:solidFill>
                  <a:srgbClr val="001F5F"/>
                </a:solidFill>
              </a:rPr>
              <a:t>ВИЗНАЧЕННЯ ПОРОШКІВ, ЇХ КЛАСИФІКАЦІЯ, </a:t>
            </a:r>
            <a:r>
              <a:rPr lang="ru-RU" b="1" spc="-575" dirty="0">
                <a:solidFill>
                  <a:srgbClr val="001F5F"/>
                </a:solidFill>
              </a:rPr>
              <a:t> </a:t>
            </a:r>
            <a:r>
              <a:rPr lang="ru-RU" b="1" dirty="0">
                <a:solidFill>
                  <a:srgbClr val="001F5F"/>
                </a:solidFill>
              </a:rPr>
              <a:t>СПОСОБИ</a:t>
            </a:r>
            <a:r>
              <a:rPr lang="ru-RU" b="1" spc="-15" dirty="0">
                <a:solidFill>
                  <a:srgbClr val="001F5F"/>
                </a:solidFill>
              </a:rPr>
              <a:t> </a:t>
            </a:r>
            <a:r>
              <a:rPr lang="ru-RU" b="1" spc="-5" dirty="0">
                <a:solidFill>
                  <a:srgbClr val="001F5F"/>
                </a:solidFill>
              </a:rPr>
              <a:t>ПРОПИСУВАННЯ, ВИМОГИ</a:t>
            </a:r>
            <a:r>
              <a:rPr lang="ru-RU" b="1" spc="-30" dirty="0">
                <a:solidFill>
                  <a:srgbClr val="001F5F"/>
                </a:solidFill>
              </a:rPr>
              <a:t> </a:t>
            </a:r>
            <a:r>
              <a:rPr lang="ru-RU" b="1" dirty="0">
                <a:solidFill>
                  <a:srgbClr val="001F5F"/>
                </a:solidFill>
              </a:rPr>
              <a:t>ДО</a:t>
            </a:r>
            <a:r>
              <a:rPr lang="ru-RU" b="1" spc="-25" dirty="0">
                <a:solidFill>
                  <a:srgbClr val="001F5F"/>
                </a:solidFill>
              </a:rPr>
              <a:t> </a:t>
            </a:r>
            <a:r>
              <a:rPr lang="ru-RU" b="1" spc="-5" dirty="0">
                <a:solidFill>
                  <a:srgbClr val="001F5F"/>
                </a:solidFill>
              </a:rPr>
              <a:t>НИХ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4600765" y="1404937"/>
            <a:ext cx="4244975" cy="5414010"/>
            <a:chOff x="4600765" y="1404937"/>
            <a:chExt cx="4244975" cy="5414010"/>
          </a:xfrm>
        </p:grpSpPr>
        <p:sp>
          <p:nvSpPr>
            <p:cNvPr id="4" name="object 4"/>
            <p:cNvSpPr/>
            <p:nvPr/>
          </p:nvSpPr>
          <p:spPr>
            <a:xfrm>
              <a:off x="4642104" y="4076700"/>
              <a:ext cx="4198620" cy="2737485"/>
            </a:xfrm>
            <a:custGeom>
              <a:avLst/>
              <a:gdLst/>
              <a:ahLst/>
              <a:cxnLst/>
              <a:rect l="l" t="t" r="r" b="b"/>
              <a:pathLst>
                <a:path w="4198620" h="2737484">
                  <a:moveTo>
                    <a:pt x="3742436" y="0"/>
                  </a:moveTo>
                  <a:lnTo>
                    <a:pt x="456184" y="0"/>
                  </a:lnTo>
                  <a:lnTo>
                    <a:pt x="409537" y="2354"/>
                  </a:lnTo>
                  <a:lnTo>
                    <a:pt x="364239" y="9267"/>
                  </a:lnTo>
                  <a:lnTo>
                    <a:pt x="320519" y="20507"/>
                  </a:lnTo>
                  <a:lnTo>
                    <a:pt x="278606" y="35845"/>
                  </a:lnTo>
                  <a:lnTo>
                    <a:pt x="238728" y="55054"/>
                  </a:lnTo>
                  <a:lnTo>
                    <a:pt x="201116" y="77902"/>
                  </a:lnTo>
                  <a:lnTo>
                    <a:pt x="165998" y="104162"/>
                  </a:lnTo>
                  <a:lnTo>
                    <a:pt x="133604" y="133604"/>
                  </a:lnTo>
                  <a:lnTo>
                    <a:pt x="104162" y="165998"/>
                  </a:lnTo>
                  <a:lnTo>
                    <a:pt x="77902" y="201116"/>
                  </a:lnTo>
                  <a:lnTo>
                    <a:pt x="55054" y="238728"/>
                  </a:lnTo>
                  <a:lnTo>
                    <a:pt x="35845" y="278606"/>
                  </a:lnTo>
                  <a:lnTo>
                    <a:pt x="20507" y="320519"/>
                  </a:lnTo>
                  <a:lnTo>
                    <a:pt x="9267" y="364239"/>
                  </a:lnTo>
                  <a:lnTo>
                    <a:pt x="2354" y="409537"/>
                  </a:lnTo>
                  <a:lnTo>
                    <a:pt x="0" y="456183"/>
                  </a:lnTo>
                  <a:lnTo>
                    <a:pt x="0" y="2280907"/>
                  </a:lnTo>
                  <a:lnTo>
                    <a:pt x="2354" y="2327551"/>
                  </a:lnTo>
                  <a:lnTo>
                    <a:pt x="9267" y="2372848"/>
                  </a:lnTo>
                  <a:lnTo>
                    <a:pt x="20507" y="2416568"/>
                  </a:lnTo>
                  <a:lnTo>
                    <a:pt x="35845" y="2458481"/>
                  </a:lnTo>
                  <a:lnTo>
                    <a:pt x="55054" y="2498359"/>
                  </a:lnTo>
                  <a:lnTo>
                    <a:pt x="77902" y="2535973"/>
                  </a:lnTo>
                  <a:lnTo>
                    <a:pt x="104162" y="2571092"/>
                  </a:lnTo>
                  <a:lnTo>
                    <a:pt x="133604" y="2603488"/>
                  </a:lnTo>
                  <a:lnTo>
                    <a:pt x="165998" y="2632932"/>
                  </a:lnTo>
                  <a:lnTo>
                    <a:pt x="201116" y="2659194"/>
                  </a:lnTo>
                  <a:lnTo>
                    <a:pt x="238728" y="2682044"/>
                  </a:lnTo>
                  <a:lnTo>
                    <a:pt x="278606" y="2701254"/>
                  </a:lnTo>
                  <a:lnTo>
                    <a:pt x="320519" y="2716594"/>
                  </a:lnTo>
                  <a:lnTo>
                    <a:pt x="364239" y="2727835"/>
                  </a:lnTo>
                  <a:lnTo>
                    <a:pt x="409537" y="2734748"/>
                  </a:lnTo>
                  <a:lnTo>
                    <a:pt x="456184" y="2737104"/>
                  </a:lnTo>
                  <a:lnTo>
                    <a:pt x="3742436" y="2737104"/>
                  </a:lnTo>
                  <a:lnTo>
                    <a:pt x="3789082" y="2734748"/>
                  </a:lnTo>
                  <a:lnTo>
                    <a:pt x="3834380" y="2727835"/>
                  </a:lnTo>
                  <a:lnTo>
                    <a:pt x="3878100" y="2716594"/>
                  </a:lnTo>
                  <a:lnTo>
                    <a:pt x="3920013" y="2701254"/>
                  </a:lnTo>
                  <a:lnTo>
                    <a:pt x="3959891" y="2682044"/>
                  </a:lnTo>
                  <a:lnTo>
                    <a:pt x="3997503" y="2659194"/>
                  </a:lnTo>
                  <a:lnTo>
                    <a:pt x="4032621" y="2632932"/>
                  </a:lnTo>
                  <a:lnTo>
                    <a:pt x="4065016" y="2603488"/>
                  </a:lnTo>
                  <a:lnTo>
                    <a:pt x="4094457" y="2571092"/>
                  </a:lnTo>
                  <a:lnTo>
                    <a:pt x="4120717" y="2535973"/>
                  </a:lnTo>
                  <a:lnTo>
                    <a:pt x="4143565" y="2498359"/>
                  </a:lnTo>
                  <a:lnTo>
                    <a:pt x="4162774" y="2458481"/>
                  </a:lnTo>
                  <a:lnTo>
                    <a:pt x="4178112" y="2416568"/>
                  </a:lnTo>
                  <a:lnTo>
                    <a:pt x="4189352" y="2372848"/>
                  </a:lnTo>
                  <a:lnTo>
                    <a:pt x="4196265" y="2327551"/>
                  </a:lnTo>
                  <a:lnTo>
                    <a:pt x="4198620" y="2280907"/>
                  </a:lnTo>
                  <a:lnTo>
                    <a:pt x="4198620" y="456183"/>
                  </a:lnTo>
                  <a:lnTo>
                    <a:pt x="4196265" y="409537"/>
                  </a:lnTo>
                  <a:lnTo>
                    <a:pt x="4189352" y="364239"/>
                  </a:lnTo>
                  <a:lnTo>
                    <a:pt x="4178112" y="320519"/>
                  </a:lnTo>
                  <a:lnTo>
                    <a:pt x="4162774" y="278606"/>
                  </a:lnTo>
                  <a:lnTo>
                    <a:pt x="4143565" y="238728"/>
                  </a:lnTo>
                  <a:lnTo>
                    <a:pt x="4120717" y="201116"/>
                  </a:lnTo>
                  <a:lnTo>
                    <a:pt x="4094457" y="165998"/>
                  </a:lnTo>
                  <a:lnTo>
                    <a:pt x="4065016" y="133604"/>
                  </a:lnTo>
                  <a:lnTo>
                    <a:pt x="4032621" y="104162"/>
                  </a:lnTo>
                  <a:lnTo>
                    <a:pt x="3997503" y="77902"/>
                  </a:lnTo>
                  <a:lnTo>
                    <a:pt x="3959891" y="55054"/>
                  </a:lnTo>
                  <a:lnTo>
                    <a:pt x="3920013" y="35845"/>
                  </a:lnTo>
                  <a:lnTo>
                    <a:pt x="3878100" y="20507"/>
                  </a:lnTo>
                  <a:lnTo>
                    <a:pt x="3834380" y="9267"/>
                  </a:lnTo>
                  <a:lnTo>
                    <a:pt x="3789082" y="2354"/>
                  </a:lnTo>
                  <a:lnTo>
                    <a:pt x="3742436" y="0"/>
                  </a:lnTo>
                  <a:close/>
                </a:path>
              </a:pathLst>
            </a:custGeom>
            <a:solidFill>
              <a:srgbClr val="DFF4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642104" y="4076700"/>
              <a:ext cx="4198620" cy="2737485"/>
            </a:xfrm>
            <a:custGeom>
              <a:avLst/>
              <a:gdLst/>
              <a:ahLst/>
              <a:cxnLst/>
              <a:rect l="l" t="t" r="r" b="b"/>
              <a:pathLst>
                <a:path w="4198620" h="2737484">
                  <a:moveTo>
                    <a:pt x="0" y="456183"/>
                  </a:moveTo>
                  <a:lnTo>
                    <a:pt x="2354" y="409537"/>
                  </a:lnTo>
                  <a:lnTo>
                    <a:pt x="9267" y="364239"/>
                  </a:lnTo>
                  <a:lnTo>
                    <a:pt x="20507" y="320519"/>
                  </a:lnTo>
                  <a:lnTo>
                    <a:pt x="35845" y="278606"/>
                  </a:lnTo>
                  <a:lnTo>
                    <a:pt x="55054" y="238728"/>
                  </a:lnTo>
                  <a:lnTo>
                    <a:pt x="77902" y="201116"/>
                  </a:lnTo>
                  <a:lnTo>
                    <a:pt x="104162" y="165998"/>
                  </a:lnTo>
                  <a:lnTo>
                    <a:pt x="133604" y="133604"/>
                  </a:lnTo>
                  <a:lnTo>
                    <a:pt x="165998" y="104162"/>
                  </a:lnTo>
                  <a:lnTo>
                    <a:pt x="201116" y="77902"/>
                  </a:lnTo>
                  <a:lnTo>
                    <a:pt x="238728" y="55054"/>
                  </a:lnTo>
                  <a:lnTo>
                    <a:pt x="278606" y="35845"/>
                  </a:lnTo>
                  <a:lnTo>
                    <a:pt x="320519" y="20507"/>
                  </a:lnTo>
                  <a:lnTo>
                    <a:pt x="364239" y="9267"/>
                  </a:lnTo>
                  <a:lnTo>
                    <a:pt x="409537" y="2354"/>
                  </a:lnTo>
                  <a:lnTo>
                    <a:pt x="456184" y="0"/>
                  </a:lnTo>
                  <a:lnTo>
                    <a:pt x="3742436" y="0"/>
                  </a:lnTo>
                  <a:lnTo>
                    <a:pt x="3789082" y="2354"/>
                  </a:lnTo>
                  <a:lnTo>
                    <a:pt x="3834380" y="9267"/>
                  </a:lnTo>
                  <a:lnTo>
                    <a:pt x="3878100" y="20507"/>
                  </a:lnTo>
                  <a:lnTo>
                    <a:pt x="3920013" y="35845"/>
                  </a:lnTo>
                  <a:lnTo>
                    <a:pt x="3959891" y="55054"/>
                  </a:lnTo>
                  <a:lnTo>
                    <a:pt x="3997503" y="77902"/>
                  </a:lnTo>
                  <a:lnTo>
                    <a:pt x="4032621" y="104162"/>
                  </a:lnTo>
                  <a:lnTo>
                    <a:pt x="4065016" y="133604"/>
                  </a:lnTo>
                  <a:lnTo>
                    <a:pt x="4094457" y="165998"/>
                  </a:lnTo>
                  <a:lnTo>
                    <a:pt x="4120717" y="201116"/>
                  </a:lnTo>
                  <a:lnTo>
                    <a:pt x="4143565" y="238728"/>
                  </a:lnTo>
                  <a:lnTo>
                    <a:pt x="4162774" y="278606"/>
                  </a:lnTo>
                  <a:lnTo>
                    <a:pt x="4178112" y="320519"/>
                  </a:lnTo>
                  <a:lnTo>
                    <a:pt x="4189352" y="364239"/>
                  </a:lnTo>
                  <a:lnTo>
                    <a:pt x="4196265" y="409537"/>
                  </a:lnTo>
                  <a:lnTo>
                    <a:pt x="4198620" y="456183"/>
                  </a:lnTo>
                  <a:lnTo>
                    <a:pt x="4198620" y="2280907"/>
                  </a:lnTo>
                  <a:lnTo>
                    <a:pt x="4196265" y="2327551"/>
                  </a:lnTo>
                  <a:lnTo>
                    <a:pt x="4189352" y="2372848"/>
                  </a:lnTo>
                  <a:lnTo>
                    <a:pt x="4178112" y="2416568"/>
                  </a:lnTo>
                  <a:lnTo>
                    <a:pt x="4162774" y="2458481"/>
                  </a:lnTo>
                  <a:lnTo>
                    <a:pt x="4143565" y="2498359"/>
                  </a:lnTo>
                  <a:lnTo>
                    <a:pt x="4120717" y="2535973"/>
                  </a:lnTo>
                  <a:lnTo>
                    <a:pt x="4094457" y="2571092"/>
                  </a:lnTo>
                  <a:lnTo>
                    <a:pt x="4065016" y="2603488"/>
                  </a:lnTo>
                  <a:lnTo>
                    <a:pt x="4032621" y="2632932"/>
                  </a:lnTo>
                  <a:lnTo>
                    <a:pt x="3997503" y="2659194"/>
                  </a:lnTo>
                  <a:lnTo>
                    <a:pt x="3959891" y="2682044"/>
                  </a:lnTo>
                  <a:lnTo>
                    <a:pt x="3920013" y="2701254"/>
                  </a:lnTo>
                  <a:lnTo>
                    <a:pt x="3878100" y="2716594"/>
                  </a:lnTo>
                  <a:lnTo>
                    <a:pt x="3834380" y="2727835"/>
                  </a:lnTo>
                  <a:lnTo>
                    <a:pt x="3789082" y="2734748"/>
                  </a:lnTo>
                  <a:lnTo>
                    <a:pt x="3742436" y="2737104"/>
                  </a:lnTo>
                  <a:lnTo>
                    <a:pt x="456184" y="2737104"/>
                  </a:lnTo>
                  <a:lnTo>
                    <a:pt x="409537" y="2734748"/>
                  </a:lnTo>
                  <a:lnTo>
                    <a:pt x="364239" y="2727835"/>
                  </a:lnTo>
                  <a:lnTo>
                    <a:pt x="320519" y="2716594"/>
                  </a:lnTo>
                  <a:lnTo>
                    <a:pt x="278606" y="2701254"/>
                  </a:lnTo>
                  <a:lnTo>
                    <a:pt x="238728" y="2682044"/>
                  </a:lnTo>
                  <a:lnTo>
                    <a:pt x="201116" y="2659194"/>
                  </a:lnTo>
                  <a:lnTo>
                    <a:pt x="165998" y="2632932"/>
                  </a:lnTo>
                  <a:lnTo>
                    <a:pt x="133604" y="2603488"/>
                  </a:lnTo>
                  <a:lnTo>
                    <a:pt x="104162" y="2571092"/>
                  </a:lnTo>
                  <a:lnTo>
                    <a:pt x="77902" y="2535973"/>
                  </a:lnTo>
                  <a:lnTo>
                    <a:pt x="55054" y="2498359"/>
                  </a:lnTo>
                  <a:lnTo>
                    <a:pt x="35845" y="2458481"/>
                  </a:lnTo>
                  <a:lnTo>
                    <a:pt x="20507" y="2416568"/>
                  </a:lnTo>
                  <a:lnTo>
                    <a:pt x="9267" y="2372848"/>
                  </a:lnTo>
                  <a:lnTo>
                    <a:pt x="2354" y="2327551"/>
                  </a:lnTo>
                  <a:lnTo>
                    <a:pt x="0" y="2280907"/>
                  </a:lnTo>
                  <a:lnTo>
                    <a:pt x="0" y="456183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605528" y="1409700"/>
              <a:ext cx="4235450" cy="2376170"/>
            </a:xfrm>
            <a:custGeom>
              <a:avLst/>
              <a:gdLst/>
              <a:ahLst/>
              <a:cxnLst/>
              <a:rect l="l" t="t" r="r" b="b"/>
              <a:pathLst>
                <a:path w="4235450" h="2376170">
                  <a:moveTo>
                    <a:pt x="3839210" y="0"/>
                  </a:moveTo>
                  <a:lnTo>
                    <a:pt x="395986" y="0"/>
                  </a:lnTo>
                  <a:lnTo>
                    <a:pt x="349806" y="2664"/>
                  </a:lnTo>
                  <a:lnTo>
                    <a:pt x="305190" y="10458"/>
                  </a:lnTo>
                  <a:lnTo>
                    <a:pt x="262437" y="23085"/>
                  </a:lnTo>
                  <a:lnTo>
                    <a:pt x="221842" y="40249"/>
                  </a:lnTo>
                  <a:lnTo>
                    <a:pt x="183703" y="61651"/>
                  </a:lnTo>
                  <a:lnTo>
                    <a:pt x="148318" y="86994"/>
                  </a:lnTo>
                  <a:lnTo>
                    <a:pt x="115982" y="115982"/>
                  </a:lnTo>
                  <a:lnTo>
                    <a:pt x="86994" y="148318"/>
                  </a:lnTo>
                  <a:lnTo>
                    <a:pt x="61651" y="183703"/>
                  </a:lnTo>
                  <a:lnTo>
                    <a:pt x="40249" y="221842"/>
                  </a:lnTo>
                  <a:lnTo>
                    <a:pt x="23085" y="262437"/>
                  </a:lnTo>
                  <a:lnTo>
                    <a:pt x="10458" y="305190"/>
                  </a:lnTo>
                  <a:lnTo>
                    <a:pt x="2664" y="349806"/>
                  </a:lnTo>
                  <a:lnTo>
                    <a:pt x="0" y="395986"/>
                  </a:lnTo>
                  <a:lnTo>
                    <a:pt x="0" y="1979929"/>
                  </a:lnTo>
                  <a:lnTo>
                    <a:pt x="2664" y="2026109"/>
                  </a:lnTo>
                  <a:lnTo>
                    <a:pt x="10458" y="2070725"/>
                  </a:lnTo>
                  <a:lnTo>
                    <a:pt x="23085" y="2113478"/>
                  </a:lnTo>
                  <a:lnTo>
                    <a:pt x="40249" y="2154073"/>
                  </a:lnTo>
                  <a:lnTo>
                    <a:pt x="61651" y="2192212"/>
                  </a:lnTo>
                  <a:lnTo>
                    <a:pt x="86994" y="2227597"/>
                  </a:lnTo>
                  <a:lnTo>
                    <a:pt x="115982" y="2259933"/>
                  </a:lnTo>
                  <a:lnTo>
                    <a:pt x="148318" y="2288921"/>
                  </a:lnTo>
                  <a:lnTo>
                    <a:pt x="183703" y="2314264"/>
                  </a:lnTo>
                  <a:lnTo>
                    <a:pt x="221842" y="2335666"/>
                  </a:lnTo>
                  <a:lnTo>
                    <a:pt x="262437" y="2352830"/>
                  </a:lnTo>
                  <a:lnTo>
                    <a:pt x="305190" y="2365457"/>
                  </a:lnTo>
                  <a:lnTo>
                    <a:pt x="349806" y="2373251"/>
                  </a:lnTo>
                  <a:lnTo>
                    <a:pt x="395986" y="2375916"/>
                  </a:lnTo>
                  <a:lnTo>
                    <a:pt x="3839210" y="2375916"/>
                  </a:lnTo>
                  <a:lnTo>
                    <a:pt x="3885389" y="2373251"/>
                  </a:lnTo>
                  <a:lnTo>
                    <a:pt x="3930005" y="2365457"/>
                  </a:lnTo>
                  <a:lnTo>
                    <a:pt x="3972758" y="2352830"/>
                  </a:lnTo>
                  <a:lnTo>
                    <a:pt x="4013353" y="2335666"/>
                  </a:lnTo>
                  <a:lnTo>
                    <a:pt x="4051492" y="2314264"/>
                  </a:lnTo>
                  <a:lnTo>
                    <a:pt x="4086877" y="2288921"/>
                  </a:lnTo>
                  <a:lnTo>
                    <a:pt x="4119213" y="2259933"/>
                  </a:lnTo>
                  <a:lnTo>
                    <a:pt x="4148201" y="2227597"/>
                  </a:lnTo>
                  <a:lnTo>
                    <a:pt x="4173544" y="2192212"/>
                  </a:lnTo>
                  <a:lnTo>
                    <a:pt x="4194946" y="2154073"/>
                  </a:lnTo>
                  <a:lnTo>
                    <a:pt x="4212110" y="2113478"/>
                  </a:lnTo>
                  <a:lnTo>
                    <a:pt x="4224737" y="2070725"/>
                  </a:lnTo>
                  <a:lnTo>
                    <a:pt x="4232531" y="2026109"/>
                  </a:lnTo>
                  <a:lnTo>
                    <a:pt x="4235196" y="1979929"/>
                  </a:lnTo>
                  <a:lnTo>
                    <a:pt x="4235196" y="395986"/>
                  </a:lnTo>
                  <a:lnTo>
                    <a:pt x="4232531" y="349806"/>
                  </a:lnTo>
                  <a:lnTo>
                    <a:pt x="4224737" y="305190"/>
                  </a:lnTo>
                  <a:lnTo>
                    <a:pt x="4212110" y="262437"/>
                  </a:lnTo>
                  <a:lnTo>
                    <a:pt x="4194946" y="221842"/>
                  </a:lnTo>
                  <a:lnTo>
                    <a:pt x="4173544" y="183703"/>
                  </a:lnTo>
                  <a:lnTo>
                    <a:pt x="4148201" y="148318"/>
                  </a:lnTo>
                  <a:lnTo>
                    <a:pt x="4119213" y="115982"/>
                  </a:lnTo>
                  <a:lnTo>
                    <a:pt x="4086877" y="86994"/>
                  </a:lnTo>
                  <a:lnTo>
                    <a:pt x="4051492" y="61651"/>
                  </a:lnTo>
                  <a:lnTo>
                    <a:pt x="4013353" y="40249"/>
                  </a:lnTo>
                  <a:lnTo>
                    <a:pt x="3972758" y="23085"/>
                  </a:lnTo>
                  <a:lnTo>
                    <a:pt x="3930005" y="10458"/>
                  </a:lnTo>
                  <a:lnTo>
                    <a:pt x="3885389" y="2664"/>
                  </a:lnTo>
                  <a:lnTo>
                    <a:pt x="3839210" y="0"/>
                  </a:lnTo>
                  <a:close/>
                </a:path>
              </a:pathLst>
            </a:custGeom>
            <a:solidFill>
              <a:srgbClr val="DFF4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605528" y="1409700"/>
              <a:ext cx="4235450" cy="2376170"/>
            </a:xfrm>
            <a:custGeom>
              <a:avLst/>
              <a:gdLst/>
              <a:ahLst/>
              <a:cxnLst/>
              <a:rect l="l" t="t" r="r" b="b"/>
              <a:pathLst>
                <a:path w="4235450" h="2376170">
                  <a:moveTo>
                    <a:pt x="0" y="395986"/>
                  </a:moveTo>
                  <a:lnTo>
                    <a:pt x="2664" y="349806"/>
                  </a:lnTo>
                  <a:lnTo>
                    <a:pt x="10458" y="305190"/>
                  </a:lnTo>
                  <a:lnTo>
                    <a:pt x="23085" y="262437"/>
                  </a:lnTo>
                  <a:lnTo>
                    <a:pt x="40249" y="221842"/>
                  </a:lnTo>
                  <a:lnTo>
                    <a:pt x="61651" y="183703"/>
                  </a:lnTo>
                  <a:lnTo>
                    <a:pt x="86994" y="148318"/>
                  </a:lnTo>
                  <a:lnTo>
                    <a:pt x="115982" y="115982"/>
                  </a:lnTo>
                  <a:lnTo>
                    <a:pt x="148318" y="86994"/>
                  </a:lnTo>
                  <a:lnTo>
                    <a:pt x="183703" y="61651"/>
                  </a:lnTo>
                  <a:lnTo>
                    <a:pt x="221842" y="40249"/>
                  </a:lnTo>
                  <a:lnTo>
                    <a:pt x="262437" y="23085"/>
                  </a:lnTo>
                  <a:lnTo>
                    <a:pt x="305190" y="10458"/>
                  </a:lnTo>
                  <a:lnTo>
                    <a:pt x="349806" y="2664"/>
                  </a:lnTo>
                  <a:lnTo>
                    <a:pt x="395986" y="0"/>
                  </a:lnTo>
                  <a:lnTo>
                    <a:pt x="3839210" y="0"/>
                  </a:lnTo>
                  <a:lnTo>
                    <a:pt x="3885389" y="2664"/>
                  </a:lnTo>
                  <a:lnTo>
                    <a:pt x="3930005" y="10458"/>
                  </a:lnTo>
                  <a:lnTo>
                    <a:pt x="3972758" y="23085"/>
                  </a:lnTo>
                  <a:lnTo>
                    <a:pt x="4013353" y="40249"/>
                  </a:lnTo>
                  <a:lnTo>
                    <a:pt x="4051492" y="61651"/>
                  </a:lnTo>
                  <a:lnTo>
                    <a:pt x="4086877" y="86994"/>
                  </a:lnTo>
                  <a:lnTo>
                    <a:pt x="4119213" y="115982"/>
                  </a:lnTo>
                  <a:lnTo>
                    <a:pt x="4148201" y="148318"/>
                  </a:lnTo>
                  <a:lnTo>
                    <a:pt x="4173544" y="183703"/>
                  </a:lnTo>
                  <a:lnTo>
                    <a:pt x="4194946" y="221842"/>
                  </a:lnTo>
                  <a:lnTo>
                    <a:pt x="4212110" y="262437"/>
                  </a:lnTo>
                  <a:lnTo>
                    <a:pt x="4224737" y="305190"/>
                  </a:lnTo>
                  <a:lnTo>
                    <a:pt x="4232531" y="349806"/>
                  </a:lnTo>
                  <a:lnTo>
                    <a:pt x="4235196" y="395986"/>
                  </a:lnTo>
                  <a:lnTo>
                    <a:pt x="4235196" y="1979929"/>
                  </a:lnTo>
                  <a:lnTo>
                    <a:pt x="4232531" y="2026109"/>
                  </a:lnTo>
                  <a:lnTo>
                    <a:pt x="4224737" y="2070725"/>
                  </a:lnTo>
                  <a:lnTo>
                    <a:pt x="4212110" y="2113478"/>
                  </a:lnTo>
                  <a:lnTo>
                    <a:pt x="4194946" y="2154073"/>
                  </a:lnTo>
                  <a:lnTo>
                    <a:pt x="4173544" y="2192212"/>
                  </a:lnTo>
                  <a:lnTo>
                    <a:pt x="4148201" y="2227597"/>
                  </a:lnTo>
                  <a:lnTo>
                    <a:pt x="4119213" y="2259933"/>
                  </a:lnTo>
                  <a:lnTo>
                    <a:pt x="4086877" y="2288921"/>
                  </a:lnTo>
                  <a:lnTo>
                    <a:pt x="4051492" y="2314264"/>
                  </a:lnTo>
                  <a:lnTo>
                    <a:pt x="4013353" y="2335666"/>
                  </a:lnTo>
                  <a:lnTo>
                    <a:pt x="3972758" y="2352830"/>
                  </a:lnTo>
                  <a:lnTo>
                    <a:pt x="3930005" y="2365457"/>
                  </a:lnTo>
                  <a:lnTo>
                    <a:pt x="3885389" y="2373251"/>
                  </a:lnTo>
                  <a:lnTo>
                    <a:pt x="3839210" y="2375916"/>
                  </a:lnTo>
                  <a:lnTo>
                    <a:pt x="395986" y="2375916"/>
                  </a:lnTo>
                  <a:lnTo>
                    <a:pt x="349806" y="2373251"/>
                  </a:lnTo>
                  <a:lnTo>
                    <a:pt x="305190" y="2365457"/>
                  </a:lnTo>
                  <a:lnTo>
                    <a:pt x="262437" y="2352830"/>
                  </a:lnTo>
                  <a:lnTo>
                    <a:pt x="221842" y="2335666"/>
                  </a:lnTo>
                  <a:lnTo>
                    <a:pt x="183703" y="2314264"/>
                  </a:lnTo>
                  <a:lnTo>
                    <a:pt x="148318" y="2288921"/>
                  </a:lnTo>
                  <a:lnTo>
                    <a:pt x="115982" y="2259933"/>
                  </a:lnTo>
                  <a:lnTo>
                    <a:pt x="86994" y="2227597"/>
                  </a:lnTo>
                  <a:lnTo>
                    <a:pt x="61651" y="2192212"/>
                  </a:lnTo>
                  <a:lnTo>
                    <a:pt x="40249" y="2154073"/>
                  </a:lnTo>
                  <a:lnTo>
                    <a:pt x="23085" y="2113478"/>
                  </a:lnTo>
                  <a:lnTo>
                    <a:pt x="10458" y="2070725"/>
                  </a:lnTo>
                  <a:lnTo>
                    <a:pt x="2664" y="2026109"/>
                  </a:lnTo>
                  <a:lnTo>
                    <a:pt x="0" y="1979929"/>
                  </a:lnTo>
                  <a:lnTo>
                    <a:pt x="0" y="395986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4800980" y="1557655"/>
            <a:ext cx="2914015" cy="2160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Rp.:</a:t>
            </a:r>
            <a:r>
              <a:rPr sz="2000" spc="-3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Acidi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ascorbinici</a:t>
            </a:r>
            <a:r>
              <a:rPr sz="2000" spc="-2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0,05</a:t>
            </a:r>
            <a:endParaRPr sz="2000">
              <a:latin typeface="Tahoma"/>
              <a:cs typeface="Tahoma"/>
            </a:endParaRPr>
          </a:p>
          <a:p>
            <a:pPr marL="408940" algn="just">
              <a:lnSpc>
                <a:spcPct val="100000"/>
              </a:lnSpc>
            </a:pP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Calcii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gluconatis</a:t>
            </a:r>
            <a:r>
              <a:rPr sz="2000" spc="-3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0,2</a:t>
            </a:r>
            <a:endParaRPr sz="2000">
              <a:latin typeface="Tahoma"/>
              <a:cs typeface="Tahoma"/>
            </a:endParaRPr>
          </a:p>
          <a:p>
            <a:pPr marL="408940" algn="just">
              <a:lnSpc>
                <a:spcPct val="100000"/>
              </a:lnSpc>
            </a:pP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Glucosi</a:t>
            </a:r>
            <a:r>
              <a:rPr sz="2000" spc="-5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0,3</a:t>
            </a:r>
            <a:endParaRPr sz="2000">
              <a:latin typeface="Tahoma"/>
              <a:cs typeface="Tahoma"/>
            </a:endParaRPr>
          </a:p>
          <a:p>
            <a:pPr marL="408940" marR="93980" algn="just">
              <a:lnSpc>
                <a:spcPct val="100000"/>
              </a:lnSpc>
            </a:pP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Misce, </a:t>
            </a: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ut fiat pulvis.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C00000"/>
                </a:solidFill>
                <a:latin typeface="Tahoma"/>
                <a:cs typeface="Tahoma"/>
              </a:rPr>
              <a:t>Da </a:t>
            </a:r>
            <a:r>
              <a:rPr sz="2000" dirty="0">
                <a:solidFill>
                  <a:srgbClr val="C00000"/>
                </a:solidFill>
                <a:latin typeface="Tahoma"/>
                <a:cs typeface="Tahoma"/>
              </a:rPr>
              <a:t>tales doses N </a:t>
            </a:r>
            <a:r>
              <a:rPr sz="2000" spc="-5" dirty="0">
                <a:solidFill>
                  <a:srgbClr val="C00000"/>
                </a:solidFill>
                <a:latin typeface="Tahoma"/>
                <a:cs typeface="Tahoma"/>
              </a:rPr>
              <a:t>30. </a:t>
            </a:r>
            <a:r>
              <a:rPr sz="2000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Signa:</a:t>
            </a:r>
            <a:r>
              <a:rPr sz="2000" spc="-2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По</a:t>
            </a:r>
            <a:r>
              <a:rPr sz="2000" spc="-3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1</a:t>
            </a:r>
            <a:r>
              <a:rPr sz="2000" spc="-2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порошку</a:t>
            </a:r>
            <a:endParaRPr sz="2000">
              <a:latin typeface="Tahoma"/>
              <a:cs typeface="Tahoma"/>
            </a:endParaRPr>
          </a:p>
          <a:p>
            <a:pPr marL="885825" algn="just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3</a:t>
            </a:r>
            <a:r>
              <a:rPr sz="2000" spc="-2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рази</a:t>
            </a:r>
            <a:r>
              <a:rPr sz="2000" spc="-3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на</a:t>
            </a:r>
            <a:r>
              <a:rPr sz="2000" spc="-2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день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38137" y="915733"/>
            <a:ext cx="8147684" cy="369570"/>
            <a:chOff x="338137" y="915733"/>
            <a:chExt cx="8147684" cy="369570"/>
          </a:xfrm>
        </p:grpSpPr>
        <p:sp>
          <p:nvSpPr>
            <p:cNvPr id="10" name="object 10"/>
            <p:cNvSpPr/>
            <p:nvPr/>
          </p:nvSpPr>
          <p:spPr>
            <a:xfrm>
              <a:off x="342900" y="920496"/>
              <a:ext cx="8138159" cy="360045"/>
            </a:xfrm>
            <a:custGeom>
              <a:avLst/>
              <a:gdLst/>
              <a:ahLst/>
              <a:cxnLst/>
              <a:rect l="l" t="t" r="r" b="b"/>
              <a:pathLst>
                <a:path w="8138159" h="360044">
                  <a:moveTo>
                    <a:pt x="8078216" y="0"/>
                  </a:moveTo>
                  <a:lnTo>
                    <a:pt x="59943" y="0"/>
                  </a:lnTo>
                  <a:lnTo>
                    <a:pt x="36609" y="4704"/>
                  </a:lnTo>
                  <a:lnTo>
                    <a:pt x="17556" y="17541"/>
                  </a:lnTo>
                  <a:lnTo>
                    <a:pt x="4710" y="36593"/>
                  </a:lnTo>
                  <a:lnTo>
                    <a:pt x="0" y="59943"/>
                  </a:lnTo>
                  <a:lnTo>
                    <a:pt x="0" y="299719"/>
                  </a:lnTo>
                  <a:lnTo>
                    <a:pt x="4710" y="323070"/>
                  </a:lnTo>
                  <a:lnTo>
                    <a:pt x="17556" y="342122"/>
                  </a:lnTo>
                  <a:lnTo>
                    <a:pt x="36609" y="354959"/>
                  </a:lnTo>
                  <a:lnTo>
                    <a:pt x="59943" y="359663"/>
                  </a:lnTo>
                  <a:lnTo>
                    <a:pt x="8078216" y="359663"/>
                  </a:lnTo>
                  <a:lnTo>
                    <a:pt x="8101566" y="354959"/>
                  </a:lnTo>
                  <a:lnTo>
                    <a:pt x="8120618" y="342122"/>
                  </a:lnTo>
                  <a:lnTo>
                    <a:pt x="8133455" y="323070"/>
                  </a:lnTo>
                  <a:lnTo>
                    <a:pt x="8138159" y="299719"/>
                  </a:lnTo>
                  <a:lnTo>
                    <a:pt x="8138159" y="59943"/>
                  </a:lnTo>
                  <a:lnTo>
                    <a:pt x="8133455" y="36593"/>
                  </a:lnTo>
                  <a:lnTo>
                    <a:pt x="8120618" y="17541"/>
                  </a:lnTo>
                  <a:lnTo>
                    <a:pt x="8101566" y="4704"/>
                  </a:lnTo>
                  <a:lnTo>
                    <a:pt x="8078216" y="0"/>
                  </a:lnTo>
                  <a:close/>
                </a:path>
              </a:pathLst>
            </a:custGeom>
            <a:solidFill>
              <a:srgbClr val="C5E4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42900" y="920496"/>
              <a:ext cx="8138159" cy="360045"/>
            </a:xfrm>
            <a:custGeom>
              <a:avLst/>
              <a:gdLst/>
              <a:ahLst/>
              <a:cxnLst/>
              <a:rect l="l" t="t" r="r" b="b"/>
              <a:pathLst>
                <a:path w="8138159" h="360044">
                  <a:moveTo>
                    <a:pt x="0" y="59943"/>
                  </a:moveTo>
                  <a:lnTo>
                    <a:pt x="4710" y="36593"/>
                  </a:lnTo>
                  <a:lnTo>
                    <a:pt x="17556" y="17541"/>
                  </a:lnTo>
                  <a:lnTo>
                    <a:pt x="36609" y="4704"/>
                  </a:lnTo>
                  <a:lnTo>
                    <a:pt x="59943" y="0"/>
                  </a:lnTo>
                  <a:lnTo>
                    <a:pt x="8078216" y="0"/>
                  </a:lnTo>
                  <a:lnTo>
                    <a:pt x="8101566" y="4704"/>
                  </a:lnTo>
                  <a:lnTo>
                    <a:pt x="8120618" y="17541"/>
                  </a:lnTo>
                  <a:lnTo>
                    <a:pt x="8133455" y="36593"/>
                  </a:lnTo>
                  <a:lnTo>
                    <a:pt x="8138159" y="59943"/>
                  </a:lnTo>
                  <a:lnTo>
                    <a:pt x="8138159" y="299719"/>
                  </a:lnTo>
                  <a:lnTo>
                    <a:pt x="8133455" y="323070"/>
                  </a:lnTo>
                  <a:lnTo>
                    <a:pt x="8120618" y="342122"/>
                  </a:lnTo>
                  <a:lnTo>
                    <a:pt x="8101566" y="354959"/>
                  </a:lnTo>
                  <a:lnTo>
                    <a:pt x="8078216" y="359663"/>
                  </a:lnTo>
                  <a:lnTo>
                    <a:pt x="59943" y="359663"/>
                  </a:lnTo>
                  <a:lnTo>
                    <a:pt x="36609" y="354959"/>
                  </a:lnTo>
                  <a:lnTo>
                    <a:pt x="17556" y="342122"/>
                  </a:lnTo>
                  <a:lnTo>
                    <a:pt x="4710" y="323070"/>
                  </a:lnTo>
                  <a:lnTo>
                    <a:pt x="0" y="299719"/>
                  </a:lnTo>
                  <a:lnTo>
                    <a:pt x="0" y="59943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2592070" y="965453"/>
            <a:ext cx="3640454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solidFill>
                  <a:srgbClr val="496382"/>
                </a:solidFill>
                <a:latin typeface="Tahoma"/>
                <a:cs typeface="Tahoma"/>
              </a:rPr>
              <a:t>СПОСОБИ</a:t>
            </a:r>
            <a:r>
              <a:rPr sz="1400" b="1" spc="-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solidFill>
                  <a:srgbClr val="496382"/>
                </a:solidFill>
                <a:latin typeface="Tahoma"/>
                <a:cs typeface="Tahoma"/>
              </a:rPr>
              <a:t>ПРОПИСУВАННЯ</a:t>
            </a:r>
            <a:r>
              <a:rPr sz="1400" b="1" spc="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496382"/>
                </a:solidFill>
                <a:latin typeface="Tahoma"/>
                <a:cs typeface="Tahoma"/>
              </a:rPr>
              <a:t>ПОРОШКІВ</a:t>
            </a:r>
            <a:endParaRPr sz="1400">
              <a:latin typeface="Tahoma"/>
              <a:cs typeface="Tahoma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679513" y="1407985"/>
            <a:ext cx="3466465" cy="2283460"/>
            <a:chOff x="679513" y="1407985"/>
            <a:chExt cx="3466465" cy="2283460"/>
          </a:xfrm>
        </p:grpSpPr>
        <p:sp>
          <p:nvSpPr>
            <p:cNvPr id="14" name="object 14"/>
            <p:cNvSpPr/>
            <p:nvPr/>
          </p:nvSpPr>
          <p:spPr>
            <a:xfrm>
              <a:off x="684276" y="1412747"/>
              <a:ext cx="3456940" cy="2273935"/>
            </a:xfrm>
            <a:custGeom>
              <a:avLst/>
              <a:gdLst/>
              <a:ahLst/>
              <a:cxnLst/>
              <a:rect l="l" t="t" r="r" b="b"/>
              <a:pathLst>
                <a:path w="3456940" h="2273935">
                  <a:moveTo>
                    <a:pt x="3077464" y="0"/>
                  </a:moveTo>
                  <a:lnTo>
                    <a:pt x="378980" y="0"/>
                  </a:lnTo>
                  <a:lnTo>
                    <a:pt x="331441" y="2952"/>
                  </a:lnTo>
                  <a:lnTo>
                    <a:pt x="285664" y="11574"/>
                  </a:lnTo>
                  <a:lnTo>
                    <a:pt x="242005" y="25509"/>
                  </a:lnTo>
                  <a:lnTo>
                    <a:pt x="200818" y="44402"/>
                  </a:lnTo>
                  <a:lnTo>
                    <a:pt x="162459" y="67899"/>
                  </a:lnTo>
                  <a:lnTo>
                    <a:pt x="127283" y="95643"/>
                  </a:lnTo>
                  <a:lnTo>
                    <a:pt x="95644" y="127281"/>
                  </a:lnTo>
                  <a:lnTo>
                    <a:pt x="67899" y="162456"/>
                  </a:lnTo>
                  <a:lnTo>
                    <a:pt x="44402" y="200814"/>
                  </a:lnTo>
                  <a:lnTo>
                    <a:pt x="25509" y="241999"/>
                  </a:lnTo>
                  <a:lnTo>
                    <a:pt x="11574" y="285656"/>
                  </a:lnTo>
                  <a:lnTo>
                    <a:pt x="2952" y="331431"/>
                  </a:lnTo>
                  <a:lnTo>
                    <a:pt x="0" y="378967"/>
                  </a:lnTo>
                  <a:lnTo>
                    <a:pt x="0" y="1894839"/>
                  </a:lnTo>
                  <a:lnTo>
                    <a:pt x="2952" y="1942376"/>
                  </a:lnTo>
                  <a:lnTo>
                    <a:pt x="11574" y="1988151"/>
                  </a:lnTo>
                  <a:lnTo>
                    <a:pt x="25509" y="2031808"/>
                  </a:lnTo>
                  <a:lnTo>
                    <a:pt x="44402" y="2072993"/>
                  </a:lnTo>
                  <a:lnTo>
                    <a:pt x="67899" y="2111351"/>
                  </a:lnTo>
                  <a:lnTo>
                    <a:pt x="95644" y="2146526"/>
                  </a:lnTo>
                  <a:lnTo>
                    <a:pt x="127283" y="2178164"/>
                  </a:lnTo>
                  <a:lnTo>
                    <a:pt x="162459" y="2205908"/>
                  </a:lnTo>
                  <a:lnTo>
                    <a:pt x="200818" y="2229405"/>
                  </a:lnTo>
                  <a:lnTo>
                    <a:pt x="242005" y="2248298"/>
                  </a:lnTo>
                  <a:lnTo>
                    <a:pt x="285664" y="2262233"/>
                  </a:lnTo>
                  <a:lnTo>
                    <a:pt x="331441" y="2270855"/>
                  </a:lnTo>
                  <a:lnTo>
                    <a:pt x="378980" y="2273808"/>
                  </a:lnTo>
                  <a:lnTo>
                    <a:pt x="3077464" y="2273808"/>
                  </a:lnTo>
                  <a:lnTo>
                    <a:pt x="3125000" y="2270855"/>
                  </a:lnTo>
                  <a:lnTo>
                    <a:pt x="3170775" y="2262233"/>
                  </a:lnTo>
                  <a:lnTo>
                    <a:pt x="3214432" y="2248298"/>
                  </a:lnTo>
                  <a:lnTo>
                    <a:pt x="3255617" y="2229405"/>
                  </a:lnTo>
                  <a:lnTo>
                    <a:pt x="3293975" y="2205908"/>
                  </a:lnTo>
                  <a:lnTo>
                    <a:pt x="3329150" y="2178164"/>
                  </a:lnTo>
                  <a:lnTo>
                    <a:pt x="3360788" y="2146526"/>
                  </a:lnTo>
                  <a:lnTo>
                    <a:pt x="3388532" y="2111351"/>
                  </a:lnTo>
                  <a:lnTo>
                    <a:pt x="3412029" y="2072993"/>
                  </a:lnTo>
                  <a:lnTo>
                    <a:pt x="3430922" y="2031808"/>
                  </a:lnTo>
                  <a:lnTo>
                    <a:pt x="3444857" y="1988151"/>
                  </a:lnTo>
                  <a:lnTo>
                    <a:pt x="3453479" y="1942376"/>
                  </a:lnTo>
                  <a:lnTo>
                    <a:pt x="3456432" y="1894839"/>
                  </a:lnTo>
                  <a:lnTo>
                    <a:pt x="3456432" y="378967"/>
                  </a:lnTo>
                  <a:lnTo>
                    <a:pt x="3453479" y="331431"/>
                  </a:lnTo>
                  <a:lnTo>
                    <a:pt x="3444857" y="285656"/>
                  </a:lnTo>
                  <a:lnTo>
                    <a:pt x="3430922" y="241999"/>
                  </a:lnTo>
                  <a:lnTo>
                    <a:pt x="3412029" y="200814"/>
                  </a:lnTo>
                  <a:lnTo>
                    <a:pt x="3388532" y="162456"/>
                  </a:lnTo>
                  <a:lnTo>
                    <a:pt x="3360788" y="127281"/>
                  </a:lnTo>
                  <a:lnTo>
                    <a:pt x="3329150" y="95643"/>
                  </a:lnTo>
                  <a:lnTo>
                    <a:pt x="3293975" y="67899"/>
                  </a:lnTo>
                  <a:lnTo>
                    <a:pt x="3255617" y="44402"/>
                  </a:lnTo>
                  <a:lnTo>
                    <a:pt x="3214432" y="25509"/>
                  </a:lnTo>
                  <a:lnTo>
                    <a:pt x="3170775" y="11574"/>
                  </a:lnTo>
                  <a:lnTo>
                    <a:pt x="3125000" y="2952"/>
                  </a:lnTo>
                  <a:lnTo>
                    <a:pt x="3077464" y="0"/>
                  </a:lnTo>
                  <a:close/>
                </a:path>
              </a:pathLst>
            </a:custGeom>
            <a:solidFill>
              <a:srgbClr val="C5E4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84276" y="1412747"/>
              <a:ext cx="3456940" cy="2273935"/>
            </a:xfrm>
            <a:custGeom>
              <a:avLst/>
              <a:gdLst/>
              <a:ahLst/>
              <a:cxnLst/>
              <a:rect l="l" t="t" r="r" b="b"/>
              <a:pathLst>
                <a:path w="3456940" h="2273935">
                  <a:moveTo>
                    <a:pt x="0" y="378967"/>
                  </a:moveTo>
                  <a:lnTo>
                    <a:pt x="2952" y="331431"/>
                  </a:lnTo>
                  <a:lnTo>
                    <a:pt x="11574" y="285656"/>
                  </a:lnTo>
                  <a:lnTo>
                    <a:pt x="25509" y="241999"/>
                  </a:lnTo>
                  <a:lnTo>
                    <a:pt x="44402" y="200814"/>
                  </a:lnTo>
                  <a:lnTo>
                    <a:pt x="67899" y="162456"/>
                  </a:lnTo>
                  <a:lnTo>
                    <a:pt x="95644" y="127281"/>
                  </a:lnTo>
                  <a:lnTo>
                    <a:pt x="127283" y="95643"/>
                  </a:lnTo>
                  <a:lnTo>
                    <a:pt x="162459" y="67899"/>
                  </a:lnTo>
                  <a:lnTo>
                    <a:pt x="200818" y="44402"/>
                  </a:lnTo>
                  <a:lnTo>
                    <a:pt x="242005" y="25509"/>
                  </a:lnTo>
                  <a:lnTo>
                    <a:pt x="285664" y="11574"/>
                  </a:lnTo>
                  <a:lnTo>
                    <a:pt x="331441" y="2952"/>
                  </a:lnTo>
                  <a:lnTo>
                    <a:pt x="378980" y="0"/>
                  </a:lnTo>
                  <a:lnTo>
                    <a:pt x="3077464" y="0"/>
                  </a:lnTo>
                  <a:lnTo>
                    <a:pt x="3125000" y="2952"/>
                  </a:lnTo>
                  <a:lnTo>
                    <a:pt x="3170775" y="11574"/>
                  </a:lnTo>
                  <a:lnTo>
                    <a:pt x="3214432" y="25509"/>
                  </a:lnTo>
                  <a:lnTo>
                    <a:pt x="3255617" y="44402"/>
                  </a:lnTo>
                  <a:lnTo>
                    <a:pt x="3293975" y="67899"/>
                  </a:lnTo>
                  <a:lnTo>
                    <a:pt x="3329150" y="95643"/>
                  </a:lnTo>
                  <a:lnTo>
                    <a:pt x="3360788" y="127281"/>
                  </a:lnTo>
                  <a:lnTo>
                    <a:pt x="3388532" y="162456"/>
                  </a:lnTo>
                  <a:lnTo>
                    <a:pt x="3412029" y="200814"/>
                  </a:lnTo>
                  <a:lnTo>
                    <a:pt x="3430922" y="241999"/>
                  </a:lnTo>
                  <a:lnTo>
                    <a:pt x="3444857" y="285656"/>
                  </a:lnTo>
                  <a:lnTo>
                    <a:pt x="3453479" y="331431"/>
                  </a:lnTo>
                  <a:lnTo>
                    <a:pt x="3456432" y="378967"/>
                  </a:lnTo>
                  <a:lnTo>
                    <a:pt x="3456432" y="1894839"/>
                  </a:lnTo>
                  <a:lnTo>
                    <a:pt x="3453479" y="1942376"/>
                  </a:lnTo>
                  <a:lnTo>
                    <a:pt x="3444857" y="1988151"/>
                  </a:lnTo>
                  <a:lnTo>
                    <a:pt x="3430922" y="2031808"/>
                  </a:lnTo>
                  <a:lnTo>
                    <a:pt x="3412029" y="2072993"/>
                  </a:lnTo>
                  <a:lnTo>
                    <a:pt x="3388532" y="2111351"/>
                  </a:lnTo>
                  <a:lnTo>
                    <a:pt x="3360788" y="2146526"/>
                  </a:lnTo>
                  <a:lnTo>
                    <a:pt x="3329150" y="2178164"/>
                  </a:lnTo>
                  <a:lnTo>
                    <a:pt x="3293975" y="2205908"/>
                  </a:lnTo>
                  <a:lnTo>
                    <a:pt x="3255617" y="2229405"/>
                  </a:lnTo>
                  <a:lnTo>
                    <a:pt x="3214432" y="2248298"/>
                  </a:lnTo>
                  <a:lnTo>
                    <a:pt x="3170775" y="2262233"/>
                  </a:lnTo>
                  <a:lnTo>
                    <a:pt x="3125000" y="2270855"/>
                  </a:lnTo>
                  <a:lnTo>
                    <a:pt x="3077464" y="2273808"/>
                  </a:lnTo>
                  <a:lnTo>
                    <a:pt x="378980" y="2273808"/>
                  </a:lnTo>
                  <a:lnTo>
                    <a:pt x="331441" y="2270855"/>
                  </a:lnTo>
                  <a:lnTo>
                    <a:pt x="285664" y="2262233"/>
                  </a:lnTo>
                  <a:lnTo>
                    <a:pt x="242005" y="2248298"/>
                  </a:lnTo>
                  <a:lnTo>
                    <a:pt x="200818" y="2229405"/>
                  </a:lnTo>
                  <a:lnTo>
                    <a:pt x="162459" y="2205908"/>
                  </a:lnTo>
                  <a:lnTo>
                    <a:pt x="127283" y="2178164"/>
                  </a:lnTo>
                  <a:lnTo>
                    <a:pt x="95644" y="2146526"/>
                  </a:lnTo>
                  <a:lnTo>
                    <a:pt x="67899" y="2111351"/>
                  </a:lnTo>
                  <a:lnTo>
                    <a:pt x="44402" y="2072993"/>
                  </a:lnTo>
                  <a:lnTo>
                    <a:pt x="25509" y="2031808"/>
                  </a:lnTo>
                  <a:lnTo>
                    <a:pt x="11574" y="1988151"/>
                  </a:lnTo>
                  <a:lnTo>
                    <a:pt x="2952" y="1942376"/>
                  </a:lnTo>
                  <a:lnTo>
                    <a:pt x="0" y="1894839"/>
                  </a:lnTo>
                  <a:lnTo>
                    <a:pt x="0" y="37896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1053185" y="1555750"/>
            <a:ext cx="2717165" cy="2160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Розподільний</a:t>
            </a:r>
            <a:endParaRPr sz="2000">
              <a:latin typeface="Tahoma"/>
              <a:cs typeface="Tahoma"/>
            </a:endParaRPr>
          </a:p>
          <a:p>
            <a:pPr marL="12700" marR="5080" indent="-2540" algn="ctr">
              <a:lnSpc>
                <a:spcPct val="100000"/>
              </a:lnSpc>
            </a:pP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У </a:t>
            </a: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рецепті вказується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кількість лікарських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 речовин</a:t>
            </a:r>
            <a:r>
              <a:rPr sz="2000" spc="-5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на</a:t>
            </a:r>
            <a:r>
              <a:rPr sz="2000" spc="-1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одну</a:t>
            </a:r>
            <a:r>
              <a:rPr sz="2000" spc="-2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дозу</a:t>
            </a:r>
            <a:r>
              <a:rPr sz="2000" spc="-2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і </a:t>
            </a:r>
            <a:r>
              <a:rPr sz="2000" spc="-6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кількість доз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(спосіб, </a:t>
            </a:r>
            <a:r>
              <a:rPr sz="20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який застосовується </a:t>
            </a:r>
            <a:r>
              <a:rPr sz="20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найбільш</a:t>
            </a:r>
            <a:r>
              <a:rPr sz="2000" spc="-2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часто)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679513" y="4071937"/>
            <a:ext cx="3466465" cy="2559685"/>
            <a:chOff x="679513" y="4071937"/>
            <a:chExt cx="3466465" cy="2559685"/>
          </a:xfrm>
        </p:grpSpPr>
        <p:sp>
          <p:nvSpPr>
            <p:cNvPr id="18" name="object 18"/>
            <p:cNvSpPr/>
            <p:nvPr/>
          </p:nvSpPr>
          <p:spPr>
            <a:xfrm>
              <a:off x="684276" y="4076700"/>
              <a:ext cx="3456940" cy="2550160"/>
            </a:xfrm>
            <a:custGeom>
              <a:avLst/>
              <a:gdLst/>
              <a:ahLst/>
              <a:cxnLst/>
              <a:rect l="l" t="t" r="r" b="b"/>
              <a:pathLst>
                <a:path w="3456940" h="2550159">
                  <a:moveTo>
                    <a:pt x="3031490" y="0"/>
                  </a:moveTo>
                  <a:lnTo>
                    <a:pt x="424954" y="0"/>
                  </a:lnTo>
                  <a:lnTo>
                    <a:pt x="378651" y="2493"/>
                  </a:lnTo>
                  <a:lnTo>
                    <a:pt x="333791" y="9800"/>
                  </a:lnTo>
                  <a:lnTo>
                    <a:pt x="290636" y="21663"/>
                  </a:lnTo>
                  <a:lnTo>
                    <a:pt x="249443" y="37821"/>
                  </a:lnTo>
                  <a:lnTo>
                    <a:pt x="210471" y="58015"/>
                  </a:lnTo>
                  <a:lnTo>
                    <a:pt x="173981" y="81987"/>
                  </a:lnTo>
                  <a:lnTo>
                    <a:pt x="140232" y="109476"/>
                  </a:lnTo>
                  <a:lnTo>
                    <a:pt x="109482" y="140225"/>
                  </a:lnTo>
                  <a:lnTo>
                    <a:pt x="81991" y="173973"/>
                  </a:lnTo>
                  <a:lnTo>
                    <a:pt x="58018" y="210462"/>
                  </a:lnTo>
                  <a:lnTo>
                    <a:pt x="37823" y="249432"/>
                  </a:lnTo>
                  <a:lnTo>
                    <a:pt x="21664" y="290624"/>
                  </a:lnTo>
                  <a:lnTo>
                    <a:pt x="9801" y="333779"/>
                  </a:lnTo>
                  <a:lnTo>
                    <a:pt x="2493" y="378638"/>
                  </a:lnTo>
                  <a:lnTo>
                    <a:pt x="0" y="424942"/>
                  </a:lnTo>
                  <a:lnTo>
                    <a:pt x="0" y="2124697"/>
                  </a:lnTo>
                  <a:lnTo>
                    <a:pt x="2493" y="2171000"/>
                  </a:lnTo>
                  <a:lnTo>
                    <a:pt x="9801" y="2215860"/>
                  </a:lnTo>
                  <a:lnTo>
                    <a:pt x="21664" y="2259015"/>
                  </a:lnTo>
                  <a:lnTo>
                    <a:pt x="37823" y="2300208"/>
                  </a:lnTo>
                  <a:lnTo>
                    <a:pt x="58018" y="2339180"/>
                  </a:lnTo>
                  <a:lnTo>
                    <a:pt x="81991" y="2375670"/>
                  </a:lnTo>
                  <a:lnTo>
                    <a:pt x="109482" y="2409419"/>
                  </a:lnTo>
                  <a:lnTo>
                    <a:pt x="140232" y="2440169"/>
                  </a:lnTo>
                  <a:lnTo>
                    <a:pt x="173981" y="2467660"/>
                  </a:lnTo>
                  <a:lnTo>
                    <a:pt x="210471" y="2491633"/>
                  </a:lnTo>
                  <a:lnTo>
                    <a:pt x="249443" y="2511828"/>
                  </a:lnTo>
                  <a:lnTo>
                    <a:pt x="290636" y="2527987"/>
                  </a:lnTo>
                  <a:lnTo>
                    <a:pt x="333791" y="2539850"/>
                  </a:lnTo>
                  <a:lnTo>
                    <a:pt x="378651" y="2547158"/>
                  </a:lnTo>
                  <a:lnTo>
                    <a:pt x="424954" y="2549652"/>
                  </a:lnTo>
                  <a:lnTo>
                    <a:pt x="3031490" y="2549652"/>
                  </a:lnTo>
                  <a:lnTo>
                    <a:pt x="3077793" y="2547158"/>
                  </a:lnTo>
                  <a:lnTo>
                    <a:pt x="3122652" y="2539850"/>
                  </a:lnTo>
                  <a:lnTo>
                    <a:pt x="3165807" y="2527987"/>
                  </a:lnTo>
                  <a:lnTo>
                    <a:pt x="3206999" y="2511828"/>
                  </a:lnTo>
                  <a:lnTo>
                    <a:pt x="3245969" y="2491633"/>
                  </a:lnTo>
                  <a:lnTo>
                    <a:pt x="3282458" y="2467660"/>
                  </a:lnTo>
                  <a:lnTo>
                    <a:pt x="3316206" y="2440169"/>
                  </a:lnTo>
                  <a:lnTo>
                    <a:pt x="3346955" y="2409419"/>
                  </a:lnTo>
                  <a:lnTo>
                    <a:pt x="3374444" y="2375670"/>
                  </a:lnTo>
                  <a:lnTo>
                    <a:pt x="3398416" y="2339180"/>
                  </a:lnTo>
                  <a:lnTo>
                    <a:pt x="3418610" y="2300208"/>
                  </a:lnTo>
                  <a:lnTo>
                    <a:pt x="3434768" y="2259015"/>
                  </a:lnTo>
                  <a:lnTo>
                    <a:pt x="3446631" y="2215860"/>
                  </a:lnTo>
                  <a:lnTo>
                    <a:pt x="3453938" y="2171000"/>
                  </a:lnTo>
                  <a:lnTo>
                    <a:pt x="3456432" y="2124697"/>
                  </a:lnTo>
                  <a:lnTo>
                    <a:pt x="3456432" y="424942"/>
                  </a:lnTo>
                  <a:lnTo>
                    <a:pt x="3453938" y="378638"/>
                  </a:lnTo>
                  <a:lnTo>
                    <a:pt x="3446631" y="333779"/>
                  </a:lnTo>
                  <a:lnTo>
                    <a:pt x="3434768" y="290624"/>
                  </a:lnTo>
                  <a:lnTo>
                    <a:pt x="3418610" y="249432"/>
                  </a:lnTo>
                  <a:lnTo>
                    <a:pt x="3398416" y="210462"/>
                  </a:lnTo>
                  <a:lnTo>
                    <a:pt x="3374444" y="173973"/>
                  </a:lnTo>
                  <a:lnTo>
                    <a:pt x="3346955" y="140225"/>
                  </a:lnTo>
                  <a:lnTo>
                    <a:pt x="3316206" y="109476"/>
                  </a:lnTo>
                  <a:lnTo>
                    <a:pt x="3282458" y="81987"/>
                  </a:lnTo>
                  <a:lnTo>
                    <a:pt x="3245969" y="58015"/>
                  </a:lnTo>
                  <a:lnTo>
                    <a:pt x="3206999" y="37821"/>
                  </a:lnTo>
                  <a:lnTo>
                    <a:pt x="3165807" y="21663"/>
                  </a:lnTo>
                  <a:lnTo>
                    <a:pt x="3122652" y="9800"/>
                  </a:lnTo>
                  <a:lnTo>
                    <a:pt x="3077793" y="2493"/>
                  </a:lnTo>
                  <a:lnTo>
                    <a:pt x="3031490" y="0"/>
                  </a:lnTo>
                  <a:close/>
                </a:path>
              </a:pathLst>
            </a:custGeom>
            <a:solidFill>
              <a:srgbClr val="C5E4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84276" y="4076700"/>
              <a:ext cx="3456940" cy="2550160"/>
            </a:xfrm>
            <a:custGeom>
              <a:avLst/>
              <a:gdLst/>
              <a:ahLst/>
              <a:cxnLst/>
              <a:rect l="l" t="t" r="r" b="b"/>
              <a:pathLst>
                <a:path w="3456940" h="2550159">
                  <a:moveTo>
                    <a:pt x="0" y="424942"/>
                  </a:moveTo>
                  <a:lnTo>
                    <a:pt x="2493" y="378638"/>
                  </a:lnTo>
                  <a:lnTo>
                    <a:pt x="9801" y="333779"/>
                  </a:lnTo>
                  <a:lnTo>
                    <a:pt x="21664" y="290624"/>
                  </a:lnTo>
                  <a:lnTo>
                    <a:pt x="37823" y="249432"/>
                  </a:lnTo>
                  <a:lnTo>
                    <a:pt x="58018" y="210462"/>
                  </a:lnTo>
                  <a:lnTo>
                    <a:pt x="81991" y="173973"/>
                  </a:lnTo>
                  <a:lnTo>
                    <a:pt x="109482" y="140225"/>
                  </a:lnTo>
                  <a:lnTo>
                    <a:pt x="140232" y="109476"/>
                  </a:lnTo>
                  <a:lnTo>
                    <a:pt x="173981" y="81987"/>
                  </a:lnTo>
                  <a:lnTo>
                    <a:pt x="210471" y="58015"/>
                  </a:lnTo>
                  <a:lnTo>
                    <a:pt x="249443" y="37821"/>
                  </a:lnTo>
                  <a:lnTo>
                    <a:pt x="290636" y="21663"/>
                  </a:lnTo>
                  <a:lnTo>
                    <a:pt x="333791" y="9800"/>
                  </a:lnTo>
                  <a:lnTo>
                    <a:pt x="378651" y="2493"/>
                  </a:lnTo>
                  <a:lnTo>
                    <a:pt x="424954" y="0"/>
                  </a:lnTo>
                  <a:lnTo>
                    <a:pt x="3031490" y="0"/>
                  </a:lnTo>
                  <a:lnTo>
                    <a:pt x="3077793" y="2493"/>
                  </a:lnTo>
                  <a:lnTo>
                    <a:pt x="3122652" y="9800"/>
                  </a:lnTo>
                  <a:lnTo>
                    <a:pt x="3165807" y="21663"/>
                  </a:lnTo>
                  <a:lnTo>
                    <a:pt x="3206999" y="37821"/>
                  </a:lnTo>
                  <a:lnTo>
                    <a:pt x="3245969" y="58015"/>
                  </a:lnTo>
                  <a:lnTo>
                    <a:pt x="3282458" y="81987"/>
                  </a:lnTo>
                  <a:lnTo>
                    <a:pt x="3316206" y="109476"/>
                  </a:lnTo>
                  <a:lnTo>
                    <a:pt x="3346955" y="140225"/>
                  </a:lnTo>
                  <a:lnTo>
                    <a:pt x="3374444" y="173973"/>
                  </a:lnTo>
                  <a:lnTo>
                    <a:pt x="3398416" y="210462"/>
                  </a:lnTo>
                  <a:lnTo>
                    <a:pt x="3418610" y="249432"/>
                  </a:lnTo>
                  <a:lnTo>
                    <a:pt x="3434768" y="290624"/>
                  </a:lnTo>
                  <a:lnTo>
                    <a:pt x="3446631" y="333779"/>
                  </a:lnTo>
                  <a:lnTo>
                    <a:pt x="3453938" y="378638"/>
                  </a:lnTo>
                  <a:lnTo>
                    <a:pt x="3456432" y="424942"/>
                  </a:lnTo>
                  <a:lnTo>
                    <a:pt x="3456432" y="2124697"/>
                  </a:lnTo>
                  <a:lnTo>
                    <a:pt x="3453938" y="2171000"/>
                  </a:lnTo>
                  <a:lnTo>
                    <a:pt x="3446631" y="2215860"/>
                  </a:lnTo>
                  <a:lnTo>
                    <a:pt x="3434768" y="2259015"/>
                  </a:lnTo>
                  <a:lnTo>
                    <a:pt x="3418610" y="2300208"/>
                  </a:lnTo>
                  <a:lnTo>
                    <a:pt x="3398416" y="2339180"/>
                  </a:lnTo>
                  <a:lnTo>
                    <a:pt x="3374444" y="2375670"/>
                  </a:lnTo>
                  <a:lnTo>
                    <a:pt x="3346955" y="2409419"/>
                  </a:lnTo>
                  <a:lnTo>
                    <a:pt x="3316206" y="2440169"/>
                  </a:lnTo>
                  <a:lnTo>
                    <a:pt x="3282458" y="2467660"/>
                  </a:lnTo>
                  <a:lnTo>
                    <a:pt x="3245969" y="2491633"/>
                  </a:lnTo>
                  <a:lnTo>
                    <a:pt x="3206999" y="2511828"/>
                  </a:lnTo>
                  <a:lnTo>
                    <a:pt x="3165807" y="2527987"/>
                  </a:lnTo>
                  <a:lnTo>
                    <a:pt x="3122652" y="2539850"/>
                  </a:lnTo>
                  <a:lnTo>
                    <a:pt x="3077793" y="2547158"/>
                  </a:lnTo>
                  <a:lnTo>
                    <a:pt x="3031490" y="2549652"/>
                  </a:lnTo>
                  <a:lnTo>
                    <a:pt x="424954" y="2549652"/>
                  </a:lnTo>
                  <a:lnTo>
                    <a:pt x="378651" y="2547158"/>
                  </a:lnTo>
                  <a:lnTo>
                    <a:pt x="333791" y="2539850"/>
                  </a:lnTo>
                  <a:lnTo>
                    <a:pt x="290636" y="2527987"/>
                  </a:lnTo>
                  <a:lnTo>
                    <a:pt x="249443" y="2511828"/>
                  </a:lnTo>
                  <a:lnTo>
                    <a:pt x="210471" y="2491633"/>
                  </a:lnTo>
                  <a:lnTo>
                    <a:pt x="173981" y="2467660"/>
                  </a:lnTo>
                  <a:lnTo>
                    <a:pt x="140232" y="2440169"/>
                  </a:lnTo>
                  <a:lnTo>
                    <a:pt x="109482" y="2409419"/>
                  </a:lnTo>
                  <a:lnTo>
                    <a:pt x="81991" y="2375670"/>
                  </a:lnTo>
                  <a:lnTo>
                    <a:pt x="58018" y="2339180"/>
                  </a:lnTo>
                  <a:lnTo>
                    <a:pt x="37823" y="2300208"/>
                  </a:lnTo>
                  <a:lnTo>
                    <a:pt x="21664" y="2259015"/>
                  </a:lnTo>
                  <a:lnTo>
                    <a:pt x="9801" y="2215860"/>
                  </a:lnTo>
                  <a:lnTo>
                    <a:pt x="2493" y="2171000"/>
                  </a:lnTo>
                  <a:lnTo>
                    <a:pt x="0" y="2124697"/>
                  </a:lnTo>
                  <a:lnTo>
                    <a:pt x="0" y="424942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921207" y="4233798"/>
            <a:ext cx="2980055" cy="2160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Роздільний</a:t>
            </a:r>
            <a:endParaRPr sz="2000">
              <a:latin typeface="Tahoma"/>
              <a:cs typeface="Tahoma"/>
            </a:endParaRPr>
          </a:p>
          <a:p>
            <a:pPr marL="12700" marR="5080" algn="ctr">
              <a:lnSpc>
                <a:spcPct val="100000"/>
              </a:lnSpc>
            </a:pP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У </a:t>
            </a: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рецепті вказується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кількість лікарських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 речовин</a:t>
            </a:r>
            <a:r>
              <a:rPr sz="2000" spc="-5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на</a:t>
            </a:r>
            <a:r>
              <a:rPr sz="2000" spc="-1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всі</a:t>
            </a:r>
            <a:r>
              <a:rPr sz="2000" spc="-2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порошки</a:t>
            </a:r>
            <a:r>
              <a:rPr sz="2000" spc="-3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і </a:t>
            </a:r>
            <a:r>
              <a:rPr sz="2000" spc="-6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вказується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число </a:t>
            </a: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доз,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на </a:t>
            </a:r>
            <a:r>
              <a:rPr sz="2000" spc="-6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які необхідно </a:t>
            </a: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розділити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 загальну</a:t>
            </a:r>
            <a:r>
              <a:rPr sz="2000" spc="-3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масу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395477" y="1268730"/>
            <a:ext cx="4247515" cy="4090035"/>
            <a:chOff x="395477" y="1268730"/>
            <a:chExt cx="4247515" cy="4090035"/>
          </a:xfrm>
        </p:grpSpPr>
        <p:sp>
          <p:nvSpPr>
            <p:cNvPr id="22" name="object 22"/>
            <p:cNvSpPr/>
            <p:nvPr/>
          </p:nvSpPr>
          <p:spPr>
            <a:xfrm>
              <a:off x="468629" y="1268730"/>
              <a:ext cx="0" cy="4032885"/>
            </a:xfrm>
            <a:custGeom>
              <a:avLst/>
              <a:gdLst/>
              <a:ahLst/>
              <a:cxnLst/>
              <a:rect l="l" t="t" r="r" b="b"/>
              <a:pathLst>
                <a:path h="4032885">
                  <a:moveTo>
                    <a:pt x="0" y="0"/>
                  </a:moveTo>
                  <a:lnTo>
                    <a:pt x="0" y="4032504"/>
                  </a:lnTo>
                </a:path>
              </a:pathLst>
            </a:custGeom>
            <a:ln w="38100">
              <a:solidFill>
                <a:srgbClr val="164A4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95478" y="2365247"/>
              <a:ext cx="4247515" cy="2863850"/>
            </a:xfrm>
            <a:custGeom>
              <a:avLst/>
              <a:gdLst/>
              <a:ahLst/>
              <a:cxnLst/>
              <a:rect l="l" t="t" r="r" b="b"/>
              <a:pathLst>
                <a:path w="4247515" h="2863850">
                  <a:moveTo>
                    <a:pt x="289560" y="57150"/>
                  </a:moveTo>
                  <a:lnTo>
                    <a:pt x="251460" y="38100"/>
                  </a:lnTo>
                  <a:lnTo>
                    <a:pt x="175260" y="0"/>
                  </a:lnTo>
                  <a:lnTo>
                    <a:pt x="175260" y="38100"/>
                  </a:lnTo>
                  <a:lnTo>
                    <a:pt x="0" y="38100"/>
                  </a:lnTo>
                  <a:lnTo>
                    <a:pt x="0" y="76200"/>
                  </a:lnTo>
                  <a:lnTo>
                    <a:pt x="175260" y="76200"/>
                  </a:lnTo>
                  <a:lnTo>
                    <a:pt x="175260" y="114300"/>
                  </a:lnTo>
                  <a:lnTo>
                    <a:pt x="251460" y="76200"/>
                  </a:lnTo>
                  <a:lnTo>
                    <a:pt x="289560" y="57150"/>
                  </a:lnTo>
                  <a:close/>
                </a:path>
                <a:path w="4247515" h="2863850">
                  <a:moveTo>
                    <a:pt x="4247388" y="2806446"/>
                  </a:moveTo>
                  <a:lnTo>
                    <a:pt x="4209288" y="2787396"/>
                  </a:lnTo>
                  <a:lnTo>
                    <a:pt x="4133088" y="2749296"/>
                  </a:lnTo>
                  <a:lnTo>
                    <a:pt x="4133088" y="2787396"/>
                  </a:lnTo>
                  <a:lnTo>
                    <a:pt x="3745992" y="2787396"/>
                  </a:lnTo>
                  <a:lnTo>
                    <a:pt x="3745992" y="2825496"/>
                  </a:lnTo>
                  <a:lnTo>
                    <a:pt x="4133088" y="2825496"/>
                  </a:lnTo>
                  <a:lnTo>
                    <a:pt x="4133088" y="2863596"/>
                  </a:lnTo>
                  <a:lnTo>
                    <a:pt x="4209288" y="2825496"/>
                  </a:lnTo>
                  <a:lnTo>
                    <a:pt x="4247388" y="2806446"/>
                  </a:lnTo>
                  <a:close/>
                </a:path>
                <a:path w="4247515" h="2863850">
                  <a:moveTo>
                    <a:pt x="4247388" y="165354"/>
                  </a:moveTo>
                  <a:lnTo>
                    <a:pt x="4209288" y="146304"/>
                  </a:lnTo>
                  <a:lnTo>
                    <a:pt x="4133088" y="108204"/>
                  </a:lnTo>
                  <a:lnTo>
                    <a:pt x="4133088" y="146304"/>
                  </a:lnTo>
                  <a:lnTo>
                    <a:pt x="3745992" y="146304"/>
                  </a:lnTo>
                  <a:lnTo>
                    <a:pt x="3745992" y="184404"/>
                  </a:lnTo>
                  <a:lnTo>
                    <a:pt x="4133088" y="184404"/>
                  </a:lnTo>
                  <a:lnTo>
                    <a:pt x="4133088" y="222504"/>
                  </a:lnTo>
                  <a:lnTo>
                    <a:pt x="4209288" y="184404"/>
                  </a:lnTo>
                  <a:lnTo>
                    <a:pt x="4247388" y="165354"/>
                  </a:lnTo>
                  <a:close/>
                </a:path>
              </a:pathLst>
            </a:custGeom>
            <a:solidFill>
              <a:srgbClr val="164A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8629" y="5244083"/>
              <a:ext cx="216408" cy="114300"/>
            </a:xfrm>
            <a:prstGeom prst="rect">
              <a:avLst/>
            </a:prstGeom>
          </p:spPr>
        </p:pic>
      </p:grpSp>
      <p:sp>
        <p:nvSpPr>
          <p:cNvPr id="25" name="object 25"/>
          <p:cNvSpPr txBox="1"/>
          <p:nvPr/>
        </p:nvSpPr>
        <p:spPr>
          <a:xfrm>
            <a:off x="4829555" y="4242942"/>
            <a:ext cx="3824604" cy="24650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73735" marR="922019" indent="-63627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Rp.: Acidi ascorbinici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1,5 </a:t>
            </a:r>
            <a:r>
              <a:rPr sz="20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Calcii</a:t>
            </a:r>
            <a:r>
              <a:rPr sz="2000" spc="-2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gluconatis</a:t>
            </a:r>
            <a:r>
              <a:rPr sz="2000" spc="-4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6,0</a:t>
            </a:r>
            <a:endParaRPr sz="2000">
              <a:latin typeface="Tahoma"/>
              <a:cs typeface="Tahoma"/>
            </a:endParaRPr>
          </a:p>
          <a:p>
            <a:pPr marL="673735">
              <a:lnSpc>
                <a:spcPct val="100000"/>
              </a:lnSpc>
            </a:pP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Glucosi</a:t>
            </a:r>
            <a:r>
              <a:rPr sz="2000" spc="-3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9,0</a:t>
            </a:r>
            <a:endParaRPr sz="2000">
              <a:latin typeface="Tahoma"/>
              <a:cs typeface="Tahoma"/>
            </a:endParaRPr>
          </a:p>
          <a:p>
            <a:pPr marL="673735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Misce,</a:t>
            </a:r>
            <a:r>
              <a:rPr sz="2000" spc="-5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ut</a:t>
            </a:r>
            <a:r>
              <a:rPr sz="2000" spc="-1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fiat pulvis</a:t>
            </a:r>
            <a:endParaRPr sz="2000">
              <a:latin typeface="Tahoma"/>
              <a:cs typeface="Tahoma"/>
            </a:endParaRPr>
          </a:p>
          <a:p>
            <a:pPr marL="731520">
              <a:lnSpc>
                <a:spcPct val="100000"/>
              </a:lnSpc>
              <a:tabLst>
                <a:tab pos="2795270" algn="l"/>
              </a:tabLst>
            </a:pPr>
            <a:r>
              <a:rPr sz="2000" spc="-5" dirty="0">
                <a:solidFill>
                  <a:srgbClr val="C00000"/>
                </a:solidFill>
                <a:latin typeface="Tahoma"/>
                <a:cs typeface="Tahoma"/>
              </a:rPr>
              <a:t>Divide</a:t>
            </a:r>
            <a:r>
              <a:rPr sz="2000" spc="10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C00000"/>
                </a:solidFill>
                <a:latin typeface="Tahoma"/>
                <a:cs typeface="Tahoma"/>
              </a:rPr>
              <a:t>in partes	aequales</a:t>
            </a:r>
            <a:endParaRPr sz="2000">
              <a:latin typeface="Tahoma"/>
              <a:cs typeface="Tahoma"/>
            </a:endParaRPr>
          </a:p>
          <a:p>
            <a:pPr marR="30480" algn="r">
              <a:lnSpc>
                <a:spcPct val="100000"/>
              </a:lnSpc>
            </a:pPr>
            <a:r>
              <a:rPr sz="2000" dirty="0">
                <a:solidFill>
                  <a:srgbClr val="C00000"/>
                </a:solidFill>
                <a:latin typeface="Tahoma"/>
                <a:cs typeface="Tahoma"/>
              </a:rPr>
              <a:t>N</a:t>
            </a:r>
            <a:r>
              <a:rPr sz="2000" spc="-95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C00000"/>
                </a:solidFill>
                <a:latin typeface="Tahoma"/>
                <a:cs typeface="Tahoma"/>
              </a:rPr>
              <a:t>30</a:t>
            </a:r>
            <a:endParaRPr sz="2000">
              <a:latin typeface="Tahoma"/>
              <a:cs typeface="Tahoma"/>
            </a:endParaRPr>
          </a:p>
          <a:p>
            <a:pPr marL="594360">
              <a:lnSpc>
                <a:spcPct val="100000"/>
              </a:lnSpc>
            </a:pP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Signa:</a:t>
            </a:r>
            <a:r>
              <a:rPr sz="2000" spc="-3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По</a:t>
            </a:r>
            <a:r>
              <a:rPr sz="2000" spc="-2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1</a:t>
            </a:r>
            <a:r>
              <a:rPr sz="2000" spc="-1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порошку</a:t>
            </a:r>
            <a:endParaRPr sz="2000">
              <a:latin typeface="Tahoma"/>
              <a:cs typeface="Tahoma"/>
            </a:endParaRPr>
          </a:p>
          <a:p>
            <a:pPr marL="673735">
              <a:lnSpc>
                <a:spcPct val="100000"/>
              </a:lnSpc>
              <a:tabLst>
                <a:tab pos="1500505" algn="l"/>
                <a:tab pos="1936750" algn="l"/>
              </a:tabLst>
            </a:pP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3</a:t>
            </a:r>
            <a:r>
              <a:rPr sz="2000" spc="-2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ра</a:t>
            </a:r>
            <a:r>
              <a:rPr sz="2000" spc="-10" dirty="0">
                <a:solidFill>
                  <a:srgbClr val="164A4F"/>
                </a:solidFill>
                <a:latin typeface="Tahoma"/>
                <a:cs typeface="Tahoma"/>
              </a:rPr>
              <a:t>з</a:t>
            </a:r>
            <a:r>
              <a:rPr sz="2000" spc="-950" dirty="0">
                <a:solidFill>
                  <a:srgbClr val="164A4F"/>
                </a:solidFill>
                <a:latin typeface="Tahoma"/>
                <a:cs typeface="Tahoma"/>
              </a:rPr>
              <a:t>и</a:t>
            </a:r>
            <a:r>
              <a:rPr sz="1200" b="1" spc="52" baseline="34722" dirty="0">
                <a:solidFill>
                  <a:srgbClr val="1F696E"/>
                </a:solidFill>
                <a:latin typeface="Arial"/>
                <a:cs typeface="Arial"/>
              </a:rPr>
              <a:t>7</a:t>
            </a:r>
            <a:r>
              <a:rPr sz="1200" b="1" baseline="34722" dirty="0">
                <a:solidFill>
                  <a:srgbClr val="1F696E"/>
                </a:solidFill>
                <a:latin typeface="Arial"/>
                <a:cs typeface="Arial"/>
              </a:rPr>
              <a:t>	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на	</a:t>
            </a: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день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28" name="object 2">
            <a:extLst>
              <a:ext uri="{FF2B5EF4-FFF2-40B4-BE49-F238E27FC236}">
                <a16:creationId xmlns:a16="http://schemas.microsoft.com/office/drawing/2014/main" id="{A7565B9F-426E-4326-91B1-AD98CA7446C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81009" y="11239"/>
            <a:ext cx="8610587" cy="1063753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66370" marR="5080" indent="-154305">
              <a:lnSpc>
                <a:spcPct val="100000"/>
              </a:lnSpc>
              <a:spcBef>
                <a:spcPts val="0"/>
              </a:spcBef>
              <a:tabLst>
                <a:tab pos="4043045" algn="l"/>
              </a:tabLst>
            </a:pPr>
            <a:r>
              <a:rPr b="1" dirty="0">
                <a:solidFill>
                  <a:srgbClr val="001F5F"/>
                </a:solidFill>
              </a:rPr>
              <a:t>1. </a:t>
            </a:r>
            <a:r>
              <a:rPr b="1" spc="-5" dirty="0">
                <a:solidFill>
                  <a:srgbClr val="001F5F"/>
                </a:solidFill>
              </a:rPr>
              <a:t>ВИЗНАЧЕННЯ ПОРОШКІВ, ЇХ КЛАСИФІКАЦІЯ, </a:t>
            </a:r>
            <a:r>
              <a:rPr b="1" spc="-575" dirty="0">
                <a:solidFill>
                  <a:srgbClr val="001F5F"/>
                </a:solidFill>
              </a:rPr>
              <a:t> </a:t>
            </a:r>
            <a:r>
              <a:rPr b="1" dirty="0">
                <a:solidFill>
                  <a:srgbClr val="001F5F"/>
                </a:solidFill>
              </a:rPr>
              <a:t>СПОСОБИ</a:t>
            </a:r>
            <a:r>
              <a:rPr b="1" spc="-15" dirty="0">
                <a:solidFill>
                  <a:srgbClr val="001F5F"/>
                </a:solidFill>
              </a:rPr>
              <a:t> </a:t>
            </a:r>
            <a:r>
              <a:rPr b="1" spc="-5" dirty="0">
                <a:solidFill>
                  <a:srgbClr val="001F5F"/>
                </a:solidFill>
              </a:rPr>
              <a:t>ПРОПИСУВАННЯ,</a:t>
            </a:r>
            <a:r>
              <a:rPr lang="uk-UA" b="1" spc="-5" dirty="0">
                <a:solidFill>
                  <a:srgbClr val="001F5F"/>
                </a:solidFill>
              </a:rPr>
              <a:t> </a:t>
            </a:r>
            <a:r>
              <a:rPr b="1" spc="-5" dirty="0">
                <a:solidFill>
                  <a:srgbClr val="001F5F"/>
                </a:solidFill>
              </a:rPr>
              <a:t>ВИМОГИ</a:t>
            </a:r>
            <a:r>
              <a:rPr b="1" spc="-30" dirty="0">
                <a:solidFill>
                  <a:srgbClr val="001F5F"/>
                </a:solidFill>
              </a:rPr>
              <a:t> </a:t>
            </a:r>
            <a:r>
              <a:rPr b="1" dirty="0">
                <a:solidFill>
                  <a:srgbClr val="001F5F"/>
                </a:solidFill>
              </a:rPr>
              <a:t>ДО</a:t>
            </a:r>
            <a:r>
              <a:rPr b="1" spc="-25" dirty="0">
                <a:solidFill>
                  <a:srgbClr val="001F5F"/>
                </a:solidFill>
              </a:rPr>
              <a:t> </a:t>
            </a:r>
            <a:r>
              <a:rPr b="1" spc="-5" dirty="0">
                <a:solidFill>
                  <a:srgbClr val="001F5F"/>
                </a:solidFill>
              </a:rPr>
              <a:t>НИХ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4800" y="-22755"/>
            <a:ext cx="8686799" cy="102912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b="1" dirty="0">
                <a:solidFill>
                  <a:srgbClr val="001F5F"/>
                </a:solidFill>
              </a:rPr>
              <a:t>2.</a:t>
            </a:r>
            <a:r>
              <a:rPr b="1" spc="-15" dirty="0">
                <a:solidFill>
                  <a:srgbClr val="001F5F"/>
                </a:solidFill>
              </a:rPr>
              <a:t> </a:t>
            </a:r>
            <a:r>
              <a:rPr b="1" spc="-5" dirty="0">
                <a:solidFill>
                  <a:srgbClr val="001F5F"/>
                </a:solidFill>
              </a:rPr>
              <a:t>ТЕХНОЛОГІЧНІ</a:t>
            </a:r>
            <a:r>
              <a:rPr b="1" spc="-35" dirty="0">
                <a:solidFill>
                  <a:srgbClr val="001F5F"/>
                </a:solidFill>
              </a:rPr>
              <a:t> </a:t>
            </a:r>
            <a:r>
              <a:rPr b="1" dirty="0">
                <a:solidFill>
                  <a:srgbClr val="001F5F"/>
                </a:solidFill>
              </a:rPr>
              <a:t>СТАДІЇ</a:t>
            </a:r>
            <a:r>
              <a:rPr b="1" spc="-10" dirty="0">
                <a:solidFill>
                  <a:srgbClr val="001F5F"/>
                </a:solidFill>
              </a:rPr>
              <a:t> </a:t>
            </a:r>
            <a:r>
              <a:rPr b="1" spc="-5" dirty="0">
                <a:solidFill>
                  <a:srgbClr val="001F5F"/>
                </a:solidFill>
              </a:rPr>
              <a:t>ВИГОТОВЛЕННЯ</a:t>
            </a:r>
            <a:r>
              <a:rPr b="1" spc="-40" dirty="0">
                <a:solidFill>
                  <a:srgbClr val="001F5F"/>
                </a:solidFill>
              </a:rPr>
              <a:t> </a:t>
            </a:r>
            <a:r>
              <a:rPr b="1" spc="-5" dirty="0">
                <a:solidFill>
                  <a:srgbClr val="001F5F"/>
                </a:solidFill>
              </a:rPr>
              <a:t>ПОРОШКІВ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2062956"/>
              </p:ext>
            </p:extLst>
          </p:nvPr>
        </p:nvGraphicFramePr>
        <p:xfrm>
          <a:off x="304800" y="1143000"/>
          <a:ext cx="8534400" cy="564720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53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57040">
                <a:tc>
                  <a:txBody>
                    <a:bodyPr/>
                    <a:lstStyle/>
                    <a:p>
                      <a:pPr marL="179070" marR="171450" algn="ctr">
                        <a:lnSpc>
                          <a:spcPct val="100000"/>
                        </a:lnSpc>
                        <a:spcBef>
                          <a:spcPts val="355"/>
                        </a:spcBef>
                        <a:tabLst>
                          <a:tab pos="4638675" algn="l"/>
                        </a:tabLst>
                      </a:pPr>
                      <a:r>
                        <a:rPr sz="20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ТЕХНОЛОГІЧНІ</a:t>
                      </a:r>
                      <a:r>
                        <a:rPr sz="2000" spc="-2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СТАДІЇ</a:t>
                      </a:r>
                      <a:r>
                        <a:rPr sz="2000" spc="1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ТА</a:t>
                      </a:r>
                      <a:r>
                        <a:rPr sz="2000" spc="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ЗАГАЛЬНІ	</a:t>
                      </a:r>
                      <a:r>
                        <a:rPr sz="20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ПРАВИЛА</a:t>
                      </a:r>
                      <a:r>
                        <a:rPr sz="2000" spc="-8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ВИГОТОВЛЕННЯ </a:t>
                      </a:r>
                      <a:r>
                        <a:rPr sz="2000" spc="-61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ПОРОШКІВ</a:t>
                      </a:r>
                      <a:r>
                        <a:rPr sz="2000" spc="-5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ВИЗНАЧАЮТЬ</a:t>
                      </a:r>
                      <a:r>
                        <a:rPr sz="2000" spc="-4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ЗА ВИМОГАМИ</a:t>
                      </a:r>
                      <a:endParaRPr sz="2000" dirty="0">
                        <a:latin typeface="Tahoma"/>
                        <a:cs typeface="Tahoma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  <a:tabLst>
                          <a:tab pos="1699895" algn="l"/>
                        </a:tabLst>
                      </a:pPr>
                      <a:r>
                        <a:rPr sz="20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ДФУ</a:t>
                      </a:r>
                      <a:r>
                        <a:rPr sz="2000" spc="-1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2.0,</a:t>
                      </a:r>
                      <a:r>
                        <a:rPr sz="2000" spc="-2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Т.3	та</a:t>
                      </a:r>
                      <a:r>
                        <a:rPr sz="2000" spc="-2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СТ-Н</a:t>
                      </a:r>
                      <a:r>
                        <a:rPr sz="2000" spc="-3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МОЗУ</a:t>
                      </a:r>
                      <a:r>
                        <a:rPr sz="2000" spc="-4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42-4.5:2015</a:t>
                      </a:r>
                      <a:endParaRPr sz="2000" dirty="0">
                        <a:latin typeface="Tahoma"/>
                        <a:cs typeface="Tahoma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FF4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25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На</a:t>
                      </a:r>
                      <a:r>
                        <a:rPr sz="2000" spc="-3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вибір</a:t>
                      </a:r>
                      <a:r>
                        <a:rPr sz="2000" spc="-4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впливає: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ED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6649">
                <a:tc>
                  <a:txBody>
                    <a:bodyPr/>
                    <a:lstStyle/>
                    <a:p>
                      <a:pPr marL="434340" indent="-343535">
                        <a:lnSpc>
                          <a:spcPct val="100000"/>
                        </a:lnSpc>
                        <a:spcBef>
                          <a:spcPts val="355"/>
                        </a:spcBef>
                        <a:buFont typeface="Arial"/>
                        <a:buChar char="•"/>
                        <a:tabLst>
                          <a:tab pos="434340" algn="l"/>
                          <a:tab pos="434975" algn="l"/>
                        </a:tabLst>
                      </a:pP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кількість</a:t>
                      </a:r>
                      <a:r>
                        <a:rPr sz="2000" spc="-1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прописаних</a:t>
                      </a:r>
                      <a:r>
                        <a:rPr sz="2000" spc="-4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речовин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D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6649">
                <a:tc>
                  <a:txBody>
                    <a:bodyPr/>
                    <a:lstStyle/>
                    <a:p>
                      <a:pPr marL="434340" indent="-343535">
                        <a:lnSpc>
                          <a:spcPct val="100000"/>
                        </a:lnSpc>
                        <a:spcBef>
                          <a:spcPts val="355"/>
                        </a:spcBef>
                        <a:buFont typeface="Arial"/>
                        <a:buChar char="•"/>
                        <a:tabLst>
                          <a:tab pos="434340" algn="l"/>
                          <a:tab pos="434975" algn="l"/>
                        </a:tabLst>
                      </a:pP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фізико-хімічні</a:t>
                      </a:r>
                      <a:r>
                        <a:rPr sz="2000" spc="-2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властивості</a:t>
                      </a:r>
                      <a:r>
                        <a:rPr sz="2000" spc="-2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речовин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7EF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38036">
                <a:tc>
                  <a:txBody>
                    <a:bodyPr/>
                    <a:lstStyle/>
                    <a:p>
                      <a:pPr marL="91440" marR="649605">
                        <a:lnSpc>
                          <a:spcPct val="100000"/>
                        </a:lnSpc>
                        <a:spcBef>
                          <a:spcPts val="355"/>
                        </a:spcBef>
                        <a:tabLst>
                          <a:tab pos="1179195" algn="l"/>
                          <a:tab pos="1854835" algn="l"/>
                          <a:tab pos="3225165" algn="l"/>
                          <a:tab pos="5163820" algn="l"/>
                          <a:tab pos="5619750" algn="l"/>
                        </a:tabLst>
                      </a:pP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а</a:t>
                      </a:r>
                      <a:r>
                        <a:rPr sz="2000" spc="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саме</a:t>
                      </a:r>
                      <a:r>
                        <a:rPr sz="2000" spc="-2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:	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агрегатний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стан	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(щільність,</a:t>
                      </a:r>
                      <a:r>
                        <a:rPr sz="2000" spc="2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об'ємна	(або</a:t>
                      </a:r>
                      <a:r>
                        <a:rPr sz="2000" spc="-7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насипна) </a:t>
                      </a:r>
                      <a:r>
                        <a:rPr sz="2000" spc="-6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маса,</a:t>
                      </a:r>
                      <a:r>
                        <a:rPr sz="2000" spc="-2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ступінь</a:t>
                      </a:r>
                      <a:r>
                        <a:rPr sz="2000" spc="1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дрібності</a:t>
                      </a:r>
                      <a:r>
                        <a:rPr sz="2000" spc="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(розмір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частинок),	розпорошення)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; </a:t>
                      </a:r>
                      <a:r>
                        <a:rPr sz="2000" spc="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колір</a:t>
                      </a:r>
                      <a:r>
                        <a:rPr sz="2000" spc="2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(барвні,	забарвлені</a:t>
                      </a:r>
                      <a:r>
                        <a:rPr sz="2000" spc="-3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речовини);</a:t>
                      </a:r>
                      <a:endParaRPr sz="2000">
                        <a:latin typeface="Tahoma"/>
                        <a:cs typeface="Tahoma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запах</a:t>
                      </a:r>
                      <a:r>
                        <a:rPr sz="2000" spc="-3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(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пахучі,</a:t>
                      </a:r>
                      <a:r>
                        <a:rPr sz="2000" spc="-3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летючі);</a:t>
                      </a:r>
                      <a:endParaRPr sz="2000">
                        <a:latin typeface="Tahoma"/>
                        <a:cs typeface="Tahoma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вміст</a:t>
                      </a:r>
                      <a:r>
                        <a:rPr sz="2000" spc="-1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вологи</a:t>
                      </a:r>
                      <a:r>
                        <a:rPr sz="2000" spc="-3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(гігроскопічність);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D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8365">
                <a:tc>
                  <a:txBody>
                    <a:bodyPr/>
                    <a:lstStyle/>
                    <a:p>
                      <a:pPr marL="433070" indent="-341630">
                        <a:lnSpc>
                          <a:spcPct val="100000"/>
                        </a:lnSpc>
                        <a:spcBef>
                          <a:spcPts val="360"/>
                        </a:spcBef>
                        <a:buSzPct val="70000"/>
                        <a:buFont typeface="Arial"/>
                        <a:buChar char="•"/>
                        <a:tabLst>
                          <a:tab pos="432434" algn="l"/>
                          <a:tab pos="433070" algn="l"/>
                        </a:tabLst>
                      </a:pP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медичне</a:t>
                      </a:r>
                      <a:r>
                        <a:rPr sz="2000" spc="-4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призначення</a:t>
                      </a:r>
                      <a:r>
                        <a:rPr sz="2000" spc="-7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порошку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7EF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38036">
                <a:tc>
                  <a:txBody>
                    <a:bodyPr/>
                    <a:lstStyle/>
                    <a:p>
                      <a:pPr marL="91440" marR="82550" algn="just">
                        <a:lnSpc>
                          <a:spcPct val="100000"/>
                        </a:lnSpc>
                        <a:spcBef>
                          <a:spcPts val="360"/>
                        </a:spcBef>
                        <a:tabLst>
                          <a:tab pos="3636645" algn="l"/>
                          <a:tab pos="6804025" algn="l"/>
                        </a:tabLst>
                      </a:pP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Порядок змішування складних порошків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залежить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від багатьох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факторів,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зазначених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вище,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але</a:t>
                      </a:r>
                      <a:r>
                        <a:rPr sz="2000" spc="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насамперед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від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кількісного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спів</a:t>
                      </a:r>
                      <a:r>
                        <a:rPr sz="2000" spc="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в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іднош</a:t>
                      </a:r>
                      <a:r>
                        <a:rPr sz="2000" spc="-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е</a:t>
                      </a:r>
                      <a:r>
                        <a:rPr sz="2000" spc="-1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н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ня	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компоненті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в	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пропис</a:t>
                      </a:r>
                      <a:r>
                        <a:rPr sz="2000" spc="-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у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.  У</a:t>
                      </a:r>
                      <a:r>
                        <a:rPr sz="2000" spc="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всьому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різноманітті</a:t>
                      </a:r>
                      <a:r>
                        <a:rPr sz="2000" spc="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прописів</a:t>
                      </a:r>
                      <a:r>
                        <a:rPr sz="2000" spc="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складних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порошків</a:t>
                      </a:r>
                      <a:r>
                        <a:rPr sz="2000" spc="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можна </a:t>
                      </a:r>
                      <a:r>
                        <a:rPr sz="2000" spc="-6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розрізнити</a:t>
                      </a:r>
                      <a:r>
                        <a:rPr sz="2000" spc="60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2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випадки:</a:t>
                      </a:r>
                      <a:endParaRPr sz="2000" dirty="0">
                        <a:latin typeface="Tahoma"/>
                        <a:cs typeface="Tahoma"/>
                      </a:endParaRPr>
                    </a:p>
                  </a:txBody>
                  <a:tcPr marL="0" marR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D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2145348"/>
              </p:ext>
            </p:extLst>
          </p:nvPr>
        </p:nvGraphicFramePr>
        <p:xfrm>
          <a:off x="76200" y="990600"/>
          <a:ext cx="8991598" cy="57873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678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75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161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00405">
                <a:tc gridSpan="3">
                  <a:txBody>
                    <a:bodyPr/>
                    <a:lstStyle/>
                    <a:p>
                      <a:pPr marL="1119505" marR="285750" indent="-826769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П о д р і б н е н н я -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це процес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зменшення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розмірів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часток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твердих </a:t>
                      </a:r>
                      <a:r>
                        <a:rPr sz="2000" spc="-6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лікарських</a:t>
                      </a:r>
                      <a:r>
                        <a:rPr sz="2000" spc="-1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засобів</a:t>
                      </a:r>
                      <a:r>
                        <a:rPr sz="2000" spc="-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за</a:t>
                      </a:r>
                      <a:r>
                        <a:rPr sz="2000" spc="-1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допомогою</a:t>
                      </a:r>
                      <a:r>
                        <a:rPr sz="2000" spc="-4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різних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пристосувань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C5E4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5605"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Подрібнення</a:t>
                      </a:r>
                      <a:r>
                        <a:rPr sz="2000" spc="-7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порошків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B3DFC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1040">
                <a:tc gridSpan="3">
                  <a:txBody>
                    <a:bodyPr/>
                    <a:lstStyle/>
                    <a:p>
                      <a:pPr marL="91440" marR="78867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Прийоми подрібнення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(подрібнення,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розтирання) </a:t>
                      </a:r>
                      <a:r>
                        <a:rPr sz="2000" spc="-5" dirty="0" err="1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комбінуються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в</a:t>
                      </a:r>
                      <a:r>
                        <a:rPr lang="uk-UA"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 err="1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ступці</a:t>
                      </a:r>
                      <a:endParaRPr sz="2000" dirty="0">
                        <a:latin typeface="Tahoma"/>
                        <a:cs typeface="Tahoma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D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5605">
                <a:tc gridSpan="3"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Ступінь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подрібнення</a:t>
                      </a:r>
                      <a:r>
                        <a:rPr sz="2000" spc="-5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(ДФУ</a:t>
                      </a:r>
                      <a:r>
                        <a:rPr sz="2000" spc="-2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2.0,</a:t>
                      </a:r>
                      <a:r>
                        <a:rPr sz="2000" spc="-3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Т.1,</a:t>
                      </a:r>
                      <a:r>
                        <a:rPr sz="2000" spc="-5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2.9.12)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B3DFC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5605">
                <a:tc>
                  <a:txBody>
                    <a:bodyPr/>
                    <a:lstStyle/>
                    <a:p>
                      <a:pPr marL="17018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Для</a:t>
                      </a:r>
                      <a:r>
                        <a:rPr sz="2000" spc="-3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орального</a:t>
                      </a:r>
                      <a:r>
                        <a:rPr sz="2000" spc="-5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застосування</a:t>
                      </a:r>
                      <a:endParaRPr sz="2000" dirty="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D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DEF"/>
                    </a:solidFill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  <a:spcBef>
                          <a:spcPts val="359"/>
                        </a:spcBef>
                        <a:tabLst>
                          <a:tab pos="1464945" algn="l"/>
                        </a:tabLst>
                      </a:pP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0,16</a:t>
                      </a:r>
                      <a:r>
                        <a:rPr sz="2000" spc="-3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мм	(2-3</a:t>
                      </a:r>
                      <a:r>
                        <a:rPr sz="2000" spc="-7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хв)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T="45719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D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00405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2350">
                        <a:latin typeface="Times New Roman"/>
                        <a:cs typeface="Times New Roman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Для</a:t>
                      </a:r>
                      <a:r>
                        <a:rPr sz="2000" spc="-3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зовнішнього</a:t>
                      </a:r>
                      <a:r>
                        <a:rPr sz="2000" spc="-3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застосування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T="69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B3DFC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Присипки,</a:t>
                      </a:r>
                      <a:r>
                        <a:rPr sz="2000" spc="-3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для</a:t>
                      </a:r>
                      <a:r>
                        <a:rPr sz="2000" spc="-2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вдування,</a:t>
                      </a:r>
                      <a:r>
                        <a:rPr sz="2000" spc="-5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зубні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DE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0,1</a:t>
                      </a:r>
                      <a:r>
                        <a:rPr sz="2000" spc="-1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мм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DE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69659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(4-5</a:t>
                      </a:r>
                      <a:r>
                        <a:rPr sz="2000" spc="-7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хв)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D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56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lang="uk-UA"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І</a:t>
                      </a:r>
                      <a:r>
                        <a:rPr sz="2000" spc="-5" dirty="0" err="1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нсектицидні</a:t>
                      </a:r>
                      <a:endParaRPr sz="2000" dirty="0">
                        <a:latin typeface="Tahoma"/>
                        <a:cs typeface="Tahoma"/>
                      </a:endParaRPr>
                    </a:p>
                  </a:txBody>
                  <a:tcPr marL="0" marR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B3DFC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DE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D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Нюхальні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DEF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0,2</a:t>
                      </a:r>
                      <a:r>
                        <a:rPr sz="2000" spc="-1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мм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DEF"/>
                    </a:solidFill>
                  </a:tcPr>
                </a:tc>
                <a:tc>
                  <a:txBody>
                    <a:bodyPr/>
                    <a:lstStyle/>
                    <a:p>
                      <a:pPr marL="53721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(1,5-2</a:t>
                      </a:r>
                      <a:r>
                        <a:rPr sz="2000" spc="-8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хв)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D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10640">
                <a:tc gridSpan="3">
                  <a:txBody>
                    <a:bodyPr/>
                    <a:lstStyle/>
                    <a:p>
                      <a:pPr marL="91440" marR="517525">
                        <a:lnSpc>
                          <a:spcPct val="100000"/>
                        </a:lnSpc>
                        <a:spcBef>
                          <a:spcPts val="365"/>
                        </a:spcBef>
                        <a:tabLst>
                          <a:tab pos="7833359" algn="l"/>
                        </a:tabLst>
                      </a:pP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Аморфні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лікарські речовини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крохмаль, бісмуту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субнітрат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основний </a:t>
                      </a:r>
                      <a:r>
                        <a:rPr sz="2000" spc="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(питомо важка речовина),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магнію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оксид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(речовина,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що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легко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розпилюється)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змішують з порошковою масою без додаткового </a:t>
                      </a:r>
                      <a:r>
                        <a:rPr sz="2000" spc="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подрібнення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.	</a:t>
                      </a:r>
                      <a:r>
                        <a:rPr sz="2100" b="1" spc="15" baseline="-3968" dirty="0">
                          <a:solidFill>
                            <a:srgbClr val="1F696E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sz="2100" baseline="-3968" dirty="0">
                        <a:latin typeface="Arial"/>
                        <a:cs typeface="Arial"/>
                      </a:endParaRPr>
                    </a:p>
                  </a:txBody>
                  <a:tcPr marL="0" marR="0" marT="463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B3DFC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09415" y="3948043"/>
            <a:ext cx="1650715" cy="1393279"/>
          </a:xfrm>
          <a:prstGeom prst="rect">
            <a:avLst/>
          </a:prstGeom>
        </p:spPr>
      </p:pic>
      <p:sp>
        <p:nvSpPr>
          <p:cNvPr id="7" name="object 2">
            <a:extLst>
              <a:ext uri="{FF2B5EF4-FFF2-40B4-BE49-F238E27FC236}">
                <a16:creationId xmlns:a16="http://schemas.microsoft.com/office/drawing/2014/main" id="{D19F6DBF-E6C9-4AAB-940C-ECA540BC8B7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04800" y="-22755"/>
            <a:ext cx="8686799" cy="102912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b="1" dirty="0">
                <a:solidFill>
                  <a:srgbClr val="001F5F"/>
                </a:solidFill>
              </a:rPr>
              <a:t>2.</a:t>
            </a:r>
            <a:r>
              <a:rPr b="1" spc="-15" dirty="0">
                <a:solidFill>
                  <a:srgbClr val="001F5F"/>
                </a:solidFill>
              </a:rPr>
              <a:t> </a:t>
            </a:r>
            <a:r>
              <a:rPr b="1" spc="-5" dirty="0">
                <a:solidFill>
                  <a:srgbClr val="001F5F"/>
                </a:solidFill>
              </a:rPr>
              <a:t>ТЕХНОЛОГІЧНІ</a:t>
            </a:r>
            <a:r>
              <a:rPr b="1" spc="-35" dirty="0">
                <a:solidFill>
                  <a:srgbClr val="001F5F"/>
                </a:solidFill>
              </a:rPr>
              <a:t> </a:t>
            </a:r>
            <a:r>
              <a:rPr b="1" dirty="0">
                <a:solidFill>
                  <a:srgbClr val="001F5F"/>
                </a:solidFill>
              </a:rPr>
              <a:t>СТАДІЇ</a:t>
            </a:r>
            <a:r>
              <a:rPr b="1" spc="-10" dirty="0">
                <a:solidFill>
                  <a:srgbClr val="001F5F"/>
                </a:solidFill>
              </a:rPr>
              <a:t> </a:t>
            </a:r>
            <a:r>
              <a:rPr b="1" spc="-5" dirty="0">
                <a:solidFill>
                  <a:srgbClr val="001F5F"/>
                </a:solidFill>
              </a:rPr>
              <a:t>ВИГОТОВЛЕННЯ</a:t>
            </a:r>
            <a:r>
              <a:rPr b="1" spc="-40" dirty="0">
                <a:solidFill>
                  <a:srgbClr val="001F5F"/>
                </a:solidFill>
              </a:rPr>
              <a:t> </a:t>
            </a:r>
            <a:r>
              <a:rPr b="1" spc="-5" dirty="0">
                <a:solidFill>
                  <a:srgbClr val="001F5F"/>
                </a:solidFill>
              </a:rPr>
              <a:t>ПОРОШКІВ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715255" y="3511296"/>
            <a:ext cx="452755" cy="161925"/>
          </a:xfrm>
          <a:custGeom>
            <a:avLst/>
            <a:gdLst/>
            <a:ahLst/>
            <a:cxnLst/>
            <a:rect l="l" t="t" r="r" b="b"/>
            <a:pathLst>
              <a:path w="452754" h="161925">
                <a:moveTo>
                  <a:pt x="452627" y="0"/>
                </a:moveTo>
                <a:lnTo>
                  <a:pt x="0" y="0"/>
                </a:lnTo>
                <a:lnTo>
                  <a:pt x="0" y="161544"/>
                </a:lnTo>
                <a:lnTo>
                  <a:pt x="452627" y="161544"/>
                </a:lnTo>
                <a:lnTo>
                  <a:pt x="45262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3419475" y="3363467"/>
            <a:ext cx="5545455" cy="1280160"/>
            <a:chOff x="3419475" y="3363467"/>
            <a:chExt cx="5545455" cy="1280160"/>
          </a:xfrm>
        </p:grpSpPr>
        <p:sp>
          <p:nvSpPr>
            <p:cNvPr id="5" name="object 5"/>
            <p:cNvSpPr/>
            <p:nvPr/>
          </p:nvSpPr>
          <p:spPr>
            <a:xfrm>
              <a:off x="3419475" y="3363467"/>
              <a:ext cx="5545455" cy="1280160"/>
            </a:xfrm>
            <a:custGeom>
              <a:avLst/>
              <a:gdLst/>
              <a:ahLst/>
              <a:cxnLst/>
              <a:rect l="l" t="t" r="r" b="b"/>
              <a:pathLst>
                <a:path w="5545455" h="1280160">
                  <a:moveTo>
                    <a:pt x="5545201" y="0"/>
                  </a:moveTo>
                  <a:lnTo>
                    <a:pt x="3168650" y="0"/>
                  </a:lnTo>
                  <a:lnTo>
                    <a:pt x="0" y="0"/>
                  </a:lnTo>
                  <a:lnTo>
                    <a:pt x="0" y="1280160"/>
                  </a:lnTo>
                  <a:lnTo>
                    <a:pt x="3168650" y="1280160"/>
                  </a:lnTo>
                  <a:lnTo>
                    <a:pt x="5545201" y="1280160"/>
                  </a:lnTo>
                  <a:lnTo>
                    <a:pt x="5545201" y="0"/>
                  </a:lnTo>
                  <a:close/>
                </a:path>
              </a:pathLst>
            </a:custGeom>
            <a:solidFill>
              <a:srgbClr val="B3DF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72000" y="3428999"/>
              <a:ext cx="792480" cy="1099185"/>
            </a:xfrm>
            <a:custGeom>
              <a:avLst/>
              <a:gdLst/>
              <a:ahLst/>
              <a:cxnLst/>
              <a:rect l="l" t="t" r="r" b="b"/>
              <a:pathLst>
                <a:path w="792479" h="1099185">
                  <a:moveTo>
                    <a:pt x="396239" y="0"/>
                  </a:moveTo>
                  <a:lnTo>
                    <a:pt x="331971" y="2398"/>
                  </a:lnTo>
                  <a:lnTo>
                    <a:pt x="271003" y="9341"/>
                  </a:lnTo>
                  <a:lnTo>
                    <a:pt x="214152" y="20450"/>
                  </a:lnTo>
                  <a:lnTo>
                    <a:pt x="162232" y="35348"/>
                  </a:lnTo>
                  <a:lnTo>
                    <a:pt x="116062" y="53657"/>
                  </a:lnTo>
                  <a:lnTo>
                    <a:pt x="76456" y="74999"/>
                  </a:lnTo>
                  <a:lnTo>
                    <a:pt x="44230" y="98995"/>
                  </a:lnTo>
                  <a:lnTo>
                    <a:pt x="5186" y="153440"/>
                  </a:lnTo>
                  <a:lnTo>
                    <a:pt x="0" y="183133"/>
                  </a:lnTo>
                  <a:lnTo>
                    <a:pt x="0" y="915669"/>
                  </a:lnTo>
                  <a:lnTo>
                    <a:pt x="20202" y="973535"/>
                  </a:lnTo>
                  <a:lnTo>
                    <a:pt x="76456" y="1023804"/>
                  </a:lnTo>
                  <a:lnTo>
                    <a:pt x="116062" y="1045146"/>
                  </a:lnTo>
                  <a:lnTo>
                    <a:pt x="162232" y="1063455"/>
                  </a:lnTo>
                  <a:lnTo>
                    <a:pt x="214152" y="1078353"/>
                  </a:lnTo>
                  <a:lnTo>
                    <a:pt x="271003" y="1089462"/>
                  </a:lnTo>
                  <a:lnTo>
                    <a:pt x="331971" y="1096405"/>
                  </a:lnTo>
                  <a:lnTo>
                    <a:pt x="396239" y="1098804"/>
                  </a:lnTo>
                  <a:lnTo>
                    <a:pt x="460508" y="1096405"/>
                  </a:lnTo>
                  <a:lnTo>
                    <a:pt x="521476" y="1089462"/>
                  </a:lnTo>
                  <a:lnTo>
                    <a:pt x="578327" y="1078353"/>
                  </a:lnTo>
                  <a:lnTo>
                    <a:pt x="630247" y="1063455"/>
                  </a:lnTo>
                  <a:lnTo>
                    <a:pt x="676417" y="1045146"/>
                  </a:lnTo>
                  <a:lnTo>
                    <a:pt x="716023" y="1023804"/>
                  </a:lnTo>
                  <a:lnTo>
                    <a:pt x="748249" y="999808"/>
                  </a:lnTo>
                  <a:lnTo>
                    <a:pt x="787293" y="945363"/>
                  </a:lnTo>
                  <a:lnTo>
                    <a:pt x="792479" y="915669"/>
                  </a:lnTo>
                  <a:lnTo>
                    <a:pt x="792479" y="183133"/>
                  </a:lnTo>
                  <a:lnTo>
                    <a:pt x="772277" y="125268"/>
                  </a:lnTo>
                  <a:lnTo>
                    <a:pt x="716023" y="74999"/>
                  </a:lnTo>
                  <a:lnTo>
                    <a:pt x="676417" y="53657"/>
                  </a:lnTo>
                  <a:lnTo>
                    <a:pt x="630247" y="35348"/>
                  </a:lnTo>
                  <a:lnTo>
                    <a:pt x="578327" y="20450"/>
                  </a:lnTo>
                  <a:lnTo>
                    <a:pt x="521476" y="9341"/>
                  </a:lnTo>
                  <a:lnTo>
                    <a:pt x="460508" y="2398"/>
                  </a:lnTo>
                  <a:lnTo>
                    <a:pt x="3962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572000" y="3428999"/>
              <a:ext cx="792480" cy="1099185"/>
            </a:xfrm>
            <a:custGeom>
              <a:avLst/>
              <a:gdLst/>
              <a:ahLst/>
              <a:cxnLst/>
              <a:rect l="l" t="t" r="r" b="b"/>
              <a:pathLst>
                <a:path w="792479" h="1099185">
                  <a:moveTo>
                    <a:pt x="792479" y="183133"/>
                  </a:moveTo>
                  <a:lnTo>
                    <a:pt x="772277" y="240999"/>
                  </a:lnTo>
                  <a:lnTo>
                    <a:pt x="716023" y="291268"/>
                  </a:lnTo>
                  <a:lnTo>
                    <a:pt x="676417" y="312610"/>
                  </a:lnTo>
                  <a:lnTo>
                    <a:pt x="630247" y="330919"/>
                  </a:lnTo>
                  <a:lnTo>
                    <a:pt x="578327" y="345817"/>
                  </a:lnTo>
                  <a:lnTo>
                    <a:pt x="521476" y="356926"/>
                  </a:lnTo>
                  <a:lnTo>
                    <a:pt x="460508" y="363869"/>
                  </a:lnTo>
                  <a:lnTo>
                    <a:pt x="396239" y="366268"/>
                  </a:lnTo>
                  <a:lnTo>
                    <a:pt x="331971" y="363869"/>
                  </a:lnTo>
                  <a:lnTo>
                    <a:pt x="271003" y="356926"/>
                  </a:lnTo>
                  <a:lnTo>
                    <a:pt x="214152" y="345817"/>
                  </a:lnTo>
                  <a:lnTo>
                    <a:pt x="162232" y="330919"/>
                  </a:lnTo>
                  <a:lnTo>
                    <a:pt x="116062" y="312610"/>
                  </a:lnTo>
                  <a:lnTo>
                    <a:pt x="76456" y="291268"/>
                  </a:lnTo>
                  <a:lnTo>
                    <a:pt x="44230" y="267272"/>
                  </a:lnTo>
                  <a:lnTo>
                    <a:pt x="5186" y="212827"/>
                  </a:lnTo>
                  <a:lnTo>
                    <a:pt x="0" y="183133"/>
                  </a:lnTo>
                </a:path>
                <a:path w="792479" h="1099185">
                  <a:moveTo>
                    <a:pt x="0" y="183133"/>
                  </a:moveTo>
                  <a:lnTo>
                    <a:pt x="20202" y="125268"/>
                  </a:lnTo>
                  <a:lnTo>
                    <a:pt x="76456" y="74999"/>
                  </a:lnTo>
                  <a:lnTo>
                    <a:pt x="116062" y="53657"/>
                  </a:lnTo>
                  <a:lnTo>
                    <a:pt x="162232" y="35348"/>
                  </a:lnTo>
                  <a:lnTo>
                    <a:pt x="214152" y="20450"/>
                  </a:lnTo>
                  <a:lnTo>
                    <a:pt x="271003" y="9341"/>
                  </a:lnTo>
                  <a:lnTo>
                    <a:pt x="331971" y="2398"/>
                  </a:lnTo>
                  <a:lnTo>
                    <a:pt x="396239" y="0"/>
                  </a:lnTo>
                  <a:lnTo>
                    <a:pt x="460508" y="2398"/>
                  </a:lnTo>
                  <a:lnTo>
                    <a:pt x="521476" y="9341"/>
                  </a:lnTo>
                  <a:lnTo>
                    <a:pt x="578327" y="20450"/>
                  </a:lnTo>
                  <a:lnTo>
                    <a:pt x="630247" y="35348"/>
                  </a:lnTo>
                  <a:lnTo>
                    <a:pt x="676417" y="53657"/>
                  </a:lnTo>
                  <a:lnTo>
                    <a:pt x="716023" y="74999"/>
                  </a:lnTo>
                  <a:lnTo>
                    <a:pt x="748249" y="98995"/>
                  </a:lnTo>
                  <a:lnTo>
                    <a:pt x="787293" y="153440"/>
                  </a:lnTo>
                  <a:lnTo>
                    <a:pt x="792479" y="183133"/>
                  </a:lnTo>
                  <a:lnTo>
                    <a:pt x="792479" y="915669"/>
                  </a:lnTo>
                  <a:lnTo>
                    <a:pt x="772277" y="973535"/>
                  </a:lnTo>
                  <a:lnTo>
                    <a:pt x="716023" y="1023804"/>
                  </a:lnTo>
                  <a:lnTo>
                    <a:pt x="676417" y="1045146"/>
                  </a:lnTo>
                  <a:lnTo>
                    <a:pt x="630247" y="1063455"/>
                  </a:lnTo>
                  <a:lnTo>
                    <a:pt x="578327" y="1078353"/>
                  </a:lnTo>
                  <a:lnTo>
                    <a:pt x="521476" y="1089462"/>
                  </a:lnTo>
                  <a:lnTo>
                    <a:pt x="460508" y="1096405"/>
                  </a:lnTo>
                  <a:lnTo>
                    <a:pt x="396239" y="1098804"/>
                  </a:lnTo>
                  <a:lnTo>
                    <a:pt x="331971" y="1096405"/>
                  </a:lnTo>
                  <a:lnTo>
                    <a:pt x="271003" y="1089462"/>
                  </a:lnTo>
                  <a:lnTo>
                    <a:pt x="214152" y="1078353"/>
                  </a:lnTo>
                  <a:lnTo>
                    <a:pt x="162232" y="1063455"/>
                  </a:lnTo>
                  <a:lnTo>
                    <a:pt x="116062" y="1045146"/>
                  </a:lnTo>
                  <a:lnTo>
                    <a:pt x="76456" y="1023804"/>
                  </a:lnTo>
                  <a:lnTo>
                    <a:pt x="44230" y="999808"/>
                  </a:lnTo>
                  <a:lnTo>
                    <a:pt x="5186" y="945363"/>
                  </a:lnTo>
                  <a:lnTo>
                    <a:pt x="0" y="915669"/>
                  </a:lnTo>
                  <a:lnTo>
                    <a:pt x="0" y="183133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715255" y="3511295"/>
              <a:ext cx="452755" cy="161925"/>
            </a:xfrm>
            <a:custGeom>
              <a:avLst/>
              <a:gdLst/>
              <a:ahLst/>
              <a:cxnLst/>
              <a:rect l="l" t="t" r="r" b="b"/>
              <a:pathLst>
                <a:path w="452754" h="161925">
                  <a:moveTo>
                    <a:pt x="0" y="161544"/>
                  </a:moveTo>
                  <a:lnTo>
                    <a:pt x="452627" y="161544"/>
                  </a:lnTo>
                  <a:lnTo>
                    <a:pt x="452627" y="0"/>
                  </a:lnTo>
                  <a:lnTo>
                    <a:pt x="0" y="0"/>
                  </a:lnTo>
                  <a:lnTo>
                    <a:pt x="0" y="161544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403591" y="3387851"/>
              <a:ext cx="830580" cy="1106805"/>
            </a:xfrm>
            <a:custGeom>
              <a:avLst/>
              <a:gdLst/>
              <a:ahLst/>
              <a:cxnLst/>
              <a:rect l="l" t="t" r="r" b="b"/>
              <a:pathLst>
                <a:path w="830579" h="1106804">
                  <a:moveTo>
                    <a:pt x="415289" y="0"/>
                  </a:moveTo>
                  <a:lnTo>
                    <a:pt x="353920" y="1999"/>
                  </a:lnTo>
                  <a:lnTo>
                    <a:pt x="295347" y="7806"/>
                  </a:lnTo>
                  <a:lnTo>
                    <a:pt x="240212" y="17137"/>
                  </a:lnTo>
                  <a:lnTo>
                    <a:pt x="189158" y="29705"/>
                  </a:lnTo>
                  <a:lnTo>
                    <a:pt x="142827" y="45227"/>
                  </a:lnTo>
                  <a:lnTo>
                    <a:pt x="101862" y="63417"/>
                  </a:lnTo>
                  <a:lnTo>
                    <a:pt x="66904" y="83989"/>
                  </a:lnTo>
                  <a:lnTo>
                    <a:pt x="17582" y="131141"/>
                  </a:lnTo>
                  <a:lnTo>
                    <a:pt x="0" y="184403"/>
                  </a:lnTo>
                  <a:lnTo>
                    <a:pt x="0" y="922020"/>
                  </a:lnTo>
                  <a:lnTo>
                    <a:pt x="17582" y="975282"/>
                  </a:lnTo>
                  <a:lnTo>
                    <a:pt x="66904" y="1022434"/>
                  </a:lnTo>
                  <a:lnTo>
                    <a:pt x="101862" y="1043006"/>
                  </a:lnTo>
                  <a:lnTo>
                    <a:pt x="142827" y="1061196"/>
                  </a:lnTo>
                  <a:lnTo>
                    <a:pt x="189158" y="1076718"/>
                  </a:lnTo>
                  <a:lnTo>
                    <a:pt x="240212" y="1089286"/>
                  </a:lnTo>
                  <a:lnTo>
                    <a:pt x="295347" y="1098617"/>
                  </a:lnTo>
                  <a:lnTo>
                    <a:pt x="353920" y="1104424"/>
                  </a:lnTo>
                  <a:lnTo>
                    <a:pt x="415289" y="1106424"/>
                  </a:lnTo>
                  <a:lnTo>
                    <a:pt x="476659" y="1104424"/>
                  </a:lnTo>
                  <a:lnTo>
                    <a:pt x="535232" y="1098617"/>
                  </a:lnTo>
                  <a:lnTo>
                    <a:pt x="590367" y="1089286"/>
                  </a:lnTo>
                  <a:lnTo>
                    <a:pt x="641421" y="1076718"/>
                  </a:lnTo>
                  <a:lnTo>
                    <a:pt x="687752" y="1061196"/>
                  </a:lnTo>
                  <a:lnTo>
                    <a:pt x="728717" y="1043006"/>
                  </a:lnTo>
                  <a:lnTo>
                    <a:pt x="763675" y="1022434"/>
                  </a:lnTo>
                  <a:lnTo>
                    <a:pt x="812997" y="975282"/>
                  </a:lnTo>
                  <a:lnTo>
                    <a:pt x="830579" y="922020"/>
                  </a:lnTo>
                  <a:lnTo>
                    <a:pt x="830579" y="184403"/>
                  </a:lnTo>
                  <a:lnTo>
                    <a:pt x="812997" y="131141"/>
                  </a:lnTo>
                  <a:lnTo>
                    <a:pt x="763675" y="83989"/>
                  </a:lnTo>
                  <a:lnTo>
                    <a:pt x="728717" y="63417"/>
                  </a:lnTo>
                  <a:lnTo>
                    <a:pt x="687752" y="45227"/>
                  </a:lnTo>
                  <a:lnTo>
                    <a:pt x="641421" y="29705"/>
                  </a:lnTo>
                  <a:lnTo>
                    <a:pt x="590367" y="17137"/>
                  </a:lnTo>
                  <a:lnTo>
                    <a:pt x="535232" y="7806"/>
                  </a:lnTo>
                  <a:lnTo>
                    <a:pt x="476659" y="1999"/>
                  </a:lnTo>
                  <a:lnTo>
                    <a:pt x="4152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403591" y="3387851"/>
              <a:ext cx="830580" cy="1106805"/>
            </a:xfrm>
            <a:custGeom>
              <a:avLst/>
              <a:gdLst/>
              <a:ahLst/>
              <a:cxnLst/>
              <a:rect l="l" t="t" r="r" b="b"/>
              <a:pathLst>
                <a:path w="830579" h="1106804">
                  <a:moveTo>
                    <a:pt x="830579" y="184403"/>
                  </a:moveTo>
                  <a:lnTo>
                    <a:pt x="812997" y="237666"/>
                  </a:lnTo>
                  <a:lnTo>
                    <a:pt x="763675" y="284818"/>
                  </a:lnTo>
                  <a:lnTo>
                    <a:pt x="728717" y="305390"/>
                  </a:lnTo>
                  <a:lnTo>
                    <a:pt x="687752" y="323580"/>
                  </a:lnTo>
                  <a:lnTo>
                    <a:pt x="641421" y="339102"/>
                  </a:lnTo>
                  <a:lnTo>
                    <a:pt x="590367" y="351670"/>
                  </a:lnTo>
                  <a:lnTo>
                    <a:pt x="535232" y="361001"/>
                  </a:lnTo>
                  <a:lnTo>
                    <a:pt x="476659" y="366808"/>
                  </a:lnTo>
                  <a:lnTo>
                    <a:pt x="415289" y="368808"/>
                  </a:lnTo>
                  <a:lnTo>
                    <a:pt x="353920" y="366808"/>
                  </a:lnTo>
                  <a:lnTo>
                    <a:pt x="295347" y="361001"/>
                  </a:lnTo>
                  <a:lnTo>
                    <a:pt x="240212" y="351670"/>
                  </a:lnTo>
                  <a:lnTo>
                    <a:pt x="189158" y="339102"/>
                  </a:lnTo>
                  <a:lnTo>
                    <a:pt x="142827" y="323580"/>
                  </a:lnTo>
                  <a:lnTo>
                    <a:pt x="101862" y="305390"/>
                  </a:lnTo>
                  <a:lnTo>
                    <a:pt x="66904" y="284818"/>
                  </a:lnTo>
                  <a:lnTo>
                    <a:pt x="17582" y="237666"/>
                  </a:lnTo>
                  <a:lnTo>
                    <a:pt x="4502" y="211656"/>
                  </a:lnTo>
                  <a:lnTo>
                    <a:pt x="0" y="184403"/>
                  </a:lnTo>
                </a:path>
                <a:path w="830579" h="1106804">
                  <a:moveTo>
                    <a:pt x="0" y="184403"/>
                  </a:moveTo>
                  <a:lnTo>
                    <a:pt x="17582" y="131141"/>
                  </a:lnTo>
                  <a:lnTo>
                    <a:pt x="66904" y="83989"/>
                  </a:lnTo>
                  <a:lnTo>
                    <a:pt x="101862" y="63417"/>
                  </a:lnTo>
                  <a:lnTo>
                    <a:pt x="142827" y="45227"/>
                  </a:lnTo>
                  <a:lnTo>
                    <a:pt x="189158" y="29705"/>
                  </a:lnTo>
                  <a:lnTo>
                    <a:pt x="240212" y="17137"/>
                  </a:lnTo>
                  <a:lnTo>
                    <a:pt x="295347" y="7806"/>
                  </a:lnTo>
                  <a:lnTo>
                    <a:pt x="353920" y="1999"/>
                  </a:lnTo>
                  <a:lnTo>
                    <a:pt x="415289" y="0"/>
                  </a:lnTo>
                  <a:lnTo>
                    <a:pt x="476659" y="1999"/>
                  </a:lnTo>
                  <a:lnTo>
                    <a:pt x="535232" y="7806"/>
                  </a:lnTo>
                  <a:lnTo>
                    <a:pt x="590367" y="17137"/>
                  </a:lnTo>
                  <a:lnTo>
                    <a:pt x="641421" y="29705"/>
                  </a:lnTo>
                  <a:lnTo>
                    <a:pt x="687752" y="45227"/>
                  </a:lnTo>
                  <a:lnTo>
                    <a:pt x="728717" y="63417"/>
                  </a:lnTo>
                  <a:lnTo>
                    <a:pt x="763675" y="83989"/>
                  </a:lnTo>
                  <a:lnTo>
                    <a:pt x="812997" y="131141"/>
                  </a:lnTo>
                  <a:lnTo>
                    <a:pt x="830579" y="184403"/>
                  </a:lnTo>
                  <a:lnTo>
                    <a:pt x="830579" y="922020"/>
                  </a:lnTo>
                  <a:lnTo>
                    <a:pt x="812997" y="975282"/>
                  </a:lnTo>
                  <a:lnTo>
                    <a:pt x="763675" y="1022434"/>
                  </a:lnTo>
                  <a:lnTo>
                    <a:pt x="728717" y="1043006"/>
                  </a:lnTo>
                  <a:lnTo>
                    <a:pt x="687752" y="1061196"/>
                  </a:lnTo>
                  <a:lnTo>
                    <a:pt x="641421" y="1076718"/>
                  </a:lnTo>
                  <a:lnTo>
                    <a:pt x="590367" y="1089286"/>
                  </a:lnTo>
                  <a:lnTo>
                    <a:pt x="535232" y="1098617"/>
                  </a:lnTo>
                  <a:lnTo>
                    <a:pt x="476659" y="1104424"/>
                  </a:lnTo>
                  <a:lnTo>
                    <a:pt x="415289" y="1106424"/>
                  </a:lnTo>
                  <a:lnTo>
                    <a:pt x="353920" y="1104424"/>
                  </a:lnTo>
                  <a:lnTo>
                    <a:pt x="295347" y="1098617"/>
                  </a:lnTo>
                  <a:lnTo>
                    <a:pt x="240212" y="1089286"/>
                  </a:lnTo>
                  <a:lnTo>
                    <a:pt x="189158" y="1076718"/>
                  </a:lnTo>
                  <a:lnTo>
                    <a:pt x="142827" y="1061196"/>
                  </a:lnTo>
                  <a:lnTo>
                    <a:pt x="101862" y="1043006"/>
                  </a:lnTo>
                  <a:lnTo>
                    <a:pt x="66904" y="1022434"/>
                  </a:lnTo>
                  <a:lnTo>
                    <a:pt x="17582" y="975282"/>
                  </a:lnTo>
                  <a:lnTo>
                    <a:pt x="0" y="922020"/>
                  </a:lnTo>
                  <a:lnTo>
                    <a:pt x="0" y="184403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641335" y="3474719"/>
              <a:ext cx="474345" cy="178435"/>
            </a:xfrm>
            <a:custGeom>
              <a:avLst/>
              <a:gdLst/>
              <a:ahLst/>
              <a:cxnLst/>
              <a:rect l="l" t="t" r="r" b="b"/>
              <a:pathLst>
                <a:path w="474345" h="178435">
                  <a:moveTo>
                    <a:pt x="473964" y="0"/>
                  </a:moveTo>
                  <a:lnTo>
                    <a:pt x="0" y="0"/>
                  </a:lnTo>
                  <a:lnTo>
                    <a:pt x="0" y="178308"/>
                  </a:lnTo>
                  <a:lnTo>
                    <a:pt x="473964" y="178308"/>
                  </a:lnTo>
                  <a:lnTo>
                    <a:pt x="47396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641335" y="3474719"/>
              <a:ext cx="474345" cy="178435"/>
            </a:xfrm>
            <a:custGeom>
              <a:avLst/>
              <a:gdLst/>
              <a:ahLst/>
              <a:cxnLst/>
              <a:rect l="l" t="t" r="r" b="b"/>
              <a:pathLst>
                <a:path w="474345" h="178435">
                  <a:moveTo>
                    <a:pt x="0" y="178308"/>
                  </a:moveTo>
                  <a:lnTo>
                    <a:pt x="473964" y="178308"/>
                  </a:lnTo>
                  <a:lnTo>
                    <a:pt x="473964" y="0"/>
                  </a:lnTo>
                  <a:lnTo>
                    <a:pt x="0" y="0"/>
                  </a:lnTo>
                  <a:lnTo>
                    <a:pt x="0" y="178308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13" name="object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5464728"/>
              </p:ext>
            </p:extLst>
          </p:nvPr>
        </p:nvGraphicFramePr>
        <p:xfrm>
          <a:off x="381000" y="949325"/>
          <a:ext cx="8583930" cy="58978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812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12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014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05205">
                <a:tc gridSpan="3">
                  <a:txBody>
                    <a:bodyPr/>
                    <a:lstStyle/>
                    <a:p>
                      <a:pPr marL="91440" marR="83185" algn="just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Розпорошуваність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речовини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характеризують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за величиною об'єму,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який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займає 1,0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г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лікарської речовини за умови вільного насипання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(без</a:t>
                      </a:r>
                      <a:r>
                        <a:rPr sz="2000" spc="-1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втрушування</a:t>
                      </a:r>
                      <a:r>
                        <a:rPr sz="2000" spc="-2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)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в</a:t>
                      </a:r>
                      <a:r>
                        <a:rPr sz="2000" spc="-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мірну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ємність</a:t>
                      </a:r>
                      <a:r>
                        <a:rPr sz="2000" spc="-2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(циліндр)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C5E4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0405">
                <a:tc gridSpan="3">
                  <a:txBody>
                    <a:bodyPr/>
                    <a:lstStyle/>
                    <a:p>
                      <a:pPr marL="203327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Чим</a:t>
                      </a:r>
                      <a:r>
                        <a:rPr sz="2000" spc="-2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більший</a:t>
                      </a:r>
                      <a:r>
                        <a:rPr sz="2000" spc="-1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об'єм</a:t>
                      </a:r>
                      <a:r>
                        <a:rPr sz="2000" spc="-1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займає</a:t>
                      </a:r>
                      <a:r>
                        <a:rPr sz="2000" spc="-3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речовина,</a:t>
                      </a:r>
                      <a:r>
                        <a:rPr sz="2000" spc="-4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тим</a:t>
                      </a:r>
                      <a:r>
                        <a:rPr sz="2000" spc="-1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легше</a:t>
                      </a:r>
                      <a:r>
                        <a:rPr sz="2000" spc="-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вона</a:t>
                      </a:r>
                      <a:endParaRPr sz="2000" dirty="0">
                        <a:latin typeface="Tahoma"/>
                        <a:cs typeface="Tahoma"/>
                      </a:endParaRPr>
                    </a:p>
                    <a:p>
                      <a:pPr marL="2033270">
                        <a:lnSpc>
                          <a:spcPct val="100000"/>
                        </a:lnSpc>
                      </a:pP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розпорошується,</a:t>
                      </a:r>
                      <a:r>
                        <a:rPr sz="2000" spc="-4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оскільки має</a:t>
                      </a:r>
                      <a:r>
                        <a:rPr sz="2000" spc="-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малу</a:t>
                      </a:r>
                      <a:r>
                        <a:rPr sz="2000" spc="-2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об'ємну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масу</a:t>
                      </a:r>
                      <a:endParaRPr sz="2000" dirty="0">
                        <a:latin typeface="Tahoma"/>
                        <a:cs typeface="Tahoma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B3DFC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1040">
                <a:tc gridSpan="3">
                  <a:txBody>
                    <a:bodyPr/>
                    <a:lstStyle/>
                    <a:p>
                      <a:pPr marL="91440" marR="82550">
                        <a:lnSpc>
                          <a:spcPct val="100000"/>
                        </a:lnSpc>
                        <a:spcBef>
                          <a:spcPts val="355"/>
                        </a:spcBef>
                        <a:tabLst>
                          <a:tab pos="3644265" algn="l"/>
                        </a:tabLst>
                      </a:pP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Об'ємна</a:t>
                      </a:r>
                      <a:r>
                        <a:rPr sz="2000" spc="5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(насипна)</a:t>
                      </a:r>
                      <a:r>
                        <a:rPr sz="2000" spc="4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маса</a:t>
                      </a:r>
                      <a:r>
                        <a:rPr sz="2000" spc="6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–</a:t>
                      </a:r>
                      <a:r>
                        <a:rPr sz="2000" spc="4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це	маса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1 см</a:t>
                      </a:r>
                      <a:r>
                        <a:rPr sz="1950" baseline="25641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3</a:t>
                      </a:r>
                      <a:r>
                        <a:rPr sz="1950" spc="7" baseline="25641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речовини в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повітряно-сухому </a:t>
                      </a:r>
                      <a:r>
                        <a:rPr sz="2000" spc="-6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стані,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в умовах</a:t>
                      </a:r>
                      <a:r>
                        <a:rPr sz="2000" spc="-3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вільного</a:t>
                      </a:r>
                      <a:r>
                        <a:rPr sz="2000" spc="-2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насипання</a:t>
                      </a:r>
                      <a:r>
                        <a:rPr sz="2000" spc="-3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в</a:t>
                      </a:r>
                      <a:r>
                        <a:rPr sz="2000" spc="-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мірну</a:t>
                      </a:r>
                      <a:r>
                        <a:rPr sz="2000" spc="-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ємність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D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795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B3DFC5"/>
                    </a:solidFill>
                  </a:tcPr>
                </a:tc>
                <a:tc>
                  <a:txBody>
                    <a:bodyPr/>
                    <a:lstStyle/>
                    <a:p>
                      <a:pPr marR="117475" algn="ctr">
                        <a:lnSpc>
                          <a:spcPct val="100000"/>
                        </a:lnSpc>
                        <a:spcBef>
                          <a:spcPts val="1115"/>
                        </a:spcBef>
                      </a:pPr>
                      <a:r>
                        <a:rPr sz="1500" b="1" i="1" dirty="0">
                          <a:latin typeface="Times New Roman"/>
                          <a:cs typeface="Times New Roman"/>
                        </a:rPr>
                        <a:t>10,0</a:t>
                      </a:r>
                      <a:endParaRPr sz="1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416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5740" algn="ctr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500" b="1" i="1" dirty="0">
                          <a:latin typeface="Times New Roman"/>
                          <a:cs typeface="Times New Roman"/>
                        </a:rPr>
                        <a:t>10,0</a:t>
                      </a: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1066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algn="ctr">
                        <a:lnSpc>
                          <a:spcPts val="2065"/>
                        </a:lnSpc>
                        <a:spcBef>
                          <a:spcPts val="355"/>
                        </a:spcBef>
                      </a:pP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Цукор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E7EDEF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2065"/>
                        </a:lnSpc>
                        <a:spcBef>
                          <a:spcPts val="355"/>
                        </a:spcBef>
                      </a:pP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Вісмуту</a:t>
                      </a:r>
                      <a:r>
                        <a:rPr sz="1800" spc="-2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нитрат</a:t>
                      </a:r>
                      <a:r>
                        <a:rPr sz="1800" spc="-2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основний.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E7EDEF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2065"/>
                        </a:lnSpc>
                        <a:spcBef>
                          <a:spcPts val="355"/>
                        </a:spcBef>
                      </a:pP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Магнію</a:t>
                      </a:r>
                      <a:r>
                        <a:rPr sz="1800" spc="-3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оксид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E7ED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91440">
                        <a:lnSpc>
                          <a:spcPts val="2060"/>
                        </a:lnSpc>
                      </a:pP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Висота</a:t>
                      </a:r>
                      <a:r>
                        <a:rPr sz="1800" spc="-2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стовпа</a:t>
                      </a:r>
                      <a:r>
                        <a:rPr sz="1800" spc="-3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невелика,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7EDEF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2060"/>
                        </a:lnSpc>
                      </a:pP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Висота</a:t>
                      </a:r>
                      <a:r>
                        <a:rPr sz="1800" spc="-1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стовпа</a:t>
                      </a:r>
                      <a:r>
                        <a:rPr sz="1800" spc="-2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найменша</a:t>
                      </a:r>
                      <a:r>
                        <a:rPr sz="1800" spc="-1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,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7EDEF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2060"/>
                        </a:lnSpc>
                      </a:pP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Висота</a:t>
                      </a:r>
                      <a:r>
                        <a:rPr sz="1800" spc="-4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стовпа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7ED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91440">
                        <a:lnSpc>
                          <a:spcPts val="2060"/>
                        </a:lnSpc>
                      </a:pP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речовина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не</a:t>
                      </a:r>
                      <a:r>
                        <a:rPr sz="1800" spc="-1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розпорошу-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7EDEF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2060"/>
                        </a:lnSpc>
                        <a:tabLst>
                          <a:tab pos="1635760" algn="l"/>
                          <a:tab pos="2770505" algn="l"/>
                        </a:tabLst>
                      </a:pP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питомоважка	речовина	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не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7EDEF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2060"/>
                        </a:lnSpc>
                      </a:pP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найбільша,</a:t>
                      </a:r>
                      <a:r>
                        <a:rPr sz="1800" spc="-2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аморфна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7ED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3685">
                <a:tc>
                  <a:txBody>
                    <a:bodyPr/>
                    <a:lstStyle/>
                    <a:p>
                      <a:pPr marL="91440">
                        <a:lnSpc>
                          <a:spcPts val="2060"/>
                        </a:lnSpc>
                        <a:tabLst>
                          <a:tab pos="1927225" algn="l"/>
                        </a:tabLst>
                      </a:pP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ється</a:t>
                      </a:r>
                      <a:r>
                        <a:rPr sz="1800" spc="-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(щільність	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2,20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7EDEF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2060"/>
                        </a:lnSpc>
                        <a:tabLst>
                          <a:tab pos="1939289" algn="l"/>
                        </a:tabLst>
                      </a:pP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розпорошується	(щільність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7EDEF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2060"/>
                        </a:lnSpc>
                      </a:pP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речовина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,</a:t>
                      </a:r>
                      <a:r>
                        <a:rPr sz="1800" spc="-1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що</a:t>
                      </a:r>
                      <a:r>
                        <a:rPr sz="1800" spc="-2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легко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7ED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3685">
                <a:tc>
                  <a:txBody>
                    <a:bodyPr/>
                    <a:lstStyle/>
                    <a:p>
                      <a:pPr marL="91440">
                        <a:lnSpc>
                          <a:spcPts val="2060"/>
                        </a:lnSpc>
                      </a:pP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г/см3,</a:t>
                      </a:r>
                      <a:r>
                        <a:rPr sz="1800" spc="-1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об'ємна</a:t>
                      </a:r>
                      <a:r>
                        <a:rPr sz="1800" spc="-2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маса</a:t>
                      </a:r>
                      <a:r>
                        <a:rPr sz="1800" spc="-1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0,985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7EDEF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2060"/>
                        </a:lnSpc>
                      </a:pP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-</a:t>
                      </a:r>
                      <a:r>
                        <a:rPr sz="1800" spc="-1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4,91 г/см</a:t>
                      </a:r>
                      <a:r>
                        <a:rPr sz="1800" spc="-1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3,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об'ємна</a:t>
                      </a:r>
                      <a:r>
                        <a:rPr sz="1800" spc="-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маса -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7EDEF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2060"/>
                        </a:lnSpc>
                      </a:pP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розпорошується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7ED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3685">
                <a:tc>
                  <a:txBody>
                    <a:bodyPr/>
                    <a:lstStyle/>
                    <a:p>
                      <a:pPr marL="91440">
                        <a:lnSpc>
                          <a:spcPts val="2060"/>
                        </a:lnSpc>
                      </a:pP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г/см</a:t>
                      </a:r>
                      <a:r>
                        <a:rPr sz="1800" spc="-2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3)</a:t>
                      </a:r>
                      <a:r>
                        <a:rPr sz="1800" spc="-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індиферентна</a:t>
                      </a:r>
                      <a:r>
                        <a:rPr sz="1800" spc="-1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,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7EDEF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2060"/>
                        </a:lnSpc>
                      </a:pPr>
                      <a:r>
                        <a:rPr sz="1800" spc="-1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1,735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г/см3);</a:t>
                      </a:r>
                      <a:r>
                        <a:rPr sz="1800" spc="-1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Питомо-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7EDEF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2060"/>
                        </a:lnSpc>
                      </a:pP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(щільність</a:t>
                      </a:r>
                      <a:r>
                        <a:rPr sz="1800" spc="-2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-</a:t>
                      </a:r>
                      <a:r>
                        <a:rPr sz="1800" spc="-3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3,65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7ED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4955">
                <a:tc>
                  <a:txBody>
                    <a:bodyPr/>
                    <a:lstStyle/>
                    <a:p>
                      <a:pPr marL="91440">
                        <a:lnSpc>
                          <a:spcPts val="2065"/>
                        </a:lnSpc>
                      </a:pP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кристалічна</a:t>
                      </a:r>
                      <a:r>
                        <a:rPr sz="1800" spc="-2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речовина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7EDEF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2065"/>
                        </a:lnSpc>
                      </a:pP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важка, аморфна</a:t>
                      </a:r>
                      <a:r>
                        <a:rPr sz="1800" spc="-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речовина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7EDEF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2065"/>
                        </a:lnSpc>
                        <a:tabLst>
                          <a:tab pos="863600" algn="l"/>
                        </a:tabLst>
                      </a:pP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г/см3,	об'ємна</a:t>
                      </a:r>
                      <a:r>
                        <a:rPr sz="1800" spc="-4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маса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7ED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70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7ED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7EDEF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845"/>
                        </a:lnSpc>
                      </a:pP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-</a:t>
                      </a:r>
                      <a:r>
                        <a:rPr sz="1800" spc="-4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0,387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г/см3)</a:t>
                      </a:r>
                      <a:endParaRPr sz="1800" dirty="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7ED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grpSp>
        <p:nvGrpSpPr>
          <p:cNvPr id="14" name="object 14"/>
          <p:cNvGrpSpPr/>
          <p:nvPr/>
        </p:nvGrpSpPr>
        <p:grpSpPr>
          <a:xfrm>
            <a:off x="1313688" y="3389376"/>
            <a:ext cx="800100" cy="1153795"/>
            <a:chOff x="1313688" y="3389376"/>
            <a:chExt cx="800100" cy="1153795"/>
          </a:xfrm>
        </p:grpSpPr>
        <p:sp>
          <p:nvSpPr>
            <p:cNvPr id="15" name="object 15"/>
            <p:cNvSpPr/>
            <p:nvPr/>
          </p:nvSpPr>
          <p:spPr>
            <a:xfrm>
              <a:off x="1318260" y="3393948"/>
              <a:ext cx="783590" cy="852169"/>
            </a:xfrm>
            <a:custGeom>
              <a:avLst/>
              <a:gdLst/>
              <a:ahLst/>
              <a:cxnLst/>
              <a:rect l="l" t="t" r="r" b="b"/>
              <a:pathLst>
                <a:path w="783589" h="852170">
                  <a:moveTo>
                    <a:pt x="391667" y="0"/>
                  </a:moveTo>
                  <a:lnTo>
                    <a:pt x="321273" y="2289"/>
                  </a:lnTo>
                  <a:lnTo>
                    <a:pt x="255014" y="8889"/>
                  </a:lnTo>
                  <a:lnTo>
                    <a:pt x="193999" y="19398"/>
                  </a:lnTo>
                  <a:lnTo>
                    <a:pt x="139334" y="33412"/>
                  </a:lnTo>
                  <a:lnTo>
                    <a:pt x="92125" y="50529"/>
                  </a:lnTo>
                  <a:lnTo>
                    <a:pt x="53481" y="70348"/>
                  </a:lnTo>
                  <a:lnTo>
                    <a:pt x="6311" y="116479"/>
                  </a:lnTo>
                  <a:lnTo>
                    <a:pt x="0" y="141986"/>
                  </a:lnTo>
                  <a:lnTo>
                    <a:pt x="0" y="709929"/>
                  </a:lnTo>
                  <a:lnTo>
                    <a:pt x="24507" y="759450"/>
                  </a:lnTo>
                  <a:lnTo>
                    <a:pt x="92125" y="801386"/>
                  </a:lnTo>
                  <a:lnTo>
                    <a:pt x="139334" y="818503"/>
                  </a:lnTo>
                  <a:lnTo>
                    <a:pt x="193999" y="832517"/>
                  </a:lnTo>
                  <a:lnTo>
                    <a:pt x="255014" y="843026"/>
                  </a:lnTo>
                  <a:lnTo>
                    <a:pt x="321273" y="849626"/>
                  </a:lnTo>
                  <a:lnTo>
                    <a:pt x="391667" y="851915"/>
                  </a:lnTo>
                  <a:lnTo>
                    <a:pt x="462062" y="849626"/>
                  </a:lnTo>
                  <a:lnTo>
                    <a:pt x="528321" y="843026"/>
                  </a:lnTo>
                  <a:lnTo>
                    <a:pt x="589336" y="832517"/>
                  </a:lnTo>
                  <a:lnTo>
                    <a:pt x="644001" y="818503"/>
                  </a:lnTo>
                  <a:lnTo>
                    <a:pt x="691210" y="801386"/>
                  </a:lnTo>
                  <a:lnTo>
                    <a:pt x="729854" y="781567"/>
                  </a:lnTo>
                  <a:lnTo>
                    <a:pt x="777024" y="735436"/>
                  </a:lnTo>
                  <a:lnTo>
                    <a:pt x="783335" y="709929"/>
                  </a:lnTo>
                  <a:lnTo>
                    <a:pt x="783335" y="141986"/>
                  </a:lnTo>
                  <a:lnTo>
                    <a:pt x="758828" y="92465"/>
                  </a:lnTo>
                  <a:lnTo>
                    <a:pt x="691210" y="50529"/>
                  </a:lnTo>
                  <a:lnTo>
                    <a:pt x="644001" y="33412"/>
                  </a:lnTo>
                  <a:lnTo>
                    <a:pt x="589336" y="19398"/>
                  </a:lnTo>
                  <a:lnTo>
                    <a:pt x="528321" y="8889"/>
                  </a:lnTo>
                  <a:lnTo>
                    <a:pt x="462062" y="2289"/>
                  </a:lnTo>
                  <a:lnTo>
                    <a:pt x="3916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318260" y="3393948"/>
              <a:ext cx="783590" cy="852169"/>
            </a:xfrm>
            <a:custGeom>
              <a:avLst/>
              <a:gdLst/>
              <a:ahLst/>
              <a:cxnLst/>
              <a:rect l="l" t="t" r="r" b="b"/>
              <a:pathLst>
                <a:path w="783589" h="852170">
                  <a:moveTo>
                    <a:pt x="783335" y="141986"/>
                  </a:moveTo>
                  <a:lnTo>
                    <a:pt x="758828" y="191506"/>
                  </a:lnTo>
                  <a:lnTo>
                    <a:pt x="691210" y="233442"/>
                  </a:lnTo>
                  <a:lnTo>
                    <a:pt x="644001" y="250559"/>
                  </a:lnTo>
                  <a:lnTo>
                    <a:pt x="589336" y="264573"/>
                  </a:lnTo>
                  <a:lnTo>
                    <a:pt x="528321" y="275082"/>
                  </a:lnTo>
                  <a:lnTo>
                    <a:pt x="462062" y="281682"/>
                  </a:lnTo>
                  <a:lnTo>
                    <a:pt x="391667" y="283971"/>
                  </a:lnTo>
                  <a:lnTo>
                    <a:pt x="321273" y="281682"/>
                  </a:lnTo>
                  <a:lnTo>
                    <a:pt x="255014" y="275082"/>
                  </a:lnTo>
                  <a:lnTo>
                    <a:pt x="193999" y="264573"/>
                  </a:lnTo>
                  <a:lnTo>
                    <a:pt x="139334" y="250559"/>
                  </a:lnTo>
                  <a:lnTo>
                    <a:pt x="92125" y="233442"/>
                  </a:lnTo>
                  <a:lnTo>
                    <a:pt x="53481" y="213623"/>
                  </a:lnTo>
                  <a:lnTo>
                    <a:pt x="6311" y="167492"/>
                  </a:lnTo>
                  <a:lnTo>
                    <a:pt x="0" y="141986"/>
                  </a:lnTo>
                </a:path>
                <a:path w="783589" h="852170">
                  <a:moveTo>
                    <a:pt x="0" y="141986"/>
                  </a:moveTo>
                  <a:lnTo>
                    <a:pt x="24507" y="92465"/>
                  </a:lnTo>
                  <a:lnTo>
                    <a:pt x="92125" y="50529"/>
                  </a:lnTo>
                  <a:lnTo>
                    <a:pt x="139334" y="33412"/>
                  </a:lnTo>
                  <a:lnTo>
                    <a:pt x="193999" y="19398"/>
                  </a:lnTo>
                  <a:lnTo>
                    <a:pt x="255014" y="8889"/>
                  </a:lnTo>
                  <a:lnTo>
                    <a:pt x="321273" y="2289"/>
                  </a:lnTo>
                  <a:lnTo>
                    <a:pt x="391667" y="0"/>
                  </a:lnTo>
                  <a:lnTo>
                    <a:pt x="462062" y="2289"/>
                  </a:lnTo>
                  <a:lnTo>
                    <a:pt x="528321" y="8889"/>
                  </a:lnTo>
                  <a:lnTo>
                    <a:pt x="589336" y="19398"/>
                  </a:lnTo>
                  <a:lnTo>
                    <a:pt x="644001" y="33412"/>
                  </a:lnTo>
                  <a:lnTo>
                    <a:pt x="691210" y="50529"/>
                  </a:lnTo>
                  <a:lnTo>
                    <a:pt x="729854" y="70348"/>
                  </a:lnTo>
                  <a:lnTo>
                    <a:pt x="777024" y="116479"/>
                  </a:lnTo>
                  <a:lnTo>
                    <a:pt x="783335" y="141986"/>
                  </a:lnTo>
                  <a:lnTo>
                    <a:pt x="783335" y="709929"/>
                  </a:lnTo>
                  <a:lnTo>
                    <a:pt x="758828" y="759450"/>
                  </a:lnTo>
                  <a:lnTo>
                    <a:pt x="691210" y="801386"/>
                  </a:lnTo>
                  <a:lnTo>
                    <a:pt x="644001" y="818503"/>
                  </a:lnTo>
                  <a:lnTo>
                    <a:pt x="589336" y="832517"/>
                  </a:lnTo>
                  <a:lnTo>
                    <a:pt x="528321" y="843026"/>
                  </a:lnTo>
                  <a:lnTo>
                    <a:pt x="462062" y="849626"/>
                  </a:lnTo>
                  <a:lnTo>
                    <a:pt x="391667" y="851915"/>
                  </a:lnTo>
                  <a:lnTo>
                    <a:pt x="321273" y="849626"/>
                  </a:lnTo>
                  <a:lnTo>
                    <a:pt x="255014" y="843026"/>
                  </a:lnTo>
                  <a:lnTo>
                    <a:pt x="193999" y="832517"/>
                  </a:lnTo>
                  <a:lnTo>
                    <a:pt x="139334" y="818503"/>
                  </a:lnTo>
                  <a:lnTo>
                    <a:pt x="92125" y="801386"/>
                  </a:lnTo>
                  <a:lnTo>
                    <a:pt x="53481" y="781567"/>
                  </a:lnTo>
                  <a:lnTo>
                    <a:pt x="6311" y="735436"/>
                  </a:lnTo>
                  <a:lnTo>
                    <a:pt x="0" y="709929"/>
                  </a:lnTo>
                  <a:lnTo>
                    <a:pt x="0" y="141986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325880" y="4113276"/>
              <a:ext cx="783590" cy="425450"/>
            </a:xfrm>
            <a:custGeom>
              <a:avLst/>
              <a:gdLst/>
              <a:ahLst/>
              <a:cxnLst/>
              <a:rect l="l" t="t" r="r" b="b"/>
              <a:pathLst>
                <a:path w="783589" h="425450">
                  <a:moveTo>
                    <a:pt x="783336" y="0"/>
                  </a:moveTo>
                  <a:lnTo>
                    <a:pt x="0" y="0"/>
                  </a:lnTo>
                  <a:lnTo>
                    <a:pt x="0" y="425196"/>
                  </a:lnTo>
                  <a:lnTo>
                    <a:pt x="783336" y="425196"/>
                  </a:lnTo>
                  <a:lnTo>
                    <a:pt x="783336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325880" y="4113276"/>
              <a:ext cx="783590" cy="425450"/>
            </a:xfrm>
            <a:custGeom>
              <a:avLst/>
              <a:gdLst/>
              <a:ahLst/>
              <a:cxnLst/>
              <a:rect l="l" t="t" r="r" b="b"/>
              <a:pathLst>
                <a:path w="783589" h="425450">
                  <a:moveTo>
                    <a:pt x="0" y="425196"/>
                  </a:moveTo>
                  <a:lnTo>
                    <a:pt x="783336" y="425196"/>
                  </a:lnTo>
                  <a:lnTo>
                    <a:pt x="783336" y="0"/>
                  </a:lnTo>
                  <a:lnTo>
                    <a:pt x="0" y="0"/>
                  </a:lnTo>
                  <a:lnTo>
                    <a:pt x="0" y="425196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499997" y="3419602"/>
              <a:ext cx="457200" cy="194945"/>
            </a:xfrm>
            <a:custGeom>
              <a:avLst/>
              <a:gdLst/>
              <a:ahLst/>
              <a:cxnLst/>
              <a:rect l="l" t="t" r="r" b="b"/>
              <a:pathLst>
                <a:path w="457200" h="194945">
                  <a:moveTo>
                    <a:pt x="9397" y="0"/>
                  </a:moveTo>
                  <a:lnTo>
                    <a:pt x="0" y="170052"/>
                  </a:lnTo>
                  <a:lnTo>
                    <a:pt x="447547" y="194818"/>
                  </a:lnTo>
                  <a:lnTo>
                    <a:pt x="456946" y="24892"/>
                  </a:lnTo>
                  <a:lnTo>
                    <a:pt x="939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499997" y="3419602"/>
              <a:ext cx="457200" cy="194945"/>
            </a:xfrm>
            <a:custGeom>
              <a:avLst/>
              <a:gdLst/>
              <a:ahLst/>
              <a:cxnLst/>
              <a:rect l="l" t="t" r="r" b="b"/>
              <a:pathLst>
                <a:path w="457200" h="194945">
                  <a:moveTo>
                    <a:pt x="456946" y="24892"/>
                  </a:moveTo>
                  <a:lnTo>
                    <a:pt x="9397" y="0"/>
                  </a:lnTo>
                  <a:lnTo>
                    <a:pt x="0" y="170052"/>
                  </a:lnTo>
                  <a:lnTo>
                    <a:pt x="447547" y="194818"/>
                  </a:lnTo>
                  <a:lnTo>
                    <a:pt x="456946" y="24892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560195" y="3482848"/>
              <a:ext cx="335280" cy="165100"/>
            </a:xfrm>
            <a:custGeom>
              <a:avLst/>
              <a:gdLst/>
              <a:ahLst/>
              <a:cxnLst/>
              <a:rect l="l" t="t" r="r" b="b"/>
              <a:pathLst>
                <a:path w="335280" h="165100">
                  <a:moveTo>
                    <a:pt x="83208" y="11937"/>
                  </a:moveTo>
                  <a:lnTo>
                    <a:pt x="43815" y="11937"/>
                  </a:lnTo>
                  <a:lnTo>
                    <a:pt x="45339" y="12064"/>
                  </a:lnTo>
                  <a:lnTo>
                    <a:pt x="48514" y="12191"/>
                  </a:lnTo>
                  <a:lnTo>
                    <a:pt x="50927" y="13207"/>
                  </a:lnTo>
                  <a:lnTo>
                    <a:pt x="54102" y="16637"/>
                  </a:lnTo>
                  <a:lnTo>
                    <a:pt x="54864" y="18923"/>
                  </a:lnTo>
                  <a:lnTo>
                    <a:pt x="54610" y="21716"/>
                  </a:lnTo>
                  <a:lnTo>
                    <a:pt x="54610" y="23113"/>
                  </a:lnTo>
                  <a:lnTo>
                    <a:pt x="54356" y="24637"/>
                  </a:lnTo>
                  <a:lnTo>
                    <a:pt x="53848" y="26162"/>
                  </a:lnTo>
                  <a:lnTo>
                    <a:pt x="53721" y="26797"/>
                  </a:lnTo>
                  <a:lnTo>
                    <a:pt x="48641" y="41021"/>
                  </a:lnTo>
                  <a:lnTo>
                    <a:pt x="26924" y="102869"/>
                  </a:lnTo>
                  <a:lnTo>
                    <a:pt x="24638" y="109474"/>
                  </a:lnTo>
                  <a:lnTo>
                    <a:pt x="22606" y="113791"/>
                  </a:lnTo>
                  <a:lnTo>
                    <a:pt x="20828" y="115824"/>
                  </a:lnTo>
                  <a:lnTo>
                    <a:pt x="19177" y="117855"/>
                  </a:lnTo>
                  <a:lnTo>
                    <a:pt x="17018" y="119252"/>
                  </a:lnTo>
                  <a:lnTo>
                    <a:pt x="14605" y="120014"/>
                  </a:lnTo>
                  <a:lnTo>
                    <a:pt x="12065" y="120776"/>
                  </a:lnTo>
                  <a:lnTo>
                    <a:pt x="7620" y="121157"/>
                  </a:lnTo>
                  <a:lnTo>
                    <a:pt x="1175" y="121157"/>
                  </a:lnTo>
                  <a:lnTo>
                    <a:pt x="0" y="124332"/>
                  </a:lnTo>
                  <a:lnTo>
                    <a:pt x="63500" y="127762"/>
                  </a:lnTo>
                  <a:lnTo>
                    <a:pt x="64643" y="124459"/>
                  </a:lnTo>
                  <a:lnTo>
                    <a:pt x="58039" y="123698"/>
                  </a:lnTo>
                  <a:lnTo>
                    <a:pt x="54102" y="123062"/>
                  </a:lnTo>
                  <a:lnTo>
                    <a:pt x="52705" y="122554"/>
                  </a:lnTo>
                  <a:lnTo>
                    <a:pt x="51435" y="121919"/>
                  </a:lnTo>
                  <a:lnTo>
                    <a:pt x="50577" y="121157"/>
                  </a:lnTo>
                  <a:lnTo>
                    <a:pt x="7620" y="121157"/>
                  </a:lnTo>
                  <a:lnTo>
                    <a:pt x="1270" y="120903"/>
                  </a:lnTo>
                  <a:lnTo>
                    <a:pt x="50292" y="120903"/>
                  </a:lnTo>
                  <a:lnTo>
                    <a:pt x="49149" y="119252"/>
                  </a:lnTo>
                  <a:lnTo>
                    <a:pt x="48133" y="117601"/>
                  </a:lnTo>
                  <a:lnTo>
                    <a:pt x="47625" y="116077"/>
                  </a:lnTo>
                  <a:lnTo>
                    <a:pt x="47879" y="113029"/>
                  </a:lnTo>
                  <a:lnTo>
                    <a:pt x="48812" y="109474"/>
                  </a:lnTo>
                  <a:lnTo>
                    <a:pt x="50673" y="104139"/>
                  </a:lnTo>
                  <a:lnTo>
                    <a:pt x="83208" y="11937"/>
                  </a:lnTo>
                  <a:close/>
                </a:path>
                <a:path w="335280" h="165100">
                  <a:moveTo>
                    <a:pt x="83438" y="0"/>
                  </a:moveTo>
                  <a:lnTo>
                    <a:pt x="35560" y="8762"/>
                  </a:lnTo>
                  <a:lnTo>
                    <a:pt x="36068" y="12191"/>
                  </a:lnTo>
                  <a:lnTo>
                    <a:pt x="40640" y="12064"/>
                  </a:lnTo>
                  <a:lnTo>
                    <a:pt x="43815" y="11937"/>
                  </a:lnTo>
                  <a:lnTo>
                    <a:pt x="83208" y="11937"/>
                  </a:lnTo>
                  <a:lnTo>
                    <a:pt x="87375" y="126"/>
                  </a:lnTo>
                  <a:lnTo>
                    <a:pt x="83438" y="0"/>
                  </a:lnTo>
                  <a:close/>
                </a:path>
                <a:path w="335280" h="165100">
                  <a:moveTo>
                    <a:pt x="202692" y="107061"/>
                  </a:moveTo>
                  <a:lnTo>
                    <a:pt x="198881" y="108330"/>
                  </a:lnTo>
                  <a:lnTo>
                    <a:pt x="192659" y="113791"/>
                  </a:lnTo>
                  <a:lnTo>
                    <a:pt x="190881" y="117221"/>
                  </a:lnTo>
                  <a:lnTo>
                    <a:pt x="190500" y="123698"/>
                  </a:lnTo>
                  <a:lnTo>
                    <a:pt x="190857" y="125602"/>
                  </a:lnTo>
                  <a:lnTo>
                    <a:pt x="200532" y="138175"/>
                  </a:lnTo>
                  <a:lnTo>
                    <a:pt x="201930" y="140969"/>
                  </a:lnTo>
                  <a:lnTo>
                    <a:pt x="201675" y="145541"/>
                  </a:lnTo>
                  <a:lnTo>
                    <a:pt x="200660" y="147700"/>
                  </a:lnTo>
                  <a:lnTo>
                    <a:pt x="198755" y="149732"/>
                  </a:lnTo>
                  <a:lnTo>
                    <a:pt x="196342" y="152400"/>
                  </a:lnTo>
                  <a:lnTo>
                    <a:pt x="190246" y="156209"/>
                  </a:lnTo>
                  <a:lnTo>
                    <a:pt x="180467" y="161035"/>
                  </a:lnTo>
                  <a:lnTo>
                    <a:pt x="182372" y="165100"/>
                  </a:lnTo>
                  <a:lnTo>
                    <a:pt x="217550" y="140588"/>
                  </a:lnTo>
                  <a:lnTo>
                    <a:pt x="221615" y="120523"/>
                  </a:lnTo>
                  <a:lnTo>
                    <a:pt x="220344" y="116331"/>
                  </a:lnTo>
                  <a:lnTo>
                    <a:pt x="217346" y="112807"/>
                  </a:lnTo>
                  <a:lnTo>
                    <a:pt x="214630" y="109474"/>
                  </a:lnTo>
                  <a:lnTo>
                    <a:pt x="211074" y="107568"/>
                  </a:lnTo>
                  <a:lnTo>
                    <a:pt x="202692" y="107061"/>
                  </a:lnTo>
                  <a:close/>
                </a:path>
                <a:path w="335280" h="165100">
                  <a:moveTo>
                    <a:pt x="160655" y="4317"/>
                  </a:moveTo>
                  <a:lnTo>
                    <a:pt x="155194" y="5461"/>
                  </a:lnTo>
                  <a:lnTo>
                    <a:pt x="149860" y="8127"/>
                  </a:lnTo>
                  <a:lnTo>
                    <a:pt x="144399" y="10794"/>
                  </a:lnTo>
                  <a:lnTo>
                    <a:pt x="117802" y="45977"/>
                  </a:lnTo>
                  <a:lnTo>
                    <a:pt x="104882" y="86127"/>
                  </a:lnTo>
                  <a:lnTo>
                    <a:pt x="103378" y="103250"/>
                  </a:lnTo>
                  <a:lnTo>
                    <a:pt x="104267" y="109474"/>
                  </a:lnTo>
                  <a:lnTo>
                    <a:pt x="133223" y="134238"/>
                  </a:lnTo>
                  <a:lnTo>
                    <a:pt x="138430" y="133350"/>
                  </a:lnTo>
                  <a:lnTo>
                    <a:pt x="148844" y="128777"/>
                  </a:lnTo>
                  <a:lnTo>
                    <a:pt x="149810" y="128143"/>
                  </a:lnTo>
                  <a:lnTo>
                    <a:pt x="131953" y="128143"/>
                  </a:lnTo>
                  <a:lnTo>
                    <a:pt x="127000" y="127888"/>
                  </a:lnTo>
                  <a:lnTo>
                    <a:pt x="124968" y="126872"/>
                  </a:lnTo>
                  <a:lnTo>
                    <a:pt x="123443" y="125094"/>
                  </a:lnTo>
                  <a:lnTo>
                    <a:pt x="121919" y="123189"/>
                  </a:lnTo>
                  <a:lnTo>
                    <a:pt x="121238" y="121030"/>
                  </a:lnTo>
                  <a:lnTo>
                    <a:pt x="121295" y="119125"/>
                  </a:lnTo>
                  <a:lnTo>
                    <a:pt x="121412" y="117728"/>
                  </a:lnTo>
                  <a:lnTo>
                    <a:pt x="121538" y="113411"/>
                  </a:lnTo>
                  <a:lnTo>
                    <a:pt x="132903" y="75517"/>
                  </a:lnTo>
                  <a:lnTo>
                    <a:pt x="146057" y="39312"/>
                  </a:lnTo>
                  <a:lnTo>
                    <a:pt x="164337" y="10794"/>
                  </a:lnTo>
                  <a:lnTo>
                    <a:pt x="181242" y="10794"/>
                  </a:lnTo>
                  <a:lnTo>
                    <a:pt x="177037" y="6985"/>
                  </a:lnTo>
                  <a:lnTo>
                    <a:pt x="171957" y="4825"/>
                  </a:lnTo>
                  <a:lnTo>
                    <a:pt x="160655" y="4317"/>
                  </a:lnTo>
                  <a:close/>
                </a:path>
                <a:path w="335280" h="165100">
                  <a:moveTo>
                    <a:pt x="181242" y="10794"/>
                  </a:moveTo>
                  <a:lnTo>
                    <a:pt x="164337" y="10794"/>
                  </a:lnTo>
                  <a:lnTo>
                    <a:pt x="168529" y="11049"/>
                  </a:lnTo>
                  <a:lnTo>
                    <a:pt x="170561" y="12064"/>
                  </a:lnTo>
                  <a:lnTo>
                    <a:pt x="173609" y="15875"/>
                  </a:lnTo>
                  <a:lnTo>
                    <a:pt x="174143" y="17906"/>
                  </a:lnTo>
                  <a:lnTo>
                    <a:pt x="174117" y="21462"/>
                  </a:lnTo>
                  <a:lnTo>
                    <a:pt x="160815" y="68554"/>
                  </a:lnTo>
                  <a:lnTo>
                    <a:pt x="144553" y="112902"/>
                  </a:lnTo>
                  <a:lnTo>
                    <a:pt x="135636" y="126364"/>
                  </a:lnTo>
                  <a:lnTo>
                    <a:pt x="133985" y="127634"/>
                  </a:lnTo>
                  <a:lnTo>
                    <a:pt x="131953" y="128143"/>
                  </a:lnTo>
                  <a:lnTo>
                    <a:pt x="149810" y="128143"/>
                  </a:lnTo>
                  <a:lnTo>
                    <a:pt x="177121" y="94541"/>
                  </a:lnTo>
                  <a:lnTo>
                    <a:pt x="189595" y="57515"/>
                  </a:lnTo>
                  <a:lnTo>
                    <a:pt x="191769" y="36829"/>
                  </a:lnTo>
                  <a:lnTo>
                    <a:pt x="191135" y="31114"/>
                  </a:lnTo>
                  <a:lnTo>
                    <a:pt x="189484" y="25146"/>
                  </a:lnTo>
                  <a:lnTo>
                    <a:pt x="187960" y="19176"/>
                  </a:lnTo>
                  <a:lnTo>
                    <a:pt x="185166" y="14350"/>
                  </a:lnTo>
                  <a:lnTo>
                    <a:pt x="181242" y="10794"/>
                  </a:lnTo>
                  <a:close/>
                </a:path>
                <a:path w="335280" h="165100">
                  <a:moveTo>
                    <a:pt x="303656" y="12191"/>
                  </a:moveTo>
                  <a:lnTo>
                    <a:pt x="269601" y="38988"/>
                  </a:lnTo>
                  <a:lnTo>
                    <a:pt x="249951" y="83423"/>
                  </a:lnTo>
                  <a:lnTo>
                    <a:pt x="246506" y="111251"/>
                  </a:lnTo>
                  <a:lnTo>
                    <a:pt x="247269" y="117348"/>
                  </a:lnTo>
                  <a:lnTo>
                    <a:pt x="249300" y="123189"/>
                  </a:lnTo>
                  <a:lnTo>
                    <a:pt x="251206" y="129031"/>
                  </a:lnTo>
                  <a:lnTo>
                    <a:pt x="276352" y="142239"/>
                  </a:lnTo>
                  <a:lnTo>
                    <a:pt x="281559" y="141224"/>
                  </a:lnTo>
                  <a:lnTo>
                    <a:pt x="286766" y="138937"/>
                  </a:lnTo>
                  <a:lnTo>
                    <a:pt x="291846" y="136778"/>
                  </a:lnTo>
                  <a:lnTo>
                    <a:pt x="292839" y="136144"/>
                  </a:lnTo>
                  <a:lnTo>
                    <a:pt x="274955" y="136144"/>
                  </a:lnTo>
                  <a:lnTo>
                    <a:pt x="272415" y="136016"/>
                  </a:lnTo>
                  <a:lnTo>
                    <a:pt x="270002" y="135762"/>
                  </a:lnTo>
                  <a:lnTo>
                    <a:pt x="267969" y="134874"/>
                  </a:lnTo>
                  <a:lnTo>
                    <a:pt x="266446" y="132969"/>
                  </a:lnTo>
                  <a:lnTo>
                    <a:pt x="264922" y="131190"/>
                  </a:lnTo>
                  <a:lnTo>
                    <a:pt x="264353" y="129031"/>
                  </a:lnTo>
                  <a:lnTo>
                    <a:pt x="264413" y="125729"/>
                  </a:lnTo>
                  <a:lnTo>
                    <a:pt x="264668" y="121412"/>
                  </a:lnTo>
                  <a:lnTo>
                    <a:pt x="275894" y="83423"/>
                  </a:lnTo>
                  <a:lnTo>
                    <a:pt x="289113" y="47240"/>
                  </a:lnTo>
                  <a:lnTo>
                    <a:pt x="293116" y="37211"/>
                  </a:lnTo>
                  <a:lnTo>
                    <a:pt x="295782" y="30352"/>
                  </a:lnTo>
                  <a:lnTo>
                    <a:pt x="298069" y="25780"/>
                  </a:lnTo>
                  <a:lnTo>
                    <a:pt x="299719" y="23749"/>
                  </a:lnTo>
                  <a:lnTo>
                    <a:pt x="301371" y="21589"/>
                  </a:lnTo>
                  <a:lnTo>
                    <a:pt x="303022" y="20319"/>
                  </a:lnTo>
                  <a:lnTo>
                    <a:pt x="305816" y="19050"/>
                  </a:lnTo>
                  <a:lnTo>
                    <a:pt x="307467" y="18796"/>
                  </a:lnTo>
                  <a:lnTo>
                    <a:pt x="324244" y="18796"/>
                  </a:lnTo>
                  <a:lnTo>
                    <a:pt x="320040" y="14859"/>
                  </a:lnTo>
                  <a:lnTo>
                    <a:pt x="314960" y="12826"/>
                  </a:lnTo>
                  <a:lnTo>
                    <a:pt x="308991" y="12446"/>
                  </a:lnTo>
                  <a:lnTo>
                    <a:pt x="303656" y="12191"/>
                  </a:lnTo>
                  <a:close/>
                </a:path>
                <a:path w="335280" h="165100">
                  <a:moveTo>
                    <a:pt x="324244" y="18796"/>
                  </a:moveTo>
                  <a:lnTo>
                    <a:pt x="309244" y="18796"/>
                  </a:lnTo>
                  <a:lnTo>
                    <a:pt x="311657" y="18923"/>
                  </a:lnTo>
                  <a:lnTo>
                    <a:pt x="313563" y="19938"/>
                  </a:lnTo>
                  <a:lnTo>
                    <a:pt x="316611" y="23749"/>
                  </a:lnTo>
                  <a:lnTo>
                    <a:pt x="317220" y="25780"/>
                  </a:lnTo>
                  <a:lnTo>
                    <a:pt x="317301" y="27177"/>
                  </a:lnTo>
                  <a:lnTo>
                    <a:pt x="317119" y="29463"/>
                  </a:lnTo>
                  <a:lnTo>
                    <a:pt x="303871" y="76537"/>
                  </a:lnTo>
                  <a:lnTo>
                    <a:pt x="287598" y="120792"/>
                  </a:lnTo>
                  <a:lnTo>
                    <a:pt x="274955" y="136144"/>
                  </a:lnTo>
                  <a:lnTo>
                    <a:pt x="292839" y="136144"/>
                  </a:lnTo>
                  <a:lnTo>
                    <a:pt x="320178" y="102524"/>
                  </a:lnTo>
                  <a:lnTo>
                    <a:pt x="332613" y="65468"/>
                  </a:lnTo>
                  <a:lnTo>
                    <a:pt x="334772" y="44830"/>
                  </a:lnTo>
                  <a:lnTo>
                    <a:pt x="334129" y="38961"/>
                  </a:lnTo>
                  <a:lnTo>
                    <a:pt x="332613" y="33147"/>
                  </a:lnTo>
                  <a:lnTo>
                    <a:pt x="330962" y="27177"/>
                  </a:lnTo>
                  <a:lnTo>
                    <a:pt x="328168" y="22351"/>
                  </a:lnTo>
                  <a:lnTo>
                    <a:pt x="324244" y="187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4567428" y="4323588"/>
            <a:ext cx="802005" cy="254635"/>
            <a:chOff x="4567428" y="4323588"/>
            <a:chExt cx="802005" cy="254635"/>
          </a:xfrm>
        </p:grpSpPr>
        <p:sp>
          <p:nvSpPr>
            <p:cNvPr id="23" name="object 23"/>
            <p:cNvSpPr/>
            <p:nvPr/>
          </p:nvSpPr>
          <p:spPr>
            <a:xfrm>
              <a:off x="4572000" y="4328160"/>
              <a:ext cx="792480" cy="245745"/>
            </a:xfrm>
            <a:custGeom>
              <a:avLst/>
              <a:gdLst/>
              <a:ahLst/>
              <a:cxnLst/>
              <a:rect l="l" t="t" r="r" b="b"/>
              <a:pathLst>
                <a:path w="792479" h="245745">
                  <a:moveTo>
                    <a:pt x="792479" y="0"/>
                  </a:moveTo>
                  <a:lnTo>
                    <a:pt x="0" y="0"/>
                  </a:lnTo>
                  <a:lnTo>
                    <a:pt x="0" y="245363"/>
                  </a:lnTo>
                  <a:lnTo>
                    <a:pt x="792479" y="245363"/>
                  </a:lnTo>
                  <a:lnTo>
                    <a:pt x="792479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572000" y="4328160"/>
              <a:ext cx="792480" cy="245745"/>
            </a:xfrm>
            <a:custGeom>
              <a:avLst/>
              <a:gdLst/>
              <a:ahLst/>
              <a:cxnLst/>
              <a:rect l="l" t="t" r="r" b="b"/>
              <a:pathLst>
                <a:path w="792479" h="245745">
                  <a:moveTo>
                    <a:pt x="0" y="245363"/>
                  </a:moveTo>
                  <a:lnTo>
                    <a:pt x="792479" y="245363"/>
                  </a:lnTo>
                  <a:lnTo>
                    <a:pt x="792479" y="0"/>
                  </a:lnTo>
                  <a:lnTo>
                    <a:pt x="0" y="0"/>
                  </a:lnTo>
                  <a:lnTo>
                    <a:pt x="0" y="245363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5" name="object 25"/>
          <p:cNvGrpSpPr/>
          <p:nvPr/>
        </p:nvGrpSpPr>
        <p:grpSpPr>
          <a:xfrm>
            <a:off x="7399019" y="3828288"/>
            <a:ext cx="840105" cy="719455"/>
            <a:chOff x="7399019" y="3828288"/>
            <a:chExt cx="840105" cy="719455"/>
          </a:xfrm>
        </p:grpSpPr>
        <p:sp>
          <p:nvSpPr>
            <p:cNvPr id="26" name="object 26"/>
            <p:cNvSpPr/>
            <p:nvPr/>
          </p:nvSpPr>
          <p:spPr>
            <a:xfrm>
              <a:off x="7403591" y="3832860"/>
              <a:ext cx="830580" cy="710565"/>
            </a:xfrm>
            <a:custGeom>
              <a:avLst/>
              <a:gdLst/>
              <a:ahLst/>
              <a:cxnLst/>
              <a:rect l="l" t="t" r="r" b="b"/>
              <a:pathLst>
                <a:path w="830579" h="710564">
                  <a:moveTo>
                    <a:pt x="830579" y="0"/>
                  </a:moveTo>
                  <a:lnTo>
                    <a:pt x="0" y="0"/>
                  </a:lnTo>
                  <a:lnTo>
                    <a:pt x="0" y="710183"/>
                  </a:lnTo>
                  <a:lnTo>
                    <a:pt x="830579" y="710183"/>
                  </a:lnTo>
                  <a:lnTo>
                    <a:pt x="830579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7403591" y="3832860"/>
              <a:ext cx="830580" cy="710565"/>
            </a:xfrm>
            <a:custGeom>
              <a:avLst/>
              <a:gdLst/>
              <a:ahLst/>
              <a:cxnLst/>
              <a:rect l="l" t="t" r="r" b="b"/>
              <a:pathLst>
                <a:path w="830579" h="710564">
                  <a:moveTo>
                    <a:pt x="0" y="710183"/>
                  </a:moveTo>
                  <a:lnTo>
                    <a:pt x="830579" y="710183"/>
                  </a:lnTo>
                  <a:lnTo>
                    <a:pt x="830579" y="0"/>
                  </a:lnTo>
                  <a:lnTo>
                    <a:pt x="0" y="0"/>
                  </a:lnTo>
                  <a:lnTo>
                    <a:pt x="0" y="710183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2">
            <a:extLst>
              <a:ext uri="{FF2B5EF4-FFF2-40B4-BE49-F238E27FC236}">
                <a16:creationId xmlns:a16="http://schemas.microsoft.com/office/drawing/2014/main" id="{3C38A5C0-E9E2-471A-9AE3-A9CCC822D48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04800" y="-22755"/>
            <a:ext cx="8686799" cy="102912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b="1" dirty="0">
                <a:solidFill>
                  <a:srgbClr val="001F5F"/>
                </a:solidFill>
              </a:rPr>
              <a:t>2.</a:t>
            </a:r>
            <a:r>
              <a:rPr b="1" spc="-15" dirty="0">
                <a:solidFill>
                  <a:srgbClr val="001F5F"/>
                </a:solidFill>
              </a:rPr>
              <a:t> </a:t>
            </a:r>
            <a:r>
              <a:rPr b="1" spc="-5" dirty="0">
                <a:solidFill>
                  <a:srgbClr val="001F5F"/>
                </a:solidFill>
              </a:rPr>
              <a:t>ТЕХНОЛОГІЧНІ</a:t>
            </a:r>
            <a:r>
              <a:rPr b="1" spc="-35" dirty="0">
                <a:solidFill>
                  <a:srgbClr val="001F5F"/>
                </a:solidFill>
              </a:rPr>
              <a:t> </a:t>
            </a:r>
            <a:r>
              <a:rPr b="1" dirty="0">
                <a:solidFill>
                  <a:srgbClr val="001F5F"/>
                </a:solidFill>
              </a:rPr>
              <a:t>СТАДІЇ</a:t>
            </a:r>
            <a:r>
              <a:rPr b="1" spc="-10" dirty="0">
                <a:solidFill>
                  <a:srgbClr val="001F5F"/>
                </a:solidFill>
              </a:rPr>
              <a:t> </a:t>
            </a:r>
            <a:r>
              <a:rPr b="1" spc="-5" dirty="0">
                <a:solidFill>
                  <a:srgbClr val="001F5F"/>
                </a:solidFill>
              </a:rPr>
              <a:t>ВИГОТОВЛЕННЯ</a:t>
            </a:r>
            <a:r>
              <a:rPr b="1" spc="-40" dirty="0">
                <a:solidFill>
                  <a:srgbClr val="001F5F"/>
                </a:solidFill>
              </a:rPr>
              <a:t> </a:t>
            </a:r>
            <a:r>
              <a:rPr b="1" spc="-5" dirty="0">
                <a:solidFill>
                  <a:srgbClr val="001F5F"/>
                </a:solidFill>
              </a:rPr>
              <a:t>ПОРОШКІВ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8600" y="199857"/>
            <a:ext cx="8763000" cy="520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k-UA" b="1" spc="-5" dirty="0">
                <a:solidFill>
                  <a:srgbClr val="001F5F"/>
                </a:solidFill>
              </a:rPr>
              <a:t>3. </a:t>
            </a:r>
            <a:r>
              <a:rPr b="1" spc="-5" dirty="0">
                <a:solidFill>
                  <a:srgbClr val="001F5F"/>
                </a:solidFill>
              </a:rPr>
              <a:t>ЗАГАЛЬНІ</a:t>
            </a:r>
            <a:r>
              <a:rPr b="1" spc="-20" dirty="0">
                <a:solidFill>
                  <a:srgbClr val="001F5F"/>
                </a:solidFill>
              </a:rPr>
              <a:t> </a:t>
            </a:r>
            <a:r>
              <a:rPr b="1" dirty="0">
                <a:solidFill>
                  <a:srgbClr val="001F5F"/>
                </a:solidFill>
              </a:rPr>
              <a:t>ПРАВИЛА</a:t>
            </a:r>
            <a:r>
              <a:rPr b="1" spc="-10" dirty="0">
                <a:solidFill>
                  <a:srgbClr val="001F5F"/>
                </a:solidFill>
              </a:rPr>
              <a:t> </a:t>
            </a:r>
            <a:r>
              <a:rPr b="1" spc="-5" dirty="0">
                <a:solidFill>
                  <a:srgbClr val="001F5F"/>
                </a:solidFill>
              </a:rPr>
              <a:t>ВИГОТОВЛЕННЯ</a:t>
            </a:r>
            <a:r>
              <a:rPr b="1" spc="-40" dirty="0">
                <a:solidFill>
                  <a:srgbClr val="001F5F"/>
                </a:solidFill>
              </a:rPr>
              <a:t> </a:t>
            </a:r>
            <a:r>
              <a:rPr b="1" spc="-5" dirty="0">
                <a:solidFill>
                  <a:srgbClr val="001F5F"/>
                </a:solidFill>
              </a:rPr>
              <a:t>ПОРОШКІВ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1927248"/>
              </p:ext>
            </p:extLst>
          </p:nvPr>
        </p:nvGraphicFramePr>
        <p:xfrm>
          <a:off x="152400" y="974428"/>
          <a:ext cx="8661717" cy="57922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6617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58108">
                <a:tc>
                  <a:txBody>
                    <a:bodyPr/>
                    <a:lstStyle/>
                    <a:p>
                      <a:pPr marL="60007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ЗАГАЛЬНІ</a:t>
                      </a:r>
                      <a:r>
                        <a:rPr sz="2000" spc="-3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ПРАВИЛА</a:t>
                      </a:r>
                      <a:r>
                        <a:rPr sz="2000" spc="-3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ЗМІШУВАННЯ</a:t>
                      </a:r>
                      <a:r>
                        <a:rPr sz="2000" spc="-4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СКЛАДНИХ</a:t>
                      </a:r>
                      <a:r>
                        <a:rPr sz="2000" spc="-3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ПОРОШКІВ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C5E4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8282">
                <a:tc>
                  <a:txBody>
                    <a:bodyPr/>
                    <a:lstStyle/>
                    <a:p>
                      <a:pPr marL="91440" marR="24828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1-й</a:t>
                      </a:r>
                      <a:r>
                        <a:rPr sz="2000" spc="6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випадок</a:t>
                      </a:r>
                      <a:r>
                        <a:rPr sz="2000" spc="-1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-</a:t>
                      </a:r>
                      <a:r>
                        <a:rPr sz="2000" spc="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коли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лікарські</a:t>
                      </a:r>
                      <a:r>
                        <a:rPr sz="2000" spc="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засоби</a:t>
                      </a:r>
                      <a:r>
                        <a:rPr sz="2000" spc="-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складного</a:t>
                      </a:r>
                      <a:r>
                        <a:rPr sz="2000" spc="-2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порошку</a:t>
                      </a:r>
                      <a:r>
                        <a:rPr sz="2000" spc="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виписані </a:t>
                      </a:r>
                      <a:r>
                        <a:rPr sz="2000" spc="-6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в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рівних</a:t>
                      </a:r>
                      <a:r>
                        <a:rPr sz="2000" spc="-2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або</a:t>
                      </a:r>
                      <a:r>
                        <a:rPr sz="2000" spc="-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приблизно</a:t>
                      </a:r>
                      <a:r>
                        <a:rPr sz="2000" spc="-3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рівних</a:t>
                      </a:r>
                      <a:r>
                        <a:rPr sz="2000" spc="-2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кількостях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B3DFC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768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2-й</a:t>
                      </a:r>
                      <a:r>
                        <a:rPr sz="2000" spc="-1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випадок</a:t>
                      </a:r>
                      <a:r>
                        <a:rPr sz="2000" spc="-1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-</a:t>
                      </a:r>
                      <a:r>
                        <a:rPr sz="2000" spc="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коли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лікарські</a:t>
                      </a:r>
                      <a:r>
                        <a:rPr sz="2000" spc="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засоби</a:t>
                      </a:r>
                      <a:r>
                        <a:rPr sz="2000" spc="-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складного</a:t>
                      </a:r>
                      <a:r>
                        <a:rPr sz="2000" spc="-2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порошку</a:t>
                      </a:r>
                      <a:r>
                        <a:rPr sz="2000" spc="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виписані</a:t>
                      </a:r>
                      <a:endParaRPr sz="2000">
                        <a:latin typeface="Tahoma"/>
                        <a:cs typeface="Tahoma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в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різко різних</a:t>
                      </a:r>
                      <a:r>
                        <a:rPr sz="2000" spc="-2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кількостях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D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8282">
                <a:tc>
                  <a:txBody>
                    <a:bodyPr/>
                    <a:lstStyle/>
                    <a:p>
                      <a:pPr marL="91440" marR="9842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Якщо прописані кількості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речовин однакові, а фізико-хімічні </a:t>
                      </a:r>
                      <a:r>
                        <a:rPr sz="2000" spc="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властивості</a:t>
                      </a:r>
                      <a:r>
                        <a:rPr sz="2000" spc="-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відрізняються,</a:t>
                      </a:r>
                      <a:r>
                        <a:rPr sz="2000" spc="-2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існують</a:t>
                      </a:r>
                      <a:r>
                        <a:rPr sz="2000" spc="1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наступні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правила</a:t>
                      </a:r>
                      <a:r>
                        <a:rPr sz="2000" spc="-2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змішування</a:t>
                      </a:r>
                      <a:r>
                        <a:rPr sz="2000" spc="-2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:</a:t>
                      </a:r>
                      <a:endParaRPr sz="2000" dirty="0">
                        <a:latin typeface="Tahoma"/>
                        <a:cs typeface="Tahoma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B3DFC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30701">
                <a:tc>
                  <a:txBody>
                    <a:bodyPr/>
                    <a:lstStyle/>
                    <a:p>
                      <a:pPr marL="207645" indent="-116839" algn="just">
                        <a:lnSpc>
                          <a:spcPct val="100000"/>
                        </a:lnSpc>
                        <a:spcBef>
                          <a:spcPts val="360"/>
                        </a:spcBef>
                        <a:buSzPct val="95000"/>
                        <a:buChar char="•"/>
                        <a:tabLst>
                          <a:tab pos="208279" algn="l"/>
                        </a:tabLst>
                      </a:pP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першою</a:t>
                      </a:r>
                      <a:r>
                        <a:rPr sz="2000" spc="-1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завжди</a:t>
                      </a:r>
                      <a:r>
                        <a:rPr sz="2000" spc="-3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подрібнюють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індиферентну</a:t>
                      </a:r>
                      <a:r>
                        <a:rPr sz="2000" spc="-3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речовину;</a:t>
                      </a:r>
                      <a:endParaRPr sz="2000">
                        <a:latin typeface="Tahoma"/>
                        <a:cs typeface="Tahoma"/>
                      </a:endParaRPr>
                    </a:p>
                    <a:p>
                      <a:pPr marL="91440" marR="81915" algn="just">
                        <a:lnSpc>
                          <a:spcPct val="100000"/>
                        </a:lnSpc>
                      </a:pP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при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відсутності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в</a:t>
                      </a:r>
                      <a:r>
                        <a:rPr sz="2000" spc="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прописі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індиферентної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речовини,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спочатку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розтирають речовину, що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має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менший відсоток втирання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в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пори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ступки;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D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44318">
                <a:tc>
                  <a:txBody>
                    <a:bodyPr/>
                    <a:lstStyle/>
                    <a:p>
                      <a:pPr marL="207645" indent="-116839">
                        <a:lnSpc>
                          <a:spcPct val="100000"/>
                        </a:lnSpc>
                        <a:spcBef>
                          <a:spcPts val="360"/>
                        </a:spcBef>
                        <a:buSzPct val="95000"/>
                        <a:buChar char="•"/>
                        <a:tabLst>
                          <a:tab pos="208279" algn="l"/>
                        </a:tabLst>
                      </a:pP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за</a:t>
                      </a:r>
                      <a:r>
                        <a:rPr sz="2000" spc="24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тим</a:t>
                      </a:r>
                      <a:r>
                        <a:rPr sz="2000" spc="24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спочатку</a:t>
                      </a:r>
                      <a:r>
                        <a:rPr sz="2000" spc="24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подрібнюють</a:t>
                      </a:r>
                      <a:r>
                        <a:rPr sz="2000" spc="254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грубокристалічні</a:t>
                      </a:r>
                      <a:r>
                        <a:rPr sz="2000" spc="24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речовини,</a:t>
                      </a:r>
                      <a:r>
                        <a:rPr sz="2000" spc="24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потім</a:t>
                      </a:r>
                      <a:endParaRPr sz="2000">
                        <a:latin typeface="Tahoma"/>
                        <a:cs typeface="Tahoma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дрібнокристалічні</a:t>
                      </a:r>
                      <a:r>
                        <a:rPr sz="2000" spc="-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і,</a:t>
                      </a:r>
                      <a:r>
                        <a:rPr sz="2000" spc="-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нарешті,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аморфні;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B3DFC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30527">
                <a:tc>
                  <a:txBody>
                    <a:bodyPr/>
                    <a:lstStyle/>
                    <a:p>
                      <a:pPr marL="91440" marR="81915" algn="just">
                        <a:lnSpc>
                          <a:spcPct val="100000"/>
                        </a:lnSpc>
                        <a:spcBef>
                          <a:spcPts val="360"/>
                        </a:spcBef>
                        <a:buSzPct val="95000"/>
                        <a:buChar char="•"/>
                        <a:tabLst>
                          <a:tab pos="208279" algn="l"/>
                        </a:tabLst>
                      </a:pP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в затерту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ступку першими додають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питомоважкі, потім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- більш </a:t>
                      </a:r>
                      <a:r>
                        <a:rPr sz="2000" spc="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легкі речовини; речовини,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що</a:t>
                      </a:r>
                      <a:r>
                        <a:rPr sz="2000" spc="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легко розпорошуються,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тобто </a:t>
                      </a:r>
                      <a:r>
                        <a:rPr sz="2000" spc="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мають</a:t>
                      </a:r>
                      <a:r>
                        <a:rPr sz="2000" spc="-2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малу</a:t>
                      </a:r>
                      <a:r>
                        <a:rPr sz="2000" spc="-2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об'ємну</a:t>
                      </a:r>
                      <a:r>
                        <a:rPr sz="2000" spc="-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масу,</a:t>
                      </a:r>
                      <a:r>
                        <a:rPr sz="2000" spc="-2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додають</a:t>
                      </a:r>
                      <a:r>
                        <a:rPr sz="2000" spc="-2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в</a:t>
                      </a:r>
                      <a:r>
                        <a:rPr sz="2000" spc="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останню</a:t>
                      </a:r>
                      <a:r>
                        <a:rPr sz="2000" spc="-1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чергу.</a:t>
                      </a:r>
                      <a:endParaRPr sz="2000" dirty="0">
                        <a:latin typeface="Tahoma"/>
                        <a:cs typeface="Tahoma"/>
                      </a:endParaRPr>
                    </a:p>
                    <a:p>
                      <a:pPr marR="298450" algn="r">
                        <a:lnSpc>
                          <a:spcPts val="1500"/>
                        </a:lnSpc>
                      </a:pPr>
                      <a:r>
                        <a:rPr sz="1400" b="1" dirty="0">
                          <a:solidFill>
                            <a:srgbClr val="1F696E"/>
                          </a:solidFill>
                          <a:latin typeface="Arial"/>
                          <a:cs typeface="Arial"/>
                        </a:rPr>
                        <a:t>9</a:t>
                      </a:r>
                      <a:endParaRPr sz="1400" dirty="0">
                        <a:latin typeface="Arial"/>
                        <a:cs typeface="Arial"/>
                      </a:endParaRPr>
                    </a:p>
                  </a:txBody>
                  <a:tcPr marL="0" marR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D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252257"/>
              </p:ext>
            </p:extLst>
          </p:nvPr>
        </p:nvGraphicFramePr>
        <p:xfrm>
          <a:off x="173037" y="758825"/>
          <a:ext cx="8856979" cy="61258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148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76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74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903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9560"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C5E4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3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Rp.:</a:t>
                      </a:r>
                      <a:r>
                        <a:rPr sz="2000" spc="-5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Magnesii</a:t>
                      </a:r>
                      <a:r>
                        <a:rPr sz="2000" spc="-4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oxydi</a:t>
                      </a:r>
                      <a:endParaRPr sz="2000" dirty="0">
                        <a:latin typeface="Tahoma"/>
                        <a:cs typeface="Tahoma"/>
                      </a:endParaRPr>
                    </a:p>
                    <a:p>
                      <a:pPr marL="647700" marR="186055">
                        <a:lnSpc>
                          <a:spcPct val="100000"/>
                        </a:lnSpc>
                        <a:spcBef>
                          <a:spcPts val="5"/>
                        </a:spcBef>
                        <a:tabLst>
                          <a:tab pos="4458335" algn="l"/>
                        </a:tabLst>
                      </a:pPr>
                      <a:r>
                        <a:rPr sz="2000" spc="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B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ismuthi</a:t>
                      </a:r>
                      <a:r>
                        <a:rPr sz="2000" spc="-2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 err="1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su</a:t>
                      </a:r>
                      <a:r>
                        <a:rPr sz="2000" spc="-10" dirty="0" err="1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b</a:t>
                      </a:r>
                      <a:r>
                        <a:rPr sz="2000" dirty="0" err="1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nit</a:t>
                      </a:r>
                      <a:r>
                        <a:rPr sz="2000" spc="-40" dirty="0" err="1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2000" dirty="0" err="1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atis</a:t>
                      </a:r>
                      <a:r>
                        <a:rPr sz="2000" spc="-1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a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a</a:t>
                      </a:r>
                      <a:r>
                        <a:rPr lang="uk-UA"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0,25  </a:t>
                      </a:r>
                      <a:endParaRPr lang="uk-UA" sz="2000" dirty="0">
                        <a:solidFill>
                          <a:srgbClr val="164A4F"/>
                        </a:solidFill>
                        <a:latin typeface="Tahoma"/>
                        <a:cs typeface="Tahoma"/>
                      </a:endParaRPr>
                    </a:p>
                    <a:p>
                      <a:pPr marL="647700" marR="186055">
                        <a:lnSpc>
                          <a:spcPct val="100000"/>
                        </a:lnSpc>
                        <a:spcBef>
                          <a:spcPts val="5"/>
                        </a:spcBef>
                        <a:tabLst>
                          <a:tab pos="4458335" algn="l"/>
                        </a:tabLst>
                      </a:pPr>
                      <a:r>
                        <a:rPr sz="2000" spc="-5" dirty="0" err="1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Natrii</a:t>
                      </a:r>
                      <a:r>
                        <a:rPr sz="2000" spc="4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 err="1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hydrogenocarbonatis</a:t>
                      </a:r>
                      <a:r>
                        <a:rPr lang="uk-UA"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0,3</a:t>
                      </a:r>
                      <a:endParaRPr lang="uk-UA" sz="2000" dirty="0">
                        <a:solidFill>
                          <a:srgbClr val="164A4F"/>
                        </a:solidFill>
                        <a:latin typeface="Tahoma"/>
                        <a:cs typeface="Tahoma"/>
                      </a:endParaRPr>
                    </a:p>
                    <a:p>
                      <a:pPr marL="647700" marR="186055">
                        <a:lnSpc>
                          <a:spcPct val="100000"/>
                        </a:lnSpc>
                        <a:spcBef>
                          <a:spcPts val="5"/>
                        </a:spcBef>
                        <a:tabLst>
                          <a:tab pos="4458335" algn="l"/>
                        </a:tabLst>
                      </a:pPr>
                      <a:r>
                        <a:rPr sz="2000" dirty="0" err="1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Misce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,</a:t>
                      </a:r>
                      <a:r>
                        <a:rPr sz="2000" spc="-4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ut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fiat</a:t>
                      </a:r>
                      <a:r>
                        <a:rPr sz="2000" spc="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pulvis</a:t>
                      </a:r>
                      <a:endParaRPr sz="2000" dirty="0">
                        <a:latin typeface="Tahoma"/>
                        <a:cs typeface="Tahoma"/>
                      </a:endParaRPr>
                    </a:p>
                    <a:p>
                      <a:pPr marL="647700">
                        <a:lnSpc>
                          <a:spcPct val="100000"/>
                        </a:lnSpc>
                        <a:tabLst>
                          <a:tab pos="2670175" algn="l"/>
                        </a:tabLst>
                      </a:pP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Da</a:t>
                      </a:r>
                      <a:r>
                        <a:rPr sz="2000" spc="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tales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doses	N</a:t>
                      </a:r>
                      <a:r>
                        <a:rPr sz="2000" spc="-4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10</a:t>
                      </a:r>
                      <a:endParaRPr sz="2000" dirty="0">
                        <a:latin typeface="Tahoma"/>
                        <a:cs typeface="Tahoma"/>
                      </a:endParaRPr>
                    </a:p>
                    <a:p>
                      <a:pPr marL="662940">
                        <a:lnSpc>
                          <a:spcPct val="100000"/>
                        </a:lnSpc>
                      </a:pP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Signa: По</a:t>
                      </a:r>
                      <a:r>
                        <a:rPr sz="2000" spc="-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1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порошку</a:t>
                      </a:r>
                      <a:r>
                        <a:rPr sz="2000" spc="-1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3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раза</a:t>
                      </a:r>
                      <a:r>
                        <a:rPr sz="2000" spc="-1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в</a:t>
                      </a:r>
                      <a:r>
                        <a:rPr sz="2000" spc="-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день</a:t>
                      </a:r>
                      <a:endParaRPr sz="2000" dirty="0">
                        <a:latin typeface="Tahoma"/>
                        <a:cs typeface="Tahoma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1722755" algn="l"/>
                        </a:tabLst>
                      </a:pPr>
                      <a:r>
                        <a:rPr sz="14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Підпис</a:t>
                      </a:r>
                      <a:r>
                        <a:rPr sz="1400" spc="1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лікаря	Печатка</a:t>
                      </a:r>
                      <a:r>
                        <a:rPr sz="1400" spc="-4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лікаря</a:t>
                      </a:r>
                      <a:endParaRPr sz="1400" dirty="0">
                        <a:latin typeface="Tahoma"/>
                        <a:cs typeface="Tahom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FF4F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8720">
                <a:tc gridSpan="4">
                  <a:txBody>
                    <a:bodyPr/>
                    <a:lstStyle/>
                    <a:p>
                      <a:pPr marL="91440" marR="530860">
                        <a:lnSpc>
                          <a:spcPct val="100000"/>
                        </a:lnSpc>
                        <a:spcBef>
                          <a:spcPts val="350"/>
                        </a:spcBef>
                        <a:tabLst>
                          <a:tab pos="5560695" algn="l"/>
                        </a:tabLst>
                      </a:pP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Даний лікарський 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препарат -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складний 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дозований порошок для внутрішнього </a:t>
                      </a:r>
                      <a:r>
                        <a:rPr sz="1800" spc="-55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застосування,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виписаний</a:t>
                      </a:r>
                      <a:r>
                        <a:rPr sz="1800" spc="-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розподільним способом,</a:t>
                      </a:r>
                      <a:r>
                        <a:rPr sz="1800" spc="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до</a:t>
                      </a:r>
                      <a:r>
                        <a:rPr sz="1800" spc="-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складу</a:t>
                      </a:r>
                      <a:r>
                        <a:rPr sz="1800" spc="-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якого</a:t>
                      </a:r>
                      <a:r>
                        <a:rPr sz="1800" spc="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входить 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речовина</a:t>
                      </a:r>
                      <a:r>
                        <a:rPr sz="1800" spc="2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магнію</a:t>
                      </a:r>
                      <a:r>
                        <a:rPr sz="1800" spc="3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оксид,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що</a:t>
                      </a:r>
                      <a:r>
                        <a:rPr sz="1800" spc="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легко</a:t>
                      </a:r>
                      <a:r>
                        <a:rPr sz="1800" spc="1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розпорошується	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і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питомоважка речовина 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- </a:t>
                      </a:r>
                      <a:r>
                        <a:rPr sz="1800" spc="-54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вісмуту</a:t>
                      </a:r>
                      <a:r>
                        <a:rPr sz="1800" spc="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нітрат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основний,</a:t>
                      </a:r>
                      <a:r>
                        <a:rPr sz="1800" spc="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кристалічна</a:t>
                      </a:r>
                      <a:r>
                        <a:rPr sz="1800" spc="1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речовина</a:t>
                      </a:r>
                      <a:r>
                        <a:rPr sz="1800" spc="1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натрію</a:t>
                      </a:r>
                      <a:r>
                        <a:rPr sz="1800" spc="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гідрокарбонат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D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80310">
                <a:tc gridSpan="2">
                  <a:txBody>
                    <a:bodyPr/>
                    <a:lstStyle/>
                    <a:p>
                      <a:pPr marL="91440" marR="1315085" indent="1229360"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ППК</a:t>
                      </a:r>
                      <a:r>
                        <a:rPr sz="1800" spc="-2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(зворотний</a:t>
                      </a:r>
                      <a:r>
                        <a:rPr sz="1800" spc="-3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бік) </a:t>
                      </a:r>
                      <a:r>
                        <a:rPr sz="1800" spc="-55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lang="uk-UA" sz="1800" spc="-55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     </a:t>
                      </a:r>
                      <a:r>
                        <a:rPr sz="1800" spc="-5" dirty="0" err="1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Магнію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оксиду</a:t>
                      </a:r>
                      <a:r>
                        <a:rPr sz="1800" spc="-2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0,25×</a:t>
                      </a:r>
                      <a:r>
                        <a:rPr sz="1800" spc="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10 =</a:t>
                      </a:r>
                      <a:r>
                        <a:rPr lang="ru-RU"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2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,5</a:t>
                      </a:r>
                      <a:endParaRPr lang="ru-RU" sz="1800" dirty="0">
                        <a:latin typeface="Tahoma"/>
                        <a:cs typeface="Tahoma"/>
                      </a:endParaRPr>
                    </a:p>
                    <a:p>
                      <a:pPr marL="163195"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ru-RU" sz="1800" spc="-5" dirty="0" err="1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Вісмуту</a:t>
                      </a:r>
                      <a:r>
                        <a:rPr lang="ru-RU" sz="1800" spc="-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lang="ru-RU" sz="1800" spc="-5" dirty="0" err="1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нітрату</a:t>
                      </a:r>
                      <a:r>
                        <a:rPr lang="ru-RU" sz="1800" spc="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lang="ru-RU"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0,25×</a:t>
                      </a:r>
                      <a:r>
                        <a:rPr lang="ru-RU" sz="1800" spc="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lang="ru-RU"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10</a:t>
                      </a:r>
                      <a:r>
                        <a:rPr lang="ru-RU" sz="1800" spc="-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lang="ru-RU"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=</a:t>
                      </a:r>
                      <a:r>
                        <a:rPr lang="ru-RU" sz="1800" spc="-1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lang="ru-RU"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2,5</a:t>
                      </a:r>
                      <a:endParaRPr lang="ru-RU" sz="1800" dirty="0">
                        <a:latin typeface="Tahoma"/>
                        <a:cs typeface="Tahoma"/>
                      </a:endParaRPr>
                    </a:p>
                    <a:p>
                      <a:pPr marL="163195" algn="l">
                        <a:lnSpc>
                          <a:spcPct val="100000"/>
                        </a:lnSpc>
                        <a:spcBef>
                          <a:spcPts val="0"/>
                        </a:spcBef>
                        <a:tabLst>
                          <a:tab pos="3187065" algn="l"/>
                        </a:tabLst>
                      </a:pPr>
                      <a:r>
                        <a:rPr sz="1800" spc="-5" dirty="0" err="1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Натрію</a:t>
                      </a:r>
                      <a:r>
                        <a:rPr sz="1800" spc="1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 err="1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гідрокарбонату</a:t>
                      </a:r>
                      <a:r>
                        <a:rPr lang="uk-UA"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0,3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×10</a:t>
                      </a:r>
                      <a:r>
                        <a:rPr sz="1800" spc="-2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=</a:t>
                      </a:r>
                      <a:r>
                        <a:rPr sz="1800" spc="-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3,0</a:t>
                      </a:r>
                      <a:endParaRPr sz="1800" dirty="0">
                        <a:latin typeface="Tahoma"/>
                        <a:cs typeface="Tahoma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tabLst>
                          <a:tab pos="1736089" algn="l"/>
                        </a:tabLst>
                      </a:pP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Маса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порошку	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0,25+</a:t>
                      </a:r>
                      <a:r>
                        <a:rPr sz="1800" spc="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0,25 +</a:t>
                      </a:r>
                      <a:r>
                        <a:rPr sz="1800" spc="-1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0,3 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=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0,8</a:t>
                      </a:r>
                      <a:endParaRPr sz="1800" dirty="0">
                        <a:latin typeface="Tahoma"/>
                        <a:cs typeface="Tahoma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DFF4F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759460" marR="751205" indent="302895" algn="just">
                        <a:lnSpc>
                          <a:spcPct val="100000"/>
                        </a:lnSpc>
                        <a:spcBef>
                          <a:spcPts val="355"/>
                        </a:spcBef>
                        <a:tabLst>
                          <a:tab pos="2120265" algn="l"/>
                        </a:tabLst>
                      </a:pP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ППК (лицевий бік) 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Дата	№</a:t>
                      </a:r>
                      <a:r>
                        <a:rPr sz="1800" spc="-1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рецепта</a:t>
                      </a:r>
                      <a:endParaRPr sz="1800" dirty="0">
                        <a:latin typeface="Tahoma"/>
                        <a:cs typeface="Tahoma"/>
                      </a:endParaRPr>
                    </a:p>
                    <a:p>
                      <a:pPr marL="92075" algn="just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Natrii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hydrogenocarbonatis</a:t>
                      </a:r>
                      <a:r>
                        <a:rPr sz="1800" spc="-2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3,0</a:t>
                      </a:r>
                      <a:endParaRPr sz="1800" dirty="0">
                        <a:latin typeface="Tahoma"/>
                        <a:cs typeface="Tahoma"/>
                      </a:endParaRPr>
                    </a:p>
                    <a:p>
                      <a:pPr marL="92075" marR="668020" algn="just">
                        <a:lnSpc>
                          <a:spcPct val="100000"/>
                        </a:lnSpc>
                        <a:tabLst>
                          <a:tab pos="2569210" algn="l"/>
                        </a:tabLst>
                      </a:pP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Bismuthi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subnitratis</a:t>
                      </a:r>
                      <a:r>
                        <a:rPr sz="1800" spc="55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2,5 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u="sng" dirty="0">
                          <a:solidFill>
                            <a:srgbClr val="164A4F"/>
                          </a:solidFill>
                          <a:uFill>
                            <a:solidFill>
                              <a:srgbClr val="164A4F"/>
                            </a:solidFill>
                          </a:uFill>
                          <a:latin typeface="Tahoma"/>
                          <a:cs typeface="Tahoma"/>
                        </a:rPr>
                        <a:t>Magnesii </a:t>
                      </a:r>
                      <a:r>
                        <a:rPr sz="1800" u="sng" spc="-10" dirty="0">
                          <a:solidFill>
                            <a:srgbClr val="164A4F"/>
                          </a:solidFill>
                          <a:uFill>
                            <a:solidFill>
                              <a:srgbClr val="164A4F"/>
                            </a:solidFill>
                          </a:uFill>
                          <a:latin typeface="Tahoma"/>
                          <a:cs typeface="Tahoma"/>
                        </a:rPr>
                        <a:t>oxydi	</a:t>
                      </a:r>
                      <a:r>
                        <a:rPr sz="1800" u="sng" dirty="0">
                          <a:solidFill>
                            <a:srgbClr val="164A4F"/>
                          </a:solidFill>
                          <a:uFill>
                            <a:solidFill>
                              <a:srgbClr val="164A4F"/>
                            </a:solidFill>
                          </a:uFill>
                          <a:latin typeface="Tahoma"/>
                          <a:cs typeface="Tahoma"/>
                        </a:rPr>
                        <a:t>2,5      </a:t>
                      </a:r>
                      <a:r>
                        <a:rPr sz="1800" u="sng" spc="5" dirty="0">
                          <a:solidFill>
                            <a:srgbClr val="164A4F"/>
                          </a:solidFill>
                          <a:uFill>
                            <a:solidFill>
                              <a:srgbClr val="164A4F"/>
                            </a:solidFill>
                          </a:uFill>
                          <a:latin typeface="Tahoma"/>
                          <a:cs typeface="Tahoma"/>
                        </a:rPr>
                        <a:t> </a:t>
                      </a:r>
                      <a:endParaRPr sz="1800" dirty="0">
                        <a:latin typeface="Tahoma"/>
                        <a:cs typeface="Tahoma"/>
                      </a:endParaRPr>
                    </a:p>
                    <a:p>
                      <a:pPr marL="1449705" algn="just">
                        <a:lnSpc>
                          <a:spcPct val="100000"/>
                        </a:lnSpc>
                      </a:pP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0,8</a:t>
                      </a:r>
                      <a:r>
                        <a:rPr sz="1800" spc="-3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№</a:t>
                      </a:r>
                      <a:r>
                        <a:rPr sz="1800" spc="-3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10</a:t>
                      </a:r>
                      <a:endParaRPr sz="1800" dirty="0">
                        <a:latin typeface="Tahoma"/>
                        <a:cs typeface="Tahoma"/>
                      </a:endParaRPr>
                    </a:p>
                    <a:p>
                      <a:pPr marL="92075" marR="1518285" algn="just">
                        <a:lnSpc>
                          <a:spcPct val="100000"/>
                        </a:lnSpc>
                      </a:pP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Виготовив: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(підпис) 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Перевірив: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(підпис) </a:t>
                      </a:r>
                      <a:r>
                        <a:rPr sz="1800" spc="-55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Відпустив:</a:t>
                      </a:r>
                      <a:r>
                        <a:rPr sz="1800" spc="54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(підпис)</a:t>
                      </a:r>
                      <a:endParaRPr sz="1800" dirty="0">
                        <a:latin typeface="Tahoma"/>
                        <a:cs typeface="Tahoma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C5E4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object 2">
            <a:extLst>
              <a:ext uri="{FF2B5EF4-FFF2-40B4-BE49-F238E27FC236}">
                <a16:creationId xmlns:a16="http://schemas.microsoft.com/office/drawing/2014/main" id="{2D032F55-B5EA-42F4-8E0D-F45F118BE8A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8600" y="199857"/>
            <a:ext cx="8763000" cy="520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k-UA" b="1" spc="-5" dirty="0">
                <a:solidFill>
                  <a:srgbClr val="001F5F"/>
                </a:solidFill>
              </a:rPr>
              <a:t>3. </a:t>
            </a:r>
            <a:r>
              <a:rPr b="1" spc="-5" dirty="0">
                <a:solidFill>
                  <a:srgbClr val="001F5F"/>
                </a:solidFill>
              </a:rPr>
              <a:t>ЗАГАЛЬНІ</a:t>
            </a:r>
            <a:r>
              <a:rPr b="1" spc="-20" dirty="0">
                <a:solidFill>
                  <a:srgbClr val="001F5F"/>
                </a:solidFill>
              </a:rPr>
              <a:t> </a:t>
            </a:r>
            <a:r>
              <a:rPr b="1" dirty="0">
                <a:solidFill>
                  <a:srgbClr val="001F5F"/>
                </a:solidFill>
              </a:rPr>
              <a:t>ПРАВИЛА</a:t>
            </a:r>
            <a:r>
              <a:rPr b="1" spc="-10" dirty="0">
                <a:solidFill>
                  <a:srgbClr val="001F5F"/>
                </a:solidFill>
              </a:rPr>
              <a:t> </a:t>
            </a:r>
            <a:r>
              <a:rPr b="1" spc="-5" dirty="0">
                <a:solidFill>
                  <a:srgbClr val="001F5F"/>
                </a:solidFill>
              </a:rPr>
              <a:t>ВИГОТОВЛЕННЯ</a:t>
            </a:r>
            <a:r>
              <a:rPr b="1" spc="-40" dirty="0">
                <a:solidFill>
                  <a:srgbClr val="001F5F"/>
                </a:solidFill>
              </a:rPr>
              <a:t> </a:t>
            </a:r>
            <a:r>
              <a:rPr b="1" spc="-5" dirty="0">
                <a:solidFill>
                  <a:srgbClr val="001F5F"/>
                </a:solidFill>
              </a:rPr>
              <a:t>ПОРОШКІВ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8536" y="4134611"/>
            <a:ext cx="8450580" cy="203127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170803" y="4225290"/>
            <a:ext cx="1882139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4785" marR="5080" indent="-17272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Речовина, </a:t>
            </a:r>
            <a:r>
              <a:rPr sz="1600" spc="-10" dirty="0">
                <a:solidFill>
                  <a:srgbClr val="164A4F"/>
                </a:solidFill>
                <a:latin typeface="Tahoma"/>
                <a:cs typeface="Tahoma"/>
              </a:rPr>
              <a:t>що легко </a:t>
            </a:r>
            <a:r>
              <a:rPr sz="1600" spc="-484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розпорошується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251513" y="2355913"/>
            <a:ext cx="3681095" cy="758190"/>
            <a:chOff x="5251513" y="2355913"/>
            <a:chExt cx="3681095" cy="758190"/>
          </a:xfrm>
        </p:grpSpPr>
        <p:sp>
          <p:nvSpPr>
            <p:cNvPr id="6" name="object 6"/>
            <p:cNvSpPr/>
            <p:nvPr/>
          </p:nvSpPr>
          <p:spPr>
            <a:xfrm>
              <a:off x="5256276" y="2360676"/>
              <a:ext cx="3671570" cy="748665"/>
            </a:xfrm>
            <a:custGeom>
              <a:avLst/>
              <a:gdLst/>
              <a:ahLst/>
              <a:cxnLst/>
              <a:rect l="l" t="t" r="r" b="b"/>
              <a:pathLst>
                <a:path w="3671570" h="748664">
                  <a:moveTo>
                    <a:pt x="3546602" y="0"/>
                  </a:moveTo>
                  <a:lnTo>
                    <a:pt x="124713" y="0"/>
                  </a:lnTo>
                  <a:lnTo>
                    <a:pt x="76188" y="9806"/>
                  </a:lnTo>
                  <a:lnTo>
                    <a:pt x="36544" y="36544"/>
                  </a:lnTo>
                  <a:lnTo>
                    <a:pt x="9806" y="76188"/>
                  </a:lnTo>
                  <a:lnTo>
                    <a:pt x="0" y="124713"/>
                  </a:lnTo>
                  <a:lnTo>
                    <a:pt x="0" y="623570"/>
                  </a:lnTo>
                  <a:lnTo>
                    <a:pt x="9806" y="672095"/>
                  </a:lnTo>
                  <a:lnTo>
                    <a:pt x="36544" y="711739"/>
                  </a:lnTo>
                  <a:lnTo>
                    <a:pt x="76188" y="738477"/>
                  </a:lnTo>
                  <a:lnTo>
                    <a:pt x="124713" y="748284"/>
                  </a:lnTo>
                  <a:lnTo>
                    <a:pt x="3546602" y="748284"/>
                  </a:lnTo>
                  <a:lnTo>
                    <a:pt x="3595127" y="738477"/>
                  </a:lnTo>
                  <a:lnTo>
                    <a:pt x="3634771" y="711739"/>
                  </a:lnTo>
                  <a:lnTo>
                    <a:pt x="3661509" y="672095"/>
                  </a:lnTo>
                  <a:lnTo>
                    <a:pt x="3671316" y="623570"/>
                  </a:lnTo>
                  <a:lnTo>
                    <a:pt x="3671316" y="124713"/>
                  </a:lnTo>
                  <a:lnTo>
                    <a:pt x="3661509" y="76188"/>
                  </a:lnTo>
                  <a:lnTo>
                    <a:pt x="3634771" y="36544"/>
                  </a:lnTo>
                  <a:lnTo>
                    <a:pt x="3595127" y="9806"/>
                  </a:lnTo>
                  <a:lnTo>
                    <a:pt x="3546602" y="0"/>
                  </a:lnTo>
                  <a:close/>
                </a:path>
              </a:pathLst>
            </a:custGeom>
            <a:solidFill>
              <a:srgbClr val="DFF4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256276" y="2360676"/>
              <a:ext cx="3671570" cy="748665"/>
            </a:xfrm>
            <a:custGeom>
              <a:avLst/>
              <a:gdLst/>
              <a:ahLst/>
              <a:cxnLst/>
              <a:rect l="l" t="t" r="r" b="b"/>
              <a:pathLst>
                <a:path w="3671570" h="748664">
                  <a:moveTo>
                    <a:pt x="0" y="124713"/>
                  </a:moveTo>
                  <a:lnTo>
                    <a:pt x="9806" y="76188"/>
                  </a:lnTo>
                  <a:lnTo>
                    <a:pt x="36544" y="36544"/>
                  </a:lnTo>
                  <a:lnTo>
                    <a:pt x="76188" y="9806"/>
                  </a:lnTo>
                  <a:lnTo>
                    <a:pt x="124713" y="0"/>
                  </a:lnTo>
                  <a:lnTo>
                    <a:pt x="3546602" y="0"/>
                  </a:lnTo>
                  <a:lnTo>
                    <a:pt x="3595127" y="9806"/>
                  </a:lnTo>
                  <a:lnTo>
                    <a:pt x="3634771" y="36544"/>
                  </a:lnTo>
                  <a:lnTo>
                    <a:pt x="3661509" y="76188"/>
                  </a:lnTo>
                  <a:lnTo>
                    <a:pt x="3671316" y="124713"/>
                  </a:lnTo>
                  <a:lnTo>
                    <a:pt x="3671316" y="623570"/>
                  </a:lnTo>
                  <a:lnTo>
                    <a:pt x="3661509" y="672095"/>
                  </a:lnTo>
                  <a:lnTo>
                    <a:pt x="3634771" y="711739"/>
                  </a:lnTo>
                  <a:lnTo>
                    <a:pt x="3595127" y="738477"/>
                  </a:lnTo>
                  <a:lnTo>
                    <a:pt x="3546602" y="748284"/>
                  </a:lnTo>
                  <a:lnTo>
                    <a:pt x="124713" y="748284"/>
                  </a:lnTo>
                  <a:lnTo>
                    <a:pt x="76188" y="738477"/>
                  </a:lnTo>
                  <a:lnTo>
                    <a:pt x="36544" y="711739"/>
                  </a:lnTo>
                  <a:lnTo>
                    <a:pt x="9806" y="672095"/>
                  </a:lnTo>
                  <a:lnTo>
                    <a:pt x="0" y="623570"/>
                  </a:lnTo>
                  <a:lnTo>
                    <a:pt x="0" y="124713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5470016" y="2478786"/>
            <a:ext cx="324612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4135" marR="5080" indent="-52069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Кристалічна</a:t>
            </a:r>
            <a:r>
              <a:rPr sz="1600" spc="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164A4F"/>
                </a:solidFill>
                <a:latin typeface="Tahoma"/>
                <a:cs typeface="Tahoma"/>
              </a:rPr>
              <a:t>речовина</a:t>
            </a:r>
            <a:r>
              <a:rPr sz="1600" spc="1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,</a:t>
            </a:r>
            <a:r>
              <a:rPr sz="1600" spc="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164A4F"/>
                </a:solidFill>
                <a:latin typeface="Tahoma"/>
                <a:cs typeface="Tahoma"/>
              </a:rPr>
              <a:t>що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 менше </a:t>
            </a:r>
            <a:r>
              <a:rPr sz="1600" spc="-484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втирається</a:t>
            </a:r>
            <a:r>
              <a:rPr sz="16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в</a:t>
            </a:r>
            <a:r>
              <a:rPr sz="1600" spc="-10" dirty="0">
                <a:solidFill>
                  <a:srgbClr val="164A4F"/>
                </a:solidFill>
                <a:latin typeface="Tahoma"/>
                <a:cs typeface="Tahoma"/>
              </a:rPr>
              <a:t> пори</a:t>
            </a:r>
            <a:r>
              <a:rPr sz="16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164A4F"/>
                </a:solidFill>
                <a:latin typeface="Tahoma"/>
                <a:cs typeface="Tahoma"/>
              </a:rPr>
              <a:t>ступки</a:t>
            </a:r>
            <a:r>
              <a:rPr sz="1600" spc="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(11 мг)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492061" y="5129593"/>
            <a:ext cx="4232910" cy="1151255"/>
            <a:chOff x="492061" y="5129593"/>
            <a:chExt cx="4232910" cy="1151255"/>
          </a:xfrm>
        </p:grpSpPr>
        <p:sp>
          <p:nvSpPr>
            <p:cNvPr id="10" name="object 10"/>
            <p:cNvSpPr/>
            <p:nvPr/>
          </p:nvSpPr>
          <p:spPr>
            <a:xfrm>
              <a:off x="542543" y="5134355"/>
              <a:ext cx="4177665" cy="360045"/>
            </a:xfrm>
            <a:custGeom>
              <a:avLst/>
              <a:gdLst/>
              <a:ahLst/>
              <a:cxnLst/>
              <a:rect l="l" t="t" r="r" b="b"/>
              <a:pathLst>
                <a:path w="4177665" h="360045">
                  <a:moveTo>
                    <a:pt x="4117340" y="0"/>
                  </a:moveTo>
                  <a:lnTo>
                    <a:pt x="59943" y="0"/>
                  </a:lnTo>
                  <a:lnTo>
                    <a:pt x="36609" y="4704"/>
                  </a:lnTo>
                  <a:lnTo>
                    <a:pt x="17556" y="17541"/>
                  </a:lnTo>
                  <a:lnTo>
                    <a:pt x="4710" y="36593"/>
                  </a:lnTo>
                  <a:lnTo>
                    <a:pt x="0" y="59944"/>
                  </a:lnTo>
                  <a:lnTo>
                    <a:pt x="0" y="299720"/>
                  </a:lnTo>
                  <a:lnTo>
                    <a:pt x="4710" y="323070"/>
                  </a:lnTo>
                  <a:lnTo>
                    <a:pt x="17556" y="342122"/>
                  </a:lnTo>
                  <a:lnTo>
                    <a:pt x="36609" y="354959"/>
                  </a:lnTo>
                  <a:lnTo>
                    <a:pt x="59943" y="359664"/>
                  </a:lnTo>
                  <a:lnTo>
                    <a:pt x="4117340" y="359664"/>
                  </a:lnTo>
                  <a:lnTo>
                    <a:pt x="4140690" y="354959"/>
                  </a:lnTo>
                  <a:lnTo>
                    <a:pt x="4159742" y="342122"/>
                  </a:lnTo>
                  <a:lnTo>
                    <a:pt x="4172579" y="323070"/>
                  </a:lnTo>
                  <a:lnTo>
                    <a:pt x="4177283" y="299720"/>
                  </a:lnTo>
                  <a:lnTo>
                    <a:pt x="4177283" y="59944"/>
                  </a:lnTo>
                  <a:lnTo>
                    <a:pt x="4172579" y="36593"/>
                  </a:lnTo>
                  <a:lnTo>
                    <a:pt x="4159742" y="17541"/>
                  </a:lnTo>
                  <a:lnTo>
                    <a:pt x="4140690" y="4704"/>
                  </a:lnTo>
                  <a:lnTo>
                    <a:pt x="4117340" y="0"/>
                  </a:lnTo>
                  <a:close/>
                </a:path>
              </a:pathLst>
            </a:custGeom>
            <a:solidFill>
              <a:srgbClr val="DFF4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42543" y="5134355"/>
              <a:ext cx="4177665" cy="360045"/>
            </a:xfrm>
            <a:custGeom>
              <a:avLst/>
              <a:gdLst/>
              <a:ahLst/>
              <a:cxnLst/>
              <a:rect l="l" t="t" r="r" b="b"/>
              <a:pathLst>
                <a:path w="4177665" h="360045">
                  <a:moveTo>
                    <a:pt x="0" y="59944"/>
                  </a:moveTo>
                  <a:lnTo>
                    <a:pt x="4710" y="36593"/>
                  </a:lnTo>
                  <a:lnTo>
                    <a:pt x="17556" y="17541"/>
                  </a:lnTo>
                  <a:lnTo>
                    <a:pt x="36609" y="4704"/>
                  </a:lnTo>
                  <a:lnTo>
                    <a:pt x="59943" y="0"/>
                  </a:lnTo>
                  <a:lnTo>
                    <a:pt x="4117340" y="0"/>
                  </a:lnTo>
                  <a:lnTo>
                    <a:pt x="4140690" y="4704"/>
                  </a:lnTo>
                  <a:lnTo>
                    <a:pt x="4159742" y="17541"/>
                  </a:lnTo>
                  <a:lnTo>
                    <a:pt x="4172579" y="36593"/>
                  </a:lnTo>
                  <a:lnTo>
                    <a:pt x="4177283" y="59944"/>
                  </a:lnTo>
                  <a:lnTo>
                    <a:pt x="4177283" y="299720"/>
                  </a:lnTo>
                  <a:lnTo>
                    <a:pt x="4172579" y="323070"/>
                  </a:lnTo>
                  <a:lnTo>
                    <a:pt x="4159742" y="342122"/>
                  </a:lnTo>
                  <a:lnTo>
                    <a:pt x="4140690" y="354959"/>
                  </a:lnTo>
                  <a:lnTo>
                    <a:pt x="4117340" y="359664"/>
                  </a:lnTo>
                  <a:lnTo>
                    <a:pt x="59943" y="359664"/>
                  </a:lnTo>
                  <a:lnTo>
                    <a:pt x="36609" y="354959"/>
                  </a:lnTo>
                  <a:lnTo>
                    <a:pt x="17556" y="342122"/>
                  </a:lnTo>
                  <a:lnTo>
                    <a:pt x="4710" y="323070"/>
                  </a:lnTo>
                  <a:lnTo>
                    <a:pt x="0" y="299720"/>
                  </a:lnTo>
                  <a:lnTo>
                    <a:pt x="0" y="59944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96823" y="5704331"/>
              <a:ext cx="4177665" cy="571500"/>
            </a:xfrm>
            <a:custGeom>
              <a:avLst/>
              <a:gdLst/>
              <a:ahLst/>
              <a:cxnLst/>
              <a:rect l="l" t="t" r="r" b="b"/>
              <a:pathLst>
                <a:path w="4177665" h="571500">
                  <a:moveTo>
                    <a:pt x="4082034" y="0"/>
                  </a:moveTo>
                  <a:lnTo>
                    <a:pt x="95250" y="0"/>
                  </a:lnTo>
                  <a:lnTo>
                    <a:pt x="58175" y="7485"/>
                  </a:lnTo>
                  <a:lnTo>
                    <a:pt x="27898" y="27898"/>
                  </a:lnTo>
                  <a:lnTo>
                    <a:pt x="7485" y="58175"/>
                  </a:lnTo>
                  <a:lnTo>
                    <a:pt x="0" y="95250"/>
                  </a:lnTo>
                  <a:lnTo>
                    <a:pt x="0" y="476250"/>
                  </a:lnTo>
                  <a:lnTo>
                    <a:pt x="7485" y="513324"/>
                  </a:lnTo>
                  <a:lnTo>
                    <a:pt x="27898" y="543601"/>
                  </a:lnTo>
                  <a:lnTo>
                    <a:pt x="58175" y="564014"/>
                  </a:lnTo>
                  <a:lnTo>
                    <a:pt x="95250" y="571500"/>
                  </a:lnTo>
                  <a:lnTo>
                    <a:pt x="4082034" y="571500"/>
                  </a:lnTo>
                  <a:lnTo>
                    <a:pt x="4119098" y="564014"/>
                  </a:lnTo>
                  <a:lnTo>
                    <a:pt x="4149375" y="543601"/>
                  </a:lnTo>
                  <a:lnTo>
                    <a:pt x="4169794" y="513324"/>
                  </a:lnTo>
                  <a:lnTo>
                    <a:pt x="4177284" y="476250"/>
                  </a:lnTo>
                  <a:lnTo>
                    <a:pt x="4177284" y="95250"/>
                  </a:lnTo>
                  <a:lnTo>
                    <a:pt x="4169794" y="58175"/>
                  </a:lnTo>
                  <a:lnTo>
                    <a:pt x="4149375" y="27898"/>
                  </a:lnTo>
                  <a:lnTo>
                    <a:pt x="4119098" y="7485"/>
                  </a:lnTo>
                  <a:lnTo>
                    <a:pt x="4082034" y="0"/>
                  </a:lnTo>
                  <a:close/>
                </a:path>
              </a:pathLst>
            </a:custGeom>
            <a:solidFill>
              <a:srgbClr val="DFF4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96823" y="5704331"/>
              <a:ext cx="4177665" cy="571500"/>
            </a:xfrm>
            <a:custGeom>
              <a:avLst/>
              <a:gdLst/>
              <a:ahLst/>
              <a:cxnLst/>
              <a:rect l="l" t="t" r="r" b="b"/>
              <a:pathLst>
                <a:path w="4177665" h="571500">
                  <a:moveTo>
                    <a:pt x="0" y="95250"/>
                  </a:moveTo>
                  <a:lnTo>
                    <a:pt x="7485" y="58175"/>
                  </a:lnTo>
                  <a:lnTo>
                    <a:pt x="27898" y="27898"/>
                  </a:lnTo>
                  <a:lnTo>
                    <a:pt x="58175" y="7485"/>
                  </a:lnTo>
                  <a:lnTo>
                    <a:pt x="95250" y="0"/>
                  </a:lnTo>
                  <a:lnTo>
                    <a:pt x="4082034" y="0"/>
                  </a:lnTo>
                  <a:lnTo>
                    <a:pt x="4119098" y="7485"/>
                  </a:lnTo>
                  <a:lnTo>
                    <a:pt x="4149375" y="27898"/>
                  </a:lnTo>
                  <a:lnTo>
                    <a:pt x="4169794" y="58175"/>
                  </a:lnTo>
                  <a:lnTo>
                    <a:pt x="4177284" y="95250"/>
                  </a:lnTo>
                  <a:lnTo>
                    <a:pt x="4177284" y="476250"/>
                  </a:lnTo>
                  <a:lnTo>
                    <a:pt x="4169794" y="513324"/>
                  </a:lnTo>
                  <a:lnTo>
                    <a:pt x="4149375" y="543601"/>
                  </a:lnTo>
                  <a:lnTo>
                    <a:pt x="4119098" y="564014"/>
                  </a:lnTo>
                  <a:lnTo>
                    <a:pt x="4082034" y="571500"/>
                  </a:lnTo>
                  <a:lnTo>
                    <a:pt x="95250" y="571500"/>
                  </a:lnTo>
                  <a:lnTo>
                    <a:pt x="58175" y="564014"/>
                  </a:lnTo>
                  <a:lnTo>
                    <a:pt x="27898" y="543601"/>
                  </a:lnTo>
                  <a:lnTo>
                    <a:pt x="7485" y="513324"/>
                  </a:lnTo>
                  <a:lnTo>
                    <a:pt x="0" y="476250"/>
                  </a:lnTo>
                  <a:lnTo>
                    <a:pt x="0" y="9525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1023010" y="4265803"/>
            <a:ext cx="321881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03555" marR="5080" indent="-49149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Додають</a:t>
            </a:r>
            <a:r>
              <a:rPr sz="1600" spc="1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залишок</a:t>
            </a:r>
            <a:r>
              <a:rPr sz="1600" spc="1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магнію</a:t>
            </a:r>
            <a:r>
              <a:rPr sz="160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164A4F"/>
                </a:solidFill>
                <a:latin typeface="Tahoma"/>
                <a:cs typeface="Tahoma"/>
              </a:rPr>
              <a:t>оксиду</a:t>
            </a:r>
            <a:r>
              <a:rPr sz="1600" spc="3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і </a:t>
            </a:r>
            <a:r>
              <a:rPr sz="1600" spc="-484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обережно</a:t>
            </a:r>
            <a:r>
              <a:rPr sz="1600" spc="2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164A4F"/>
                </a:solidFill>
                <a:latin typeface="Tahoma"/>
                <a:cs typeface="Tahoma"/>
              </a:rPr>
              <a:t>перемішують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78536" y="2374392"/>
            <a:ext cx="4340860" cy="757555"/>
            <a:chOff x="478536" y="2374392"/>
            <a:chExt cx="4340860" cy="757555"/>
          </a:xfrm>
        </p:grpSpPr>
        <p:sp>
          <p:nvSpPr>
            <p:cNvPr id="16" name="object 16"/>
            <p:cNvSpPr/>
            <p:nvPr/>
          </p:nvSpPr>
          <p:spPr>
            <a:xfrm>
              <a:off x="483108" y="2378964"/>
              <a:ext cx="4331335" cy="748665"/>
            </a:xfrm>
            <a:custGeom>
              <a:avLst/>
              <a:gdLst/>
              <a:ahLst/>
              <a:cxnLst/>
              <a:rect l="l" t="t" r="r" b="b"/>
              <a:pathLst>
                <a:path w="4331335" h="748664">
                  <a:moveTo>
                    <a:pt x="4206494" y="0"/>
                  </a:moveTo>
                  <a:lnTo>
                    <a:pt x="124714" y="0"/>
                  </a:lnTo>
                  <a:lnTo>
                    <a:pt x="76172" y="9806"/>
                  </a:lnTo>
                  <a:lnTo>
                    <a:pt x="36529" y="36544"/>
                  </a:lnTo>
                  <a:lnTo>
                    <a:pt x="9801" y="76188"/>
                  </a:lnTo>
                  <a:lnTo>
                    <a:pt x="0" y="124713"/>
                  </a:lnTo>
                  <a:lnTo>
                    <a:pt x="0" y="623570"/>
                  </a:lnTo>
                  <a:lnTo>
                    <a:pt x="9801" y="672095"/>
                  </a:lnTo>
                  <a:lnTo>
                    <a:pt x="36529" y="711739"/>
                  </a:lnTo>
                  <a:lnTo>
                    <a:pt x="76172" y="738477"/>
                  </a:lnTo>
                  <a:lnTo>
                    <a:pt x="124714" y="748284"/>
                  </a:lnTo>
                  <a:lnTo>
                    <a:pt x="4206494" y="748284"/>
                  </a:lnTo>
                  <a:lnTo>
                    <a:pt x="4255019" y="738477"/>
                  </a:lnTo>
                  <a:lnTo>
                    <a:pt x="4294663" y="711739"/>
                  </a:lnTo>
                  <a:lnTo>
                    <a:pt x="4321401" y="672095"/>
                  </a:lnTo>
                  <a:lnTo>
                    <a:pt x="4331208" y="623570"/>
                  </a:lnTo>
                  <a:lnTo>
                    <a:pt x="4331208" y="124713"/>
                  </a:lnTo>
                  <a:lnTo>
                    <a:pt x="4321401" y="76188"/>
                  </a:lnTo>
                  <a:lnTo>
                    <a:pt x="4294663" y="36544"/>
                  </a:lnTo>
                  <a:lnTo>
                    <a:pt x="4255019" y="9806"/>
                  </a:lnTo>
                  <a:lnTo>
                    <a:pt x="4206494" y="0"/>
                  </a:lnTo>
                  <a:close/>
                </a:path>
              </a:pathLst>
            </a:custGeom>
            <a:solidFill>
              <a:srgbClr val="DFF4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83108" y="2378964"/>
              <a:ext cx="4331335" cy="748665"/>
            </a:xfrm>
            <a:custGeom>
              <a:avLst/>
              <a:gdLst/>
              <a:ahLst/>
              <a:cxnLst/>
              <a:rect l="l" t="t" r="r" b="b"/>
              <a:pathLst>
                <a:path w="4331335" h="748664">
                  <a:moveTo>
                    <a:pt x="0" y="124713"/>
                  </a:moveTo>
                  <a:lnTo>
                    <a:pt x="9801" y="76188"/>
                  </a:lnTo>
                  <a:lnTo>
                    <a:pt x="36529" y="36544"/>
                  </a:lnTo>
                  <a:lnTo>
                    <a:pt x="76172" y="9806"/>
                  </a:lnTo>
                  <a:lnTo>
                    <a:pt x="124714" y="0"/>
                  </a:lnTo>
                  <a:lnTo>
                    <a:pt x="4206494" y="0"/>
                  </a:lnTo>
                  <a:lnTo>
                    <a:pt x="4255019" y="9806"/>
                  </a:lnTo>
                  <a:lnTo>
                    <a:pt x="4294663" y="36544"/>
                  </a:lnTo>
                  <a:lnTo>
                    <a:pt x="4321401" y="76188"/>
                  </a:lnTo>
                  <a:lnTo>
                    <a:pt x="4331208" y="124713"/>
                  </a:lnTo>
                  <a:lnTo>
                    <a:pt x="4331208" y="623570"/>
                  </a:lnTo>
                  <a:lnTo>
                    <a:pt x="4321401" y="672095"/>
                  </a:lnTo>
                  <a:lnTo>
                    <a:pt x="4294663" y="711739"/>
                  </a:lnTo>
                  <a:lnTo>
                    <a:pt x="4255019" y="738477"/>
                  </a:lnTo>
                  <a:lnTo>
                    <a:pt x="4206494" y="748284"/>
                  </a:lnTo>
                  <a:lnTo>
                    <a:pt x="124714" y="748284"/>
                  </a:lnTo>
                  <a:lnTo>
                    <a:pt x="76172" y="738477"/>
                  </a:lnTo>
                  <a:lnTo>
                    <a:pt x="36529" y="711739"/>
                  </a:lnTo>
                  <a:lnTo>
                    <a:pt x="9801" y="672095"/>
                  </a:lnTo>
                  <a:lnTo>
                    <a:pt x="0" y="623570"/>
                  </a:lnTo>
                  <a:lnTo>
                    <a:pt x="0" y="124713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597814" y="2497581"/>
            <a:ext cx="3805554" cy="508000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2700" marR="5080">
              <a:lnSpc>
                <a:spcPts val="1880"/>
              </a:lnSpc>
              <a:spcBef>
                <a:spcPts val="190"/>
              </a:spcBef>
            </a:pP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У</a:t>
            </a:r>
            <a:r>
              <a:rPr sz="160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164A4F"/>
                </a:solidFill>
                <a:latin typeface="Tahoma"/>
                <a:cs typeface="Tahoma"/>
              </a:rPr>
              <a:t>ступку</a:t>
            </a:r>
            <a:r>
              <a:rPr sz="1600" spc="2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164A4F"/>
                </a:solidFill>
                <a:latin typeface="Tahoma"/>
                <a:cs typeface="Tahoma"/>
              </a:rPr>
              <a:t>поміщають</a:t>
            </a:r>
            <a:r>
              <a:rPr sz="1600" spc="4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2,5</a:t>
            </a:r>
            <a:r>
              <a:rPr sz="160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натрію </a:t>
            </a:r>
            <a:r>
              <a:rPr sz="160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гідрокарбонату</a:t>
            </a:r>
            <a:r>
              <a:rPr sz="1600" spc="3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і</a:t>
            </a:r>
            <a:r>
              <a:rPr sz="1600" spc="-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затирають</a:t>
            </a:r>
            <a:r>
              <a:rPr sz="1600" spc="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пори</a:t>
            </a:r>
            <a:r>
              <a:rPr sz="1600" spc="1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164A4F"/>
                </a:solidFill>
                <a:latin typeface="Tahoma"/>
                <a:cs typeface="Tahoma"/>
              </a:rPr>
              <a:t>ступки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478345" y="3291649"/>
            <a:ext cx="4318000" cy="628650"/>
            <a:chOff x="478345" y="3291649"/>
            <a:chExt cx="4318000" cy="628650"/>
          </a:xfrm>
        </p:grpSpPr>
        <p:sp>
          <p:nvSpPr>
            <p:cNvPr id="20" name="object 20"/>
            <p:cNvSpPr/>
            <p:nvPr/>
          </p:nvSpPr>
          <p:spPr>
            <a:xfrm>
              <a:off x="483108" y="3296411"/>
              <a:ext cx="4308475" cy="619125"/>
            </a:xfrm>
            <a:custGeom>
              <a:avLst/>
              <a:gdLst/>
              <a:ahLst/>
              <a:cxnLst/>
              <a:rect l="l" t="t" r="r" b="b"/>
              <a:pathLst>
                <a:path w="4308475" h="619125">
                  <a:moveTo>
                    <a:pt x="4062476" y="0"/>
                  </a:moveTo>
                  <a:lnTo>
                    <a:pt x="245897" y="0"/>
                  </a:lnTo>
                  <a:lnTo>
                    <a:pt x="196338" y="4996"/>
                  </a:lnTo>
                  <a:lnTo>
                    <a:pt x="150179" y="19325"/>
                  </a:lnTo>
                  <a:lnTo>
                    <a:pt x="108410" y="41998"/>
                  </a:lnTo>
                  <a:lnTo>
                    <a:pt x="72018" y="72024"/>
                  </a:lnTo>
                  <a:lnTo>
                    <a:pt x="41993" y="108415"/>
                  </a:lnTo>
                  <a:lnTo>
                    <a:pt x="19322" y="150179"/>
                  </a:lnTo>
                  <a:lnTo>
                    <a:pt x="4995" y="196328"/>
                  </a:lnTo>
                  <a:lnTo>
                    <a:pt x="0" y="245872"/>
                  </a:lnTo>
                  <a:lnTo>
                    <a:pt x="0" y="372871"/>
                  </a:lnTo>
                  <a:lnTo>
                    <a:pt x="4995" y="422415"/>
                  </a:lnTo>
                  <a:lnTo>
                    <a:pt x="19322" y="468564"/>
                  </a:lnTo>
                  <a:lnTo>
                    <a:pt x="41993" y="510328"/>
                  </a:lnTo>
                  <a:lnTo>
                    <a:pt x="72018" y="546719"/>
                  </a:lnTo>
                  <a:lnTo>
                    <a:pt x="108410" y="576745"/>
                  </a:lnTo>
                  <a:lnTo>
                    <a:pt x="150179" y="599418"/>
                  </a:lnTo>
                  <a:lnTo>
                    <a:pt x="196338" y="613747"/>
                  </a:lnTo>
                  <a:lnTo>
                    <a:pt x="245897" y="618744"/>
                  </a:lnTo>
                  <a:lnTo>
                    <a:pt x="4062476" y="618744"/>
                  </a:lnTo>
                  <a:lnTo>
                    <a:pt x="4112019" y="613747"/>
                  </a:lnTo>
                  <a:lnTo>
                    <a:pt x="4158168" y="599418"/>
                  </a:lnTo>
                  <a:lnTo>
                    <a:pt x="4199932" y="576745"/>
                  </a:lnTo>
                  <a:lnTo>
                    <a:pt x="4236323" y="546719"/>
                  </a:lnTo>
                  <a:lnTo>
                    <a:pt x="4266349" y="510328"/>
                  </a:lnTo>
                  <a:lnTo>
                    <a:pt x="4289022" y="468564"/>
                  </a:lnTo>
                  <a:lnTo>
                    <a:pt x="4303351" y="422415"/>
                  </a:lnTo>
                  <a:lnTo>
                    <a:pt x="4308347" y="372871"/>
                  </a:lnTo>
                  <a:lnTo>
                    <a:pt x="4308347" y="245872"/>
                  </a:lnTo>
                  <a:lnTo>
                    <a:pt x="4303351" y="196328"/>
                  </a:lnTo>
                  <a:lnTo>
                    <a:pt x="4289022" y="150179"/>
                  </a:lnTo>
                  <a:lnTo>
                    <a:pt x="4266349" y="108415"/>
                  </a:lnTo>
                  <a:lnTo>
                    <a:pt x="4236323" y="72024"/>
                  </a:lnTo>
                  <a:lnTo>
                    <a:pt x="4199932" y="41998"/>
                  </a:lnTo>
                  <a:lnTo>
                    <a:pt x="4158168" y="19325"/>
                  </a:lnTo>
                  <a:lnTo>
                    <a:pt x="4112019" y="4996"/>
                  </a:lnTo>
                  <a:lnTo>
                    <a:pt x="4062476" y="0"/>
                  </a:lnTo>
                  <a:close/>
                </a:path>
              </a:pathLst>
            </a:custGeom>
            <a:solidFill>
              <a:srgbClr val="DFF4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83108" y="3296411"/>
              <a:ext cx="4308475" cy="619125"/>
            </a:xfrm>
            <a:custGeom>
              <a:avLst/>
              <a:gdLst/>
              <a:ahLst/>
              <a:cxnLst/>
              <a:rect l="l" t="t" r="r" b="b"/>
              <a:pathLst>
                <a:path w="4308475" h="619125">
                  <a:moveTo>
                    <a:pt x="0" y="245872"/>
                  </a:moveTo>
                  <a:lnTo>
                    <a:pt x="4995" y="196328"/>
                  </a:lnTo>
                  <a:lnTo>
                    <a:pt x="19322" y="150179"/>
                  </a:lnTo>
                  <a:lnTo>
                    <a:pt x="41993" y="108415"/>
                  </a:lnTo>
                  <a:lnTo>
                    <a:pt x="72018" y="72024"/>
                  </a:lnTo>
                  <a:lnTo>
                    <a:pt x="108410" y="41998"/>
                  </a:lnTo>
                  <a:lnTo>
                    <a:pt x="150179" y="19325"/>
                  </a:lnTo>
                  <a:lnTo>
                    <a:pt x="196338" y="4996"/>
                  </a:lnTo>
                  <a:lnTo>
                    <a:pt x="245897" y="0"/>
                  </a:lnTo>
                  <a:lnTo>
                    <a:pt x="4062476" y="0"/>
                  </a:lnTo>
                  <a:lnTo>
                    <a:pt x="4112019" y="4996"/>
                  </a:lnTo>
                  <a:lnTo>
                    <a:pt x="4158168" y="19325"/>
                  </a:lnTo>
                  <a:lnTo>
                    <a:pt x="4199932" y="41998"/>
                  </a:lnTo>
                  <a:lnTo>
                    <a:pt x="4236323" y="72024"/>
                  </a:lnTo>
                  <a:lnTo>
                    <a:pt x="4266349" y="108415"/>
                  </a:lnTo>
                  <a:lnTo>
                    <a:pt x="4289022" y="150179"/>
                  </a:lnTo>
                  <a:lnTo>
                    <a:pt x="4303351" y="196328"/>
                  </a:lnTo>
                  <a:lnTo>
                    <a:pt x="4308347" y="245872"/>
                  </a:lnTo>
                  <a:lnTo>
                    <a:pt x="4308347" y="372871"/>
                  </a:lnTo>
                  <a:lnTo>
                    <a:pt x="4303351" y="422415"/>
                  </a:lnTo>
                  <a:lnTo>
                    <a:pt x="4289022" y="468564"/>
                  </a:lnTo>
                  <a:lnTo>
                    <a:pt x="4266349" y="510328"/>
                  </a:lnTo>
                  <a:lnTo>
                    <a:pt x="4236323" y="546719"/>
                  </a:lnTo>
                  <a:lnTo>
                    <a:pt x="4199932" y="576745"/>
                  </a:lnTo>
                  <a:lnTo>
                    <a:pt x="4158168" y="599418"/>
                  </a:lnTo>
                  <a:lnTo>
                    <a:pt x="4112019" y="613747"/>
                  </a:lnTo>
                  <a:lnTo>
                    <a:pt x="4062476" y="618744"/>
                  </a:lnTo>
                  <a:lnTo>
                    <a:pt x="245897" y="618744"/>
                  </a:lnTo>
                  <a:lnTo>
                    <a:pt x="196338" y="613747"/>
                  </a:lnTo>
                  <a:lnTo>
                    <a:pt x="150179" y="599418"/>
                  </a:lnTo>
                  <a:lnTo>
                    <a:pt x="108410" y="576745"/>
                  </a:lnTo>
                  <a:lnTo>
                    <a:pt x="72018" y="546719"/>
                  </a:lnTo>
                  <a:lnTo>
                    <a:pt x="41993" y="510328"/>
                  </a:lnTo>
                  <a:lnTo>
                    <a:pt x="19322" y="468564"/>
                  </a:lnTo>
                  <a:lnTo>
                    <a:pt x="4995" y="422415"/>
                  </a:lnTo>
                  <a:lnTo>
                    <a:pt x="0" y="372871"/>
                  </a:lnTo>
                  <a:lnTo>
                    <a:pt x="0" y="245872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727963" y="3334258"/>
            <a:ext cx="381698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17930" marR="5080" indent="-1205865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У затерту</a:t>
            </a:r>
            <a:r>
              <a:rPr sz="16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164A4F"/>
                </a:solidFill>
                <a:latin typeface="Tahoma"/>
                <a:cs typeface="Tahoma"/>
              </a:rPr>
              <a:t>ступку</a:t>
            </a:r>
            <a:r>
              <a:rPr sz="1600" spc="2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164A4F"/>
                </a:solidFill>
                <a:latin typeface="Tahoma"/>
                <a:cs typeface="Tahoma"/>
              </a:rPr>
              <a:t>додають</a:t>
            </a:r>
            <a:r>
              <a:rPr sz="1600" spc="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вісмуту</a:t>
            </a:r>
            <a:r>
              <a:rPr sz="1600" spc="2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нітрат </a:t>
            </a:r>
            <a:r>
              <a:rPr sz="1600" spc="-484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 err="1">
                <a:solidFill>
                  <a:srgbClr val="164A4F"/>
                </a:solidFill>
                <a:latin typeface="Tahoma"/>
                <a:cs typeface="Tahoma"/>
              </a:rPr>
              <a:t>основний</a:t>
            </a:r>
            <a:r>
              <a:rPr sz="1600" spc="2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(</a:t>
            </a:r>
            <a:r>
              <a:rPr lang="uk-UA" sz="1600" spc="-5" dirty="0">
                <a:solidFill>
                  <a:srgbClr val="164A4F"/>
                </a:solidFill>
                <a:latin typeface="Tahoma"/>
                <a:cs typeface="Tahoma"/>
              </a:rPr>
              <a:t>2,5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)</a:t>
            </a:r>
            <a:endParaRPr sz="1600" dirty="0">
              <a:latin typeface="Tahoma"/>
              <a:cs typeface="Tahoma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5240845" y="3291649"/>
            <a:ext cx="3691890" cy="695325"/>
            <a:chOff x="5240845" y="3291649"/>
            <a:chExt cx="3691890" cy="695325"/>
          </a:xfrm>
        </p:grpSpPr>
        <p:sp>
          <p:nvSpPr>
            <p:cNvPr id="24" name="object 24"/>
            <p:cNvSpPr/>
            <p:nvPr/>
          </p:nvSpPr>
          <p:spPr>
            <a:xfrm>
              <a:off x="5245608" y="3296411"/>
              <a:ext cx="3682365" cy="685800"/>
            </a:xfrm>
            <a:custGeom>
              <a:avLst/>
              <a:gdLst/>
              <a:ahLst/>
              <a:cxnLst/>
              <a:rect l="l" t="t" r="r" b="b"/>
              <a:pathLst>
                <a:path w="3682365" h="685800">
                  <a:moveTo>
                    <a:pt x="3567684" y="0"/>
                  </a:moveTo>
                  <a:lnTo>
                    <a:pt x="114300" y="0"/>
                  </a:lnTo>
                  <a:lnTo>
                    <a:pt x="69812" y="8983"/>
                  </a:lnTo>
                  <a:lnTo>
                    <a:pt x="33480" y="33480"/>
                  </a:lnTo>
                  <a:lnTo>
                    <a:pt x="8983" y="69812"/>
                  </a:lnTo>
                  <a:lnTo>
                    <a:pt x="0" y="114300"/>
                  </a:lnTo>
                  <a:lnTo>
                    <a:pt x="0" y="571500"/>
                  </a:lnTo>
                  <a:lnTo>
                    <a:pt x="8983" y="615987"/>
                  </a:lnTo>
                  <a:lnTo>
                    <a:pt x="33480" y="652319"/>
                  </a:lnTo>
                  <a:lnTo>
                    <a:pt x="69812" y="676816"/>
                  </a:lnTo>
                  <a:lnTo>
                    <a:pt x="114300" y="685800"/>
                  </a:lnTo>
                  <a:lnTo>
                    <a:pt x="3567684" y="685800"/>
                  </a:lnTo>
                  <a:lnTo>
                    <a:pt x="3612171" y="676816"/>
                  </a:lnTo>
                  <a:lnTo>
                    <a:pt x="3648503" y="652319"/>
                  </a:lnTo>
                  <a:lnTo>
                    <a:pt x="3673000" y="615987"/>
                  </a:lnTo>
                  <a:lnTo>
                    <a:pt x="3681984" y="571500"/>
                  </a:lnTo>
                  <a:lnTo>
                    <a:pt x="3681984" y="114300"/>
                  </a:lnTo>
                  <a:lnTo>
                    <a:pt x="3673000" y="69812"/>
                  </a:lnTo>
                  <a:lnTo>
                    <a:pt x="3648503" y="33480"/>
                  </a:lnTo>
                  <a:lnTo>
                    <a:pt x="3612171" y="8983"/>
                  </a:lnTo>
                  <a:lnTo>
                    <a:pt x="3567684" y="0"/>
                  </a:lnTo>
                  <a:close/>
                </a:path>
              </a:pathLst>
            </a:custGeom>
            <a:solidFill>
              <a:srgbClr val="DFF4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245608" y="3296411"/>
              <a:ext cx="3682365" cy="685800"/>
            </a:xfrm>
            <a:custGeom>
              <a:avLst/>
              <a:gdLst/>
              <a:ahLst/>
              <a:cxnLst/>
              <a:rect l="l" t="t" r="r" b="b"/>
              <a:pathLst>
                <a:path w="3682365" h="685800">
                  <a:moveTo>
                    <a:pt x="0" y="114300"/>
                  </a:moveTo>
                  <a:lnTo>
                    <a:pt x="8983" y="69812"/>
                  </a:lnTo>
                  <a:lnTo>
                    <a:pt x="33480" y="33480"/>
                  </a:lnTo>
                  <a:lnTo>
                    <a:pt x="69812" y="8983"/>
                  </a:lnTo>
                  <a:lnTo>
                    <a:pt x="114300" y="0"/>
                  </a:lnTo>
                  <a:lnTo>
                    <a:pt x="3567684" y="0"/>
                  </a:lnTo>
                  <a:lnTo>
                    <a:pt x="3612171" y="8983"/>
                  </a:lnTo>
                  <a:lnTo>
                    <a:pt x="3648503" y="33480"/>
                  </a:lnTo>
                  <a:lnTo>
                    <a:pt x="3673000" y="69812"/>
                  </a:lnTo>
                  <a:lnTo>
                    <a:pt x="3681984" y="114300"/>
                  </a:lnTo>
                  <a:lnTo>
                    <a:pt x="3681984" y="571500"/>
                  </a:lnTo>
                  <a:lnTo>
                    <a:pt x="3673000" y="615987"/>
                  </a:lnTo>
                  <a:lnTo>
                    <a:pt x="3648503" y="652319"/>
                  </a:lnTo>
                  <a:lnTo>
                    <a:pt x="3612171" y="676816"/>
                  </a:lnTo>
                  <a:lnTo>
                    <a:pt x="3567684" y="685800"/>
                  </a:lnTo>
                  <a:lnTo>
                    <a:pt x="114300" y="685800"/>
                  </a:lnTo>
                  <a:lnTo>
                    <a:pt x="69812" y="676816"/>
                  </a:lnTo>
                  <a:lnTo>
                    <a:pt x="33480" y="652319"/>
                  </a:lnTo>
                  <a:lnTo>
                    <a:pt x="8983" y="615987"/>
                  </a:lnTo>
                  <a:lnTo>
                    <a:pt x="0" y="571500"/>
                  </a:lnTo>
                  <a:lnTo>
                    <a:pt x="0" y="1143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5335904" y="3382467"/>
            <a:ext cx="3503929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Питомоважка</a:t>
            </a:r>
            <a:r>
              <a:rPr sz="1600" spc="2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речовина</a:t>
            </a:r>
            <a:r>
              <a:rPr sz="1600" spc="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втирається</a:t>
            </a:r>
            <a:r>
              <a:rPr sz="1600" spc="-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в</a:t>
            </a:r>
            <a:endParaRPr sz="16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600" spc="-10" dirty="0">
                <a:solidFill>
                  <a:srgbClr val="164A4F"/>
                </a:solidFill>
                <a:latin typeface="Tahoma"/>
                <a:cs typeface="Tahoma"/>
              </a:rPr>
              <a:t>пори</a:t>
            </a:r>
            <a:r>
              <a:rPr sz="160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164A4F"/>
                </a:solidFill>
                <a:latin typeface="Tahoma"/>
                <a:cs typeface="Tahoma"/>
              </a:rPr>
              <a:t>ступки</a:t>
            </a:r>
            <a:r>
              <a:rPr sz="160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(42</a:t>
            </a:r>
            <a:r>
              <a:rPr sz="1600" spc="-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мг)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53464" y="5165597"/>
            <a:ext cx="5786755" cy="14052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271905" algn="l"/>
              </a:tabLst>
            </a:pPr>
            <a:r>
              <a:rPr sz="1600" spc="-10" dirty="0">
                <a:solidFill>
                  <a:srgbClr val="164A4F"/>
                </a:solidFill>
                <a:latin typeface="Tahoma"/>
                <a:cs typeface="Tahoma"/>
              </a:rPr>
              <a:t>Розважують	</a:t>
            </a:r>
            <a:r>
              <a:rPr sz="1600" spc="-5" dirty="0" err="1">
                <a:solidFill>
                  <a:srgbClr val="164A4F"/>
                </a:solidFill>
                <a:latin typeface="Tahoma"/>
                <a:cs typeface="Tahoma"/>
              </a:rPr>
              <a:t>по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 0,</a:t>
            </a:r>
            <a:r>
              <a:rPr lang="uk-UA" sz="1600" spc="-5" dirty="0">
                <a:solidFill>
                  <a:srgbClr val="164A4F"/>
                </a:solidFill>
                <a:latin typeface="Tahoma"/>
                <a:cs typeface="Tahoma"/>
              </a:rPr>
              <a:t>8</a:t>
            </a:r>
            <a:r>
              <a:rPr sz="1600" spc="-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г</a:t>
            </a:r>
            <a:r>
              <a:rPr sz="1600" spc="-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 err="1">
                <a:solidFill>
                  <a:srgbClr val="164A4F"/>
                </a:solidFill>
                <a:latin typeface="Tahoma"/>
                <a:cs typeface="Tahoma"/>
              </a:rPr>
              <a:t>на</a:t>
            </a:r>
            <a:r>
              <a:rPr sz="1600" spc="-1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1</a:t>
            </a:r>
            <a:r>
              <a:rPr lang="uk-UA" sz="1600" spc="-5" dirty="0">
                <a:solidFill>
                  <a:srgbClr val="164A4F"/>
                </a:solidFill>
                <a:latin typeface="Tahoma"/>
                <a:cs typeface="Tahoma"/>
              </a:rPr>
              <a:t>0</a:t>
            </a:r>
            <a:r>
              <a:rPr sz="1600" spc="-10" dirty="0">
                <a:solidFill>
                  <a:srgbClr val="164A4F"/>
                </a:solidFill>
                <a:latin typeface="Tahoma"/>
                <a:cs typeface="Tahoma"/>
              </a:rPr>
              <a:t> доз</a:t>
            </a:r>
            <a:endParaRPr sz="160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100" dirty="0">
              <a:latin typeface="Tahoma"/>
              <a:cs typeface="Tahoma"/>
            </a:endParaRPr>
          </a:p>
          <a:p>
            <a:pPr marL="900430" marR="3112770" indent="-704850">
              <a:lnSpc>
                <a:spcPct val="100000"/>
              </a:lnSpc>
            </a:pPr>
            <a:r>
              <a:rPr sz="1600" spc="-10" dirty="0">
                <a:solidFill>
                  <a:srgbClr val="164A4F"/>
                </a:solidFill>
                <a:latin typeface="Tahoma"/>
                <a:cs typeface="Tahoma"/>
              </a:rPr>
              <a:t>Упаковують</a:t>
            </a:r>
            <a:r>
              <a:rPr sz="1600" spc="1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і</a:t>
            </a:r>
            <a:r>
              <a:rPr sz="1600" spc="-2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оформляють </a:t>
            </a:r>
            <a:r>
              <a:rPr sz="1600" spc="-484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до </a:t>
            </a:r>
            <a:r>
              <a:rPr sz="1600" spc="-10" dirty="0">
                <a:solidFill>
                  <a:srgbClr val="164A4F"/>
                </a:solidFill>
                <a:latin typeface="Tahoma"/>
                <a:cs typeface="Tahoma"/>
              </a:rPr>
              <a:t>відпуску</a:t>
            </a:r>
            <a:endParaRPr sz="1600" dirty="0">
              <a:latin typeface="Tahoma"/>
              <a:cs typeface="Tahoma"/>
            </a:endParaRPr>
          </a:p>
          <a:p>
            <a:pPr marL="46355">
              <a:lnSpc>
                <a:spcPct val="100000"/>
              </a:lnSpc>
              <a:spcBef>
                <a:spcPts val="625"/>
              </a:spcBef>
            </a:pP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Оформлення</a:t>
            </a:r>
            <a:r>
              <a:rPr sz="1600" spc="2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до</a:t>
            </a:r>
            <a:r>
              <a:rPr sz="1600" spc="1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164A4F"/>
                </a:solidFill>
                <a:latin typeface="Tahoma"/>
                <a:cs typeface="Tahoma"/>
              </a:rPr>
              <a:t>відпуску:</a:t>
            </a:r>
            <a:r>
              <a:rPr sz="1600" spc="2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№</a:t>
            </a:r>
            <a:r>
              <a:rPr sz="1600" spc="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164A4F"/>
                </a:solidFill>
                <a:latin typeface="Tahoma"/>
                <a:cs typeface="Tahoma"/>
              </a:rPr>
              <a:t>рецепта,</a:t>
            </a:r>
            <a:r>
              <a:rPr sz="1600" spc="1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164A4F"/>
                </a:solidFill>
                <a:latin typeface="Tahoma"/>
                <a:cs typeface="Tahoma"/>
              </a:rPr>
              <a:t>етикетка</a:t>
            </a:r>
            <a:r>
              <a:rPr sz="1600" spc="2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«Внутрішнє»</a:t>
            </a:r>
            <a:endParaRPr sz="1600" dirty="0">
              <a:latin typeface="Tahoma"/>
              <a:cs typeface="Tahoma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4872228" y="2697479"/>
            <a:ext cx="360045" cy="76200"/>
          </a:xfrm>
          <a:custGeom>
            <a:avLst/>
            <a:gdLst/>
            <a:ahLst/>
            <a:cxnLst/>
            <a:rect l="l" t="t" r="r" b="b"/>
            <a:pathLst>
              <a:path w="360045" h="76200">
                <a:moveTo>
                  <a:pt x="283463" y="0"/>
                </a:moveTo>
                <a:lnTo>
                  <a:pt x="283463" y="76200"/>
                </a:lnTo>
                <a:lnTo>
                  <a:pt x="346963" y="44450"/>
                </a:lnTo>
                <a:lnTo>
                  <a:pt x="296163" y="44450"/>
                </a:lnTo>
                <a:lnTo>
                  <a:pt x="296163" y="31750"/>
                </a:lnTo>
                <a:lnTo>
                  <a:pt x="346963" y="31750"/>
                </a:lnTo>
                <a:lnTo>
                  <a:pt x="283463" y="0"/>
                </a:lnTo>
                <a:close/>
              </a:path>
              <a:path w="360045" h="76200">
                <a:moveTo>
                  <a:pt x="283463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283463" y="44450"/>
                </a:lnTo>
                <a:lnTo>
                  <a:pt x="283463" y="31750"/>
                </a:lnTo>
                <a:close/>
              </a:path>
              <a:path w="360045" h="76200">
                <a:moveTo>
                  <a:pt x="346963" y="31750"/>
                </a:moveTo>
                <a:lnTo>
                  <a:pt x="296163" y="31750"/>
                </a:lnTo>
                <a:lnTo>
                  <a:pt x="296163" y="44450"/>
                </a:lnTo>
                <a:lnTo>
                  <a:pt x="346963" y="44450"/>
                </a:lnTo>
                <a:lnTo>
                  <a:pt x="359663" y="38100"/>
                </a:lnTo>
                <a:lnTo>
                  <a:pt x="346963" y="31750"/>
                </a:lnTo>
                <a:close/>
              </a:path>
            </a:pathLst>
          </a:custGeom>
          <a:solidFill>
            <a:srgbClr val="90A69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517648" y="5081015"/>
            <a:ext cx="86995" cy="611505"/>
          </a:xfrm>
          <a:custGeom>
            <a:avLst/>
            <a:gdLst/>
            <a:ahLst/>
            <a:cxnLst/>
            <a:rect l="l" t="t" r="r" b="b"/>
            <a:pathLst>
              <a:path w="86994" h="611504">
                <a:moveTo>
                  <a:pt x="76200" y="0"/>
                </a:moveTo>
                <a:lnTo>
                  <a:pt x="0" y="0"/>
                </a:lnTo>
                <a:lnTo>
                  <a:pt x="38100" y="76200"/>
                </a:lnTo>
                <a:lnTo>
                  <a:pt x="76200" y="0"/>
                </a:lnTo>
                <a:close/>
              </a:path>
              <a:path w="86994" h="611504">
                <a:moveTo>
                  <a:pt x="86868" y="534924"/>
                </a:moveTo>
                <a:lnTo>
                  <a:pt x="10668" y="534924"/>
                </a:lnTo>
                <a:lnTo>
                  <a:pt x="48768" y="611124"/>
                </a:lnTo>
                <a:lnTo>
                  <a:pt x="86868" y="534924"/>
                </a:lnTo>
                <a:close/>
              </a:path>
            </a:pathLst>
          </a:custGeom>
          <a:solidFill>
            <a:srgbClr val="164A4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0" name="object 30"/>
          <p:cNvGrpSpPr/>
          <p:nvPr/>
        </p:nvGrpSpPr>
        <p:grpSpPr>
          <a:xfrm>
            <a:off x="492251" y="2026920"/>
            <a:ext cx="4186554" cy="299085"/>
            <a:chOff x="492251" y="2026920"/>
            <a:chExt cx="4186554" cy="299085"/>
          </a:xfrm>
        </p:grpSpPr>
        <p:sp>
          <p:nvSpPr>
            <p:cNvPr id="31" name="object 31"/>
            <p:cNvSpPr/>
            <p:nvPr/>
          </p:nvSpPr>
          <p:spPr>
            <a:xfrm>
              <a:off x="496823" y="2031492"/>
              <a:ext cx="4177665" cy="289560"/>
            </a:xfrm>
            <a:custGeom>
              <a:avLst/>
              <a:gdLst/>
              <a:ahLst/>
              <a:cxnLst/>
              <a:rect l="l" t="t" r="r" b="b"/>
              <a:pathLst>
                <a:path w="4177665" h="289560">
                  <a:moveTo>
                    <a:pt x="4129024" y="0"/>
                  </a:moveTo>
                  <a:lnTo>
                    <a:pt x="48260" y="0"/>
                  </a:lnTo>
                  <a:lnTo>
                    <a:pt x="29473" y="3790"/>
                  </a:lnTo>
                  <a:lnTo>
                    <a:pt x="14133" y="14128"/>
                  </a:lnTo>
                  <a:lnTo>
                    <a:pt x="3791" y="29467"/>
                  </a:lnTo>
                  <a:lnTo>
                    <a:pt x="0" y="48260"/>
                  </a:lnTo>
                  <a:lnTo>
                    <a:pt x="0" y="241300"/>
                  </a:lnTo>
                  <a:lnTo>
                    <a:pt x="3791" y="260092"/>
                  </a:lnTo>
                  <a:lnTo>
                    <a:pt x="14133" y="275431"/>
                  </a:lnTo>
                  <a:lnTo>
                    <a:pt x="29473" y="285769"/>
                  </a:lnTo>
                  <a:lnTo>
                    <a:pt x="48260" y="289560"/>
                  </a:lnTo>
                  <a:lnTo>
                    <a:pt x="4129024" y="289560"/>
                  </a:lnTo>
                  <a:lnTo>
                    <a:pt x="4147816" y="285769"/>
                  </a:lnTo>
                  <a:lnTo>
                    <a:pt x="4163155" y="275431"/>
                  </a:lnTo>
                  <a:lnTo>
                    <a:pt x="4173493" y="260092"/>
                  </a:lnTo>
                  <a:lnTo>
                    <a:pt x="4177284" y="241300"/>
                  </a:lnTo>
                  <a:lnTo>
                    <a:pt x="4177284" y="48260"/>
                  </a:lnTo>
                  <a:lnTo>
                    <a:pt x="4173493" y="29467"/>
                  </a:lnTo>
                  <a:lnTo>
                    <a:pt x="4163155" y="14128"/>
                  </a:lnTo>
                  <a:lnTo>
                    <a:pt x="4147816" y="3790"/>
                  </a:lnTo>
                  <a:lnTo>
                    <a:pt x="4129024" y="0"/>
                  </a:lnTo>
                  <a:close/>
                </a:path>
              </a:pathLst>
            </a:custGeom>
            <a:solidFill>
              <a:srgbClr val="DFF4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96823" y="2031492"/>
              <a:ext cx="4177665" cy="289560"/>
            </a:xfrm>
            <a:custGeom>
              <a:avLst/>
              <a:gdLst/>
              <a:ahLst/>
              <a:cxnLst/>
              <a:rect l="l" t="t" r="r" b="b"/>
              <a:pathLst>
                <a:path w="4177665" h="289560">
                  <a:moveTo>
                    <a:pt x="0" y="48260"/>
                  </a:moveTo>
                  <a:lnTo>
                    <a:pt x="3791" y="29467"/>
                  </a:lnTo>
                  <a:lnTo>
                    <a:pt x="14133" y="14128"/>
                  </a:lnTo>
                  <a:lnTo>
                    <a:pt x="29473" y="3790"/>
                  </a:lnTo>
                  <a:lnTo>
                    <a:pt x="48260" y="0"/>
                  </a:lnTo>
                  <a:lnTo>
                    <a:pt x="4129024" y="0"/>
                  </a:lnTo>
                  <a:lnTo>
                    <a:pt x="4147816" y="3790"/>
                  </a:lnTo>
                  <a:lnTo>
                    <a:pt x="4163155" y="14128"/>
                  </a:lnTo>
                  <a:lnTo>
                    <a:pt x="4173493" y="29467"/>
                  </a:lnTo>
                  <a:lnTo>
                    <a:pt x="4177284" y="48260"/>
                  </a:lnTo>
                  <a:lnTo>
                    <a:pt x="4177284" y="241300"/>
                  </a:lnTo>
                  <a:lnTo>
                    <a:pt x="4173493" y="260092"/>
                  </a:lnTo>
                  <a:lnTo>
                    <a:pt x="4163155" y="275431"/>
                  </a:lnTo>
                  <a:lnTo>
                    <a:pt x="4147816" y="285769"/>
                  </a:lnTo>
                  <a:lnTo>
                    <a:pt x="4129024" y="289560"/>
                  </a:lnTo>
                  <a:lnTo>
                    <a:pt x="48260" y="289560"/>
                  </a:lnTo>
                  <a:lnTo>
                    <a:pt x="29473" y="285769"/>
                  </a:lnTo>
                  <a:lnTo>
                    <a:pt x="14133" y="275431"/>
                  </a:lnTo>
                  <a:lnTo>
                    <a:pt x="3791" y="260092"/>
                  </a:lnTo>
                  <a:lnTo>
                    <a:pt x="0" y="241300"/>
                  </a:lnTo>
                  <a:lnTo>
                    <a:pt x="0" y="4826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3" name="object 33"/>
          <p:cNvGrpSpPr/>
          <p:nvPr/>
        </p:nvGrpSpPr>
        <p:grpSpPr>
          <a:xfrm>
            <a:off x="2517648" y="3567684"/>
            <a:ext cx="2729865" cy="419100"/>
            <a:chOff x="2517648" y="3567684"/>
            <a:chExt cx="2729865" cy="419100"/>
          </a:xfrm>
        </p:grpSpPr>
        <p:sp>
          <p:nvSpPr>
            <p:cNvPr id="34" name="object 34"/>
            <p:cNvSpPr/>
            <p:nvPr/>
          </p:nvSpPr>
          <p:spPr>
            <a:xfrm>
              <a:off x="2517648" y="3910584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76200" y="0"/>
                  </a:moveTo>
                  <a:lnTo>
                    <a:pt x="0" y="0"/>
                  </a:lnTo>
                  <a:lnTo>
                    <a:pt x="38100" y="76200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164A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814316" y="3567684"/>
              <a:ext cx="433070" cy="76200"/>
            </a:xfrm>
            <a:custGeom>
              <a:avLst/>
              <a:gdLst/>
              <a:ahLst/>
              <a:cxnLst/>
              <a:rect l="l" t="t" r="r" b="b"/>
              <a:pathLst>
                <a:path w="433070" h="76200">
                  <a:moveTo>
                    <a:pt x="356616" y="0"/>
                  </a:moveTo>
                  <a:lnTo>
                    <a:pt x="356616" y="76199"/>
                  </a:lnTo>
                  <a:lnTo>
                    <a:pt x="420116" y="44449"/>
                  </a:lnTo>
                  <a:lnTo>
                    <a:pt x="369316" y="44449"/>
                  </a:lnTo>
                  <a:lnTo>
                    <a:pt x="369316" y="31750"/>
                  </a:lnTo>
                  <a:lnTo>
                    <a:pt x="420116" y="31750"/>
                  </a:lnTo>
                  <a:lnTo>
                    <a:pt x="356616" y="0"/>
                  </a:lnTo>
                  <a:close/>
                </a:path>
                <a:path w="433070" h="76200">
                  <a:moveTo>
                    <a:pt x="356616" y="31750"/>
                  </a:moveTo>
                  <a:lnTo>
                    <a:pt x="0" y="31750"/>
                  </a:lnTo>
                  <a:lnTo>
                    <a:pt x="0" y="44449"/>
                  </a:lnTo>
                  <a:lnTo>
                    <a:pt x="356616" y="44449"/>
                  </a:lnTo>
                  <a:lnTo>
                    <a:pt x="356616" y="31750"/>
                  </a:lnTo>
                  <a:close/>
                </a:path>
                <a:path w="433070" h="76200">
                  <a:moveTo>
                    <a:pt x="420116" y="31750"/>
                  </a:moveTo>
                  <a:lnTo>
                    <a:pt x="369316" y="31750"/>
                  </a:lnTo>
                  <a:lnTo>
                    <a:pt x="369316" y="44449"/>
                  </a:lnTo>
                  <a:lnTo>
                    <a:pt x="420116" y="44449"/>
                  </a:lnTo>
                  <a:lnTo>
                    <a:pt x="432816" y="38100"/>
                  </a:lnTo>
                  <a:lnTo>
                    <a:pt x="420116" y="31750"/>
                  </a:lnTo>
                  <a:close/>
                </a:path>
              </a:pathLst>
            </a:custGeom>
            <a:solidFill>
              <a:srgbClr val="90A6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508462" y="968501"/>
            <a:ext cx="8042909" cy="1372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5405" marR="5080">
              <a:lnSpc>
                <a:spcPct val="100000"/>
              </a:lnSpc>
              <a:spcBef>
                <a:spcPts val="105"/>
              </a:spcBef>
              <a:tabLst>
                <a:tab pos="1222375" algn="l"/>
                <a:tab pos="5201920" algn="l"/>
              </a:tabLst>
            </a:pP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Підготовка</a:t>
            </a:r>
            <a:r>
              <a:rPr sz="2000" spc="-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робочого</a:t>
            </a: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місця,</a:t>
            </a: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 підбір</a:t>
            </a:r>
            <a:r>
              <a:rPr sz="2000" spc="1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spc="-5" dirty="0" err="1">
                <a:solidFill>
                  <a:srgbClr val="164A4F"/>
                </a:solidFill>
                <a:latin typeface="Tahoma"/>
                <a:cs typeface="Tahoma"/>
              </a:rPr>
              <a:t>посуду</a:t>
            </a: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,</a:t>
            </a:r>
            <a:r>
              <a:rPr lang="uk-UA" sz="2000" spc="-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 err="1">
                <a:solidFill>
                  <a:srgbClr val="164A4F"/>
                </a:solidFill>
                <a:latin typeface="Tahoma"/>
                <a:cs typeface="Tahoma"/>
              </a:rPr>
              <a:t>допоміжних</a:t>
            </a:r>
            <a:r>
              <a:rPr sz="2000" spc="-6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 err="1">
                <a:solidFill>
                  <a:srgbClr val="164A4F"/>
                </a:solidFill>
                <a:latin typeface="Tahoma"/>
                <a:cs typeface="Tahoma"/>
              </a:rPr>
              <a:t>матеріалів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. </a:t>
            </a:r>
            <a:r>
              <a:rPr sz="2000" spc="-6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Обробка	робочої </a:t>
            </a: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поверхні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стола , чашок терезів </a:t>
            </a: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дезінфікуючими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 засобами,</a:t>
            </a:r>
            <a:r>
              <a:rPr sz="2000" spc="-4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дозволеними</a:t>
            </a:r>
            <a:r>
              <a:rPr sz="2000" spc="-3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до</a:t>
            </a:r>
            <a:r>
              <a:rPr sz="2000" spc="-1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використання</a:t>
            </a:r>
            <a:r>
              <a:rPr sz="2000" spc="-2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в</a:t>
            </a:r>
            <a:r>
              <a:rPr sz="2000" spc="-1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умовах</a:t>
            </a:r>
            <a:r>
              <a:rPr sz="2000" spc="-2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аптеки</a:t>
            </a:r>
            <a:endParaRPr sz="2000" dirty="0">
              <a:latin typeface="Tahoma"/>
              <a:cs typeface="Tahoma"/>
            </a:endParaRPr>
          </a:p>
          <a:p>
            <a:pPr marL="1442720">
              <a:lnSpc>
                <a:spcPct val="100000"/>
              </a:lnSpc>
              <a:spcBef>
                <a:spcPts val="1000"/>
              </a:spcBef>
            </a:pP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Технологія</a:t>
            </a:r>
            <a:endParaRPr sz="2000" dirty="0">
              <a:latin typeface="Tahoma"/>
              <a:cs typeface="Tahom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8222360" y="6486245"/>
            <a:ext cx="214629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40" dirty="0">
                <a:solidFill>
                  <a:srgbClr val="1F696E"/>
                </a:solidFill>
                <a:latin typeface="Arial"/>
                <a:cs typeface="Arial"/>
              </a:rPr>
              <a:t>13</a:t>
            </a:r>
            <a:endParaRPr sz="1400">
              <a:latin typeface="Arial"/>
              <a:cs typeface="Arial"/>
            </a:endParaRPr>
          </a:p>
        </p:txBody>
      </p:sp>
      <p:sp>
        <p:nvSpPr>
          <p:cNvPr id="40" name="object 2">
            <a:extLst>
              <a:ext uri="{FF2B5EF4-FFF2-40B4-BE49-F238E27FC236}">
                <a16:creationId xmlns:a16="http://schemas.microsoft.com/office/drawing/2014/main" id="{92A4C28A-CD1C-4B74-80F6-6535860C235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8600" y="199857"/>
            <a:ext cx="8763000" cy="520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k-UA" b="1" spc="-5" dirty="0">
                <a:solidFill>
                  <a:srgbClr val="001F5F"/>
                </a:solidFill>
              </a:rPr>
              <a:t>3. </a:t>
            </a:r>
            <a:r>
              <a:rPr b="1" spc="-5" dirty="0">
                <a:solidFill>
                  <a:srgbClr val="001F5F"/>
                </a:solidFill>
              </a:rPr>
              <a:t>ЗАГАЛЬНІ</a:t>
            </a:r>
            <a:r>
              <a:rPr b="1" spc="-20" dirty="0">
                <a:solidFill>
                  <a:srgbClr val="001F5F"/>
                </a:solidFill>
              </a:rPr>
              <a:t> </a:t>
            </a:r>
            <a:r>
              <a:rPr b="1" dirty="0">
                <a:solidFill>
                  <a:srgbClr val="001F5F"/>
                </a:solidFill>
              </a:rPr>
              <a:t>ПРАВИЛА</a:t>
            </a:r>
            <a:r>
              <a:rPr b="1" spc="-10" dirty="0">
                <a:solidFill>
                  <a:srgbClr val="001F5F"/>
                </a:solidFill>
              </a:rPr>
              <a:t> </a:t>
            </a:r>
            <a:r>
              <a:rPr b="1" spc="-5" dirty="0">
                <a:solidFill>
                  <a:srgbClr val="001F5F"/>
                </a:solidFill>
              </a:rPr>
              <a:t>ВИГОТОВЛЕННЯ</a:t>
            </a:r>
            <a:r>
              <a:rPr b="1" spc="-40" dirty="0">
                <a:solidFill>
                  <a:srgbClr val="001F5F"/>
                </a:solidFill>
              </a:rPr>
              <a:t> </a:t>
            </a:r>
            <a:r>
              <a:rPr b="1" spc="-5" dirty="0">
                <a:solidFill>
                  <a:srgbClr val="001F5F"/>
                </a:solidFill>
              </a:rPr>
              <a:t>ПОРОШКІВ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8825627"/>
              </p:ext>
            </p:extLst>
          </p:nvPr>
        </p:nvGraphicFramePr>
        <p:xfrm>
          <a:off x="963612" y="774700"/>
          <a:ext cx="7204074" cy="5303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14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72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3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85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9560"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C5E4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Rp.:</a:t>
                      </a:r>
                      <a:r>
                        <a:rPr sz="2000" spc="-4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Magnesii</a:t>
                      </a:r>
                      <a:r>
                        <a:rPr sz="2000" spc="-3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oxydi</a:t>
                      </a:r>
                      <a:endParaRPr sz="2000">
                        <a:latin typeface="Tahoma"/>
                        <a:cs typeface="Tahoma"/>
                      </a:endParaRPr>
                    </a:p>
                    <a:p>
                      <a:pPr marL="567055" marR="1054735">
                        <a:lnSpc>
                          <a:spcPct val="100000"/>
                        </a:lnSpc>
                      </a:pP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Bismuthi</a:t>
                      </a:r>
                      <a:r>
                        <a:rPr sz="2000" spc="-2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subnitratis</a:t>
                      </a:r>
                      <a:r>
                        <a:rPr sz="2000" spc="-2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aa</a:t>
                      </a:r>
                      <a:r>
                        <a:rPr sz="2000" spc="-2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0,25 </a:t>
                      </a:r>
                      <a:r>
                        <a:rPr sz="2000" spc="-6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Misce,</a:t>
                      </a:r>
                      <a:r>
                        <a:rPr sz="2000" spc="-3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ut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fiat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pulvis</a:t>
                      </a:r>
                      <a:endParaRPr sz="2000">
                        <a:latin typeface="Tahoma"/>
                        <a:cs typeface="Tahoma"/>
                      </a:endParaRPr>
                    </a:p>
                    <a:p>
                      <a:pPr marL="567055">
                        <a:lnSpc>
                          <a:spcPct val="100000"/>
                        </a:lnSpc>
                      </a:pP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Da</a:t>
                      </a:r>
                      <a:r>
                        <a:rPr sz="2000" spc="-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tales</a:t>
                      </a:r>
                      <a:r>
                        <a:rPr sz="2000" spc="-3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doses</a:t>
                      </a:r>
                      <a:r>
                        <a:rPr sz="2000" spc="-4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N</a:t>
                      </a:r>
                      <a:r>
                        <a:rPr sz="2000" spc="-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10</a:t>
                      </a:r>
                      <a:endParaRPr sz="2000">
                        <a:latin typeface="Tahoma"/>
                        <a:cs typeface="Tahoma"/>
                      </a:endParaRPr>
                    </a:p>
                    <a:p>
                      <a:pPr marL="567055">
                        <a:lnSpc>
                          <a:spcPct val="100000"/>
                        </a:lnSpc>
                      </a:pP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Signa.</a:t>
                      </a:r>
                      <a:r>
                        <a:rPr sz="2000" spc="-1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По</a:t>
                      </a:r>
                      <a:r>
                        <a:rPr sz="2000" spc="-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1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порошку</a:t>
                      </a:r>
                      <a:r>
                        <a:rPr sz="2000" spc="-1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3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раза</a:t>
                      </a:r>
                      <a:r>
                        <a:rPr sz="2000" spc="-1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в</a:t>
                      </a:r>
                      <a:r>
                        <a:rPr sz="2000" spc="-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день</a:t>
                      </a:r>
                      <a:endParaRPr sz="2000">
                        <a:latin typeface="Tahoma"/>
                        <a:cs typeface="Tahoma"/>
                      </a:endParaRPr>
                    </a:p>
                    <a:p>
                      <a:pPr marL="647700">
                        <a:lnSpc>
                          <a:spcPct val="100000"/>
                        </a:lnSpc>
                        <a:tabLst>
                          <a:tab pos="2872105" algn="l"/>
                        </a:tabLst>
                      </a:pPr>
                      <a:r>
                        <a:rPr sz="14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Підпис</a:t>
                      </a:r>
                      <a:r>
                        <a:rPr sz="1400" spc="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лікаря	Печатка</a:t>
                      </a:r>
                      <a:r>
                        <a:rPr sz="1400" spc="-5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лікаря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FF4F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9560"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D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9560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750" dirty="0">
                        <a:latin typeface="Times New Roman"/>
                        <a:cs typeface="Times New Roman"/>
                      </a:endParaRPr>
                    </a:p>
                    <a:p>
                      <a:pPr marL="91440" marR="720090" indent="635000">
                        <a:lnSpc>
                          <a:spcPct val="100000"/>
                        </a:lnSpc>
                      </a:pP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ППК</a:t>
                      </a:r>
                      <a:r>
                        <a:rPr sz="1800" spc="-2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(зворотний</a:t>
                      </a:r>
                      <a:r>
                        <a:rPr sz="1800" spc="-3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бік) </a:t>
                      </a:r>
                      <a:r>
                        <a:rPr sz="1800" spc="-55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Магнію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оксиду</a:t>
                      </a:r>
                      <a:endParaRPr sz="1800" dirty="0">
                        <a:latin typeface="Tahoma"/>
                        <a:cs typeface="Tahoma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0,25×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10</a:t>
                      </a:r>
                      <a:r>
                        <a:rPr sz="1800" spc="-2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=</a:t>
                      </a:r>
                      <a:r>
                        <a:rPr sz="1800" spc="-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2,5</a:t>
                      </a:r>
                      <a:endParaRPr sz="1800" dirty="0">
                        <a:latin typeface="Tahoma"/>
                        <a:cs typeface="Tahoma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spc="-5" dirty="0" err="1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Вісмуту</a:t>
                      </a:r>
                      <a:r>
                        <a:rPr sz="1800" spc="-3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 err="1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нітрату</a:t>
                      </a:r>
                      <a:endParaRPr sz="1800" dirty="0">
                        <a:latin typeface="Tahoma"/>
                        <a:cs typeface="Tahoma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0,25× 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10</a:t>
                      </a:r>
                      <a:r>
                        <a:rPr sz="1800" spc="-1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=</a:t>
                      </a:r>
                      <a:r>
                        <a:rPr sz="1800" spc="-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2,5</a:t>
                      </a:r>
                      <a:endParaRPr sz="1800" dirty="0">
                        <a:latin typeface="Tahoma"/>
                        <a:cs typeface="Tahoma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Маса</a:t>
                      </a:r>
                      <a:r>
                        <a:rPr sz="1800" spc="-4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порошку</a:t>
                      </a:r>
                      <a:endParaRPr sz="1800" dirty="0">
                        <a:latin typeface="Tahoma"/>
                        <a:cs typeface="Tahoma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tabLst>
                          <a:tab pos="1363345" algn="l"/>
                        </a:tabLst>
                      </a:pP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0,25+</a:t>
                      </a:r>
                      <a:r>
                        <a:rPr sz="1800" spc="1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0,25	=</a:t>
                      </a:r>
                      <a:r>
                        <a:rPr sz="1800" spc="-4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0,5</a:t>
                      </a:r>
                      <a:endParaRPr sz="1800" dirty="0">
                        <a:latin typeface="Tahoma"/>
                        <a:cs typeface="Tahoma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FF4F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527685" marR="419734" indent="302895">
                        <a:lnSpc>
                          <a:spcPct val="100000"/>
                        </a:lnSpc>
                        <a:spcBef>
                          <a:spcPts val="355"/>
                        </a:spcBef>
                        <a:tabLst>
                          <a:tab pos="1535430" algn="l"/>
                          <a:tab pos="1888489" algn="l"/>
                          <a:tab pos="2719705" algn="l"/>
                          <a:tab pos="2791460" algn="l"/>
                        </a:tabLst>
                      </a:pP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ППК (лицевий бік) 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Дата		№ рецепта </a:t>
                      </a:r>
                      <a:r>
                        <a:rPr sz="1800" spc="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Magnesii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oxydi		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2,5 </a:t>
                      </a:r>
                      <a:r>
                        <a:rPr sz="1800" spc="-55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u="sng" spc="-5" dirty="0">
                          <a:solidFill>
                            <a:srgbClr val="164A4F"/>
                          </a:solidFill>
                          <a:uFill>
                            <a:solidFill>
                              <a:srgbClr val="164A4F"/>
                            </a:solidFill>
                          </a:uFill>
                          <a:latin typeface="Tahoma"/>
                          <a:cs typeface="Tahoma"/>
                        </a:rPr>
                        <a:t>Bismuthi	subnitratis	2,5</a:t>
                      </a:r>
                      <a:endParaRPr sz="1800" dirty="0">
                        <a:latin typeface="Tahoma"/>
                        <a:cs typeface="Tahoma"/>
                      </a:endParaRPr>
                    </a:p>
                    <a:p>
                      <a:pPr marL="1706245">
                        <a:lnSpc>
                          <a:spcPct val="100000"/>
                        </a:lnSpc>
                      </a:pP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0,5</a:t>
                      </a:r>
                      <a:r>
                        <a:rPr sz="1800" spc="-1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№</a:t>
                      </a:r>
                      <a:r>
                        <a:rPr sz="1800" spc="-5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10</a:t>
                      </a:r>
                      <a:endParaRPr sz="1800" dirty="0">
                        <a:latin typeface="Tahoma"/>
                        <a:cs typeface="Tahoma"/>
                      </a:endParaRPr>
                    </a:p>
                    <a:p>
                      <a:pPr marL="448945">
                        <a:lnSpc>
                          <a:spcPct val="100000"/>
                        </a:lnSpc>
                        <a:spcBef>
                          <a:spcPts val="400"/>
                        </a:spcBef>
                        <a:tabLst>
                          <a:tab pos="1965325" algn="l"/>
                        </a:tabLst>
                      </a:pPr>
                      <a:r>
                        <a:rPr sz="14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Виготовив:	</a:t>
                      </a:r>
                      <a:r>
                        <a:rPr sz="14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(підпис)</a:t>
                      </a:r>
                      <a:endParaRPr sz="1400" dirty="0">
                        <a:latin typeface="Tahoma"/>
                        <a:cs typeface="Tahoma"/>
                      </a:endParaRPr>
                    </a:p>
                    <a:p>
                      <a:pPr marL="480695">
                        <a:lnSpc>
                          <a:spcPts val="1680"/>
                        </a:lnSpc>
                        <a:spcBef>
                          <a:spcPts val="85"/>
                        </a:spcBef>
                        <a:tabLst>
                          <a:tab pos="2045970" algn="l"/>
                        </a:tabLst>
                      </a:pPr>
                      <a:r>
                        <a:rPr sz="14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Перевірив:	</a:t>
                      </a:r>
                      <a:r>
                        <a:rPr sz="14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(підпис)</a:t>
                      </a:r>
                      <a:endParaRPr sz="1400" dirty="0">
                        <a:latin typeface="Tahoma"/>
                        <a:cs typeface="Tahoma"/>
                      </a:endParaRPr>
                    </a:p>
                    <a:p>
                      <a:pPr marL="480695">
                        <a:lnSpc>
                          <a:spcPts val="2160"/>
                        </a:lnSpc>
                        <a:tabLst>
                          <a:tab pos="1998980" algn="l"/>
                        </a:tabLst>
                      </a:pPr>
                      <a:r>
                        <a:rPr sz="14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Відпустив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:	</a:t>
                      </a:r>
                      <a:r>
                        <a:rPr sz="14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(підпис)</a:t>
                      </a:r>
                      <a:endParaRPr sz="1400" dirty="0">
                        <a:latin typeface="Tahoma"/>
                        <a:cs typeface="Tahoma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E4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12451" y="5092533"/>
            <a:ext cx="1139996" cy="807951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7460360" y="6419189"/>
            <a:ext cx="20383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100" dirty="0">
                <a:solidFill>
                  <a:srgbClr val="1F696E"/>
                </a:solidFill>
                <a:latin typeface="Arial"/>
                <a:cs typeface="Arial"/>
              </a:rPr>
              <a:t>14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072ECA96-4ECF-4B67-89E8-B41AE65E6FE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8600" y="199857"/>
            <a:ext cx="8763000" cy="520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k-UA" b="1" spc="-5" dirty="0">
                <a:solidFill>
                  <a:srgbClr val="001F5F"/>
                </a:solidFill>
              </a:rPr>
              <a:t>3. </a:t>
            </a:r>
            <a:r>
              <a:rPr b="1" spc="-5" dirty="0">
                <a:solidFill>
                  <a:srgbClr val="001F5F"/>
                </a:solidFill>
              </a:rPr>
              <a:t>ЗАГАЛЬНІ</a:t>
            </a:r>
            <a:r>
              <a:rPr b="1" spc="-20" dirty="0">
                <a:solidFill>
                  <a:srgbClr val="001F5F"/>
                </a:solidFill>
              </a:rPr>
              <a:t> </a:t>
            </a:r>
            <a:r>
              <a:rPr b="1" dirty="0">
                <a:solidFill>
                  <a:srgbClr val="001F5F"/>
                </a:solidFill>
              </a:rPr>
              <a:t>ПРАВИЛА</a:t>
            </a:r>
            <a:r>
              <a:rPr b="1" spc="-10" dirty="0">
                <a:solidFill>
                  <a:srgbClr val="001F5F"/>
                </a:solidFill>
              </a:rPr>
              <a:t> </a:t>
            </a:r>
            <a:r>
              <a:rPr b="1" spc="-5" dirty="0">
                <a:solidFill>
                  <a:srgbClr val="001F5F"/>
                </a:solidFill>
              </a:rPr>
              <a:t>ВИГОТОВЛЕННЯ</a:t>
            </a:r>
            <a:r>
              <a:rPr b="1" spc="-40" dirty="0">
                <a:solidFill>
                  <a:srgbClr val="001F5F"/>
                </a:solidFill>
              </a:rPr>
              <a:t> </a:t>
            </a:r>
            <a:r>
              <a:rPr b="1" spc="-5" dirty="0">
                <a:solidFill>
                  <a:srgbClr val="001F5F"/>
                </a:solidFill>
              </a:rPr>
              <a:t>ПОРОШКІВ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409955" y="2061972"/>
            <a:ext cx="4186554" cy="299085"/>
            <a:chOff x="409955" y="2061972"/>
            <a:chExt cx="4186554" cy="299085"/>
          </a:xfrm>
        </p:grpSpPr>
        <p:sp>
          <p:nvSpPr>
            <p:cNvPr id="4" name="object 4"/>
            <p:cNvSpPr/>
            <p:nvPr/>
          </p:nvSpPr>
          <p:spPr>
            <a:xfrm>
              <a:off x="414527" y="2066544"/>
              <a:ext cx="4177665" cy="289560"/>
            </a:xfrm>
            <a:custGeom>
              <a:avLst/>
              <a:gdLst/>
              <a:ahLst/>
              <a:cxnLst/>
              <a:rect l="l" t="t" r="r" b="b"/>
              <a:pathLst>
                <a:path w="4177665" h="289560">
                  <a:moveTo>
                    <a:pt x="4129024" y="0"/>
                  </a:moveTo>
                  <a:lnTo>
                    <a:pt x="48259" y="0"/>
                  </a:lnTo>
                  <a:lnTo>
                    <a:pt x="29473" y="3790"/>
                  </a:lnTo>
                  <a:lnTo>
                    <a:pt x="14133" y="14128"/>
                  </a:lnTo>
                  <a:lnTo>
                    <a:pt x="3791" y="29467"/>
                  </a:lnTo>
                  <a:lnTo>
                    <a:pt x="0" y="48259"/>
                  </a:lnTo>
                  <a:lnTo>
                    <a:pt x="0" y="241300"/>
                  </a:lnTo>
                  <a:lnTo>
                    <a:pt x="3791" y="260092"/>
                  </a:lnTo>
                  <a:lnTo>
                    <a:pt x="14133" y="275431"/>
                  </a:lnTo>
                  <a:lnTo>
                    <a:pt x="29473" y="285769"/>
                  </a:lnTo>
                  <a:lnTo>
                    <a:pt x="48259" y="289559"/>
                  </a:lnTo>
                  <a:lnTo>
                    <a:pt x="4129024" y="289559"/>
                  </a:lnTo>
                  <a:lnTo>
                    <a:pt x="4147816" y="285769"/>
                  </a:lnTo>
                  <a:lnTo>
                    <a:pt x="4163155" y="275431"/>
                  </a:lnTo>
                  <a:lnTo>
                    <a:pt x="4173493" y="260092"/>
                  </a:lnTo>
                  <a:lnTo>
                    <a:pt x="4177284" y="241300"/>
                  </a:lnTo>
                  <a:lnTo>
                    <a:pt x="4177284" y="48259"/>
                  </a:lnTo>
                  <a:lnTo>
                    <a:pt x="4173493" y="29467"/>
                  </a:lnTo>
                  <a:lnTo>
                    <a:pt x="4163155" y="14128"/>
                  </a:lnTo>
                  <a:lnTo>
                    <a:pt x="4147816" y="3790"/>
                  </a:lnTo>
                  <a:lnTo>
                    <a:pt x="4129024" y="0"/>
                  </a:lnTo>
                  <a:close/>
                </a:path>
              </a:pathLst>
            </a:custGeom>
            <a:solidFill>
              <a:srgbClr val="DFF4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4527" y="2066544"/>
              <a:ext cx="4177665" cy="289560"/>
            </a:xfrm>
            <a:custGeom>
              <a:avLst/>
              <a:gdLst/>
              <a:ahLst/>
              <a:cxnLst/>
              <a:rect l="l" t="t" r="r" b="b"/>
              <a:pathLst>
                <a:path w="4177665" h="289560">
                  <a:moveTo>
                    <a:pt x="0" y="48259"/>
                  </a:moveTo>
                  <a:lnTo>
                    <a:pt x="3791" y="29467"/>
                  </a:lnTo>
                  <a:lnTo>
                    <a:pt x="14133" y="14128"/>
                  </a:lnTo>
                  <a:lnTo>
                    <a:pt x="29473" y="3790"/>
                  </a:lnTo>
                  <a:lnTo>
                    <a:pt x="48259" y="0"/>
                  </a:lnTo>
                  <a:lnTo>
                    <a:pt x="4129024" y="0"/>
                  </a:lnTo>
                  <a:lnTo>
                    <a:pt x="4147816" y="3790"/>
                  </a:lnTo>
                  <a:lnTo>
                    <a:pt x="4163155" y="14128"/>
                  </a:lnTo>
                  <a:lnTo>
                    <a:pt x="4173493" y="29467"/>
                  </a:lnTo>
                  <a:lnTo>
                    <a:pt x="4177284" y="48259"/>
                  </a:lnTo>
                  <a:lnTo>
                    <a:pt x="4177284" y="241300"/>
                  </a:lnTo>
                  <a:lnTo>
                    <a:pt x="4173493" y="260092"/>
                  </a:lnTo>
                  <a:lnTo>
                    <a:pt x="4163155" y="275431"/>
                  </a:lnTo>
                  <a:lnTo>
                    <a:pt x="4147816" y="285769"/>
                  </a:lnTo>
                  <a:lnTo>
                    <a:pt x="4129024" y="289559"/>
                  </a:lnTo>
                  <a:lnTo>
                    <a:pt x="48259" y="289559"/>
                  </a:lnTo>
                  <a:lnTo>
                    <a:pt x="29473" y="285769"/>
                  </a:lnTo>
                  <a:lnTo>
                    <a:pt x="14133" y="275431"/>
                  </a:lnTo>
                  <a:lnTo>
                    <a:pt x="3791" y="260092"/>
                  </a:lnTo>
                  <a:lnTo>
                    <a:pt x="0" y="241300"/>
                  </a:lnTo>
                  <a:lnTo>
                    <a:pt x="0" y="48259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5071681" y="2526601"/>
            <a:ext cx="3754120" cy="901065"/>
            <a:chOff x="5071681" y="2526601"/>
            <a:chExt cx="3754120" cy="901065"/>
          </a:xfrm>
        </p:grpSpPr>
        <p:sp>
          <p:nvSpPr>
            <p:cNvPr id="7" name="object 7"/>
            <p:cNvSpPr/>
            <p:nvPr/>
          </p:nvSpPr>
          <p:spPr>
            <a:xfrm>
              <a:off x="5076444" y="2531364"/>
              <a:ext cx="3744595" cy="891540"/>
            </a:xfrm>
            <a:custGeom>
              <a:avLst/>
              <a:gdLst/>
              <a:ahLst/>
              <a:cxnLst/>
              <a:rect l="l" t="t" r="r" b="b"/>
              <a:pathLst>
                <a:path w="3744595" h="891539">
                  <a:moveTo>
                    <a:pt x="3595878" y="0"/>
                  </a:moveTo>
                  <a:lnTo>
                    <a:pt x="148589" y="0"/>
                  </a:lnTo>
                  <a:lnTo>
                    <a:pt x="101632" y="7577"/>
                  </a:lnTo>
                  <a:lnTo>
                    <a:pt x="60844" y="28675"/>
                  </a:lnTo>
                  <a:lnTo>
                    <a:pt x="28675" y="60844"/>
                  </a:lnTo>
                  <a:lnTo>
                    <a:pt x="7577" y="101632"/>
                  </a:lnTo>
                  <a:lnTo>
                    <a:pt x="0" y="148589"/>
                  </a:lnTo>
                  <a:lnTo>
                    <a:pt x="0" y="742950"/>
                  </a:lnTo>
                  <a:lnTo>
                    <a:pt x="7577" y="789907"/>
                  </a:lnTo>
                  <a:lnTo>
                    <a:pt x="28675" y="830695"/>
                  </a:lnTo>
                  <a:lnTo>
                    <a:pt x="60844" y="862864"/>
                  </a:lnTo>
                  <a:lnTo>
                    <a:pt x="101632" y="883962"/>
                  </a:lnTo>
                  <a:lnTo>
                    <a:pt x="148589" y="891539"/>
                  </a:lnTo>
                  <a:lnTo>
                    <a:pt x="3595878" y="891539"/>
                  </a:lnTo>
                  <a:lnTo>
                    <a:pt x="3642835" y="883962"/>
                  </a:lnTo>
                  <a:lnTo>
                    <a:pt x="3683623" y="862864"/>
                  </a:lnTo>
                  <a:lnTo>
                    <a:pt x="3715792" y="830695"/>
                  </a:lnTo>
                  <a:lnTo>
                    <a:pt x="3736890" y="789907"/>
                  </a:lnTo>
                  <a:lnTo>
                    <a:pt x="3744467" y="742950"/>
                  </a:lnTo>
                  <a:lnTo>
                    <a:pt x="3744467" y="148589"/>
                  </a:lnTo>
                  <a:lnTo>
                    <a:pt x="3736890" y="101632"/>
                  </a:lnTo>
                  <a:lnTo>
                    <a:pt x="3715792" y="60844"/>
                  </a:lnTo>
                  <a:lnTo>
                    <a:pt x="3683623" y="28675"/>
                  </a:lnTo>
                  <a:lnTo>
                    <a:pt x="3642835" y="7577"/>
                  </a:lnTo>
                  <a:lnTo>
                    <a:pt x="3595878" y="0"/>
                  </a:lnTo>
                  <a:close/>
                </a:path>
              </a:pathLst>
            </a:custGeom>
            <a:solidFill>
              <a:srgbClr val="DFF4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076444" y="2531364"/>
              <a:ext cx="3744595" cy="891540"/>
            </a:xfrm>
            <a:custGeom>
              <a:avLst/>
              <a:gdLst/>
              <a:ahLst/>
              <a:cxnLst/>
              <a:rect l="l" t="t" r="r" b="b"/>
              <a:pathLst>
                <a:path w="3744595" h="891539">
                  <a:moveTo>
                    <a:pt x="0" y="148589"/>
                  </a:moveTo>
                  <a:lnTo>
                    <a:pt x="7577" y="101632"/>
                  </a:lnTo>
                  <a:lnTo>
                    <a:pt x="28675" y="60844"/>
                  </a:lnTo>
                  <a:lnTo>
                    <a:pt x="60844" y="28675"/>
                  </a:lnTo>
                  <a:lnTo>
                    <a:pt x="101632" y="7577"/>
                  </a:lnTo>
                  <a:lnTo>
                    <a:pt x="148589" y="0"/>
                  </a:lnTo>
                  <a:lnTo>
                    <a:pt x="3595878" y="0"/>
                  </a:lnTo>
                  <a:lnTo>
                    <a:pt x="3642835" y="7577"/>
                  </a:lnTo>
                  <a:lnTo>
                    <a:pt x="3683623" y="28675"/>
                  </a:lnTo>
                  <a:lnTo>
                    <a:pt x="3715792" y="60844"/>
                  </a:lnTo>
                  <a:lnTo>
                    <a:pt x="3736890" y="101632"/>
                  </a:lnTo>
                  <a:lnTo>
                    <a:pt x="3744467" y="148589"/>
                  </a:lnTo>
                  <a:lnTo>
                    <a:pt x="3744467" y="742950"/>
                  </a:lnTo>
                  <a:lnTo>
                    <a:pt x="3736890" y="789907"/>
                  </a:lnTo>
                  <a:lnTo>
                    <a:pt x="3715792" y="830695"/>
                  </a:lnTo>
                  <a:lnTo>
                    <a:pt x="3683623" y="862864"/>
                  </a:lnTo>
                  <a:lnTo>
                    <a:pt x="3642835" y="883962"/>
                  </a:lnTo>
                  <a:lnTo>
                    <a:pt x="3595878" y="891539"/>
                  </a:lnTo>
                  <a:lnTo>
                    <a:pt x="148589" y="891539"/>
                  </a:lnTo>
                  <a:lnTo>
                    <a:pt x="101632" y="883962"/>
                  </a:lnTo>
                  <a:lnTo>
                    <a:pt x="60844" y="862864"/>
                  </a:lnTo>
                  <a:lnTo>
                    <a:pt x="28675" y="830695"/>
                  </a:lnTo>
                  <a:lnTo>
                    <a:pt x="7577" y="789907"/>
                  </a:lnTo>
                  <a:lnTo>
                    <a:pt x="0" y="742950"/>
                  </a:lnTo>
                  <a:lnTo>
                    <a:pt x="0" y="148589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5123815" y="2599689"/>
            <a:ext cx="365061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95"/>
              </a:spcBef>
              <a:tabLst>
                <a:tab pos="1083945" algn="l"/>
                <a:tab pos="1483360" algn="l"/>
              </a:tabLst>
            </a:pP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Речовина,	</a:t>
            </a:r>
            <a:r>
              <a:rPr sz="1600" spc="-10" dirty="0">
                <a:solidFill>
                  <a:srgbClr val="164A4F"/>
                </a:solidFill>
                <a:latin typeface="Tahoma"/>
                <a:cs typeface="Tahoma"/>
              </a:rPr>
              <a:t>що	легко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розпорошується, </a:t>
            </a:r>
            <a:r>
              <a:rPr sz="1600" spc="-484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але</a:t>
            </a:r>
            <a:r>
              <a:rPr sz="1600" spc="-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менше втирається</a:t>
            </a:r>
            <a:r>
              <a:rPr sz="1600" spc="1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в</a:t>
            </a:r>
            <a:r>
              <a:rPr sz="1600" spc="-10" dirty="0">
                <a:solidFill>
                  <a:srgbClr val="164A4F"/>
                </a:solidFill>
                <a:latin typeface="Tahoma"/>
                <a:cs typeface="Tahoma"/>
              </a:rPr>
              <a:t> пори</a:t>
            </a:r>
            <a:r>
              <a:rPr sz="1600" spc="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164A4F"/>
                </a:solidFill>
                <a:latin typeface="Tahoma"/>
                <a:cs typeface="Tahoma"/>
              </a:rPr>
              <a:t>ступки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 (16</a:t>
            </a:r>
            <a:r>
              <a:rPr sz="160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мг)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21957" y="5260657"/>
            <a:ext cx="4312285" cy="372745"/>
            <a:chOff x="421957" y="5260657"/>
            <a:chExt cx="4312285" cy="372745"/>
          </a:xfrm>
        </p:grpSpPr>
        <p:sp>
          <p:nvSpPr>
            <p:cNvPr id="11" name="object 11"/>
            <p:cNvSpPr/>
            <p:nvPr/>
          </p:nvSpPr>
          <p:spPr>
            <a:xfrm>
              <a:off x="426719" y="5265420"/>
              <a:ext cx="4302760" cy="363220"/>
            </a:xfrm>
            <a:custGeom>
              <a:avLst/>
              <a:gdLst/>
              <a:ahLst/>
              <a:cxnLst/>
              <a:rect l="l" t="t" r="r" b="b"/>
              <a:pathLst>
                <a:path w="4302760" h="363220">
                  <a:moveTo>
                    <a:pt x="4241800" y="0"/>
                  </a:moveTo>
                  <a:lnTo>
                    <a:pt x="60451" y="0"/>
                  </a:lnTo>
                  <a:lnTo>
                    <a:pt x="36920" y="4748"/>
                  </a:lnTo>
                  <a:lnTo>
                    <a:pt x="17705" y="17700"/>
                  </a:lnTo>
                  <a:lnTo>
                    <a:pt x="4750" y="36915"/>
                  </a:lnTo>
                  <a:lnTo>
                    <a:pt x="0" y="60451"/>
                  </a:lnTo>
                  <a:lnTo>
                    <a:pt x="0" y="302259"/>
                  </a:lnTo>
                  <a:lnTo>
                    <a:pt x="4750" y="325791"/>
                  </a:lnTo>
                  <a:lnTo>
                    <a:pt x="17705" y="345006"/>
                  </a:lnTo>
                  <a:lnTo>
                    <a:pt x="36920" y="357961"/>
                  </a:lnTo>
                  <a:lnTo>
                    <a:pt x="60451" y="362711"/>
                  </a:lnTo>
                  <a:lnTo>
                    <a:pt x="4241800" y="362711"/>
                  </a:lnTo>
                  <a:lnTo>
                    <a:pt x="4265336" y="357961"/>
                  </a:lnTo>
                  <a:lnTo>
                    <a:pt x="4284551" y="345006"/>
                  </a:lnTo>
                  <a:lnTo>
                    <a:pt x="4297503" y="325791"/>
                  </a:lnTo>
                  <a:lnTo>
                    <a:pt x="4302252" y="302259"/>
                  </a:lnTo>
                  <a:lnTo>
                    <a:pt x="4302252" y="60451"/>
                  </a:lnTo>
                  <a:lnTo>
                    <a:pt x="4297503" y="36915"/>
                  </a:lnTo>
                  <a:lnTo>
                    <a:pt x="4284551" y="17700"/>
                  </a:lnTo>
                  <a:lnTo>
                    <a:pt x="4265336" y="4748"/>
                  </a:lnTo>
                  <a:lnTo>
                    <a:pt x="4241800" y="0"/>
                  </a:lnTo>
                  <a:close/>
                </a:path>
              </a:pathLst>
            </a:custGeom>
            <a:solidFill>
              <a:srgbClr val="DFF4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26719" y="5265420"/>
              <a:ext cx="4302760" cy="363220"/>
            </a:xfrm>
            <a:custGeom>
              <a:avLst/>
              <a:gdLst/>
              <a:ahLst/>
              <a:cxnLst/>
              <a:rect l="l" t="t" r="r" b="b"/>
              <a:pathLst>
                <a:path w="4302760" h="363220">
                  <a:moveTo>
                    <a:pt x="0" y="60451"/>
                  </a:moveTo>
                  <a:lnTo>
                    <a:pt x="4750" y="36915"/>
                  </a:lnTo>
                  <a:lnTo>
                    <a:pt x="17705" y="17700"/>
                  </a:lnTo>
                  <a:lnTo>
                    <a:pt x="36920" y="4748"/>
                  </a:lnTo>
                  <a:lnTo>
                    <a:pt x="60451" y="0"/>
                  </a:lnTo>
                  <a:lnTo>
                    <a:pt x="4241800" y="0"/>
                  </a:lnTo>
                  <a:lnTo>
                    <a:pt x="4265336" y="4748"/>
                  </a:lnTo>
                  <a:lnTo>
                    <a:pt x="4284551" y="17700"/>
                  </a:lnTo>
                  <a:lnTo>
                    <a:pt x="4297503" y="36915"/>
                  </a:lnTo>
                  <a:lnTo>
                    <a:pt x="4302252" y="60451"/>
                  </a:lnTo>
                  <a:lnTo>
                    <a:pt x="4302252" y="302259"/>
                  </a:lnTo>
                  <a:lnTo>
                    <a:pt x="4297503" y="325791"/>
                  </a:lnTo>
                  <a:lnTo>
                    <a:pt x="4284551" y="345006"/>
                  </a:lnTo>
                  <a:lnTo>
                    <a:pt x="4265336" y="357961"/>
                  </a:lnTo>
                  <a:lnTo>
                    <a:pt x="4241800" y="362711"/>
                  </a:lnTo>
                  <a:lnTo>
                    <a:pt x="60451" y="362711"/>
                  </a:lnTo>
                  <a:lnTo>
                    <a:pt x="36920" y="357961"/>
                  </a:lnTo>
                  <a:lnTo>
                    <a:pt x="17705" y="345006"/>
                  </a:lnTo>
                  <a:lnTo>
                    <a:pt x="4750" y="325791"/>
                  </a:lnTo>
                  <a:lnTo>
                    <a:pt x="0" y="302259"/>
                  </a:lnTo>
                  <a:lnTo>
                    <a:pt x="0" y="60451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421957" y="5835205"/>
            <a:ext cx="4299585" cy="581025"/>
            <a:chOff x="421957" y="5835205"/>
            <a:chExt cx="4299585" cy="581025"/>
          </a:xfrm>
        </p:grpSpPr>
        <p:sp>
          <p:nvSpPr>
            <p:cNvPr id="14" name="object 14"/>
            <p:cNvSpPr/>
            <p:nvPr/>
          </p:nvSpPr>
          <p:spPr>
            <a:xfrm>
              <a:off x="426719" y="5839967"/>
              <a:ext cx="4290060" cy="571500"/>
            </a:xfrm>
            <a:custGeom>
              <a:avLst/>
              <a:gdLst/>
              <a:ahLst/>
              <a:cxnLst/>
              <a:rect l="l" t="t" r="r" b="b"/>
              <a:pathLst>
                <a:path w="4290060" h="571500">
                  <a:moveTo>
                    <a:pt x="4194809" y="0"/>
                  </a:moveTo>
                  <a:lnTo>
                    <a:pt x="95250" y="0"/>
                  </a:lnTo>
                  <a:lnTo>
                    <a:pt x="58175" y="7485"/>
                  </a:lnTo>
                  <a:lnTo>
                    <a:pt x="27898" y="27898"/>
                  </a:lnTo>
                  <a:lnTo>
                    <a:pt x="7485" y="58175"/>
                  </a:lnTo>
                  <a:lnTo>
                    <a:pt x="0" y="95249"/>
                  </a:lnTo>
                  <a:lnTo>
                    <a:pt x="0" y="476249"/>
                  </a:lnTo>
                  <a:lnTo>
                    <a:pt x="7485" y="513324"/>
                  </a:lnTo>
                  <a:lnTo>
                    <a:pt x="27898" y="543601"/>
                  </a:lnTo>
                  <a:lnTo>
                    <a:pt x="58175" y="564014"/>
                  </a:lnTo>
                  <a:lnTo>
                    <a:pt x="95250" y="571499"/>
                  </a:lnTo>
                  <a:lnTo>
                    <a:pt x="4194809" y="571499"/>
                  </a:lnTo>
                  <a:lnTo>
                    <a:pt x="4231874" y="564014"/>
                  </a:lnTo>
                  <a:lnTo>
                    <a:pt x="4262151" y="543601"/>
                  </a:lnTo>
                  <a:lnTo>
                    <a:pt x="4282570" y="513324"/>
                  </a:lnTo>
                  <a:lnTo>
                    <a:pt x="4290059" y="476249"/>
                  </a:lnTo>
                  <a:lnTo>
                    <a:pt x="4290059" y="95249"/>
                  </a:lnTo>
                  <a:lnTo>
                    <a:pt x="4282570" y="58175"/>
                  </a:lnTo>
                  <a:lnTo>
                    <a:pt x="4262151" y="27898"/>
                  </a:lnTo>
                  <a:lnTo>
                    <a:pt x="4231874" y="7485"/>
                  </a:lnTo>
                  <a:lnTo>
                    <a:pt x="4194809" y="0"/>
                  </a:lnTo>
                  <a:close/>
                </a:path>
              </a:pathLst>
            </a:custGeom>
            <a:solidFill>
              <a:srgbClr val="DFF4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26719" y="5839967"/>
              <a:ext cx="4290060" cy="571500"/>
            </a:xfrm>
            <a:custGeom>
              <a:avLst/>
              <a:gdLst/>
              <a:ahLst/>
              <a:cxnLst/>
              <a:rect l="l" t="t" r="r" b="b"/>
              <a:pathLst>
                <a:path w="4290060" h="571500">
                  <a:moveTo>
                    <a:pt x="0" y="95249"/>
                  </a:moveTo>
                  <a:lnTo>
                    <a:pt x="7485" y="58175"/>
                  </a:lnTo>
                  <a:lnTo>
                    <a:pt x="27898" y="27898"/>
                  </a:lnTo>
                  <a:lnTo>
                    <a:pt x="58175" y="7485"/>
                  </a:lnTo>
                  <a:lnTo>
                    <a:pt x="95250" y="0"/>
                  </a:lnTo>
                  <a:lnTo>
                    <a:pt x="4194809" y="0"/>
                  </a:lnTo>
                  <a:lnTo>
                    <a:pt x="4231874" y="7485"/>
                  </a:lnTo>
                  <a:lnTo>
                    <a:pt x="4262151" y="27898"/>
                  </a:lnTo>
                  <a:lnTo>
                    <a:pt x="4282570" y="58175"/>
                  </a:lnTo>
                  <a:lnTo>
                    <a:pt x="4290059" y="95249"/>
                  </a:lnTo>
                  <a:lnTo>
                    <a:pt x="4290059" y="476249"/>
                  </a:lnTo>
                  <a:lnTo>
                    <a:pt x="4282570" y="513324"/>
                  </a:lnTo>
                  <a:lnTo>
                    <a:pt x="4262151" y="543601"/>
                  </a:lnTo>
                  <a:lnTo>
                    <a:pt x="4231874" y="564014"/>
                  </a:lnTo>
                  <a:lnTo>
                    <a:pt x="4194809" y="571499"/>
                  </a:lnTo>
                  <a:lnTo>
                    <a:pt x="95250" y="571499"/>
                  </a:lnTo>
                  <a:lnTo>
                    <a:pt x="58175" y="564014"/>
                  </a:lnTo>
                  <a:lnTo>
                    <a:pt x="27898" y="543601"/>
                  </a:lnTo>
                  <a:lnTo>
                    <a:pt x="7485" y="513324"/>
                  </a:lnTo>
                  <a:lnTo>
                    <a:pt x="0" y="476249"/>
                  </a:lnTo>
                  <a:lnTo>
                    <a:pt x="0" y="95249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409955" y="4442459"/>
            <a:ext cx="4311650" cy="585470"/>
            <a:chOff x="409955" y="4442459"/>
            <a:chExt cx="4311650" cy="585470"/>
          </a:xfrm>
        </p:grpSpPr>
        <p:sp>
          <p:nvSpPr>
            <p:cNvPr id="17" name="object 17"/>
            <p:cNvSpPr/>
            <p:nvPr/>
          </p:nvSpPr>
          <p:spPr>
            <a:xfrm>
              <a:off x="414527" y="4447031"/>
              <a:ext cx="4302760" cy="576580"/>
            </a:xfrm>
            <a:custGeom>
              <a:avLst/>
              <a:gdLst/>
              <a:ahLst/>
              <a:cxnLst/>
              <a:rect l="l" t="t" r="r" b="b"/>
              <a:pathLst>
                <a:path w="4302760" h="576579">
                  <a:moveTo>
                    <a:pt x="4206240" y="0"/>
                  </a:moveTo>
                  <a:lnTo>
                    <a:pt x="96012" y="0"/>
                  </a:lnTo>
                  <a:lnTo>
                    <a:pt x="58641" y="7536"/>
                  </a:lnTo>
                  <a:lnTo>
                    <a:pt x="28122" y="28098"/>
                  </a:lnTo>
                  <a:lnTo>
                    <a:pt x="7545" y="58614"/>
                  </a:lnTo>
                  <a:lnTo>
                    <a:pt x="0" y="96012"/>
                  </a:lnTo>
                  <a:lnTo>
                    <a:pt x="0" y="480060"/>
                  </a:lnTo>
                  <a:lnTo>
                    <a:pt x="7545" y="517457"/>
                  </a:lnTo>
                  <a:lnTo>
                    <a:pt x="28122" y="547973"/>
                  </a:lnTo>
                  <a:lnTo>
                    <a:pt x="58641" y="568535"/>
                  </a:lnTo>
                  <a:lnTo>
                    <a:pt x="96012" y="576072"/>
                  </a:lnTo>
                  <a:lnTo>
                    <a:pt x="4206240" y="576072"/>
                  </a:lnTo>
                  <a:lnTo>
                    <a:pt x="4243637" y="568535"/>
                  </a:lnTo>
                  <a:lnTo>
                    <a:pt x="4274153" y="547973"/>
                  </a:lnTo>
                  <a:lnTo>
                    <a:pt x="4294715" y="517457"/>
                  </a:lnTo>
                  <a:lnTo>
                    <a:pt x="4302252" y="480060"/>
                  </a:lnTo>
                  <a:lnTo>
                    <a:pt x="4302252" y="96012"/>
                  </a:lnTo>
                  <a:lnTo>
                    <a:pt x="4294715" y="58614"/>
                  </a:lnTo>
                  <a:lnTo>
                    <a:pt x="4274153" y="28098"/>
                  </a:lnTo>
                  <a:lnTo>
                    <a:pt x="4243637" y="7536"/>
                  </a:lnTo>
                  <a:lnTo>
                    <a:pt x="4206240" y="0"/>
                  </a:lnTo>
                  <a:close/>
                </a:path>
              </a:pathLst>
            </a:custGeom>
            <a:solidFill>
              <a:srgbClr val="DFF4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14527" y="4447031"/>
              <a:ext cx="4302760" cy="576580"/>
            </a:xfrm>
            <a:custGeom>
              <a:avLst/>
              <a:gdLst/>
              <a:ahLst/>
              <a:cxnLst/>
              <a:rect l="l" t="t" r="r" b="b"/>
              <a:pathLst>
                <a:path w="4302760" h="576579">
                  <a:moveTo>
                    <a:pt x="0" y="96012"/>
                  </a:moveTo>
                  <a:lnTo>
                    <a:pt x="7545" y="58614"/>
                  </a:lnTo>
                  <a:lnTo>
                    <a:pt x="28122" y="28098"/>
                  </a:lnTo>
                  <a:lnTo>
                    <a:pt x="58641" y="7536"/>
                  </a:lnTo>
                  <a:lnTo>
                    <a:pt x="96012" y="0"/>
                  </a:lnTo>
                  <a:lnTo>
                    <a:pt x="4206240" y="0"/>
                  </a:lnTo>
                  <a:lnTo>
                    <a:pt x="4243637" y="7536"/>
                  </a:lnTo>
                  <a:lnTo>
                    <a:pt x="4274153" y="28098"/>
                  </a:lnTo>
                  <a:lnTo>
                    <a:pt x="4294715" y="58614"/>
                  </a:lnTo>
                  <a:lnTo>
                    <a:pt x="4302252" y="96012"/>
                  </a:lnTo>
                  <a:lnTo>
                    <a:pt x="4302252" y="480060"/>
                  </a:lnTo>
                  <a:lnTo>
                    <a:pt x="4294715" y="517457"/>
                  </a:lnTo>
                  <a:lnTo>
                    <a:pt x="4274153" y="547973"/>
                  </a:lnTo>
                  <a:lnTo>
                    <a:pt x="4243637" y="568535"/>
                  </a:lnTo>
                  <a:lnTo>
                    <a:pt x="4206240" y="576072"/>
                  </a:lnTo>
                  <a:lnTo>
                    <a:pt x="96012" y="576072"/>
                  </a:lnTo>
                  <a:lnTo>
                    <a:pt x="58641" y="568535"/>
                  </a:lnTo>
                  <a:lnTo>
                    <a:pt x="28122" y="547973"/>
                  </a:lnTo>
                  <a:lnTo>
                    <a:pt x="7545" y="517457"/>
                  </a:lnTo>
                  <a:lnTo>
                    <a:pt x="0" y="480060"/>
                  </a:lnTo>
                  <a:lnTo>
                    <a:pt x="0" y="96012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389953" y="2436685"/>
            <a:ext cx="4331970" cy="1045844"/>
            <a:chOff x="389953" y="2436685"/>
            <a:chExt cx="4331970" cy="1045844"/>
          </a:xfrm>
        </p:grpSpPr>
        <p:sp>
          <p:nvSpPr>
            <p:cNvPr id="20" name="object 20"/>
            <p:cNvSpPr/>
            <p:nvPr/>
          </p:nvSpPr>
          <p:spPr>
            <a:xfrm>
              <a:off x="394715" y="2441448"/>
              <a:ext cx="4322445" cy="1036319"/>
            </a:xfrm>
            <a:custGeom>
              <a:avLst/>
              <a:gdLst/>
              <a:ahLst/>
              <a:cxnLst/>
              <a:rect l="l" t="t" r="r" b="b"/>
              <a:pathLst>
                <a:path w="4322445" h="1036320">
                  <a:moveTo>
                    <a:pt x="4149344" y="0"/>
                  </a:moveTo>
                  <a:lnTo>
                    <a:pt x="172720" y="0"/>
                  </a:lnTo>
                  <a:lnTo>
                    <a:pt x="126804" y="6170"/>
                  </a:lnTo>
                  <a:lnTo>
                    <a:pt x="85545" y="23584"/>
                  </a:lnTo>
                  <a:lnTo>
                    <a:pt x="50588" y="50593"/>
                  </a:lnTo>
                  <a:lnTo>
                    <a:pt x="23581" y="85550"/>
                  </a:lnTo>
                  <a:lnTo>
                    <a:pt x="6169" y="126808"/>
                  </a:lnTo>
                  <a:lnTo>
                    <a:pt x="0" y="172719"/>
                  </a:lnTo>
                  <a:lnTo>
                    <a:pt x="0" y="863600"/>
                  </a:lnTo>
                  <a:lnTo>
                    <a:pt x="6169" y="909511"/>
                  </a:lnTo>
                  <a:lnTo>
                    <a:pt x="23581" y="950769"/>
                  </a:lnTo>
                  <a:lnTo>
                    <a:pt x="50588" y="985726"/>
                  </a:lnTo>
                  <a:lnTo>
                    <a:pt x="85545" y="1012735"/>
                  </a:lnTo>
                  <a:lnTo>
                    <a:pt x="126804" y="1030149"/>
                  </a:lnTo>
                  <a:lnTo>
                    <a:pt x="172720" y="1036319"/>
                  </a:lnTo>
                  <a:lnTo>
                    <a:pt x="4149344" y="1036319"/>
                  </a:lnTo>
                  <a:lnTo>
                    <a:pt x="4195255" y="1030149"/>
                  </a:lnTo>
                  <a:lnTo>
                    <a:pt x="4236513" y="1012735"/>
                  </a:lnTo>
                  <a:lnTo>
                    <a:pt x="4271470" y="985726"/>
                  </a:lnTo>
                  <a:lnTo>
                    <a:pt x="4298479" y="950769"/>
                  </a:lnTo>
                  <a:lnTo>
                    <a:pt x="4315893" y="909511"/>
                  </a:lnTo>
                  <a:lnTo>
                    <a:pt x="4322064" y="863600"/>
                  </a:lnTo>
                  <a:lnTo>
                    <a:pt x="4322064" y="172719"/>
                  </a:lnTo>
                  <a:lnTo>
                    <a:pt x="4315893" y="126808"/>
                  </a:lnTo>
                  <a:lnTo>
                    <a:pt x="4298479" y="85550"/>
                  </a:lnTo>
                  <a:lnTo>
                    <a:pt x="4271470" y="50593"/>
                  </a:lnTo>
                  <a:lnTo>
                    <a:pt x="4236513" y="23584"/>
                  </a:lnTo>
                  <a:lnTo>
                    <a:pt x="4195255" y="6170"/>
                  </a:lnTo>
                  <a:lnTo>
                    <a:pt x="4149344" y="0"/>
                  </a:lnTo>
                  <a:close/>
                </a:path>
              </a:pathLst>
            </a:custGeom>
            <a:solidFill>
              <a:srgbClr val="C5E4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94715" y="2441448"/>
              <a:ext cx="4322445" cy="1036319"/>
            </a:xfrm>
            <a:custGeom>
              <a:avLst/>
              <a:gdLst/>
              <a:ahLst/>
              <a:cxnLst/>
              <a:rect l="l" t="t" r="r" b="b"/>
              <a:pathLst>
                <a:path w="4322445" h="1036320">
                  <a:moveTo>
                    <a:pt x="0" y="172719"/>
                  </a:moveTo>
                  <a:lnTo>
                    <a:pt x="6169" y="126808"/>
                  </a:lnTo>
                  <a:lnTo>
                    <a:pt x="23581" y="85550"/>
                  </a:lnTo>
                  <a:lnTo>
                    <a:pt x="50588" y="50593"/>
                  </a:lnTo>
                  <a:lnTo>
                    <a:pt x="85545" y="23584"/>
                  </a:lnTo>
                  <a:lnTo>
                    <a:pt x="126804" y="6170"/>
                  </a:lnTo>
                  <a:lnTo>
                    <a:pt x="172720" y="0"/>
                  </a:lnTo>
                  <a:lnTo>
                    <a:pt x="4149344" y="0"/>
                  </a:lnTo>
                  <a:lnTo>
                    <a:pt x="4195255" y="6170"/>
                  </a:lnTo>
                  <a:lnTo>
                    <a:pt x="4236513" y="23584"/>
                  </a:lnTo>
                  <a:lnTo>
                    <a:pt x="4271470" y="50593"/>
                  </a:lnTo>
                  <a:lnTo>
                    <a:pt x="4298479" y="85550"/>
                  </a:lnTo>
                  <a:lnTo>
                    <a:pt x="4315893" y="126808"/>
                  </a:lnTo>
                  <a:lnTo>
                    <a:pt x="4322064" y="172719"/>
                  </a:lnTo>
                  <a:lnTo>
                    <a:pt x="4322064" y="863600"/>
                  </a:lnTo>
                  <a:lnTo>
                    <a:pt x="4315893" y="909511"/>
                  </a:lnTo>
                  <a:lnTo>
                    <a:pt x="4298479" y="950769"/>
                  </a:lnTo>
                  <a:lnTo>
                    <a:pt x="4271470" y="985726"/>
                  </a:lnTo>
                  <a:lnTo>
                    <a:pt x="4236513" y="1012735"/>
                  </a:lnTo>
                  <a:lnTo>
                    <a:pt x="4195255" y="1030149"/>
                  </a:lnTo>
                  <a:lnTo>
                    <a:pt x="4149344" y="1036319"/>
                  </a:lnTo>
                  <a:lnTo>
                    <a:pt x="172720" y="1036319"/>
                  </a:lnTo>
                  <a:lnTo>
                    <a:pt x="126804" y="1030149"/>
                  </a:lnTo>
                  <a:lnTo>
                    <a:pt x="85545" y="1012735"/>
                  </a:lnTo>
                  <a:lnTo>
                    <a:pt x="50588" y="985726"/>
                  </a:lnTo>
                  <a:lnTo>
                    <a:pt x="23581" y="950769"/>
                  </a:lnTo>
                  <a:lnTo>
                    <a:pt x="6169" y="909511"/>
                  </a:lnTo>
                  <a:lnTo>
                    <a:pt x="0" y="863600"/>
                  </a:lnTo>
                  <a:lnTo>
                    <a:pt x="0" y="172719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524662" y="2582036"/>
            <a:ext cx="3923665" cy="75247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>
              <a:lnSpc>
                <a:spcPct val="99100"/>
              </a:lnSpc>
              <a:spcBef>
                <a:spcPts val="110"/>
              </a:spcBef>
            </a:pP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У </a:t>
            </a:r>
            <a:r>
              <a:rPr sz="1600" spc="-10" dirty="0">
                <a:solidFill>
                  <a:srgbClr val="164A4F"/>
                </a:solidFill>
                <a:latin typeface="Tahoma"/>
                <a:cs typeface="Tahoma"/>
              </a:rPr>
              <a:t>ступку</a:t>
            </a:r>
            <a:r>
              <a:rPr sz="1600" spc="1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164A4F"/>
                </a:solidFill>
                <a:latin typeface="Tahoma"/>
                <a:cs typeface="Tahoma"/>
              </a:rPr>
              <a:t>поміщають</a:t>
            </a:r>
            <a:r>
              <a:rPr sz="1600" spc="3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невелику частину </a:t>
            </a:r>
            <a:r>
              <a:rPr sz="160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(0,1</a:t>
            </a:r>
            <a:r>
              <a:rPr sz="16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г)</a:t>
            </a:r>
            <a:r>
              <a:rPr sz="16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магнію</a:t>
            </a:r>
            <a:r>
              <a:rPr sz="1600" spc="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164A4F"/>
                </a:solidFill>
                <a:latin typeface="Tahoma"/>
                <a:cs typeface="Tahoma"/>
              </a:rPr>
              <a:t>оксиду</a:t>
            </a:r>
            <a:r>
              <a:rPr sz="1600" spc="3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(з</a:t>
            </a:r>
            <a:r>
              <a:rPr sz="16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10" dirty="0" err="1">
                <a:solidFill>
                  <a:srgbClr val="164A4F"/>
                </a:solidFill>
                <a:latin typeface="Tahoma"/>
                <a:cs typeface="Tahoma"/>
              </a:rPr>
              <a:t>відважених</a:t>
            </a:r>
            <a:r>
              <a:rPr sz="1600" spc="49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lang="uk-UA" sz="1600" spc="-5" dirty="0">
                <a:solidFill>
                  <a:srgbClr val="164A4F"/>
                </a:solidFill>
                <a:latin typeface="Tahoma"/>
                <a:cs typeface="Tahoma"/>
              </a:rPr>
              <a:t>2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,</a:t>
            </a:r>
            <a:r>
              <a:rPr lang="uk-UA" sz="1600" spc="-5" dirty="0">
                <a:solidFill>
                  <a:srgbClr val="164A4F"/>
                </a:solidFill>
                <a:latin typeface="Tahoma"/>
                <a:cs typeface="Tahoma"/>
              </a:rPr>
              <a:t>5</a:t>
            </a:r>
            <a:r>
              <a:rPr sz="1600" spc="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) </a:t>
            </a:r>
            <a:r>
              <a:rPr sz="1600" spc="-484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і</a:t>
            </a:r>
            <a:r>
              <a:rPr sz="1600" spc="-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затирають</a:t>
            </a:r>
            <a:r>
              <a:rPr sz="1600" spc="1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164A4F"/>
                </a:solidFill>
                <a:latin typeface="Tahoma"/>
                <a:cs typeface="Tahoma"/>
              </a:rPr>
              <a:t>пори</a:t>
            </a:r>
            <a:r>
              <a:rPr sz="1600" spc="1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164A4F"/>
                </a:solidFill>
                <a:latin typeface="Tahoma"/>
                <a:cs typeface="Tahoma"/>
              </a:rPr>
              <a:t>ступки</a:t>
            </a:r>
            <a:endParaRPr sz="1600" dirty="0">
              <a:latin typeface="Tahoma"/>
              <a:cs typeface="Tahoma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409765" y="3654361"/>
            <a:ext cx="4312285" cy="514350"/>
            <a:chOff x="409765" y="3654361"/>
            <a:chExt cx="4312285" cy="514350"/>
          </a:xfrm>
        </p:grpSpPr>
        <p:sp>
          <p:nvSpPr>
            <p:cNvPr id="24" name="object 24"/>
            <p:cNvSpPr/>
            <p:nvPr/>
          </p:nvSpPr>
          <p:spPr>
            <a:xfrm>
              <a:off x="414527" y="3659123"/>
              <a:ext cx="4302760" cy="504825"/>
            </a:xfrm>
            <a:custGeom>
              <a:avLst/>
              <a:gdLst/>
              <a:ahLst/>
              <a:cxnLst/>
              <a:rect l="l" t="t" r="r" b="b"/>
              <a:pathLst>
                <a:path w="4302760" h="504825">
                  <a:moveTo>
                    <a:pt x="4218178" y="0"/>
                  </a:moveTo>
                  <a:lnTo>
                    <a:pt x="84073" y="0"/>
                  </a:lnTo>
                  <a:lnTo>
                    <a:pt x="51349" y="6600"/>
                  </a:lnTo>
                  <a:lnTo>
                    <a:pt x="24625" y="24606"/>
                  </a:lnTo>
                  <a:lnTo>
                    <a:pt x="6607" y="51327"/>
                  </a:lnTo>
                  <a:lnTo>
                    <a:pt x="0" y="84074"/>
                  </a:lnTo>
                  <a:lnTo>
                    <a:pt x="0" y="420369"/>
                  </a:lnTo>
                  <a:lnTo>
                    <a:pt x="6607" y="453116"/>
                  </a:lnTo>
                  <a:lnTo>
                    <a:pt x="24625" y="479837"/>
                  </a:lnTo>
                  <a:lnTo>
                    <a:pt x="51349" y="497843"/>
                  </a:lnTo>
                  <a:lnTo>
                    <a:pt x="84073" y="504444"/>
                  </a:lnTo>
                  <a:lnTo>
                    <a:pt x="4218178" y="504444"/>
                  </a:lnTo>
                  <a:lnTo>
                    <a:pt x="4250924" y="497843"/>
                  </a:lnTo>
                  <a:lnTo>
                    <a:pt x="4277645" y="479837"/>
                  </a:lnTo>
                  <a:lnTo>
                    <a:pt x="4295651" y="453116"/>
                  </a:lnTo>
                  <a:lnTo>
                    <a:pt x="4302252" y="420369"/>
                  </a:lnTo>
                  <a:lnTo>
                    <a:pt x="4302252" y="84074"/>
                  </a:lnTo>
                  <a:lnTo>
                    <a:pt x="4295651" y="51327"/>
                  </a:lnTo>
                  <a:lnTo>
                    <a:pt x="4277645" y="24606"/>
                  </a:lnTo>
                  <a:lnTo>
                    <a:pt x="4250924" y="6600"/>
                  </a:lnTo>
                  <a:lnTo>
                    <a:pt x="4218178" y="0"/>
                  </a:lnTo>
                  <a:close/>
                </a:path>
              </a:pathLst>
            </a:custGeom>
            <a:solidFill>
              <a:srgbClr val="DFF4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14527" y="3659123"/>
              <a:ext cx="4302760" cy="504825"/>
            </a:xfrm>
            <a:custGeom>
              <a:avLst/>
              <a:gdLst/>
              <a:ahLst/>
              <a:cxnLst/>
              <a:rect l="l" t="t" r="r" b="b"/>
              <a:pathLst>
                <a:path w="4302760" h="504825">
                  <a:moveTo>
                    <a:pt x="0" y="84074"/>
                  </a:moveTo>
                  <a:lnTo>
                    <a:pt x="6607" y="51327"/>
                  </a:lnTo>
                  <a:lnTo>
                    <a:pt x="24625" y="24606"/>
                  </a:lnTo>
                  <a:lnTo>
                    <a:pt x="51349" y="6600"/>
                  </a:lnTo>
                  <a:lnTo>
                    <a:pt x="84073" y="0"/>
                  </a:lnTo>
                  <a:lnTo>
                    <a:pt x="4218178" y="0"/>
                  </a:lnTo>
                  <a:lnTo>
                    <a:pt x="4250924" y="6600"/>
                  </a:lnTo>
                  <a:lnTo>
                    <a:pt x="4277645" y="24606"/>
                  </a:lnTo>
                  <a:lnTo>
                    <a:pt x="4295651" y="51327"/>
                  </a:lnTo>
                  <a:lnTo>
                    <a:pt x="4302252" y="84074"/>
                  </a:lnTo>
                  <a:lnTo>
                    <a:pt x="4302252" y="420369"/>
                  </a:lnTo>
                  <a:lnTo>
                    <a:pt x="4295651" y="453116"/>
                  </a:lnTo>
                  <a:lnTo>
                    <a:pt x="4277645" y="479837"/>
                  </a:lnTo>
                  <a:lnTo>
                    <a:pt x="4250924" y="497843"/>
                  </a:lnTo>
                  <a:lnTo>
                    <a:pt x="4218178" y="504444"/>
                  </a:lnTo>
                  <a:lnTo>
                    <a:pt x="84073" y="504444"/>
                  </a:lnTo>
                  <a:lnTo>
                    <a:pt x="51349" y="497843"/>
                  </a:lnTo>
                  <a:lnTo>
                    <a:pt x="24625" y="479837"/>
                  </a:lnTo>
                  <a:lnTo>
                    <a:pt x="6607" y="453116"/>
                  </a:lnTo>
                  <a:lnTo>
                    <a:pt x="0" y="420369"/>
                  </a:lnTo>
                  <a:lnTo>
                    <a:pt x="0" y="84074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655726" y="3640277"/>
            <a:ext cx="3819525" cy="5137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У</a:t>
            </a:r>
            <a:r>
              <a:rPr sz="16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затерту</a:t>
            </a:r>
            <a:r>
              <a:rPr sz="16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164A4F"/>
                </a:solidFill>
                <a:latin typeface="Tahoma"/>
                <a:cs typeface="Tahoma"/>
              </a:rPr>
              <a:t>ступку</a:t>
            </a:r>
            <a:r>
              <a:rPr sz="1600" spc="3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164A4F"/>
                </a:solidFill>
                <a:latin typeface="Tahoma"/>
                <a:cs typeface="Tahoma"/>
              </a:rPr>
              <a:t>додають</a:t>
            </a:r>
            <a:r>
              <a:rPr sz="1600" spc="2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вісмуту</a:t>
            </a:r>
            <a:r>
              <a:rPr sz="1600" spc="3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нітрат</a:t>
            </a:r>
            <a:endParaRPr sz="1600" dirty="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600" spc="-5" dirty="0" err="1">
                <a:solidFill>
                  <a:srgbClr val="164A4F"/>
                </a:solidFill>
                <a:latin typeface="Tahoma"/>
                <a:cs typeface="Tahoma"/>
              </a:rPr>
              <a:t>основний</a:t>
            </a:r>
            <a:r>
              <a:rPr sz="1600" spc="-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(</a:t>
            </a:r>
            <a:r>
              <a:rPr lang="uk-UA" sz="1600" spc="-5" dirty="0">
                <a:solidFill>
                  <a:srgbClr val="164A4F"/>
                </a:solidFill>
                <a:latin typeface="Tahoma"/>
                <a:cs typeface="Tahoma"/>
              </a:rPr>
              <a:t>2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,</a:t>
            </a:r>
            <a:r>
              <a:rPr lang="uk-UA" sz="1600" spc="-5" dirty="0">
                <a:solidFill>
                  <a:srgbClr val="164A4F"/>
                </a:solidFill>
                <a:latin typeface="Tahoma"/>
                <a:cs typeface="Tahoma"/>
              </a:rPr>
              <a:t>5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)</a:t>
            </a:r>
            <a:endParaRPr sz="1600" dirty="0">
              <a:latin typeface="Tahoma"/>
              <a:cs typeface="Tahoma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5138737" y="3639121"/>
            <a:ext cx="3693160" cy="695325"/>
            <a:chOff x="5138737" y="3639121"/>
            <a:chExt cx="3693160" cy="695325"/>
          </a:xfrm>
        </p:grpSpPr>
        <p:sp>
          <p:nvSpPr>
            <p:cNvPr id="28" name="object 28"/>
            <p:cNvSpPr/>
            <p:nvPr/>
          </p:nvSpPr>
          <p:spPr>
            <a:xfrm>
              <a:off x="5143500" y="3643884"/>
              <a:ext cx="3683635" cy="685800"/>
            </a:xfrm>
            <a:custGeom>
              <a:avLst/>
              <a:gdLst/>
              <a:ahLst/>
              <a:cxnLst/>
              <a:rect l="l" t="t" r="r" b="b"/>
              <a:pathLst>
                <a:path w="3683634" h="685800">
                  <a:moveTo>
                    <a:pt x="3569207" y="0"/>
                  </a:moveTo>
                  <a:lnTo>
                    <a:pt x="114300" y="0"/>
                  </a:lnTo>
                  <a:lnTo>
                    <a:pt x="69812" y="8983"/>
                  </a:lnTo>
                  <a:lnTo>
                    <a:pt x="33480" y="33480"/>
                  </a:lnTo>
                  <a:lnTo>
                    <a:pt x="8983" y="69812"/>
                  </a:lnTo>
                  <a:lnTo>
                    <a:pt x="0" y="114300"/>
                  </a:lnTo>
                  <a:lnTo>
                    <a:pt x="0" y="571500"/>
                  </a:lnTo>
                  <a:lnTo>
                    <a:pt x="8983" y="615987"/>
                  </a:lnTo>
                  <a:lnTo>
                    <a:pt x="33480" y="652319"/>
                  </a:lnTo>
                  <a:lnTo>
                    <a:pt x="69812" y="676816"/>
                  </a:lnTo>
                  <a:lnTo>
                    <a:pt x="114300" y="685800"/>
                  </a:lnTo>
                  <a:lnTo>
                    <a:pt x="3569207" y="685800"/>
                  </a:lnTo>
                  <a:lnTo>
                    <a:pt x="3613695" y="676816"/>
                  </a:lnTo>
                  <a:lnTo>
                    <a:pt x="3650027" y="652319"/>
                  </a:lnTo>
                  <a:lnTo>
                    <a:pt x="3674524" y="615987"/>
                  </a:lnTo>
                  <a:lnTo>
                    <a:pt x="3683507" y="571500"/>
                  </a:lnTo>
                  <a:lnTo>
                    <a:pt x="3683507" y="114300"/>
                  </a:lnTo>
                  <a:lnTo>
                    <a:pt x="3674524" y="69812"/>
                  </a:lnTo>
                  <a:lnTo>
                    <a:pt x="3650027" y="33480"/>
                  </a:lnTo>
                  <a:lnTo>
                    <a:pt x="3613695" y="8983"/>
                  </a:lnTo>
                  <a:lnTo>
                    <a:pt x="3569207" y="0"/>
                  </a:lnTo>
                  <a:close/>
                </a:path>
              </a:pathLst>
            </a:custGeom>
            <a:solidFill>
              <a:srgbClr val="DFF4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143500" y="3643884"/>
              <a:ext cx="3683635" cy="685800"/>
            </a:xfrm>
            <a:custGeom>
              <a:avLst/>
              <a:gdLst/>
              <a:ahLst/>
              <a:cxnLst/>
              <a:rect l="l" t="t" r="r" b="b"/>
              <a:pathLst>
                <a:path w="3683634" h="685800">
                  <a:moveTo>
                    <a:pt x="0" y="114300"/>
                  </a:moveTo>
                  <a:lnTo>
                    <a:pt x="8983" y="69812"/>
                  </a:lnTo>
                  <a:lnTo>
                    <a:pt x="33480" y="33480"/>
                  </a:lnTo>
                  <a:lnTo>
                    <a:pt x="69812" y="8983"/>
                  </a:lnTo>
                  <a:lnTo>
                    <a:pt x="114300" y="0"/>
                  </a:lnTo>
                  <a:lnTo>
                    <a:pt x="3569207" y="0"/>
                  </a:lnTo>
                  <a:lnTo>
                    <a:pt x="3613695" y="8983"/>
                  </a:lnTo>
                  <a:lnTo>
                    <a:pt x="3650027" y="33480"/>
                  </a:lnTo>
                  <a:lnTo>
                    <a:pt x="3674524" y="69812"/>
                  </a:lnTo>
                  <a:lnTo>
                    <a:pt x="3683507" y="114300"/>
                  </a:lnTo>
                  <a:lnTo>
                    <a:pt x="3683507" y="571500"/>
                  </a:lnTo>
                  <a:lnTo>
                    <a:pt x="3674524" y="615987"/>
                  </a:lnTo>
                  <a:lnTo>
                    <a:pt x="3650027" y="652319"/>
                  </a:lnTo>
                  <a:lnTo>
                    <a:pt x="3613695" y="676816"/>
                  </a:lnTo>
                  <a:lnTo>
                    <a:pt x="3569207" y="685800"/>
                  </a:lnTo>
                  <a:lnTo>
                    <a:pt x="114300" y="685800"/>
                  </a:lnTo>
                  <a:lnTo>
                    <a:pt x="69812" y="676816"/>
                  </a:lnTo>
                  <a:lnTo>
                    <a:pt x="33480" y="652319"/>
                  </a:lnTo>
                  <a:lnTo>
                    <a:pt x="8983" y="615987"/>
                  </a:lnTo>
                  <a:lnTo>
                    <a:pt x="0" y="571500"/>
                  </a:lnTo>
                  <a:lnTo>
                    <a:pt x="0" y="1143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5441696" y="3608578"/>
            <a:ext cx="3087370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905" algn="ctr">
              <a:lnSpc>
                <a:spcPct val="100000"/>
              </a:lnSpc>
              <a:spcBef>
                <a:spcPts val="95"/>
              </a:spcBef>
              <a:tabLst>
                <a:tab pos="2417445" algn="l"/>
              </a:tabLst>
            </a:pPr>
            <a:r>
              <a:rPr sz="1600" spc="-10" dirty="0">
                <a:solidFill>
                  <a:srgbClr val="164A4F"/>
                </a:solidFill>
                <a:latin typeface="Tahoma"/>
                <a:cs typeface="Tahoma"/>
              </a:rPr>
              <a:t>Питомоважка</a:t>
            </a:r>
            <a:r>
              <a:rPr sz="1600" spc="6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речовина,	не </a:t>
            </a:r>
            <a:r>
              <a:rPr sz="160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розпорошується,</a:t>
            </a:r>
            <a:r>
              <a:rPr sz="1600" spc="3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але</a:t>
            </a:r>
            <a:r>
              <a:rPr sz="1600" spc="-2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втирається </a:t>
            </a:r>
            <a:r>
              <a:rPr sz="1600" spc="-484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(42</a:t>
            </a:r>
            <a:r>
              <a:rPr sz="1600" spc="-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мг)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21309" y="4479416"/>
            <a:ext cx="6716395" cy="23126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3502025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Додають</a:t>
            </a:r>
            <a:r>
              <a:rPr sz="1600" spc="2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залишок</a:t>
            </a:r>
            <a:r>
              <a:rPr sz="1600" spc="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магнію</a:t>
            </a:r>
            <a:r>
              <a:rPr sz="16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164A4F"/>
                </a:solidFill>
                <a:latin typeface="Tahoma"/>
                <a:cs typeface="Tahoma"/>
              </a:rPr>
              <a:t>оксиду</a:t>
            </a:r>
            <a:r>
              <a:rPr sz="1600" spc="3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і </a:t>
            </a:r>
            <a:r>
              <a:rPr sz="1600" spc="-484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обережно</a:t>
            </a:r>
            <a:r>
              <a:rPr sz="1600" spc="2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164A4F"/>
                </a:solidFill>
                <a:latin typeface="Tahoma"/>
                <a:cs typeface="Tahoma"/>
              </a:rPr>
              <a:t>перемішують</a:t>
            </a:r>
            <a:endParaRPr sz="1600" dirty="0">
              <a:latin typeface="Tahoma"/>
              <a:cs typeface="Tahoma"/>
            </a:endParaRPr>
          </a:p>
          <a:p>
            <a:pPr marL="591185" marR="3187065" algn="ctr">
              <a:lnSpc>
                <a:spcPct val="228700"/>
              </a:lnSpc>
              <a:spcBef>
                <a:spcPts val="254"/>
              </a:spcBef>
              <a:tabLst>
                <a:tab pos="1851660" algn="l"/>
              </a:tabLst>
            </a:pPr>
            <a:r>
              <a:rPr sz="1600" spc="-10" dirty="0">
                <a:solidFill>
                  <a:srgbClr val="164A4F"/>
                </a:solidFill>
                <a:latin typeface="Tahoma"/>
                <a:cs typeface="Tahoma"/>
              </a:rPr>
              <a:t>Розважують	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по 0,5 г </a:t>
            </a:r>
            <a:r>
              <a:rPr sz="1600" spc="-5" dirty="0" err="1">
                <a:solidFill>
                  <a:srgbClr val="164A4F"/>
                </a:solidFill>
                <a:latin typeface="Tahoma"/>
                <a:cs typeface="Tahoma"/>
              </a:rPr>
              <a:t>на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 1</a:t>
            </a:r>
            <a:r>
              <a:rPr lang="uk-UA" sz="1600" spc="-5" dirty="0">
                <a:solidFill>
                  <a:srgbClr val="164A4F"/>
                </a:solidFill>
                <a:latin typeface="Tahoma"/>
                <a:cs typeface="Tahoma"/>
              </a:rPr>
              <a:t>0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164A4F"/>
                </a:solidFill>
                <a:latin typeface="Tahoma"/>
                <a:cs typeface="Tahoma"/>
              </a:rPr>
              <a:t>доз </a:t>
            </a:r>
            <a:r>
              <a:rPr sz="1600" spc="-484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164A4F"/>
                </a:solidFill>
                <a:latin typeface="Tahoma"/>
                <a:cs typeface="Tahoma"/>
              </a:rPr>
              <a:t>Упаковують</a:t>
            </a:r>
            <a:r>
              <a:rPr sz="1600" spc="4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і</a:t>
            </a:r>
            <a:r>
              <a:rPr sz="1600" spc="-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оформляють</a:t>
            </a:r>
            <a:endParaRPr sz="1600" dirty="0">
              <a:latin typeface="Tahoma"/>
              <a:cs typeface="Tahoma"/>
            </a:endParaRPr>
          </a:p>
          <a:p>
            <a:pPr marR="2606675" algn="ctr">
              <a:lnSpc>
                <a:spcPct val="100000"/>
              </a:lnSpc>
            </a:pP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до</a:t>
            </a:r>
            <a:r>
              <a:rPr sz="1600" spc="-3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164A4F"/>
                </a:solidFill>
                <a:latin typeface="Tahoma"/>
                <a:cs typeface="Tahoma"/>
              </a:rPr>
              <a:t>відпуску</a:t>
            </a:r>
            <a:endParaRPr sz="1600" dirty="0">
              <a:latin typeface="Tahoma"/>
              <a:cs typeface="Tahoma"/>
            </a:endParaRPr>
          </a:p>
          <a:p>
            <a:pPr marL="254635">
              <a:lnSpc>
                <a:spcPct val="100000"/>
              </a:lnSpc>
              <a:spcBef>
                <a:spcPts val="1055"/>
              </a:spcBef>
            </a:pP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Оформлення</a:t>
            </a:r>
            <a:r>
              <a:rPr sz="1800" spc="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496382"/>
                </a:solidFill>
                <a:latin typeface="Tahoma"/>
                <a:cs typeface="Tahoma"/>
              </a:rPr>
              <a:t>до </a:t>
            </a: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відпуску:</a:t>
            </a:r>
            <a:r>
              <a:rPr sz="1800" spc="-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496382"/>
                </a:solidFill>
                <a:latin typeface="Tahoma"/>
                <a:cs typeface="Tahoma"/>
              </a:rPr>
              <a:t>№</a:t>
            </a:r>
            <a:r>
              <a:rPr sz="18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496382"/>
                </a:solidFill>
                <a:latin typeface="Tahoma"/>
                <a:cs typeface="Tahoma"/>
              </a:rPr>
              <a:t>рецепта, </a:t>
            </a: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етикетка</a:t>
            </a:r>
            <a:r>
              <a:rPr sz="18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800" spc="-10" dirty="0">
                <a:solidFill>
                  <a:srgbClr val="496382"/>
                </a:solidFill>
                <a:latin typeface="Tahoma"/>
                <a:cs typeface="Tahoma"/>
              </a:rPr>
              <a:t>«Внутрішнє»</a:t>
            </a:r>
            <a:endParaRPr sz="1800" dirty="0">
              <a:latin typeface="Tahoma"/>
              <a:cs typeface="Tahoma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2517648" y="2959607"/>
            <a:ext cx="2559050" cy="589915"/>
          </a:xfrm>
          <a:custGeom>
            <a:avLst/>
            <a:gdLst/>
            <a:ahLst/>
            <a:cxnLst/>
            <a:rect l="l" t="t" r="r" b="b"/>
            <a:pathLst>
              <a:path w="2559050" h="589914">
                <a:moveTo>
                  <a:pt x="76200" y="513588"/>
                </a:moveTo>
                <a:lnTo>
                  <a:pt x="0" y="513588"/>
                </a:lnTo>
                <a:lnTo>
                  <a:pt x="38100" y="589800"/>
                </a:lnTo>
                <a:lnTo>
                  <a:pt x="76200" y="513588"/>
                </a:lnTo>
                <a:close/>
              </a:path>
              <a:path w="2559050" h="589914">
                <a:moveTo>
                  <a:pt x="2558796" y="38100"/>
                </a:moveTo>
                <a:lnTo>
                  <a:pt x="2546096" y="31750"/>
                </a:lnTo>
                <a:lnTo>
                  <a:pt x="2482596" y="0"/>
                </a:lnTo>
                <a:lnTo>
                  <a:pt x="2482596" y="31750"/>
                </a:lnTo>
                <a:lnTo>
                  <a:pt x="2199132" y="31750"/>
                </a:lnTo>
                <a:lnTo>
                  <a:pt x="2199132" y="44450"/>
                </a:lnTo>
                <a:lnTo>
                  <a:pt x="2482596" y="44450"/>
                </a:lnTo>
                <a:lnTo>
                  <a:pt x="2482596" y="76200"/>
                </a:lnTo>
                <a:lnTo>
                  <a:pt x="2546096" y="44450"/>
                </a:lnTo>
                <a:lnTo>
                  <a:pt x="2558796" y="38100"/>
                </a:lnTo>
                <a:close/>
              </a:path>
            </a:pathLst>
          </a:custGeom>
          <a:solidFill>
            <a:srgbClr val="164A4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534412" y="3895344"/>
            <a:ext cx="2613660" cy="398145"/>
          </a:xfrm>
          <a:custGeom>
            <a:avLst/>
            <a:gdLst/>
            <a:ahLst/>
            <a:cxnLst/>
            <a:rect l="l" t="t" r="r" b="b"/>
            <a:pathLst>
              <a:path w="2613660" h="398145">
                <a:moveTo>
                  <a:pt x="76200" y="321564"/>
                </a:moveTo>
                <a:lnTo>
                  <a:pt x="0" y="321564"/>
                </a:lnTo>
                <a:lnTo>
                  <a:pt x="38100" y="397764"/>
                </a:lnTo>
                <a:lnTo>
                  <a:pt x="76200" y="321564"/>
                </a:lnTo>
                <a:close/>
              </a:path>
              <a:path w="2613660" h="398145">
                <a:moveTo>
                  <a:pt x="2613660" y="38100"/>
                </a:moveTo>
                <a:lnTo>
                  <a:pt x="2600960" y="31750"/>
                </a:lnTo>
                <a:lnTo>
                  <a:pt x="2537460" y="0"/>
                </a:lnTo>
                <a:lnTo>
                  <a:pt x="2537460" y="31750"/>
                </a:lnTo>
                <a:lnTo>
                  <a:pt x="2182368" y="31750"/>
                </a:lnTo>
                <a:lnTo>
                  <a:pt x="2182368" y="44450"/>
                </a:lnTo>
                <a:lnTo>
                  <a:pt x="2537460" y="44450"/>
                </a:lnTo>
                <a:lnTo>
                  <a:pt x="2537460" y="76200"/>
                </a:lnTo>
                <a:lnTo>
                  <a:pt x="2600960" y="44450"/>
                </a:lnTo>
                <a:lnTo>
                  <a:pt x="2613660" y="38100"/>
                </a:lnTo>
                <a:close/>
              </a:path>
            </a:pathLst>
          </a:custGeom>
          <a:solidFill>
            <a:srgbClr val="164A4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517648" y="5151120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76200" y="0"/>
                </a:moveTo>
                <a:lnTo>
                  <a:pt x="0" y="0"/>
                </a:lnTo>
                <a:lnTo>
                  <a:pt x="38100" y="76199"/>
                </a:lnTo>
                <a:lnTo>
                  <a:pt x="76200" y="0"/>
                </a:lnTo>
                <a:close/>
              </a:path>
            </a:pathLst>
          </a:custGeom>
          <a:solidFill>
            <a:srgbClr val="164A4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517648" y="5800344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76200" y="0"/>
                </a:moveTo>
                <a:lnTo>
                  <a:pt x="0" y="0"/>
                </a:lnTo>
                <a:lnTo>
                  <a:pt x="38100" y="76199"/>
                </a:lnTo>
                <a:lnTo>
                  <a:pt x="76200" y="0"/>
                </a:lnTo>
                <a:close/>
              </a:path>
            </a:pathLst>
          </a:custGeom>
          <a:solidFill>
            <a:srgbClr val="164A4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6" name="object 3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49107" y="4594987"/>
            <a:ext cx="1866585" cy="1324013"/>
          </a:xfrm>
          <a:prstGeom prst="rect">
            <a:avLst/>
          </a:prstGeom>
        </p:spPr>
      </p:pic>
      <p:sp>
        <p:nvSpPr>
          <p:cNvPr id="37" name="object 37"/>
          <p:cNvSpPr/>
          <p:nvPr/>
        </p:nvSpPr>
        <p:spPr>
          <a:xfrm>
            <a:off x="251459" y="765048"/>
            <a:ext cx="8281670" cy="1167765"/>
          </a:xfrm>
          <a:custGeom>
            <a:avLst/>
            <a:gdLst/>
            <a:ahLst/>
            <a:cxnLst/>
            <a:rect l="l" t="t" r="r" b="b"/>
            <a:pathLst>
              <a:path w="8281670" h="1167764">
                <a:moveTo>
                  <a:pt x="0" y="194563"/>
                </a:moveTo>
                <a:lnTo>
                  <a:pt x="5138" y="149956"/>
                </a:lnTo>
                <a:lnTo>
                  <a:pt x="19775" y="109005"/>
                </a:lnTo>
                <a:lnTo>
                  <a:pt x="42743" y="72879"/>
                </a:lnTo>
                <a:lnTo>
                  <a:pt x="72874" y="42747"/>
                </a:lnTo>
                <a:lnTo>
                  <a:pt x="108999" y="19777"/>
                </a:lnTo>
                <a:lnTo>
                  <a:pt x="149952" y="5139"/>
                </a:lnTo>
                <a:lnTo>
                  <a:pt x="194563" y="0"/>
                </a:lnTo>
                <a:lnTo>
                  <a:pt x="8086852" y="0"/>
                </a:lnTo>
                <a:lnTo>
                  <a:pt x="8131459" y="5139"/>
                </a:lnTo>
                <a:lnTo>
                  <a:pt x="8172410" y="19777"/>
                </a:lnTo>
                <a:lnTo>
                  <a:pt x="8208536" y="42747"/>
                </a:lnTo>
                <a:lnTo>
                  <a:pt x="8238668" y="72879"/>
                </a:lnTo>
                <a:lnTo>
                  <a:pt x="8261638" y="109005"/>
                </a:lnTo>
                <a:lnTo>
                  <a:pt x="8276276" y="149956"/>
                </a:lnTo>
                <a:lnTo>
                  <a:pt x="8281416" y="194563"/>
                </a:lnTo>
                <a:lnTo>
                  <a:pt x="8281416" y="972819"/>
                </a:lnTo>
                <a:lnTo>
                  <a:pt x="8276276" y="1017427"/>
                </a:lnTo>
                <a:lnTo>
                  <a:pt x="8261638" y="1058378"/>
                </a:lnTo>
                <a:lnTo>
                  <a:pt x="8238668" y="1094504"/>
                </a:lnTo>
                <a:lnTo>
                  <a:pt x="8208536" y="1124636"/>
                </a:lnTo>
                <a:lnTo>
                  <a:pt x="8172410" y="1147606"/>
                </a:lnTo>
                <a:lnTo>
                  <a:pt x="8131459" y="1162244"/>
                </a:lnTo>
                <a:lnTo>
                  <a:pt x="8086852" y="1167384"/>
                </a:lnTo>
                <a:lnTo>
                  <a:pt x="194563" y="1167384"/>
                </a:lnTo>
                <a:lnTo>
                  <a:pt x="149952" y="1162244"/>
                </a:lnTo>
                <a:lnTo>
                  <a:pt x="108999" y="1147606"/>
                </a:lnTo>
                <a:lnTo>
                  <a:pt x="72874" y="1124636"/>
                </a:lnTo>
                <a:lnTo>
                  <a:pt x="42743" y="1094504"/>
                </a:lnTo>
                <a:lnTo>
                  <a:pt x="19775" y="1058378"/>
                </a:lnTo>
                <a:lnTo>
                  <a:pt x="5138" y="1017427"/>
                </a:lnTo>
                <a:lnTo>
                  <a:pt x="0" y="972819"/>
                </a:lnTo>
                <a:lnTo>
                  <a:pt x="0" y="194563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386588" y="922731"/>
            <a:ext cx="7191375" cy="1437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052830" algn="l"/>
                <a:tab pos="4632960" algn="l"/>
              </a:tabLst>
            </a:pP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Підготовка</a:t>
            </a:r>
            <a:r>
              <a:rPr sz="1800" spc="2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spc="-10" dirty="0">
                <a:solidFill>
                  <a:srgbClr val="164A4F"/>
                </a:solidFill>
                <a:latin typeface="Tahoma"/>
                <a:cs typeface="Tahoma"/>
              </a:rPr>
              <a:t>робочого</a:t>
            </a:r>
            <a:r>
              <a:rPr sz="1800" spc="3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місця,</a:t>
            </a:r>
            <a:r>
              <a:rPr sz="1800" spc="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підбір</a:t>
            </a:r>
            <a:r>
              <a:rPr sz="1800" spc="2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посуду,	допоміжних</a:t>
            </a:r>
            <a:r>
              <a:rPr sz="1800" spc="-5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64A4F"/>
                </a:solidFill>
                <a:latin typeface="Tahoma"/>
                <a:cs typeface="Tahoma"/>
              </a:rPr>
              <a:t>матеріалів</a:t>
            </a:r>
            <a:r>
              <a:rPr sz="1800" spc="-2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64A4F"/>
                </a:solidFill>
                <a:latin typeface="Tahoma"/>
                <a:cs typeface="Tahoma"/>
              </a:rPr>
              <a:t>. </a:t>
            </a:r>
            <a:r>
              <a:rPr sz="1800" spc="-55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Обробка	робочої</a:t>
            </a:r>
            <a:r>
              <a:rPr sz="1800" spc="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поверхні</a:t>
            </a:r>
            <a:r>
              <a:rPr sz="18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стола</a:t>
            </a:r>
            <a:r>
              <a:rPr sz="1800" dirty="0">
                <a:solidFill>
                  <a:srgbClr val="164A4F"/>
                </a:solidFill>
                <a:latin typeface="Tahoma"/>
                <a:cs typeface="Tahoma"/>
              </a:rPr>
              <a:t> , чашок терезів</a:t>
            </a:r>
            <a:r>
              <a:rPr sz="1800" spc="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дезінфікуючими </a:t>
            </a:r>
            <a:r>
              <a:rPr sz="180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засобами, дозволеними до</a:t>
            </a:r>
            <a:r>
              <a:rPr sz="180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використання</a:t>
            </a:r>
            <a:r>
              <a:rPr sz="1800" dirty="0">
                <a:solidFill>
                  <a:srgbClr val="164A4F"/>
                </a:solidFill>
                <a:latin typeface="Tahoma"/>
                <a:cs typeface="Tahoma"/>
              </a:rPr>
              <a:t> в</a:t>
            </a:r>
            <a:r>
              <a:rPr sz="1800" spc="-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64A4F"/>
                </a:solidFill>
                <a:latin typeface="Tahoma"/>
                <a:cs typeface="Tahoma"/>
              </a:rPr>
              <a:t>умовах аптеки</a:t>
            </a:r>
            <a:endParaRPr sz="1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050">
              <a:latin typeface="Tahoma"/>
              <a:cs typeface="Tahoma"/>
            </a:endParaRPr>
          </a:p>
          <a:p>
            <a:pPr marL="1547495">
              <a:lnSpc>
                <a:spcPct val="100000"/>
              </a:lnSpc>
            </a:pP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Технологія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41" name="object 2">
            <a:extLst>
              <a:ext uri="{FF2B5EF4-FFF2-40B4-BE49-F238E27FC236}">
                <a16:creationId xmlns:a16="http://schemas.microsoft.com/office/drawing/2014/main" id="{98B2F40B-BAEC-4415-AE4E-9429308ABBA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8600" y="199857"/>
            <a:ext cx="8763000" cy="520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k-UA" b="1" spc="-5" dirty="0">
                <a:solidFill>
                  <a:srgbClr val="001F5F"/>
                </a:solidFill>
              </a:rPr>
              <a:t>3. </a:t>
            </a:r>
            <a:r>
              <a:rPr b="1" spc="-5" dirty="0">
                <a:solidFill>
                  <a:srgbClr val="001F5F"/>
                </a:solidFill>
              </a:rPr>
              <a:t>ЗАГАЛЬНІ</a:t>
            </a:r>
            <a:r>
              <a:rPr b="1" spc="-20" dirty="0">
                <a:solidFill>
                  <a:srgbClr val="001F5F"/>
                </a:solidFill>
              </a:rPr>
              <a:t> </a:t>
            </a:r>
            <a:r>
              <a:rPr b="1" dirty="0">
                <a:solidFill>
                  <a:srgbClr val="001F5F"/>
                </a:solidFill>
              </a:rPr>
              <a:t>ПРАВИЛА</a:t>
            </a:r>
            <a:r>
              <a:rPr b="1" spc="-10" dirty="0">
                <a:solidFill>
                  <a:srgbClr val="001F5F"/>
                </a:solidFill>
              </a:rPr>
              <a:t> </a:t>
            </a:r>
            <a:r>
              <a:rPr b="1" spc="-5" dirty="0">
                <a:solidFill>
                  <a:srgbClr val="001F5F"/>
                </a:solidFill>
              </a:rPr>
              <a:t>ВИГОТОВЛЕННЯ</a:t>
            </a:r>
            <a:r>
              <a:rPr b="1" spc="-40" dirty="0">
                <a:solidFill>
                  <a:srgbClr val="001F5F"/>
                </a:solidFill>
              </a:rPr>
              <a:t> </a:t>
            </a:r>
            <a:r>
              <a:rPr b="1" spc="-5" dirty="0">
                <a:solidFill>
                  <a:srgbClr val="001F5F"/>
                </a:solidFill>
              </a:rPr>
              <a:t>ПОРОШКІВ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3490348"/>
              </p:ext>
            </p:extLst>
          </p:nvPr>
        </p:nvGraphicFramePr>
        <p:xfrm>
          <a:off x="0" y="601345"/>
          <a:ext cx="9054083" cy="62871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0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500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819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2383155" marR="260985" indent="-2117725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Якщо</a:t>
                      </a:r>
                      <a:r>
                        <a:rPr sz="1800" spc="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лікарські</a:t>
                      </a:r>
                      <a:r>
                        <a:rPr sz="1800" spc="2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речовини</a:t>
                      </a:r>
                      <a:r>
                        <a:rPr sz="1800" spc="1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складного</a:t>
                      </a:r>
                      <a:r>
                        <a:rPr sz="1800" spc="1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порошку</a:t>
                      </a:r>
                      <a:r>
                        <a:rPr sz="1800" spc="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виписані</a:t>
                      </a:r>
                      <a:r>
                        <a:rPr sz="1800" spc="-2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в</a:t>
                      </a:r>
                      <a:r>
                        <a:rPr sz="1800" spc="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різних</a:t>
                      </a:r>
                      <a:r>
                        <a:rPr sz="1800" spc="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кількостях, </a:t>
                      </a:r>
                      <a:r>
                        <a:rPr sz="1800" spc="-55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основним правилом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змішування</a:t>
                      </a:r>
                      <a:r>
                        <a:rPr sz="1800" spc="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є:</a:t>
                      </a:r>
                      <a:endParaRPr sz="1800" dirty="0">
                        <a:latin typeface="Tahoma"/>
                        <a:cs typeface="Tahoma"/>
                      </a:endParaRPr>
                    </a:p>
                  </a:txBody>
                  <a:tcPr marL="0" marR="0" marT="4381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FF4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19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91440" marR="994410">
                        <a:lnSpc>
                          <a:spcPct val="100000"/>
                        </a:lnSpc>
                        <a:spcBef>
                          <a:spcPts val="350"/>
                        </a:spcBef>
                        <a:tabLst>
                          <a:tab pos="3912870" algn="l"/>
                        </a:tabLst>
                      </a:pP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подрібнення</a:t>
                      </a:r>
                      <a:r>
                        <a:rPr sz="1800" spc="1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в</a:t>
                      </a:r>
                      <a:r>
                        <a:rPr sz="1800" spc="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ступці починають</a:t>
                      </a:r>
                      <a:r>
                        <a:rPr sz="1800" spc="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з	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індиферентної 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в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терапевтичному </a:t>
                      </a:r>
                      <a:r>
                        <a:rPr sz="1800" spc="-54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відношенні</a:t>
                      </a:r>
                      <a:r>
                        <a:rPr sz="1800" spc="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лікарської</a:t>
                      </a:r>
                      <a:r>
                        <a:rPr sz="1800" spc="1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речовини</a:t>
                      </a:r>
                      <a:endParaRPr sz="1800" dirty="0">
                        <a:latin typeface="Tahoma"/>
                        <a:cs typeface="Tahom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E4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747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91440" marR="163195">
                        <a:lnSpc>
                          <a:spcPct val="100000"/>
                        </a:lnSpc>
                        <a:spcBef>
                          <a:spcPts val="350"/>
                        </a:spcBef>
                        <a:tabLst>
                          <a:tab pos="539750" algn="l"/>
                          <a:tab pos="793750" algn="l"/>
                          <a:tab pos="7262495" algn="l"/>
                        </a:tabLst>
                      </a:pP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при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її	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відс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ут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н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о</a:t>
                      </a:r>
                      <a:r>
                        <a:rPr sz="1800" spc="-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с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ті в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проп</a:t>
                      </a:r>
                      <a:r>
                        <a:rPr sz="1800" spc="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и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с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і</a:t>
                      </a:r>
                      <a:r>
                        <a:rPr sz="1800" spc="-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– з і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нгредієнта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,</a:t>
                      </a:r>
                      <a:r>
                        <a:rPr sz="1800" spc="1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проп</a:t>
                      </a:r>
                      <a:r>
                        <a:rPr sz="1800" spc="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и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сан</a:t>
                      </a:r>
                      <a:r>
                        <a:rPr sz="1800" spc="-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о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г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о</a:t>
                      </a:r>
                      <a:r>
                        <a:rPr sz="1800" spc="-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в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б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і</a:t>
                      </a:r>
                      <a:r>
                        <a:rPr sz="1800" spc="-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л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ьші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й	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кілько</a:t>
                      </a:r>
                      <a:r>
                        <a:rPr sz="1800" spc="-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с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ті,  </a:t>
                      </a:r>
                      <a:r>
                        <a:rPr sz="1800" dirty="0" err="1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що</a:t>
                      </a:r>
                      <a:r>
                        <a:rPr lang="uk-UA"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 err="1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має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менший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відсоток втирання 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в пори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ступки 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(з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урахуванням 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кристалічної будови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та</a:t>
                      </a:r>
                      <a:r>
                        <a:rPr sz="1800" spc="-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розпорошування</a:t>
                      </a:r>
                      <a:r>
                        <a:rPr sz="1800" spc="2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);</a:t>
                      </a:r>
                      <a:endParaRPr sz="1800" dirty="0">
                        <a:latin typeface="Tahoma"/>
                        <a:cs typeface="Tahom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FF4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630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91440" marR="165100">
                        <a:lnSpc>
                          <a:spcPct val="100000"/>
                        </a:lnSpc>
                        <a:spcBef>
                          <a:spcPts val="355"/>
                        </a:spcBef>
                        <a:tabLst>
                          <a:tab pos="1273810" algn="l"/>
                          <a:tab pos="3819525" algn="l"/>
                          <a:tab pos="5420360" algn="l"/>
                        </a:tabLst>
                      </a:pP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подальша	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послідовність</a:t>
                      </a:r>
                      <a:r>
                        <a:rPr sz="1800" spc="-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додавання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речовин</a:t>
                      </a:r>
                      <a:r>
                        <a:rPr sz="1800" spc="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починається</a:t>
                      </a:r>
                      <a:r>
                        <a:rPr sz="1800" spc="-1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з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подрібнення</a:t>
                      </a:r>
                      <a:r>
                        <a:rPr sz="1800" spc="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і </a:t>
                      </a:r>
                      <a:r>
                        <a:rPr sz="1800" spc="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змішування</a:t>
                      </a:r>
                      <a:r>
                        <a:rPr sz="1800" spc="2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лікарських</a:t>
                      </a:r>
                      <a:r>
                        <a:rPr sz="1800" spc="2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речовин</a:t>
                      </a:r>
                      <a:r>
                        <a:rPr sz="1800" spc="2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в</a:t>
                      </a:r>
                      <a:r>
                        <a:rPr sz="1800" spc="2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затертій</a:t>
                      </a:r>
                      <a:r>
                        <a:rPr sz="1800" spc="1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ступці	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з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інгредієнта, прописаного </a:t>
                      </a:r>
                      <a:r>
                        <a:rPr sz="1800" spc="-55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в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меншій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кількості,</a:t>
                      </a:r>
                      <a:r>
                        <a:rPr sz="1800" spc="1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дотримуючись	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надалі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порядку</a:t>
                      </a:r>
                      <a:r>
                        <a:rPr sz="1800" spc="-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змішування</a:t>
                      </a:r>
                      <a:endParaRPr sz="1800" dirty="0">
                        <a:latin typeface="Tahoma"/>
                        <a:cs typeface="Tahoma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«від</a:t>
                      </a:r>
                      <a:r>
                        <a:rPr sz="1800" spc="-1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меншого</a:t>
                      </a:r>
                      <a:r>
                        <a:rPr sz="1800" spc="-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до</a:t>
                      </a:r>
                      <a:r>
                        <a:rPr sz="1800" spc="-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більшого»</a:t>
                      </a:r>
                      <a:endParaRPr sz="1800" dirty="0">
                        <a:latin typeface="Tahoma"/>
                        <a:cs typeface="Tahoma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E4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747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55"/>
                        </a:spcBef>
                        <a:tabLst>
                          <a:tab pos="7188200" algn="l"/>
                        </a:tabLst>
                      </a:pP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Розрізняють</a:t>
                      </a:r>
                      <a:r>
                        <a:rPr sz="1800" spc="1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два</a:t>
                      </a:r>
                      <a:r>
                        <a:rPr sz="1800" spc="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випадки </a:t>
                      </a:r>
                      <a:r>
                        <a:rPr sz="1800" spc="-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кількісного</a:t>
                      </a:r>
                      <a:r>
                        <a:rPr sz="1800" spc="2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співвідношення</a:t>
                      </a:r>
                      <a:r>
                        <a:rPr sz="1800" spc="3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інгредієнтів	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пропису:</a:t>
                      </a:r>
                      <a:endParaRPr sz="1800">
                        <a:latin typeface="Tahoma"/>
                        <a:cs typeface="Tahoma"/>
                      </a:endParaRPr>
                    </a:p>
                    <a:p>
                      <a:pPr marL="653415" indent="-105410">
                        <a:lnSpc>
                          <a:spcPct val="100000"/>
                        </a:lnSpc>
                        <a:buSzPct val="94444"/>
                        <a:buChar char="•"/>
                        <a:tabLst>
                          <a:tab pos="654050" algn="l"/>
                          <a:tab pos="5580380" algn="l"/>
                        </a:tabLst>
                      </a:pP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Співвідношення</a:t>
                      </a:r>
                      <a:r>
                        <a:rPr sz="1800" spc="1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інгредієнтів</a:t>
                      </a:r>
                      <a:r>
                        <a:rPr sz="1800" spc="3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не</a:t>
                      </a:r>
                      <a:r>
                        <a:rPr sz="1800" spc="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перевищує	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1:5</a:t>
                      </a:r>
                      <a:endParaRPr sz="1800">
                        <a:latin typeface="Tahoma"/>
                        <a:cs typeface="Tahoma"/>
                      </a:endParaRPr>
                    </a:p>
                    <a:p>
                      <a:pPr marL="653415" indent="-105410">
                        <a:lnSpc>
                          <a:spcPct val="100000"/>
                        </a:lnSpc>
                        <a:buSzPct val="94444"/>
                        <a:buChar char="•"/>
                        <a:tabLst>
                          <a:tab pos="654050" algn="l"/>
                          <a:tab pos="3750945" algn="l"/>
                          <a:tab pos="5545455" algn="l"/>
                        </a:tabLst>
                      </a:pP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Співвідношення</a:t>
                      </a:r>
                      <a:r>
                        <a:rPr sz="1800" spc="1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інгредієнтів	перевищує	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1:5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FF4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652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Однорідність</a:t>
                      </a:r>
                      <a:r>
                        <a:rPr sz="1800" spc="-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порошкової</a:t>
                      </a:r>
                      <a:r>
                        <a:rPr sz="1800" spc="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суміші</a:t>
                      </a:r>
                      <a:r>
                        <a:rPr sz="1800" spc="-1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досягається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при</a:t>
                      </a:r>
                      <a:r>
                        <a:rPr sz="1800" spc="-1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співвідношенні</a:t>
                      </a:r>
                      <a:endParaRPr sz="1800">
                        <a:latin typeface="Tahoma"/>
                        <a:cs typeface="Tahoma"/>
                      </a:endParaRPr>
                    </a:p>
                    <a:p>
                      <a:pPr marL="91440" marR="2573655">
                        <a:lnSpc>
                          <a:spcPct val="100000"/>
                        </a:lnSpc>
                        <a:spcBef>
                          <a:spcPts val="5"/>
                        </a:spcBef>
                        <a:tabLst>
                          <a:tab pos="4403090" algn="l"/>
                          <a:tab pos="4775200" algn="l"/>
                        </a:tabLst>
                      </a:pP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для</a:t>
                      </a:r>
                      <a:r>
                        <a:rPr sz="1800" spc="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речовин</a:t>
                      </a:r>
                      <a:r>
                        <a:rPr sz="1800" spc="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загального</a:t>
                      </a:r>
                      <a:r>
                        <a:rPr sz="1800" spc="3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списку	від</a:t>
                      </a:r>
                      <a:r>
                        <a:rPr sz="1800" spc="-3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1:1</a:t>
                      </a:r>
                      <a:r>
                        <a:rPr sz="1800" spc="-2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до</a:t>
                      </a:r>
                      <a:r>
                        <a:rPr sz="1800" spc="-4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1:5 </a:t>
                      </a:r>
                      <a:r>
                        <a:rPr sz="1800" spc="-55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для</a:t>
                      </a:r>
                      <a:r>
                        <a:rPr sz="1800" spc="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отруйних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і</a:t>
                      </a:r>
                      <a:r>
                        <a:rPr sz="1800" spc="1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наркотичних</a:t>
                      </a:r>
                      <a:r>
                        <a:rPr sz="1800" spc="1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речовин		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1:1</a:t>
                      </a:r>
                      <a:r>
                        <a:rPr sz="1800" spc="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.</a:t>
                      </a:r>
                      <a:endParaRPr sz="1800">
                        <a:latin typeface="Tahoma"/>
                        <a:cs typeface="Tahoma"/>
                      </a:endParaRPr>
                    </a:p>
                    <a:p>
                      <a:pPr marL="191770">
                        <a:lnSpc>
                          <a:spcPct val="100000"/>
                        </a:lnSpc>
                      </a:pP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При</a:t>
                      </a:r>
                      <a:r>
                        <a:rPr sz="1800" spc="-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збільшенні</a:t>
                      </a:r>
                      <a:r>
                        <a:rPr sz="1800" spc="2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цього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співвідношення</a:t>
                      </a:r>
                      <a:r>
                        <a:rPr sz="1800" spc="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однорідність</a:t>
                      </a:r>
                      <a:r>
                        <a:rPr sz="1800" spc="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суміші</a:t>
                      </a:r>
                      <a:r>
                        <a:rPr sz="1800" spc="-1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різко</a:t>
                      </a:r>
                      <a:r>
                        <a:rPr sz="1800" spc="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зменшується</a:t>
                      </a:r>
                      <a:endParaRPr sz="1800">
                        <a:latin typeface="Tahoma"/>
                        <a:cs typeface="Tahoma"/>
                      </a:endParaRPr>
                    </a:p>
                    <a:p>
                      <a:pPr marR="1178560" algn="r">
                        <a:lnSpc>
                          <a:spcPts val="835"/>
                        </a:lnSpc>
                        <a:spcBef>
                          <a:spcPts val="820"/>
                        </a:spcBef>
                      </a:pPr>
                      <a:r>
                        <a:rPr sz="1400" b="1" spc="-40" dirty="0">
                          <a:solidFill>
                            <a:srgbClr val="1F696E"/>
                          </a:solidFill>
                          <a:latin typeface="Arial"/>
                          <a:cs typeface="Arial"/>
                        </a:rPr>
                        <a:t>16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E4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454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FFFFFF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object 2">
            <a:extLst>
              <a:ext uri="{FF2B5EF4-FFF2-40B4-BE49-F238E27FC236}">
                <a16:creationId xmlns:a16="http://schemas.microsoft.com/office/drawing/2014/main" id="{62FE9FF1-DCEF-4539-9823-9BB64AEBD51F}"/>
              </a:ext>
            </a:extLst>
          </p:cNvPr>
          <p:cNvSpPr txBox="1">
            <a:spLocks/>
          </p:cNvSpPr>
          <p:nvPr/>
        </p:nvSpPr>
        <p:spPr>
          <a:xfrm>
            <a:off x="190500" y="80690"/>
            <a:ext cx="8763000" cy="520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b="1" spc="-5" dirty="0">
                <a:solidFill>
                  <a:srgbClr val="001F5F"/>
                </a:solidFill>
              </a:rPr>
              <a:t>3. ЗАГАЛЬНІ</a:t>
            </a:r>
            <a:r>
              <a:rPr lang="ru-RU" b="1" spc="-20" dirty="0">
                <a:solidFill>
                  <a:srgbClr val="001F5F"/>
                </a:solidFill>
              </a:rPr>
              <a:t> </a:t>
            </a:r>
            <a:r>
              <a:rPr lang="ru-RU" b="1" dirty="0">
                <a:solidFill>
                  <a:srgbClr val="001F5F"/>
                </a:solidFill>
              </a:rPr>
              <a:t>ПРАВИЛА</a:t>
            </a:r>
            <a:r>
              <a:rPr lang="ru-RU" b="1" spc="-10" dirty="0">
                <a:solidFill>
                  <a:srgbClr val="001F5F"/>
                </a:solidFill>
              </a:rPr>
              <a:t> </a:t>
            </a:r>
            <a:r>
              <a:rPr lang="ru-RU" b="1" spc="-5" dirty="0">
                <a:solidFill>
                  <a:srgbClr val="001F5F"/>
                </a:solidFill>
              </a:rPr>
              <a:t>ВИГОТОВЛЕННЯ</a:t>
            </a:r>
            <a:r>
              <a:rPr lang="ru-RU" b="1" spc="-40" dirty="0">
                <a:solidFill>
                  <a:srgbClr val="001F5F"/>
                </a:solidFill>
              </a:rPr>
              <a:t> </a:t>
            </a:r>
            <a:r>
              <a:rPr lang="ru-RU" b="1" spc="-5" dirty="0">
                <a:solidFill>
                  <a:srgbClr val="001F5F"/>
                </a:solidFill>
              </a:rPr>
              <a:t>ПОРОШКІВ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19849" y="978217"/>
            <a:ext cx="8577580" cy="655955"/>
            <a:chOff x="319849" y="978217"/>
            <a:chExt cx="8577580" cy="6559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4611" y="982980"/>
              <a:ext cx="8567928" cy="64617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24611" y="982980"/>
              <a:ext cx="8568055" cy="646430"/>
            </a:xfrm>
            <a:custGeom>
              <a:avLst/>
              <a:gdLst/>
              <a:ahLst/>
              <a:cxnLst/>
              <a:rect l="l" t="t" r="r" b="b"/>
              <a:pathLst>
                <a:path w="8568055" h="646430">
                  <a:moveTo>
                    <a:pt x="0" y="107696"/>
                  </a:moveTo>
                  <a:lnTo>
                    <a:pt x="8463" y="65793"/>
                  </a:lnTo>
                  <a:lnTo>
                    <a:pt x="31545" y="31559"/>
                  </a:lnTo>
                  <a:lnTo>
                    <a:pt x="65777" y="8469"/>
                  </a:lnTo>
                  <a:lnTo>
                    <a:pt x="107696" y="0"/>
                  </a:lnTo>
                  <a:lnTo>
                    <a:pt x="8460232" y="0"/>
                  </a:lnTo>
                  <a:lnTo>
                    <a:pt x="8502134" y="8469"/>
                  </a:lnTo>
                  <a:lnTo>
                    <a:pt x="8536368" y="31559"/>
                  </a:lnTo>
                  <a:lnTo>
                    <a:pt x="8559458" y="65793"/>
                  </a:lnTo>
                  <a:lnTo>
                    <a:pt x="8567928" y="107696"/>
                  </a:lnTo>
                  <a:lnTo>
                    <a:pt x="8567928" y="538480"/>
                  </a:lnTo>
                  <a:lnTo>
                    <a:pt x="8559458" y="580382"/>
                  </a:lnTo>
                  <a:lnTo>
                    <a:pt x="8536368" y="614616"/>
                  </a:lnTo>
                  <a:lnTo>
                    <a:pt x="8502134" y="637706"/>
                  </a:lnTo>
                  <a:lnTo>
                    <a:pt x="8460232" y="646176"/>
                  </a:lnTo>
                  <a:lnTo>
                    <a:pt x="107696" y="646176"/>
                  </a:lnTo>
                  <a:lnTo>
                    <a:pt x="65777" y="637706"/>
                  </a:lnTo>
                  <a:lnTo>
                    <a:pt x="31545" y="614616"/>
                  </a:lnTo>
                  <a:lnTo>
                    <a:pt x="8463" y="580382"/>
                  </a:lnTo>
                  <a:lnTo>
                    <a:pt x="0" y="538480"/>
                  </a:lnTo>
                  <a:lnTo>
                    <a:pt x="0" y="107696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440436" y="1046226"/>
            <a:ext cx="8378953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54020" marR="5080" indent="-2941955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ПОРОШКИ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З ОТРУЙНИМИ, </a:t>
            </a: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НАРКОТИЧНИМИ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І </a:t>
            </a: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СИЛЬНОДІЮЧИМИ </a:t>
            </a:r>
            <a:r>
              <a:rPr sz="2000" spc="-6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РЕЧОВИНАМИ</a:t>
            </a:r>
            <a:endParaRPr sz="2000" dirty="0"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435673" y="2005393"/>
            <a:ext cx="4112260" cy="1428750"/>
            <a:chOff x="435673" y="2005393"/>
            <a:chExt cx="4112260" cy="1428750"/>
          </a:xfrm>
        </p:grpSpPr>
        <p:sp>
          <p:nvSpPr>
            <p:cNvPr id="7" name="object 7"/>
            <p:cNvSpPr/>
            <p:nvPr/>
          </p:nvSpPr>
          <p:spPr>
            <a:xfrm>
              <a:off x="440436" y="2010155"/>
              <a:ext cx="4102735" cy="1419225"/>
            </a:xfrm>
            <a:custGeom>
              <a:avLst/>
              <a:gdLst/>
              <a:ahLst/>
              <a:cxnLst/>
              <a:rect l="l" t="t" r="r" b="b"/>
              <a:pathLst>
                <a:path w="4102735" h="1419225">
                  <a:moveTo>
                    <a:pt x="3866134" y="0"/>
                  </a:moveTo>
                  <a:lnTo>
                    <a:pt x="236473" y="0"/>
                  </a:lnTo>
                  <a:lnTo>
                    <a:pt x="188814" y="4806"/>
                  </a:lnTo>
                  <a:lnTo>
                    <a:pt x="144425" y="18589"/>
                  </a:lnTo>
                  <a:lnTo>
                    <a:pt x="104256" y="40397"/>
                  </a:lnTo>
                  <a:lnTo>
                    <a:pt x="69259" y="69278"/>
                  </a:lnTo>
                  <a:lnTo>
                    <a:pt x="40384" y="104278"/>
                  </a:lnTo>
                  <a:lnTo>
                    <a:pt x="18582" y="144446"/>
                  </a:lnTo>
                  <a:lnTo>
                    <a:pt x="4804" y="188829"/>
                  </a:lnTo>
                  <a:lnTo>
                    <a:pt x="0" y="236474"/>
                  </a:lnTo>
                  <a:lnTo>
                    <a:pt x="0" y="1182370"/>
                  </a:lnTo>
                  <a:lnTo>
                    <a:pt x="4804" y="1230014"/>
                  </a:lnTo>
                  <a:lnTo>
                    <a:pt x="18582" y="1274397"/>
                  </a:lnTo>
                  <a:lnTo>
                    <a:pt x="40384" y="1314565"/>
                  </a:lnTo>
                  <a:lnTo>
                    <a:pt x="69259" y="1349565"/>
                  </a:lnTo>
                  <a:lnTo>
                    <a:pt x="104256" y="1378446"/>
                  </a:lnTo>
                  <a:lnTo>
                    <a:pt x="144425" y="1400254"/>
                  </a:lnTo>
                  <a:lnTo>
                    <a:pt x="188814" y="1414037"/>
                  </a:lnTo>
                  <a:lnTo>
                    <a:pt x="236473" y="1418844"/>
                  </a:lnTo>
                  <a:lnTo>
                    <a:pt x="3866134" y="1418844"/>
                  </a:lnTo>
                  <a:lnTo>
                    <a:pt x="3913778" y="1414037"/>
                  </a:lnTo>
                  <a:lnTo>
                    <a:pt x="3958161" y="1400254"/>
                  </a:lnTo>
                  <a:lnTo>
                    <a:pt x="3998329" y="1378446"/>
                  </a:lnTo>
                  <a:lnTo>
                    <a:pt x="4033329" y="1349565"/>
                  </a:lnTo>
                  <a:lnTo>
                    <a:pt x="4062210" y="1314565"/>
                  </a:lnTo>
                  <a:lnTo>
                    <a:pt x="4084018" y="1274397"/>
                  </a:lnTo>
                  <a:lnTo>
                    <a:pt x="4097801" y="1230014"/>
                  </a:lnTo>
                  <a:lnTo>
                    <a:pt x="4102608" y="1182370"/>
                  </a:lnTo>
                  <a:lnTo>
                    <a:pt x="4102608" y="236474"/>
                  </a:lnTo>
                  <a:lnTo>
                    <a:pt x="4097801" y="188829"/>
                  </a:lnTo>
                  <a:lnTo>
                    <a:pt x="4084018" y="144446"/>
                  </a:lnTo>
                  <a:lnTo>
                    <a:pt x="4062210" y="104278"/>
                  </a:lnTo>
                  <a:lnTo>
                    <a:pt x="4033329" y="69278"/>
                  </a:lnTo>
                  <a:lnTo>
                    <a:pt x="3998329" y="40397"/>
                  </a:lnTo>
                  <a:lnTo>
                    <a:pt x="3958161" y="18589"/>
                  </a:lnTo>
                  <a:lnTo>
                    <a:pt x="3913778" y="4806"/>
                  </a:lnTo>
                  <a:lnTo>
                    <a:pt x="3866134" y="0"/>
                  </a:lnTo>
                  <a:close/>
                </a:path>
              </a:pathLst>
            </a:custGeom>
            <a:solidFill>
              <a:srgbClr val="DFF4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40436" y="2010155"/>
              <a:ext cx="4102735" cy="1419225"/>
            </a:xfrm>
            <a:custGeom>
              <a:avLst/>
              <a:gdLst/>
              <a:ahLst/>
              <a:cxnLst/>
              <a:rect l="l" t="t" r="r" b="b"/>
              <a:pathLst>
                <a:path w="4102735" h="1419225">
                  <a:moveTo>
                    <a:pt x="0" y="236474"/>
                  </a:moveTo>
                  <a:lnTo>
                    <a:pt x="4804" y="188829"/>
                  </a:lnTo>
                  <a:lnTo>
                    <a:pt x="18582" y="144446"/>
                  </a:lnTo>
                  <a:lnTo>
                    <a:pt x="40384" y="104278"/>
                  </a:lnTo>
                  <a:lnTo>
                    <a:pt x="69259" y="69278"/>
                  </a:lnTo>
                  <a:lnTo>
                    <a:pt x="104256" y="40397"/>
                  </a:lnTo>
                  <a:lnTo>
                    <a:pt x="144425" y="18589"/>
                  </a:lnTo>
                  <a:lnTo>
                    <a:pt x="188814" y="4806"/>
                  </a:lnTo>
                  <a:lnTo>
                    <a:pt x="236473" y="0"/>
                  </a:lnTo>
                  <a:lnTo>
                    <a:pt x="3866134" y="0"/>
                  </a:lnTo>
                  <a:lnTo>
                    <a:pt x="3913778" y="4806"/>
                  </a:lnTo>
                  <a:lnTo>
                    <a:pt x="3958161" y="18589"/>
                  </a:lnTo>
                  <a:lnTo>
                    <a:pt x="3998329" y="40397"/>
                  </a:lnTo>
                  <a:lnTo>
                    <a:pt x="4033329" y="69278"/>
                  </a:lnTo>
                  <a:lnTo>
                    <a:pt x="4062210" y="104278"/>
                  </a:lnTo>
                  <a:lnTo>
                    <a:pt x="4084018" y="144446"/>
                  </a:lnTo>
                  <a:lnTo>
                    <a:pt x="4097801" y="188829"/>
                  </a:lnTo>
                  <a:lnTo>
                    <a:pt x="4102608" y="236474"/>
                  </a:lnTo>
                  <a:lnTo>
                    <a:pt x="4102608" y="1182370"/>
                  </a:lnTo>
                  <a:lnTo>
                    <a:pt x="4097801" y="1230014"/>
                  </a:lnTo>
                  <a:lnTo>
                    <a:pt x="4084018" y="1274397"/>
                  </a:lnTo>
                  <a:lnTo>
                    <a:pt x="4062210" y="1314565"/>
                  </a:lnTo>
                  <a:lnTo>
                    <a:pt x="4033329" y="1349565"/>
                  </a:lnTo>
                  <a:lnTo>
                    <a:pt x="3998329" y="1378446"/>
                  </a:lnTo>
                  <a:lnTo>
                    <a:pt x="3958161" y="1400254"/>
                  </a:lnTo>
                  <a:lnTo>
                    <a:pt x="3913778" y="1414037"/>
                  </a:lnTo>
                  <a:lnTo>
                    <a:pt x="3866134" y="1418844"/>
                  </a:lnTo>
                  <a:lnTo>
                    <a:pt x="236473" y="1418844"/>
                  </a:lnTo>
                  <a:lnTo>
                    <a:pt x="188814" y="1414037"/>
                  </a:lnTo>
                  <a:lnTo>
                    <a:pt x="144425" y="1400254"/>
                  </a:lnTo>
                  <a:lnTo>
                    <a:pt x="104256" y="1378446"/>
                  </a:lnTo>
                  <a:lnTo>
                    <a:pt x="69259" y="1349565"/>
                  </a:lnTo>
                  <a:lnTo>
                    <a:pt x="40384" y="1314565"/>
                  </a:lnTo>
                  <a:lnTo>
                    <a:pt x="18582" y="1274397"/>
                  </a:lnTo>
                  <a:lnTo>
                    <a:pt x="4804" y="1230014"/>
                  </a:lnTo>
                  <a:lnTo>
                    <a:pt x="0" y="1182370"/>
                  </a:lnTo>
                  <a:lnTo>
                    <a:pt x="0" y="236474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541121" y="2065401"/>
            <a:ext cx="3899535" cy="1245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отруйні</a:t>
            </a:r>
            <a:r>
              <a:rPr sz="2000" spc="-3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та</a:t>
            </a:r>
            <a:r>
              <a:rPr sz="2000" spc="-2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сильнодіючі</a:t>
            </a:r>
            <a:r>
              <a:rPr sz="2000" spc="-5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речовини </a:t>
            </a:r>
            <a:r>
              <a:rPr sz="2000" spc="-6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виписані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в </a:t>
            </a: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кількості,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що можна </a:t>
            </a:r>
            <a:r>
              <a:rPr sz="20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відважити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на ручних терезах, </a:t>
            </a:r>
            <a:r>
              <a:rPr sz="20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тобто</a:t>
            </a:r>
            <a:r>
              <a:rPr sz="2000" spc="-1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більше,</a:t>
            </a:r>
            <a:r>
              <a:rPr sz="2000" spc="-3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ніж 0,05</a:t>
            </a:r>
            <a:r>
              <a:rPr sz="2000" spc="-3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г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626673" y="1984057"/>
            <a:ext cx="4040504" cy="1383030"/>
            <a:chOff x="4626673" y="1984057"/>
            <a:chExt cx="4040504" cy="1383030"/>
          </a:xfrm>
        </p:grpSpPr>
        <p:sp>
          <p:nvSpPr>
            <p:cNvPr id="11" name="object 11"/>
            <p:cNvSpPr/>
            <p:nvPr/>
          </p:nvSpPr>
          <p:spPr>
            <a:xfrm>
              <a:off x="4631435" y="1988820"/>
              <a:ext cx="4030979" cy="1373505"/>
            </a:xfrm>
            <a:custGeom>
              <a:avLst/>
              <a:gdLst/>
              <a:ahLst/>
              <a:cxnLst/>
              <a:rect l="l" t="t" r="r" b="b"/>
              <a:pathLst>
                <a:path w="4030979" h="1373504">
                  <a:moveTo>
                    <a:pt x="3802125" y="0"/>
                  </a:moveTo>
                  <a:lnTo>
                    <a:pt x="228853" y="0"/>
                  </a:lnTo>
                  <a:lnTo>
                    <a:pt x="182739" y="4650"/>
                  </a:lnTo>
                  <a:lnTo>
                    <a:pt x="139785" y="17988"/>
                  </a:lnTo>
                  <a:lnTo>
                    <a:pt x="100911" y="39091"/>
                  </a:lnTo>
                  <a:lnTo>
                    <a:pt x="67040" y="67040"/>
                  </a:lnTo>
                  <a:lnTo>
                    <a:pt x="39091" y="100911"/>
                  </a:lnTo>
                  <a:lnTo>
                    <a:pt x="17988" y="139785"/>
                  </a:lnTo>
                  <a:lnTo>
                    <a:pt x="4650" y="182739"/>
                  </a:lnTo>
                  <a:lnTo>
                    <a:pt x="0" y="228853"/>
                  </a:lnTo>
                  <a:lnTo>
                    <a:pt x="0" y="1144269"/>
                  </a:lnTo>
                  <a:lnTo>
                    <a:pt x="4650" y="1190384"/>
                  </a:lnTo>
                  <a:lnTo>
                    <a:pt x="17988" y="1233338"/>
                  </a:lnTo>
                  <a:lnTo>
                    <a:pt x="39091" y="1272212"/>
                  </a:lnTo>
                  <a:lnTo>
                    <a:pt x="67040" y="1306083"/>
                  </a:lnTo>
                  <a:lnTo>
                    <a:pt x="100911" y="1334032"/>
                  </a:lnTo>
                  <a:lnTo>
                    <a:pt x="139785" y="1355135"/>
                  </a:lnTo>
                  <a:lnTo>
                    <a:pt x="182739" y="1368473"/>
                  </a:lnTo>
                  <a:lnTo>
                    <a:pt x="228853" y="1373124"/>
                  </a:lnTo>
                  <a:lnTo>
                    <a:pt x="3802125" y="1373124"/>
                  </a:lnTo>
                  <a:lnTo>
                    <a:pt x="3848240" y="1368473"/>
                  </a:lnTo>
                  <a:lnTo>
                    <a:pt x="3891194" y="1355135"/>
                  </a:lnTo>
                  <a:lnTo>
                    <a:pt x="3930068" y="1334032"/>
                  </a:lnTo>
                  <a:lnTo>
                    <a:pt x="3963939" y="1306083"/>
                  </a:lnTo>
                  <a:lnTo>
                    <a:pt x="3991888" y="1272212"/>
                  </a:lnTo>
                  <a:lnTo>
                    <a:pt x="4012991" y="1233338"/>
                  </a:lnTo>
                  <a:lnTo>
                    <a:pt x="4026329" y="1190384"/>
                  </a:lnTo>
                  <a:lnTo>
                    <a:pt x="4030980" y="1144269"/>
                  </a:lnTo>
                  <a:lnTo>
                    <a:pt x="4030980" y="228853"/>
                  </a:lnTo>
                  <a:lnTo>
                    <a:pt x="4026329" y="182739"/>
                  </a:lnTo>
                  <a:lnTo>
                    <a:pt x="4012991" y="139785"/>
                  </a:lnTo>
                  <a:lnTo>
                    <a:pt x="3991888" y="100911"/>
                  </a:lnTo>
                  <a:lnTo>
                    <a:pt x="3963939" y="67040"/>
                  </a:lnTo>
                  <a:lnTo>
                    <a:pt x="3930068" y="39091"/>
                  </a:lnTo>
                  <a:lnTo>
                    <a:pt x="3891194" y="17988"/>
                  </a:lnTo>
                  <a:lnTo>
                    <a:pt x="3848240" y="4650"/>
                  </a:lnTo>
                  <a:lnTo>
                    <a:pt x="3802125" y="0"/>
                  </a:lnTo>
                  <a:close/>
                </a:path>
              </a:pathLst>
            </a:custGeom>
            <a:solidFill>
              <a:srgbClr val="DFF4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631435" y="1988820"/>
              <a:ext cx="4030979" cy="1373505"/>
            </a:xfrm>
            <a:custGeom>
              <a:avLst/>
              <a:gdLst/>
              <a:ahLst/>
              <a:cxnLst/>
              <a:rect l="l" t="t" r="r" b="b"/>
              <a:pathLst>
                <a:path w="4030979" h="1373504">
                  <a:moveTo>
                    <a:pt x="0" y="228853"/>
                  </a:moveTo>
                  <a:lnTo>
                    <a:pt x="4650" y="182739"/>
                  </a:lnTo>
                  <a:lnTo>
                    <a:pt x="17988" y="139785"/>
                  </a:lnTo>
                  <a:lnTo>
                    <a:pt x="39091" y="100911"/>
                  </a:lnTo>
                  <a:lnTo>
                    <a:pt x="67040" y="67040"/>
                  </a:lnTo>
                  <a:lnTo>
                    <a:pt x="100911" y="39091"/>
                  </a:lnTo>
                  <a:lnTo>
                    <a:pt x="139785" y="17988"/>
                  </a:lnTo>
                  <a:lnTo>
                    <a:pt x="182739" y="4650"/>
                  </a:lnTo>
                  <a:lnTo>
                    <a:pt x="228853" y="0"/>
                  </a:lnTo>
                  <a:lnTo>
                    <a:pt x="3802125" y="0"/>
                  </a:lnTo>
                  <a:lnTo>
                    <a:pt x="3848240" y="4650"/>
                  </a:lnTo>
                  <a:lnTo>
                    <a:pt x="3891194" y="17988"/>
                  </a:lnTo>
                  <a:lnTo>
                    <a:pt x="3930068" y="39091"/>
                  </a:lnTo>
                  <a:lnTo>
                    <a:pt x="3963939" y="67040"/>
                  </a:lnTo>
                  <a:lnTo>
                    <a:pt x="3991888" y="100911"/>
                  </a:lnTo>
                  <a:lnTo>
                    <a:pt x="4012991" y="139785"/>
                  </a:lnTo>
                  <a:lnTo>
                    <a:pt x="4026329" y="182739"/>
                  </a:lnTo>
                  <a:lnTo>
                    <a:pt x="4030980" y="228853"/>
                  </a:lnTo>
                  <a:lnTo>
                    <a:pt x="4030980" y="1144269"/>
                  </a:lnTo>
                  <a:lnTo>
                    <a:pt x="4026329" y="1190384"/>
                  </a:lnTo>
                  <a:lnTo>
                    <a:pt x="4012991" y="1233338"/>
                  </a:lnTo>
                  <a:lnTo>
                    <a:pt x="3991888" y="1272212"/>
                  </a:lnTo>
                  <a:lnTo>
                    <a:pt x="3963939" y="1306083"/>
                  </a:lnTo>
                  <a:lnTo>
                    <a:pt x="3930068" y="1334032"/>
                  </a:lnTo>
                  <a:lnTo>
                    <a:pt x="3891194" y="1355135"/>
                  </a:lnTo>
                  <a:lnTo>
                    <a:pt x="3848240" y="1368473"/>
                  </a:lnTo>
                  <a:lnTo>
                    <a:pt x="3802125" y="1373124"/>
                  </a:lnTo>
                  <a:lnTo>
                    <a:pt x="228853" y="1373124"/>
                  </a:lnTo>
                  <a:lnTo>
                    <a:pt x="182739" y="1368473"/>
                  </a:lnTo>
                  <a:lnTo>
                    <a:pt x="139785" y="1355135"/>
                  </a:lnTo>
                  <a:lnTo>
                    <a:pt x="100911" y="1334032"/>
                  </a:lnTo>
                  <a:lnTo>
                    <a:pt x="67040" y="1306083"/>
                  </a:lnTo>
                  <a:lnTo>
                    <a:pt x="39091" y="1272212"/>
                  </a:lnTo>
                  <a:lnTo>
                    <a:pt x="17988" y="1233338"/>
                  </a:lnTo>
                  <a:lnTo>
                    <a:pt x="4650" y="1190384"/>
                  </a:lnTo>
                  <a:lnTo>
                    <a:pt x="0" y="1144269"/>
                  </a:lnTo>
                  <a:lnTo>
                    <a:pt x="0" y="228853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4697095" y="2042541"/>
            <a:ext cx="3900170" cy="1245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отруйні</a:t>
            </a:r>
            <a:r>
              <a:rPr sz="2000" spc="-3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та</a:t>
            </a:r>
            <a:r>
              <a:rPr sz="2000" spc="-2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сильнодіючі</a:t>
            </a:r>
            <a:r>
              <a:rPr sz="2000" spc="-4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речовини </a:t>
            </a:r>
            <a:r>
              <a:rPr sz="2000" spc="-6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виписані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в </a:t>
            </a: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кількості,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що не </a:t>
            </a:r>
            <a:r>
              <a:rPr sz="20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можна відважити на ручних </a:t>
            </a:r>
            <a:r>
              <a:rPr sz="20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терезах,</a:t>
            </a:r>
            <a:r>
              <a:rPr sz="2000" spc="-4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тобто</a:t>
            </a:r>
            <a:r>
              <a:rPr sz="2000" spc="-1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менше,</a:t>
            </a:r>
            <a:r>
              <a:rPr sz="2000" spc="-4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ніж 0,05</a:t>
            </a:r>
            <a:r>
              <a:rPr sz="2000" spc="-5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г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147572" y="1622805"/>
            <a:ext cx="6370320" cy="391160"/>
          </a:xfrm>
          <a:custGeom>
            <a:avLst/>
            <a:gdLst/>
            <a:ahLst/>
            <a:cxnLst/>
            <a:rect l="l" t="t" r="r" b="b"/>
            <a:pathLst>
              <a:path w="6370320" h="391160">
                <a:moveTo>
                  <a:pt x="2355596" y="12573"/>
                </a:moveTo>
                <a:lnTo>
                  <a:pt x="2353564" y="127"/>
                </a:lnTo>
                <a:lnTo>
                  <a:pt x="74371" y="346710"/>
                </a:lnTo>
                <a:lnTo>
                  <a:pt x="69608" y="315341"/>
                </a:lnTo>
                <a:lnTo>
                  <a:pt x="0" y="364490"/>
                </a:lnTo>
                <a:lnTo>
                  <a:pt x="81064" y="390652"/>
                </a:lnTo>
                <a:lnTo>
                  <a:pt x="76581" y="361188"/>
                </a:lnTo>
                <a:lnTo>
                  <a:pt x="76288" y="359283"/>
                </a:lnTo>
                <a:lnTo>
                  <a:pt x="2355596" y="12573"/>
                </a:lnTo>
                <a:close/>
              </a:path>
              <a:path w="6370320" h="391160">
                <a:moveTo>
                  <a:pt x="6366738" y="325589"/>
                </a:moveTo>
                <a:lnTo>
                  <a:pt x="6298946" y="281432"/>
                </a:lnTo>
                <a:lnTo>
                  <a:pt x="6295339" y="313029"/>
                </a:lnTo>
                <a:lnTo>
                  <a:pt x="3541014" y="0"/>
                </a:lnTo>
                <a:lnTo>
                  <a:pt x="3539490" y="12700"/>
                </a:lnTo>
                <a:lnTo>
                  <a:pt x="6293904" y="325589"/>
                </a:lnTo>
                <a:lnTo>
                  <a:pt x="6306718" y="325589"/>
                </a:lnTo>
                <a:lnTo>
                  <a:pt x="6366738" y="325589"/>
                </a:lnTo>
                <a:close/>
              </a:path>
              <a:path w="6370320" h="391160">
                <a:moveTo>
                  <a:pt x="6370320" y="327914"/>
                </a:moveTo>
                <a:lnTo>
                  <a:pt x="6368948" y="327025"/>
                </a:lnTo>
                <a:lnTo>
                  <a:pt x="6306566" y="327025"/>
                </a:lnTo>
                <a:lnTo>
                  <a:pt x="6293739" y="327025"/>
                </a:lnTo>
                <a:lnTo>
                  <a:pt x="6290310" y="357124"/>
                </a:lnTo>
                <a:lnTo>
                  <a:pt x="6370320" y="327914"/>
                </a:lnTo>
                <a:close/>
              </a:path>
            </a:pathLst>
          </a:custGeom>
          <a:solidFill>
            <a:srgbClr val="90A69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93319" y="3698240"/>
            <a:ext cx="8559800" cy="27698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1-й</a:t>
            </a:r>
            <a:r>
              <a:rPr sz="20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варіант:</a:t>
            </a:r>
            <a:r>
              <a:rPr sz="20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якщо</a:t>
            </a:r>
            <a:r>
              <a:rPr sz="20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отруйна</a:t>
            </a:r>
            <a:r>
              <a:rPr sz="20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або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сильнодіюча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речовина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прописана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 в </a:t>
            </a:r>
            <a:r>
              <a:rPr sz="2000" spc="-6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рецепті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в </a:t>
            </a: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кількості,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що можна </a:t>
            </a: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відважити на ручних терезах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то </a:t>
            </a: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порошки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виготовляють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за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загальними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правилами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виготовлення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складних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порошків,</a:t>
            </a:r>
            <a:r>
              <a:rPr sz="2000" spc="6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тобто</a:t>
            </a:r>
            <a:r>
              <a:rPr sz="20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в</a:t>
            </a:r>
            <a:r>
              <a:rPr sz="2000" spc="-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наступному</a:t>
            </a:r>
            <a:r>
              <a:rPr sz="2000" spc="-1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порядку:</a:t>
            </a:r>
            <a:endParaRPr sz="20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950">
              <a:latin typeface="Tahoma"/>
              <a:cs typeface="Tahoma"/>
            </a:endParaRPr>
          </a:p>
          <a:p>
            <a:pPr marL="12700" marR="40640">
              <a:lnSpc>
                <a:spcPct val="100000"/>
              </a:lnSpc>
              <a:buSzPct val="95000"/>
              <a:buFont typeface="Symbol"/>
              <a:buChar char=""/>
              <a:tabLst>
                <a:tab pos="130810" algn="l"/>
              </a:tabLst>
            </a:pP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ступку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затирають </a:t>
            </a: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індиферентною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речовиною, виписаною в більшій </a:t>
            </a:r>
            <a:r>
              <a:rPr sz="20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кількості, після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чого змішування </a:t>
            </a: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починають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з </a:t>
            </a: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лікарських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засобів, </a:t>
            </a:r>
            <a:r>
              <a:rPr sz="20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прописаних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в </a:t>
            </a: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меншій кількості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(від меншого </a:t>
            </a: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до більшого), додаючи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інші </a:t>
            </a:r>
            <a:r>
              <a:rPr sz="2000" spc="-6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речовини</a:t>
            </a:r>
            <a:r>
              <a:rPr sz="2000" spc="-4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в </a:t>
            </a: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порядку</a:t>
            </a:r>
            <a:r>
              <a:rPr sz="2000" spc="-2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їх</a:t>
            </a:r>
            <a:r>
              <a:rPr sz="20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зростаючих</a:t>
            </a:r>
            <a:r>
              <a:rPr sz="2000" spc="-2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кількостей</a:t>
            </a:r>
            <a:r>
              <a:rPr sz="2000" spc="-1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(з урахуванням</a:t>
            </a:r>
            <a:r>
              <a:rPr sz="2000" spc="-5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фізико-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93319" y="6442354"/>
            <a:ext cx="509778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хімічних</a:t>
            </a:r>
            <a:r>
              <a:rPr sz="2000" spc="-2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властивостей</a:t>
            </a:r>
            <a:r>
              <a:rPr sz="2000" spc="-4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лікарських</a:t>
            </a:r>
            <a:r>
              <a:rPr sz="2000" spc="-2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речовин)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236711" y="6646265"/>
            <a:ext cx="20066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120" dirty="0">
                <a:solidFill>
                  <a:srgbClr val="1F696E"/>
                </a:solidFill>
                <a:latin typeface="Arial"/>
                <a:cs typeface="Arial"/>
              </a:rPr>
              <a:t>17</a:t>
            </a:r>
            <a:endParaRPr sz="1400">
              <a:latin typeface="Arial"/>
              <a:cs typeface="Arial"/>
            </a:endParaRPr>
          </a:p>
        </p:txBody>
      </p:sp>
      <p:sp>
        <p:nvSpPr>
          <p:cNvPr id="21" name="object 2">
            <a:extLst>
              <a:ext uri="{FF2B5EF4-FFF2-40B4-BE49-F238E27FC236}">
                <a16:creationId xmlns:a16="http://schemas.microsoft.com/office/drawing/2014/main" id="{8C670FF3-20CE-4178-A918-F57045EFD84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8600" y="199857"/>
            <a:ext cx="8763000" cy="520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k-UA" b="1" spc="-5" dirty="0">
                <a:solidFill>
                  <a:srgbClr val="001F5F"/>
                </a:solidFill>
              </a:rPr>
              <a:t>3. </a:t>
            </a:r>
            <a:r>
              <a:rPr b="1" spc="-5" dirty="0">
                <a:solidFill>
                  <a:srgbClr val="001F5F"/>
                </a:solidFill>
              </a:rPr>
              <a:t>ЗАГАЛЬНІ</a:t>
            </a:r>
            <a:r>
              <a:rPr b="1" spc="-20" dirty="0">
                <a:solidFill>
                  <a:srgbClr val="001F5F"/>
                </a:solidFill>
              </a:rPr>
              <a:t> </a:t>
            </a:r>
            <a:r>
              <a:rPr b="1" dirty="0">
                <a:solidFill>
                  <a:srgbClr val="001F5F"/>
                </a:solidFill>
              </a:rPr>
              <a:t>ПРАВИЛА</a:t>
            </a:r>
            <a:r>
              <a:rPr b="1" spc="-10" dirty="0">
                <a:solidFill>
                  <a:srgbClr val="001F5F"/>
                </a:solidFill>
              </a:rPr>
              <a:t> </a:t>
            </a:r>
            <a:r>
              <a:rPr b="1" spc="-5" dirty="0">
                <a:solidFill>
                  <a:srgbClr val="001F5F"/>
                </a:solidFill>
              </a:rPr>
              <a:t>ВИГОТОВЛЕННЯ</a:t>
            </a:r>
            <a:r>
              <a:rPr b="1" spc="-40" dirty="0">
                <a:solidFill>
                  <a:srgbClr val="001F5F"/>
                </a:solidFill>
              </a:rPr>
              <a:t> </a:t>
            </a:r>
            <a:r>
              <a:rPr b="1" spc="-5" dirty="0">
                <a:solidFill>
                  <a:srgbClr val="001F5F"/>
                </a:solidFill>
              </a:rPr>
              <a:t>ПОРОШКІВ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79704" y="704087"/>
            <a:ext cx="8235950" cy="1496695"/>
            <a:chOff x="679704" y="704087"/>
            <a:chExt cx="8235950" cy="149669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9704" y="704087"/>
              <a:ext cx="8235822" cy="65544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9704" y="1566671"/>
              <a:ext cx="8235696" cy="63398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43983" y="1354836"/>
              <a:ext cx="76200" cy="216408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688644" y="771525"/>
            <a:ext cx="8075295" cy="58991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25755" marR="132715" algn="ctr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ПОРОШКИ 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З ОТРУЙНИМИ, 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НАРКОТИЧНИМИ 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І 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СИЛЬНОДІЮЧИМИ </a:t>
            </a:r>
            <a:r>
              <a:rPr sz="2000" spc="-6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РЕЧОВИНАМИ</a:t>
            </a:r>
            <a:endParaRPr sz="2000">
              <a:latin typeface="Tahoma"/>
              <a:cs typeface="Tahoma"/>
            </a:endParaRPr>
          </a:p>
          <a:p>
            <a:pPr marL="283210" marR="135255" algn="ctr">
              <a:lnSpc>
                <a:spcPct val="100000"/>
              </a:lnSpc>
              <a:spcBef>
                <a:spcPts val="1630"/>
              </a:spcBef>
            </a:pP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Отруйні 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та сильнодіючі речовини 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виписані 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в 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кількості, 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що можна </a:t>
            </a:r>
            <a:r>
              <a:rPr sz="2000" spc="-6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відважити,</a:t>
            </a:r>
            <a:r>
              <a:rPr sz="2000" spc="-3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тобто</a:t>
            </a:r>
            <a:r>
              <a:rPr sz="2000" spc="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більше,</a:t>
            </a:r>
            <a:r>
              <a:rPr sz="2000" spc="-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ніж 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0,05</a:t>
            </a:r>
            <a:r>
              <a:rPr sz="2000" spc="-3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г</a:t>
            </a:r>
            <a:endParaRPr sz="2000">
              <a:latin typeface="Tahoma"/>
              <a:cs typeface="Tahoma"/>
            </a:endParaRPr>
          </a:p>
          <a:p>
            <a:pPr marL="12700" marR="5080" algn="just">
              <a:lnSpc>
                <a:spcPct val="100000"/>
              </a:lnSpc>
              <a:spcBef>
                <a:spcPts val="1370"/>
              </a:spcBef>
            </a:pP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Оформлення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рецепта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 з</a:t>
            </a:r>
            <a:r>
              <a:rPr sz="20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отруйними,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 наркотичними</a:t>
            </a:r>
            <a:r>
              <a:rPr sz="20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речовинами</a:t>
            </a:r>
            <a:r>
              <a:rPr sz="20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і </a:t>
            </a:r>
            <a:r>
              <a:rPr sz="2000" spc="-6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речовинами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прекурсорами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відповідно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до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наказу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 №</a:t>
            </a:r>
            <a:r>
              <a:rPr sz="20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360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від </a:t>
            </a:r>
            <a:r>
              <a:rPr sz="2000" spc="-6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spc="-20" dirty="0">
                <a:solidFill>
                  <a:srgbClr val="496382"/>
                </a:solidFill>
                <a:latin typeface="Tahoma"/>
                <a:cs typeface="Tahoma"/>
              </a:rPr>
              <a:t>19.07.2005 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р 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МОЗ України «Про затвердження правил виписування 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рецептів 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та 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порядку відпуску 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лікарських засобів з аптек», 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штамп 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ЛПЗ, 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особиста 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печатка 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і 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підпис </a:t>
            </a:r>
            <a:r>
              <a:rPr sz="2000" spc="-10" dirty="0">
                <a:solidFill>
                  <a:srgbClr val="496382"/>
                </a:solidFill>
                <a:latin typeface="Tahoma"/>
                <a:cs typeface="Tahoma"/>
              </a:rPr>
              <a:t>лікаря. 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Термін 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придатності рецепта 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не</a:t>
            </a:r>
            <a:r>
              <a:rPr sz="2000" spc="-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більше</a:t>
            </a:r>
            <a:r>
              <a:rPr sz="2000" spc="-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1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 місяця.</a:t>
            </a:r>
            <a:endParaRPr sz="2000">
              <a:latin typeface="Tahoma"/>
              <a:cs typeface="Tahoma"/>
            </a:endParaRPr>
          </a:p>
          <a:p>
            <a:pPr marR="5002530" algn="r">
              <a:lnSpc>
                <a:spcPct val="100000"/>
              </a:lnSpc>
              <a:spcBef>
                <a:spcPts val="155"/>
              </a:spcBef>
            </a:pP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Rp.:</a:t>
            </a:r>
            <a:r>
              <a:rPr sz="2000" spc="-6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Osarsoli</a:t>
            </a:r>
            <a:r>
              <a:rPr sz="2000" spc="-6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2,5</a:t>
            </a:r>
            <a:endParaRPr sz="2000">
              <a:latin typeface="Tahoma"/>
              <a:cs typeface="Tahoma"/>
            </a:endParaRPr>
          </a:p>
          <a:p>
            <a:pPr marR="4988560" algn="r">
              <a:lnSpc>
                <a:spcPct val="100000"/>
              </a:lnSpc>
            </a:pP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Glucosi</a:t>
            </a:r>
            <a:r>
              <a:rPr sz="2000" spc="-7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10,0</a:t>
            </a:r>
            <a:endParaRPr sz="2000">
              <a:latin typeface="Tahoma"/>
              <a:cs typeface="Tahoma"/>
            </a:endParaRPr>
          </a:p>
          <a:p>
            <a:pPr marL="1648460" marR="4490720">
              <a:lnSpc>
                <a:spcPct val="100000"/>
              </a:lnSpc>
            </a:pP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Acidi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borici 1,0 </a:t>
            </a:r>
            <a:r>
              <a:rPr sz="20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Misce,</a:t>
            </a:r>
            <a:r>
              <a:rPr sz="2000" spc="-6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fiat</a:t>
            </a:r>
            <a:r>
              <a:rPr sz="2000" spc="-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pulvis.</a:t>
            </a:r>
            <a:endParaRPr sz="2000">
              <a:latin typeface="Tahoma"/>
              <a:cs typeface="Tahoma"/>
            </a:endParaRPr>
          </a:p>
          <a:p>
            <a:pPr marL="1648460">
              <a:lnSpc>
                <a:spcPct val="100000"/>
              </a:lnSpc>
            </a:pP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Divide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in partes</a:t>
            </a:r>
            <a:r>
              <a:rPr sz="2000" spc="-3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aequales</a:t>
            </a:r>
            <a:r>
              <a:rPr sz="2000" spc="-4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N</a:t>
            </a:r>
            <a:r>
              <a:rPr sz="2000" spc="-2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10.</a:t>
            </a:r>
            <a:endParaRPr sz="2000">
              <a:latin typeface="Tahoma"/>
              <a:cs typeface="Tahoma"/>
            </a:endParaRPr>
          </a:p>
          <a:p>
            <a:pPr marL="1648460">
              <a:lnSpc>
                <a:spcPct val="100000"/>
              </a:lnSpc>
            </a:pP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Signa.</a:t>
            </a:r>
            <a:r>
              <a:rPr sz="2000" spc="-3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Для</a:t>
            </a:r>
            <a:r>
              <a:rPr sz="2000" spc="-3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присипок.</a:t>
            </a:r>
            <a:endParaRPr sz="2000">
              <a:latin typeface="Tahoma"/>
              <a:cs typeface="Tahoma"/>
            </a:endParaRPr>
          </a:p>
          <a:p>
            <a:pPr marL="1734820">
              <a:lnSpc>
                <a:spcPct val="100000"/>
              </a:lnSpc>
              <a:spcBef>
                <a:spcPts val="605"/>
              </a:spcBef>
            </a:pPr>
            <a:r>
              <a:rPr sz="1400" spc="-5" dirty="0">
                <a:solidFill>
                  <a:srgbClr val="164A4F"/>
                </a:solidFill>
                <a:latin typeface="Tahoma"/>
                <a:cs typeface="Tahoma"/>
              </a:rPr>
              <a:t>Підпис</a:t>
            </a:r>
            <a:r>
              <a:rPr sz="1400" spc="-3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400" spc="-5" dirty="0">
                <a:solidFill>
                  <a:srgbClr val="164A4F"/>
                </a:solidFill>
                <a:latin typeface="Tahoma"/>
                <a:cs typeface="Tahoma"/>
              </a:rPr>
              <a:t>лікаря</a:t>
            </a:r>
            <a:endParaRPr sz="1400">
              <a:latin typeface="Tahoma"/>
              <a:cs typeface="Tahoma"/>
            </a:endParaRPr>
          </a:p>
          <a:p>
            <a:pPr marL="1759585">
              <a:lnSpc>
                <a:spcPct val="100000"/>
              </a:lnSpc>
              <a:spcBef>
                <a:spcPts val="720"/>
              </a:spcBef>
              <a:tabLst>
                <a:tab pos="3506470" algn="l"/>
                <a:tab pos="6928484" algn="l"/>
              </a:tabLst>
            </a:pPr>
            <a:r>
              <a:rPr sz="1400" spc="-5" dirty="0">
                <a:solidFill>
                  <a:srgbClr val="164A4F"/>
                </a:solidFill>
                <a:latin typeface="Tahoma"/>
                <a:cs typeface="Tahoma"/>
              </a:rPr>
              <a:t>Печатка</a:t>
            </a:r>
            <a:r>
              <a:rPr sz="14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400" spc="-5" dirty="0">
                <a:solidFill>
                  <a:srgbClr val="164A4F"/>
                </a:solidFill>
                <a:latin typeface="Tahoma"/>
                <a:cs typeface="Tahoma"/>
              </a:rPr>
              <a:t>лікаря	Печатка</a:t>
            </a:r>
            <a:r>
              <a:rPr sz="1400" spc="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400" spc="-5" dirty="0">
                <a:solidFill>
                  <a:srgbClr val="164A4F"/>
                </a:solidFill>
                <a:latin typeface="Tahoma"/>
                <a:cs typeface="Tahoma"/>
              </a:rPr>
              <a:t>«ЛПЗ»	</a:t>
            </a:r>
            <a:r>
              <a:rPr sz="2100" b="1" spc="-75" baseline="3968" dirty="0">
                <a:solidFill>
                  <a:srgbClr val="1F696E"/>
                </a:solidFill>
                <a:latin typeface="Arial"/>
                <a:cs typeface="Arial"/>
              </a:rPr>
              <a:t>18</a:t>
            </a:r>
            <a:endParaRPr sz="2100" baseline="3968">
              <a:latin typeface="Arial"/>
              <a:cs typeface="Arial"/>
            </a:endParaRPr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id="{D4054C14-AE52-4C27-90F2-5F8CB422DBC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8600" y="199857"/>
            <a:ext cx="8763000" cy="520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k-UA" b="1" spc="-5" dirty="0">
                <a:solidFill>
                  <a:srgbClr val="001F5F"/>
                </a:solidFill>
              </a:rPr>
              <a:t>3. </a:t>
            </a:r>
            <a:r>
              <a:rPr b="1" spc="-5" dirty="0">
                <a:solidFill>
                  <a:srgbClr val="001F5F"/>
                </a:solidFill>
              </a:rPr>
              <a:t>ЗАГАЛЬНІ</a:t>
            </a:r>
            <a:r>
              <a:rPr b="1" spc="-20" dirty="0">
                <a:solidFill>
                  <a:srgbClr val="001F5F"/>
                </a:solidFill>
              </a:rPr>
              <a:t> </a:t>
            </a:r>
            <a:r>
              <a:rPr b="1" dirty="0">
                <a:solidFill>
                  <a:srgbClr val="001F5F"/>
                </a:solidFill>
              </a:rPr>
              <a:t>ПРАВИЛА</a:t>
            </a:r>
            <a:r>
              <a:rPr b="1" spc="-10" dirty="0">
                <a:solidFill>
                  <a:srgbClr val="001F5F"/>
                </a:solidFill>
              </a:rPr>
              <a:t> </a:t>
            </a:r>
            <a:r>
              <a:rPr b="1" spc="-5" dirty="0">
                <a:solidFill>
                  <a:srgbClr val="001F5F"/>
                </a:solidFill>
              </a:rPr>
              <a:t>ВИГОТОВЛЕННЯ</a:t>
            </a:r>
            <a:r>
              <a:rPr b="1" spc="-40" dirty="0">
                <a:solidFill>
                  <a:srgbClr val="001F5F"/>
                </a:solidFill>
              </a:rPr>
              <a:t> </a:t>
            </a:r>
            <a:r>
              <a:rPr b="1" spc="-5" dirty="0">
                <a:solidFill>
                  <a:srgbClr val="001F5F"/>
                </a:solidFill>
              </a:rPr>
              <a:t>ПОРОШКІВ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01980" y="647700"/>
            <a:ext cx="8136890" cy="1536700"/>
            <a:chOff x="601980" y="647700"/>
            <a:chExt cx="8136890" cy="1536700"/>
          </a:xfrm>
        </p:grpSpPr>
        <p:sp>
          <p:nvSpPr>
            <p:cNvPr id="3" name="object 3"/>
            <p:cNvSpPr/>
            <p:nvPr/>
          </p:nvSpPr>
          <p:spPr>
            <a:xfrm>
              <a:off x="755904" y="647700"/>
              <a:ext cx="7914640" cy="646430"/>
            </a:xfrm>
            <a:custGeom>
              <a:avLst/>
              <a:gdLst/>
              <a:ahLst/>
              <a:cxnLst/>
              <a:rect l="l" t="t" r="r" b="b"/>
              <a:pathLst>
                <a:path w="7914640" h="646430">
                  <a:moveTo>
                    <a:pt x="7806436" y="0"/>
                  </a:moveTo>
                  <a:lnTo>
                    <a:pt x="107695" y="0"/>
                  </a:lnTo>
                  <a:lnTo>
                    <a:pt x="65777" y="8469"/>
                  </a:lnTo>
                  <a:lnTo>
                    <a:pt x="31545" y="31559"/>
                  </a:lnTo>
                  <a:lnTo>
                    <a:pt x="8463" y="65793"/>
                  </a:lnTo>
                  <a:lnTo>
                    <a:pt x="0" y="107696"/>
                  </a:lnTo>
                  <a:lnTo>
                    <a:pt x="0" y="538479"/>
                  </a:lnTo>
                  <a:lnTo>
                    <a:pt x="8463" y="580382"/>
                  </a:lnTo>
                  <a:lnTo>
                    <a:pt x="31545" y="614616"/>
                  </a:lnTo>
                  <a:lnTo>
                    <a:pt x="65777" y="637706"/>
                  </a:lnTo>
                  <a:lnTo>
                    <a:pt x="107695" y="646176"/>
                  </a:lnTo>
                  <a:lnTo>
                    <a:pt x="7806436" y="646176"/>
                  </a:lnTo>
                  <a:lnTo>
                    <a:pt x="7848338" y="637706"/>
                  </a:lnTo>
                  <a:lnTo>
                    <a:pt x="7882572" y="614616"/>
                  </a:lnTo>
                  <a:lnTo>
                    <a:pt x="7905662" y="580382"/>
                  </a:lnTo>
                  <a:lnTo>
                    <a:pt x="7914132" y="538479"/>
                  </a:lnTo>
                  <a:lnTo>
                    <a:pt x="7914132" y="107696"/>
                  </a:lnTo>
                  <a:lnTo>
                    <a:pt x="7905662" y="65793"/>
                  </a:lnTo>
                  <a:lnTo>
                    <a:pt x="7882572" y="31559"/>
                  </a:lnTo>
                  <a:lnTo>
                    <a:pt x="7848338" y="8469"/>
                  </a:lnTo>
                  <a:lnTo>
                    <a:pt x="7806436" y="0"/>
                  </a:lnTo>
                  <a:close/>
                </a:path>
              </a:pathLst>
            </a:custGeom>
            <a:solidFill>
              <a:srgbClr val="DFF4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01980" y="1560575"/>
              <a:ext cx="8136890" cy="623570"/>
            </a:xfrm>
            <a:custGeom>
              <a:avLst/>
              <a:gdLst/>
              <a:ahLst/>
              <a:cxnLst/>
              <a:rect l="l" t="t" r="r" b="b"/>
              <a:pathLst>
                <a:path w="8136890" h="623569">
                  <a:moveTo>
                    <a:pt x="8032750" y="0"/>
                  </a:moveTo>
                  <a:lnTo>
                    <a:pt x="103886" y="0"/>
                  </a:lnTo>
                  <a:lnTo>
                    <a:pt x="63447" y="8159"/>
                  </a:lnTo>
                  <a:lnTo>
                    <a:pt x="30426" y="30416"/>
                  </a:lnTo>
                  <a:lnTo>
                    <a:pt x="8163" y="63436"/>
                  </a:lnTo>
                  <a:lnTo>
                    <a:pt x="0" y="103886"/>
                  </a:lnTo>
                  <a:lnTo>
                    <a:pt x="0" y="519429"/>
                  </a:lnTo>
                  <a:lnTo>
                    <a:pt x="8163" y="559879"/>
                  </a:lnTo>
                  <a:lnTo>
                    <a:pt x="30426" y="592899"/>
                  </a:lnTo>
                  <a:lnTo>
                    <a:pt x="63447" y="615156"/>
                  </a:lnTo>
                  <a:lnTo>
                    <a:pt x="103886" y="623315"/>
                  </a:lnTo>
                  <a:lnTo>
                    <a:pt x="8032750" y="623315"/>
                  </a:lnTo>
                  <a:lnTo>
                    <a:pt x="8073199" y="615156"/>
                  </a:lnTo>
                  <a:lnTo>
                    <a:pt x="8106219" y="592899"/>
                  </a:lnTo>
                  <a:lnTo>
                    <a:pt x="8128476" y="559879"/>
                  </a:lnTo>
                  <a:lnTo>
                    <a:pt x="8136636" y="519429"/>
                  </a:lnTo>
                  <a:lnTo>
                    <a:pt x="8136636" y="103886"/>
                  </a:lnTo>
                  <a:lnTo>
                    <a:pt x="8128476" y="63436"/>
                  </a:lnTo>
                  <a:lnTo>
                    <a:pt x="8106219" y="30416"/>
                  </a:lnTo>
                  <a:lnTo>
                    <a:pt x="8073199" y="8159"/>
                  </a:lnTo>
                  <a:lnTo>
                    <a:pt x="8032750" y="0"/>
                  </a:lnTo>
                  <a:close/>
                </a:path>
              </a:pathLst>
            </a:custGeom>
            <a:solidFill>
              <a:srgbClr val="E0E7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318762" y="1298448"/>
              <a:ext cx="76200" cy="372110"/>
            </a:xfrm>
            <a:custGeom>
              <a:avLst/>
              <a:gdLst/>
              <a:ahLst/>
              <a:cxnLst/>
              <a:rect l="l" t="t" r="r" b="b"/>
              <a:pathLst>
                <a:path w="76200" h="372110">
                  <a:moveTo>
                    <a:pt x="31697" y="295677"/>
                  </a:moveTo>
                  <a:lnTo>
                    <a:pt x="0" y="295782"/>
                  </a:lnTo>
                  <a:lnTo>
                    <a:pt x="38353" y="371855"/>
                  </a:lnTo>
                  <a:lnTo>
                    <a:pt x="69839" y="308355"/>
                  </a:lnTo>
                  <a:lnTo>
                    <a:pt x="31750" y="308355"/>
                  </a:lnTo>
                  <a:lnTo>
                    <a:pt x="31697" y="295677"/>
                  </a:lnTo>
                  <a:close/>
                </a:path>
                <a:path w="76200" h="372110">
                  <a:moveTo>
                    <a:pt x="44397" y="295635"/>
                  </a:moveTo>
                  <a:lnTo>
                    <a:pt x="31697" y="295677"/>
                  </a:lnTo>
                  <a:lnTo>
                    <a:pt x="31750" y="308355"/>
                  </a:lnTo>
                  <a:lnTo>
                    <a:pt x="44450" y="308355"/>
                  </a:lnTo>
                  <a:lnTo>
                    <a:pt x="44397" y="295635"/>
                  </a:lnTo>
                  <a:close/>
                </a:path>
                <a:path w="76200" h="372110">
                  <a:moveTo>
                    <a:pt x="76200" y="295528"/>
                  </a:moveTo>
                  <a:lnTo>
                    <a:pt x="44397" y="295635"/>
                  </a:lnTo>
                  <a:lnTo>
                    <a:pt x="44450" y="308355"/>
                  </a:lnTo>
                  <a:lnTo>
                    <a:pt x="69839" y="308355"/>
                  </a:lnTo>
                  <a:lnTo>
                    <a:pt x="76200" y="295528"/>
                  </a:lnTo>
                  <a:close/>
                </a:path>
                <a:path w="76200" h="372110">
                  <a:moveTo>
                    <a:pt x="43179" y="0"/>
                  </a:moveTo>
                  <a:lnTo>
                    <a:pt x="30479" y="0"/>
                  </a:lnTo>
                  <a:lnTo>
                    <a:pt x="31697" y="295677"/>
                  </a:lnTo>
                  <a:lnTo>
                    <a:pt x="44397" y="295635"/>
                  </a:lnTo>
                  <a:lnTo>
                    <a:pt x="4317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763016" y="710945"/>
            <a:ext cx="7981315" cy="38392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130550" marR="199390" indent="-2964815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ПОРОШКИ 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З ОТРУЙНИМИ, 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НАРКОТИЧНИМИ 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І 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СИЛЬНОДІЮЧИМИ </a:t>
            </a:r>
            <a:r>
              <a:rPr sz="2000" spc="-6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РЕЧОВИНАМИ</a:t>
            </a:r>
            <a:endParaRPr sz="2000" dirty="0">
              <a:latin typeface="Tahoma"/>
              <a:cs typeface="Tahoma"/>
            </a:endParaRPr>
          </a:p>
          <a:p>
            <a:pPr marR="161925" algn="ctr">
              <a:lnSpc>
                <a:spcPct val="100000"/>
              </a:lnSpc>
              <a:spcBef>
                <a:spcPts val="2020"/>
              </a:spcBef>
            </a:pP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Отруйні</a:t>
            </a:r>
            <a:r>
              <a:rPr sz="2000" spc="-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та</a:t>
            </a:r>
            <a:r>
              <a:rPr sz="20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сильнодіючі</a:t>
            </a:r>
            <a:r>
              <a:rPr sz="2000" spc="-1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речовини</a:t>
            </a:r>
            <a:r>
              <a:rPr sz="2000" spc="-3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виписані</a:t>
            </a:r>
            <a:r>
              <a:rPr sz="2000" spc="-3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в</a:t>
            </a:r>
            <a:r>
              <a:rPr sz="20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кількості,</a:t>
            </a:r>
            <a:r>
              <a:rPr sz="20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що</a:t>
            </a: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можна</a:t>
            </a:r>
            <a:endParaRPr sz="2000" dirty="0">
              <a:latin typeface="Tahoma"/>
              <a:cs typeface="Tahoma"/>
            </a:endParaRPr>
          </a:p>
          <a:p>
            <a:pPr marR="159385" algn="ctr">
              <a:lnSpc>
                <a:spcPct val="100000"/>
              </a:lnSpc>
            </a:pP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відважити,</a:t>
            </a:r>
            <a:r>
              <a:rPr sz="2000" spc="-3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тобто більше,</a:t>
            </a:r>
            <a:r>
              <a:rPr sz="2000" spc="-2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ніж</a:t>
            </a:r>
            <a:r>
              <a:rPr sz="2000" spc="-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0,05</a:t>
            </a:r>
            <a:r>
              <a:rPr sz="2000" spc="-3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г</a:t>
            </a:r>
            <a:endParaRPr sz="2000" dirty="0">
              <a:latin typeface="Tahoma"/>
              <a:cs typeface="Tahoma"/>
            </a:endParaRPr>
          </a:p>
          <a:p>
            <a:pPr marL="12700" marR="5080" algn="just">
              <a:lnSpc>
                <a:spcPct val="100000"/>
              </a:lnSpc>
              <a:spcBef>
                <a:spcPts val="1595"/>
              </a:spcBef>
            </a:pP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Дозу 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осарсолу не перевіряють тому що, 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порошок 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призначений 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для </a:t>
            </a:r>
            <a:r>
              <a:rPr sz="20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зовнішнього застосування. 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Отруйна речовина осарсол зберігається </a:t>
            </a:r>
            <a:r>
              <a:rPr sz="2000" spc="-6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в 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шафі 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(сейфі) 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VENENA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для зберігання 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отруйних і 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психотропних 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сильно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діючих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 речовин</a:t>
            </a:r>
            <a:r>
              <a:rPr sz="20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(кодеїн,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spc="-10" dirty="0">
                <a:solidFill>
                  <a:srgbClr val="496382"/>
                </a:solidFill>
                <a:latin typeface="Tahoma"/>
                <a:cs typeface="Tahoma"/>
              </a:rPr>
              <a:t>кодеїну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фосфат,</a:t>
            </a:r>
            <a:r>
              <a:rPr sz="20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фенобарбітал, </a:t>
            </a:r>
            <a:r>
              <a:rPr sz="2000" spc="-6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ефедрину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гідрохлорид),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 що</a:t>
            </a:r>
            <a:r>
              <a:rPr sz="20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підлягають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spc="-10" dirty="0">
                <a:solidFill>
                  <a:srgbClr val="496382"/>
                </a:solidFill>
                <a:latin typeface="Tahoma"/>
                <a:cs typeface="Tahoma"/>
              </a:rPr>
              <a:t>предметно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 кількісному 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 обліку</a:t>
            </a:r>
            <a:r>
              <a:rPr sz="20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.</a:t>
            </a:r>
            <a:r>
              <a:rPr sz="20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Виписують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вимогу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на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отримання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2,5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 осарсолу</a:t>
            </a:r>
            <a:r>
              <a:rPr sz="20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на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 зворотному</a:t>
            </a:r>
            <a:r>
              <a:rPr sz="2000" spc="-3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боці</a:t>
            </a:r>
            <a:r>
              <a:rPr sz="2000" spc="-2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рецепту:</a:t>
            </a:r>
            <a:endParaRPr sz="2000" dirty="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850895" y="4685791"/>
            <a:ext cx="818515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Ви</a:t>
            </a:r>
            <a:r>
              <a:rPr sz="2000" spc="-10" dirty="0">
                <a:solidFill>
                  <a:srgbClr val="164A4F"/>
                </a:solidFill>
                <a:latin typeface="Tahoma"/>
                <a:cs typeface="Tahoma"/>
              </a:rPr>
              <a:t>д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а</a:t>
            </a:r>
            <a:r>
              <a:rPr sz="2000" spc="10" dirty="0">
                <a:solidFill>
                  <a:srgbClr val="164A4F"/>
                </a:solidFill>
                <a:latin typeface="Tahoma"/>
                <a:cs typeface="Tahoma"/>
              </a:rPr>
              <a:t>в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:  Дата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355338" y="4685791"/>
            <a:ext cx="134747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Osarsoli</a:t>
            </a:r>
            <a:r>
              <a:rPr sz="2000" spc="-8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2,5</a:t>
            </a:r>
            <a:endParaRPr sz="2000">
              <a:latin typeface="Tahoma"/>
              <a:cs typeface="Tahoma"/>
            </a:endParaRPr>
          </a:p>
          <a:p>
            <a:pPr marL="58419">
              <a:lnSpc>
                <a:spcPct val="100000"/>
              </a:lnSpc>
            </a:pP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Підпис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850895" y="5599887"/>
            <a:ext cx="1205865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Отримав</a:t>
            </a:r>
            <a:r>
              <a:rPr sz="2000" spc="-7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:</a:t>
            </a:r>
            <a:endParaRPr sz="20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Дата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426965" y="5599887"/>
            <a:ext cx="1532255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Osarsoli</a:t>
            </a:r>
            <a:r>
              <a:rPr sz="2000" spc="-5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2,5</a:t>
            </a:r>
            <a:endParaRPr sz="2000">
              <a:latin typeface="Tahoma"/>
              <a:cs typeface="Tahoma"/>
            </a:endParaRPr>
          </a:p>
          <a:p>
            <a:pPr marL="742950">
              <a:lnSpc>
                <a:spcPct val="100000"/>
              </a:lnSpc>
            </a:pP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Підпис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820659" y="6432296"/>
            <a:ext cx="217804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30" dirty="0">
                <a:solidFill>
                  <a:srgbClr val="1F696E"/>
                </a:solidFill>
                <a:latin typeface="Arial"/>
                <a:cs typeface="Arial"/>
              </a:rPr>
              <a:t>19</a:t>
            </a:r>
            <a:endParaRPr sz="1400">
              <a:latin typeface="Arial"/>
              <a:cs typeface="Arial"/>
            </a:endParaRPr>
          </a:p>
        </p:txBody>
      </p:sp>
      <p:sp>
        <p:nvSpPr>
          <p:cNvPr id="15" name="object 2">
            <a:extLst>
              <a:ext uri="{FF2B5EF4-FFF2-40B4-BE49-F238E27FC236}">
                <a16:creationId xmlns:a16="http://schemas.microsoft.com/office/drawing/2014/main" id="{5871E722-504A-4216-A0DE-D1E4D7E0630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88925" y="134113"/>
            <a:ext cx="8763000" cy="520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k-UA" b="1" spc="-5" dirty="0">
                <a:solidFill>
                  <a:srgbClr val="001F5F"/>
                </a:solidFill>
              </a:rPr>
              <a:t>3. </a:t>
            </a:r>
            <a:r>
              <a:rPr b="1" spc="-5" dirty="0">
                <a:solidFill>
                  <a:srgbClr val="001F5F"/>
                </a:solidFill>
              </a:rPr>
              <a:t>ЗАГАЛЬНІ</a:t>
            </a:r>
            <a:r>
              <a:rPr b="1" spc="-20" dirty="0">
                <a:solidFill>
                  <a:srgbClr val="001F5F"/>
                </a:solidFill>
              </a:rPr>
              <a:t> </a:t>
            </a:r>
            <a:r>
              <a:rPr b="1" dirty="0">
                <a:solidFill>
                  <a:srgbClr val="001F5F"/>
                </a:solidFill>
              </a:rPr>
              <a:t>ПРАВИЛА</a:t>
            </a:r>
            <a:r>
              <a:rPr b="1" spc="-10" dirty="0">
                <a:solidFill>
                  <a:srgbClr val="001F5F"/>
                </a:solidFill>
              </a:rPr>
              <a:t> </a:t>
            </a:r>
            <a:r>
              <a:rPr b="1" spc="-5" dirty="0">
                <a:solidFill>
                  <a:srgbClr val="001F5F"/>
                </a:solidFill>
              </a:rPr>
              <a:t>ВИГОТОВЛЕННЯ</a:t>
            </a:r>
            <a:r>
              <a:rPr b="1" spc="-40" dirty="0">
                <a:solidFill>
                  <a:srgbClr val="001F5F"/>
                </a:solidFill>
              </a:rPr>
              <a:t> </a:t>
            </a:r>
            <a:r>
              <a:rPr b="1" spc="-5" dirty="0">
                <a:solidFill>
                  <a:srgbClr val="001F5F"/>
                </a:solidFill>
              </a:rPr>
              <a:t>ПОРОШКІВ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51331" y="850265"/>
            <a:ext cx="7858125" cy="902335"/>
            <a:chOff x="751331" y="510540"/>
            <a:chExt cx="7858125" cy="902335"/>
          </a:xfrm>
        </p:grpSpPr>
        <p:sp>
          <p:nvSpPr>
            <p:cNvPr id="3" name="object 3"/>
            <p:cNvSpPr/>
            <p:nvPr/>
          </p:nvSpPr>
          <p:spPr>
            <a:xfrm>
              <a:off x="755903" y="515112"/>
              <a:ext cx="7848600" cy="893444"/>
            </a:xfrm>
            <a:custGeom>
              <a:avLst/>
              <a:gdLst/>
              <a:ahLst/>
              <a:cxnLst/>
              <a:rect l="l" t="t" r="r" b="b"/>
              <a:pathLst>
                <a:path w="7848600" h="893444">
                  <a:moveTo>
                    <a:pt x="7699756" y="0"/>
                  </a:moveTo>
                  <a:lnTo>
                    <a:pt x="148843" y="0"/>
                  </a:lnTo>
                  <a:lnTo>
                    <a:pt x="101796" y="7591"/>
                  </a:lnTo>
                  <a:lnTo>
                    <a:pt x="60937" y="28728"/>
                  </a:lnTo>
                  <a:lnTo>
                    <a:pt x="28717" y="60953"/>
                  </a:lnTo>
                  <a:lnTo>
                    <a:pt x="7587" y="101811"/>
                  </a:lnTo>
                  <a:lnTo>
                    <a:pt x="0" y="148843"/>
                  </a:lnTo>
                  <a:lnTo>
                    <a:pt x="0" y="744220"/>
                  </a:lnTo>
                  <a:lnTo>
                    <a:pt x="7587" y="791252"/>
                  </a:lnTo>
                  <a:lnTo>
                    <a:pt x="28717" y="832110"/>
                  </a:lnTo>
                  <a:lnTo>
                    <a:pt x="60937" y="864335"/>
                  </a:lnTo>
                  <a:lnTo>
                    <a:pt x="101796" y="885472"/>
                  </a:lnTo>
                  <a:lnTo>
                    <a:pt x="148843" y="893063"/>
                  </a:lnTo>
                  <a:lnTo>
                    <a:pt x="7699756" y="893063"/>
                  </a:lnTo>
                  <a:lnTo>
                    <a:pt x="7746788" y="885472"/>
                  </a:lnTo>
                  <a:lnTo>
                    <a:pt x="7787646" y="864335"/>
                  </a:lnTo>
                  <a:lnTo>
                    <a:pt x="7819871" y="832110"/>
                  </a:lnTo>
                  <a:lnTo>
                    <a:pt x="7841008" y="791252"/>
                  </a:lnTo>
                  <a:lnTo>
                    <a:pt x="7848600" y="744220"/>
                  </a:lnTo>
                  <a:lnTo>
                    <a:pt x="7848600" y="148843"/>
                  </a:lnTo>
                  <a:lnTo>
                    <a:pt x="7841008" y="101811"/>
                  </a:lnTo>
                  <a:lnTo>
                    <a:pt x="7819871" y="60953"/>
                  </a:lnTo>
                  <a:lnTo>
                    <a:pt x="7787646" y="28728"/>
                  </a:lnTo>
                  <a:lnTo>
                    <a:pt x="7746788" y="7591"/>
                  </a:lnTo>
                  <a:lnTo>
                    <a:pt x="7699756" y="0"/>
                  </a:lnTo>
                  <a:close/>
                </a:path>
              </a:pathLst>
            </a:custGeom>
            <a:solidFill>
              <a:srgbClr val="DFF4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55903" y="515112"/>
              <a:ext cx="7848600" cy="893444"/>
            </a:xfrm>
            <a:custGeom>
              <a:avLst/>
              <a:gdLst/>
              <a:ahLst/>
              <a:cxnLst/>
              <a:rect l="l" t="t" r="r" b="b"/>
              <a:pathLst>
                <a:path w="7848600" h="893444">
                  <a:moveTo>
                    <a:pt x="0" y="148843"/>
                  </a:moveTo>
                  <a:lnTo>
                    <a:pt x="7587" y="101811"/>
                  </a:lnTo>
                  <a:lnTo>
                    <a:pt x="28717" y="60953"/>
                  </a:lnTo>
                  <a:lnTo>
                    <a:pt x="60937" y="28728"/>
                  </a:lnTo>
                  <a:lnTo>
                    <a:pt x="101796" y="7591"/>
                  </a:lnTo>
                  <a:lnTo>
                    <a:pt x="148843" y="0"/>
                  </a:lnTo>
                  <a:lnTo>
                    <a:pt x="7699756" y="0"/>
                  </a:lnTo>
                  <a:lnTo>
                    <a:pt x="7746788" y="7591"/>
                  </a:lnTo>
                  <a:lnTo>
                    <a:pt x="7787646" y="28728"/>
                  </a:lnTo>
                  <a:lnTo>
                    <a:pt x="7819871" y="60953"/>
                  </a:lnTo>
                  <a:lnTo>
                    <a:pt x="7841008" y="101811"/>
                  </a:lnTo>
                  <a:lnTo>
                    <a:pt x="7848600" y="148843"/>
                  </a:lnTo>
                  <a:lnTo>
                    <a:pt x="7848600" y="744220"/>
                  </a:lnTo>
                  <a:lnTo>
                    <a:pt x="7841008" y="791252"/>
                  </a:lnTo>
                  <a:lnTo>
                    <a:pt x="7819871" y="832110"/>
                  </a:lnTo>
                  <a:lnTo>
                    <a:pt x="7787646" y="864335"/>
                  </a:lnTo>
                  <a:lnTo>
                    <a:pt x="7746788" y="885472"/>
                  </a:lnTo>
                  <a:lnTo>
                    <a:pt x="7699756" y="893063"/>
                  </a:lnTo>
                  <a:lnTo>
                    <a:pt x="148843" y="893063"/>
                  </a:lnTo>
                  <a:lnTo>
                    <a:pt x="101796" y="885472"/>
                  </a:lnTo>
                  <a:lnTo>
                    <a:pt x="60937" y="864335"/>
                  </a:lnTo>
                  <a:lnTo>
                    <a:pt x="28717" y="832110"/>
                  </a:lnTo>
                  <a:lnTo>
                    <a:pt x="7587" y="791252"/>
                  </a:lnTo>
                  <a:lnTo>
                    <a:pt x="0" y="744220"/>
                  </a:lnTo>
                  <a:lnTo>
                    <a:pt x="0" y="148843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5650" y="3429000"/>
            <a:ext cx="7661148" cy="3224784"/>
          </a:xfrm>
          <a:prstGeom prst="rect">
            <a:avLst/>
          </a:prstGeom>
        </p:spPr>
      </p:pic>
      <p:graphicFrame>
        <p:nvGraphicFramePr>
          <p:cNvPr id="6" name="objec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0137763"/>
              </p:ext>
            </p:extLst>
          </p:nvPr>
        </p:nvGraphicFramePr>
        <p:xfrm>
          <a:off x="725043" y="3435323"/>
          <a:ext cx="7661275" cy="32238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680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31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23895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ППК(зворотний</a:t>
                      </a:r>
                      <a:r>
                        <a:rPr sz="1800" spc="-1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бік)</a:t>
                      </a:r>
                      <a:endParaRPr sz="1800" dirty="0">
                        <a:latin typeface="Tahoma"/>
                        <a:cs typeface="Tahoma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85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m</a:t>
                      </a:r>
                      <a:r>
                        <a:rPr sz="1800" spc="-3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=</a:t>
                      </a:r>
                      <a:r>
                        <a:rPr sz="1800" spc="-3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2,5+10,0+1,0=13,5</a:t>
                      </a:r>
                      <a:endParaRPr sz="1800" dirty="0">
                        <a:latin typeface="Tahoma"/>
                        <a:cs typeface="Tahoma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маса</a:t>
                      </a:r>
                      <a:r>
                        <a:rPr sz="1800" spc="-2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одного</a:t>
                      </a:r>
                      <a:r>
                        <a:rPr sz="1800" spc="-2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порошку</a:t>
                      </a:r>
                      <a:endParaRPr sz="1800" dirty="0">
                        <a:latin typeface="Tahoma"/>
                        <a:cs typeface="Tahoma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13,5</a:t>
                      </a:r>
                      <a:r>
                        <a:rPr sz="1800" spc="-1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:</a:t>
                      </a:r>
                      <a:r>
                        <a:rPr sz="1800" spc="-3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10=1,35</a:t>
                      </a:r>
                      <a:endParaRPr sz="1800" dirty="0">
                        <a:latin typeface="Tahoma"/>
                        <a:cs typeface="Tahoma"/>
                      </a:endParaRPr>
                    </a:p>
                  </a:txBody>
                  <a:tcPr marL="0" marR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7505" marR="671830" indent="571500">
                        <a:lnSpc>
                          <a:spcPct val="100000"/>
                        </a:lnSpc>
                        <a:spcBef>
                          <a:spcPts val="360"/>
                        </a:spcBef>
                        <a:tabLst>
                          <a:tab pos="2433320" algn="l"/>
                        </a:tabLst>
                      </a:pP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ППК (лицевий бік) 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Дата	№</a:t>
                      </a:r>
                      <a:r>
                        <a:rPr sz="1800" spc="-1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рец.</a:t>
                      </a:r>
                      <a:endParaRPr sz="1800" dirty="0">
                        <a:latin typeface="Tahoma"/>
                        <a:cs typeface="Tahoma"/>
                      </a:endParaRPr>
                    </a:p>
                    <a:p>
                      <a:pPr marL="720090">
                        <a:lnSpc>
                          <a:spcPct val="100000"/>
                        </a:lnSpc>
                        <a:tabLst>
                          <a:tab pos="2434590" algn="l"/>
                        </a:tabLst>
                      </a:pP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Glucosi	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10,0</a:t>
                      </a:r>
                      <a:endParaRPr sz="1800" dirty="0">
                        <a:latin typeface="Tahoma"/>
                        <a:cs typeface="Tahoma"/>
                      </a:endParaRPr>
                    </a:p>
                    <a:p>
                      <a:pPr marL="720090" marR="1049020" indent="-6350">
                        <a:lnSpc>
                          <a:spcPct val="100000"/>
                        </a:lnSpc>
                        <a:tabLst>
                          <a:tab pos="2517140" algn="l"/>
                        </a:tabLst>
                      </a:pP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Ас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i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di</a:t>
                      </a:r>
                      <a:r>
                        <a:rPr sz="1800" spc="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bor</a:t>
                      </a:r>
                      <a:r>
                        <a:rPr sz="1800" spc="-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i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c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i	1,0  </a:t>
                      </a:r>
                      <a:r>
                        <a:rPr sz="1800" u="sng" dirty="0">
                          <a:solidFill>
                            <a:srgbClr val="164A4F"/>
                          </a:solidFill>
                          <a:uFill>
                            <a:solidFill>
                              <a:srgbClr val="164A4F"/>
                            </a:solidFill>
                          </a:uFill>
                          <a:latin typeface="Tahoma"/>
                          <a:cs typeface="Tahoma"/>
                        </a:rPr>
                        <a:t>Osarso</a:t>
                      </a:r>
                      <a:r>
                        <a:rPr sz="1800" u="sng" spc="-10" dirty="0">
                          <a:solidFill>
                            <a:srgbClr val="164A4F"/>
                          </a:solidFill>
                          <a:uFill>
                            <a:solidFill>
                              <a:srgbClr val="164A4F"/>
                            </a:solidFill>
                          </a:uFill>
                          <a:latin typeface="Tahoma"/>
                          <a:cs typeface="Tahoma"/>
                        </a:rPr>
                        <a:t>l</a:t>
                      </a:r>
                      <a:r>
                        <a:rPr sz="1800" u="sng" dirty="0">
                          <a:solidFill>
                            <a:srgbClr val="164A4F"/>
                          </a:solidFill>
                          <a:uFill>
                            <a:solidFill>
                              <a:srgbClr val="164A4F"/>
                            </a:solidFill>
                          </a:uFill>
                          <a:latin typeface="Tahoma"/>
                          <a:cs typeface="Tahoma"/>
                        </a:rPr>
                        <a:t>i	2,5</a:t>
                      </a:r>
                      <a:endParaRPr sz="1800" dirty="0">
                        <a:latin typeface="Tahoma"/>
                        <a:cs typeface="Tahoma"/>
                      </a:endParaRPr>
                    </a:p>
                    <a:p>
                      <a:pPr marL="164846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1,35</a:t>
                      </a:r>
                      <a:r>
                        <a:rPr sz="1800" spc="-1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№</a:t>
                      </a:r>
                      <a:r>
                        <a:rPr sz="1800" spc="-3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10</a:t>
                      </a:r>
                      <a:endParaRPr sz="1800" dirty="0">
                        <a:latin typeface="Tahoma"/>
                        <a:cs typeface="Tahoma"/>
                      </a:endParaRPr>
                    </a:p>
                    <a:p>
                      <a:pPr marR="157480" algn="ctr">
                        <a:lnSpc>
                          <a:spcPct val="100000"/>
                        </a:lnSpc>
                        <a:tabLst>
                          <a:tab pos="2020570" algn="l"/>
                        </a:tabLst>
                      </a:pP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Виготовив:	(підпис)</a:t>
                      </a:r>
                      <a:endParaRPr sz="1800" dirty="0">
                        <a:latin typeface="Tahoma"/>
                        <a:cs typeface="Tahoma"/>
                      </a:endParaRPr>
                    </a:p>
                    <a:p>
                      <a:pPr marR="168275" algn="ctr">
                        <a:lnSpc>
                          <a:spcPct val="100000"/>
                        </a:lnSpc>
                        <a:tabLst>
                          <a:tab pos="2009139" algn="l"/>
                        </a:tabLst>
                      </a:pP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Перевірив:	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(підпис)</a:t>
                      </a:r>
                      <a:endParaRPr sz="1800" dirty="0">
                        <a:latin typeface="Tahoma"/>
                        <a:cs typeface="Tahoma"/>
                      </a:endParaRPr>
                    </a:p>
                    <a:p>
                      <a:pPr marR="153035" algn="ctr">
                        <a:lnSpc>
                          <a:spcPct val="100000"/>
                        </a:lnSpc>
                        <a:tabLst>
                          <a:tab pos="2026920" algn="l"/>
                        </a:tabLst>
                      </a:pP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Відпустив</a:t>
                      </a:r>
                      <a:r>
                        <a:rPr sz="1800" spc="-2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:	</a:t>
                      </a:r>
                      <a:r>
                        <a:rPr sz="18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(підпис)</a:t>
                      </a:r>
                      <a:endParaRPr sz="1800" dirty="0">
                        <a:latin typeface="Tahoma"/>
                        <a:cs typeface="Tahoma"/>
                      </a:endParaRPr>
                    </a:p>
                  </a:txBody>
                  <a:tcPr marL="0" marR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725043" y="943192"/>
            <a:ext cx="7847330" cy="21342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65125">
              <a:lnSpc>
                <a:spcPct val="100000"/>
              </a:lnSpc>
              <a:spcBef>
                <a:spcPts val="105"/>
              </a:spcBef>
              <a:tabLst>
                <a:tab pos="5523230" algn="l"/>
              </a:tabLst>
            </a:pPr>
            <a:r>
              <a:rPr sz="2000" b="1" spc="-5" dirty="0">
                <a:solidFill>
                  <a:srgbClr val="496382"/>
                </a:solidFill>
                <a:latin typeface="Tahoma"/>
                <a:cs typeface="Tahoma"/>
              </a:rPr>
              <a:t>Виготовлення</a:t>
            </a:r>
            <a:r>
              <a:rPr sz="2000" b="1" spc="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b="1" spc="-5" dirty="0">
                <a:solidFill>
                  <a:srgbClr val="496382"/>
                </a:solidFill>
                <a:latin typeface="Tahoma"/>
                <a:cs typeface="Tahoma"/>
              </a:rPr>
              <a:t>порошків</a:t>
            </a:r>
            <a:r>
              <a:rPr sz="2000" b="1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496382"/>
                </a:solidFill>
                <a:latin typeface="Tahoma"/>
                <a:cs typeface="Tahoma"/>
              </a:rPr>
              <a:t>з</a:t>
            </a:r>
            <a:r>
              <a:rPr sz="2000" b="1" spc="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b="1" spc="-5" dirty="0">
                <a:solidFill>
                  <a:srgbClr val="496382"/>
                </a:solidFill>
                <a:latin typeface="Tahoma"/>
                <a:cs typeface="Tahoma"/>
              </a:rPr>
              <a:t>отруйними,	сильнодіючими</a:t>
            </a:r>
            <a:endParaRPr sz="2000" dirty="0">
              <a:latin typeface="Tahoma"/>
              <a:cs typeface="Tahoma"/>
            </a:endParaRPr>
          </a:p>
          <a:p>
            <a:pPr marL="221615">
              <a:lnSpc>
                <a:spcPct val="100000"/>
              </a:lnSpc>
              <a:spcBef>
                <a:spcPts val="5"/>
              </a:spcBef>
              <a:tabLst>
                <a:tab pos="2536825" algn="l"/>
              </a:tabLst>
            </a:pPr>
            <a:r>
              <a:rPr sz="2000" b="1" spc="-5" dirty="0">
                <a:solidFill>
                  <a:srgbClr val="496382"/>
                </a:solidFill>
                <a:latin typeface="Tahoma"/>
                <a:cs typeface="Tahoma"/>
              </a:rPr>
              <a:t>речовинами,</a:t>
            </a:r>
            <a:r>
              <a:rPr sz="2000" b="1" spc="-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496382"/>
                </a:solidFill>
                <a:latin typeface="Tahoma"/>
                <a:cs typeface="Tahoma"/>
              </a:rPr>
              <a:t>що	виписані</a:t>
            </a:r>
            <a:r>
              <a:rPr sz="2000" b="1" spc="-4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496382"/>
                </a:solidFill>
                <a:latin typeface="Tahoma"/>
                <a:cs typeface="Tahoma"/>
              </a:rPr>
              <a:t>в</a:t>
            </a:r>
            <a:r>
              <a:rPr sz="2000" b="1" spc="-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496382"/>
                </a:solidFill>
                <a:latin typeface="Tahoma"/>
                <a:cs typeface="Tahoma"/>
              </a:rPr>
              <a:t>кількості,</a:t>
            </a:r>
            <a:r>
              <a:rPr sz="2000" b="1" spc="-5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496382"/>
                </a:solidFill>
                <a:latin typeface="Tahoma"/>
                <a:cs typeface="Tahoma"/>
              </a:rPr>
              <a:t>більше,</a:t>
            </a:r>
            <a:r>
              <a:rPr sz="2000" b="1" spc="-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b="1" spc="-5" dirty="0">
                <a:solidFill>
                  <a:srgbClr val="496382"/>
                </a:solidFill>
                <a:latin typeface="Tahoma"/>
                <a:cs typeface="Tahoma"/>
              </a:rPr>
              <a:t>ніж</a:t>
            </a:r>
            <a:r>
              <a:rPr sz="2000" b="1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b="1" spc="-5" dirty="0">
                <a:solidFill>
                  <a:srgbClr val="496382"/>
                </a:solidFill>
                <a:latin typeface="Tahoma"/>
                <a:cs typeface="Tahoma"/>
              </a:rPr>
              <a:t>0,05</a:t>
            </a:r>
            <a:r>
              <a:rPr sz="2000" b="1" spc="-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496382"/>
                </a:solidFill>
                <a:latin typeface="Tahoma"/>
                <a:cs typeface="Tahoma"/>
              </a:rPr>
              <a:t>г</a:t>
            </a:r>
            <a:endParaRPr sz="200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600" dirty="0">
              <a:latin typeface="Tahoma"/>
              <a:cs typeface="Tahoma"/>
            </a:endParaRPr>
          </a:p>
          <a:p>
            <a:pPr marL="12700" marR="5080" indent="457200">
              <a:lnSpc>
                <a:spcPct val="100000"/>
              </a:lnSpc>
              <a:tabLst>
                <a:tab pos="6551295" algn="l"/>
                <a:tab pos="6972934" algn="l"/>
              </a:tabLst>
            </a:pP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Даний</a:t>
            </a:r>
            <a:r>
              <a:rPr sz="1800" spc="-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лікарський</a:t>
            </a:r>
            <a:r>
              <a:rPr sz="1800" spc="1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64A4F"/>
                </a:solidFill>
                <a:latin typeface="Tahoma"/>
                <a:cs typeface="Tahoma"/>
              </a:rPr>
              <a:t>препарат</a:t>
            </a:r>
            <a:r>
              <a:rPr sz="1800" spc="1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64A4F"/>
                </a:solidFill>
                <a:latin typeface="Tahoma"/>
                <a:cs typeface="Tahoma"/>
              </a:rPr>
              <a:t>-</a:t>
            </a:r>
            <a:r>
              <a:rPr sz="18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складний</a:t>
            </a:r>
            <a:r>
              <a:rPr sz="180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дозований</a:t>
            </a:r>
            <a:r>
              <a:rPr sz="1800" spc="1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порошок	для </a:t>
            </a:r>
            <a:r>
              <a:rPr sz="180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зовнішнього</a:t>
            </a:r>
            <a:r>
              <a:rPr sz="1800" spc="3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застосування,</a:t>
            </a:r>
            <a:r>
              <a:rPr sz="1800" spc="2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виписаний</a:t>
            </a:r>
            <a:r>
              <a:rPr sz="1800" spc="-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роздільним</a:t>
            </a:r>
            <a:r>
              <a:rPr sz="1800" spc="2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способом,	до складу </a:t>
            </a:r>
            <a:r>
              <a:rPr sz="180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якого</a:t>
            </a:r>
            <a:r>
              <a:rPr sz="1800" spc="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входить</a:t>
            </a:r>
            <a:r>
              <a:rPr sz="1800" spc="-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отруйна</a:t>
            </a:r>
            <a:r>
              <a:rPr sz="18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речовина</a:t>
            </a:r>
            <a:r>
              <a:rPr sz="1800" spc="2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осарсол.</a:t>
            </a:r>
            <a:r>
              <a:rPr sz="1800" spc="1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64A4F"/>
                </a:solidFill>
                <a:latin typeface="Tahoma"/>
                <a:cs typeface="Tahoma"/>
              </a:rPr>
              <a:t>Дози </a:t>
            </a: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осарсола</a:t>
            </a:r>
            <a:r>
              <a:rPr sz="1800" spc="2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не</a:t>
            </a:r>
            <a:r>
              <a:rPr sz="180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перевіряють, </a:t>
            </a:r>
            <a:r>
              <a:rPr sz="1800" spc="-54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оскільки</a:t>
            </a:r>
            <a:r>
              <a:rPr sz="18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64A4F"/>
                </a:solidFill>
                <a:latin typeface="Tahoma"/>
                <a:cs typeface="Tahoma"/>
              </a:rPr>
              <a:t>препарат </a:t>
            </a: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призначений</a:t>
            </a:r>
            <a:r>
              <a:rPr sz="1800" spc="-2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для</a:t>
            </a:r>
            <a:r>
              <a:rPr sz="180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зовнішнього</a:t>
            </a:r>
            <a:r>
              <a:rPr sz="1800" spc="1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застосування.</a:t>
            </a:r>
            <a:endParaRPr sz="1800" dirty="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676133" y="6419189"/>
            <a:ext cx="23622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45" dirty="0">
                <a:solidFill>
                  <a:srgbClr val="1F696E"/>
                </a:solidFill>
                <a:latin typeface="Arial"/>
                <a:cs typeface="Arial"/>
              </a:rPr>
              <a:t>20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" name="object 2">
            <a:extLst>
              <a:ext uri="{FF2B5EF4-FFF2-40B4-BE49-F238E27FC236}">
                <a16:creationId xmlns:a16="http://schemas.microsoft.com/office/drawing/2014/main" id="{8A6C5B7D-702B-4C4A-9443-C72CE59FE57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8600" y="199857"/>
            <a:ext cx="8763000" cy="520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k-UA" b="1" spc="-5" dirty="0">
                <a:solidFill>
                  <a:srgbClr val="001F5F"/>
                </a:solidFill>
              </a:rPr>
              <a:t>3. </a:t>
            </a:r>
            <a:r>
              <a:rPr b="1" spc="-5" dirty="0">
                <a:solidFill>
                  <a:srgbClr val="001F5F"/>
                </a:solidFill>
              </a:rPr>
              <a:t>ЗАГАЛЬНІ</a:t>
            </a:r>
            <a:r>
              <a:rPr b="1" spc="-20" dirty="0">
                <a:solidFill>
                  <a:srgbClr val="001F5F"/>
                </a:solidFill>
              </a:rPr>
              <a:t> </a:t>
            </a:r>
            <a:r>
              <a:rPr b="1" dirty="0">
                <a:solidFill>
                  <a:srgbClr val="001F5F"/>
                </a:solidFill>
              </a:rPr>
              <a:t>ПРАВИЛА</a:t>
            </a:r>
            <a:r>
              <a:rPr b="1" spc="-10" dirty="0">
                <a:solidFill>
                  <a:srgbClr val="001F5F"/>
                </a:solidFill>
              </a:rPr>
              <a:t> </a:t>
            </a:r>
            <a:r>
              <a:rPr b="1" spc="-5" dirty="0">
                <a:solidFill>
                  <a:srgbClr val="001F5F"/>
                </a:solidFill>
              </a:rPr>
              <a:t>ВИГОТОВЛЕННЯ</a:t>
            </a:r>
            <a:r>
              <a:rPr b="1" spc="-40" dirty="0">
                <a:solidFill>
                  <a:srgbClr val="001F5F"/>
                </a:solidFill>
              </a:rPr>
              <a:t> </a:t>
            </a:r>
            <a:r>
              <a:rPr b="1" spc="-5" dirty="0">
                <a:solidFill>
                  <a:srgbClr val="001F5F"/>
                </a:solidFill>
              </a:rPr>
              <a:t>ПОРОШКІВ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7200" y="1749551"/>
            <a:ext cx="8216265" cy="285115"/>
            <a:chOff x="679704" y="1749551"/>
            <a:chExt cx="8216265" cy="285115"/>
          </a:xfrm>
        </p:grpSpPr>
        <p:sp>
          <p:nvSpPr>
            <p:cNvPr id="3" name="object 3"/>
            <p:cNvSpPr/>
            <p:nvPr/>
          </p:nvSpPr>
          <p:spPr>
            <a:xfrm>
              <a:off x="684276" y="1754123"/>
              <a:ext cx="8206740" cy="276225"/>
            </a:xfrm>
            <a:custGeom>
              <a:avLst/>
              <a:gdLst/>
              <a:ahLst/>
              <a:cxnLst/>
              <a:rect l="l" t="t" r="r" b="b"/>
              <a:pathLst>
                <a:path w="8206740" h="276225">
                  <a:moveTo>
                    <a:pt x="8160766" y="0"/>
                  </a:moveTo>
                  <a:lnTo>
                    <a:pt x="45973" y="0"/>
                  </a:lnTo>
                  <a:lnTo>
                    <a:pt x="28080" y="3611"/>
                  </a:lnTo>
                  <a:lnTo>
                    <a:pt x="13466" y="13462"/>
                  </a:lnTo>
                  <a:lnTo>
                    <a:pt x="3613" y="28074"/>
                  </a:lnTo>
                  <a:lnTo>
                    <a:pt x="0" y="45974"/>
                  </a:lnTo>
                  <a:lnTo>
                    <a:pt x="0" y="229870"/>
                  </a:lnTo>
                  <a:lnTo>
                    <a:pt x="3613" y="247769"/>
                  </a:lnTo>
                  <a:lnTo>
                    <a:pt x="13466" y="262381"/>
                  </a:lnTo>
                  <a:lnTo>
                    <a:pt x="28080" y="272232"/>
                  </a:lnTo>
                  <a:lnTo>
                    <a:pt x="45973" y="275843"/>
                  </a:lnTo>
                  <a:lnTo>
                    <a:pt x="8160766" y="275843"/>
                  </a:lnTo>
                  <a:lnTo>
                    <a:pt x="8178665" y="272232"/>
                  </a:lnTo>
                  <a:lnTo>
                    <a:pt x="8193278" y="262382"/>
                  </a:lnTo>
                  <a:lnTo>
                    <a:pt x="8203128" y="247769"/>
                  </a:lnTo>
                  <a:lnTo>
                    <a:pt x="8206740" y="229870"/>
                  </a:lnTo>
                  <a:lnTo>
                    <a:pt x="8206740" y="45974"/>
                  </a:lnTo>
                  <a:lnTo>
                    <a:pt x="8203128" y="28074"/>
                  </a:lnTo>
                  <a:lnTo>
                    <a:pt x="8193278" y="13462"/>
                  </a:lnTo>
                  <a:lnTo>
                    <a:pt x="8178665" y="3611"/>
                  </a:lnTo>
                  <a:lnTo>
                    <a:pt x="8160766" y="0"/>
                  </a:lnTo>
                  <a:close/>
                </a:path>
              </a:pathLst>
            </a:custGeom>
            <a:solidFill>
              <a:srgbClr val="D9EE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84276" y="1754123"/>
              <a:ext cx="8206740" cy="276225"/>
            </a:xfrm>
            <a:custGeom>
              <a:avLst/>
              <a:gdLst/>
              <a:ahLst/>
              <a:cxnLst/>
              <a:rect l="l" t="t" r="r" b="b"/>
              <a:pathLst>
                <a:path w="8206740" h="276225">
                  <a:moveTo>
                    <a:pt x="0" y="45974"/>
                  </a:moveTo>
                  <a:lnTo>
                    <a:pt x="3613" y="28074"/>
                  </a:lnTo>
                  <a:lnTo>
                    <a:pt x="13466" y="13462"/>
                  </a:lnTo>
                  <a:lnTo>
                    <a:pt x="28080" y="3611"/>
                  </a:lnTo>
                  <a:lnTo>
                    <a:pt x="45973" y="0"/>
                  </a:lnTo>
                  <a:lnTo>
                    <a:pt x="8160766" y="0"/>
                  </a:lnTo>
                  <a:lnTo>
                    <a:pt x="8178665" y="3611"/>
                  </a:lnTo>
                  <a:lnTo>
                    <a:pt x="8193278" y="13462"/>
                  </a:lnTo>
                  <a:lnTo>
                    <a:pt x="8203128" y="28074"/>
                  </a:lnTo>
                  <a:lnTo>
                    <a:pt x="8206740" y="45974"/>
                  </a:lnTo>
                  <a:lnTo>
                    <a:pt x="8206740" y="229870"/>
                  </a:lnTo>
                  <a:lnTo>
                    <a:pt x="8203128" y="247769"/>
                  </a:lnTo>
                  <a:lnTo>
                    <a:pt x="8193278" y="262382"/>
                  </a:lnTo>
                  <a:lnTo>
                    <a:pt x="8178665" y="272232"/>
                  </a:lnTo>
                  <a:lnTo>
                    <a:pt x="8160766" y="275843"/>
                  </a:lnTo>
                  <a:lnTo>
                    <a:pt x="45973" y="275843"/>
                  </a:lnTo>
                  <a:lnTo>
                    <a:pt x="28080" y="272232"/>
                  </a:lnTo>
                  <a:lnTo>
                    <a:pt x="13466" y="262381"/>
                  </a:lnTo>
                  <a:lnTo>
                    <a:pt x="3613" y="247769"/>
                  </a:lnTo>
                  <a:lnTo>
                    <a:pt x="0" y="229870"/>
                  </a:lnTo>
                  <a:lnTo>
                    <a:pt x="0" y="45974"/>
                  </a:lnTo>
                  <a:close/>
                </a:path>
              </a:pathLst>
            </a:custGeom>
            <a:ln w="9144">
              <a:solidFill>
                <a:srgbClr val="90A6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7071169" y="2099881"/>
            <a:ext cx="1881505" cy="1361440"/>
            <a:chOff x="7071169" y="2099881"/>
            <a:chExt cx="1881505" cy="1361440"/>
          </a:xfrm>
        </p:grpSpPr>
        <p:sp>
          <p:nvSpPr>
            <p:cNvPr id="6" name="object 6"/>
            <p:cNvSpPr/>
            <p:nvPr/>
          </p:nvSpPr>
          <p:spPr>
            <a:xfrm>
              <a:off x="7075931" y="2104644"/>
              <a:ext cx="1871980" cy="1351915"/>
            </a:xfrm>
            <a:custGeom>
              <a:avLst/>
              <a:gdLst/>
              <a:ahLst/>
              <a:cxnLst/>
              <a:rect l="l" t="t" r="r" b="b"/>
              <a:pathLst>
                <a:path w="1871979" h="1351914">
                  <a:moveTo>
                    <a:pt x="1646174" y="0"/>
                  </a:moveTo>
                  <a:lnTo>
                    <a:pt x="225298" y="0"/>
                  </a:lnTo>
                  <a:lnTo>
                    <a:pt x="179883" y="4575"/>
                  </a:lnTo>
                  <a:lnTo>
                    <a:pt x="137588" y="17700"/>
                  </a:lnTo>
                  <a:lnTo>
                    <a:pt x="99317" y="38469"/>
                  </a:lnTo>
                  <a:lnTo>
                    <a:pt x="65976" y="65976"/>
                  </a:lnTo>
                  <a:lnTo>
                    <a:pt x="38469" y="99317"/>
                  </a:lnTo>
                  <a:lnTo>
                    <a:pt x="17700" y="137588"/>
                  </a:lnTo>
                  <a:lnTo>
                    <a:pt x="4575" y="179883"/>
                  </a:lnTo>
                  <a:lnTo>
                    <a:pt x="0" y="225297"/>
                  </a:lnTo>
                  <a:lnTo>
                    <a:pt x="0" y="1126489"/>
                  </a:lnTo>
                  <a:lnTo>
                    <a:pt x="4575" y="1171904"/>
                  </a:lnTo>
                  <a:lnTo>
                    <a:pt x="17700" y="1214199"/>
                  </a:lnTo>
                  <a:lnTo>
                    <a:pt x="38469" y="1252470"/>
                  </a:lnTo>
                  <a:lnTo>
                    <a:pt x="65976" y="1285811"/>
                  </a:lnTo>
                  <a:lnTo>
                    <a:pt x="99317" y="1313318"/>
                  </a:lnTo>
                  <a:lnTo>
                    <a:pt x="137588" y="1334087"/>
                  </a:lnTo>
                  <a:lnTo>
                    <a:pt x="179883" y="1347212"/>
                  </a:lnTo>
                  <a:lnTo>
                    <a:pt x="225298" y="1351788"/>
                  </a:lnTo>
                  <a:lnTo>
                    <a:pt x="1646174" y="1351788"/>
                  </a:lnTo>
                  <a:lnTo>
                    <a:pt x="1691588" y="1347212"/>
                  </a:lnTo>
                  <a:lnTo>
                    <a:pt x="1733883" y="1334087"/>
                  </a:lnTo>
                  <a:lnTo>
                    <a:pt x="1772154" y="1313318"/>
                  </a:lnTo>
                  <a:lnTo>
                    <a:pt x="1805495" y="1285811"/>
                  </a:lnTo>
                  <a:lnTo>
                    <a:pt x="1833002" y="1252470"/>
                  </a:lnTo>
                  <a:lnTo>
                    <a:pt x="1853771" y="1214199"/>
                  </a:lnTo>
                  <a:lnTo>
                    <a:pt x="1866896" y="1171904"/>
                  </a:lnTo>
                  <a:lnTo>
                    <a:pt x="1871472" y="1126489"/>
                  </a:lnTo>
                  <a:lnTo>
                    <a:pt x="1871472" y="225297"/>
                  </a:lnTo>
                  <a:lnTo>
                    <a:pt x="1866896" y="179883"/>
                  </a:lnTo>
                  <a:lnTo>
                    <a:pt x="1853771" y="137588"/>
                  </a:lnTo>
                  <a:lnTo>
                    <a:pt x="1833002" y="99317"/>
                  </a:lnTo>
                  <a:lnTo>
                    <a:pt x="1805495" y="65976"/>
                  </a:lnTo>
                  <a:lnTo>
                    <a:pt x="1772154" y="38469"/>
                  </a:lnTo>
                  <a:lnTo>
                    <a:pt x="1733883" y="17700"/>
                  </a:lnTo>
                  <a:lnTo>
                    <a:pt x="1691588" y="4575"/>
                  </a:lnTo>
                  <a:lnTo>
                    <a:pt x="164617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075931" y="2104644"/>
              <a:ext cx="1871980" cy="1351915"/>
            </a:xfrm>
            <a:custGeom>
              <a:avLst/>
              <a:gdLst/>
              <a:ahLst/>
              <a:cxnLst/>
              <a:rect l="l" t="t" r="r" b="b"/>
              <a:pathLst>
                <a:path w="1871979" h="1351914">
                  <a:moveTo>
                    <a:pt x="0" y="225297"/>
                  </a:moveTo>
                  <a:lnTo>
                    <a:pt x="4575" y="179883"/>
                  </a:lnTo>
                  <a:lnTo>
                    <a:pt x="17700" y="137588"/>
                  </a:lnTo>
                  <a:lnTo>
                    <a:pt x="38469" y="99317"/>
                  </a:lnTo>
                  <a:lnTo>
                    <a:pt x="65976" y="65976"/>
                  </a:lnTo>
                  <a:lnTo>
                    <a:pt x="99317" y="38469"/>
                  </a:lnTo>
                  <a:lnTo>
                    <a:pt x="137588" y="17700"/>
                  </a:lnTo>
                  <a:lnTo>
                    <a:pt x="179883" y="4575"/>
                  </a:lnTo>
                  <a:lnTo>
                    <a:pt x="225298" y="0"/>
                  </a:lnTo>
                  <a:lnTo>
                    <a:pt x="1646174" y="0"/>
                  </a:lnTo>
                  <a:lnTo>
                    <a:pt x="1691588" y="4575"/>
                  </a:lnTo>
                  <a:lnTo>
                    <a:pt x="1733883" y="17700"/>
                  </a:lnTo>
                  <a:lnTo>
                    <a:pt x="1772154" y="38469"/>
                  </a:lnTo>
                  <a:lnTo>
                    <a:pt x="1805495" y="65976"/>
                  </a:lnTo>
                  <a:lnTo>
                    <a:pt x="1833002" y="99317"/>
                  </a:lnTo>
                  <a:lnTo>
                    <a:pt x="1853771" y="137588"/>
                  </a:lnTo>
                  <a:lnTo>
                    <a:pt x="1866896" y="179883"/>
                  </a:lnTo>
                  <a:lnTo>
                    <a:pt x="1871472" y="225297"/>
                  </a:lnTo>
                  <a:lnTo>
                    <a:pt x="1871472" y="1126489"/>
                  </a:lnTo>
                  <a:lnTo>
                    <a:pt x="1866896" y="1171904"/>
                  </a:lnTo>
                  <a:lnTo>
                    <a:pt x="1853771" y="1214199"/>
                  </a:lnTo>
                  <a:lnTo>
                    <a:pt x="1833002" y="1252470"/>
                  </a:lnTo>
                  <a:lnTo>
                    <a:pt x="1805495" y="1285811"/>
                  </a:lnTo>
                  <a:lnTo>
                    <a:pt x="1772154" y="1313318"/>
                  </a:lnTo>
                  <a:lnTo>
                    <a:pt x="1733883" y="1334087"/>
                  </a:lnTo>
                  <a:lnTo>
                    <a:pt x="1691588" y="1347212"/>
                  </a:lnTo>
                  <a:lnTo>
                    <a:pt x="1646174" y="1351788"/>
                  </a:lnTo>
                  <a:lnTo>
                    <a:pt x="225298" y="1351788"/>
                  </a:lnTo>
                  <a:lnTo>
                    <a:pt x="179883" y="1347212"/>
                  </a:lnTo>
                  <a:lnTo>
                    <a:pt x="137588" y="1334087"/>
                  </a:lnTo>
                  <a:lnTo>
                    <a:pt x="99317" y="1313318"/>
                  </a:lnTo>
                  <a:lnTo>
                    <a:pt x="65976" y="1285811"/>
                  </a:lnTo>
                  <a:lnTo>
                    <a:pt x="38469" y="1252470"/>
                  </a:lnTo>
                  <a:lnTo>
                    <a:pt x="17700" y="1214199"/>
                  </a:lnTo>
                  <a:lnTo>
                    <a:pt x="4575" y="1171904"/>
                  </a:lnTo>
                  <a:lnTo>
                    <a:pt x="0" y="1126489"/>
                  </a:lnTo>
                  <a:lnTo>
                    <a:pt x="0" y="225297"/>
                  </a:lnTo>
                  <a:close/>
                </a:path>
              </a:pathLst>
            </a:custGeom>
            <a:ln w="9144">
              <a:solidFill>
                <a:srgbClr val="90A6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7179309" y="2158999"/>
            <a:ext cx="1664335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-60325" algn="ctr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І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ндиферентна 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речовина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(менше </a:t>
            </a:r>
            <a:r>
              <a:rPr sz="1600" spc="-484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(7 мг) втирається </a:t>
            </a:r>
            <a:r>
              <a:rPr sz="1600" spc="-484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в</a:t>
            </a:r>
            <a:r>
              <a:rPr sz="1600" spc="-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пори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ступки</a:t>
            </a:r>
            <a:r>
              <a:rPr sz="1400" b="1" spc="-10" dirty="0">
                <a:latin typeface="Arial"/>
                <a:cs typeface="Arial"/>
              </a:rPr>
              <a:t>)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07885" y="2110549"/>
            <a:ext cx="5895340" cy="4101465"/>
            <a:chOff x="607885" y="2110549"/>
            <a:chExt cx="5895340" cy="4101465"/>
          </a:xfrm>
        </p:grpSpPr>
        <p:sp>
          <p:nvSpPr>
            <p:cNvPr id="10" name="object 10"/>
            <p:cNvSpPr/>
            <p:nvPr/>
          </p:nvSpPr>
          <p:spPr>
            <a:xfrm>
              <a:off x="629412" y="2115311"/>
              <a:ext cx="5831205" cy="868680"/>
            </a:xfrm>
            <a:custGeom>
              <a:avLst/>
              <a:gdLst/>
              <a:ahLst/>
              <a:cxnLst/>
              <a:rect l="l" t="t" r="r" b="b"/>
              <a:pathLst>
                <a:path w="5831205" h="868680">
                  <a:moveTo>
                    <a:pt x="5686044" y="0"/>
                  </a:moveTo>
                  <a:lnTo>
                    <a:pt x="144779" y="0"/>
                  </a:lnTo>
                  <a:lnTo>
                    <a:pt x="99018" y="7376"/>
                  </a:lnTo>
                  <a:lnTo>
                    <a:pt x="59275" y="27919"/>
                  </a:lnTo>
                  <a:lnTo>
                    <a:pt x="27934" y="59253"/>
                  </a:lnTo>
                  <a:lnTo>
                    <a:pt x="7381" y="98999"/>
                  </a:lnTo>
                  <a:lnTo>
                    <a:pt x="0" y="144779"/>
                  </a:lnTo>
                  <a:lnTo>
                    <a:pt x="0" y="723900"/>
                  </a:lnTo>
                  <a:lnTo>
                    <a:pt x="7381" y="769680"/>
                  </a:lnTo>
                  <a:lnTo>
                    <a:pt x="27934" y="809426"/>
                  </a:lnTo>
                  <a:lnTo>
                    <a:pt x="59275" y="840760"/>
                  </a:lnTo>
                  <a:lnTo>
                    <a:pt x="99018" y="861303"/>
                  </a:lnTo>
                  <a:lnTo>
                    <a:pt x="144779" y="868679"/>
                  </a:lnTo>
                  <a:lnTo>
                    <a:pt x="5686044" y="868679"/>
                  </a:lnTo>
                  <a:lnTo>
                    <a:pt x="5731824" y="861303"/>
                  </a:lnTo>
                  <a:lnTo>
                    <a:pt x="5771570" y="840760"/>
                  </a:lnTo>
                  <a:lnTo>
                    <a:pt x="5802904" y="809426"/>
                  </a:lnTo>
                  <a:lnTo>
                    <a:pt x="5823447" y="769680"/>
                  </a:lnTo>
                  <a:lnTo>
                    <a:pt x="5830824" y="723900"/>
                  </a:lnTo>
                  <a:lnTo>
                    <a:pt x="5830824" y="144779"/>
                  </a:lnTo>
                  <a:lnTo>
                    <a:pt x="5823447" y="98999"/>
                  </a:lnTo>
                  <a:lnTo>
                    <a:pt x="5802904" y="59253"/>
                  </a:lnTo>
                  <a:lnTo>
                    <a:pt x="5771570" y="27919"/>
                  </a:lnTo>
                  <a:lnTo>
                    <a:pt x="5731824" y="7376"/>
                  </a:lnTo>
                  <a:lnTo>
                    <a:pt x="568604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29412" y="2115311"/>
              <a:ext cx="5831205" cy="868680"/>
            </a:xfrm>
            <a:custGeom>
              <a:avLst/>
              <a:gdLst/>
              <a:ahLst/>
              <a:cxnLst/>
              <a:rect l="l" t="t" r="r" b="b"/>
              <a:pathLst>
                <a:path w="5831205" h="868680">
                  <a:moveTo>
                    <a:pt x="0" y="144779"/>
                  </a:moveTo>
                  <a:lnTo>
                    <a:pt x="7381" y="98999"/>
                  </a:lnTo>
                  <a:lnTo>
                    <a:pt x="27934" y="59253"/>
                  </a:lnTo>
                  <a:lnTo>
                    <a:pt x="59275" y="27919"/>
                  </a:lnTo>
                  <a:lnTo>
                    <a:pt x="99018" y="7376"/>
                  </a:lnTo>
                  <a:lnTo>
                    <a:pt x="144779" y="0"/>
                  </a:lnTo>
                  <a:lnTo>
                    <a:pt x="5686044" y="0"/>
                  </a:lnTo>
                  <a:lnTo>
                    <a:pt x="5731824" y="7376"/>
                  </a:lnTo>
                  <a:lnTo>
                    <a:pt x="5771570" y="27919"/>
                  </a:lnTo>
                  <a:lnTo>
                    <a:pt x="5802904" y="59253"/>
                  </a:lnTo>
                  <a:lnTo>
                    <a:pt x="5823447" y="98999"/>
                  </a:lnTo>
                  <a:lnTo>
                    <a:pt x="5830824" y="144779"/>
                  </a:lnTo>
                  <a:lnTo>
                    <a:pt x="5830824" y="723900"/>
                  </a:lnTo>
                  <a:lnTo>
                    <a:pt x="5823447" y="769680"/>
                  </a:lnTo>
                  <a:lnTo>
                    <a:pt x="5802904" y="809426"/>
                  </a:lnTo>
                  <a:lnTo>
                    <a:pt x="5771570" y="840760"/>
                  </a:lnTo>
                  <a:lnTo>
                    <a:pt x="5731824" y="861303"/>
                  </a:lnTo>
                  <a:lnTo>
                    <a:pt x="5686044" y="868679"/>
                  </a:lnTo>
                  <a:lnTo>
                    <a:pt x="144779" y="868679"/>
                  </a:lnTo>
                  <a:lnTo>
                    <a:pt x="99018" y="861303"/>
                  </a:lnTo>
                  <a:lnTo>
                    <a:pt x="59275" y="840760"/>
                  </a:lnTo>
                  <a:lnTo>
                    <a:pt x="27934" y="809426"/>
                  </a:lnTo>
                  <a:lnTo>
                    <a:pt x="7381" y="769680"/>
                  </a:lnTo>
                  <a:lnTo>
                    <a:pt x="0" y="723900"/>
                  </a:lnTo>
                  <a:lnTo>
                    <a:pt x="0" y="144779"/>
                  </a:lnTo>
                  <a:close/>
                </a:path>
              </a:pathLst>
            </a:custGeom>
            <a:ln w="9144">
              <a:solidFill>
                <a:srgbClr val="90A6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29412" y="3086100"/>
              <a:ext cx="5831205" cy="576580"/>
            </a:xfrm>
            <a:custGeom>
              <a:avLst/>
              <a:gdLst/>
              <a:ahLst/>
              <a:cxnLst/>
              <a:rect l="l" t="t" r="r" b="b"/>
              <a:pathLst>
                <a:path w="5831205" h="576579">
                  <a:moveTo>
                    <a:pt x="5734812" y="0"/>
                  </a:moveTo>
                  <a:lnTo>
                    <a:pt x="96011" y="0"/>
                  </a:lnTo>
                  <a:lnTo>
                    <a:pt x="58641" y="7536"/>
                  </a:lnTo>
                  <a:lnTo>
                    <a:pt x="28122" y="28098"/>
                  </a:lnTo>
                  <a:lnTo>
                    <a:pt x="7545" y="58614"/>
                  </a:lnTo>
                  <a:lnTo>
                    <a:pt x="0" y="96012"/>
                  </a:lnTo>
                  <a:lnTo>
                    <a:pt x="0" y="480060"/>
                  </a:lnTo>
                  <a:lnTo>
                    <a:pt x="7545" y="517457"/>
                  </a:lnTo>
                  <a:lnTo>
                    <a:pt x="28122" y="547973"/>
                  </a:lnTo>
                  <a:lnTo>
                    <a:pt x="58641" y="568535"/>
                  </a:lnTo>
                  <a:lnTo>
                    <a:pt x="96011" y="576072"/>
                  </a:lnTo>
                  <a:lnTo>
                    <a:pt x="5734812" y="576072"/>
                  </a:lnTo>
                  <a:lnTo>
                    <a:pt x="5772209" y="568535"/>
                  </a:lnTo>
                  <a:lnTo>
                    <a:pt x="5802725" y="547973"/>
                  </a:lnTo>
                  <a:lnTo>
                    <a:pt x="5823287" y="517457"/>
                  </a:lnTo>
                  <a:lnTo>
                    <a:pt x="5830824" y="480060"/>
                  </a:lnTo>
                  <a:lnTo>
                    <a:pt x="5830824" y="96012"/>
                  </a:lnTo>
                  <a:lnTo>
                    <a:pt x="5823287" y="58614"/>
                  </a:lnTo>
                  <a:lnTo>
                    <a:pt x="5802725" y="28098"/>
                  </a:lnTo>
                  <a:lnTo>
                    <a:pt x="5772209" y="7536"/>
                  </a:lnTo>
                  <a:lnTo>
                    <a:pt x="5734812" y="0"/>
                  </a:lnTo>
                  <a:close/>
                </a:path>
              </a:pathLst>
            </a:custGeom>
            <a:solidFill>
              <a:srgbClr val="DFF4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29412" y="3086100"/>
              <a:ext cx="5831205" cy="576580"/>
            </a:xfrm>
            <a:custGeom>
              <a:avLst/>
              <a:gdLst/>
              <a:ahLst/>
              <a:cxnLst/>
              <a:rect l="l" t="t" r="r" b="b"/>
              <a:pathLst>
                <a:path w="5831205" h="576579">
                  <a:moveTo>
                    <a:pt x="0" y="96012"/>
                  </a:moveTo>
                  <a:lnTo>
                    <a:pt x="7545" y="58614"/>
                  </a:lnTo>
                  <a:lnTo>
                    <a:pt x="28122" y="28098"/>
                  </a:lnTo>
                  <a:lnTo>
                    <a:pt x="58641" y="7536"/>
                  </a:lnTo>
                  <a:lnTo>
                    <a:pt x="96011" y="0"/>
                  </a:lnTo>
                  <a:lnTo>
                    <a:pt x="5734812" y="0"/>
                  </a:lnTo>
                  <a:lnTo>
                    <a:pt x="5772209" y="7536"/>
                  </a:lnTo>
                  <a:lnTo>
                    <a:pt x="5802725" y="28098"/>
                  </a:lnTo>
                  <a:lnTo>
                    <a:pt x="5823287" y="58614"/>
                  </a:lnTo>
                  <a:lnTo>
                    <a:pt x="5830824" y="96012"/>
                  </a:lnTo>
                  <a:lnTo>
                    <a:pt x="5830824" y="480060"/>
                  </a:lnTo>
                  <a:lnTo>
                    <a:pt x="5823287" y="517457"/>
                  </a:lnTo>
                  <a:lnTo>
                    <a:pt x="5802725" y="547973"/>
                  </a:lnTo>
                  <a:lnTo>
                    <a:pt x="5772209" y="568535"/>
                  </a:lnTo>
                  <a:lnTo>
                    <a:pt x="5734812" y="576072"/>
                  </a:lnTo>
                  <a:lnTo>
                    <a:pt x="96011" y="576072"/>
                  </a:lnTo>
                  <a:lnTo>
                    <a:pt x="58641" y="568535"/>
                  </a:lnTo>
                  <a:lnTo>
                    <a:pt x="28122" y="547973"/>
                  </a:lnTo>
                  <a:lnTo>
                    <a:pt x="7545" y="517457"/>
                  </a:lnTo>
                  <a:lnTo>
                    <a:pt x="0" y="480060"/>
                  </a:lnTo>
                  <a:lnTo>
                    <a:pt x="0" y="96012"/>
                  </a:lnTo>
                  <a:close/>
                </a:path>
              </a:pathLst>
            </a:custGeom>
            <a:ln w="9144">
              <a:solidFill>
                <a:srgbClr val="90A6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12648" y="5244083"/>
              <a:ext cx="5864860" cy="360045"/>
            </a:xfrm>
            <a:custGeom>
              <a:avLst/>
              <a:gdLst/>
              <a:ahLst/>
              <a:cxnLst/>
              <a:rect l="l" t="t" r="r" b="b"/>
              <a:pathLst>
                <a:path w="5864860" h="360045">
                  <a:moveTo>
                    <a:pt x="5804408" y="0"/>
                  </a:moveTo>
                  <a:lnTo>
                    <a:pt x="59943" y="0"/>
                  </a:lnTo>
                  <a:lnTo>
                    <a:pt x="36609" y="4704"/>
                  </a:lnTo>
                  <a:lnTo>
                    <a:pt x="17556" y="17541"/>
                  </a:lnTo>
                  <a:lnTo>
                    <a:pt x="4710" y="36593"/>
                  </a:lnTo>
                  <a:lnTo>
                    <a:pt x="0" y="59943"/>
                  </a:lnTo>
                  <a:lnTo>
                    <a:pt x="0" y="299719"/>
                  </a:lnTo>
                  <a:lnTo>
                    <a:pt x="4710" y="323070"/>
                  </a:lnTo>
                  <a:lnTo>
                    <a:pt x="17556" y="342122"/>
                  </a:lnTo>
                  <a:lnTo>
                    <a:pt x="36609" y="354959"/>
                  </a:lnTo>
                  <a:lnTo>
                    <a:pt x="59943" y="359663"/>
                  </a:lnTo>
                  <a:lnTo>
                    <a:pt x="5804408" y="359663"/>
                  </a:lnTo>
                  <a:lnTo>
                    <a:pt x="5827758" y="354959"/>
                  </a:lnTo>
                  <a:lnTo>
                    <a:pt x="5846810" y="342122"/>
                  </a:lnTo>
                  <a:lnTo>
                    <a:pt x="5859647" y="323070"/>
                  </a:lnTo>
                  <a:lnTo>
                    <a:pt x="5864352" y="299719"/>
                  </a:lnTo>
                  <a:lnTo>
                    <a:pt x="5864352" y="59943"/>
                  </a:lnTo>
                  <a:lnTo>
                    <a:pt x="5859647" y="36593"/>
                  </a:lnTo>
                  <a:lnTo>
                    <a:pt x="5846810" y="17541"/>
                  </a:lnTo>
                  <a:lnTo>
                    <a:pt x="5827758" y="4704"/>
                  </a:lnTo>
                  <a:lnTo>
                    <a:pt x="5804408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12648" y="5244083"/>
              <a:ext cx="5864860" cy="360045"/>
            </a:xfrm>
            <a:custGeom>
              <a:avLst/>
              <a:gdLst/>
              <a:ahLst/>
              <a:cxnLst/>
              <a:rect l="l" t="t" r="r" b="b"/>
              <a:pathLst>
                <a:path w="5864860" h="360045">
                  <a:moveTo>
                    <a:pt x="0" y="59943"/>
                  </a:moveTo>
                  <a:lnTo>
                    <a:pt x="4710" y="36593"/>
                  </a:lnTo>
                  <a:lnTo>
                    <a:pt x="17556" y="17541"/>
                  </a:lnTo>
                  <a:lnTo>
                    <a:pt x="36609" y="4704"/>
                  </a:lnTo>
                  <a:lnTo>
                    <a:pt x="59943" y="0"/>
                  </a:lnTo>
                  <a:lnTo>
                    <a:pt x="5804408" y="0"/>
                  </a:lnTo>
                  <a:lnTo>
                    <a:pt x="5827758" y="4704"/>
                  </a:lnTo>
                  <a:lnTo>
                    <a:pt x="5846810" y="17541"/>
                  </a:lnTo>
                  <a:lnTo>
                    <a:pt x="5859647" y="36593"/>
                  </a:lnTo>
                  <a:lnTo>
                    <a:pt x="5864352" y="59943"/>
                  </a:lnTo>
                  <a:lnTo>
                    <a:pt x="5864352" y="299719"/>
                  </a:lnTo>
                  <a:lnTo>
                    <a:pt x="5859647" y="323070"/>
                  </a:lnTo>
                  <a:lnTo>
                    <a:pt x="5846810" y="342122"/>
                  </a:lnTo>
                  <a:lnTo>
                    <a:pt x="5827758" y="354959"/>
                  </a:lnTo>
                  <a:lnTo>
                    <a:pt x="5804408" y="359663"/>
                  </a:lnTo>
                  <a:lnTo>
                    <a:pt x="59943" y="359663"/>
                  </a:lnTo>
                  <a:lnTo>
                    <a:pt x="36609" y="354959"/>
                  </a:lnTo>
                  <a:lnTo>
                    <a:pt x="17556" y="342122"/>
                  </a:lnTo>
                  <a:lnTo>
                    <a:pt x="4710" y="323070"/>
                  </a:lnTo>
                  <a:lnTo>
                    <a:pt x="0" y="299719"/>
                  </a:lnTo>
                  <a:lnTo>
                    <a:pt x="0" y="59943"/>
                  </a:lnTo>
                  <a:close/>
                </a:path>
              </a:pathLst>
            </a:custGeom>
            <a:ln w="9144">
              <a:solidFill>
                <a:srgbClr val="90A6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12648" y="5759196"/>
              <a:ext cx="5885815" cy="448309"/>
            </a:xfrm>
            <a:custGeom>
              <a:avLst/>
              <a:gdLst/>
              <a:ahLst/>
              <a:cxnLst/>
              <a:rect l="l" t="t" r="r" b="b"/>
              <a:pathLst>
                <a:path w="5885815" h="448310">
                  <a:moveTo>
                    <a:pt x="5811012" y="0"/>
                  </a:moveTo>
                  <a:lnTo>
                    <a:pt x="74675" y="0"/>
                  </a:lnTo>
                  <a:lnTo>
                    <a:pt x="45611" y="5869"/>
                  </a:lnTo>
                  <a:lnTo>
                    <a:pt x="21874" y="21874"/>
                  </a:lnTo>
                  <a:lnTo>
                    <a:pt x="5869" y="45611"/>
                  </a:lnTo>
                  <a:lnTo>
                    <a:pt x="0" y="74675"/>
                  </a:lnTo>
                  <a:lnTo>
                    <a:pt x="0" y="373379"/>
                  </a:lnTo>
                  <a:lnTo>
                    <a:pt x="5869" y="402444"/>
                  </a:lnTo>
                  <a:lnTo>
                    <a:pt x="21874" y="426181"/>
                  </a:lnTo>
                  <a:lnTo>
                    <a:pt x="45611" y="442186"/>
                  </a:lnTo>
                  <a:lnTo>
                    <a:pt x="74675" y="448055"/>
                  </a:lnTo>
                  <a:lnTo>
                    <a:pt x="5811012" y="448055"/>
                  </a:lnTo>
                  <a:lnTo>
                    <a:pt x="5840093" y="442186"/>
                  </a:lnTo>
                  <a:lnTo>
                    <a:pt x="5863828" y="426181"/>
                  </a:lnTo>
                  <a:lnTo>
                    <a:pt x="5879824" y="402444"/>
                  </a:lnTo>
                  <a:lnTo>
                    <a:pt x="5885688" y="373379"/>
                  </a:lnTo>
                  <a:lnTo>
                    <a:pt x="5885688" y="74675"/>
                  </a:lnTo>
                  <a:lnTo>
                    <a:pt x="5879824" y="45611"/>
                  </a:lnTo>
                  <a:lnTo>
                    <a:pt x="5863828" y="21874"/>
                  </a:lnTo>
                  <a:lnTo>
                    <a:pt x="5840093" y="5869"/>
                  </a:lnTo>
                  <a:lnTo>
                    <a:pt x="5811012" y="0"/>
                  </a:lnTo>
                  <a:close/>
                </a:path>
              </a:pathLst>
            </a:custGeom>
            <a:solidFill>
              <a:srgbClr val="DFF4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12648" y="5759196"/>
              <a:ext cx="5885815" cy="448309"/>
            </a:xfrm>
            <a:custGeom>
              <a:avLst/>
              <a:gdLst/>
              <a:ahLst/>
              <a:cxnLst/>
              <a:rect l="l" t="t" r="r" b="b"/>
              <a:pathLst>
                <a:path w="5885815" h="448310">
                  <a:moveTo>
                    <a:pt x="0" y="74675"/>
                  </a:moveTo>
                  <a:lnTo>
                    <a:pt x="5869" y="45611"/>
                  </a:lnTo>
                  <a:lnTo>
                    <a:pt x="21874" y="21874"/>
                  </a:lnTo>
                  <a:lnTo>
                    <a:pt x="45611" y="5869"/>
                  </a:lnTo>
                  <a:lnTo>
                    <a:pt x="74675" y="0"/>
                  </a:lnTo>
                  <a:lnTo>
                    <a:pt x="5811012" y="0"/>
                  </a:lnTo>
                  <a:lnTo>
                    <a:pt x="5840093" y="5869"/>
                  </a:lnTo>
                  <a:lnTo>
                    <a:pt x="5863828" y="21874"/>
                  </a:lnTo>
                  <a:lnTo>
                    <a:pt x="5879824" y="45611"/>
                  </a:lnTo>
                  <a:lnTo>
                    <a:pt x="5885688" y="74675"/>
                  </a:lnTo>
                  <a:lnTo>
                    <a:pt x="5885688" y="373379"/>
                  </a:lnTo>
                  <a:lnTo>
                    <a:pt x="5879824" y="402444"/>
                  </a:lnTo>
                  <a:lnTo>
                    <a:pt x="5863828" y="426181"/>
                  </a:lnTo>
                  <a:lnTo>
                    <a:pt x="5840093" y="442186"/>
                  </a:lnTo>
                  <a:lnTo>
                    <a:pt x="5811012" y="448055"/>
                  </a:lnTo>
                  <a:lnTo>
                    <a:pt x="74675" y="448055"/>
                  </a:lnTo>
                  <a:lnTo>
                    <a:pt x="45611" y="442186"/>
                  </a:lnTo>
                  <a:lnTo>
                    <a:pt x="21874" y="426181"/>
                  </a:lnTo>
                  <a:lnTo>
                    <a:pt x="5869" y="402444"/>
                  </a:lnTo>
                  <a:lnTo>
                    <a:pt x="0" y="373379"/>
                  </a:lnTo>
                  <a:lnTo>
                    <a:pt x="0" y="74675"/>
                  </a:lnTo>
                  <a:close/>
                </a:path>
              </a:pathLst>
            </a:custGeom>
            <a:ln w="9144">
              <a:solidFill>
                <a:srgbClr val="90A6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749909" y="2049221"/>
            <a:ext cx="4998085" cy="100139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2506980" algn="l"/>
                <a:tab pos="2629535" algn="l"/>
                <a:tab pos="4418965" algn="l"/>
              </a:tabLst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В</a:t>
            </a:r>
            <a:r>
              <a:rPr sz="1600" spc="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ступці</a:t>
            </a:r>
            <a:r>
              <a:rPr sz="1600" spc="3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ретельно</a:t>
            </a:r>
            <a:r>
              <a:rPr sz="1600" spc="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розтирають</a:t>
            </a:r>
            <a:r>
              <a:rPr sz="1600" spc="5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10,0</a:t>
            </a:r>
            <a:r>
              <a:rPr sz="1600" spc="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г</a:t>
            </a:r>
            <a:r>
              <a:rPr sz="1600" spc="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глюкози	до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 однорідності,</a:t>
            </a:r>
            <a:r>
              <a:rPr sz="1600" spc="6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відбирають	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частину</a:t>
            </a:r>
            <a:r>
              <a:rPr sz="1600" spc="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на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капсулу, 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залишивши</a:t>
            </a:r>
            <a:r>
              <a:rPr sz="1600" spc="4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приблизно</a:t>
            </a:r>
            <a:r>
              <a:rPr sz="1600" spc="5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1,0		(1</a:t>
            </a:r>
            <a:r>
              <a:rPr sz="1600" spc="-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: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1)</a:t>
            </a:r>
            <a:r>
              <a:rPr sz="1600" spc="-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по</a:t>
            </a:r>
            <a:r>
              <a:rPr sz="1600" spc="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відношенню</a:t>
            </a:r>
            <a:r>
              <a:rPr sz="1600" spc="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до </a:t>
            </a:r>
            <a:r>
              <a:rPr sz="1600" spc="-484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кислоти</a:t>
            </a:r>
            <a:r>
              <a:rPr sz="1600" spc="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борної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607885" y="3759517"/>
            <a:ext cx="5840730" cy="1329690"/>
            <a:chOff x="607885" y="3759517"/>
            <a:chExt cx="5840730" cy="1329690"/>
          </a:xfrm>
        </p:grpSpPr>
        <p:sp>
          <p:nvSpPr>
            <p:cNvPr id="20" name="object 20"/>
            <p:cNvSpPr/>
            <p:nvPr/>
          </p:nvSpPr>
          <p:spPr>
            <a:xfrm>
              <a:off x="612648" y="3764279"/>
              <a:ext cx="5831205" cy="593090"/>
            </a:xfrm>
            <a:custGeom>
              <a:avLst/>
              <a:gdLst/>
              <a:ahLst/>
              <a:cxnLst/>
              <a:rect l="l" t="t" r="r" b="b"/>
              <a:pathLst>
                <a:path w="5831205" h="593089">
                  <a:moveTo>
                    <a:pt x="5732018" y="0"/>
                  </a:moveTo>
                  <a:lnTo>
                    <a:pt x="98806" y="0"/>
                  </a:lnTo>
                  <a:lnTo>
                    <a:pt x="60345" y="7758"/>
                  </a:lnTo>
                  <a:lnTo>
                    <a:pt x="28938" y="28924"/>
                  </a:lnTo>
                  <a:lnTo>
                    <a:pt x="7764" y="60328"/>
                  </a:lnTo>
                  <a:lnTo>
                    <a:pt x="0" y="98806"/>
                  </a:lnTo>
                  <a:lnTo>
                    <a:pt x="0" y="494030"/>
                  </a:lnTo>
                  <a:lnTo>
                    <a:pt x="7764" y="532507"/>
                  </a:lnTo>
                  <a:lnTo>
                    <a:pt x="28938" y="563911"/>
                  </a:lnTo>
                  <a:lnTo>
                    <a:pt x="60345" y="585077"/>
                  </a:lnTo>
                  <a:lnTo>
                    <a:pt x="98806" y="592836"/>
                  </a:lnTo>
                  <a:lnTo>
                    <a:pt x="5732018" y="592836"/>
                  </a:lnTo>
                  <a:lnTo>
                    <a:pt x="5770495" y="585077"/>
                  </a:lnTo>
                  <a:lnTo>
                    <a:pt x="5801899" y="563911"/>
                  </a:lnTo>
                  <a:lnTo>
                    <a:pt x="5823065" y="532507"/>
                  </a:lnTo>
                  <a:lnTo>
                    <a:pt x="5830824" y="494030"/>
                  </a:lnTo>
                  <a:lnTo>
                    <a:pt x="5830824" y="98806"/>
                  </a:lnTo>
                  <a:lnTo>
                    <a:pt x="5823065" y="60328"/>
                  </a:lnTo>
                  <a:lnTo>
                    <a:pt x="5801899" y="28924"/>
                  </a:lnTo>
                  <a:lnTo>
                    <a:pt x="5770495" y="7758"/>
                  </a:lnTo>
                  <a:lnTo>
                    <a:pt x="5732018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12648" y="3764279"/>
              <a:ext cx="5831205" cy="593090"/>
            </a:xfrm>
            <a:custGeom>
              <a:avLst/>
              <a:gdLst/>
              <a:ahLst/>
              <a:cxnLst/>
              <a:rect l="l" t="t" r="r" b="b"/>
              <a:pathLst>
                <a:path w="5831205" h="593089">
                  <a:moveTo>
                    <a:pt x="0" y="98806"/>
                  </a:moveTo>
                  <a:lnTo>
                    <a:pt x="7764" y="60328"/>
                  </a:lnTo>
                  <a:lnTo>
                    <a:pt x="28938" y="28924"/>
                  </a:lnTo>
                  <a:lnTo>
                    <a:pt x="60345" y="7758"/>
                  </a:lnTo>
                  <a:lnTo>
                    <a:pt x="98806" y="0"/>
                  </a:lnTo>
                  <a:lnTo>
                    <a:pt x="5732018" y="0"/>
                  </a:lnTo>
                  <a:lnTo>
                    <a:pt x="5770495" y="7758"/>
                  </a:lnTo>
                  <a:lnTo>
                    <a:pt x="5801899" y="28924"/>
                  </a:lnTo>
                  <a:lnTo>
                    <a:pt x="5823065" y="60328"/>
                  </a:lnTo>
                  <a:lnTo>
                    <a:pt x="5830824" y="98806"/>
                  </a:lnTo>
                  <a:lnTo>
                    <a:pt x="5830824" y="494030"/>
                  </a:lnTo>
                  <a:lnTo>
                    <a:pt x="5823065" y="532507"/>
                  </a:lnTo>
                  <a:lnTo>
                    <a:pt x="5801899" y="563911"/>
                  </a:lnTo>
                  <a:lnTo>
                    <a:pt x="5770495" y="585077"/>
                  </a:lnTo>
                  <a:lnTo>
                    <a:pt x="5732018" y="592836"/>
                  </a:lnTo>
                  <a:lnTo>
                    <a:pt x="98806" y="592836"/>
                  </a:lnTo>
                  <a:lnTo>
                    <a:pt x="60345" y="585077"/>
                  </a:lnTo>
                  <a:lnTo>
                    <a:pt x="28938" y="563911"/>
                  </a:lnTo>
                  <a:lnTo>
                    <a:pt x="7764" y="532507"/>
                  </a:lnTo>
                  <a:lnTo>
                    <a:pt x="0" y="494030"/>
                  </a:lnTo>
                  <a:lnTo>
                    <a:pt x="0" y="98806"/>
                  </a:lnTo>
                  <a:close/>
                </a:path>
              </a:pathLst>
            </a:custGeom>
            <a:ln w="9144">
              <a:solidFill>
                <a:srgbClr val="90A6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12648" y="4507991"/>
              <a:ext cx="5831205" cy="576580"/>
            </a:xfrm>
            <a:custGeom>
              <a:avLst/>
              <a:gdLst/>
              <a:ahLst/>
              <a:cxnLst/>
              <a:rect l="l" t="t" r="r" b="b"/>
              <a:pathLst>
                <a:path w="5831205" h="576579">
                  <a:moveTo>
                    <a:pt x="5734812" y="0"/>
                  </a:moveTo>
                  <a:lnTo>
                    <a:pt x="96011" y="0"/>
                  </a:lnTo>
                  <a:lnTo>
                    <a:pt x="58641" y="7536"/>
                  </a:lnTo>
                  <a:lnTo>
                    <a:pt x="28122" y="28098"/>
                  </a:lnTo>
                  <a:lnTo>
                    <a:pt x="7545" y="58614"/>
                  </a:lnTo>
                  <a:lnTo>
                    <a:pt x="0" y="96011"/>
                  </a:lnTo>
                  <a:lnTo>
                    <a:pt x="0" y="480059"/>
                  </a:lnTo>
                  <a:lnTo>
                    <a:pt x="7545" y="517457"/>
                  </a:lnTo>
                  <a:lnTo>
                    <a:pt x="28122" y="547973"/>
                  </a:lnTo>
                  <a:lnTo>
                    <a:pt x="58641" y="568535"/>
                  </a:lnTo>
                  <a:lnTo>
                    <a:pt x="96011" y="576071"/>
                  </a:lnTo>
                  <a:lnTo>
                    <a:pt x="5734812" y="576071"/>
                  </a:lnTo>
                  <a:lnTo>
                    <a:pt x="5772209" y="568535"/>
                  </a:lnTo>
                  <a:lnTo>
                    <a:pt x="5802725" y="547973"/>
                  </a:lnTo>
                  <a:lnTo>
                    <a:pt x="5823287" y="517457"/>
                  </a:lnTo>
                  <a:lnTo>
                    <a:pt x="5830824" y="480059"/>
                  </a:lnTo>
                  <a:lnTo>
                    <a:pt x="5830824" y="96011"/>
                  </a:lnTo>
                  <a:lnTo>
                    <a:pt x="5823287" y="58614"/>
                  </a:lnTo>
                  <a:lnTo>
                    <a:pt x="5802725" y="28098"/>
                  </a:lnTo>
                  <a:lnTo>
                    <a:pt x="5772209" y="7536"/>
                  </a:lnTo>
                  <a:lnTo>
                    <a:pt x="5734812" y="0"/>
                  </a:lnTo>
                  <a:close/>
                </a:path>
              </a:pathLst>
            </a:custGeom>
            <a:solidFill>
              <a:srgbClr val="DFF4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12648" y="4507991"/>
              <a:ext cx="5831205" cy="576580"/>
            </a:xfrm>
            <a:custGeom>
              <a:avLst/>
              <a:gdLst/>
              <a:ahLst/>
              <a:cxnLst/>
              <a:rect l="l" t="t" r="r" b="b"/>
              <a:pathLst>
                <a:path w="5831205" h="576579">
                  <a:moveTo>
                    <a:pt x="0" y="96011"/>
                  </a:moveTo>
                  <a:lnTo>
                    <a:pt x="7545" y="58614"/>
                  </a:lnTo>
                  <a:lnTo>
                    <a:pt x="28122" y="28098"/>
                  </a:lnTo>
                  <a:lnTo>
                    <a:pt x="58641" y="7536"/>
                  </a:lnTo>
                  <a:lnTo>
                    <a:pt x="96011" y="0"/>
                  </a:lnTo>
                  <a:lnTo>
                    <a:pt x="5734812" y="0"/>
                  </a:lnTo>
                  <a:lnTo>
                    <a:pt x="5772209" y="7536"/>
                  </a:lnTo>
                  <a:lnTo>
                    <a:pt x="5802725" y="28098"/>
                  </a:lnTo>
                  <a:lnTo>
                    <a:pt x="5823287" y="58614"/>
                  </a:lnTo>
                  <a:lnTo>
                    <a:pt x="5830824" y="96011"/>
                  </a:lnTo>
                  <a:lnTo>
                    <a:pt x="5830824" y="480059"/>
                  </a:lnTo>
                  <a:lnTo>
                    <a:pt x="5823287" y="517457"/>
                  </a:lnTo>
                  <a:lnTo>
                    <a:pt x="5802725" y="547973"/>
                  </a:lnTo>
                  <a:lnTo>
                    <a:pt x="5772209" y="568535"/>
                  </a:lnTo>
                  <a:lnTo>
                    <a:pt x="5734812" y="576071"/>
                  </a:lnTo>
                  <a:lnTo>
                    <a:pt x="96011" y="576071"/>
                  </a:lnTo>
                  <a:lnTo>
                    <a:pt x="58641" y="568535"/>
                  </a:lnTo>
                  <a:lnTo>
                    <a:pt x="28122" y="547973"/>
                  </a:lnTo>
                  <a:lnTo>
                    <a:pt x="7545" y="517457"/>
                  </a:lnTo>
                  <a:lnTo>
                    <a:pt x="0" y="480059"/>
                  </a:lnTo>
                  <a:lnTo>
                    <a:pt x="0" y="96011"/>
                  </a:lnTo>
                  <a:close/>
                </a:path>
              </a:pathLst>
            </a:custGeom>
            <a:ln w="9144">
              <a:solidFill>
                <a:srgbClr val="90A6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892555" y="3118485"/>
            <a:ext cx="7471409" cy="36442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48945" marR="2611120" algn="ctr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Додають</a:t>
            </a:r>
            <a:r>
              <a:rPr sz="1600" spc="3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кристалічну</a:t>
            </a:r>
            <a:r>
              <a:rPr sz="1600" spc="4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речовину</a:t>
            </a:r>
            <a:r>
              <a:rPr sz="1600" spc="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кислоту</a:t>
            </a:r>
            <a:r>
              <a:rPr sz="1600" spc="4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борну, </a:t>
            </a:r>
            <a:r>
              <a:rPr sz="1600" spc="-484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подрібнюють,</a:t>
            </a:r>
            <a:r>
              <a:rPr sz="1600" spc="4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змішують</a:t>
            </a:r>
            <a:r>
              <a:rPr sz="1600" spc="3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до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однорідності</a:t>
            </a:r>
            <a:endParaRPr sz="1600">
              <a:latin typeface="Tahoma"/>
              <a:cs typeface="Tahoma"/>
            </a:endParaRPr>
          </a:p>
          <a:p>
            <a:pPr marR="2194560" algn="ctr">
              <a:lnSpc>
                <a:spcPct val="100000"/>
              </a:lnSpc>
              <a:spcBef>
                <a:spcPts val="1565"/>
              </a:spcBef>
              <a:tabLst>
                <a:tab pos="1936750" algn="l"/>
              </a:tabLst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До</a:t>
            </a:r>
            <a:r>
              <a:rPr sz="1600" spc="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суміші</a:t>
            </a:r>
            <a:r>
              <a:rPr sz="1600" spc="3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додають,	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отриману</a:t>
            </a:r>
            <a:r>
              <a:rPr sz="1600" spc="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на</a:t>
            </a:r>
            <a:r>
              <a:rPr sz="1600" spc="-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вимогу,</a:t>
            </a:r>
            <a:r>
              <a:rPr sz="1600" spc="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отруйну</a:t>
            </a:r>
            <a:endParaRPr sz="1600">
              <a:latin typeface="Tahoma"/>
              <a:cs typeface="Tahoma"/>
            </a:endParaRPr>
          </a:p>
          <a:p>
            <a:pPr marR="2190750" algn="ctr">
              <a:lnSpc>
                <a:spcPct val="100000"/>
              </a:lnSpc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речовину</a:t>
            </a:r>
            <a:r>
              <a:rPr sz="1600" spc="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осарсол</a:t>
            </a:r>
            <a:r>
              <a:rPr sz="1600" spc="3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,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висипають</a:t>
            </a:r>
            <a:r>
              <a:rPr sz="1600" spc="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у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ступку</a:t>
            </a:r>
            <a:r>
              <a:rPr sz="1600" spc="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і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змішують</a:t>
            </a:r>
            <a:endParaRPr sz="16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600">
              <a:latin typeface="Tahoma"/>
              <a:cs typeface="Tahoma"/>
            </a:endParaRPr>
          </a:p>
          <a:p>
            <a:pPr marL="12700" marR="2203450" algn="ctr">
              <a:lnSpc>
                <a:spcPct val="100000"/>
              </a:lnSpc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У</a:t>
            </a:r>
            <a:r>
              <a:rPr sz="1600" spc="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кілька</a:t>
            </a:r>
            <a:r>
              <a:rPr sz="1600" spc="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прийомів</a:t>
            </a:r>
            <a:r>
              <a:rPr sz="1600" spc="3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додають</a:t>
            </a:r>
            <a:r>
              <a:rPr sz="1600" spc="4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залишок</a:t>
            </a:r>
            <a:r>
              <a:rPr sz="1600" spc="3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глюкози</a:t>
            </a:r>
            <a:r>
              <a:rPr sz="1600" spc="3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з</a:t>
            </a:r>
            <a:r>
              <a:rPr sz="1600" spc="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капсули, </a:t>
            </a:r>
            <a:r>
              <a:rPr sz="1600" spc="-484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змішують</a:t>
            </a:r>
            <a:r>
              <a:rPr sz="1600" spc="3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до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однорідності</a:t>
            </a:r>
            <a:endParaRPr sz="1600">
              <a:latin typeface="Tahoma"/>
              <a:cs typeface="Tahoma"/>
            </a:endParaRPr>
          </a:p>
          <a:p>
            <a:pPr marL="862330" marR="2998470" indent="-2540">
              <a:lnSpc>
                <a:spcPts val="4410"/>
              </a:lnSpc>
              <a:spcBef>
                <a:spcPts val="135"/>
              </a:spcBef>
              <a:tabLst>
                <a:tab pos="2120900" algn="l"/>
              </a:tabLst>
            </a:pPr>
            <a:r>
              <a:rPr sz="1600" spc="-10" dirty="0">
                <a:solidFill>
                  <a:srgbClr val="164A4F"/>
                </a:solidFill>
                <a:latin typeface="Tahoma"/>
                <a:cs typeface="Tahoma"/>
              </a:rPr>
              <a:t>Розважують	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по</a:t>
            </a:r>
            <a:r>
              <a:rPr sz="160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1,35</a:t>
            </a:r>
            <a:r>
              <a:rPr sz="160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г</a:t>
            </a:r>
            <a:r>
              <a:rPr sz="1600" spc="-1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на</a:t>
            </a:r>
            <a:r>
              <a:rPr sz="1600" spc="-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10</a:t>
            </a:r>
            <a:r>
              <a:rPr sz="1600" spc="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164A4F"/>
                </a:solidFill>
                <a:latin typeface="Tahoma"/>
                <a:cs typeface="Tahoma"/>
              </a:rPr>
              <a:t>порошків </a:t>
            </a:r>
            <a:r>
              <a:rPr sz="1600" spc="-484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164A4F"/>
                </a:solidFill>
                <a:latin typeface="Tahoma"/>
                <a:cs typeface="Tahoma"/>
              </a:rPr>
              <a:t>Упаковують</a:t>
            </a:r>
            <a:r>
              <a:rPr sz="1600" spc="4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і</a:t>
            </a:r>
            <a:r>
              <a:rPr sz="1600" spc="-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оформляють</a:t>
            </a:r>
            <a:r>
              <a:rPr sz="1600" spc="4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до </a:t>
            </a:r>
            <a:r>
              <a:rPr sz="1600" spc="-10" dirty="0">
                <a:solidFill>
                  <a:srgbClr val="164A4F"/>
                </a:solidFill>
                <a:latin typeface="Tahoma"/>
                <a:cs typeface="Tahoma"/>
              </a:rPr>
              <a:t>відпуску</a:t>
            </a:r>
            <a:endParaRPr sz="1600">
              <a:latin typeface="Tahoma"/>
              <a:cs typeface="Tahoma"/>
            </a:endParaRPr>
          </a:p>
          <a:p>
            <a:pPr marL="629285">
              <a:lnSpc>
                <a:spcPct val="100000"/>
              </a:lnSpc>
              <a:spcBef>
                <a:spcPts val="660"/>
              </a:spcBef>
            </a:pPr>
            <a:r>
              <a:rPr sz="1600" b="1" spc="-10" dirty="0">
                <a:solidFill>
                  <a:srgbClr val="001F5F"/>
                </a:solidFill>
                <a:latin typeface="Tahoma"/>
                <a:cs typeface="Tahoma"/>
              </a:rPr>
              <a:t>Оформлення:</a:t>
            </a:r>
            <a:r>
              <a:rPr sz="1600" b="1" spc="6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001F5F"/>
                </a:solidFill>
                <a:latin typeface="Tahoma"/>
                <a:cs typeface="Tahoma"/>
              </a:rPr>
              <a:t>№</a:t>
            </a:r>
            <a:r>
              <a:rPr sz="1600" b="1" spc="1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b="1" spc="-10" dirty="0">
                <a:solidFill>
                  <a:srgbClr val="001F5F"/>
                </a:solidFill>
                <a:latin typeface="Tahoma"/>
                <a:cs typeface="Tahoma"/>
              </a:rPr>
              <a:t>рецепта,</a:t>
            </a:r>
            <a:r>
              <a:rPr sz="1600" b="1" spc="4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001F5F"/>
                </a:solidFill>
                <a:latin typeface="Tahoma"/>
                <a:cs typeface="Tahoma"/>
              </a:rPr>
              <a:t>етикетка</a:t>
            </a:r>
            <a:r>
              <a:rPr sz="1600" b="1" spc="3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001F5F"/>
                </a:solidFill>
                <a:latin typeface="Tahoma"/>
                <a:cs typeface="Tahoma"/>
              </a:rPr>
              <a:t>«Зовнішнє»,</a:t>
            </a:r>
            <a:r>
              <a:rPr sz="1600" b="1" spc="49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001F5F"/>
                </a:solidFill>
                <a:latin typeface="Tahoma"/>
                <a:cs typeface="Tahoma"/>
              </a:rPr>
              <a:t>«Сигнатура»,</a:t>
            </a:r>
            <a:endParaRPr sz="1600">
              <a:latin typeface="Tahoma"/>
              <a:cs typeface="Tahoma"/>
            </a:endParaRPr>
          </a:p>
          <a:p>
            <a:pPr marL="545465">
              <a:lnSpc>
                <a:spcPct val="100000"/>
              </a:lnSpc>
            </a:pPr>
            <a:r>
              <a:rPr sz="1600" b="1" spc="-10" dirty="0">
                <a:solidFill>
                  <a:srgbClr val="001F5F"/>
                </a:solidFill>
                <a:latin typeface="Tahoma"/>
                <a:cs typeface="Tahoma"/>
              </a:rPr>
              <a:t>«Поводитись</a:t>
            </a:r>
            <a:r>
              <a:rPr sz="1600" b="1" spc="50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001F5F"/>
                </a:solidFill>
                <a:latin typeface="Tahoma"/>
                <a:cs typeface="Tahoma"/>
              </a:rPr>
              <a:t>з обережністю»,</a:t>
            </a:r>
            <a:r>
              <a:rPr sz="1600" b="1" spc="4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b="1" spc="-10" dirty="0">
                <a:solidFill>
                  <a:srgbClr val="001F5F"/>
                </a:solidFill>
                <a:latin typeface="Tahoma"/>
                <a:cs typeface="Tahoma"/>
              </a:rPr>
              <a:t>«Берегти</a:t>
            </a:r>
            <a:r>
              <a:rPr sz="1600" b="1" spc="3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001F5F"/>
                </a:solidFill>
                <a:latin typeface="Tahoma"/>
                <a:cs typeface="Tahoma"/>
              </a:rPr>
              <a:t>від</a:t>
            </a:r>
            <a:r>
              <a:rPr sz="1600" b="1" spc="49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001F5F"/>
                </a:solidFill>
                <a:latin typeface="Tahoma"/>
                <a:cs typeface="Tahoma"/>
              </a:rPr>
              <a:t>дітей»,</a:t>
            </a:r>
            <a:r>
              <a:rPr sz="1600" b="1" spc="2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001F5F"/>
                </a:solidFill>
                <a:latin typeface="Tahoma"/>
                <a:cs typeface="Tahoma"/>
              </a:rPr>
              <a:t>опечатують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3165348" y="2526792"/>
            <a:ext cx="3910965" cy="3205480"/>
            <a:chOff x="3165348" y="2526792"/>
            <a:chExt cx="3910965" cy="3205480"/>
          </a:xfrm>
        </p:grpSpPr>
        <p:sp>
          <p:nvSpPr>
            <p:cNvPr id="26" name="object 26"/>
            <p:cNvSpPr/>
            <p:nvPr/>
          </p:nvSpPr>
          <p:spPr>
            <a:xfrm>
              <a:off x="6498336" y="2526792"/>
              <a:ext cx="577850" cy="76200"/>
            </a:xfrm>
            <a:custGeom>
              <a:avLst/>
              <a:gdLst/>
              <a:ahLst/>
              <a:cxnLst/>
              <a:rect l="l" t="t" r="r" b="b"/>
              <a:pathLst>
                <a:path w="577850" h="76200">
                  <a:moveTo>
                    <a:pt x="501395" y="0"/>
                  </a:moveTo>
                  <a:lnTo>
                    <a:pt x="501395" y="76200"/>
                  </a:lnTo>
                  <a:lnTo>
                    <a:pt x="564895" y="44450"/>
                  </a:lnTo>
                  <a:lnTo>
                    <a:pt x="514095" y="44450"/>
                  </a:lnTo>
                  <a:lnTo>
                    <a:pt x="514095" y="31750"/>
                  </a:lnTo>
                  <a:lnTo>
                    <a:pt x="564895" y="31750"/>
                  </a:lnTo>
                  <a:lnTo>
                    <a:pt x="501395" y="0"/>
                  </a:lnTo>
                  <a:close/>
                </a:path>
                <a:path w="577850" h="76200">
                  <a:moveTo>
                    <a:pt x="501395" y="31750"/>
                  </a:moveTo>
                  <a:lnTo>
                    <a:pt x="0" y="31750"/>
                  </a:lnTo>
                  <a:lnTo>
                    <a:pt x="0" y="44450"/>
                  </a:lnTo>
                  <a:lnTo>
                    <a:pt x="501395" y="44450"/>
                  </a:lnTo>
                  <a:lnTo>
                    <a:pt x="501395" y="31750"/>
                  </a:lnTo>
                  <a:close/>
                </a:path>
                <a:path w="577850" h="76200">
                  <a:moveTo>
                    <a:pt x="564895" y="31750"/>
                  </a:moveTo>
                  <a:lnTo>
                    <a:pt x="514095" y="31750"/>
                  </a:lnTo>
                  <a:lnTo>
                    <a:pt x="514095" y="44450"/>
                  </a:lnTo>
                  <a:lnTo>
                    <a:pt x="564895" y="44450"/>
                  </a:lnTo>
                  <a:lnTo>
                    <a:pt x="577595" y="38100"/>
                  </a:lnTo>
                  <a:lnTo>
                    <a:pt x="564895" y="31750"/>
                  </a:lnTo>
                  <a:close/>
                </a:path>
              </a:pathLst>
            </a:custGeom>
            <a:solidFill>
              <a:srgbClr val="90A6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83636" y="3014472"/>
              <a:ext cx="76200" cy="144779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83636" y="3617976"/>
              <a:ext cx="76200" cy="146304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89732" y="4364736"/>
              <a:ext cx="76200" cy="143256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65348" y="5084064"/>
              <a:ext cx="76200" cy="144780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65348" y="5588508"/>
              <a:ext cx="76200" cy="143255"/>
            </a:xfrm>
            <a:prstGeom prst="rect">
              <a:avLst/>
            </a:prstGeom>
          </p:spPr>
        </p:pic>
      </p:grpSp>
      <p:sp>
        <p:nvSpPr>
          <p:cNvPr id="32" name="object 32"/>
          <p:cNvSpPr/>
          <p:nvPr/>
        </p:nvSpPr>
        <p:spPr>
          <a:xfrm>
            <a:off x="533400" y="1034796"/>
            <a:ext cx="8206740" cy="658495"/>
          </a:xfrm>
          <a:custGeom>
            <a:avLst/>
            <a:gdLst/>
            <a:ahLst/>
            <a:cxnLst/>
            <a:rect l="l" t="t" r="r" b="b"/>
            <a:pathLst>
              <a:path w="8206740" h="658494">
                <a:moveTo>
                  <a:pt x="8097012" y="0"/>
                </a:moveTo>
                <a:lnTo>
                  <a:pt x="109728" y="0"/>
                </a:lnTo>
                <a:lnTo>
                  <a:pt x="67015" y="8626"/>
                </a:lnTo>
                <a:lnTo>
                  <a:pt x="32137" y="32146"/>
                </a:lnTo>
                <a:lnTo>
                  <a:pt x="8622" y="67026"/>
                </a:lnTo>
                <a:lnTo>
                  <a:pt x="0" y="109727"/>
                </a:lnTo>
                <a:lnTo>
                  <a:pt x="0" y="548639"/>
                </a:lnTo>
                <a:lnTo>
                  <a:pt x="8622" y="591341"/>
                </a:lnTo>
                <a:lnTo>
                  <a:pt x="32137" y="626221"/>
                </a:lnTo>
                <a:lnTo>
                  <a:pt x="67015" y="649741"/>
                </a:lnTo>
                <a:lnTo>
                  <a:pt x="109728" y="658367"/>
                </a:lnTo>
                <a:lnTo>
                  <a:pt x="8097012" y="658367"/>
                </a:lnTo>
                <a:lnTo>
                  <a:pt x="8139713" y="649741"/>
                </a:lnTo>
                <a:lnTo>
                  <a:pt x="8174593" y="626221"/>
                </a:lnTo>
                <a:lnTo>
                  <a:pt x="8198113" y="591341"/>
                </a:lnTo>
                <a:lnTo>
                  <a:pt x="8206740" y="548639"/>
                </a:lnTo>
                <a:lnTo>
                  <a:pt x="8206740" y="109727"/>
                </a:lnTo>
                <a:lnTo>
                  <a:pt x="8198113" y="67026"/>
                </a:lnTo>
                <a:lnTo>
                  <a:pt x="8174593" y="32146"/>
                </a:lnTo>
                <a:lnTo>
                  <a:pt x="8139713" y="8626"/>
                </a:lnTo>
                <a:lnTo>
                  <a:pt x="8097012" y="0"/>
                </a:lnTo>
                <a:close/>
              </a:path>
            </a:pathLst>
          </a:custGeom>
          <a:solidFill>
            <a:srgbClr val="DFF4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457201" y="1028452"/>
            <a:ext cx="8393176" cy="104451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84785">
              <a:lnSpc>
                <a:spcPts val="1670"/>
              </a:lnSpc>
              <a:tabLst>
                <a:tab pos="4297680" algn="l"/>
              </a:tabLst>
            </a:pPr>
            <a:r>
              <a:rPr sz="1600" spc="-5" dirty="0" err="1">
                <a:solidFill>
                  <a:srgbClr val="496382"/>
                </a:solidFill>
                <a:latin typeface="Tahoma"/>
                <a:cs typeface="Tahoma"/>
              </a:rPr>
              <a:t>Підготовка</a:t>
            </a:r>
            <a:r>
              <a:rPr sz="1600" spc="3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робочого</a:t>
            </a:r>
            <a:r>
              <a:rPr sz="1600" spc="7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місця,</a:t>
            </a:r>
            <a:r>
              <a:rPr sz="1600" spc="3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підбір</a:t>
            </a:r>
            <a:r>
              <a:rPr sz="1600" spc="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посуду,	допоміжних</a:t>
            </a:r>
            <a:r>
              <a:rPr sz="1600" spc="3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матеріалів .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Обробка</a:t>
            </a:r>
            <a:endParaRPr sz="1600" dirty="0">
              <a:latin typeface="Tahoma"/>
              <a:cs typeface="Tahoma"/>
            </a:endParaRPr>
          </a:p>
          <a:p>
            <a:pPr marL="184785" marR="178435">
              <a:lnSpc>
                <a:spcPct val="100000"/>
              </a:lnSpc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робочої</a:t>
            </a:r>
            <a:r>
              <a:rPr sz="1600" spc="3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поверхні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стола</a:t>
            </a:r>
            <a:r>
              <a:rPr sz="1600" spc="4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,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чашок</a:t>
            </a:r>
            <a:r>
              <a:rPr sz="1600" spc="3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терезів</a:t>
            </a:r>
            <a:r>
              <a:rPr sz="1600" spc="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дезінфікуючими</a:t>
            </a:r>
            <a:r>
              <a:rPr sz="1600" spc="6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засобами,</a:t>
            </a:r>
            <a:r>
              <a:rPr sz="1600" spc="3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дозволеними</a:t>
            </a:r>
            <a:r>
              <a:rPr sz="1600" spc="3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до </a:t>
            </a:r>
            <a:r>
              <a:rPr sz="1600" spc="-484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використання</a:t>
            </a:r>
            <a:r>
              <a:rPr sz="1600" spc="3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в умовах</a:t>
            </a:r>
            <a:r>
              <a:rPr sz="1600" spc="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аптеки</a:t>
            </a:r>
            <a:endParaRPr sz="1600" dirty="0">
              <a:latin typeface="Tahoma"/>
              <a:cs typeface="Tahoma"/>
            </a:endParaRPr>
          </a:p>
          <a:p>
            <a:pPr marL="1270" algn="ctr">
              <a:lnSpc>
                <a:spcPct val="100000"/>
              </a:lnSpc>
              <a:spcBef>
                <a:spcPts val="75"/>
              </a:spcBef>
            </a:pP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Технологія</a:t>
            </a:r>
            <a:endParaRPr sz="2000" dirty="0">
              <a:latin typeface="Tahoma"/>
              <a:cs typeface="Tahoma"/>
            </a:endParaRPr>
          </a:p>
        </p:txBody>
      </p:sp>
      <p:sp>
        <p:nvSpPr>
          <p:cNvPr id="37" name="object 2">
            <a:extLst>
              <a:ext uri="{FF2B5EF4-FFF2-40B4-BE49-F238E27FC236}">
                <a16:creationId xmlns:a16="http://schemas.microsoft.com/office/drawing/2014/main" id="{8C18043B-5BEF-4E8C-8805-8227DED839A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46759" y="36396"/>
            <a:ext cx="8763000" cy="520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k-UA" b="1" spc="-5" dirty="0">
                <a:solidFill>
                  <a:srgbClr val="001F5F"/>
                </a:solidFill>
              </a:rPr>
              <a:t>3. </a:t>
            </a:r>
            <a:r>
              <a:rPr b="1" spc="-5" dirty="0">
                <a:solidFill>
                  <a:srgbClr val="001F5F"/>
                </a:solidFill>
              </a:rPr>
              <a:t>ЗАГАЛЬНІ</a:t>
            </a:r>
            <a:r>
              <a:rPr b="1" spc="-20" dirty="0">
                <a:solidFill>
                  <a:srgbClr val="001F5F"/>
                </a:solidFill>
              </a:rPr>
              <a:t> </a:t>
            </a:r>
            <a:r>
              <a:rPr b="1" dirty="0">
                <a:solidFill>
                  <a:srgbClr val="001F5F"/>
                </a:solidFill>
              </a:rPr>
              <a:t>ПРАВИЛА</a:t>
            </a:r>
            <a:r>
              <a:rPr b="1" spc="-10" dirty="0">
                <a:solidFill>
                  <a:srgbClr val="001F5F"/>
                </a:solidFill>
              </a:rPr>
              <a:t> </a:t>
            </a:r>
            <a:r>
              <a:rPr b="1" spc="-5" dirty="0">
                <a:solidFill>
                  <a:srgbClr val="001F5F"/>
                </a:solidFill>
              </a:rPr>
              <a:t>ВИГОТОВЛЕННЯ</a:t>
            </a:r>
            <a:r>
              <a:rPr b="1" spc="-40" dirty="0">
                <a:solidFill>
                  <a:srgbClr val="001F5F"/>
                </a:solidFill>
              </a:rPr>
              <a:t> </a:t>
            </a:r>
            <a:r>
              <a:rPr b="1" spc="-5" dirty="0">
                <a:solidFill>
                  <a:srgbClr val="001F5F"/>
                </a:solidFill>
              </a:rPr>
              <a:t>ПОРОШКІВ</a:t>
            </a: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71DF1DF7-8995-43C0-9D8A-ADD1999AF848}"/>
              </a:ext>
            </a:extLst>
          </p:cNvPr>
          <p:cNvSpPr/>
          <p:nvPr/>
        </p:nvSpPr>
        <p:spPr>
          <a:xfrm>
            <a:off x="235074" y="576057"/>
            <a:ext cx="89074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30550" marR="199390" indent="-2964815">
              <a:lnSpc>
                <a:spcPct val="100000"/>
              </a:lnSpc>
              <a:spcBef>
                <a:spcPts val="105"/>
              </a:spcBef>
            </a:pPr>
            <a:r>
              <a:rPr lang="ru-RU" spc="-5" dirty="0">
                <a:latin typeface="Tahoma"/>
                <a:cs typeface="Tahoma"/>
              </a:rPr>
              <a:t>ПОРОШКИ </a:t>
            </a:r>
            <a:r>
              <a:rPr lang="ru-RU" dirty="0">
                <a:latin typeface="Tahoma"/>
                <a:cs typeface="Tahoma"/>
              </a:rPr>
              <a:t>З ОТРУЙНИМИ, </a:t>
            </a:r>
            <a:r>
              <a:rPr lang="ru-RU" spc="-5" dirty="0">
                <a:latin typeface="Tahoma"/>
                <a:cs typeface="Tahoma"/>
              </a:rPr>
              <a:t>НАРКОТИЧНИМИ </a:t>
            </a:r>
            <a:r>
              <a:rPr lang="ru-RU" dirty="0">
                <a:latin typeface="Tahoma"/>
                <a:cs typeface="Tahoma"/>
              </a:rPr>
              <a:t>І </a:t>
            </a:r>
            <a:r>
              <a:rPr lang="ru-RU" spc="-5" dirty="0">
                <a:latin typeface="Tahoma"/>
                <a:cs typeface="Tahoma"/>
              </a:rPr>
              <a:t>СИЛЬНОДІЮЧИМИ </a:t>
            </a:r>
            <a:r>
              <a:rPr lang="ru-RU" spc="-610" dirty="0">
                <a:latin typeface="Tahoma"/>
                <a:cs typeface="Tahoma"/>
              </a:rPr>
              <a:t> </a:t>
            </a:r>
            <a:r>
              <a:rPr lang="ru-RU" spc="-5" dirty="0">
                <a:latin typeface="Tahoma"/>
                <a:cs typeface="Tahoma"/>
              </a:rPr>
              <a:t>РЕЧОВИНАМИ</a:t>
            </a:r>
            <a:endParaRPr lang="ru-RU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611123" y="2115311"/>
            <a:ext cx="8281670" cy="883919"/>
            <a:chOff x="611123" y="2115311"/>
            <a:chExt cx="8281670" cy="883919"/>
          </a:xfrm>
        </p:grpSpPr>
        <p:sp>
          <p:nvSpPr>
            <p:cNvPr id="4" name="object 4"/>
            <p:cNvSpPr/>
            <p:nvPr/>
          </p:nvSpPr>
          <p:spPr>
            <a:xfrm>
              <a:off x="611123" y="2170556"/>
              <a:ext cx="8281670" cy="828675"/>
            </a:xfrm>
            <a:custGeom>
              <a:avLst/>
              <a:gdLst/>
              <a:ahLst/>
              <a:cxnLst/>
              <a:rect l="l" t="t" r="r" b="b"/>
              <a:pathLst>
                <a:path w="8281670" h="828675">
                  <a:moveTo>
                    <a:pt x="8281416" y="0"/>
                  </a:moveTo>
                  <a:lnTo>
                    <a:pt x="8277070" y="21490"/>
                  </a:lnTo>
                  <a:lnTo>
                    <a:pt x="8265223" y="39052"/>
                  </a:lnTo>
                  <a:lnTo>
                    <a:pt x="8247661" y="50899"/>
                  </a:lnTo>
                  <a:lnTo>
                    <a:pt x="8226171" y="55244"/>
                  </a:lnTo>
                  <a:lnTo>
                    <a:pt x="55245" y="55244"/>
                  </a:lnTo>
                  <a:lnTo>
                    <a:pt x="33743" y="59590"/>
                  </a:lnTo>
                  <a:lnTo>
                    <a:pt x="16182" y="71437"/>
                  </a:lnTo>
                  <a:lnTo>
                    <a:pt x="4342" y="88999"/>
                  </a:lnTo>
                  <a:lnTo>
                    <a:pt x="0" y="110489"/>
                  </a:lnTo>
                  <a:lnTo>
                    <a:pt x="0" y="773429"/>
                  </a:lnTo>
                  <a:lnTo>
                    <a:pt x="4342" y="794920"/>
                  </a:lnTo>
                  <a:lnTo>
                    <a:pt x="16182" y="812482"/>
                  </a:lnTo>
                  <a:lnTo>
                    <a:pt x="33743" y="824329"/>
                  </a:lnTo>
                  <a:lnTo>
                    <a:pt x="55245" y="828675"/>
                  </a:lnTo>
                  <a:lnTo>
                    <a:pt x="76751" y="824329"/>
                  </a:lnTo>
                  <a:lnTo>
                    <a:pt x="94311" y="812482"/>
                  </a:lnTo>
                  <a:lnTo>
                    <a:pt x="106149" y="794920"/>
                  </a:lnTo>
                  <a:lnTo>
                    <a:pt x="110490" y="773429"/>
                  </a:lnTo>
                  <a:lnTo>
                    <a:pt x="110490" y="718184"/>
                  </a:lnTo>
                  <a:lnTo>
                    <a:pt x="8226171" y="718184"/>
                  </a:lnTo>
                  <a:lnTo>
                    <a:pt x="8247661" y="713839"/>
                  </a:lnTo>
                  <a:lnTo>
                    <a:pt x="8265223" y="701992"/>
                  </a:lnTo>
                  <a:lnTo>
                    <a:pt x="8277070" y="684430"/>
                  </a:lnTo>
                  <a:lnTo>
                    <a:pt x="8281416" y="662939"/>
                  </a:lnTo>
                  <a:lnTo>
                    <a:pt x="8281416" y="165734"/>
                  </a:lnTo>
                  <a:lnTo>
                    <a:pt x="55245" y="165734"/>
                  </a:lnTo>
                  <a:lnTo>
                    <a:pt x="55245" y="110489"/>
                  </a:lnTo>
                  <a:lnTo>
                    <a:pt x="57416" y="99754"/>
                  </a:lnTo>
                  <a:lnTo>
                    <a:pt x="63336" y="90995"/>
                  </a:lnTo>
                  <a:lnTo>
                    <a:pt x="72116" y="85093"/>
                  </a:lnTo>
                  <a:lnTo>
                    <a:pt x="82867" y="82930"/>
                  </a:lnTo>
                  <a:lnTo>
                    <a:pt x="8281416" y="82930"/>
                  </a:lnTo>
                  <a:lnTo>
                    <a:pt x="8281416" y="0"/>
                  </a:lnTo>
                  <a:close/>
                </a:path>
                <a:path w="8281670" h="828675">
                  <a:moveTo>
                    <a:pt x="8281416" y="82930"/>
                  </a:moveTo>
                  <a:lnTo>
                    <a:pt x="82867" y="82930"/>
                  </a:lnTo>
                  <a:lnTo>
                    <a:pt x="93618" y="85093"/>
                  </a:lnTo>
                  <a:lnTo>
                    <a:pt x="102398" y="90995"/>
                  </a:lnTo>
                  <a:lnTo>
                    <a:pt x="108318" y="99754"/>
                  </a:lnTo>
                  <a:lnTo>
                    <a:pt x="110490" y="110489"/>
                  </a:lnTo>
                  <a:lnTo>
                    <a:pt x="106149" y="131980"/>
                  </a:lnTo>
                  <a:lnTo>
                    <a:pt x="94311" y="149542"/>
                  </a:lnTo>
                  <a:lnTo>
                    <a:pt x="76751" y="161389"/>
                  </a:lnTo>
                  <a:lnTo>
                    <a:pt x="55245" y="165734"/>
                  </a:lnTo>
                  <a:lnTo>
                    <a:pt x="8281416" y="165734"/>
                  </a:lnTo>
                  <a:lnTo>
                    <a:pt x="8281416" y="82930"/>
                  </a:lnTo>
                  <a:close/>
                </a:path>
                <a:path w="8281670" h="828675">
                  <a:moveTo>
                    <a:pt x="8170926" y="0"/>
                  </a:moveTo>
                  <a:lnTo>
                    <a:pt x="8170926" y="55244"/>
                  </a:lnTo>
                  <a:lnTo>
                    <a:pt x="8226171" y="55244"/>
                  </a:lnTo>
                  <a:lnTo>
                    <a:pt x="8226171" y="27685"/>
                  </a:lnTo>
                  <a:lnTo>
                    <a:pt x="8198484" y="27685"/>
                  </a:lnTo>
                  <a:lnTo>
                    <a:pt x="8187749" y="25503"/>
                  </a:lnTo>
                  <a:lnTo>
                    <a:pt x="8178990" y="19558"/>
                  </a:lnTo>
                  <a:lnTo>
                    <a:pt x="8173088" y="10755"/>
                  </a:lnTo>
                  <a:lnTo>
                    <a:pt x="8170926" y="0"/>
                  </a:lnTo>
                  <a:close/>
                </a:path>
                <a:path w="8281670" h="828675">
                  <a:moveTo>
                    <a:pt x="8226171" y="0"/>
                  </a:moveTo>
                  <a:lnTo>
                    <a:pt x="8224006" y="10755"/>
                  </a:lnTo>
                  <a:lnTo>
                    <a:pt x="8218090" y="19558"/>
                  </a:lnTo>
                  <a:lnTo>
                    <a:pt x="8209293" y="25503"/>
                  </a:lnTo>
                  <a:lnTo>
                    <a:pt x="8198484" y="27685"/>
                  </a:lnTo>
                  <a:lnTo>
                    <a:pt x="8226171" y="27685"/>
                  </a:lnTo>
                  <a:lnTo>
                    <a:pt x="8226171" y="0"/>
                  </a:lnTo>
                  <a:close/>
                </a:path>
              </a:pathLst>
            </a:custGeom>
            <a:solidFill>
              <a:srgbClr val="D9EE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66368" y="2115311"/>
              <a:ext cx="8226425" cy="220979"/>
            </a:xfrm>
            <a:custGeom>
              <a:avLst/>
              <a:gdLst/>
              <a:ahLst/>
              <a:cxnLst/>
              <a:rect l="l" t="t" r="r" b="b"/>
              <a:pathLst>
                <a:path w="8226425" h="220980">
                  <a:moveTo>
                    <a:pt x="27622" y="138175"/>
                  </a:moveTo>
                  <a:lnTo>
                    <a:pt x="16871" y="140338"/>
                  </a:lnTo>
                  <a:lnTo>
                    <a:pt x="8091" y="146240"/>
                  </a:lnTo>
                  <a:lnTo>
                    <a:pt x="2171" y="154999"/>
                  </a:lnTo>
                  <a:lnTo>
                    <a:pt x="0" y="165735"/>
                  </a:lnTo>
                  <a:lnTo>
                    <a:pt x="0" y="220979"/>
                  </a:lnTo>
                  <a:lnTo>
                    <a:pt x="21506" y="216634"/>
                  </a:lnTo>
                  <a:lnTo>
                    <a:pt x="39066" y="204787"/>
                  </a:lnTo>
                  <a:lnTo>
                    <a:pt x="50904" y="187225"/>
                  </a:lnTo>
                  <a:lnTo>
                    <a:pt x="55245" y="165735"/>
                  </a:lnTo>
                  <a:lnTo>
                    <a:pt x="53073" y="154999"/>
                  </a:lnTo>
                  <a:lnTo>
                    <a:pt x="47153" y="146240"/>
                  </a:lnTo>
                  <a:lnTo>
                    <a:pt x="38373" y="140338"/>
                  </a:lnTo>
                  <a:lnTo>
                    <a:pt x="27622" y="138175"/>
                  </a:lnTo>
                  <a:close/>
                </a:path>
                <a:path w="8226425" h="220980">
                  <a:moveTo>
                    <a:pt x="8226171" y="55245"/>
                  </a:moveTo>
                  <a:lnTo>
                    <a:pt x="8170926" y="55245"/>
                  </a:lnTo>
                  <a:lnTo>
                    <a:pt x="8170926" y="110489"/>
                  </a:lnTo>
                  <a:lnTo>
                    <a:pt x="8192416" y="106144"/>
                  </a:lnTo>
                  <a:lnTo>
                    <a:pt x="8209978" y="94297"/>
                  </a:lnTo>
                  <a:lnTo>
                    <a:pt x="8221825" y="76735"/>
                  </a:lnTo>
                  <a:lnTo>
                    <a:pt x="8226171" y="55245"/>
                  </a:lnTo>
                  <a:close/>
                </a:path>
                <a:path w="8226425" h="220980">
                  <a:moveTo>
                    <a:pt x="8170926" y="0"/>
                  </a:moveTo>
                  <a:lnTo>
                    <a:pt x="8149435" y="4345"/>
                  </a:lnTo>
                  <a:lnTo>
                    <a:pt x="8131873" y="16192"/>
                  </a:lnTo>
                  <a:lnTo>
                    <a:pt x="8120026" y="33754"/>
                  </a:lnTo>
                  <a:lnTo>
                    <a:pt x="8115681" y="55245"/>
                  </a:lnTo>
                  <a:lnTo>
                    <a:pt x="8117843" y="66000"/>
                  </a:lnTo>
                  <a:lnTo>
                    <a:pt x="8123745" y="74803"/>
                  </a:lnTo>
                  <a:lnTo>
                    <a:pt x="8132504" y="80748"/>
                  </a:lnTo>
                  <a:lnTo>
                    <a:pt x="8143239" y="82930"/>
                  </a:lnTo>
                  <a:lnTo>
                    <a:pt x="8154048" y="80748"/>
                  </a:lnTo>
                  <a:lnTo>
                    <a:pt x="8162845" y="74803"/>
                  </a:lnTo>
                  <a:lnTo>
                    <a:pt x="8168761" y="66000"/>
                  </a:lnTo>
                  <a:lnTo>
                    <a:pt x="8170926" y="55245"/>
                  </a:lnTo>
                  <a:lnTo>
                    <a:pt x="8226171" y="55245"/>
                  </a:lnTo>
                  <a:lnTo>
                    <a:pt x="8221825" y="33754"/>
                  </a:lnTo>
                  <a:lnTo>
                    <a:pt x="8209978" y="16192"/>
                  </a:lnTo>
                  <a:lnTo>
                    <a:pt x="8192416" y="4345"/>
                  </a:lnTo>
                  <a:lnTo>
                    <a:pt x="8170926" y="0"/>
                  </a:lnTo>
                  <a:close/>
                </a:path>
              </a:pathLst>
            </a:custGeom>
            <a:solidFill>
              <a:srgbClr val="ADC0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761796" y="1226007"/>
            <a:ext cx="8037830" cy="5458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  <a:buSzPct val="94444"/>
              <a:buAutoNum type="arabicPlain" startAt="2"/>
              <a:tabLst>
                <a:tab pos="221615" algn="l"/>
              </a:tabLst>
            </a:pPr>
            <a:r>
              <a:rPr sz="1800" dirty="0">
                <a:solidFill>
                  <a:srgbClr val="164A4F"/>
                </a:solidFill>
                <a:latin typeface="Tahoma"/>
                <a:cs typeface="Tahoma"/>
              </a:rPr>
              <a:t>й </a:t>
            </a: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варіант </a:t>
            </a:r>
            <a:r>
              <a:rPr sz="1800" dirty="0">
                <a:solidFill>
                  <a:srgbClr val="164A4F"/>
                </a:solidFill>
                <a:latin typeface="Tahoma"/>
                <a:cs typeface="Tahoma"/>
              </a:rPr>
              <a:t>- </a:t>
            </a: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коли отруйні </a:t>
            </a:r>
            <a:r>
              <a:rPr sz="1800" dirty="0">
                <a:solidFill>
                  <a:srgbClr val="164A4F"/>
                </a:solidFill>
                <a:latin typeface="Tahoma"/>
                <a:cs typeface="Tahoma"/>
              </a:rPr>
              <a:t>і </a:t>
            </a: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сильнодіючі </a:t>
            </a:r>
            <a:r>
              <a:rPr sz="1800" dirty="0">
                <a:solidFill>
                  <a:srgbClr val="164A4F"/>
                </a:solidFill>
                <a:latin typeface="Tahoma"/>
                <a:cs typeface="Tahoma"/>
              </a:rPr>
              <a:t>речовини </a:t>
            </a: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виписані </a:t>
            </a:r>
            <a:r>
              <a:rPr sz="1800" dirty="0">
                <a:solidFill>
                  <a:srgbClr val="164A4F"/>
                </a:solidFill>
                <a:latin typeface="Tahoma"/>
                <a:cs typeface="Tahoma"/>
              </a:rPr>
              <a:t>в </a:t>
            </a: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кількості </a:t>
            </a:r>
            <a:r>
              <a:rPr sz="1800" dirty="0">
                <a:solidFill>
                  <a:srgbClr val="164A4F"/>
                </a:solidFill>
                <a:latin typeface="Tahoma"/>
                <a:cs typeface="Tahoma"/>
              </a:rPr>
              <a:t> менше </a:t>
            </a: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0,05</a:t>
            </a:r>
            <a:r>
              <a:rPr sz="1800" dirty="0">
                <a:solidFill>
                  <a:srgbClr val="164A4F"/>
                </a:solidFill>
                <a:latin typeface="Tahoma"/>
                <a:cs typeface="Tahoma"/>
              </a:rPr>
              <a:t> г, </a:t>
            </a: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необхідно </a:t>
            </a: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використовувати</a:t>
            </a:r>
            <a:r>
              <a:rPr sz="18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тритурації,</a:t>
            </a:r>
            <a:r>
              <a:rPr sz="1800" dirty="0">
                <a:solidFill>
                  <a:srgbClr val="164A4F"/>
                </a:solidFill>
                <a:latin typeface="Tahoma"/>
                <a:cs typeface="Tahoma"/>
              </a:rPr>
              <a:t> так</a:t>
            </a:r>
            <a:r>
              <a:rPr sz="18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як</a:t>
            </a:r>
            <a:r>
              <a:rPr sz="180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відважити </a:t>
            </a:r>
            <a:r>
              <a:rPr sz="180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наважку</a:t>
            </a:r>
            <a:r>
              <a:rPr sz="1800" spc="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64A4F"/>
                </a:solidFill>
                <a:latin typeface="Tahoma"/>
                <a:cs typeface="Tahoma"/>
              </a:rPr>
              <a:t>менше,</a:t>
            </a:r>
            <a:r>
              <a:rPr sz="18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ніж</a:t>
            </a:r>
            <a:r>
              <a:rPr sz="180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0,05</a:t>
            </a:r>
            <a:r>
              <a:rPr sz="1800" spc="2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64A4F"/>
                </a:solidFill>
                <a:latin typeface="Tahoma"/>
                <a:cs typeface="Tahoma"/>
              </a:rPr>
              <a:t>г</a:t>
            </a: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64A4F"/>
                </a:solidFill>
                <a:latin typeface="Tahoma"/>
                <a:cs typeface="Tahoma"/>
              </a:rPr>
              <a:t>з</a:t>
            </a:r>
            <a:r>
              <a:rPr sz="18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spc="-10" dirty="0">
                <a:solidFill>
                  <a:srgbClr val="164A4F"/>
                </a:solidFill>
                <a:latin typeface="Tahoma"/>
                <a:cs typeface="Tahoma"/>
              </a:rPr>
              <a:t>достатньою</a:t>
            </a:r>
            <a:r>
              <a:rPr sz="180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точністю</a:t>
            </a:r>
            <a:r>
              <a:rPr sz="18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неможливо</a:t>
            </a:r>
            <a:endParaRPr sz="1800">
              <a:latin typeface="Tahoma"/>
              <a:cs typeface="Tahoma"/>
            </a:endParaRPr>
          </a:p>
          <a:p>
            <a:pPr marL="50800" algn="just">
              <a:lnSpc>
                <a:spcPct val="100000"/>
              </a:lnSpc>
              <a:spcBef>
                <a:spcPts val="1640"/>
              </a:spcBef>
            </a:pPr>
            <a:r>
              <a:rPr sz="1800" spc="-25" dirty="0">
                <a:solidFill>
                  <a:srgbClr val="164A4F"/>
                </a:solidFill>
                <a:latin typeface="Tahoma"/>
                <a:cs typeface="Tahoma"/>
              </a:rPr>
              <a:t>Trituratio</a:t>
            </a:r>
            <a:r>
              <a:rPr sz="18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(лат.</a:t>
            </a:r>
            <a:r>
              <a:rPr sz="1800" dirty="0">
                <a:solidFill>
                  <a:srgbClr val="164A4F"/>
                </a:solidFill>
                <a:latin typeface="Tahoma"/>
                <a:cs typeface="Tahoma"/>
              </a:rPr>
              <a:t> -</a:t>
            </a:r>
            <a:r>
              <a:rPr sz="1800" spc="-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стирання)</a:t>
            </a:r>
            <a:r>
              <a:rPr sz="18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64A4F"/>
                </a:solidFill>
                <a:latin typeface="Tahoma"/>
                <a:cs typeface="Tahoma"/>
              </a:rPr>
              <a:t>-</a:t>
            </a: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64A4F"/>
                </a:solidFill>
                <a:latin typeface="Tahoma"/>
                <a:cs typeface="Tahoma"/>
              </a:rPr>
              <a:t>це</a:t>
            </a:r>
            <a:r>
              <a:rPr sz="1800" spc="-1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суміші</a:t>
            </a:r>
            <a:r>
              <a:rPr sz="1800" spc="-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отруйних чи</a:t>
            </a:r>
            <a:r>
              <a:rPr sz="1800" spc="-1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сильнодіючих</a:t>
            </a:r>
            <a:endParaRPr sz="1800">
              <a:latin typeface="Tahoma"/>
              <a:cs typeface="Tahoma"/>
            </a:endParaRPr>
          </a:p>
          <a:p>
            <a:pPr marL="50800" algn="just">
              <a:lnSpc>
                <a:spcPct val="100000"/>
              </a:lnSpc>
            </a:pP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лікарських</a:t>
            </a:r>
            <a:r>
              <a:rPr sz="180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речовин</a:t>
            </a:r>
            <a:r>
              <a:rPr sz="1800" spc="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64A4F"/>
                </a:solidFill>
                <a:latin typeface="Tahoma"/>
                <a:cs typeface="Tahoma"/>
              </a:rPr>
              <a:t>з </a:t>
            </a: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індиферентними</a:t>
            </a:r>
            <a:r>
              <a:rPr sz="1800" spc="-1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наповнювачами</a:t>
            </a:r>
            <a:endParaRPr sz="1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450">
              <a:latin typeface="Tahoma"/>
              <a:cs typeface="Tahoma"/>
            </a:endParaRPr>
          </a:p>
          <a:p>
            <a:pPr marL="83820">
              <a:lnSpc>
                <a:spcPct val="100000"/>
              </a:lnSpc>
            </a:pPr>
            <a:r>
              <a:rPr sz="1800" dirty="0">
                <a:solidFill>
                  <a:srgbClr val="164A4F"/>
                </a:solidFill>
                <a:latin typeface="Tahoma"/>
                <a:cs typeface="Tahoma"/>
              </a:rPr>
              <a:t>В</a:t>
            </a: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 якості</a:t>
            </a:r>
            <a:r>
              <a:rPr sz="180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наповнювача</a:t>
            </a:r>
            <a:r>
              <a:rPr sz="1800" spc="3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найчастіше використовується</a:t>
            </a:r>
            <a:r>
              <a:rPr sz="1800" spc="-2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молочний</a:t>
            </a:r>
            <a:r>
              <a:rPr sz="18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цукор</a:t>
            </a:r>
            <a:endParaRPr sz="1800">
              <a:latin typeface="Tahoma"/>
              <a:cs typeface="Tahoma"/>
            </a:endParaRPr>
          </a:p>
          <a:p>
            <a:pPr marL="83820">
              <a:lnSpc>
                <a:spcPct val="100000"/>
              </a:lnSpc>
            </a:pP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(Saccharum</a:t>
            </a:r>
            <a:r>
              <a:rPr sz="1800" spc="-2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lactis),</a:t>
            </a:r>
            <a:r>
              <a:rPr sz="1800" spc="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що</a:t>
            </a:r>
            <a:r>
              <a:rPr sz="18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64A4F"/>
                </a:solidFill>
                <a:latin typeface="Tahoma"/>
                <a:cs typeface="Tahoma"/>
              </a:rPr>
              <a:t>має</a:t>
            </a:r>
            <a:r>
              <a:rPr sz="18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64A4F"/>
                </a:solidFill>
                <a:latin typeface="Tahoma"/>
                <a:cs typeface="Tahoma"/>
              </a:rPr>
              <a:t>ряд</a:t>
            </a: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 переваг</a:t>
            </a:r>
            <a:r>
              <a:rPr sz="1800" spc="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перед</a:t>
            </a:r>
            <a:r>
              <a:rPr sz="1800" spc="-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іншими наповнювачами</a:t>
            </a:r>
            <a:r>
              <a:rPr sz="1800" spc="4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64A4F"/>
                </a:solidFill>
                <a:latin typeface="Tahoma"/>
                <a:cs typeface="Tahoma"/>
              </a:rPr>
              <a:t>:</a:t>
            </a:r>
            <a:endParaRPr sz="1800">
              <a:latin typeface="Tahoma"/>
              <a:cs typeface="Tahoma"/>
            </a:endParaRPr>
          </a:p>
          <a:p>
            <a:pPr marL="716280" lvl="1" indent="-175895">
              <a:lnSpc>
                <a:spcPct val="100000"/>
              </a:lnSpc>
              <a:spcBef>
                <a:spcPts val="5"/>
              </a:spcBef>
              <a:buChar char="•"/>
              <a:tabLst>
                <a:tab pos="716915" algn="l"/>
              </a:tabLst>
            </a:pPr>
            <a:r>
              <a:rPr sz="1800" spc="-10" dirty="0">
                <a:solidFill>
                  <a:srgbClr val="164A4F"/>
                </a:solidFill>
                <a:latin typeface="Tahoma"/>
                <a:cs typeface="Tahoma"/>
              </a:rPr>
              <a:t>негігроскопічний;</a:t>
            </a:r>
            <a:endParaRPr sz="1800">
              <a:latin typeface="Tahoma"/>
              <a:cs typeface="Tahoma"/>
            </a:endParaRPr>
          </a:p>
          <a:p>
            <a:pPr marL="541020" marR="1118870" lvl="1">
              <a:lnSpc>
                <a:spcPct val="100000"/>
              </a:lnSpc>
              <a:buChar char="•"/>
              <a:tabLst>
                <a:tab pos="716915" algn="l"/>
              </a:tabLst>
            </a:pP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найбільш індифрентний</a:t>
            </a:r>
            <a:r>
              <a:rPr sz="1800" spc="-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64A4F"/>
                </a:solidFill>
                <a:latin typeface="Tahoma"/>
                <a:cs typeface="Tahoma"/>
              </a:rPr>
              <a:t>у </a:t>
            </a: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(хімічному</a:t>
            </a:r>
            <a:r>
              <a:rPr sz="1800" spc="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64A4F"/>
                </a:solidFill>
                <a:latin typeface="Tahoma"/>
                <a:cs typeface="Tahoma"/>
              </a:rPr>
              <a:t>та </a:t>
            </a: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фармакологічному </a:t>
            </a:r>
            <a:r>
              <a:rPr sz="1800" spc="-55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spc="-10" dirty="0">
                <a:solidFill>
                  <a:srgbClr val="164A4F"/>
                </a:solidFill>
                <a:latin typeface="Tahoma"/>
                <a:cs typeface="Tahoma"/>
              </a:rPr>
              <a:t>відношенні);</a:t>
            </a:r>
            <a:endParaRPr sz="1800">
              <a:latin typeface="Tahoma"/>
              <a:cs typeface="Tahoma"/>
            </a:endParaRPr>
          </a:p>
          <a:p>
            <a:pPr marL="716280" lvl="1" indent="-175895">
              <a:lnSpc>
                <a:spcPct val="100000"/>
              </a:lnSpc>
              <a:buChar char="•"/>
              <a:tabLst>
                <a:tab pos="716915" algn="l"/>
              </a:tabLst>
            </a:pP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без</a:t>
            </a:r>
            <a:r>
              <a:rPr sz="1800" spc="-5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64A4F"/>
                </a:solidFill>
                <a:latin typeface="Tahoma"/>
                <a:cs typeface="Tahoma"/>
              </a:rPr>
              <a:t>запаху;</a:t>
            </a:r>
            <a:endParaRPr sz="1800">
              <a:latin typeface="Tahoma"/>
              <a:cs typeface="Tahoma"/>
            </a:endParaRPr>
          </a:p>
          <a:p>
            <a:pPr marL="716280" lvl="1" indent="-175895">
              <a:lnSpc>
                <a:spcPct val="100000"/>
              </a:lnSpc>
              <a:buChar char="•"/>
              <a:tabLst>
                <a:tab pos="716915" algn="l"/>
              </a:tabLst>
            </a:pPr>
            <a:r>
              <a:rPr sz="1800" dirty="0">
                <a:solidFill>
                  <a:srgbClr val="164A4F"/>
                </a:solidFill>
                <a:latin typeface="Tahoma"/>
                <a:cs typeface="Tahoma"/>
              </a:rPr>
              <a:t>має</a:t>
            </a:r>
            <a:r>
              <a:rPr sz="1800" spc="-1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слабкий</a:t>
            </a:r>
            <a:r>
              <a:rPr sz="1800" spc="-2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солодкий</a:t>
            </a:r>
            <a:r>
              <a:rPr sz="1800" spc="-4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смак;</a:t>
            </a:r>
            <a:endParaRPr sz="1800">
              <a:latin typeface="Tahoma"/>
              <a:cs typeface="Tahoma"/>
            </a:endParaRPr>
          </a:p>
          <a:p>
            <a:pPr marL="716280" lvl="1" indent="-175895">
              <a:lnSpc>
                <a:spcPct val="100000"/>
              </a:lnSpc>
              <a:buChar char="•"/>
              <a:tabLst>
                <a:tab pos="716915" algn="l"/>
              </a:tabLst>
            </a:pP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нетоксичний;</a:t>
            </a:r>
            <a:endParaRPr sz="1800">
              <a:latin typeface="Tahoma"/>
              <a:cs typeface="Tahoma"/>
            </a:endParaRPr>
          </a:p>
          <a:p>
            <a:pPr marL="541020" marR="739775" lvl="1">
              <a:lnSpc>
                <a:spcPct val="100000"/>
              </a:lnSpc>
              <a:buChar char="•"/>
              <a:tabLst>
                <a:tab pos="716915" algn="l"/>
              </a:tabLst>
            </a:pP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густина</a:t>
            </a:r>
            <a:r>
              <a:rPr sz="18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(1,52)</a:t>
            </a:r>
            <a:r>
              <a:rPr sz="1800" spc="2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близька</a:t>
            </a:r>
            <a:r>
              <a:rPr sz="1800" spc="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до</a:t>
            </a:r>
            <a:r>
              <a:rPr sz="1800" spc="-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густини багатьох</a:t>
            </a:r>
            <a:r>
              <a:rPr sz="1800" spc="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отруйних</a:t>
            </a:r>
            <a:r>
              <a:rPr sz="18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речовин </a:t>
            </a:r>
            <a:r>
              <a:rPr sz="1800" spc="-54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(солей</a:t>
            </a:r>
            <a:r>
              <a:rPr sz="180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алкалоїдів).</a:t>
            </a:r>
            <a:endParaRPr sz="18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2100">
              <a:latin typeface="Tahoma"/>
              <a:cs typeface="Tahoma"/>
            </a:endParaRPr>
          </a:p>
          <a:p>
            <a:pPr marR="406400" algn="r">
              <a:lnSpc>
                <a:spcPct val="100000"/>
              </a:lnSpc>
              <a:spcBef>
                <a:spcPts val="1525"/>
              </a:spcBef>
            </a:pPr>
            <a:r>
              <a:rPr sz="1400" b="1" spc="45" dirty="0">
                <a:solidFill>
                  <a:srgbClr val="1F696E"/>
                </a:solidFill>
                <a:latin typeface="Arial"/>
                <a:cs typeface="Arial"/>
              </a:rPr>
              <a:t>22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6">
            <a:extLst>
              <a:ext uri="{FF2B5EF4-FFF2-40B4-BE49-F238E27FC236}">
                <a16:creationId xmlns:a16="http://schemas.microsoft.com/office/drawing/2014/main" id="{D829D6CD-B355-4898-BE84-048148941CEC}"/>
              </a:ext>
            </a:extLst>
          </p:cNvPr>
          <p:cNvSpPr txBox="1"/>
          <p:nvPr/>
        </p:nvSpPr>
        <p:spPr>
          <a:xfrm>
            <a:off x="673670" y="656995"/>
            <a:ext cx="8156575" cy="9284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51330" marR="73025" indent="-1739264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001F5F"/>
                </a:solidFill>
                <a:latin typeface="Tahoma"/>
                <a:cs typeface="Tahoma"/>
              </a:rPr>
              <a:t>ВИГОТУВАННЯ</a:t>
            </a:r>
            <a:r>
              <a:rPr sz="1800" spc="1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Tahoma"/>
                <a:cs typeface="Tahoma"/>
              </a:rPr>
              <a:t>ПОРОШКІВ </a:t>
            </a:r>
            <a:r>
              <a:rPr sz="1800" dirty="0">
                <a:solidFill>
                  <a:srgbClr val="001F5F"/>
                </a:solidFill>
                <a:latin typeface="Tahoma"/>
                <a:cs typeface="Tahoma"/>
              </a:rPr>
              <a:t>З </a:t>
            </a:r>
            <a:r>
              <a:rPr sz="1800" spc="-5" dirty="0">
                <a:solidFill>
                  <a:srgbClr val="001F5F"/>
                </a:solidFill>
                <a:latin typeface="Tahoma"/>
                <a:cs typeface="Tahoma"/>
              </a:rPr>
              <a:t>ОТРУЙНИМИ, СИЛЬНОДІЮЧИМИ</a:t>
            </a:r>
            <a:r>
              <a:rPr sz="180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/>
                <a:cs typeface="Tahoma"/>
              </a:rPr>
              <a:t>РЕЧОВИНАМИ </a:t>
            </a:r>
            <a:r>
              <a:rPr sz="1800" spc="-54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Tahoma"/>
                <a:cs typeface="Tahoma"/>
              </a:rPr>
              <a:t>ПРОПИСАНИМИ</a:t>
            </a:r>
            <a:r>
              <a:rPr sz="1800" spc="-3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/>
                <a:cs typeface="Tahoma"/>
              </a:rPr>
              <a:t>В</a:t>
            </a:r>
            <a:r>
              <a:rPr sz="1800" spc="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Tahoma"/>
                <a:cs typeface="Tahoma"/>
              </a:rPr>
              <a:t>КІЛЬКОСТІ</a:t>
            </a:r>
            <a:r>
              <a:rPr sz="1800" spc="1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/>
                <a:cs typeface="Tahoma"/>
              </a:rPr>
              <a:t>МЕНШЕ 0.05г</a:t>
            </a:r>
            <a:endParaRPr sz="180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350" dirty="0">
              <a:latin typeface="Tahoma"/>
              <a:cs typeface="Tahoma"/>
            </a:endParaRPr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id="{74DD03CA-6A2B-49B0-88A0-F7566613826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440" y="102815"/>
            <a:ext cx="8763000" cy="520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k-UA" b="1" spc="-5" dirty="0">
                <a:solidFill>
                  <a:srgbClr val="001F5F"/>
                </a:solidFill>
              </a:rPr>
              <a:t>3. </a:t>
            </a:r>
            <a:r>
              <a:rPr b="1" spc="-5" dirty="0">
                <a:solidFill>
                  <a:srgbClr val="001F5F"/>
                </a:solidFill>
              </a:rPr>
              <a:t>ЗАГАЛЬНІ</a:t>
            </a:r>
            <a:r>
              <a:rPr b="1" spc="-20" dirty="0">
                <a:solidFill>
                  <a:srgbClr val="001F5F"/>
                </a:solidFill>
              </a:rPr>
              <a:t> </a:t>
            </a:r>
            <a:r>
              <a:rPr b="1" dirty="0">
                <a:solidFill>
                  <a:srgbClr val="001F5F"/>
                </a:solidFill>
              </a:rPr>
              <a:t>ПРАВИЛА</a:t>
            </a:r>
            <a:r>
              <a:rPr b="1" spc="-10" dirty="0">
                <a:solidFill>
                  <a:srgbClr val="001F5F"/>
                </a:solidFill>
              </a:rPr>
              <a:t> </a:t>
            </a:r>
            <a:r>
              <a:rPr b="1" spc="-5" dirty="0">
                <a:solidFill>
                  <a:srgbClr val="001F5F"/>
                </a:solidFill>
              </a:rPr>
              <a:t>ВИГОТОВЛЕННЯ</a:t>
            </a:r>
            <a:r>
              <a:rPr b="1" spc="-40" dirty="0">
                <a:solidFill>
                  <a:srgbClr val="001F5F"/>
                </a:solidFill>
              </a:rPr>
              <a:t> </a:t>
            </a:r>
            <a:r>
              <a:rPr b="1" spc="-5" dirty="0">
                <a:solidFill>
                  <a:srgbClr val="001F5F"/>
                </a:solidFill>
              </a:rPr>
              <a:t>ПОРОШКІВ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720851" y="1650492"/>
            <a:ext cx="8181340" cy="866140"/>
            <a:chOff x="720851" y="1650492"/>
            <a:chExt cx="8181340" cy="866140"/>
          </a:xfrm>
        </p:grpSpPr>
        <p:sp>
          <p:nvSpPr>
            <p:cNvPr id="4" name="object 4"/>
            <p:cNvSpPr/>
            <p:nvPr/>
          </p:nvSpPr>
          <p:spPr>
            <a:xfrm>
              <a:off x="720851" y="1704594"/>
              <a:ext cx="8181340" cy="811530"/>
            </a:xfrm>
            <a:custGeom>
              <a:avLst/>
              <a:gdLst/>
              <a:ahLst/>
              <a:cxnLst/>
              <a:rect l="l" t="t" r="r" b="b"/>
              <a:pathLst>
                <a:path w="8181340" h="811530">
                  <a:moveTo>
                    <a:pt x="8180832" y="0"/>
                  </a:moveTo>
                  <a:lnTo>
                    <a:pt x="8176575" y="21044"/>
                  </a:lnTo>
                  <a:lnTo>
                    <a:pt x="8164972" y="38242"/>
                  </a:lnTo>
                  <a:lnTo>
                    <a:pt x="8147774" y="49845"/>
                  </a:lnTo>
                  <a:lnTo>
                    <a:pt x="8126730" y="54101"/>
                  </a:lnTo>
                  <a:lnTo>
                    <a:pt x="54102" y="54101"/>
                  </a:lnTo>
                  <a:lnTo>
                    <a:pt x="33041" y="58358"/>
                  </a:lnTo>
                  <a:lnTo>
                    <a:pt x="15844" y="69961"/>
                  </a:lnTo>
                  <a:lnTo>
                    <a:pt x="4251" y="87159"/>
                  </a:lnTo>
                  <a:lnTo>
                    <a:pt x="0" y="108203"/>
                  </a:lnTo>
                  <a:lnTo>
                    <a:pt x="0" y="757427"/>
                  </a:lnTo>
                  <a:lnTo>
                    <a:pt x="4251" y="778472"/>
                  </a:lnTo>
                  <a:lnTo>
                    <a:pt x="15844" y="795670"/>
                  </a:lnTo>
                  <a:lnTo>
                    <a:pt x="33041" y="807273"/>
                  </a:lnTo>
                  <a:lnTo>
                    <a:pt x="54102" y="811529"/>
                  </a:lnTo>
                  <a:lnTo>
                    <a:pt x="75162" y="807273"/>
                  </a:lnTo>
                  <a:lnTo>
                    <a:pt x="92359" y="795670"/>
                  </a:lnTo>
                  <a:lnTo>
                    <a:pt x="103952" y="778472"/>
                  </a:lnTo>
                  <a:lnTo>
                    <a:pt x="108204" y="757427"/>
                  </a:lnTo>
                  <a:lnTo>
                    <a:pt x="108204" y="703326"/>
                  </a:lnTo>
                  <a:lnTo>
                    <a:pt x="8126730" y="703326"/>
                  </a:lnTo>
                  <a:lnTo>
                    <a:pt x="8147774" y="699069"/>
                  </a:lnTo>
                  <a:lnTo>
                    <a:pt x="8164972" y="687466"/>
                  </a:lnTo>
                  <a:lnTo>
                    <a:pt x="8176575" y="670268"/>
                  </a:lnTo>
                  <a:lnTo>
                    <a:pt x="8180832" y="649223"/>
                  </a:lnTo>
                  <a:lnTo>
                    <a:pt x="8180832" y="162305"/>
                  </a:lnTo>
                  <a:lnTo>
                    <a:pt x="54102" y="162305"/>
                  </a:lnTo>
                  <a:lnTo>
                    <a:pt x="54089" y="108203"/>
                  </a:lnTo>
                  <a:lnTo>
                    <a:pt x="56215" y="97655"/>
                  </a:lnTo>
                  <a:lnTo>
                    <a:pt x="62014" y="89058"/>
                  </a:lnTo>
                  <a:lnTo>
                    <a:pt x="70612" y="83272"/>
                  </a:lnTo>
                  <a:lnTo>
                    <a:pt x="81140" y="81152"/>
                  </a:lnTo>
                  <a:lnTo>
                    <a:pt x="8180832" y="81152"/>
                  </a:lnTo>
                  <a:lnTo>
                    <a:pt x="8180832" y="0"/>
                  </a:lnTo>
                  <a:close/>
                </a:path>
                <a:path w="8181340" h="811530">
                  <a:moveTo>
                    <a:pt x="8180832" y="81152"/>
                  </a:moveTo>
                  <a:lnTo>
                    <a:pt x="81140" y="81152"/>
                  </a:lnTo>
                  <a:lnTo>
                    <a:pt x="91675" y="83272"/>
                  </a:lnTo>
                  <a:lnTo>
                    <a:pt x="100277" y="89058"/>
                  </a:lnTo>
                  <a:lnTo>
                    <a:pt x="106077" y="97655"/>
                  </a:lnTo>
                  <a:lnTo>
                    <a:pt x="108204" y="108203"/>
                  </a:lnTo>
                  <a:lnTo>
                    <a:pt x="103952" y="129248"/>
                  </a:lnTo>
                  <a:lnTo>
                    <a:pt x="92359" y="146446"/>
                  </a:lnTo>
                  <a:lnTo>
                    <a:pt x="75162" y="158049"/>
                  </a:lnTo>
                  <a:lnTo>
                    <a:pt x="54102" y="162305"/>
                  </a:lnTo>
                  <a:lnTo>
                    <a:pt x="8180832" y="162305"/>
                  </a:lnTo>
                  <a:lnTo>
                    <a:pt x="8180832" y="81152"/>
                  </a:lnTo>
                  <a:close/>
                </a:path>
                <a:path w="8181340" h="811530">
                  <a:moveTo>
                    <a:pt x="8072628" y="0"/>
                  </a:moveTo>
                  <a:lnTo>
                    <a:pt x="8072628" y="54101"/>
                  </a:lnTo>
                  <a:lnTo>
                    <a:pt x="8126730" y="54101"/>
                  </a:lnTo>
                  <a:lnTo>
                    <a:pt x="8126730" y="27050"/>
                  </a:lnTo>
                  <a:lnTo>
                    <a:pt x="8099679" y="27050"/>
                  </a:lnTo>
                  <a:lnTo>
                    <a:pt x="8089130" y="24931"/>
                  </a:lnTo>
                  <a:lnTo>
                    <a:pt x="8080533" y="19145"/>
                  </a:lnTo>
                  <a:lnTo>
                    <a:pt x="8074747" y="10548"/>
                  </a:lnTo>
                  <a:lnTo>
                    <a:pt x="8072628" y="0"/>
                  </a:lnTo>
                  <a:close/>
                </a:path>
                <a:path w="8181340" h="811530">
                  <a:moveTo>
                    <a:pt x="8126730" y="0"/>
                  </a:moveTo>
                  <a:lnTo>
                    <a:pt x="8124610" y="10548"/>
                  </a:lnTo>
                  <a:lnTo>
                    <a:pt x="8118824" y="19145"/>
                  </a:lnTo>
                  <a:lnTo>
                    <a:pt x="8110227" y="24931"/>
                  </a:lnTo>
                  <a:lnTo>
                    <a:pt x="8099679" y="27050"/>
                  </a:lnTo>
                  <a:lnTo>
                    <a:pt x="8126730" y="27050"/>
                  </a:lnTo>
                  <a:lnTo>
                    <a:pt x="8126730" y="0"/>
                  </a:lnTo>
                  <a:close/>
                </a:path>
              </a:pathLst>
            </a:custGeom>
            <a:solidFill>
              <a:srgbClr val="DFF4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74941" y="1650492"/>
              <a:ext cx="8127365" cy="216535"/>
            </a:xfrm>
            <a:custGeom>
              <a:avLst/>
              <a:gdLst/>
              <a:ahLst/>
              <a:cxnLst/>
              <a:rect l="l" t="t" r="r" b="b"/>
              <a:pathLst>
                <a:path w="8127365" h="216535">
                  <a:moveTo>
                    <a:pt x="27051" y="135255"/>
                  </a:moveTo>
                  <a:lnTo>
                    <a:pt x="16523" y="137374"/>
                  </a:lnTo>
                  <a:lnTo>
                    <a:pt x="7924" y="143160"/>
                  </a:lnTo>
                  <a:lnTo>
                    <a:pt x="2126" y="151757"/>
                  </a:lnTo>
                  <a:lnTo>
                    <a:pt x="0" y="162306"/>
                  </a:lnTo>
                  <a:lnTo>
                    <a:pt x="12" y="216408"/>
                  </a:lnTo>
                  <a:lnTo>
                    <a:pt x="21073" y="212151"/>
                  </a:lnTo>
                  <a:lnTo>
                    <a:pt x="38269" y="200548"/>
                  </a:lnTo>
                  <a:lnTo>
                    <a:pt x="49863" y="183350"/>
                  </a:lnTo>
                  <a:lnTo>
                    <a:pt x="54114" y="162306"/>
                  </a:lnTo>
                  <a:lnTo>
                    <a:pt x="51988" y="151757"/>
                  </a:lnTo>
                  <a:lnTo>
                    <a:pt x="46188" y="143160"/>
                  </a:lnTo>
                  <a:lnTo>
                    <a:pt x="37585" y="137374"/>
                  </a:lnTo>
                  <a:lnTo>
                    <a:pt x="27051" y="135255"/>
                  </a:lnTo>
                  <a:close/>
                </a:path>
                <a:path w="8127365" h="216535">
                  <a:moveTo>
                    <a:pt x="8126742" y="54102"/>
                  </a:moveTo>
                  <a:lnTo>
                    <a:pt x="8072640" y="54102"/>
                  </a:lnTo>
                  <a:lnTo>
                    <a:pt x="8072640" y="108204"/>
                  </a:lnTo>
                  <a:lnTo>
                    <a:pt x="8093684" y="103947"/>
                  </a:lnTo>
                  <a:lnTo>
                    <a:pt x="8110883" y="92344"/>
                  </a:lnTo>
                  <a:lnTo>
                    <a:pt x="8122486" y="75146"/>
                  </a:lnTo>
                  <a:lnTo>
                    <a:pt x="8126742" y="54102"/>
                  </a:lnTo>
                  <a:close/>
                </a:path>
                <a:path w="8127365" h="216535">
                  <a:moveTo>
                    <a:pt x="8072640" y="0"/>
                  </a:moveTo>
                  <a:lnTo>
                    <a:pt x="8051596" y="4256"/>
                  </a:lnTo>
                  <a:lnTo>
                    <a:pt x="8034397" y="15859"/>
                  </a:lnTo>
                  <a:lnTo>
                    <a:pt x="8022795" y="33057"/>
                  </a:lnTo>
                  <a:lnTo>
                    <a:pt x="8018538" y="54102"/>
                  </a:lnTo>
                  <a:lnTo>
                    <a:pt x="8020658" y="64650"/>
                  </a:lnTo>
                  <a:lnTo>
                    <a:pt x="8026444" y="73247"/>
                  </a:lnTo>
                  <a:lnTo>
                    <a:pt x="8035040" y="79033"/>
                  </a:lnTo>
                  <a:lnTo>
                    <a:pt x="8045589" y="81153"/>
                  </a:lnTo>
                  <a:lnTo>
                    <a:pt x="8056138" y="79033"/>
                  </a:lnTo>
                  <a:lnTo>
                    <a:pt x="8064734" y="73247"/>
                  </a:lnTo>
                  <a:lnTo>
                    <a:pt x="8070521" y="64650"/>
                  </a:lnTo>
                  <a:lnTo>
                    <a:pt x="8072640" y="54102"/>
                  </a:lnTo>
                  <a:lnTo>
                    <a:pt x="8126742" y="54102"/>
                  </a:lnTo>
                  <a:lnTo>
                    <a:pt x="8122486" y="33057"/>
                  </a:lnTo>
                  <a:lnTo>
                    <a:pt x="8110883" y="15859"/>
                  </a:lnTo>
                  <a:lnTo>
                    <a:pt x="8093684" y="4256"/>
                  </a:lnTo>
                  <a:lnTo>
                    <a:pt x="8072640" y="0"/>
                  </a:lnTo>
                  <a:close/>
                </a:path>
              </a:pathLst>
            </a:custGeom>
            <a:solidFill>
              <a:srgbClr val="B3C4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612749" y="878585"/>
            <a:ext cx="8156575" cy="1486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51330" marR="73025" indent="-1739264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001F5F"/>
                </a:solidFill>
                <a:latin typeface="Tahoma"/>
                <a:cs typeface="Tahoma"/>
              </a:rPr>
              <a:t>ВИГОТУВАННЯ</a:t>
            </a:r>
            <a:r>
              <a:rPr sz="1800" spc="1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Tahoma"/>
                <a:cs typeface="Tahoma"/>
              </a:rPr>
              <a:t>ПОРОШКІВ </a:t>
            </a:r>
            <a:r>
              <a:rPr sz="1800" dirty="0">
                <a:solidFill>
                  <a:srgbClr val="001F5F"/>
                </a:solidFill>
                <a:latin typeface="Tahoma"/>
                <a:cs typeface="Tahoma"/>
              </a:rPr>
              <a:t>З </a:t>
            </a:r>
            <a:r>
              <a:rPr sz="1800" spc="-5" dirty="0">
                <a:solidFill>
                  <a:srgbClr val="001F5F"/>
                </a:solidFill>
                <a:latin typeface="Tahoma"/>
                <a:cs typeface="Tahoma"/>
              </a:rPr>
              <a:t>ОТРУЙНИМИ, СИЛЬНОДІЮЧИМИ</a:t>
            </a:r>
            <a:r>
              <a:rPr sz="180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/>
                <a:cs typeface="Tahoma"/>
              </a:rPr>
              <a:t>РЕЧОВИНАМИ </a:t>
            </a:r>
            <a:r>
              <a:rPr sz="1800" spc="-54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Tahoma"/>
                <a:cs typeface="Tahoma"/>
              </a:rPr>
              <a:t>ПРОПИСАНИМИ</a:t>
            </a:r>
            <a:r>
              <a:rPr sz="1800" spc="-3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/>
                <a:cs typeface="Tahoma"/>
              </a:rPr>
              <a:t>В</a:t>
            </a:r>
            <a:r>
              <a:rPr sz="1800" spc="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Tahoma"/>
                <a:cs typeface="Tahoma"/>
              </a:rPr>
              <a:t>КІЛЬКОСТІ</a:t>
            </a:r>
            <a:r>
              <a:rPr sz="1800" spc="1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/>
                <a:cs typeface="Tahoma"/>
              </a:rPr>
              <a:t>МЕНШЕ 0.05г</a:t>
            </a:r>
            <a:endParaRPr sz="1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350">
              <a:latin typeface="Tahoma"/>
              <a:cs typeface="Tahoma"/>
            </a:endParaRPr>
          </a:p>
          <a:p>
            <a:pPr marL="307340" marR="5080">
              <a:lnSpc>
                <a:spcPct val="100000"/>
              </a:lnSpc>
              <a:tabLst>
                <a:tab pos="1391285" algn="l"/>
                <a:tab pos="2082800" algn="l"/>
                <a:tab pos="2348230" algn="l"/>
                <a:tab pos="3583304" algn="l"/>
                <a:tab pos="3846829" algn="l"/>
                <a:tab pos="4279265" algn="l"/>
                <a:tab pos="5110480" algn="l"/>
                <a:tab pos="6262370" algn="l"/>
                <a:tab pos="6697345" algn="l"/>
              </a:tabLst>
            </a:pPr>
            <a:r>
              <a:rPr sz="1800" spc="-165" dirty="0">
                <a:solidFill>
                  <a:srgbClr val="496382"/>
                </a:solidFill>
                <a:latin typeface="Tahoma"/>
                <a:cs typeface="Tahoma"/>
              </a:rPr>
              <a:t>T</a:t>
            </a: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ritu</a:t>
            </a:r>
            <a:r>
              <a:rPr sz="1800" spc="-40" dirty="0">
                <a:solidFill>
                  <a:srgbClr val="496382"/>
                </a:solidFill>
                <a:latin typeface="Tahoma"/>
                <a:cs typeface="Tahoma"/>
              </a:rPr>
              <a:t>r</a:t>
            </a:r>
            <a:r>
              <a:rPr sz="1800" dirty="0">
                <a:solidFill>
                  <a:srgbClr val="496382"/>
                </a:solidFill>
                <a:latin typeface="Tahoma"/>
                <a:cs typeface="Tahoma"/>
              </a:rPr>
              <a:t>atio	</a:t>
            </a:r>
            <a:r>
              <a:rPr sz="1800" spc="-10" dirty="0">
                <a:solidFill>
                  <a:srgbClr val="496382"/>
                </a:solidFill>
                <a:latin typeface="Tahoma"/>
                <a:cs typeface="Tahoma"/>
              </a:rPr>
              <a:t>(</a:t>
            </a: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ла</a:t>
            </a:r>
            <a:r>
              <a:rPr sz="1800" spc="10" dirty="0">
                <a:solidFill>
                  <a:srgbClr val="496382"/>
                </a:solidFill>
                <a:latin typeface="Tahoma"/>
                <a:cs typeface="Tahoma"/>
              </a:rPr>
              <a:t>т</a:t>
            </a:r>
            <a:r>
              <a:rPr sz="1800" dirty="0">
                <a:solidFill>
                  <a:srgbClr val="496382"/>
                </a:solidFill>
                <a:latin typeface="Tahoma"/>
                <a:cs typeface="Tahoma"/>
              </a:rPr>
              <a:t>.	-	</a:t>
            </a: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стир</a:t>
            </a:r>
            <a:r>
              <a:rPr sz="1800" dirty="0">
                <a:solidFill>
                  <a:srgbClr val="496382"/>
                </a:solidFill>
                <a:latin typeface="Tahoma"/>
                <a:cs typeface="Tahoma"/>
              </a:rPr>
              <a:t>а</a:t>
            </a:r>
            <a:r>
              <a:rPr sz="1800" spc="-10" dirty="0">
                <a:solidFill>
                  <a:srgbClr val="496382"/>
                </a:solidFill>
                <a:latin typeface="Tahoma"/>
                <a:cs typeface="Tahoma"/>
              </a:rPr>
              <a:t>нн</a:t>
            </a:r>
            <a:r>
              <a:rPr sz="1800" spc="5" dirty="0">
                <a:solidFill>
                  <a:srgbClr val="496382"/>
                </a:solidFill>
                <a:latin typeface="Tahoma"/>
                <a:cs typeface="Tahoma"/>
              </a:rPr>
              <a:t>я</a:t>
            </a:r>
            <a:r>
              <a:rPr sz="1800" dirty="0">
                <a:solidFill>
                  <a:srgbClr val="496382"/>
                </a:solidFill>
                <a:latin typeface="Tahoma"/>
                <a:cs typeface="Tahoma"/>
              </a:rPr>
              <a:t>)	-	це	</a:t>
            </a: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сум</a:t>
            </a:r>
            <a:r>
              <a:rPr sz="1800" spc="5" dirty="0">
                <a:solidFill>
                  <a:srgbClr val="496382"/>
                </a:solidFill>
                <a:latin typeface="Tahoma"/>
                <a:cs typeface="Tahoma"/>
              </a:rPr>
              <a:t>і</a:t>
            </a: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ш</a:t>
            </a:r>
            <a:r>
              <a:rPr sz="1800" dirty="0">
                <a:solidFill>
                  <a:srgbClr val="496382"/>
                </a:solidFill>
                <a:latin typeface="Tahoma"/>
                <a:cs typeface="Tahoma"/>
              </a:rPr>
              <a:t>і	о</a:t>
            </a:r>
            <a:r>
              <a:rPr sz="1800" spc="-10" dirty="0">
                <a:solidFill>
                  <a:srgbClr val="496382"/>
                </a:solidFill>
                <a:latin typeface="Tahoma"/>
                <a:cs typeface="Tahoma"/>
              </a:rPr>
              <a:t>т</a:t>
            </a:r>
            <a:r>
              <a:rPr sz="1800" dirty="0">
                <a:solidFill>
                  <a:srgbClr val="496382"/>
                </a:solidFill>
                <a:latin typeface="Tahoma"/>
                <a:cs typeface="Tahoma"/>
              </a:rPr>
              <a:t>ру</a:t>
            </a:r>
            <a:r>
              <a:rPr sz="1800" spc="5" dirty="0">
                <a:solidFill>
                  <a:srgbClr val="496382"/>
                </a:solidFill>
                <a:latin typeface="Tahoma"/>
                <a:cs typeface="Tahoma"/>
              </a:rPr>
              <a:t>й</a:t>
            </a:r>
            <a:r>
              <a:rPr sz="1800" spc="-10" dirty="0">
                <a:solidFill>
                  <a:srgbClr val="496382"/>
                </a:solidFill>
                <a:latin typeface="Tahoma"/>
                <a:cs typeface="Tahoma"/>
              </a:rPr>
              <a:t>н</a:t>
            </a:r>
            <a:r>
              <a:rPr sz="1800" dirty="0">
                <a:solidFill>
                  <a:srgbClr val="496382"/>
                </a:solidFill>
                <a:latin typeface="Tahoma"/>
                <a:cs typeface="Tahoma"/>
              </a:rPr>
              <a:t>их	</a:t>
            </a:r>
            <a:r>
              <a:rPr sz="1800" spc="-10" dirty="0">
                <a:solidFill>
                  <a:srgbClr val="496382"/>
                </a:solidFill>
                <a:latin typeface="Tahoma"/>
                <a:cs typeface="Tahoma"/>
              </a:rPr>
              <a:t>ч</a:t>
            </a:r>
            <a:r>
              <a:rPr sz="1800" dirty="0">
                <a:solidFill>
                  <a:srgbClr val="496382"/>
                </a:solidFill>
                <a:latin typeface="Tahoma"/>
                <a:cs typeface="Tahoma"/>
              </a:rPr>
              <a:t>и	</a:t>
            </a: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сильн</a:t>
            </a:r>
            <a:r>
              <a:rPr sz="1800" spc="-10" dirty="0">
                <a:solidFill>
                  <a:srgbClr val="496382"/>
                </a:solidFill>
                <a:latin typeface="Tahoma"/>
                <a:cs typeface="Tahoma"/>
              </a:rPr>
              <a:t>о</a:t>
            </a: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дію</a:t>
            </a:r>
            <a:r>
              <a:rPr sz="1800" spc="-10" dirty="0">
                <a:solidFill>
                  <a:srgbClr val="496382"/>
                </a:solidFill>
                <a:latin typeface="Tahoma"/>
                <a:cs typeface="Tahoma"/>
              </a:rPr>
              <a:t>ч</a:t>
            </a:r>
            <a:r>
              <a:rPr sz="1800" dirty="0">
                <a:solidFill>
                  <a:srgbClr val="496382"/>
                </a:solidFill>
                <a:latin typeface="Tahoma"/>
                <a:cs typeface="Tahoma"/>
              </a:rPr>
              <a:t>их  </a:t>
            </a: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лікарських</a:t>
            </a:r>
            <a:r>
              <a:rPr sz="18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речовин</a:t>
            </a:r>
            <a:r>
              <a:rPr sz="18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496382"/>
                </a:solidFill>
                <a:latin typeface="Tahoma"/>
                <a:cs typeface="Tahoma"/>
              </a:rPr>
              <a:t>з</a:t>
            </a:r>
            <a:r>
              <a:rPr sz="1800" spc="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індиферентними</a:t>
            </a:r>
            <a:r>
              <a:rPr sz="1800" spc="-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наповнювачами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62000" y="2782823"/>
            <a:ext cx="3672840" cy="349250"/>
          </a:xfrm>
          <a:custGeom>
            <a:avLst/>
            <a:gdLst/>
            <a:ahLst/>
            <a:cxnLst/>
            <a:rect l="l" t="t" r="r" b="b"/>
            <a:pathLst>
              <a:path w="3672840" h="349250">
                <a:moveTo>
                  <a:pt x="0" y="58165"/>
                </a:moveTo>
                <a:lnTo>
                  <a:pt x="4571" y="35522"/>
                </a:lnTo>
                <a:lnTo>
                  <a:pt x="17038" y="17033"/>
                </a:lnTo>
                <a:lnTo>
                  <a:pt x="35527" y="4570"/>
                </a:lnTo>
                <a:lnTo>
                  <a:pt x="58165" y="0"/>
                </a:lnTo>
                <a:lnTo>
                  <a:pt x="3614674" y="0"/>
                </a:lnTo>
                <a:lnTo>
                  <a:pt x="3637317" y="4570"/>
                </a:lnTo>
                <a:lnTo>
                  <a:pt x="3655806" y="17033"/>
                </a:lnTo>
                <a:lnTo>
                  <a:pt x="3668269" y="35522"/>
                </a:lnTo>
                <a:lnTo>
                  <a:pt x="3672840" y="58165"/>
                </a:lnTo>
                <a:lnTo>
                  <a:pt x="3672840" y="290829"/>
                </a:lnTo>
                <a:lnTo>
                  <a:pt x="3668269" y="313473"/>
                </a:lnTo>
                <a:lnTo>
                  <a:pt x="3655806" y="331962"/>
                </a:lnTo>
                <a:lnTo>
                  <a:pt x="3637317" y="344425"/>
                </a:lnTo>
                <a:lnTo>
                  <a:pt x="3614674" y="348996"/>
                </a:lnTo>
                <a:lnTo>
                  <a:pt x="58165" y="348996"/>
                </a:lnTo>
                <a:lnTo>
                  <a:pt x="35527" y="344425"/>
                </a:lnTo>
                <a:lnTo>
                  <a:pt x="17038" y="331962"/>
                </a:lnTo>
                <a:lnTo>
                  <a:pt x="4571" y="313473"/>
                </a:lnTo>
                <a:lnTo>
                  <a:pt x="0" y="290829"/>
                </a:lnTo>
                <a:lnTo>
                  <a:pt x="0" y="58165"/>
                </a:lnTo>
                <a:close/>
              </a:path>
            </a:pathLst>
          </a:custGeom>
          <a:ln w="9144">
            <a:solidFill>
              <a:srgbClr val="90A6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775091" y="2832354"/>
            <a:ext cx="3646804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68655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Тритурації</a:t>
            </a:r>
            <a:r>
              <a:rPr sz="2000" spc="-5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готують: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5140261" y="2618041"/>
            <a:ext cx="3766185" cy="1028065"/>
            <a:chOff x="5140261" y="2618041"/>
            <a:chExt cx="3766185" cy="1028065"/>
          </a:xfrm>
        </p:grpSpPr>
        <p:sp>
          <p:nvSpPr>
            <p:cNvPr id="10" name="object 10"/>
            <p:cNvSpPr/>
            <p:nvPr/>
          </p:nvSpPr>
          <p:spPr>
            <a:xfrm>
              <a:off x="5145023" y="2622804"/>
              <a:ext cx="3756660" cy="1018540"/>
            </a:xfrm>
            <a:custGeom>
              <a:avLst/>
              <a:gdLst/>
              <a:ahLst/>
              <a:cxnLst/>
              <a:rect l="l" t="t" r="r" b="b"/>
              <a:pathLst>
                <a:path w="3756659" h="1018539">
                  <a:moveTo>
                    <a:pt x="3586987" y="0"/>
                  </a:moveTo>
                  <a:lnTo>
                    <a:pt x="169672" y="0"/>
                  </a:lnTo>
                  <a:lnTo>
                    <a:pt x="124559" y="6059"/>
                  </a:lnTo>
                  <a:lnTo>
                    <a:pt x="84026" y="23161"/>
                  </a:lnTo>
                  <a:lnTo>
                    <a:pt x="49688" y="49688"/>
                  </a:lnTo>
                  <a:lnTo>
                    <a:pt x="23161" y="84026"/>
                  </a:lnTo>
                  <a:lnTo>
                    <a:pt x="6059" y="124559"/>
                  </a:lnTo>
                  <a:lnTo>
                    <a:pt x="0" y="169672"/>
                  </a:lnTo>
                  <a:lnTo>
                    <a:pt x="0" y="848360"/>
                  </a:lnTo>
                  <a:lnTo>
                    <a:pt x="6059" y="893472"/>
                  </a:lnTo>
                  <a:lnTo>
                    <a:pt x="23161" y="934005"/>
                  </a:lnTo>
                  <a:lnTo>
                    <a:pt x="49688" y="968343"/>
                  </a:lnTo>
                  <a:lnTo>
                    <a:pt x="84026" y="994870"/>
                  </a:lnTo>
                  <a:lnTo>
                    <a:pt x="124559" y="1011972"/>
                  </a:lnTo>
                  <a:lnTo>
                    <a:pt x="169672" y="1018032"/>
                  </a:lnTo>
                  <a:lnTo>
                    <a:pt x="3586987" y="1018032"/>
                  </a:lnTo>
                  <a:lnTo>
                    <a:pt x="3632100" y="1011972"/>
                  </a:lnTo>
                  <a:lnTo>
                    <a:pt x="3672633" y="994870"/>
                  </a:lnTo>
                  <a:lnTo>
                    <a:pt x="3706971" y="968343"/>
                  </a:lnTo>
                  <a:lnTo>
                    <a:pt x="3733498" y="934005"/>
                  </a:lnTo>
                  <a:lnTo>
                    <a:pt x="3750600" y="893472"/>
                  </a:lnTo>
                  <a:lnTo>
                    <a:pt x="3756659" y="848360"/>
                  </a:lnTo>
                  <a:lnTo>
                    <a:pt x="3756659" y="169672"/>
                  </a:lnTo>
                  <a:lnTo>
                    <a:pt x="3750600" y="124559"/>
                  </a:lnTo>
                  <a:lnTo>
                    <a:pt x="3733498" y="84026"/>
                  </a:lnTo>
                  <a:lnTo>
                    <a:pt x="3706971" y="49688"/>
                  </a:lnTo>
                  <a:lnTo>
                    <a:pt x="3672633" y="23161"/>
                  </a:lnTo>
                  <a:lnTo>
                    <a:pt x="3632100" y="6059"/>
                  </a:lnTo>
                  <a:lnTo>
                    <a:pt x="3586987" y="0"/>
                  </a:lnTo>
                  <a:close/>
                </a:path>
              </a:pathLst>
            </a:custGeom>
            <a:solidFill>
              <a:srgbClr val="DFF4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145023" y="2622804"/>
              <a:ext cx="3756660" cy="1018540"/>
            </a:xfrm>
            <a:custGeom>
              <a:avLst/>
              <a:gdLst/>
              <a:ahLst/>
              <a:cxnLst/>
              <a:rect l="l" t="t" r="r" b="b"/>
              <a:pathLst>
                <a:path w="3756659" h="1018539">
                  <a:moveTo>
                    <a:pt x="0" y="169672"/>
                  </a:moveTo>
                  <a:lnTo>
                    <a:pt x="6059" y="124559"/>
                  </a:lnTo>
                  <a:lnTo>
                    <a:pt x="23161" y="84026"/>
                  </a:lnTo>
                  <a:lnTo>
                    <a:pt x="49688" y="49688"/>
                  </a:lnTo>
                  <a:lnTo>
                    <a:pt x="84026" y="23161"/>
                  </a:lnTo>
                  <a:lnTo>
                    <a:pt x="124559" y="6059"/>
                  </a:lnTo>
                  <a:lnTo>
                    <a:pt x="169672" y="0"/>
                  </a:lnTo>
                  <a:lnTo>
                    <a:pt x="3586987" y="0"/>
                  </a:lnTo>
                  <a:lnTo>
                    <a:pt x="3632100" y="6059"/>
                  </a:lnTo>
                  <a:lnTo>
                    <a:pt x="3672633" y="23161"/>
                  </a:lnTo>
                  <a:lnTo>
                    <a:pt x="3706971" y="49688"/>
                  </a:lnTo>
                  <a:lnTo>
                    <a:pt x="3733498" y="84026"/>
                  </a:lnTo>
                  <a:lnTo>
                    <a:pt x="3750600" y="124559"/>
                  </a:lnTo>
                  <a:lnTo>
                    <a:pt x="3756659" y="169672"/>
                  </a:lnTo>
                  <a:lnTo>
                    <a:pt x="3756659" y="848360"/>
                  </a:lnTo>
                  <a:lnTo>
                    <a:pt x="3750600" y="893472"/>
                  </a:lnTo>
                  <a:lnTo>
                    <a:pt x="3733498" y="934005"/>
                  </a:lnTo>
                  <a:lnTo>
                    <a:pt x="3706971" y="968343"/>
                  </a:lnTo>
                  <a:lnTo>
                    <a:pt x="3672633" y="994870"/>
                  </a:lnTo>
                  <a:lnTo>
                    <a:pt x="3632100" y="1011972"/>
                  </a:lnTo>
                  <a:lnTo>
                    <a:pt x="3586987" y="1018032"/>
                  </a:lnTo>
                  <a:lnTo>
                    <a:pt x="169672" y="1018032"/>
                  </a:lnTo>
                  <a:lnTo>
                    <a:pt x="124559" y="1011972"/>
                  </a:lnTo>
                  <a:lnTo>
                    <a:pt x="84026" y="994870"/>
                  </a:lnTo>
                  <a:lnTo>
                    <a:pt x="49688" y="968343"/>
                  </a:lnTo>
                  <a:lnTo>
                    <a:pt x="23161" y="934005"/>
                  </a:lnTo>
                  <a:lnTo>
                    <a:pt x="6059" y="893472"/>
                  </a:lnTo>
                  <a:lnTo>
                    <a:pt x="0" y="848360"/>
                  </a:lnTo>
                  <a:lnTo>
                    <a:pt x="0" y="169672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5274309" y="2704591"/>
            <a:ext cx="345440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164A4F"/>
                </a:solidFill>
                <a:latin typeface="Tahoma"/>
                <a:cs typeface="Tahoma"/>
              </a:rPr>
              <a:t>За </a:t>
            </a: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правилами змішування </a:t>
            </a:r>
            <a:r>
              <a:rPr sz="180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отруйних речовин </a:t>
            </a:r>
            <a:r>
              <a:rPr sz="1800" dirty="0">
                <a:solidFill>
                  <a:srgbClr val="164A4F"/>
                </a:solidFill>
                <a:latin typeface="Tahoma"/>
                <a:cs typeface="Tahoma"/>
              </a:rPr>
              <a:t>з </a:t>
            </a: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речовинами </a:t>
            </a:r>
            <a:r>
              <a:rPr sz="1800" spc="-55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загального</a:t>
            </a:r>
            <a:r>
              <a:rPr sz="1800" spc="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списку</a:t>
            </a:r>
            <a:r>
              <a:rPr sz="1800" spc="-2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64A4F"/>
                </a:solidFill>
                <a:latin typeface="Tahoma"/>
                <a:cs typeface="Tahoma"/>
              </a:rPr>
              <a:t>1:1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5298947" y="3791711"/>
            <a:ext cx="3607435" cy="1026160"/>
            <a:chOff x="5298947" y="3791711"/>
            <a:chExt cx="3607435" cy="1026160"/>
          </a:xfrm>
        </p:grpSpPr>
        <p:sp>
          <p:nvSpPr>
            <p:cNvPr id="14" name="object 14"/>
            <p:cNvSpPr/>
            <p:nvPr/>
          </p:nvSpPr>
          <p:spPr>
            <a:xfrm>
              <a:off x="5303519" y="3796283"/>
              <a:ext cx="3598545" cy="1016635"/>
            </a:xfrm>
            <a:custGeom>
              <a:avLst/>
              <a:gdLst/>
              <a:ahLst/>
              <a:cxnLst/>
              <a:rect l="l" t="t" r="r" b="b"/>
              <a:pathLst>
                <a:path w="3598545" h="1016635">
                  <a:moveTo>
                    <a:pt x="3428746" y="0"/>
                  </a:moveTo>
                  <a:lnTo>
                    <a:pt x="169417" y="0"/>
                  </a:lnTo>
                  <a:lnTo>
                    <a:pt x="124368" y="6049"/>
                  </a:lnTo>
                  <a:lnTo>
                    <a:pt x="83895" y="23123"/>
                  </a:lnTo>
                  <a:lnTo>
                    <a:pt x="49609" y="49609"/>
                  </a:lnTo>
                  <a:lnTo>
                    <a:pt x="23123" y="83895"/>
                  </a:lnTo>
                  <a:lnTo>
                    <a:pt x="6049" y="124368"/>
                  </a:lnTo>
                  <a:lnTo>
                    <a:pt x="0" y="169418"/>
                  </a:lnTo>
                  <a:lnTo>
                    <a:pt x="0" y="847090"/>
                  </a:lnTo>
                  <a:lnTo>
                    <a:pt x="6049" y="892139"/>
                  </a:lnTo>
                  <a:lnTo>
                    <a:pt x="23123" y="932612"/>
                  </a:lnTo>
                  <a:lnTo>
                    <a:pt x="49609" y="966898"/>
                  </a:lnTo>
                  <a:lnTo>
                    <a:pt x="83895" y="993384"/>
                  </a:lnTo>
                  <a:lnTo>
                    <a:pt x="124368" y="1010458"/>
                  </a:lnTo>
                  <a:lnTo>
                    <a:pt x="169417" y="1016508"/>
                  </a:lnTo>
                  <a:lnTo>
                    <a:pt x="3428746" y="1016508"/>
                  </a:lnTo>
                  <a:lnTo>
                    <a:pt x="3473795" y="1010458"/>
                  </a:lnTo>
                  <a:lnTo>
                    <a:pt x="3514268" y="993384"/>
                  </a:lnTo>
                  <a:lnTo>
                    <a:pt x="3548554" y="966898"/>
                  </a:lnTo>
                  <a:lnTo>
                    <a:pt x="3575040" y="932612"/>
                  </a:lnTo>
                  <a:lnTo>
                    <a:pt x="3592114" y="892139"/>
                  </a:lnTo>
                  <a:lnTo>
                    <a:pt x="3598163" y="847090"/>
                  </a:lnTo>
                  <a:lnTo>
                    <a:pt x="3598163" y="169418"/>
                  </a:lnTo>
                  <a:lnTo>
                    <a:pt x="3592114" y="124368"/>
                  </a:lnTo>
                  <a:lnTo>
                    <a:pt x="3575040" y="83895"/>
                  </a:lnTo>
                  <a:lnTo>
                    <a:pt x="3548554" y="49609"/>
                  </a:lnTo>
                  <a:lnTo>
                    <a:pt x="3514268" y="23123"/>
                  </a:lnTo>
                  <a:lnTo>
                    <a:pt x="3473795" y="6049"/>
                  </a:lnTo>
                  <a:lnTo>
                    <a:pt x="3428746" y="0"/>
                  </a:lnTo>
                  <a:close/>
                </a:path>
              </a:pathLst>
            </a:custGeom>
            <a:solidFill>
              <a:srgbClr val="DFF4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303519" y="3796283"/>
              <a:ext cx="3598545" cy="1016635"/>
            </a:xfrm>
            <a:custGeom>
              <a:avLst/>
              <a:gdLst/>
              <a:ahLst/>
              <a:cxnLst/>
              <a:rect l="l" t="t" r="r" b="b"/>
              <a:pathLst>
                <a:path w="3598545" h="1016635">
                  <a:moveTo>
                    <a:pt x="0" y="169418"/>
                  </a:moveTo>
                  <a:lnTo>
                    <a:pt x="6049" y="124368"/>
                  </a:lnTo>
                  <a:lnTo>
                    <a:pt x="23123" y="83895"/>
                  </a:lnTo>
                  <a:lnTo>
                    <a:pt x="49609" y="49609"/>
                  </a:lnTo>
                  <a:lnTo>
                    <a:pt x="83895" y="23123"/>
                  </a:lnTo>
                  <a:lnTo>
                    <a:pt x="124368" y="6049"/>
                  </a:lnTo>
                  <a:lnTo>
                    <a:pt x="169417" y="0"/>
                  </a:lnTo>
                  <a:lnTo>
                    <a:pt x="3428746" y="0"/>
                  </a:lnTo>
                  <a:lnTo>
                    <a:pt x="3473795" y="6049"/>
                  </a:lnTo>
                  <a:lnTo>
                    <a:pt x="3514268" y="23123"/>
                  </a:lnTo>
                  <a:lnTo>
                    <a:pt x="3548554" y="49609"/>
                  </a:lnTo>
                  <a:lnTo>
                    <a:pt x="3575040" y="83895"/>
                  </a:lnTo>
                  <a:lnTo>
                    <a:pt x="3592114" y="124368"/>
                  </a:lnTo>
                  <a:lnTo>
                    <a:pt x="3598163" y="169418"/>
                  </a:lnTo>
                  <a:lnTo>
                    <a:pt x="3598163" y="847090"/>
                  </a:lnTo>
                  <a:lnTo>
                    <a:pt x="3592114" y="892139"/>
                  </a:lnTo>
                  <a:lnTo>
                    <a:pt x="3575040" y="932612"/>
                  </a:lnTo>
                  <a:lnTo>
                    <a:pt x="3548554" y="966898"/>
                  </a:lnTo>
                  <a:lnTo>
                    <a:pt x="3514268" y="993384"/>
                  </a:lnTo>
                  <a:lnTo>
                    <a:pt x="3473795" y="1010458"/>
                  </a:lnTo>
                  <a:lnTo>
                    <a:pt x="3428746" y="1016508"/>
                  </a:lnTo>
                  <a:lnTo>
                    <a:pt x="169417" y="1016508"/>
                  </a:lnTo>
                  <a:lnTo>
                    <a:pt x="124368" y="1010458"/>
                  </a:lnTo>
                  <a:lnTo>
                    <a:pt x="83895" y="993384"/>
                  </a:lnTo>
                  <a:lnTo>
                    <a:pt x="49609" y="966898"/>
                  </a:lnTo>
                  <a:lnTo>
                    <a:pt x="23123" y="932612"/>
                  </a:lnTo>
                  <a:lnTo>
                    <a:pt x="6049" y="892139"/>
                  </a:lnTo>
                  <a:lnTo>
                    <a:pt x="0" y="847090"/>
                  </a:lnTo>
                  <a:lnTo>
                    <a:pt x="0" y="16941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716089" y="3380041"/>
            <a:ext cx="8190865" cy="3428365"/>
            <a:chOff x="716089" y="3380041"/>
            <a:chExt cx="8190865" cy="3428365"/>
          </a:xfrm>
        </p:grpSpPr>
        <p:sp>
          <p:nvSpPr>
            <p:cNvPr id="17" name="object 17"/>
            <p:cNvSpPr/>
            <p:nvPr/>
          </p:nvSpPr>
          <p:spPr>
            <a:xfrm>
              <a:off x="720851" y="3384803"/>
              <a:ext cx="4032885" cy="1630680"/>
            </a:xfrm>
            <a:custGeom>
              <a:avLst/>
              <a:gdLst/>
              <a:ahLst/>
              <a:cxnLst/>
              <a:rect l="l" t="t" r="r" b="b"/>
              <a:pathLst>
                <a:path w="4032885" h="1630679">
                  <a:moveTo>
                    <a:pt x="0" y="271780"/>
                  </a:moveTo>
                  <a:lnTo>
                    <a:pt x="4378" y="222923"/>
                  </a:lnTo>
                  <a:lnTo>
                    <a:pt x="17003" y="176941"/>
                  </a:lnTo>
                  <a:lnTo>
                    <a:pt x="37105" y="134601"/>
                  </a:lnTo>
                  <a:lnTo>
                    <a:pt x="63918" y="96669"/>
                  </a:lnTo>
                  <a:lnTo>
                    <a:pt x="96675" y="63914"/>
                  </a:lnTo>
                  <a:lnTo>
                    <a:pt x="134606" y="37102"/>
                  </a:lnTo>
                  <a:lnTo>
                    <a:pt x="176946" y="17001"/>
                  </a:lnTo>
                  <a:lnTo>
                    <a:pt x="222926" y="4378"/>
                  </a:lnTo>
                  <a:lnTo>
                    <a:pt x="271780" y="0"/>
                  </a:lnTo>
                  <a:lnTo>
                    <a:pt x="3760724" y="0"/>
                  </a:lnTo>
                  <a:lnTo>
                    <a:pt x="3809580" y="4378"/>
                  </a:lnTo>
                  <a:lnTo>
                    <a:pt x="3855562" y="17001"/>
                  </a:lnTo>
                  <a:lnTo>
                    <a:pt x="3897902" y="37102"/>
                  </a:lnTo>
                  <a:lnTo>
                    <a:pt x="3935834" y="63914"/>
                  </a:lnTo>
                  <a:lnTo>
                    <a:pt x="3968589" y="96669"/>
                  </a:lnTo>
                  <a:lnTo>
                    <a:pt x="3995401" y="134601"/>
                  </a:lnTo>
                  <a:lnTo>
                    <a:pt x="4015502" y="176941"/>
                  </a:lnTo>
                  <a:lnTo>
                    <a:pt x="4028125" y="222923"/>
                  </a:lnTo>
                  <a:lnTo>
                    <a:pt x="4032504" y="271780"/>
                  </a:lnTo>
                  <a:lnTo>
                    <a:pt x="4032504" y="1358900"/>
                  </a:lnTo>
                  <a:lnTo>
                    <a:pt x="4028125" y="1407756"/>
                  </a:lnTo>
                  <a:lnTo>
                    <a:pt x="4015502" y="1453738"/>
                  </a:lnTo>
                  <a:lnTo>
                    <a:pt x="3995401" y="1496078"/>
                  </a:lnTo>
                  <a:lnTo>
                    <a:pt x="3968589" y="1534010"/>
                  </a:lnTo>
                  <a:lnTo>
                    <a:pt x="3935834" y="1566765"/>
                  </a:lnTo>
                  <a:lnTo>
                    <a:pt x="3897902" y="1593577"/>
                  </a:lnTo>
                  <a:lnTo>
                    <a:pt x="3855562" y="1613678"/>
                  </a:lnTo>
                  <a:lnTo>
                    <a:pt x="3809580" y="1626301"/>
                  </a:lnTo>
                  <a:lnTo>
                    <a:pt x="3760724" y="1630680"/>
                  </a:lnTo>
                  <a:lnTo>
                    <a:pt x="271780" y="1630680"/>
                  </a:lnTo>
                  <a:lnTo>
                    <a:pt x="222926" y="1626301"/>
                  </a:lnTo>
                  <a:lnTo>
                    <a:pt x="176946" y="1613678"/>
                  </a:lnTo>
                  <a:lnTo>
                    <a:pt x="134606" y="1593577"/>
                  </a:lnTo>
                  <a:lnTo>
                    <a:pt x="96675" y="1566765"/>
                  </a:lnTo>
                  <a:lnTo>
                    <a:pt x="63918" y="1534010"/>
                  </a:lnTo>
                  <a:lnTo>
                    <a:pt x="37105" y="1496078"/>
                  </a:lnTo>
                  <a:lnTo>
                    <a:pt x="17003" y="1453738"/>
                  </a:lnTo>
                  <a:lnTo>
                    <a:pt x="4378" y="1407756"/>
                  </a:lnTo>
                  <a:lnTo>
                    <a:pt x="0" y="1358900"/>
                  </a:lnTo>
                  <a:lnTo>
                    <a:pt x="0" y="271780"/>
                  </a:lnTo>
                  <a:close/>
                </a:path>
              </a:pathLst>
            </a:custGeom>
            <a:ln w="9144">
              <a:solidFill>
                <a:srgbClr val="90A6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375148" y="5311139"/>
              <a:ext cx="3526790" cy="1018540"/>
            </a:xfrm>
            <a:custGeom>
              <a:avLst/>
              <a:gdLst/>
              <a:ahLst/>
              <a:cxnLst/>
              <a:rect l="l" t="t" r="r" b="b"/>
              <a:pathLst>
                <a:path w="3526790" h="1018539">
                  <a:moveTo>
                    <a:pt x="3356863" y="0"/>
                  </a:moveTo>
                  <a:lnTo>
                    <a:pt x="169672" y="0"/>
                  </a:lnTo>
                  <a:lnTo>
                    <a:pt x="124559" y="6059"/>
                  </a:lnTo>
                  <a:lnTo>
                    <a:pt x="84026" y="23161"/>
                  </a:lnTo>
                  <a:lnTo>
                    <a:pt x="49688" y="49688"/>
                  </a:lnTo>
                  <a:lnTo>
                    <a:pt x="23161" y="84026"/>
                  </a:lnTo>
                  <a:lnTo>
                    <a:pt x="6059" y="124559"/>
                  </a:lnTo>
                  <a:lnTo>
                    <a:pt x="0" y="169672"/>
                  </a:lnTo>
                  <a:lnTo>
                    <a:pt x="0" y="848360"/>
                  </a:lnTo>
                  <a:lnTo>
                    <a:pt x="6059" y="893467"/>
                  </a:lnTo>
                  <a:lnTo>
                    <a:pt x="23161" y="933999"/>
                  </a:lnTo>
                  <a:lnTo>
                    <a:pt x="49688" y="968338"/>
                  </a:lnTo>
                  <a:lnTo>
                    <a:pt x="84026" y="994868"/>
                  </a:lnTo>
                  <a:lnTo>
                    <a:pt x="124559" y="1011971"/>
                  </a:lnTo>
                  <a:lnTo>
                    <a:pt x="169672" y="1018032"/>
                  </a:lnTo>
                  <a:lnTo>
                    <a:pt x="3356863" y="1018032"/>
                  </a:lnTo>
                  <a:lnTo>
                    <a:pt x="3401976" y="1011971"/>
                  </a:lnTo>
                  <a:lnTo>
                    <a:pt x="3442509" y="994868"/>
                  </a:lnTo>
                  <a:lnTo>
                    <a:pt x="3476847" y="968338"/>
                  </a:lnTo>
                  <a:lnTo>
                    <a:pt x="3503374" y="933999"/>
                  </a:lnTo>
                  <a:lnTo>
                    <a:pt x="3520476" y="893467"/>
                  </a:lnTo>
                  <a:lnTo>
                    <a:pt x="3526535" y="848360"/>
                  </a:lnTo>
                  <a:lnTo>
                    <a:pt x="3526535" y="169672"/>
                  </a:lnTo>
                  <a:lnTo>
                    <a:pt x="3520476" y="124559"/>
                  </a:lnTo>
                  <a:lnTo>
                    <a:pt x="3503374" y="84026"/>
                  </a:lnTo>
                  <a:lnTo>
                    <a:pt x="3476847" y="49688"/>
                  </a:lnTo>
                  <a:lnTo>
                    <a:pt x="3442509" y="23161"/>
                  </a:lnTo>
                  <a:lnTo>
                    <a:pt x="3401976" y="6059"/>
                  </a:lnTo>
                  <a:lnTo>
                    <a:pt x="3356863" y="0"/>
                  </a:lnTo>
                  <a:close/>
                </a:path>
              </a:pathLst>
            </a:custGeom>
            <a:solidFill>
              <a:srgbClr val="DFF4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375148" y="5311139"/>
              <a:ext cx="3526790" cy="1018540"/>
            </a:xfrm>
            <a:custGeom>
              <a:avLst/>
              <a:gdLst/>
              <a:ahLst/>
              <a:cxnLst/>
              <a:rect l="l" t="t" r="r" b="b"/>
              <a:pathLst>
                <a:path w="3526790" h="1018539">
                  <a:moveTo>
                    <a:pt x="0" y="169672"/>
                  </a:moveTo>
                  <a:lnTo>
                    <a:pt x="6059" y="124559"/>
                  </a:lnTo>
                  <a:lnTo>
                    <a:pt x="23161" y="84026"/>
                  </a:lnTo>
                  <a:lnTo>
                    <a:pt x="49688" y="49688"/>
                  </a:lnTo>
                  <a:lnTo>
                    <a:pt x="84026" y="23161"/>
                  </a:lnTo>
                  <a:lnTo>
                    <a:pt x="124559" y="6059"/>
                  </a:lnTo>
                  <a:lnTo>
                    <a:pt x="169672" y="0"/>
                  </a:lnTo>
                  <a:lnTo>
                    <a:pt x="3356863" y="0"/>
                  </a:lnTo>
                  <a:lnTo>
                    <a:pt x="3401976" y="6059"/>
                  </a:lnTo>
                  <a:lnTo>
                    <a:pt x="3442509" y="23161"/>
                  </a:lnTo>
                  <a:lnTo>
                    <a:pt x="3476847" y="49688"/>
                  </a:lnTo>
                  <a:lnTo>
                    <a:pt x="3503374" y="84026"/>
                  </a:lnTo>
                  <a:lnTo>
                    <a:pt x="3520476" y="124559"/>
                  </a:lnTo>
                  <a:lnTo>
                    <a:pt x="3526535" y="169672"/>
                  </a:lnTo>
                  <a:lnTo>
                    <a:pt x="3526535" y="848360"/>
                  </a:lnTo>
                  <a:lnTo>
                    <a:pt x="3520476" y="893467"/>
                  </a:lnTo>
                  <a:lnTo>
                    <a:pt x="3503374" y="933999"/>
                  </a:lnTo>
                  <a:lnTo>
                    <a:pt x="3476847" y="968338"/>
                  </a:lnTo>
                  <a:lnTo>
                    <a:pt x="3442509" y="994868"/>
                  </a:lnTo>
                  <a:lnTo>
                    <a:pt x="3401976" y="1011971"/>
                  </a:lnTo>
                  <a:lnTo>
                    <a:pt x="3356863" y="1018032"/>
                  </a:lnTo>
                  <a:lnTo>
                    <a:pt x="169672" y="1018032"/>
                  </a:lnTo>
                  <a:lnTo>
                    <a:pt x="124559" y="1011971"/>
                  </a:lnTo>
                  <a:lnTo>
                    <a:pt x="84026" y="994868"/>
                  </a:lnTo>
                  <a:lnTo>
                    <a:pt x="49688" y="968338"/>
                  </a:lnTo>
                  <a:lnTo>
                    <a:pt x="23161" y="933999"/>
                  </a:lnTo>
                  <a:lnTo>
                    <a:pt x="6059" y="893467"/>
                  </a:lnTo>
                  <a:lnTo>
                    <a:pt x="0" y="848360"/>
                  </a:lnTo>
                  <a:lnTo>
                    <a:pt x="0" y="169672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61999" y="5172455"/>
              <a:ext cx="4127500" cy="1630680"/>
            </a:xfrm>
            <a:custGeom>
              <a:avLst/>
              <a:gdLst/>
              <a:ahLst/>
              <a:cxnLst/>
              <a:rect l="l" t="t" r="r" b="b"/>
              <a:pathLst>
                <a:path w="4127500" h="1630679">
                  <a:moveTo>
                    <a:pt x="0" y="271780"/>
                  </a:moveTo>
                  <a:lnTo>
                    <a:pt x="4378" y="222923"/>
                  </a:lnTo>
                  <a:lnTo>
                    <a:pt x="17003" y="176941"/>
                  </a:lnTo>
                  <a:lnTo>
                    <a:pt x="37105" y="134601"/>
                  </a:lnTo>
                  <a:lnTo>
                    <a:pt x="63918" y="96669"/>
                  </a:lnTo>
                  <a:lnTo>
                    <a:pt x="96675" y="63914"/>
                  </a:lnTo>
                  <a:lnTo>
                    <a:pt x="134606" y="37102"/>
                  </a:lnTo>
                  <a:lnTo>
                    <a:pt x="176946" y="17001"/>
                  </a:lnTo>
                  <a:lnTo>
                    <a:pt x="222926" y="4378"/>
                  </a:lnTo>
                  <a:lnTo>
                    <a:pt x="271780" y="0"/>
                  </a:lnTo>
                  <a:lnTo>
                    <a:pt x="3855212" y="0"/>
                  </a:lnTo>
                  <a:lnTo>
                    <a:pt x="3904068" y="4378"/>
                  </a:lnTo>
                  <a:lnTo>
                    <a:pt x="3950050" y="17001"/>
                  </a:lnTo>
                  <a:lnTo>
                    <a:pt x="3992390" y="37102"/>
                  </a:lnTo>
                  <a:lnTo>
                    <a:pt x="4030322" y="63914"/>
                  </a:lnTo>
                  <a:lnTo>
                    <a:pt x="4063077" y="96669"/>
                  </a:lnTo>
                  <a:lnTo>
                    <a:pt x="4089889" y="134601"/>
                  </a:lnTo>
                  <a:lnTo>
                    <a:pt x="4109990" y="176941"/>
                  </a:lnTo>
                  <a:lnTo>
                    <a:pt x="4122613" y="222923"/>
                  </a:lnTo>
                  <a:lnTo>
                    <a:pt x="4126991" y="271780"/>
                  </a:lnTo>
                  <a:lnTo>
                    <a:pt x="4126991" y="1358900"/>
                  </a:lnTo>
                  <a:lnTo>
                    <a:pt x="4122613" y="1407753"/>
                  </a:lnTo>
                  <a:lnTo>
                    <a:pt x="4109990" y="1453733"/>
                  </a:lnTo>
                  <a:lnTo>
                    <a:pt x="4089889" y="1496072"/>
                  </a:lnTo>
                  <a:lnTo>
                    <a:pt x="4063077" y="1534004"/>
                  </a:lnTo>
                  <a:lnTo>
                    <a:pt x="4030322" y="1566760"/>
                  </a:lnTo>
                  <a:lnTo>
                    <a:pt x="3992390" y="1593573"/>
                  </a:lnTo>
                  <a:lnTo>
                    <a:pt x="3950050" y="1613675"/>
                  </a:lnTo>
                  <a:lnTo>
                    <a:pt x="3904068" y="1626300"/>
                  </a:lnTo>
                  <a:lnTo>
                    <a:pt x="3855212" y="1630678"/>
                  </a:lnTo>
                  <a:lnTo>
                    <a:pt x="271780" y="1630678"/>
                  </a:lnTo>
                  <a:lnTo>
                    <a:pt x="222926" y="1626300"/>
                  </a:lnTo>
                  <a:lnTo>
                    <a:pt x="176946" y="1613675"/>
                  </a:lnTo>
                  <a:lnTo>
                    <a:pt x="134606" y="1593573"/>
                  </a:lnTo>
                  <a:lnTo>
                    <a:pt x="96675" y="1566760"/>
                  </a:lnTo>
                  <a:lnTo>
                    <a:pt x="63918" y="1534004"/>
                  </a:lnTo>
                  <a:lnTo>
                    <a:pt x="37105" y="1496072"/>
                  </a:lnTo>
                  <a:lnTo>
                    <a:pt x="17003" y="1453733"/>
                  </a:lnTo>
                  <a:lnTo>
                    <a:pt x="4378" y="1407753"/>
                  </a:lnTo>
                  <a:lnTo>
                    <a:pt x="0" y="1358900"/>
                  </a:lnTo>
                  <a:lnTo>
                    <a:pt x="0" y="271780"/>
                  </a:lnTo>
                  <a:close/>
                </a:path>
              </a:pathLst>
            </a:custGeom>
            <a:ln w="9144">
              <a:solidFill>
                <a:srgbClr val="90A6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5341746" y="3831793"/>
            <a:ext cx="339344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164A4F"/>
                </a:solidFill>
                <a:latin typeface="Tahoma"/>
                <a:cs typeface="Tahoma"/>
              </a:rPr>
              <a:t>Для отруйних </a:t>
            </a: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речовин, дози </a:t>
            </a:r>
            <a:r>
              <a:rPr sz="1800" dirty="0">
                <a:solidFill>
                  <a:srgbClr val="164A4F"/>
                </a:solidFill>
                <a:latin typeface="Tahoma"/>
                <a:cs typeface="Tahoma"/>
              </a:rPr>
              <a:t> яких</a:t>
            </a:r>
            <a:r>
              <a:rPr sz="1800" spc="-4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64A4F"/>
                </a:solidFill>
                <a:latin typeface="Tahoma"/>
                <a:cs typeface="Tahoma"/>
              </a:rPr>
              <a:t>у</a:t>
            </a:r>
            <a:r>
              <a:rPr sz="1800" spc="-2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64A4F"/>
                </a:solidFill>
                <a:latin typeface="Tahoma"/>
                <a:cs typeface="Tahoma"/>
              </a:rPr>
              <a:t>рецептах</a:t>
            </a:r>
            <a:r>
              <a:rPr sz="1800" spc="-2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64A4F"/>
                </a:solidFill>
                <a:latin typeface="Tahoma"/>
                <a:cs typeface="Tahoma"/>
              </a:rPr>
              <a:t>виражаються</a:t>
            </a:r>
            <a:r>
              <a:rPr sz="1800" spc="-4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64A4F"/>
                </a:solidFill>
                <a:latin typeface="Tahoma"/>
                <a:cs typeface="Tahoma"/>
              </a:rPr>
              <a:t>в </a:t>
            </a:r>
            <a:r>
              <a:rPr sz="1800" spc="-55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міліграмах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87704" y="3450716"/>
            <a:ext cx="3838575" cy="33388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в</a:t>
            </a:r>
            <a:r>
              <a:rPr sz="2000" spc="-2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співвідношенні</a:t>
            </a:r>
            <a:r>
              <a:rPr sz="2000" spc="-5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1:100</a:t>
            </a:r>
            <a:endParaRPr sz="20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1</a:t>
            </a:r>
            <a:r>
              <a:rPr sz="2000" spc="-1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частина</a:t>
            </a:r>
            <a:r>
              <a:rPr sz="2000" spc="-2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отруйної</a:t>
            </a:r>
            <a:r>
              <a:rPr sz="2000" spc="-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речовини</a:t>
            </a:r>
            <a:r>
              <a:rPr sz="2000" spc="-5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і</a:t>
            </a:r>
            <a:endParaRPr sz="20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99</a:t>
            </a:r>
            <a:r>
              <a:rPr sz="2000" spc="-4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частин</a:t>
            </a:r>
            <a:r>
              <a:rPr sz="2000" spc="-3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наповнювача</a:t>
            </a:r>
            <a:endParaRPr sz="2000">
              <a:latin typeface="Tahoma"/>
              <a:cs typeface="Tahoma"/>
            </a:endParaRPr>
          </a:p>
          <a:p>
            <a:pPr marL="12700" marR="98425">
              <a:lnSpc>
                <a:spcPct val="100000"/>
              </a:lnSpc>
              <a:tabLst>
                <a:tab pos="2724150" algn="l"/>
              </a:tabLst>
            </a:pP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1,0</a:t>
            </a:r>
            <a:r>
              <a:rPr sz="2000" spc="-2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г</a:t>
            </a: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трит</a:t>
            </a:r>
            <a:r>
              <a:rPr sz="2000" spc="-10" dirty="0">
                <a:solidFill>
                  <a:srgbClr val="164A4F"/>
                </a:solidFill>
                <a:latin typeface="Tahoma"/>
                <a:cs typeface="Tahoma"/>
              </a:rPr>
              <a:t>у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ра</a:t>
            </a:r>
            <a:r>
              <a:rPr sz="2000" spc="-10" dirty="0">
                <a:solidFill>
                  <a:srgbClr val="164A4F"/>
                </a:solidFill>
                <a:latin typeface="Tahoma"/>
                <a:cs typeface="Tahoma"/>
              </a:rPr>
              <a:t>ц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ії=</a:t>
            </a:r>
            <a:r>
              <a:rPr sz="2000" spc="-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0,01	отруйної  речовини</a:t>
            </a:r>
            <a:endParaRPr sz="2000">
              <a:latin typeface="Tahoma"/>
              <a:cs typeface="Tahoma"/>
            </a:endParaRPr>
          </a:p>
          <a:p>
            <a:pPr marL="53975">
              <a:lnSpc>
                <a:spcPct val="100000"/>
              </a:lnSpc>
              <a:spcBef>
                <a:spcPts val="2075"/>
              </a:spcBef>
            </a:pP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в</a:t>
            </a:r>
            <a:r>
              <a:rPr sz="2000" spc="-3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співвідношенні</a:t>
            </a:r>
            <a:r>
              <a:rPr sz="2000" spc="-5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1:10</a:t>
            </a:r>
            <a:endParaRPr sz="2000">
              <a:latin typeface="Tahoma"/>
              <a:cs typeface="Tahoma"/>
            </a:endParaRPr>
          </a:p>
          <a:p>
            <a:pPr marL="53975" marR="5080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1</a:t>
            </a:r>
            <a:r>
              <a:rPr sz="2000" spc="-1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частину</a:t>
            </a:r>
            <a:r>
              <a:rPr sz="2000" spc="-2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отруйної</a:t>
            </a:r>
            <a:r>
              <a:rPr sz="2000" spc="-2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речовини</a:t>
            </a:r>
            <a:r>
              <a:rPr sz="2000" spc="-3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і</a:t>
            </a:r>
            <a:r>
              <a:rPr sz="2000" spc="-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9 </a:t>
            </a:r>
            <a:r>
              <a:rPr sz="2000" spc="-6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частин</a:t>
            </a:r>
            <a:r>
              <a:rPr sz="2000" spc="-1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наповнювача</a:t>
            </a:r>
            <a:endParaRPr sz="2000">
              <a:latin typeface="Tahoma"/>
              <a:cs typeface="Tahoma"/>
            </a:endParaRPr>
          </a:p>
          <a:p>
            <a:pPr marL="53975" marR="274955">
              <a:lnSpc>
                <a:spcPct val="100000"/>
              </a:lnSpc>
            </a:pP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1,0</a:t>
            </a:r>
            <a:r>
              <a:rPr sz="2000" spc="-4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г</a:t>
            </a:r>
            <a:r>
              <a:rPr sz="2000" spc="-2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тритурації=</a:t>
            </a:r>
            <a:r>
              <a:rPr sz="2000" spc="-3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0,1</a:t>
            </a:r>
            <a:r>
              <a:rPr sz="2000" spc="-5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отруйної </a:t>
            </a:r>
            <a:r>
              <a:rPr sz="2000" spc="-6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речовини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504444" y="2919983"/>
            <a:ext cx="4871085" cy="3395979"/>
            <a:chOff x="504444" y="2919983"/>
            <a:chExt cx="4871085" cy="3395979"/>
          </a:xfrm>
        </p:grpSpPr>
        <p:sp>
          <p:nvSpPr>
            <p:cNvPr id="24" name="object 24"/>
            <p:cNvSpPr/>
            <p:nvPr/>
          </p:nvSpPr>
          <p:spPr>
            <a:xfrm>
              <a:off x="4425696" y="2919983"/>
              <a:ext cx="719455" cy="76200"/>
            </a:xfrm>
            <a:custGeom>
              <a:avLst/>
              <a:gdLst/>
              <a:ahLst/>
              <a:cxnLst/>
              <a:rect l="l" t="t" r="r" b="b"/>
              <a:pathLst>
                <a:path w="719454" h="76200">
                  <a:moveTo>
                    <a:pt x="643127" y="0"/>
                  </a:moveTo>
                  <a:lnTo>
                    <a:pt x="643127" y="76200"/>
                  </a:lnTo>
                  <a:lnTo>
                    <a:pt x="706627" y="44450"/>
                  </a:lnTo>
                  <a:lnTo>
                    <a:pt x="655827" y="44450"/>
                  </a:lnTo>
                  <a:lnTo>
                    <a:pt x="655827" y="31750"/>
                  </a:lnTo>
                  <a:lnTo>
                    <a:pt x="706627" y="31750"/>
                  </a:lnTo>
                  <a:lnTo>
                    <a:pt x="643127" y="0"/>
                  </a:lnTo>
                  <a:close/>
                </a:path>
                <a:path w="719454" h="76200">
                  <a:moveTo>
                    <a:pt x="643127" y="31750"/>
                  </a:moveTo>
                  <a:lnTo>
                    <a:pt x="0" y="31750"/>
                  </a:lnTo>
                  <a:lnTo>
                    <a:pt x="0" y="44450"/>
                  </a:lnTo>
                  <a:lnTo>
                    <a:pt x="643127" y="44450"/>
                  </a:lnTo>
                  <a:lnTo>
                    <a:pt x="643127" y="31750"/>
                  </a:lnTo>
                  <a:close/>
                </a:path>
                <a:path w="719454" h="76200">
                  <a:moveTo>
                    <a:pt x="706627" y="31750"/>
                  </a:moveTo>
                  <a:lnTo>
                    <a:pt x="655827" y="31750"/>
                  </a:lnTo>
                  <a:lnTo>
                    <a:pt x="655827" y="44450"/>
                  </a:lnTo>
                  <a:lnTo>
                    <a:pt x="706627" y="44450"/>
                  </a:lnTo>
                  <a:lnTo>
                    <a:pt x="719327" y="38100"/>
                  </a:lnTo>
                  <a:lnTo>
                    <a:pt x="706627" y="31750"/>
                  </a:lnTo>
                  <a:close/>
                </a:path>
              </a:pathLst>
            </a:custGeom>
            <a:solidFill>
              <a:srgbClr val="90A6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45592" y="2958083"/>
              <a:ext cx="216535" cy="0"/>
            </a:xfrm>
            <a:custGeom>
              <a:avLst/>
              <a:gdLst/>
              <a:ahLst/>
              <a:cxnLst/>
              <a:rect l="l" t="t" r="r" b="b"/>
              <a:pathLst>
                <a:path w="216534">
                  <a:moveTo>
                    <a:pt x="216408" y="0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164A4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753355" y="4261103"/>
              <a:ext cx="469900" cy="76200"/>
            </a:xfrm>
            <a:custGeom>
              <a:avLst/>
              <a:gdLst/>
              <a:ahLst/>
              <a:cxnLst/>
              <a:rect l="l" t="t" r="r" b="b"/>
              <a:pathLst>
                <a:path w="469900" h="76200">
                  <a:moveTo>
                    <a:pt x="393192" y="0"/>
                  </a:moveTo>
                  <a:lnTo>
                    <a:pt x="393192" y="76200"/>
                  </a:lnTo>
                  <a:lnTo>
                    <a:pt x="456692" y="44450"/>
                  </a:lnTo>
                  <a:lnTo>
                    <a:pt x="405892" y="44450"/>
                  </a:lnTo>
                  <a:lnTo>
                    <a:pt x="405892" y="31750"/>
                  </a:lnTo>
                  <a:lnTo>
                    <a:pt x="456692" y="31750"/>
                  </a:lnTo>
                  <a:lnTo>
                    <a:pt x="393192" y="0"/>
                  </a:lnTo>
                  <a:close/>
                </a:path>
                <a:path w="469900" h="76200">
                  <a:moveTo>
                    <a:pt x="393192" y="31750"/>
                  </a:moveTo>
                  <a:lnTo>
                    <a:pt x="0" y="31750"/>
                  </a:lnTo>
                  <a:lnTo>
                    <a:pt x="0" y="44450"/>
                  </a:lnTo>
                  <a:lnTo>
                    <a:pt x="393192" y="44450"/>
                  </a:lnTo>
                  <a:lnTo>
                    <a:pt x="393192" y="31750"/>
                  </a:lnTo>
                  <a:close/>
                </a:path>
                <a:path w="469900" h="76200">
                  <a:moveTo>
                    <a:pt x="456692" y="31750"/>
                  </a:moveTo>
                  <a:lnTo>
                    <a:pt x="405892" y="31750"/>
                  </a:lnTo>
                  <a:lnTo>
                    <a:pt x="405892" y="44450"/>
                  </a:lnTo>
                  <a:lnTo>
                    <a:pt x="456692" y="44450"/>
                  </a:lnTo>
                  <a:lnTo>
                    <a:pt x="469392" y="38100"/>
                  </a:lnTo>
                  <a:lnTo>
                    <a:pt x="456692" y="31750"/>
                  </a:lnTo>
                  <a:close/>
                </a:path>
              </a:pathLst>
            </a:custGeom>
            <a:solidFill>
              <a:srgbClr val="90A6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45592" y="4076700"/>
              <a:ext cx="216535" cy="0"/>
            </a:xfrm>
            <a:custGeom>
              <a:avLst/>
              <a:gdLst/>
              <a:ahLst/>
              <a:cxnLst/>
              <a:rect l="l" t="t" r="r" b="b"/>
              <a:pathLst>
                <a:path w="216534">
                  <a:moveTo>
                    <a:pt x="216408" y="0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164A4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916423" y="5975604"/>
              <a:ext cx="459105" cy="76200"/>
            </a:xfrm>
            <a:custGeom>
              <a:avLst/>
              <a:gdLst/>
              <a:ahLst/>
              <a:cxnLst/>
              <a:rect l="l" t="t" r="r" b="b"/>
              <a:pathLst>
                <a:path w="459104" h="76200">
                  <a:moveTo>
                    <a:pt x="382524" y="0"/>
                  </a:moveTo>
                  <a:lnTo>
                    <a:pt x="382524" y="76200"/>
                  </a:lnTo>
                  <a:lnTo>
                    <a:pt x="446024" y="44450"/>
                  </a:lnTo>
                  <a:lnTo>
                    <a:pt x="395224" y="44450"/>
                  </a:lnTo>
                  <a:lnTo>
                    <a:pt x="395224" y="31750"/>
                  </a:lnTo>
                  <a:lnTo>
                    <a:pt x="446024" y="31750"/>
                  </a:lnTo>
                  <a:lnTo>
                    <a:pt x="382524" y="0"/>
                  </a:lnTo>
                  <a:close/>
                </a:path>
                <a:path w="459104" h="76200">
                  <a:moveTo>
                    <a:pt x="382524" y="31750"/>
                  </a:moveTo>
                  <a:lnTo>
                    <a:pt x="0" y="31750"/>
                  </a:lnTo>
                  <a:lnTo>
                    <a:pt x="0" y="44450"/>
                  </a:lnTo>
                  <a:lnTo>
                    <a:pt x="382524" y="44450"/>
                  </a:lnTo>
                  <a:lnTo>
                    <a:pt x="382524" y="31750"/>
                  </a:lnTo>
                  <a:close/>
                </a:path>
                <a:path w="459104" h="76200">
                  <a:moveTo>
                    <a:pt x="446024" y="31750"/>
                  </a:moveTo>
                  <a:lnTo>
                    <a:pt x="395224" y="31750"/>
                  </a:lnTo>
                  <a:lnTo>
                    <a:pt x="395224" y="44450"/>
                  </a:lnTo>
                  <a:lnTo>
                    <a:pt x="446024" y="44450"/>
                  </a:lnTo>
                  <a:lnTo>
                    <a:pt x="458724" y="38100"/>
                  </a:lnTo>
                  <a:lnTo>
                    <a:pt x="446024" y="31750"/>
                  </a:lnTo>
                  <a:close/>
                </a:path>
              </a:pathLst>
            </a:custGeom>
            <a:solidFill>
              <a:srgbClr val="164A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04444" y="3012947"/>
              <a:ext cx="216535" cy="3298190"/>
            </a:xfrm>
            <a:custGeom>
              <a:avLst/>
              <a:gdLst/>
              <a:ahLst/>
              <a:cxnLst/>
              <a:rect l="l" t="t" r="r" b="b"/>
              <a:pathLst>
                <a:path w="216534" h="3298190">
                  <a:moveTo>
                    <a:pt x="216408" y="3008376"/>
                  </a:moveTo>
                  <a:lnTo>
                    <a:pt x="0" y="3008376"/>
                  </a:lnTo>
                </a:path>
                <a:path w="216534" h="3298190">
                  <a:moveTo>
                    <a:pt x="36576" y="0"/>
                  </a:moveTo>
                  <a:lnTo>
                    <a:pt x="21335" y="3297936"/>
                  </a:lnTo>
                </a:path>
              </a:pathLst>
            </a:custGeom>
            <a:ln w="9144">
              <a:solidFill>
                <a:srgbClr val="164A4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5412994" y="5348732"/>
            <a:ext cx="3394075" cy="1310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164A4F"/>
                </a:solidFill>
                <a:latin typeface="Tahoma"/>
                <a:cs typeface="Tahoma"/>
              </a:rPr>
              <a:t>Для </a:t>
            </a: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отруйних речовин, дози </a:t>
            </a:r>
            <a:r>
              <a:rPr sz="1800" dirty="0">
                <a:solidFill>
                  <a:srgbClr val="164A4F"/>
                </a:solidFill>
                <a:latin typeface="Tahoma"/>
                <a:cs typeface="Tahoma"/>
              </a:rPr>
              <a:t> яких</a:t>
            </a:r>
            <a:r>
              <a:rPr sz="1800" spc="-3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64A4F"/>
                </a:solidFill>
                <a:latin typeface="Tahoma"/>
                <a:cs typeface="Tahoma"/>
              </a:rPr>
              <a:t>у</a:t>
            </a:r>
            <a:r>
              <a:rPr sz="1800" spc="-2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64A4F"/>
                </a:solidFill>
                <a:latin typeface="Tahoma"/>
                <a:cs typeface="Tahoma"/>
              </a:rPr>
              <a:t>рецептах</a:t>
            </a:r>
            <a:r>
              <a:rPr sz="1800" spc="-2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64A4F"/>
                </a:solidFill>
                <a:latin typeface="Tahoma"/>
                <a:cs typeface="Tahoma"/>
              </a:rPr>
              <a:t>виражаються</a:t>
            </a:r>
            <a:r>
              <a:rPr sz="1800" spc="-4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64A4F"/>
                </a:solidFill>
                <a:latin typeface="Tahoma"/>
                <a:cs typeface="Tahoma"/>
              </a:rPr>
              <a:t>в </a:t>
            </a:r>
            <a:r>
              <a:rPr sz="1800" spc="-55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64A4F"/>
                </a:solidFill>
                <a:latin typeface="Tahoma"/>
                <a:cs typeface="Tahoma"/>
              </a:rPr>
              <a:t>сантиграммах</a:t>
            </a:r>
            <a:endParaRPr sz="1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600">
              <a:latin typeface="Tahoma"/>
              <a:cs typeface="Tahoma"/>
            </a:endParaRPr>
          </a:p>
          <a:p>
            <a:pPr marR="755015" algn="r">
              <a:lnSpc>
                <a:spcPct val="100000"/>
              </a:lnSpc>
            </a:pPr>
            <a:r>
              <a:rPr sz="1400" b="1" spc="45" dirty="0">
                <a:solidFill>
                  <a:srgbClr val="1F696E"/>
                </a:solidFill>
                <a:latin typeface="Arial"/>
                <a:cs typeface="Arial"/>
              </a:rPr>
              <a:t>23</a:t>
            </a:r>
            <a:endParaRPr sz="1400">
              <a:latin typeface="Arial"/>
              <a:cs typeface="Arial"/>
            </a:endParaRPr>
          </a:p>
        </p:txBody>
      </p:sp>
      <p:sp>
        <p:nvSpPr>
          <p:cNvPr id="33" name="object 2">
            <a:extLst>
              <a:ext uri="{FF2B5EF4-FFF2-40B4-BE49-F238E27FC236}">
                <a16:creationId xmlns:a16="http://schemas.microsoft.com/office/drawing/2014/main" id="{A3B265B7-471D-4887-8D4C-CFFBB7E52C6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8600" y="199857"/>
            <a:ext cx="8763000" cy="520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k-UA" b="1" spc="-5" dirty="0">
                <a:solidFill>
                  <a:srgbClr val="001F5F"/>
                </a:solidFill>
              </a:rPr>
              <a:t>3. </a:t>
            </a:r>
            <a:r>
              <a:rPr b="1" spc="-5" dirty="0">
                <a:solidFill>
                  <a:srgbClr val="001F5F"/>
                </a:solidFill>
              </a:rPr>
              <a:t>ЗАГАЛЬНІ</a:t>
            </a:r>
            <a:r>
              <a:rPr b="1" spc="-20" dirty="0">
                <a:solidFill>
                  <a:srgbClr val="001F5F"/>
                </a:solidFill>
              </a:rPr>
              <a:t> </a:t>
            </a:r>
            <a:r>
              <a:rPr b="1" dirty="0">
                <a:solidFill>
                  <a:srgbClr val="001F5F"/>
                </a:solidFill>
              </a:rPr>
              <a:t>ПРАВИЛА</a:t>
            </a:r>
            <a:r>
              <a:rPr b="1" spc="-10" dirty="0">
                <a:solidFill>
                  <a:srgbClr val="001F5F"/>
                </a:solidFill>
              </a:rPr>
              <a:t> </a:t>
            </a:r>
            <a:r>
              <a:rPr b="1" spc="-5" dirty="0">
                <a:solidFill>
                  <a:srgbClr val="001F5F"/>
                </a:solidFill>
              </a:rPr>
              <a:t>ВИГОТОВЛЕННЯ</a:t>
            </a:r>
            <a:r>
              <a:rPr b="1" spc="-40" dirty="0">
                <a:solidFill>
                  <a:srgbClr val="001F5F"/>
                </a:solidFill>
              </a:rPr>
              <a:t> </a:t>
            </a:r>
            <a:r>
              <a:rPr b="1" spc="-5" dirty="0">
                <a:solidFill>
                  <a:srgbClr val="001F5F"/>
                </a:solidFill>
              </a:rPr>
              <a:t>ПОРОШКІВ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65200" y="2492375"/>
            <a:ext cx="6771005" cy="1130300"/>
            <a:chOff x="965200" y="2492375"/>
            <a:chExt cx="6771005" cy="11303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1550" y="2498725"/>
              <a:ext cx="6757416" cy="111709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971550" y="2492375"/>
              <a:ext cx="6758305" cy="1130300"/>
            </a:xfrm>
            <a:custGeom>
              <a:avLst/>
              <a:gdLst/>
              <a:ahLst/>
              <a:cxnLst/>
              <a:rect l="l" t="t" r="r" b="b"/>
              <a:pathLst>
                <a:path w="6758305" h="1130300">
                  <a:moveTo>
                    <a:pt x="0" y="0"/>
                  </a:moveTo>
                  <a:lnTo>
                    <a:pt x="0" y="1130300"/>
                  </a:lnTo>
                </a:path>
                <a:path w="6758305" h="1130300">
                  <a:moveTo>
                    <a:pt x="6758051" y="0"/>
                  </a:moveTo>
                  <a:lnTo>
                    <a:pt x="6758051" y="1130300"/>
                  </a:lnTo>
                </a:path>
              </a:pathLst>
            </a:custGeom>
            <a:ln w="12700">
              <a:solidFill>
                <a:srgbClr val="164A4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65200" y="2492375"/>
              <a:ext cx="6771005" cy="12700"/>
            </a:xfrm>
            <a:custGeom>
              <a:avLst/>
              <a:gdLst/>
              <a:ahLst/>
              <a:cxnLst/>
              <a:rect l="l" t="t" r="r" b="b"/>
              <a:pathLst>
                <a:path w="6771005" h="12700">
                  <a:moveTo>
                    <a:pt x="0" y="12700"/>
                  </a:moveTo>
                  <a:lnTo>
                    <a:pt x="6770751" y="12700"/>
                  </a:lnTo>
                  <a:lnTo>
                    <a:pt x="6770751" y="0"/>
                  </a:lnTo>
                  <a:lnTo>
                    <a:pt x="0" y="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164A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65200" y="3616325"/>
              <a:ext cx="6771005" cy="0"/>
            </a:xfrm>
            <a:custGeom>
              <a:avLst/>
              <a:gdLst/>
              <a:ahLst/>
              <a:cxnLst/>
              <a:rect l="l" t="t" r="r" b="b"/>
              <a:pathLst>
                <a:path w="6771005">
                  <a:moveTo>
                    <a:pt x="0" y="0"/>
                  </a:moveTo>
                  <a:lnTo>
                    <a:pt x="6770751" y="0"/>
                  </a:lnTo>
                </a:path>
              </a:pathLst>
            </a:custGeom>
            <a:ln w="12700">
              <a:solidFill>
                <a:srgbClr val="164A4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061618" y="2484196"/>
            <a:ext cx="614045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600" spc="-25" dirty="0">
                <a:solidFill>
                  <a:srgbClr val="496382"/>
                </a:solidFill>
                <a:latin typeface="Tahoma"/>
                <a:cs typeface="Tahoma"/>
              </a:rPr>
              <a:t>Trituratio</a:t>
            </a:r>
            <a:r>
              <a:rPr sz="1600" spc="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Platyphyllini</a:t>
            </a:r>
            <a:r>
              <a:rPr sz="1600" spc="3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hydrotartratis</a:t>
            </a:r>
            <a:r>
              <a:rPr sz="1600" spc="4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(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1:10)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(0,01</a:t>
            </a:r>
            <a:r>
              <a:rPr sz="1600" spc="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=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0,1</a:t>
            </a:r>
            <a:r>
              <a:rPr sz="1600" spc="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triturationis)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652030" y="2875025"/>
            <a:ext cx="71437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№</a:t>
            </a:r>
            <a:r>
              <a:rPr sz="1600" spc="-5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серії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61618" y="2875025"/>
            <a:ext cx="970915" cy="708025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R="5080">
              <a:lnSpc>
                <a:spcPct val="90000"/>
              </a:lnSpc>
              <a:spcBef>
                <a:spcPts val="285"/>
              </a:spcBef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Дата 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Ви</a:t>
            </a:r>
            <a:r>
              <a:rPr sz="1600" spc="-15" dirty="0">
                <a:solidFill>
                  <a:srgbClr val="496382"/>
                </a:solidFill>
                <a:latin typeface="Tahoma"/>
                <a:cs typeface="Tahoma"/>
              </a:rPr>
              <a:t>г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от</a:t>
            </a:r>
            <a:r>
              <a:rPr sz="1600" spc="-15" dirty="0">
                <a:solidFill>
                  <a:srgbClr val="496382"/>
                </a:solidFill>
                <a:latin typeface="Tahoma"/>
                <a:cs typeface="Tahoma"/>
              </a:rPr>
              <a:t>о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в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ив 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Пе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р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евір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ив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178808" y="2875025"/>
            <a:ext cx="993775" cy="708025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243204" marR="5080" indent="-243840">
              <a:lnSpc>
                <a:spcPct val="90000"/>
              </a:lnSpc>
              <a:spcBef>
                <a:spcPts val="285"/>
              </a:spcBef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№</a:t>
            </a:r>
            <a:r>
              <a:rPr sz="1600" spc="-9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аналіза </a:t>
            </a:r>
            <a:r>
              <a:rPr sz="1600" spc="-484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Підпис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Підпис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098671" y="4076693"/>
            <a:ext cx="4865370" cy="1483360"/>
          </a:xfrm>
          <a:custGeom>
            <a:avLst/>
            <a:gdLst/>
            <a:ahLst/>
            <a:cxnLst/>
            <a:rect l="l" t="t" r="r" b="b"/>
            <a:pathLst>
              <a:path w="4865370" h="1483360">
                <a:moveTo>
                  <a:pt x="0" y="1024134"/>
                </a:moveTo>
                <a:lnTo>
                  <a:pt x="748411" y="801757"/>
                </a:lnTo>
                <a:lnTo>
                  <a:pt x="743901" y="776831"/>
                </a:lnTo>
                <a:lnTo>
                  <a:pt x="741701" y="752046"/>
                </a:lnTo>
                <a:lnTo>
                  <a:pt x="744101" y="702952"/>
                </a:lnTo>
                <a:lnTo>
                  <a:pt x="755346" y="654585"/>
                </a:lnTo>
                <a:lnTo>
                  <a:pt x="775172" y="607057"/>
                </a:lnTo>
                <a:lnTo>
                  <a:pt x="803315" y="560480"/>
                </a:lnTo>
                <a:lnTo>
                  <a:pt x="839510" y="514966"/>
                </a:lnTo>
                <a:lnTo>
                  <a:pt x="883493" y="470627"/>
                </a:lnTo>
                <a:lnTo>
                  <a:pt x="934999" y="427573"/>
                </a:lnTo>
                <a:lnTo>
                  <a:pt x="993765" y="385918"/>
                </a:lnTo>
                <a:lnTo>
                  <a:pt x="1059525" y="345773"/>
                </a:lnTo>
                <a:lnTo>
                  <a:pt x="1094946" y="326302"/>
                </a:lnTo>
                <a:lnTo>
                  <a:pt x="1132017" y="307250"/>
                </a:lnTo>
                <a:lnTo>
                  <a:pt x="1170704" y="288631"/>
                </a:lnTo>
                <a:lnTo>
                  <a:pt x="1210974" y="270460"/>
                </a:lnTo>
                <a:lnTo>
                  <a:pt x="1252795" y="252750"/>
                </a:lnTo>
                <a:lnTo>
                  <a:pt x="1296134" y="235515"/>
                </a:lnTo>
                <a:lnTo>
                  <a:pt x="1340957" y="218769"/>
                </a:lnTo>
                <a:lnTo>
                  <a:pt x="1387232" y="202527"/>
                </a:lnTo>
                <a:lnTo>
                  <a:pt x="1434924" y="186802"/>
                </a:lnTo>
                <a:lnTo>
                  <a:pt x="1484003" y="171608"/>
                </a:lnTo>
                <a:lnTo>
                  <a:pt x="1534433" y="156959"/>
                </a:lnTo>
                <a:lnTo>
                  <a:pt x="1586183" y="142869"/>
                </a:lnTo>
                <a:lnTo>
                  <a:pt x="1639219" y="129352"/>
                </a:lnTo>
                <a:lnTo>
                  <a:pt x="1693508" y="116422"/>
                </a:lnTo>
                <a:lnTo>
                  <a:pt x="1749017" y="104093"/>
                </a:lnTo>
                <a:lnTo>
                  <a:pt x="1805713" y="92380"/>
                </a:lnTo>
                <a:lnTo>
                  <a:pt x="1863563" y="81295"/>
                </a:lnTo>
                <a:lnTo>
                  <a:pt x="1922535" y="70853"/>
                </a:lnTo>
                <a:lnTo>
                  <a:pt x="1982594" y="61068"/>
                </a:lnTo>
                <a:lnTo>
                  <a:pt x="2043708" y="51953"/>
                </a:lnTo>
                <a:lnTo>
                  <a:pt x="2105845" y="43524"/>
                </a:lnTo>
                <a:lnTo>
                  <a:pt x="2168970" y="35793"/>
                </a:lnTo>
                <a:lnTo>
                  <a:pt x="2233050" y="28775"/>
                </a:lnTo>
                <a:lnTo>
                  <a:pt x="2298054" y="22484"/>
                </a:lnTo>
                <a:lnTo>
                  <a:pt x="2363947" y="16934"/>
                </a:lnTo>
                <a:lnTo>
                  <a:pt x="2430697" y="12138"/>
                </a:lnTo>
                <a:lnTo>
                  <a:pt x="2498271" y="8111"/>
                </a:lnTo>
                <a:lnTo>
                  <a:pt x="2566636" y="4867"/>
                </a:lnTo>
                <a:lnTo>
                  <a:pt x="2635757" y="2419"/>
                </a:lnTo>
                <a:lnTo>
                  <a:pt x="2702355" y="848"/>
                </a:lnTo>
                <a:lnTo>
                  <a:pt x="2768596" y="46"/>
                </a:lnTo>
                <a:lnTo>
                  <a:pt x="2834446" y="0"/>
                </a:lnTo>
                <a:lnTo>
                  <a:pt x="2899870" y="700"/>
                </a:lnTo>
                <a:lnTo>
                  <a:pt x="2964833" y="2135"/>
                </a:lnTo>
                <a:lnTo>
                  <a:pt x="3029302" y="4296"/>
                </a:lnTo>
                <a:lnTo>
                  <a:pt x="3093242" y="7172"/>
                </a:lnTo>
                <a:lnTo>
                  <a:pt x="3156617" y="10751"/>
                </a:lnTo>
                <a:lnTo>
                  <a:pt x="3219395" y="15024"/>
                </a:lnTo>
                <a:lnTo>
                  <a:pt x="3281539" y="19980"/>
                </a:lnTo>
                <a:lnTo>
                  <a:pt x="3343016" y="25608"/>
                </a:lnTo>
                <a:lnTo>
                  <a:pt x="3403791" y="31898"/>
                </a:lnTo>
                <a:lnTo>
                  <a:pt x="3463830" y="38840"/>
                </a:lnTo>
                <a:lnTo>
                  <a:pt x="3523097" y="46422"/>
                </a:lnTo>
                <a:lnTo>
                  <a:pt x="3581560" y="54635"/>
                </a:lnTo>
                <a:lnTo>
                  <a:pt x="3639182" y="63467"/>
                </a:lnTo>
                <a:lnTo>
                  <a:pt x="3695930" y="72908"/>
                </a:lnTo>
                <a:lnTo>
                  <a:pt x="3751769" y="82948"/>
                </a:lnTo>
                <a:lnTo>
                  <a:pt x="3806664" y="93576"/>
                </a:lnTo>
                <a:lnTo>
                  <a:pt x="3860582" y="104782"/>
                </a:lnTo>
                <a:lnTo>
                  <a:pt x="3913487" y="116555"/>
                </a:lnTo>
                <a:lnTo>
                  <a:pt x="3965345" y="128884"/>
                </a:lnTo>
                <a:lnTo>
                  <a:pt x="4016121" y="141759"/>
                </a:lnTo>
                <a:lnTo>
                  <a:pt x="4065782" y="155169"/>
                </a:lnTo>
                <a:lnTo>
                  <a:pt x="4114291" y="169105"/>
                </a:lnTo>
                <a:lnTo>
                  <a:pt x="4161616" y="183554"/>
                </a:lnTo>
                <a:lnTo>
                  <a:pt x="4207721" y="198507"/>
                </a:lnTo>
                <a:lnTo>
                  <a:pt x="4252572" y="213954"/>
                </a:lnTo>
                <a:lnTo>
                  <a:pt x="4296135" y="229883"/>
                </a:lnTo>
                <a:lnTo>
                  <a:pt x="4338374" y="246284"/>
                </a:lnTo>
                <a:lnTo>
                  <a:pt x="4379256" y="263147"/>
                </a:lnTo>
                <a:lnTo>
                  <a:pt x="4418745" y="280461"/>
                </a:lnTo>
                <a:lnTo>
                  <a:pt x="4456808" y="298216"/>
                </a:lnTo>
                <a:lnTo>
                  <a:pt x="4493410" y="316400"/>
                </a:lnTo>
                <a:lnTo>
                  <a:pt x="4528516" y="335004"/>
                </a:lnTo>
                <a:lnTo>
                  <a:pt x="4562092" y="354017"/>
                </a:lnTo>
                <a:lnTo>
                  <a:pt x="4624515" y="393227"/>
                </a:lnTo>
                <a:lnTo>
                  <a:pt x="4680403" y="433946"/>
                </a:lnTo>
                <a:lnTo>
                  <a:pt x="4729480" y="476090"/>
                </a:lnTo>
                <a:lnTo>
                  <a:pt x="4771470" y="519574"/>
                </a:lnTo>
                <a:lnTo>
                  <a:pt x="4806097" y="564314"/>
                </a:lnTo>
                <a:lnTo>
                  <a:pt x="4833085" y="610226"/>
                </a:lnTo>
                <a:lnTo>
                  <a:pt x="4852157" y="657225"/>
                </a:lnTo>
                <a:lnTo>
                  <a:pt x="4863148" y="706032"/>
                </a:lnTo>
                <a:lnTo>
                  <a:pt x="4865348" y="730817"/>
                </a:lnTo>
                <a:lnTo>
                  <a:pt x="4865270" y="755448"/>
                </a:lnTo>
                <a:lnTo>
                  <a:pt x="4858414" y="804193"/>
                </a:lnTo>
                <a:lnTo>
                  <a:pt x="4842846" y="852155"/>
                </a:lnTo>
                <a:lnTo>
                  <a:pt x="4818828" y="899221"/>
                </a:lnTo>
                <a:lnTo>
                  <a:pt x="4786627" y="945280"/>
                </a:lnTo>
                <a:lnTo>
                  <a:pt x="4746505" y="990221"/>
                </a:lnTo>
                <a:lnTo>
                  <a:pt x="4698727" y="1033931"/>
                </a:lnTo>
                <a:lnTo>
                  <a:pt x="4643558" y="1076299"/>
                </a:lnTo>
                <a:lnTo>
                  <a:pt x="4581262" y="1117213"/>
                </a:lnTo>
                <a:lnTo>
                  <a:pt x="4547524" y="1137090"/>
                </a:lnTo>
                <a:lnTo>
                  <a:pt x="4512103" y="1156561"/>
                </a:lnTo>
                <a:lnTo>
                  <a:pt x="4475032" y="1175613"/>
                </a:lnTo>
                <a:lnTo>
                  <a:pt x="4436345" y="1194232"/>
                </a:lnTo>
                <a:lnTo>
                  <a:pt x="4396075" y="1212403"/>
                </a:lnTo>
                <a:lnTo>
                  <a:pt x="4354254" y="1230114"/>
                </a:lnTo>
                <a:lnTo>
                  <a:pt x="4310915" y="1247348"/>
                </a:lnTo>
                <a:lnTo>
                  <a:pt x="4266092" y="1264094"/>
                </a:lnTo>
                <a:lnTo>
                  <a:pt x="4219817" y="1280336"/>
                </a:lnTo>
                <a:lnTo>
                  <a:pt x="4172125" y="1296062"/>
                </a:lnTo>
                <a:lnTo>
                  <a:pt x="4123046" y="1311256"/>
                </a:lnTo>
                <a:lnTo>
                  <a:pt x="4072616" y="1325905"/>
                </a:lnTo>
                <a:lnTo>
                  <a:pt x="4020866" y="1339994"/>
                </a:lnTo>
                <a:lnTo>
                  <a:pt x="3967830" y="1353511"/>
                </a:lnTo>
                <a:lnTo>
                  <a:pt x="3913541" y="1366441"/>
                </a:lnTo>
                <a:lnTo>
                  <a:pt x="3858032" y="1378770"/>
                </a:lnTo>
                <a:lnTo>
                  <a:pt x="3801336" y="1390484"/>
                </a:lnTo>
                <a:lnTo>
                  <a:pt x="3743486" y="1401569"/>
                </a:lnTo>
                <a:lnTo>
                  <a:pt x="3684514" y="1412011"/>
                </a:lnTo>
                <a:lnTo>
                  <a:pt x="3624455" y="1421796"/>
                </a:lnTo>
                <a:lnTo>
                  <a:pt x="3563341" y="1430910"/>
                </a:lnTo>
                <a:lnTo>
                  <a:pt x="3501204" y="1439339"/>
                </a:lnTo>
                <a:lnTo>
                  <a:pt x="3438079" y="1447070"/>
                </a:lnTo>
                <a:lnTo>
                  <a:pt x="3373999" y="1454088"/>
                </a:lnTo>
                <a:lnTo>
                  <a:pt x="3308995" y="1460379"/>
                </a:lnTo>
                <a:lnTo>
                  <a:pt x="3243102" y="1465929"/>
                </a:lnTo>
                <a:lnTo>
                  <a:pt x="3176352" y="1470725"/>
                </a:lnTo>
                <a:lnTo>
                  <a:pt x="3108778" y="1474752"/>
                </a:lnTo>
                <a:lnTo>
                  <a:pt x="3040413" y="1477997"/>
                </a:lnTo>
                <a:lnTo>
                  <a:pt x="2971292" y="1480445"/>
                </a:lnTo>
                <a:lnTo>
                  <a:pt x="2911524" y="1481882"/>
                </a:lnTo>
                <a:lnTo>
                  <a:pt x="2851932" y="1482695"/>
                </a:lnTo>
                <a:lnTo>
                  <a:pt x="2792545" y="1482890"/>
                </a:lnTo>
                <a:lnTo>
                  <a:pt x="2733393" y="1482475"/>
                </a:lnTo>
                <a:lnTo>
                  <a:pt x="2674508" y="1481454"/>
                </a:lnTo>
                <a:lnTo>
                  <a:pt x="2615919" y="1479833"/>
                </a:lnTo>
                <a:lnTo>
                  <a:pt x="2557657" y="1477620"/>
                </a:lnTo>
                <a:lnTo>
                  <a:pt x="2499752" y="1474820"/>
                </a:lnTo>
                <a:lnTo>
                  <a:pt x="2442235" y="1471439"/>
                </a:lnTo>
                <a:lnTo>
                  <a:pt x="2385136" y="1467483"/>
                </a:lnTo>
                <a:lnTo>
                  <a:pt x="2328485" y="1462959"/>
                </a:lnTo>
                <a:lnTo>
                  <a:pt x="2272314" y="1457873"/>
                </a:lnTo>
                <a:lnTo>
                  <a:pt x="2216652" y="1452230"/>
                </a:lnTo>
                <a:lnTo>
                  <a:pt x="2161530" y="1446037"/>
                </a:lnTo>
                <a:lnTo>
                  <a:pt x="2106979" y="1439300"/>
                </a:lnTo>
                <a:lnTo>
                  <a:pt x="2053028" y="1432025"/>
                </a:lnTo>
                <a:lnTo>
                  <a:pt x="1999708" y="1424219"/>
                </a:lnTo>
                <a:lnTo>
                  <a:pt x="1947050" y="1415887"/>
                </a:lnTo>
                <a:lnTo>
                  <a:pt x="1895084" y="1407035"/>
                </a:lnTo>
                <a:lnTo>
                  <a:pt x="1843841" y="1397670"/>
                </a:lnTo>
                <a:lnTo>
                  <a:pt x="1793351" y="1387798"/>
                </a:lnTo>
                <a:lnTo>
                  <a:pt x="1743644" y="1377425"/>
                </a:lnTo>
                <a:lnTo>
                  <a:pt x="1694750" y="1366557"/>
                </a:lnTo>
                <a:lnTo>
                  <a:pt x="1646701" y="1355200"/>
                </a:lnTo>
                <a:lnTo>
                  <a:pt x="1599527" y="1343360"/>
                </a:lnTo>
                <a:lnTo>
                  <a:pt x="1553258" y="1331044"/>
                </a:lnTo>
                <a:lnTo>
                  <a:pt x="1507925" y="1318257"/>
                </a:lnTo>
                <a:lnTo>
                  <a:pt x="1463557" y="1305006"/>
                </a:lnTo>
                <a:lnTo>
                  <a:pt x="1420186" y="1291297"/>
                </a:lnTo>
                <a:lnTo>
                  <a:pt x="1377841" y="1277135"/>
                </a:lnTo>
                <a:lnTo>
                  <a:pt x="1336554" y="1262528"/>
                </a:lnTo>
                <a:lnTo>
                  <a:pt x="1296355" y="1247481"/>
                </a:lnTo>
                <a:lnTo>
                  <a:pt x="1257274" y="1232001"/>
                </a:lnTo>
                <a:lnTo>
                  <a:pt x="1219341" y="1216092"/>
                </a:lnTo>
                <a:lnTo>
                  <a:pt x="1182588" y="1199763"/>
                </a:lnTo>
                <a:lnTo>
                  <a:pt x="1147044" y="1183018"/>
                </a:lnTo>
                <a:lnTo>
                  <a:pt x="1112739" y="1165864"/>
                </a:lnTo>
                <a:lnTo>
                  <a:pt x="1047972" y="1130353"/>
                </a:lnTo>
                <a:lnTo>
                  <a:pt x="988530" y="1093279"/>
                </a:lnTo>
                <a:lnTo>
                  <a:pt x="960881" y="1074172"/>
                </a:lnTo>
                <a:lnTo>
                  <a:pt x="0" y="1024134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5554471" y="4282185"/>
            <a:ext cx="2698115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635" algn="ctr">
              <a:lnSpc>
                <a:spcPct val="100000"/>
              </a:lnSpc>
              <a:spcBef>
                <a:spcPts val="95"/>
              </a:spcBef>
              <a:tabLst>
                <a:tab pos="571500" algn="l"/>
                <a:tab pos="1259205" algn="l"/>
              </a:tabLst>
            </a:pP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щоб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 не</a:t>
            </a:r>
            <a:r>
              <a:rPr sz="1600" spc="-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збільшувати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масу 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порошку</a:t>
            </a:r>
            <a:r>
              <a:rPr sz="1600" spc="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рекомендується 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зменшити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кількість</a:t>
            </a:r>
            <a:r>
              <a:rPr sz="1600" spc="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цукру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на </a:t>
            </a:r>
            <a:r>
              <a:rPr sz="1600" spc="-484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масу	взятої	тритурації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632325" y="5590005"/>
            <a:ext cx="4410075" cy="1268095"/>
          </a:xfrm>
          <a:custGeom>
            <a:avLst/>
            <a:gdLst/>
            <a:ahLst/>
            <a:cxnLst/>
            <a:rect l="l" t="t" r="r" b="b"/>
            <a:pathLst>
              <a:path w="4410075" h="1268095">
                <a:moveTo>
                  <a:pt x="0" y="916369"/>
                </a:moveTo>
                <a:lnTo>
                  <a:pt x="526923" y="738899"/>
                </a:lnTo>
                <a:lnTo>
                  <a:pt x="534842" y="711787"/>
                </a:lnTo>
                <a:lnTo>
                  <a:pt x="544754" y="684990"/>
                </a:lnTo>
                <a:lnTo>
                  <a:pt x="570414" y="632385"/>
                </a:lnTo>
                <a:lnTo>
                  <a:pt x="603620" y="581180"/>
                </a:lnTo>
                <a:lnTo>
                  <a:pt x="644089" y="531473"/>
                </a:lnTo>
                <a:lnTo>
                  <a:pt x="691539" y="483359"/>
                </a:lnTo>
                <a:lnTo>
                  <a:pt x="745687" y="436937"/>
                </a:lnTo>
                <a:lnTo>
                  <a:pt x="806250" y="392302"/>
                </a:lnTo>
                <a:lnTo>
                  <a:pt x="838849" y="370685"/>
                </a:lnTo>
                <a:lnTo>
                  <a:pt x="872946" y="349551"/>
                </a:lnTo>
                <a:lnTo>
                  <a:pt x="908506" y="328912"/>
                </a:lnTo>
                <a:lnTo>
                  <a:pt x="945493" y="308781"/>
                </a:lnTo>
                <a:lnTo>
                  <a:pt x="983871" y="289169"/>
                </a:lnTo>
                <a:lnTo>
                  <a:pt x="1023606" y="270088"/>
                </a:lnTo>
                <a:lnTo>
                  <a:pt x="1064663" y="251552"/>
                </a:lnTo>
                <a:lnTo>
                  <a:pt x="1107005" y="233570"/>
                </a:lnTo>
                <a:lnTo>
                  <a:pt x="1150597" y="216157"/>
                </a:lnTo>
                <a:lnTo>
                  <a:pt x="1195405" y="199323"/>
                </a:lnTo>
                <a:lnTo>
                  <a:pt x="1241393" y="183082"/>
                </a:lnTo>
                <a:lnTo>
                  <a:pt x="1288525" y="167444"/>
                </a:lnTo>
                <a:lnTo>
                  <a:pt x="1336766" y="152423"/>
                </a:lnTo>
                <a:lnTo>
                  <a:pt x="1386082" y="138030"/>
                </a:lnTo>
                <a:lnTo>
                  <a:pt x="1436435" y="124277"/>
                </a:lnTo>
                <a:lnTo>
                  <a:pt x="1487792" y="111176"/>
                </a:lnTo>
                <a:lnTo>
                  <a:pt x="1540117" y="98740"/>
                </a:lnTo>
                <a:lnTo>
                  <a:pt x="1593374" y="86981"/>
                </a:lnTo>
                <a:lnTo>
                  <a:pt x="1647529" y="75910"/>
                </a:lnTo>
                <a:lnTo>
                  <a:pt x="1702545" y="65540"/>
                </a:lnTo>
                <a:lnTo>
                  <a:pt x="1758388" y="55883"/>
                </a:lnTo>
                <a:lnTo>
                  <a:pt x="1815023" y="46950"/>
                </a:lnTo>
                <a:lnTo>
                  <a:pt x="1872413" y="38755"/>
                </a:lnTo>
                <a:lnTo>
                  <a:pt x="1930523" y="31309"/>
                </a:lnTo>
                <a:lnTo>
                  <a:pt x="1989319" y="24624"/>
                </a:lnTo>
                <a:lnTo>
                  <a:pt x="2048765" y="18713"/>
                </a:lnTo>
                <a:lnTo>
                  <a:pt x="2108825" y="13586"/>
                </a:lnTo>
                <a:lnTo>
                  <a:pt x="2169464" y="9258"/>
                </a:lnTo>
                <a:lnTo>
                  <a:pt x="2230647" y="5739"/>
                </a:lnTo>
                <a:lnTo>
                  <a:pt x="2292339" y="3041"/>
                </a:lnTo>
                <a:lnTo>
                  <a:pt x="2354504" y="1177"/>
                </a:lnTo>
                <a:lnTo>
                  <a:pt x="2417107" y="159"/>
                </a:lnTo>
                <a:lnTo>
                  <a:pt x="2480112" y="0"/>
                </a:lnTo>
                <a:lnTo>
                  <a:pt x="2543485" y="710"/>
                </a:lnTo>
                <a:lnTo>
                  <a:pt x="2607189" y="2302"/>
                </a:lnTo>
                <a:lnTo>
                  <a:pt x="2671191" y="4788"/>
                </a:lnTo>
                <a:lnTo>
                  <a:pt x="2737618" y="8314"/>
                </a:lnTo>
                <a:lnTo>
                  <a:pt x="2803243" y="12757"/>
                </a:lnTo>
                <a:lnTo>
                  <a:pt x="2868033" y="18102"/>
                </a:lnTo>
                <a:lnTo>
                  <a:pt x="2931957" y="24331"/>
                </a:lnTo>
                <a:lnTo>
                  <a:pt x="2994982" y="31427"/>
                </a:lnTo>
                <a:lnTo>
                  <a:pt x="3057075" y="39374"/>
                </a:lnTo>
                <a:lnTo>
                  <a:pt x="3118206" y="48154"/>
                </a:lnTo>
                <a:lnTo>
                  <a:pt x="3178341" y="57750"/>
                </a:lnTo>
                <a:lnTo>
                  <a:pt x="3237448" y="68146"/>
                </a:lnTo>
                <a:lnTo>
                  <a:pt x="3295496" y="79324"/>
                </a:lnTo>
                <a:lnTo>
                  <a:pt x="3352453" y="91267"/>
                </a:lnTo>
                <a:lnTo>
                  <a:pt x="3408285" y="103959"/>
                </a:lnTo>
                <a:lnTo>
                  <a:pt x="3462961" y="117383"/>
                </a:lnTo>
                <a:lnTo>
                  <a:pt x="3516448" y="131521"/>
                </a:lnTo>
                <a:lnTo>
                  <a:pt x="3568715" y="146357"/>
                </a:lnTo>
                <a:lnTo>
                  <a:pt x="3619730" y="161873"/>
                </a:lnTo>
                <a:lnTo>
                  <a:pt x="3669460" y="178053"/>
                </a:lnTo>
                <a:lnTo>
                  <a:pt x="3717873" y="194880"/>
                </a:lnTo>
                <a:lnTo>
                  <a:pt x="3764936" y="212336"/>
                </a:lnTo>
                <a:lnTo>
                  <a:pt x="3810619" y="230405"/>
                </a:lnTo>
                <a:lnTo>
                  <a:pt x="3854888" y="249070"/>
                </a:lnTo>
                <a:lnTo>
                  <a:pt x="3897712" y="268313"/>
                </a:lnTo>
                <a:lnTo>
                  <a:pt x="3939058" y="288119"/>
                </a:lnTo>
                <a:lnTo>
                  <a:pt x="3978894" y="308469"/>
                </a:lnTo>
                <a:lnTo>
                  <a:pt x="4017188" y="329347"/>
                </a:lnTo>
                <a:lnTo>
                  <a:pt x="4053907" y="350736"/>
                </a:lnTo>
                <a:lnTo>
                  <a:pt x="4089021" y="372619"/>
                </a:lnTo>
                <a:lnTo>
                  <a:pt x="4122496" y="394979"/>
                </a:lnTo>
                <a:lnTo>
                  <a:pt x="4154300" y="417799"/>
                </a:lnTo>
                <a:lnTo>
                  <a:pt x="4212768" y="464752"/>
                </a:lnTo>
                <a:lnTo>
                  <a:pt x="4264168" y="513340"/>
                </a:lnTo>
                <a:lnTo>
                  <a:pt x="4308242" y="563430"/>
                </a:lnTo>
                <a:lnTo>
                  <a:pt x="4344733" y="614884"/>
                </a:lnTo>
                <a:lnTo>
                  <a:pt x="4373383" y="667568"/>
                </a:lnTo>
                <a:lnTo>
                  <a:pt x="4393936" y="721345"/>
                </a:lnTo>
                <a:lnTo>
                  <a:pt x="4406135" y="776080"/>
                </a:lnTo>
                <a:lnTo>
                  <a:pt x="4409721" y="831637"/>
                </a:lnTo>
                <a:lnTo>
                  <a:pt x="4408204" y="859681"/>
                </a:lnTo>
                <a:lnTo>
                  <a:pt x="4398391" y="916216"/>
                </a:lnTo>
                <a:lnTo>
                  <a:pt x="4380559" y="970125"/>
                </a:lnTo>
                <a:lnTo>
                  <a:pt x="4354899" y="1022731"/>
                </a:lnTo>
                <a:lnTo>
                  <a:pt x="4321693" y="1073936"/>
                </a:lnTo>
                <a:lnTo>
                  <a:pt x="4281224" y="1123643"/>
                </a:lnTo>
                <a:lnTo>
                  <a:pt x="4233774" y="1171757"/>
                </a:lnTo>
                <a:lnTo>
                  <a:pt x="4179626" y="1218180"/>
                </a:lnTo>
                <a:lnTo>
                  <a:pt x="4119063" y="1262816"/>
                </a:lnTo>
                <a:lnTo>
                  <a:pt x="4111258" y="1267991"/>
                </a:lnTo>
              </a:path>
              <a:path w="4410075" h="1268095">
                <a:moveTo>
                  <a:pt x="814519" y="1267991"/>
                </a:moveTo>
                <a:lnTo>
                  <a:pt x="758141" y="1227501"/>
                </a:lnTo>
                <a:lnTo>
                  <a:pt x="701100" y="1180007"/>
                </a:lnTo>
                <a:lnTo>
                  <a:pt x="651063" y="1130699"/>
                </a:lnTo>
                <a:lnTo>
                  <a:pt x="608327" y="1079683"/>
                </a:lnTo>
                <a:lnTo>
                  <a:pt x="589788" y="1053567"/>
                </a:lnTo>
                <a:lnTo>
                  <a:pt x="0" y="916369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5798311" y="5866587"/>
            <a:ext cx="133223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маса</a:t>
            </a:r>
            <a:r>
              <a:rPr sz="1600" spc="-5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164A4F"/>
                </a:solidFill>
                <a:latin typeface="Tahoma"/>
                <a:cs typeface="Tahoma"/>
              </a:rPr>
              <a:t>порошку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798311" y="6110427"/>
            <a:ext cx="238760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збільшується</a:t>
            </a:r>
            <a:r>
              <a:rPr sz="1600" spc="-1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на</a:t>
            </a:r>
            <a:r>
              <a:rPr sz="1600" spc="-3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164A4F"/>
                </a:solidFill>
                <a:latin typeface="Tahoma"/>
                <a:cs typeface="Tahoma"/>
              </a:rPr>
              <a:t>кількість</a:t>
            </a: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tabLst>
                <a:tab pos="698500" algn="l"/>
              </a:tabLst>
            </a:pPr>
            <a:r>
              <a:rPr sz="1600" spc="-10" dirty="0">
                <a:solidFill>
                  <a:srgbClr val="164A4F"/>
                </a:solidFill>
                <a:latin typeface="Tahoma"/>
                <a:cs typeface="Tahoma"/>
              </a:rPr>
              <a:t>взятої	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тритурації,</a:t>
            </a:r>
            <a:r>
              <a:rPr sz="1600" spc="-2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164A4F"/>
                </a:solidFill>
                <a:latin typeface="Tahoma"/>
                <a:cs typeface="Tahoma"/>
              </a:rPr>
              <a:t>що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798311" y="6598411"/>
            <a:ext cx="1875789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зазначається</a:t>
            </a:r>
            <a:r>
              <a:rPr sz="160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у</a:t>
            </a:r>
            <a:r>
              <a:rPr sz="1600" spc="-3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ППК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69976" y="4495800"/>
            <a:ext cx="3543300" cy="922019"/>
          </a:xfrm>
          <a:custGeom>
            <a:avLst/>
            <a:gdLst/>
            <a:ahLst/>
            <a:cxnLst/>
            <a:rect l="l" t="t" r="r" b="b"/>
            <a:pathLst>
              <a:path w="3543300" h="922020">
                <a:moveTo>
                  <a:pt x="0" y="153669"/>
                </a:moveTo>
                <a:lnTo>
                  <a:pt x="7833" y="105111"/>
                </a:lnTo>
                <a:lnTo>
                  <a:pt x="29648" y="62929"/>
                </a:lnTo>
                <a:lnTo>
                  <a:pt x="62912" y="29659"/>
                </a:lnTo>
                <a:lnTo>
                  <a:pt x="105096" y="7837"/>
                </a:lnTo>
                <a:lnTo>
                  <a:pt x="153669" y="0"/>
                </a:lnTo>
                <a:lnTo>
                  <a:pt x="3389629" y="0"/>
                </a:lnTo>
                <a:lnTo>
                  <a:pt x="3438188" y="7837"/>
                </a:lnTo>
                <a:lnTo>
                  <a:pt x="3480370" y="29659"/>
                </a:lnTo>
                <a:lnTo>
                  <a:pt x="3513640" y="62929"/>
                </a:lnTo>
                <a:lnTo>
                  <a:pt x="3535462" y="105111"/>
                </a:lnTo>
                <a:lnTo>
                  <a:pt x="3543300" y="153669"/>
                </a:lnTo>
                <a:lnTo>
                  <a:pt x="3543300" y="768350"/>
                </a:lnTo>
                <a:lnTo>
                  <a:pt x="3535462" y="816908"/>
                </a:lnTo>
                <a:lnTo>
                  <a:pt x="3513640" y="859090"/>
                </a:lnTo>
                <a:lnTo>
                  <a:pt x="3480370" y="892360"/>
                </a:lnTo>
                <a:lnTo>
                  <a:pt x="3438188" y="914182"/>
                </a:lnTo>
                <a:lnTo>
                  <a:pt x="3389629" y="922019"/>
                </a:lnTo>
                <a:lnTo>
                  <a:pt x="153669" y="922019"/>
                </a:lnTo>
                <a:lnTo>
                  <a:pt x="105096" y="914182"/>
                </a:lnTo>
                <a:lnTo>
                  <a:pt x="62912" y="892360"/>
                </a:lnTo>
                <a:lnTo>
                  <a:pt x="29648" y="859090"/>
                </a:lnTo>
                <a:lnTo>
                  <a:pt x="7833" y="816908"/>
                </a:lnTo>
                <a:lnTo>
                  <a:pt x="0" y="768350"/>
                </a:lnTo>
                <a:lnTo>
                  <a:pt x="0" y="153669"/>
                </a:lnTo>
                <a:close/>
              </a:path>
            </a:pathLst>
          </a:custGeom>
          <a:ln w="9144">
            <a:solidFill>
              <a:srgbClr val="90A6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04468" y="4579747"/>
            <a:ext cx="307530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Коли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в</a:t>
            </a:r>
            <a:r>
              <a:rPr sz="1600" spc="-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рецепті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виписаний</a:t>
            </a:r>
            <a:r>
              <a:rPr sz="1600" spc="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цукор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71752" y="4823586"/>
            <a:ext cx="233997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5244" algn="ctr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або</a:t>
            </a:r>
            <a:endParaRPr sz="16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інші</a:t>
            </a:r>
            <a:r>
              <a:rPr sz="1600" spc="-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допоміжні</a:t>
            </a:r>
            <a:r>
              <a:rPr sz="1600" spc="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речовини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416051" y="6050279"/>
            <a:ext cx="4246245" cy="378460"/>
          </a:xfrm>
          <a:custGeom>
            <a:avLst/>
            <a:gdLst/>
            <a:ahLst/>
            <a:cxnLst/>
            <a:rect l="l" t="t" r="r" b="b"/>
            <a:pathLst>
              <a:path w="4246245" h="378460">
                <a:moveTo>
                  <a:pt x="0" y="62992"/>
                </a:moveTo>
                <a:lnTo>
                  <a:pt x="4950" y="38474"/>
                </a:lnTo>
                <a:lnTo>
                  <a:pt x="18451" y="18451"/>
                </a:lnTo>
                <a:lnTo>
                  <a:pt x="38474" y="4950"/>
                </a:lnTo>
                <a:lnTo>
                  <a:pt x="62992" y="0"/>
                </a:lnTo>
                <a:lnTo>
                  <a:pt x="4182872" y="0"/>
                </a:lnTo>
                <a:lnTo>
                  <a:pt x="4207394" y="4950"/>
                </a:lnTo>
                <a:lnTo>
                  <a:pt x="4227417" y="18451"/>
                </a:lnTo>
                <a:lnTo>
                  <a:pt x="4240914" y="38474"/>
                </a:lnTo>
                <a:lnTo>
                  <a:pt x="4245864" y="62992"/>
                </a:lnTo>
                <a:lnTo>
                  <a:pt x="4245864" y="314960"/>
                </a:lnTo>
                <a:lnTo>
                  <a:pt x="4240914" y="339477"/>
                </a:lnTo>
                <a:lnTo>
                  <a:pt x="4227417" y="359500"/>
                </a:lnTo>
                <a:lnTo>
                  <a:pt x="4207394" y="373001"/>
                </a:lnTo>
                <a:lnTo>
                  <a:pt x="4182872" y="377952"/>
                </a:lnTo>
                <a:lnTo>
                  <a:pt x="62992" y="377952"/>
                </a:lnTo>
                <a:lnTo>
                  <a:pt x="38474" y="373001"/>
                </a:lnTo>
                <a:lnTo>
                  <a:pt x="18451" y="359500"/>
                </a:lnTo>
                <a:lnTo>
                  <a:pt x="4950" y="339477"/>
                </a:lnTo>
                <a:lnTo>
                  <a:pt x="0" y="314960"/>
                </a:lnTo>
                <a:lnTo>
                  <a:pt x="0" y="62992"/>
                </a:lnTo>
                <a:close/>
              </a:path>
            </a:pathLst>
          </a:custGeom>
          <a:ln w="9144">
            <a:solidFill>
              <a:srgbClr val="164A4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1265047" y="6105855"/>
            <a:ext cx="254762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Коли</a:t>
            </a:r>
            <a:r>
              <a:rPr sz="1600" spc="-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цукор</a:t>
            </a:r>
            <a:r>
              <a:rPr sz="1600" spc="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не</a:t>
            </a:r>
            <a:r>
              <a:rPr sz="1600" spc="-3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прописаний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70559" y="3657600"/>
            <a:ext cx="8080375" cy="340360"/>
          </a:xfrm>
          <a:prstGeom prst="rect">
            <a:avLst/>
          </a:prstGeom>
          <a:solidFill>
            <a:srgbClr val="DFF4F6"/>
          </a:solidFill>
          <a:ln w="9144">
            <a:solidFill>
              <a:srgbClr val="164A4F"/>
            </a:solidFill>
          </a:ln>
        </p:spPr>
        <p:txBody>
          <a:bodyPr vert="horz" wrap="square" lIns="0" tIns="48260" rIns="0" bIns="0" rtlCol="0">
            <a:spAutoFit/>
          </a:bodyPr>
          <a:lstStyle/>
          <a:p>
            <a:pPr marL="385445">
              <a:lnSpc>
                <a:spcPct val="100000"/>
              </a:lnSpc>
              <a:spcBef>
                <a:spcPts val="380"/>
              </a:spcBef>
              <a:tabLst>
                <a:tab pos="5033010" algn="l"/>
              </a:tabLst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2</a:t>
            </a:r>
            <a:r>
              <a:rPr sz="1600" spc="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варіанти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прописів</a:t>
            </a:r>
            <a:r>
              <a:rPr sz="1600" spc="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порошків,</a:t>
            </a:r>
            <a:r>
              <a:rPr sz="1600" spc="5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які</a:t>
            </a:r>
            <a:r>
              <a:rPr sz="1600" spc="3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виготовляють	з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використанням</a:t>
            </a:r>
            <a:r>
              <a:rPr sz="1600" spc="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тритурацій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70559" y="2110739"/>
            <a:ext cx="8174990" cy="341630"/>
          </a:xfrm>
          <a:prstGeom prst="rect">
            <a:avLst/>
          </a:prstGeom>
          <a:solidFill>
            <a:srgbClr val="DFF4F6"/>
          </a:solidFill>
          <a:ln w="9144">
            <a:solidFill>
              <a:srgbClr val="164A4F"/>
            </a:solidFill>
          </a:ln>
        </p:spPr>
        <p:txBody>
          <a:bodyPr vert="horz" wrap="square" lIns="0" tIns="4953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90"/>
              </a:spcBef>
              <a:tabLst>
                <a:tab pos="3659504" algn="l"/>
                <a:tab pos="4772660" algn="l"/>
              </a:tabLst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Штанглас</a:t>
            </a:r>
            <a:r>
              <a:rPr sz="1600" spc="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з</a:t>
            </a:r>
            <a:r>
              <a:rPr sz="1600" spc="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тритурацією</a:t>
            </a:r>
            <a:r>
              <a:rPr sz="1600" spc="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оформляють	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етикеткою	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з</a:t>
            </a:r>
            <a:r>
              <a:rPr sz="1600" spc="-4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написом: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47471" y="594486"/>
            <a:ext cx="8253730" cy="15252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956435" marR="579120" indent="-1624965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ВИГОТОВЛЕННЯ</a:t>
            </a:r>
            <a:r>
              <a:rPr sz="1600" spc="3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ПОРОШКІВ</a:t>
            </a:r>
            <a:r>
              <a:rPr sz="1600" spc="3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З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ОТРУЙНИМИ,</a:t>
            </a:r>
            <a:r>
              <a:rPr sz="1600" spc="5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СИЛЬНОДІЮЧИМИ</a:t>
            </a:r>
            <a:r>
              <a:rPr sz="1600" spc="5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РЕЧОВИНАМИ </a:t>
            </a:r>
            <a:r>
              <a:rPr sz="1600" spc="-484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ПРОПИСАНИМИ</a:t>
            </a:r>
            <a:r>
              <a:rPr sz="1600" spc="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В КІЛЬКОСТІ</a:t>
            </a:r>
            <a:r>
              <a:rPr sz="1600" spc="4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МЕНШЕ</a:t>
            </a:r>
            <a:r>
              <a:rPr sz="1600" spc="3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0.05г</a:t>
            </a:r>
            <a:endParaRPr sz="160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00" dirty="0">
              <a:latin typeface="Tahoma"/>
              <a:cs typeface="Tahoma"/>
            </a:endParaRPr>
          </a:p>
          <a:p>
            <a:pPr marL="12700" marR="5080" indent="449580" algn="just">
              <a:lnSpc>
                <a:spcPct val="100000"/>
              </a:lnSpc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Тритурації в аптеці готуються 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про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запас провізором на термін </a:t>
            </a:r>
            <a:r>
              <a:rPr sz="1600" spc="-5" dirty="0">
                <a:solidFill>
                  <a:srgbClr val="FF0000"/>
                </a:solidFill>
                <a:latin typeface="Tahoma"/>
                <a:cs typeface="Tahoma"/>
              </a:rPr>
              <a:t>не більше 15 </a:t>
            </a:r>
            <a:r>
              <a:rPr sz="1600" spc="-10" dirty="0">
                <a:solidFill>
                  <a:srgbClr val="FF0000"/>
                </a:solidFill>
                <a:latin typeface="Tahoma"/>
                <a:cs typeface="Tahoma"/>
              </a:rPr>
              <a:t>днів, </a:t>
            </a:r>
            <a:r>
              <a:rPr sz="1600" spc="-5" dirty="0">
                <a:solidFill>
                  <a:srgbClr val="FF0000"/>
                </a:solidFill>
                <a:latin typeface="Tahoma"/>
                <a:cs typeface="Tahoma"/>
              </a:rPr>
              <a:t> максимум на 30 днів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. Виготовлення тритурації реєструється в журналі лабораторно- 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фасувальних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робіт</a:t>
            </a:r>
            <a:r>
              <a:rPr sz="1600" spc="3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з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зазначенням</a:t>
            </a:r>
            <a:r>
              <a:rPr sz="1600" spc="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№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серії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 та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№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аналізу</a:t>
            </a:r>
            <a:endParaRPr sz="1600" dirty="0">
              <a:latin typeface="Tahoma"/>
              <a:cs typeface="Tahoma"/>
            </a:endParaRPr>
          </a:p>
        </p:txBody>
      </p:sp>
      <p:sp>
        <p:nvSpPr>
          <p:cNvPr id="28" name="object 2">
            <a:extLst>
              <a:ext uri="{FF2B5EF4-FFF2-40B4-BE49-F238E27FC236}">
                <a16:creationId xmlns:a16="http://schemas.microsoft.com/office/drawing/2014/main" id="{CFDFCECD-0B9A-4172-A09E-D2BCCC6E470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38201" y="41064"/>
            <a:ext cx="8763000" cy="520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k-UA" b="1" spc="-5" dirty="0">
                <a:solidFill>
                  <a:srgbClr val="001F5F"/>
                </a:solidFill>
              </a:rPr>
              <a:t>3. </a:t>
            </a:r>
            <a:r>
              <a:rPr b="1" spc="-5" dirty="0">
                <a:solidFill>
                  <a:srgbClr val="001F5F"/>
                </a:solidFill>
              </a:rPr>
              <a:t>ЗАГАЛЬНІ</a:t>
            </a:r>
            <a:r>
              <a:rPr b="1" spc="-20" dirty="0">
                <a:solidFill>
                  <a:srgbClr val="001F5F"/>
                </a:solidFill>
              </a:rPr>
              <a:t> </a:t>
            </a:r>
            <a:r>
              <a:rPr b="1" dirty="0">
                <a:solidFill>
                  <a:srgbClr val="001F5F"/>
                </a:solidFill>
              </a:rPr>
              <a:t>ПРАВИЛА</a:t>
            </a:r>
            <a:r>
              <a:rPr b="1" spc="-10" dirty="0">
                <a:solidFill>
                  <a:srgbClr val="001F5F"/>
                </a:solidFill>
              </a:rPr>
              <a:t> </a:t>
            </a:r>
            <a:r>
              <a:rPr b="1" spc="-5" dirty="0">
                <a:solidFill>
                  <a:srgbClr val="001F5F"/>
                </a:solidFill>
              </a:rPr>
              <a:t>ВИГОТОВЛЕННЯ</a:t>
            </a:r>
            <a:r>
              <a:rPr b="1" spc="-40" dirty="0">
                <a:solidFill>
                  <a:srgbClr val="001F5F"/>
                </a:solidFill>
              </a:rPr>
              <a:t> </a:t>
            </a:r>
            <a:r>
              <a:rPr b="1" spc="-5" dirty="0">
                <a:solidFill>
                  <a:srgbClr val="001F5F"/>
                </a:solidFill>
              </a:rPr>
              <a:t>ПОРОШКІВ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33578" y="3483686"/>
            <a:ext cx="793940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Даний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лікарський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препарат</a:t>
            </a:r>
            <a:r>
              <a:rPr sz="1600" spc="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-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складний</a:t>
            </a:r>
            <a:r>
              <a:rPr sz="1600" spc="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дозований</a:t>
            </a:r>
            <a:r>
              <a:rPr sz="1600" spc="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порошок</a:t>
            </a:r>
            <a:r>
              <a:rPr sz="1600" spc="3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для</a:t>
            </a:r>
            <a:r>
              <a:rPr sz="1600" spc="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внутрішнього 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застосування,</a:t>
            </a:r>
            <a:r>
              <a:rPr sz="1600" spc="4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виписаний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розподільним</a:t>
            </a:r>
            <a:r>
              <a:rPr sz="1600" spc="3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способом,</a:t>
            </a:r>
            <a:r>
              <a:rPr sz="1600" spc="4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до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складу</a:t>
            </a:r>
            <a:r>
              <a:rPr sz="1600" spc="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якого</a:t>
            </a:r>
            <a:r>
              <a:rPr sz="1600" spc="4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входить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отруйна </a:t>
            </a:r>
            <a:r>
              <a:rPr sz="1600" spc="-484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речовина</a:t>
            </a:r>
            <a:r>
              <a:rPr sz="1600" spc="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платифіліну</a:t>
            </a:r>
            <a:r>
              <a:rPr sz="1600" spc="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гідротартрат,</a:t>
            </a:r>
            <a:r>
              <a:rPr sz="1600" spc="3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в</a:t>
            </a:r>
            <a:r>
              <a:rPr sz="1600" spc="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кількості</a:t>
            </a:r>
            <a:r>
              <a:rPr sz="1600" spc="4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менше</a:t>
            </a:r>
            <a:r>
              <a:rPr sz="1600" spc="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0,05,</a:t>
            </a:r>
            <a:r>
              <a:rPr sz="1600" spc="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і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сильнодіюча</a:t>
            </a:r>
            <a:r>
              <a:rPr sz="1600" spc="5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речовина </a:t>
            </a:r>
            <a:r>
              <a:rPr sz="1600" spc="-484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папаверину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гідрохлорид.</a:t>
            </a:r>
            <a:r>
              <a:rPr sz="1600" spc="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Перед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 початком</a:t>
            </a:r>
            <a:r>
              <a:rPr sz="1600" spc="5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приготування</a:t>
            </a:r>
            <a:r>
              <a:rPr sz="1600" spc="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перевіряємо</a:t>
            </a:r>
            <a:r>
              <a:rPr sz="1600" spc="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максимальні 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терапевтичні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дози</a:t>
            </a:r>
            <a:r>
              <a:rPr sz="1600" spc="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для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 платифіліну</a:t>
            </a:r>
            <a:r>
              <a:rPr sz="1600" spc="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гідротартрату</a:t>
            </a:r>
            <a:r>
              <a:rPr sz="1600" spc="4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та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папаверину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 гідрохлориду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52984" y="4945379"/>
            <a:ext cx="4125595" cy="1743710"/>
          </a:xfrm>
          <a:custGeom>
            <a:avLst/>
            <a:gdLst/>
            <a:ahLst/>
            <a:cxnLst/>
            <a:rect l="l" t="t" r="r" b="b"/>
            <a:pathLst>
              <a:path w="4125595" h="1743709">
                <a:moveTo>
                  <a:pt x="0" y="290576"/>
                </a:moveTo>
                <a:lnTo>
                  <a:pt x="3803" y="243431"/>
                </a:lnTo>
                <a:lnTo>
                  <a:pt x="14814" y="198713"/>
                </a:lnTo>
                <a:lnTo>
                  <a:pt x="32434" y="157018"/>
                </a:lnTo>
                <a:lnTo>
                  <a:pt x="56065" y="118945"/>
                </a:lnTo>
                <a:lnTo>
                  <a:pt x="85109" y="85090"/>
                </a:lnTo>
                <a:lnTo>
                  <a:pt x="118967" y="56050"/>
                </a:lnTo>
                <a:lnTo>
                  <a:pt x="157041" y="32424"/>
                </a:lnTo>
                <a:lnTo>
                  <a:pt x="198732" y="14809"/>
                </a:lnTo>
                <a:lnTo>
                  <a:pt x="243443" y="3801"/>
                </a:lnTo>
                <a:lnTo>
                  <a:pt x="290575" y="0"/>
                </a:lnTo>
                <a:lnTo>
                  <a:pt x="3834891" y="0"/>
                </a:lnTo>
                <a:lnTo>
                  <a:pt x="3882036" y="3801"/>
                </a:lnTo>
                <a:lnTo>
                  <a:pt x="3926754" y="14809"/>
                </a:lnTo>
                <a:lnTo>
                  <a:pt x="3968449" y="32424"/>
                </a:lnTo>
                <a:lnTo>
                  <a:pt x="4006522" y="56050"/>
                </a:lnTo>
                <a:lnTo>
                  <a:pt x="4040377" y="85090"/>
                </a:lnTo>
                <a:lnTo>
                  <a:pt x="4069417" y="118945"/>
                </a:lnTo>
                <a:lnTo>
                  <a:pt x="4093043" y="157018"/>
                </a:lnTo>
                <a:lnTo>
                  <a:pt x="4110658" y="198713"/>
                </a:lnTo>
                <a:lnTo>
                  <a:pt x="4121666" y="243431"/>
                </a:lnTo>
                <a:lnTo>
                  <a:pt x="4125467" y="290576"/>
                </a:lnTo>
                <a:lnTo>
                  <a:pt x="4125467" y="1452880"/>
                </a:lnTo>
                <a:lnTo>
                  <a:pt x="4121666" y="1500012"/>
                </a:lnTo>
                <a:lnTo>
                  <a:pt x="4110658" y="1544723"/>
                </a:lnTo>
                <a:lnTo>
                  <a:pt x="4093043" y="1586414"/>
                </a:lnTo>
                <a:lnTo>
                  <a:pt x="4069417" y="1624488"/>
                </a:lnTo>
                <a:lnTo>
                  <a:pt x="4040378" y="1658346"/>
                </a:lnTo>
                <a:lnTo>
                  <a:pt x="4006522" y="1687390"/>
                </a:lnTo>
                <a:lnTo>
                  <a:pt x="3968449" y="1711021"/>
                </a:lnTo>
                <a:lnTo>
                  <a:pt x="3926754" y="1728641"/>
                </a:lnTo>
                <a:lnTo>
                  <a:pt x="3882036" y="1739652"/>
                </a:lnTo>
                <a:lnTo>
                  <a:pt x="3834891" y="1743456"/>
                </a:lnTo>
                <a:lnTo>
                  <a:pt x="290575" y="1743456"/>
                </a:lnTo>
                <a:lnTo>
                  <a:pt x="243443" y="1739652"/>
                </a:lnTo>
                <a:lnTo>
                  <a:pt x="198732" y="1728641"/>
                </a:lnTo>
                <a:lnTo>
                  <a:pt x="157041" y="1711021"/>
                </a:lnTo>
                <a:lnTo>
                  <a:pt x="118967" y="1687390"/>
                </a:lnTo>
                <a:lnTo>
                  <a:pt x="85109" y="1658346"/>
                </a:lnTo>
                <a:lnTo>
                  <a:pt x="56065" y="1624488"/>
                </a:lnTo>
                <a:lnTo>
                  <a:pt x="32434" y="1586414"/>
                </a:lnTo>
                <a:lnTo>
                  <a:pt x="14814" y="1544723"/>
                </a:lnTo>
                <a:lnTo>
                  <a:pt x="3803" y="1500012"/>
                </a:lnTo>
                <a:lnTo>
                  <a:pt x="0" y="1452880"/>
                </a:lnTo>
                <a:lnTo>
                  <a:pt x="0" y="290576"/>
                </a:lnTo>
                <a:close/>
              </a:path>
            </a:pathLst>
          </a:custGeom>
          <a:ln w="9144">
            <a:solidFill>
              <a:srgbClr val="90A6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25018" y="5018658"/>
            <a:ext cx="336359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270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Перевірка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разових та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добових</a:t>
            </a:r>
            <a:r>
              <a:rPr sz="1600" spc="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доз </a:t>
            </a:r>
            <a:r>
              <a:rPr sz="1600" spc="-484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Платифіліну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гідротартрату</a:t>
            </a: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tabLst>
                <a:tab pos="2286635" algn="l"/>
              </a:tabLst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ТРД</a:t>
            </a:r>
            <a:r>
              <a:rPr sz="1600" spc="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0,002	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МТРД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0,01</a:t>
            </a: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tabLst>
                <a:tab pos="2336800" algn="l"/>
              </a:tabLst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ТДД</a:t>
            </a:r>
            <a:r>
              <a:rPr sz="1600" spc="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0,002</a:t>
            </a:r>
            <a:r>
              <a:rPr sz="1600" spc="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×3</a:t>
            </a:r>
            <a:r>
              <a:rPr sz="1600" spc="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=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0,006	МТДД</a:t>
            </a:r>
            <a:r>
              <a:rPr sz="1600" spc="-4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0,03</a:t>
            </a: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Дози не</a:t>
            </a:r>
            <a:r>
              <a:rPr sz="1600" spc="-3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завищені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16305" y="756133"/>
            <a:ext cx="8479790" cy="211074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837055" marR="5080" indent="-1824989">
              <a:lnSpc>
                <a:spcPct val="101699"/>
              </a:lnSpc>
              <a:spcBef>
                <a:spcPts val="60"/>
              </a:spcBef>
              <a:tabLst>
                <a:tab pos="1880870" algn="l"/>
                <a:tab pos="3201670" algn="l"/>
              </a:tabLst>
            </a:pPr>
            <a:r>
              <a:rPr sz="1800" spc="-10" dirty="0">
                <a:solidFill>
                  <a:srgbClr val="496382"/>
                </a:solidFill>
                <a:latin typeface="Tahoma"/>
                <a:cs typeface="Tahoma"/>
              </a:rPr>
              <a:t>ВИГОТОВЛЕННЯ		</a:t>
            </a: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ПОРОШКІВ	</a:t>
            </a:r>
            <a:r>
              <a:rPr sz="1800" dirty="0">
                <a:solidFill>
                  <a:srgbClr val="496382"/>
                </a:solidFill>
                <a:latin typeface="Tahoma"/>
                <a:cs typeface="Tahoma"/>
              </a:rPr>
              <a:t>З </a:t>
            </a: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ОТРУЙНИМИ </a:t>
            </a:r>
            <a:r>
              <a:rPr sz="1800" dirty="0">
                <a:solidFill>
                  <a:srgbClr val="496382"/>
                </a:solidFill>
                <a:latin typeface="Tahoma"/>
                <a:cs typeface="Tahoma"/>
              </a:rPr>
              <a:t>, </a:t>
            </a: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СИЛЬНОДІЮЧИМИ </a:t>
            </a:r>
            <a:r>
              <a:rPr sz="1800" spc="-10" dirty="0">
                <a:solidFill>
                  <a:srgbClr val="496382"/>
                </a:solidFill>
                <a:latin typeface="Tahoma"/>
                <a:cs typeface="Tahoma"/>
              </a:rPr>
              <a:t>РЕЧОВИНАМИ </a:t>
            </a:r>
            <a:r>
              <a:rPr sz="1800" spc="-55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ПРОПИСАНИМИ</a:t>
            </a:r>
            <a:r>
              <a:rPr sz="1800" spc="-3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496382"/>
                </a:solidFill>
                <a:latin typeface="Tahoma"/>
                <a:cs typeface="Tahoma"/>
              </a:rPr>
              <a:t>В</a:t>
            </a:r>
            <a:r>
              <a:rPr sz="18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КІЛЬКОСТІ</a:t>
            </a:r>
            <a:r>
              <a:rPr sz="1800" spc="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496382"/>
                </a:solidFill>
                <a:latin typeface="Tahoma"/>
                <a:cs typeface="Tahoma"/>
              </a:rPr>
              <a:t>МЕНШЕ 0, 05</a:t>
            </a:r>
            <a:r>
              <a:rPr sz="1800" spc="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496382"/>
                </a:solidFill>
                <a:latin typeface="Tahoma"/>
                <a:cs typeface="Tahoma"/>
              </a:rPr>
              <a:t>г</a:t>
            </a:r>
            <a:endParaRPr sz="1800" dirty="0">
              <a:latin typeface="Tahoma"/>
              <a:cs typeface="Tahoma"/>
            </a:endParaRPr>
          </a:p>
          <a:p>
            <a:pPr marL="1702435">
              <a:lnSpc>
                <a:spcPct val="100000"/>
              </a:lnSpc>
              <a:spcBef>
                <a:spcPts val="540"/>
              </a:spcBef>
              <a:tabLst>
                <a:tab pos="3509010" algn="l"/>
              </a:tabLst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Rp.:</a:t>
            </a:r>
            <a:r>
              <a:rPr sz="1600" spc="50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u="sng" spc="-10" dirty="0">
                <a:solidFill>
                  <a:srgbClr val="496382"/>
                </a:solidFill>
                <a:uFill>
                  <a:solidFill>
                    <a:srgbClr val="496382"/>
                  </a:solidFill>
                </a:uFill>
                <a:latin typeface="Tahoma"/>
                <a:cs typeface="Tahoma"/>
              </a:rPr>
              <a:t>Platyphyllini	hydrotartratis</a:t>
            </a:r>
            <a:r>
              <a:rPr sz="1600" u="sng" spc="15" dirty="0">
                <a:solidFill>
                  <a:srgbClr val="496382"/>
                </a:solidFill>
                <a:uFill>
                  <a:solidFill>
                    <a:srgbClr val="496382"/>
                  </a:solidFill>
                </a:uFill>
                <a:latin typeface="Tahoma"/>
                <a:cs typeface="Tahoma"/>
              </a:rPr>
              <a:t> </a:t>
            </a:r>
            <a:r>
              <a:rPr sz="1600" u="sng" spc="-5" dirty="0">
                <a:solidFill>
                  <a:srgbClr val="496382"/>
                </a:solidFill>
                <a:uFill>
                  <a:solidFill>
                    <a:srgbClr val="496382"/>
                  </a:solidFill>
                </a:uFill>
                <a:latin typeface="Tahoma"/>
                <a:cs typeface="Tahoma"/>
              </a:rPr>
              <a:t>0,002</a:t>
            </a:r>
            <a:endParaRPr sz="1600" dirty="0">
              <a:latin typeface="Tahoma"/>
              <a:cs typeface="Tahoma"/>
            </a:endParaRPr>
          </a:p>
          <a:p>
            <a:pPr marL="2273935">
              <a:lnSpc>
                <a:spcPct val="100000"/>
              </a:lnSpc>
            </a:pPr>
            <a:r>
              <a:rPr sz="1600" spc="-15" dirty="0">
                <a:solidFill>
                  <a:srgbClr val="496382"/>
                </a:solidFill>
                <a:latin typeface="Tahoma"/>
                <a:cs typeface="Tahoma"/>
              </a:rPr>
              <a:t>Papaverini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hydrochloridi</a:t>
            </a:r>
            <a:r>
              <a:rPr sz="1600" spc="3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0,02</a:t>
            </a:r>
            <a:endParaRPr sz="1600" dirty="0">
              <a:latin typeface="Tahoma"/>
              <a:cs typeface="Tahoma"/>
            </a:endParaRPr>
          </a:p>
          <a:p>
            <a:pPr marL="2273935" marR="4414520">
              <a:lnSpc>
                <a:spcPct val="100000"/>
              </a:lnSpc>
              <a:spcBef>
                <a:spcPts val="5"/>
              </a:spcBef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Sacchari</a:t>
            </a:r>
            <a:r>
              <a:rPr sz="1600" spc="49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0,35 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Misce,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ut</a:t>
            </a:r>
            <a:r>
              <a:rPr sz="1600" spc="-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fiat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pulvis.</a:t>
            </a:r>
            <a:endParaRPr sz="1600" dirty="0">
              <a:latin typeface="Tahoma"/>
              <a:cs typeface="Tahoma"/>
            </a:endParaRPr>
          </a:p>
          <a:p>
            <a:pPr marL="2273935">
              <a:lnSpc>
                <a:spcPct val="100000"/>
              </a:lnSpc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Da</a:t>
            </a:r>
            <a:r>
              <a:rPr sz="1600" spc="-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tales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 doses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N</a:t>
            </a:r>
            <a:r>
              <a:rPr sz="1600" spc="-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10.</a:t>
            </a:r>
            <a:endParaRPr sz="1600" dirty="0">
              <a:latin typeface="Tahoma"/>
              <a:cs typeface="Tahoma"/>
            </a:endParaRPr>
          </a:p>
          <a:p>
            <a:pPr marL="2273935">
              <a:lnSpc>
                <a:spcPct val="100000"/>
              </a:lnSpc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Signa:</a:t>
            </a:r>
            <a:r>
              <a:rPr sz="1600" spc="-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По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1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 порошку</a:t>
            </a:r>
            <a:r>
              <a:rPr sz="1600" spc="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3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рази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на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день.</a:t>
            </a:r>
            <a:endParaRPr sz="1600" dirty="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743200" y="3093326"/>
            <a:ext cx="113855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496382"/>
                </a:solidFill>
                <a:latin typeface="Tahoma"/>
                <a:cs typeface="Tahoma"/>
              </a:rPr>
              <a:t>Підпис</a:t>
            </a:r>
            <a:r>
              <a:rPr sz="1400" spc="-5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400" spc="-5" dirty="0">
                <a:solidFill>
                  <a:srgbClr val="496382"/>
                </a:solidFill>
                <a:latin typeface="Tahoma"/>
                <a:cs typeface="Tahoma"/>
              </a:rPr>
              <a:t>лікаря</a:t>
            </a:r>
            <a:endParaRPr sz="1400" dirty="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809490" y="2921559"/>
            <a:ext cx="129159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20955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496382"/>
                </a:solidFill>
                <a:latin typeface="Tahoma"/>
                <a:cs typeface="Tahoma"/>
              </a:rPr>
              <a:t>Печатка лікаря </a:t>
            </a:r>
            <a:r>
              <a:rPr sz="1400" spc="-4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400" spc="-5" dirty="0">
                <a:solidFill>
                  <a:srgbClr val="496382"/>
                </a:solidFill>
                <a:latin typeface="Tahoma"/>
                <a:cs typeface="Tahoma"/>
              </a:rPr>
              <a:t>Печатка</a:t>
            </a:r>
            <a:r>
              <a:rPr sz="1400" spc="-6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400" spc="-5" dirty="0">
                <a:solidFill>
                  <a:srgbClr val="496382"/>
                </a:solidFill>
                <a:latin typeface="Tahoma"/>
                <a:cs typeface="Tahoma"/>
              </a:rPr>
              <a:t>«ЛПЗ»</a:t>
            </a:r>
            <a:endParaRPr sz="1400" dirty="0">
              <a:latin typeface="Tahoma"/>
              <a:cs typeface="Tahom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738115" y="4945379"/>
            <a:ext cx="4127500" cy="1693545"/>
          </a:xfrm>
          <a:custGeom>
            <a:avLst/>
            <a:gdLst/>
            <a:ahLst/>
            <a:cxnLst/>
            <a:rect l="l" t="t" r="r" b="b"/>
            <a:pathLst>
              <a:path w="4127500" h="1693545">
                <a:moveTo>
                  <a:pt x="0" y="282194"/>
                </a:moveTo>
                <a:lnTo>
                  <a:pt x="3694" y="236426"/>
                </a:lnTo>
                <a:lnTo>
                  <a:pt x="14388" y="193007"/>
                </a:lnTo>
                <a:lnTo>
                  <a:pt x="31502" y="152519"/>
                </a:lnTo>
                <a:lnTo>
                  <a:pt x="54453" y="115543"/>
                </a:lnTo>
                <a:lnTo>
                  <a:pt x="82661" y="82661"/>
                </a:lnTo>
                <a:lnTo>
                  <a:pt x="115543" y="54453"/>
                </a:lnTo>
                <a:lnTo>
                  <a:pt x="152519" y="31502"/>
                </a:lnTo>
                <a:lnTo>
                  <a:pt x="193007" y="14388"/>
                </a:lnTo>
                <a:lnTo>
                  <a:pt x="236426" y="3694"/>
                </a:lnTo>
                <a:lnTo>
                  <a:pt x="282194" y="0"/>
                </a:lnTo>
                <a:lnTo>
                  <a:pt x="3844798" y="0"/>
                </a:lnTo>
                <a:lnTo>
                  <a:pt x="3890565" y="3694"/>
                </a:lnTo>
                <a:lnTo>
                  <a:pt x="3933984" y="14388"/>
                </a:lnTo>
                <a:lnTo>
                  <a:pt x="3974472" y="31502"/>
                </a:lnTo>
                <a:lnTo>
                  <a:pt x="4011448" y="54453"/>
                </a:lnTo>
                <a:lnTo>
                  <a:pt x="4044330" y="82661"/>
                </a:lnTo>
                <a:lnTo>
                  <a:pt x="4072538" y="115543"/>
                </a:lnTo>
                <a:lnTo>
                  <a:pt x="4095489" y="152519"/>
                </a:lnTo>
                <a:lnTo>
                  <a:pt x="4112603" y="193007"/>
                </a:lnTo>
                <a:lnTo>
                  <a:pt x="4123297" y="236426"/>
                </a:lnTo>
                <a:lnTo>
                  <a:pt x="4126991" y="282194"/>
                </a:lnTo>
                <a:lnTo>
                  <a:pt x="4126991" y="1410970"/>
                </a:lnTo>
                <a:lnTo>
                  <a:pt x="4123297" y="1456744"/>
                </a:lnTo>
                <a:lnTo>
                  <a:pt x="4112603" y="1500166"/>
                </a:lnTo>
                <a:lnTo>
                  <a:pt x="4095489" y="1540655"/>
                </a:lnTo>
                <a:lnTo>
                  <a:pt x="4072538" y="1577631"/>
                </a:lnTo>
                <a:lnTo>
                  <a:pt x="4044330" y="1610512"/>
                </a:lnTo>
                <a:lnTo>
                  <a:pt x="4011448" y="1638717"/>
                </a:lnTo>
                <a:lnTo>
                  <a:pt x="3974472" y="1661666"/>
                </a:lnTo>
                <a:lnTo>
                  <a:pt x="3933984" y="1678777"/>
                </a:lnTo>
                <a:lnTo>
                  <a:pt x="3890565" y="1689470"/>
                </a:lnTo>
                <a:lnTo>
                  <a:pt x="3844798" y="1693164"/>
                </a:lnTo>
                <a:lnTo>
                  <a:pt x="282194" y="1693164"/>
                </a:lnTo>
                <a:lnTo>
                  <a:pt x="236426" y="1689470"/>
                </a:lnTo>
                <a:lnTo>
                  <a:pt x="193007" y="1678777"/>
                </a:lnTo>
                <a:lnTo>
                  <a:pt x="152519" y="1661666"/>
                </a:lnTo>
                <a:lnTo>
                  <a:pt x="115543" y="1638717"/>
                </a:lnTo>
                <a:lnTo>
                  <a:pt x="82661" y="1610512"/>
                </a:lnTo>
                <a:lnTo>
                  <a:pt x="54453" y="1577631"/>
                </a:lnTo>
                <a:lnTo>
                  <a:pt x="31502" y="1540655"/>
                </a:lnTo>
                <a:lnTo>
                  <a:pt x="14388" y="1500166"/>
                </a:lnTo>
                <a:lnTo>
                  <a:pt x="3694" y="1456744"/>
                </a:lnTo>
                <a:lnTo>
                  <a:pt x="0" y="1410970"/>
                </a:lnTo>
                <a:lnTo>
                  <a:pt x="0" y="282194"/>
                </a:lnTo>
                <a:close/>
              </a:path>
            </a:pathLst>
          </a:custGeom>
          <a:ln w="9144">
            <a:solidFill>
              <a:srgbClr val="90A6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4809490" y="5015941"/>
            <a:ext cx="324294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Перевірка</a:t>
            </a:r>
            <a:r>
              <a:rPr sz="1600" spc="-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разових та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добових</a:t>
            </a:r>
            <a:r>
              <a:rPr sz="1600" spc="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доз</a:t>
            </a: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Папаверину</a:t>
            </a:r>
            <a:r>
              <a:rPr sz="1600" spc="-4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гідрохлориду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553070" y="5504179"/>
            <a:ext cx="105346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730885" algn="l"/>
              </a:tabLst>
            </a:pP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МТРД	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0,2</a:t>
            </a: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МТД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Д</a:t>
            </a:r>
            <a:r>
              <a:rPr sz="1600" spc="-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0</a:t>
            </a:r>
            <a:r>
              <a:rPr sz="1600" spc="-3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,6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809490" y="5504179"/>
            <a:ext cx="187388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ТРД</a:t>
            </a:r>
            <a:r>
              <a:rPr sz="1600" spc="-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0,02</a:t>
            </a: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tabLst>
                <a:tab pos="537210" algn="l"/>
              </a:tabLst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ТДД	0,02</a:t>
            </a:r>
            <a:r>
              <a:rPr sz="1600" spc="-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×3</a:t>
            </a:r>
            <a:r>
              <a:rPr sz="1600" spc="-3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=0,06</a:t>
            </a: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Дози не</a:t>
            </a:r>
            <a:r>
              <a:rPr sz="1600" spc="-3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завищені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676133" y="6419189"/>
            <a:ext cx="23622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45" dirty="0">
                <a:solidFill>
                  <a:srgbClr val="1F696E"/>
                </a:solidFill>
                <a:latin typeface="Arial"/>
                <a:cs typeface="Arial"/>
              </a:rPr>
              <a:t>25</a:t>
            </a:r>
            <a:endParaRPr sz="1400">
              <a:latin typeface="Arial"/>
              <a:cs typeface="Arial"/>
            </a:endParaRPr>
          </a:p>
        </p:txBody>
      </p:sp>
      <p:sp>
        <p:nvSpPr>
          <p:cNvPr id="16" name="object 2">
            <a:extLst>
              <a:ext uri="{FF2B5EF4-FFF2-40B4-BE49-F238E27FC236}">
                <a16:creationId xmlns:a16="http://schemas.microsoft.com/office/drawing/2014/main" id="{93E7E0E5-BCA0-4F54-9007-D7AAC0C442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33578" y="93875"/>
            <a:ext cx="8763000" cy="520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k-UA" b="1" spc="-5" dirty="0">
                <a:solidFill>
                  <a:srgbClr val="001F5F"/>
                </a:solidFill>
              </a:rPr>
              <a:t>3. </a:t>
            </a:r>
            <a:r>
              <a:rPr b="1" spc="-5" dirty="0">
                <a:solidFill>
                  <a:srgbClr val="001F5F"/>
                </a:solidFill>
              </a:rPr>
              <a:t>ЗАГАЛЬНІ</a:t>
            </a:r>
            <a:r>
              <a:rPr b="1" spc="-20" dirty="0">
                <a:solidFill>
                  <a:srgbClr val="001F5F"/>
                </a:solidFill>
              </a:rPr>
              <a:t> </a:t>
            </a:r>
            <a:r>
              <a:rPr b="1" dirty="0">
                <a:solidFill>
                  <a:srgbClr val="001F5F"/>
                </a:solidFill>
              </a:rPr>
              <a:t>ПРАВИЛА</a:t>
            </a:r>
            <a:r>
              <a:rPr b="1" spc="-10" dirty="0">
                <a:solidFill>
                  <a:srgbClr val="001F5F"/>
                </a:solidFill>
              </a:rPr>
              <a:t> </a:t>
            </a:r>
            <a:r>
              <a:rPr b="1" spc="-5" dirty="0">
                <a:solidFill>
                  <a:srgbClr val="001F5F"/>
                </a:solidFill>
              </a:rPr>
              <a:t>ВИГОТОВЛЕННЯ</a:t>
            </a:r>
            <a:r>
              <a:rPr b="1" spc="-40" dirty="0">
                <a:solidFill>
                  <a:srgbClr val="001F5F"/>
                </a:solidFill>
              </a:rPr>
              <a:t> </a:t>
            </a:r>
            <a:r>
              <a:rPr b="1" spc="-5" dirty="0">
                <a:solidFill>
                  <a:srgbClr val="001F5F"/>
                </a:solidFill>
              </a:rPr>
              <a:t>ПОРОШКІВ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507301" y="1790509"/>
            <a:ext cx="8505825" cy="1015365"/>
            <a:chOff x="507301" y="1790509"/>
            <a:chExt cx="8505825" cy="1015365"/>
          </a:xfrm>
        </p:grpSpPr>
        <p:sp>
          <p:nvSpPr>
            <p:cNvPr id="4" name="object 4"/>
            <p:cNvSpPr/>
            <p:nvPr/>
          </p:nvSpPr>
          <p:spPr>
            <a:xfrm>
              <a:off x="512063" y="1795272"/>
              <a:ext cx="8496300" cy="248920"/>
            </a:xfrm>
            <a:custGeom>
              <a:avLst/>
              <a:gdLst/>
              <a:ahLst/>
              <a:cxnLst/>
              <a:rect l="l" t="t" r="r" b="b"/>
              <a:pathLst>
                <a:path w="8496300" h="248919">
                  <a:moveTo>
                    <a:pt x="8454897" y="0"/>
                  </a:moveTo>
                  <a:lnTo>
                    <a:pt x="41401" y="0"/>
                  </a:lnTo>
                  <a:lnTo>
                    <a:pt x="25288" y="3254"/>
                  </a:lnTo>
                  <a:lnTo>
                    <a:pt x="12128" y="12128"/>
                  </a:lnTo>
                  <a:lnTo>
                    <a:pt x="3254" y="25288"/>
                  </a:lnTo>
                  <a:lnTo>
                    <a:pt x="0" y="41401"/>
                  </a:lnTo>
                  <a:lnTo>
                    <a:pt x="0" y="207010"/>
                  </a:lnTo>
                  <a:lnTo>
                    <a:pt x="3254" y="223123"/>
                  </a:lnTo>
                  <a:lnTo>
                    <a:pt x="12128" y="236283"/>
                  </a:lnTo>
                  <a:lnTo>
                    <a:pt x="25288" y="245157"/>
                  </a:lnTo>
                  <a:lnTo>
                    <a:pt x="41401" y="248412"/>
                  </a:lnTo>
                  <a:lnTo>
                    <a:pt x="8454897" y="248412"/>
                  </a:lnTo>
                  <a:lnTo>
                    <a:pt x="8471011" y="245157"/>
                  </a:lnTo>
                  <a:lnTo>
                    <a:pt x="8484171" y="236283"/>
                  </a:lnTo>
                  <a:lnTo>
                    <a:pt x="8493045" y="223123"/>
                  </a:lnTo>
                  <a:lnTo>
                    <a:pt x="8496300" y="207010"/>
                  </a:lnTo>
                  <a:lnTo>
                    <a:pt x="8496300" y="41401"/>
                  </a:lnTo>
                  <a:lnTo>
                    <a:pt x="8493045" y="25288"/>
                  </a:lnTo>
                  <a:lnTo>
                    <a:pt x="8484171" y="12128"/>
                  </a:lnTo>
                  <a:lnTo>
                    <a:pt x="8471011" y="3254"/>
                  </a:lnTo>
                  <a:lnTo>
                    <a:pt x="8454897" y="0"/>
                  </a:lnTo>
                  <a:close/>
                </a:path>
              </a:pathLst>
            </a:custGeom>
            <a:solidFill>
              <a:srgbClr val="DFF4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12063" y="1795272"/>
              <a:ext cx="8496300" cy="248920"/>
            </a:xfrm>
            <a:custGeom>
              <a:avLst/>
              <a:gdLst/>
              <a:ahLst/>
              <a:cxnLst/>
              <a:rect l="l" t="t" r="r" b="b"/>
              <a:pathLst>
                <a:path w="8496300" h="248919">
                  <a:moveTo>
                    <a:pt x="0" y="41401"/>
                  </a:moveTo>
                  <a:lnTo>
                    <a:pt x="3254" y="25288"/>
                  </a:lnTo>
                  <a:lnTo>
                    <a:pt x="12128" y="12128"/>
                  </a:lnTo>
                  <a:lnTo>
                    <a:pt x="25288" y="3254"/>
                  </a:lnTo>
                  <a:lnTo>
                    <a:pt x="41401" y="0"/>
                  </a:lnTo>
                  <a:lnTo>
                    <a:pt x="8454897" y="0"/>
                  </a:lnTo>
                  <a:lnTo>
                    <a:pt x="8471011" y="3254"/>
                  </a:lnTo>
                  <a:lnTo>
                    <a:pt x="8484171" y="12128"/>
                  </a:lnTo>
                  <a:lnTo>
                    <a:pt x="8493045" y="25288"/>
                  </a:lnTo>
                  <a:lnTo>
                    <a:pt x="8496300" y="41401"/>
                  </a:lnTo>
                  <a:lnTo>
                    <a:pt x="8496300" y="207010"/>
                  </a:lnTo>
                  <a:lnTo>
                    <a:pt x="8493045" y="223123"/>
                  </a:lnTo>
                  <a:lnTo>
                    <a:pt x="8484171" y="236283"/>
                  </a:lnTo>
                  <a:lnTo>
                    <a:pt x="8471011" y="245157"/>
                  </a:lnTo>
                  <a:lnTo>
                    <a:pt x="8454897" y="248412"/>
                  </a:lnTo>
                  <a:lnTo>
                    <a:pt x="41401" y="248412"/>
                  </a:lnTo>
                  <a:lnTo>
                    <a:pt x="25288" y="245157"/>
                  </a:lnTo>
                  <a:lnTo>
                    <a:pt x="12128" y="236283"/>
                  </a:lnTo>
                  <a:lnTo>
                    <a:pt x="3254" y="223123"/>
                  </a:lnTo>
                  <a:lnTo>
                    <a:pt x="0" y="207010"/>
                  </a:lnTo>
                  <a:lnTo>
                    <a:pt x="0" y="41401"/>
                  </a:lnTo>
                  <a:close/>
                </a:path>
              </a:pathLst>
            </a:custGeom>
            <a:ln w="9144">
              <a:solidFill>
                <a:srgbClr val="90A6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926579" y="2241804"/>
              <a:ext cx="1727200" cy="559435"/>
            </a:xfrm>
            <a:custGeom>
              <a:avLst/>
              <a:gdLst/>
              <a:ahLst/>
              <a:cxnLst/>
              <a:rect l="l" t="t" r="r" b="b"/>
              <a:pathLst>
                <a:path w="1727200" h="559435">
                  <a:moveTo>
                    <a:pt x="1633474" y="0"/>
                  </a:moveTo>
                  <a:lnTo>
                    <a:pt x="93218" y="0"/>
                  </a:lnTo>
                  <a:lnTo>
                    <a:pt x="56953" y="7332"/>
                  </a:lnTo>
                  <a:lnTo>
                    <a:pt x="27320" y="27320"/>
                  </a:lnTo>
                  <a:lnTo>
                    <a:pt x="7332" y="56953"/>
                  </a:lnTo>
                  <a:lnTo>
                    <a:pt x="0" y="93218"/>
                  </a:lnTo>
                  <a:lnTo>
                    <a:pt x="0" y="466090"/>
                  </a:lnTo>
                  <a:lnTo>
                    <a:pt x="7332" y="502354"/>
                  </a:lnTo>
                  <a:lnTo>
                    <a:pt x="27320" y="531987"/>
                  </a:lnTo>
                  <a:lnTo>
                    <a:pt x="56953" y="551975"/>
                  </a:lnTo>
                  <a:lnTo>
                    <a:pt x="93218" y="559308"/>
                  </a:lnTo>
                  <a:lnTo>
                    <a:pt x="1633474" y="559308"/>
                  </a:lnTo>
                  <a:lnTo>
                    <a:pt x="1669738" y="551975"/>
                  </a:lnTo>
                  <a:lnTo>
                    <a:pt x="1699371" y="531987"/>
                  </a:lnTo>
                  <a:lnTo>
                    <a:pt x="1719359" y="502354"/>
                  </a:lnTo>
                  <a:lnTo>
                    <a:pt x="1726692" y="466090"/>
                  </a:lnTo>
                  <a:lnTo>
                    <a:pt x="1726692" y="93218"/>
                  </a:lnTo>
                  <a:lnTo>
                    <a:pt x="1719359" y="56953"/>
                  </a:lnTo>
                  <a:lnTo>
                    <a:pt x="1699371" y="27320"/>
                  </a:lnTo>
                  <a:lnTo>
                    <a:pt x="1669738" y="7332"/>
                  </a:lnTo>
                  <a:lnTo>
                    <a:pt x="1633474" y="0"/>
                  </a:lnTo>
                  <a:close/>
                </a:path>
              </a:pathLst>
            </a:custGeom>
            <a:solidFill>
              <a:srgbClr val="DFF4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926579" y="2241804"/>
              <a:ext cx="1727200" cy="559435"/>
            </a:xfrm>
            <a:custGeom>
              <a:avLst/>
              <a:gdLst/>
              <a:ahLst/>
              <a:cxnLst/>
              <a:rect l="l" t="t" r="r" b="b"/>
              <a:pathLst>
                <a:path w="1727200" h="559435">
                  <a:moveTo>
                    <a:pt x="0" y="93218"/>
                  </a:moveTo>
                  <a:lnTo>
                    <a:pt x="7332" y="56953"/>
                  </a:lnTo>
                  <a:lnTo>
                    <a:pt x="27320" y="27320"/>
                  </a:lnTo>
                  <a:lnTo>
                    <a:pt x="56953" y="7332"/>
                  </a:lnTo>
                  <a:lnTo>
                    <a:pt x="93218" y="0"/>
                  </a:lnTo>
                  <a:lnTo>
                    <a:pt x="1633474" y="0"/>
                  </a:lnTo>
                  <a:lnTo>
                    <a:pt x="1669738" y="7332"/>
                  </a:lnTo>
                  <a:lnTo>
                    <a:pt x="1699371" y="27320"/>
                  </a:lnTo>
                  <a:lnTo>
                    <a:pt x="1719359" y="56953"/>
                  </a:lnTo>
                  <a:lnTo>
                    <a:pt x="1726692" y="93218"/>
                  </a:lnTo>
                  <a:lnTo>
                    <a:pt x="1726692" y="466090"/>
                  </a:lnTo>
                  <a:lnTo>
                    <a:pt x="1719359" y="502354"/>
                  </a:lnTo>
                  <a:lnTo>
                    <a:pt x="1699371" y="531987"/>
                  </a:lnTo>
                  <a:lnTo>
                    <a:pt x="1669738" y="551975"/>
                  </a:lnTo>
                  <a:lnTo>
                    <a:pt x="1633474" y="559308"/>
                  </a:lnTo>
                  <a:lnTo>
                    <a:pt x="93218" y="559308"/>
                  </a:lnTo>
                  <a:lnTo>
                    <a:pt x="56953" y="551975"/>
                  </a:lnTo>
                  <a:lnTo>
                    <a:pt x="27320" y="531987"/>
                  </a:lnTo>
                  <a:lnTo>
                    <a:pt x="7332" y="502354"/>
                  </a:lnTo>
                  <a:lnTo>
                    <a:pt x="0" y="466090"/>
                  </a:lnTo>
                  <a:lnTo>
                    <a:pt x="0" y="93218"/>
                  </a:lnTo>
                  <a:close/>
                </a:path>
              </a:pathLst>
            </a:custGeom>
            <a:ln w="9143">
              <a:solidFill>
                <a:srgbClr val="90A6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7082790" y="2256789"/>
            <a:ext cx="135255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66700" marR="5080" indent="-254635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solidFill>
                  <a:srgbClr val="164A4F"/>
                </a:solidFill>
                <a:latin typeface="Tahoma"/>
                <a:cs typeface="Tahoma"/>
              </a:rPr>
              <a:t>І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н</a:t>
            </a:r>
            <a:r>
              <a:rPr sz="1600" spc="-10" dirty="0">
                <a:solidFill>
                  <a:srgbClr val="164A4F"/>
                </a:solidFill>
                <a:latin typeface="Tahoma"/>
                <a:cs typeface="Tahoma"/>
              </a:rPr>
              <a:t>дифере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нтна  </a:t>
            </a:r>
            <a:r>
              <a:rPr sz="1600" spc="-10" dirty="0">
                <a:solidFill>
                  <a:srgbClr val="164A4F"/>
                </a:solidFill>
                <a:latin typeface="Tahoma"/>
                <a:cs typeface="Tahoma"/>
              </a:rPr>
              <a:t>речовина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534733" y="3040189"/>
            <a:ext cx="5574030" cy="586105"/>
            <a:chOff x="534733" y="3040189"/>
            <a:chExt cx="5574030" cy="586105"/>
          </a:xfrm>
        </p:grpSpPr>
        <p:sp>
          <p:nvSpPr>
            <p:cNvPr id="10" name="object 10"/>
            <p:cNvSpPr/>
            <p:nvPr/>
          </p:nvSpPr>
          <p:spPr>
            <a:xfrm>
              <a:off x="539495" y="3044951"/>
              <a:ext cx="5564505" cy="576580"/>
            </a:xfrm>
            <a:custGeom>
              <a:avLst/>
              <a:gdLst/>
              <a:ahLst/>
              <a:cxnLst/>
              <a:rect l="l" t="t" r="r" b="b"/>
              <a:pathLst>
                <a:path w="5564505" h="576579">
                  <a:moveTo>
                    <a:pt x="5468112" y="0"/>
                  </a:moveTo>
                  <a:lnTo>
                    <a:pt x="96012" y="0"/>
                  </a:lnTo>
                  <a:lnTo>
                    <a:pt x="58641" y="7536"/>
                  </a:lnTo>
                  <a:lnTo>
                    <a:pt x="28122" y="28098"/>
                  </a:lnTo>
                  <a:lnTo>
                    <a:pt x="7545" y="58614"/>
                  </a:lnTo>
                  <a:lnTo>
                    <a:pt x="0" y="96012"/>
                  </a:lnTo>
                  <a:lnTo>
                    <a:pt x="0" y="480060"/>
                  </a:lnTo>
                  <a:lnTo>
                    <a:pt x="7545" y="517457"/>
                  </a:lnTo>
                  <a:lnTo>
                    <a:pt x="28122" y="547973"/>
                  </a:lnTo>
                  <a:lnTo>
                    <a:pt x="58641" y="568535"/>
                  </a:lnTo>
                  <a:lnTo>
                    <a:pt x="96012" y="576072"/>
                  </a:lnTo>
                  <a:lnTo>
                    <a:pt x="5468112" y="576072"/>
                  </a:lnTo>
                  <a:lnTo>
                    <a:pt x="5505509" y="568535"/>
                  </a:lnTo>
                  <a:lnTo>
                    <a:pt x="5536025" y="547973"/>
                  </a:lnTo>
                  <a:lnTo>
                    <a:pt x="5556587" y="517457"/>
                  </a:lnTo>
                  <a:lnTo>
                    <a:pt x="5564124" y="480060"/>
                  </a:lnTo>
                  <a:lnTo>
                    <a:pt x="5564124" y="96012"/>
                  </a:lnTo>
                  <a:lnTo>
                    <a:pt x="5556587" y="58614"/>
                  </a:lnTo>
                  <a:lnTo>
                    <a:pt x="5536025" y="28098"/>
                  </a:lnTo>
                  <a:lnTo>
                    <a:pt x="5505509" y="7536"/>
                  </a:lnTo>
                  <a:lnTo>
                    <a:pt x="5468112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39495" y="3044951"/>
              <a:ext cx="5564505" cy="576580"/>
            </a:xfrm>
            <a:custGeom>
              <a:avLst/>
              <a:gdLst/>
              <a:ahLst/>
              <a:cxnLst/>
              <a:rect l="l" t="t" r="r" b="b"/>
              <a:pathLst>
                <a:path w="5564505" h="576579">
                  <a:moveTo>
                    <a:pt x="0" y="96012"/>
                  </a:moveTo>
                  <a:lnTo>
                    <a:pt x="7545" y="58614"/>
                  </a:lnTo>
                  <a:lnTo>
                    <a:pt x="28122" y="28098"/>
                  </a:lnTo>
                  <a:lnTo>
                    <a:pt x="58641" y="7536"/>
                  </a:lnTo>
                  <a:lnTo>
                    <a:pt x="96012" y="0"/>
                  </a:lnTo>
                  <a:lnTo>
                    <a:pt x="5468112" y="0"/>
                  </a:lnTo>
                  <a:lnTo>
                    <a:pt x="5505509" y="7536"/>
                  </a:lnTo>
                  <a:lnTo>
                    <a:pt x="5536025" y="28098"/>
                  </a:lnTo>
                  <a:lnTo>
                    <a:pt x="5556587" y="58614"/>
                  </a:lnTo>
                  <a:lnTo>
                    <a:pt x="5564124" y="96012"/>
                  </a:lnTo>
                  <a:lnTo>
                    <a:pt x="5564124" y="480060"/>
                  </a:lnTo>
                  <a:lnTo>
                    <a:pt x="5556587" y="517457"/>
                  </a:lnTo>
                  <a:lnTo>
                    <a:pt x="5536025" y="547973"/>
                  </a:lnTo>
                  <a:lnTo>
                    <a:pt x="5505509" y="568535"/>
                  </a:lnTo>
                  <a:lnTo>
                    <a:pt x="5468112" y="576072"/>
                  </a:lnTo>
                  <a:lnTo>
                    <a:pt x="96012" y="576072"/>
                  </a:lnTo>
                  <a:lnTo>
                    <a:pt x="58641" y="568535"/>
                  </a:lnTo>
                  <a:lnTo>
                    <a:pt x="28122" y="547973"/>
                  </a:lnTo>
                  <a:lnTo>
                    <a:pt x="7545" y="517457"/>
                  </a:lnTo>
                  <a:lnTo>
                    <a:pt x="0" y="480060"/>
                  </a:lnTo>
                  <a:lnTo>
                    <a:pt x="0" y="96012"/>
                  </a:lnTo>
                  <a:close/>
                </a:path>
              </a:pathLst>
            </a:custGeom>
            <a:ln w="9144">
              <a:solidFill>
                <a:srgbClr val="90A6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534733" y="3750373"/>
            <a:ext cx="5543550" cy="2397760"/>
            <a:chOff x="534733" y="3750373"/>
            <a:chExt cx="5543550" cy="2397760"/>
          </a:xfrm>
        </p:grpSpPr>
        <p:sp>
          <p:nvSpPr>
            <p:cNvPr id="13" name="object 13"/>
            <p:cNvSpPr/>
            <p:nvPr/>
          </p:nvSpPr>
          <p:spPr>
            <a:xfrm>
              <a:off x="571499" y="5108447"/>
              <a:ext cx="5483860" cy="361315"/>
            </a:xfrm>
            <a:custGeom>
              <a:avLst/>
              <a:gdLst/>
              <a:ahLst/>
              <a:cxnLst/>
              <a:rect l="l" t="t" r="r" b="b"/>
              <a:pathLst>
                <a:path w="5483860" h="361314">
                  <a:moveTo>
                    <a:pt x="5423154" y="0"/>
                  </a:moveTo>
                  <a:lnTo>
                    <a:pt x="60198" y="0"/>
                  </a:lnTo>
                  <a:lnTo>
                    <a:pt x="36765" y="4726"/>
                  </a:lnTo>
                  <a:lnTo>
                    <a:pt x="17630" y="17621"/>
                  </a:lnTo>
                  <a:lnTo>
                    <a:pt x="4730" y="36754"/>
                  </a:lnTo>
                  <a:lnTo>
                    <a:pt x="0" y="60197"/>
                  </a:lnTo>
                  <a:lnTo>
                    <a:pt x="0" y="300989"/>
                  </a:lnTo>
                  <a:lnTo>
                    <a:pt x="4730" y="324433"/>
                  </a:lnTo>
                  <a:lnTo>
                    <a:pt x="17630" y="343566"/>
                  </a:lnTo>
                  <a:lnTo>
                    <a:pt x="36765" y="356461"/>
                  </a:lnTo>
                  <a:lnTo>
                    <a:pt x="60198" y="361188"/>
                  </a:lnTo>
                  <a:lnTo>
                    <a:pt x="5423154" y="361188"/>
                  </a:lnTo>
                  <a:lnTo>
                    <a:pt x="5446597" y="356461"/>
                  </a:lnTo>
                  <a:lnTo>
                    <a:pt x="5465730" y="343566"/>
                  </a:lnTo>
                  <a:lnTo>
                    <a:pt x="5478625" y="324433"/>
                  </a:lnTo>
                  <a:lnTo>
                    <a:pt x="5483352" y="300989"/>
                  </a:lnTo>
                  <a:lnTo>
                    <a:pt x="5483352" y="60197"/>
                  </a:lnTo>
                  <a:lnTo>
                    <a:pt x="5478625" y="36754"/>
                  </a:lnTo>
                  <a:lnTo>
                    <a:pt x="5465730" y="17621"/>
                  </a:lnTo>
                  <a:lnTo>
                    <a:pt x="5446597" y="4726"/>
                  </a:lnTo>
                  <a:lnTo>
                    <a:pt x="542315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71499" y="5108447"/>
              <a:ext cx="5483860" cy="361315"/>
            </a:xfrm>
            <a:custGeom>
              <a:avLst/>
              <a:gdLst/>
              <a:ahLst/>
              <a:cxnLst/>
              <a:rect l="l" t="t" r="r" b="b"/>
              <a:pathLst>
                <a:path w="5483860" h="361314">
                  <a:moveTo>
                    <a:pt x="0" y="60197"/>
                  </a:moveTo>
                  <a:lnTo>
                    <a:pt x="4730" y="36754"/>
                  </a:lnTo>
                  <a:lnTo>
                    <a:pt x="17630" y="17621"/>
                  </a:lnTo>
                  <a:lnTo>
                    <a:pt x="36765" y="4726"/>
                  </a:lnTo>
                  <a:lnTo>
                    <a:pt x="60198" y="0"/>
                  </a:lnTo>
                  <a:lnTo>
                    <a:pt x="5423154" y="0"/>
                  </a:lnTo>
                  <a:lnTo>
                    <a:pt x="5446597" y="4726"/>
                  </a:lnTo>
                  <a:lnTo>
                    <a:pt x="5465730" y="17621"/>
                  </a:lnTo>
                  <a:lnTo>
                    <a:pt x="5478625" y="36754"/>
                  </a:lnTo>
                  <a:lnTo>
                    <a:pt x="5483352" y="60197"/>
                  </a:lnTo>
                  <a:lnTo>
                    <a:pt x="5483352" y="300989"/>
                  </a:lnTo>
                  <a:lnTo>
                    <a:pt x="5478625" y="324433"/>
                  </a:lnTo>
                  <a:lnTo>
                    <a:pt x="5465730" y="343566"/>
                  </a:lnTo>
                  <a:lnTo>
                    <a:pt x="5446597" y="356461"/>
                  </a:lnTo>
                  <a:lnTo>
                    <a:pt x="5423154" y="361188"/>
                  </a:lnTo>
                  <a:lnTo>
                    <a:pt x="60198" y="361188"/>
                  </a:lnTo>
                  <a:lnTo>
                    <a:pt x="36765" y="356461"/>
                  </a:lnTo>
                  <a:lnTo>
                    <a:pt x="17630" y="343566"/>
                  </a:lnTo>
                  <a:lnTo>
                    <a:pt x="4730" y="324433"/>
                  </a:lnTo>
                  <a:lnTo>
                    <a:pt x="0" y="300989"/>
                  </a:lnTo>
                  <a:lnTo>
                    <a:pt x="0" y="60197"/>
                  </a:lnTo>
                  <a:close/>
                </a:path>
              </a:pathLst>
            </a:custGeom>
            <a:ln w="9144">
              <a:solidFill>
                <a:srgbClr val="90A6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39495" y="3755135"/>
              <a:ext cx="5534025" cy="431800"/>
            </a:xfrm>
            <a:custGeom>
              <a:avLst/>
              <a:gdLst/>
              <a:ahLst/>
              <a:cxnLst/>
              <a:rect l="l" t="t" r="r" b="b"/>
              <a:pathLst>
                <a:path w="5534025" h="431800">
                  <a:moveTo>
                    <a:pt x="5461762" y="0"/>
                  </a:moveTo>
                  <a:lnTo>
                    <a:pt x="71882" y="0"/>
                  </a:lnTo>
                  <a:lnTo>
                    <a:pt x="43901" y="5641"/>
                  </a:lnTo>
                  <a:lnTo>
                    <a:pt x="21053" y="21034"/>
                  </a:lnTo>
                  <a:lnTo>
                    <a:pt x="5648" y="43880"/>
                  </a:lnTo>
                  <a:lnTo>
                    <a:pt x="0" y="71881"/>
                  </a:lnTo>
                  <a:lnTo>
                    <a:pt x="0" y="359409"/>
                  </a:lnTo>
                  <a:lnTo>
                    <a:pt x="5648" y="387411"/>
                  </a:lnTo>
                  <a:lnTo>
                    <a:pt x="21053" y="410257"/>
                  </a:lnTo>
                  <a:lnTo>
                    <a:pt x="43901" y="425650"/>
                  </a:lnTo>
                  <a:lnTo>
                    <a:pt x="71882" y="431291"/>
                  </a:lnTo>
                  <a:lnTo>
                    <a:pt x="5461762" y="431291"/>
                  </a:lnTo>
                  <a:lnTo>
                    <a:pt x="5489763" y="425650"/>
                  </a:lnTo>
                  <a:lnTo>
                    <a:pt x="5512609" y="410257"/>
                  </a:lnTo>
                  <a:lnTo>
                    <a:pt x="5528002" y="387411"/>
                  </a:lnTo>
                  <a:lnTo>
                    <a:pt x="5533644" y="359409"/>
                  </a:lnTo>
                  <a:lnTo>
                    <a:pt x="5533644" y="71881"/>
                  </a:lnTo>
                  <a:lnTo>
                    <a:pt x="5528002" y="43880"/>
                  </a:lnTo>
                  <a:lnTo>
                    <a:pt x="5512609" y="21034"/>
                  </a:lnTo>
                  <a:lnTo>
                    <a:pt x="5489763" y="5641"/>
                  </a:lnTo>
                  <a:lnTo>
                    <a:pt x="5461762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39495" y="3755135"/>
              <a:ext cx="5534025" cy="431800"/>
            </a:xfrm>
            <a:custGeom>
              <a:avLst/>
              <a:gdLst/>
              <a:ahLst/>
              <a:cxnLst/>
              <a:rect l="l" t="t" r="r" b="b"/>
              <a:pathLst>
                <a:path w="5534025" h="431800">
                  <a:moveTo>
                    <a:pt x="0" y="71881"/>
                  </a:moveTo>
                  <a:lnTo>
                    <a:pt x="5648" y="43880"/>
                  </a:lnTo>
                  <a:lnTo>
                    <a:pt x="21053" y="21034"/>
                  </a:lnTo>
                  <a:lnTo>
                    <a:pt x="43901" y="5641"/>
                  </a:lnTo>
                  <a:lnTo>
                    <a:pt x="71882" y="0"/>
                  </a:lnTo>
                  <a:lnTo>
                    <a:pt x="5461762" y="0"/>
                  </a:lnTo>
                  <a:lnTo>
                    <a:pt x="5489763" y="5641"/>
                  </a:lnTo>
                  <a:lnTo>
                    <a:pt x="5512609" y="21034"/>
                  </a:lnTo>
                  <a:lnTo>
                    <a:pt x="5528002" y="43880"/>
                  </a:lnTo>
                  <a:lnTo>
                    <a:pt x="5533644" y="71881"/>
                  </a:lnTo>
                  <a:lnTo>
                    <a:pt x="5533644" y="359409"/>
                  </a:lnTo>
                  <a:lnTo>
                    <a:pt x="5528002" y="387411"/>
                  </a:lnTo>
                  <a:lnTo>
                    <a:pt x="5512609" y="410257"/>
                  </a:lnTo>
                  <a:lnTo>
                    <a:pt x="5489763" y="425650"/>
                  </a:lnTo>
                  <a:lnTo>
                    <a:pt x="5461762" y="431291"/>
                  </a:lnTo>
                  <a:lnTo>
                    <a:pt x="71882" y="431291"/>
                  </a:lnTo>
                  <a:lnTo>
                    <a:pt x="43901" y="425650"/>
                  </a:lnTo>
                  <a:lnTo>
                    <a:pt x="21053" y="410257"/>
                  </a:lnTo>
                  <a:lnTo>
                    <a:pt x="5648" y="387411"/>
                  </a:lnTo>
                  <a:lnTo>
                    <a:pt x="0" y="359409"/>
                  </a:lnTo>
                  <a:lnTo>
                    <a:pt x="0" y="71881"/>
                  </a:lnTo>
                  <a:close/>
                </a:path>
              </a:pathLst>
            </a:custGeom>
            <a:ln w="9144">
              <a:solidFill>
                <a:srgbClr val="90A6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66927" y="4320539"/>
              <a:ext cx="5488305" cy="577850"/>
            </a:xfrm>
            <a:custGeom>
              <a:avLst/>
              <a:gdLst/>
              <a:ahLst/>
              <a:cxnLst/>
              <a:rect l="l" t="t" r="r" b="b"/>
              <a:pathLst>
                <a:path w="5488305" h="577850">
                  <a:moveTo>
                    <a:pt x="5391658" y="0"/>
                  </a:moveTo>
                  <a:lnTo>
                    <a:pt x="96265" y="0"/>
                  </a:lnTo>
                  <a:lnTo>
                    <a:pt x="58796" y="7558"/>
                  </a:lnTo>
                  <a:lnTo>
                    <a:pt x="28197" y="28178"/>
                  </a:lnTo>
                  <a:lnTo>
                    <a:pt x="7565" y="58775"/>
                  </a:lnTo>
                  <a:lnTo>
                    <a:pt x="0" y="96266"/>
                  </a:lnTo>
                  <a:lnTo>
                    <a:pt x="0" y="481330"/>
                  </a:lnTo>
                  <a:lnTo>
                    <a:pt x="7565" y="518820"/>
                  </a:lnTo>
                  <a:lnTo>
                    <a:pt x="28197" y="549417"/>
                  </a:lnTo>
                  <a:lnTo>
                    <a:pt x="58796" y="570037"/>
                  </a:lnTo>
                  <a:lnTo>
                    <a:pt x="96265" y="577596"/>
                  </a:lnTo>
                  <a:lnTo>
                    <a:pt x="5391658" y="577596"/>
                  </a:lnTo>
                  <a:lnTo>
                    <a:pt x="5429148" y="570037"/>
                  </a:lnTo>
                  <a:lnTo>
                    <a:pt x="5459745" y="549417"/>
                  </a:lnTo>
                  <a:lnTo>
                    <a:pt x="5480365" y="518820"/>
                  </a:lnTo>
                  <a:lnTo>
                    <a:pt x="5487924" y="481330"/>
                  </a:lnTo>
                  <a:lnTo>
                    <a:pt x="5487924" y="96266"/>
                  </a:lnTo>
                  <a:lnTo>
                    <a:pt x="5480365" y="58775"/>
                  </a:lnTo>
                  <a:lnTo>
                    <a:pt x="5459745" y="28178"/>
                  </a:lnTo>
                  <a:lnTo>
                    <a:pt x="5429148" y="7558"/>
                  </a:lnTo>
                  <a:lnTo>
                    <a:pt x="5391658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66927" y="4320539"/>
              <a:ext cx="5488305" cy="577850"/>
            </a:xfrm>
            <a:custGeom>
              <a:avLst/>
              <a:gdLst/>
              <a:ahLst/>
              <a:cxnLst/>
              <a:rect l="l" t="t" r="r" b="b"/>
              <a:pathLst>
                <a:path w="5488305" h="577850">
                  <a:moveTo>
                    <a:pt x="0" y="96266"/>
                  </a:moveTo>
                  <a:lnTo>
                    <a:pt x="7565" y="58775"/>
                  </a:lnTo>
                  <a:lnTo>
                    <a:pt x="28197" y="28178"/>
                  </a:lnTo>
                  <a:lnTo>
                    <a:pt x="58796" y="7558"/>
                  </a:lnTo>
                  <a:lnTo>
                    <a:pt x="96265" y="0"/>
                  </a:lnTo>
                  <a:lnTo>
                    <a:pt x="5391658" y="0"/>
                  </a:lnTo>
                  <a:lnTo>
                    <a:pt x="5429148" y="7558"/>
                  </a:lnTo>
                  <a:lnTo>
                    <a:pt x="5459745" y="28178"/>
                  </a:lnTo>
                  <a:lnTo>
                    <a:pt x="5480365" y="58775"/>
                  </a:lnTo>
                  <a:lnTo>
                    <a:pt x="5487924" y="96266"/>
                  </a:lnTo>
                  <a:lnTo>
                    <a:pt x="5487924" y="481330"/>
                  </a:lnTo>
                  <a:lnTo>
                    <a:pt x="5480365" y="518820"/>
                  </a:lnTo>
                  <a:lnTo>
                    <a:pt x="5459745" y="549417"/>
                  </a:lnTo>
                  <a:lnTo>
                    <a:pt x="5429148" y="570037"/>
                  </a:lnTo>
                  <a:lnTo>
                    <a:pt x="5391658" y="577596"/>
                  </a:lnTo>
                  <a:lnTo>
                    <a:pt x="96265" y="577596"/>
                  </a:lnTo>
                  <a:lnTo>
                    <a:pt x="58796" y="570037"/>
                  </a:lnTo>
                  <a:lnTo>
                    <a:pt x="28197" y="549417"/>
                  </a:lnTo>
                  <a:lnTo>
                    <a:pt x="7565" y="518820"/>
                  </a:lnTo>
                  <a:lnTo>
                    <a:pt x="0" y="481330"/>
                  </a:lnTo>
                  <a:lnTo>
                    <a:pt x="0" y="96266"/>
                  </a:lnTo>
                  <a:close/>
                </a:path>
              </a:pathLst>
            </a:custGeom>
            <a:ln w="9143">
              <a:solidFill>
                <a:srgbClr val="90A6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71499" y="5571743"/>
              <a:ext cx="5483860" cy="571500"/>
            </a:xfrm>
            <a:custGeom>
              <a:avLst/>
              <a:gdLst/>
              <a:ahLst/>
              <a:cxnLst/>
              <a:rect l="l" t="t" r="r" b="b"/>
              <a:pathLst>
                <a:path w="5483860" h="571500">
                  <a:moveTo>
                    <a:pt x="5388102" y="0"/>
                  </a:moveTo>
                  <a:lnTo>
                    <a:pt x="95250" y="0"/>
                  </a:lnTo>
                  <a:lnTo>
                    <a:pt x="58175" y="7485"/>
                  </a:lnTo>
                  <a:lnTo>
                    <a:pt x="27898" y="27898"/>
                  </a:lnTo>
                  <a:lnTo>
                    <a:pt x="7485" y="58175"/>
                  </a:lnTo>
                  <a:lnTo>
                    <a:pt x="0" y="95249"/>
                  </a:lnTo>
                  <a:lnTo>
                    <a:pt x="0" y="476249"/>
                  </a:lnTo>
                  <a:lnTo>
                    <a:pt x="7485" y="513324"/>
                  </a:lnTo>
                  <a:lnTo>
                    <a:pt x="27898" y="543601"/>
                  </a:lnTo>
                  <a:lnTo>
                    <a:pt x="58175" y="564014"/>
                  </a:lnTo>
                  <a:lnTo>
                    <a:pt x="95250" y="571499"/>
                  </a:lnTo>
                  <a:lnTo>
                    <a:pt x="5388102" y="571499"/>
                  </a:lnTo>
                  <a:lnTo>
                    <a:pt x="5425166" y="564014"/>
                  </a:lnTo>
                  <a:lnTo>
                    <a:pt x="5455443" y="543601"/>
                  </a:lnTo>
                  <a:lnTo>
                    <a:pt x="5475862" y="513324"/>
                  </a:lnTo>
                  <a:lnTo>
                    <a:pt x="5483352" y="476249"/>
                  </a:lnTo>
                  <a:lnTo>
                    <a:pt x="5483352" y="95249"/>
                  </a:lnTo>
                  <a:lnTo>
                    <a:pt x="5475862" y="58175"/>
                  </a:lnTo>
                  <a:lnTo>
                    <a:pt x="5455443" y="27898"/>
                  </a:lnTo>
                  <a:lnTo>
                    <a:pt x="5425166" y="7485"/>
                  </a:lnTo>
                  <a:lnTo>
                    <a:pt x="5388102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71499" y="5571743"/>
              <a:ext cx="5483860" cy="571500"/>
            </a:xfrm>
            <a:custGeom>
              <a:avLst/>
              <a:gdLst/>
              <a:ahLst/>
              <a:cxnLst/>
              <a:rect l="l" t="t" r="r" b="b"/>
              <a:pathLst>
                <a:path w="5483860" h="571500">
                  <a:moveTo>
                    <a:pt x="0" y="95249"/>
                  </a:moveTo>
                  <a:lnTo>
                    <a:pt x="7485" y="58175"/>
                  </a:lnTo>
                  <a:lnTo>
                    <a:pt x="27898" y="27898"/>
                  </a:lnTo>
                  <a:lnTo>
                    <a:pt x="58175" y="7485"/>
                  </a:lnTo>
                  <a:lnTo>
                    <a:pt x="95250" y="0"/>
                  </a:lnTo>
                  <a:lnTo>
                    <a:pt x="5388102" y="0"/>
                  </a:lnTo>
                  <a:lnTo>
                    <a:pt x="5425166" y="7485"/>
                  </a:lnTo>
                  <a:lnTo>
                    <a:pt x="5455443" y="27898"/>
                  </a:lnTo>
                  <a:lnTo>
                    <a:pt x="5475862" y="58175"/>
                  </a:lnTo>
                  <a:lnTo>
                    <a:pt x="5483352" y="95249"/>
                  </a:lnTo>
                  <a:lnTo>
                    <a:pt x="5483352" y="476249"/>
                  </a:lnTo>
                  <a:lnTo>
                    <a:pt x="5475862" y="513324"/>
                  </a:lnTo>
                  <a:lnTo>
                    <a:pt x="5455443" y="543601"/>
                  </a:lnTo>
                  <a:lnTo>
                    <a:pt x="5425166" y="564014"/>
                  </a:lnTo>
                  <a:lnTo>
                    <a:pt x="5388102" y="571499"/>
                  </a:lnTo>
                  <a:lnTo>
                    <a:pt x="95250" y="571499"/>
                  </a:lnTo>
                  <a:lnTo>
                    <a:pt x="58175" y="564014"/>
                  </a:lnTo>
                  <a:lnTo>
                    <a:pt x="27898" y="543601"/>
                  </a:lnTo>
                  <a:lnTo>
                    <a:pt x="7485" y="513324"/>
                  </a:lnTo>
                  <a:lnTo>
                    <a:pt x="0" y="476249"/>
                  </a:lnTo>
                  <a:lnTo>
                    <a:pt x="0" y="95249"/>
                  </a:lnTo>
                  <a:close/>
                </a:path>
              </a:pathLst>
            </a:custGeom>
            <a:ln w="9144">
              <a:solidFill>
                <a:srgbClr val="90A6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639572" y="3077336"/>
            <a:ext cx="5241290" cy="29165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16535" marR="90170" indent="635" algn="ctr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отримують</a:t>
            </a:r>
            <a:r>
              <a:rPr sz="1600" spc="3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на</a:t>
            </a:r>
            <a:r>
              <a:rPr sz="16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вимогу</a:t>
            </a:r>
            <a:r>
              <a:rPr sz="1600" spc="2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0,2</a:t>
            </a:r>
            <a:r>
              <a:rPr sz="160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тритурації</a:t>
            </a:r>
            <a:r>
              <a:rPr sz="16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164A4F"/>
                </a:solidFill>
                <a:latin typeface="Tahoma"/>
                <a:cs typeface="Tahoma"/>
              </a:rPr>
              <a:t>платифіліну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 гідротартрату</a:t>
            </a:r>
            <a:r>
              <a:rPr sz="1600" spc="3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(1:10),</a:t>
            </a:r>
            <a:r>
              <a:rPr sz="160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164A4F"/>
                </a:solidFill>
                <a:latin typeface="Tahoma"/>
                <a:cs typeface="Tahoma"/>
              </a:rPr>
              <a:t>висипають</a:t>
            </a:r>
            <a:r>
              <a:rPr sz="1600" spc="2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у </a:t>
            </a:r>
            <a:r>
              <a:rPr sz="1600" spc="-10" dirty="0">
                <a:solidFill>
                  <a:srgbClr val="164A4F"/>
                </a:solidFill>
                <a:latin typeface="Tahoma"/>
                <a:cs typeface="Tahoma"/>
              </a:rPr>
              <a:t>ступку</a:t>
            </a:r>
            <a:r>
              <a:rPr sz="1600" spc="3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і</a:t>
            </a:r>
            <a:r>
              <a:rPr sz="1600" spc="-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змішують</a:t>
            </a:r>
            <a:endParaRPr sz="16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600" spc="-10" dirty="0">
                <a:solidFill>
                  <a:srgbClr val="164A4F"/>
                </a:solidFill>
                <a:latin typeface="Tahoma"/>
                <a:cs typeface="Tahoma"/>
              </a:rPr>
              <a:t>додають</a:t>
            </a:r>
            <a:r>
              <a:rPr sz="1600" spc="3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0,2</a:t>
            </a:r>
            <a:r>
              <a:rPr sz="1600" spc="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папаверину </a:t>
            </a:r>
            <a:r>
              <a:rPr sz="1600" spc="-10" dirty="0">
                <a:solidFill>
                  <a:srgbClr val="164A4F"/>
                </a:solidFill>
                <a:latin typeface="Tahoma"/>
                <a:cs typeface="Tahoma"/>
              </a:rPr>
              <a:t>гідрохлориду,</a:t>
            </a:r>
            <a:r>
              <a:rPr sz="1600" spc="3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164A4F"/>
                </a:solidFill>
                <a:latin typeface="Tahoma"/>
                <a:cs typeface="Tahoma"/>
              </a:rPr>
              <a:t>перемішують</a:t>
            </a:r>
            <a:endParaRPr sz="16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750">
              <a:latin typeface="Tahoma"/>
              <a:cs typeface="Tahoma"/>
            </a:endParaRPr>
          </a:p>
          <a:p>
            <a:pPr marL="111125" marR="5080" algn="ctr">
              <a:lnSpc>
                <a:spcPct val="100000"/>
              </a:lnSpc>
              <a:tabLst>
                <a:tab pos="1884680" algn="l"/>
              </a:tabLst>
            </a:pP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у</a:t>
            </a:r>
            <a:r>
              <a:rPr sz="1600" spc="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164A4F"/>
                </a:solidFill>
                <a:latin typeface="Tahoma"/>
                <a:cs typeface="Tahoma"/>
              </a:rPr>
              <a:t>кілька</a:t>
            </a:r>
            <a:r>
              <a:rPr sz="1600" spc="2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164A4F"/>
                </a:solidFill>
                <a:latin typeface="Tahoma"/>
                <a:cs typeface="Tahoma"/>
              </a:rPr>
              <a:t>прийомів	додають</a:t>
            </a:r>
            <a:r>
              <a:rPr sz="1600" spc="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залишок</a:t>
            </a:r>
            <a:r>
              <a:rPr sz="1600" spc="1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цукру</a:t>
            </a:r>
            <a:r>
              <a:rPr sz="16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з</a:t>
            </a:r>
            <a:r>
              <a:rPr sz="1600" spc="1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164A4F"/>
                </a:solidFill>
                <a:latin typeface="Tahoma"/>
                <a:cs typeface="Tahoma"/>
              </a:rPr>
              <a:t>капсули</a:t>
            </a:r>
            <a:r>
              <a:rPr sz="1600" spc="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, </a:t>
            </a:r>
            <a:r>
              <a:rPr sz="1600" spc="-484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змішують</a:t>
            </a:r>
            <a:r>
              <a:rPr sz="1600" spc="3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до</a:t>
            </a:r>
            <a:r>
              <a:rPr sz="1600" spc="-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однорідності</a:t>
            </a:r>
            <a:endParaRPr sz="16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100">
              <a:latin typeface="Tahoma"/>
              <a:cs typeface="Tahoma"/>
            </a:endParaRPr>
          </a:p>
          <a:p>
            <a:pPr marL="103505" algn="ctr">
              <a:lnSpc>
                <a:spcPct val="100000"/>
              </a:lnSpc>
            </a:pPr>
            <a:r>
              <a:rPr sz="1400" spc="-5" dirty="0">
                <a:solidFill>
                  <a:srgbClr val="164A4F"/>
                </a:solidFill>
                <a:latin typeface="Tahoma"/>
                <a:cs typeface="Tahoma"/>
              </a:rPr>
              <a:t>Розважують</a:t>
            </a:r>
            <a:r>
              <a:rPr sz="1400" spc="409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400" spc="-5" dirty="0">
                <a:solidFill>
                  <a:srgbClr val="164A4F"/>
                </a:solidFill>
                <a:latin typeface="Tahoma"/>
                <a:cs typeface="Tahoma"/>
              </a:rPr>
              <a:t>по</a:t>
            </a:r>
            <a:r>
              <a:rPr sz="1400" spc="-2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164A4F"/>
                </a:solidFill>
                <a:latin typeface="Tahoma"/>
                <a:cs typeface="Tahoma"/>
              </a:rPr>
              <a:t>0,37</a:t>
            </a:r>
            <a:r>
              <a:rPr sz="1400" spc="-1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164A4F"/>
                </a:solidFill>
                <a:latin typeface="Tahoma"/>
                <a:cs typeface="Tahoma"/>
              </a:rPr>
              <a:t>на</a:t>
            </a:r>
            <a:r>
              <a:rPr sz="1400" spc="-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164A4F"/>
                </a:solidFill>
                <a:latin typeface="Tahoma"/>
                <a:cs typeface="Tahoma"/>
              </a:rPr>
              <a:t>10</a:t>
            </a:r>
            <a:r>
              <a:rPr sz="1400" spc="-2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400" spc="-5" dirty="0">
                <a:solidFill>
                  <a:srgbClr val="164A4F"/>
                </a:solidFill>
                <a:latin typeface="Tahoma"/>
                <a:cs typeface="Tahoma"/>
              </a:rPr>
              <a:t>доз</a:t>
            </a:r>
            <a:endParaRPr sz="14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200">
              <a:latin typeface="Tahoma"/>
              <a:cs typeface="Tahoma"/>
            </a:endParaRPr>
          </a:p>
          <a:p>
            <a:pPr marL="106045" algn="ctr">
              <a:lnSpc>
                <a:spcPct val="100000"/>
              </a:lnSpc>
            </a:pPr>
            <a:r>
              <a:rPr sz="1600" spc="-10" dirty="0">
                <a:solidFill>
                  <a:srgbClr val="164A4F"/>
                </a:solidFill>
                <a:latin typeface="Tahoma"/>
                <a:cs typeface="Tahoma"/>
              </a:rPr>
              <a:t>упаковують</a:t>
            </a:r>
            <a:r>
              <a:rPr sz="1600" spc="3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і</a:t>
            </a:r>
            <a:r>
              <a:rPr sz="1600" spc="-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оформляють</a:t>
            </a:r>
            <a:r>
              <a:rPr sz="1600" spc="5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до</a:t>
            </a:r>
            <a:r>
              <a:rPr sz="160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164A4F"/>
                </a:solidFill>
                <a:latin typeface="Tahoma"/>
                <a:cs typeface="Tahoma"/>
              </a:rPr>
              <a:t>відпуску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072132" y="6249415"/>
            <a:ext cx="611695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Оформлення:</a:t>
            </a:r>
            <a:r>
              <a:rPr sz="1600" spc="2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№</a:t>
            </a:r>
            <a:r>
              <a:rPr sz="160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рецепта,</a:t>
            </a:r>
            <a:r>
              <a:rPr sz="160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164A4F"/>
                </a:solidFill>
                <a:latin typeface="Tahoma"/>
                <a:cs typeface="Tahoma"/>
              </a:rPr>
              <a:t>етикетка</a:t>
            </a:r>
            <a:r>
              <a:rPr sz="1600" spc="2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«Внутрішньо»,</a:t>
            </a:r>
            <a:r>
              <a:rPr sz="1600" spc="2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«Сигнатура»,</a:t>
            </a:r>
            <a:endParaRPr sz="1600">
              <a:latin typeface="Tahoma"/>
              <a:cs typeface="Tahoma"/>
            </a:endParaRPr>
          </a:p>
          <a:p>
            <a:pPr marL="29209">
              <a:lnSpc>
                <a:spcPct val="100000"/>
              </a:lnSpc>
              <a:spcBef>
                <a:spcPts val="5"/>
              </a:spcBef>
              <a:tabLst>
                <a:tab pos="1367790" algn="l"/>
                <a:tab pos="4277360" algn="l"/>
              </a:tabLst>
            </a:pPr>
            <a:r>
              <a:rPr sz="1600" spc="-10" dirty="0">
                <a:solidFill>
                  <a:srgbClr val="164A4F"/>
                </a:solidFill>
                <a:latin typeface="Tahoma"/>
                <a:cs typeface="Tahoma"/>
              </a:rPr>
              <a:t>«Поводитись	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з</a:t>
            </a:r>
            <a:r>
              <a:rPr sz="1600" spc="1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164A4F"/>
                </a:solidFill>
                <a:latin typeface="Tahoma"/>
                <a:cs typeface="Tahoma"/>
              </a:rPr>
              <a:t>обережністю»,</a:t>
            </a:r>
            <a:r>
              <a:rPr sz="1600" spc="6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164A4F"/>
                </a:solidFill>
                <a:latin typeface="Tahoma"/>
                <a:cs typeface="Tahoma"/>
              </a:rPr>
              <a:t>«Берегти</a:t>
            </a:r>
            <a:r>
              <a:rPr sz="1600" spc="1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від	дітей»,</a:t>
            </a:r>
            <a:r>
              <a:rPr sz="1600" spc="-7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опечатують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2662427" y="2488692"/>
            <a:ext cx="4264660" cy="481965"/>
            <a:chOff x="2662427" y="2488692"/>
            <a:chExt cx="4264660" cy="481965"/>
          </a:xfrm>
        </p:grpSpPr>
        <p:sp>
          <p:nvSpPr>
            <p:cNvPr id="24" name="object 24"/>
            <p:cNvSpPr/>
            <p:nvPr/>
          </p:nvSpPr>
          <p:spPr>
            <a:xfrm>
              <a:off x="6103619" y="2488692"/>
              <a:ext cx="822960" cy="76200"/>
            </a:xfrm>
            <a:custGeom>
              <a:avLst/>
              <a:gdLst/>
              <a:ahLst/>
              <a:cxnLst/>
              <a:rect l="l" t="t" r="r" b="b"/>
              <a:pathLst>
                <a:path w="822959" h="76200">
                  <a:moveTo>
                    <a:pt x="746759" y="0"/>
                  </a:moveTo>
                  <a:lnTo>
                    <a:pt x="746759" y="76200"/>
                  </a:lnTo>
                  <a:lnTo>
                    <a:pt x="810259" y="44450"/>
                  </a:lnTo>
                  <a:lnTo>
                    <a:pt x="759459" y="44450"/>
                  </a:lnTo>
                  <a:lnTo>
                    <a:pt x="759459" y="31750"/>
                  </a:lnTo>
                  <a:lnTo>
                    <a:pt x="810259" y="31750"/>
                  </a:lnTo>
                  <a:lnTo>
                    <a:pt x="746759" y="0"/>
                  </a:lnTo>
                  <a:close/>
                </a:path>
                <a:path w="822959" h="76200">
                  <a:moveTo>
                    <a:pt x="746759" y="31750"/>
                  </a:moveTo>
                  <a:lnTo>
                    <a:pt x="0" y="31750"/>
                  </a:lnTo>
                  <a:lnTo>
                    <a:pt x="0" y="44450"/>
                  </a:lnTo>
                  <a:lnTo>
                    <a:pt x="746759" y="44450"/>
                  </a:lnTo>
                  <a:lnTo>
                    <a:pt x="746759" y="31750"/>
                  </a:lnTo>
                  <a:close/>
                </a:path>
                <a:path w="822959" h="76200">
                  <a:moveTo>
                    <a:pt x="810259" y="31750"/>
                  </a:moveTo>
                  <a:lnTo>
                    <a:pt x="759459" y="31750"/>
                  </a:lnTo>
                  <a:lnTo>
                    <a:pt x="759459" y="44450"/>
                  </a:lnTo>
                  <a:lnTo>
                    <a:pt x="810259" y="44450"/>
                  </a:lnTo>
                  <a:lnTo>
                    <a:pt x="822959" y="38100"/>
                  </a:lnTo>
                  <a:lnTo>
                    <a:pt x="810259" y="31750"/>
                  </a:lnTo>
                  <a:close/>
                </a:path>
              </a:pathLst>
            </a:custGeom>
            <a:solidFill>
              <a:srgbClr val="164A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62427" y="2825496"/>
              <a:ext cx="76200" cy="144779"/>
            </a:xfrm>
            <a:prstGeom prst="rect">
              <a:avLst/>
            </a:prstGeom>
          </p:spPr>
        </p:pic>
      </p:grpSp>
      <p:pic>
        <p:nvPicPr>
          <p:cNvPr id="26" name="object 2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62427" y="3547871"/>
            <a:ext cx="76200" cy="144779"/>
          </a:xfrm>
          <a:prstGeom prst="rect">
            <a:avLst/>
          </a:prstGeom>
        </p:spPr>
      </p:pic>
      <p:grpSp>
        <p:nvGrpSpPr>
          <p:cNvPr id="27" name="object 27"/>
          <p:cNvGrpSpPr/>
          <p:nvPr/>
        </p:nvGrpSpPr>
        <p:grpSpPr>
          <a:xfrm>
            <a:off x="2734055" y="4163567"/>
            <a:ext cx="508000" cy="1426845"/>
            <a:chOff x="2734055" y="4163567"/>
            <a:chExt cx="508000" cy="1426845"/>
          </a:xfrm>
        </p:grpSpPr>
        <p:pic>
          <p:nvPicPr>
            <p:cNvPr id="28" name="object 2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34055" y="4163567"/>
              <a:ext cx="76200" cy="144780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65347" y="4940807"/>
              <a:ext cx="76200" cy="143256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65347" y="5445251"/>
              <a:ext cx="76200" cy="144779"/>
            </a:xfrm>
            <a:prstGeom prst="rect">
              <a:avLst/>
            </a:prstGeom>
          </p:spPr>
        </p:pic>
      </p:grpSp>
      <p:sp>
        <p:nvSpPr>
          <p:cNvPr id="31" name="object 31"/>
          <p:cNvSpPr txBox="1"/>
          <p:nvPr/>
        </p:nvSpPr>
        <p:spPr>
          <a:xfrm>
            <a:off x="135637" y="376173"/>
            <a:ext cx="8868123" cy="167830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838325" marR="5080" indent="-1824989">
              <a:lnSpc>
                <a:spcPct val="101800"/>
              </a:lnSpc>
              <a:spcBef>
                <a:spcPts val="60"/>
              </a:spcBef>
              <a:tabLst>
                <a:tab pos="1882775" algn="l"/>
                <a:tab pos="3203575" algn="l"/>
              </a:tabLst>
            </a:pPr>
            <a:r>
              <a:rPr sz="1800" spc="-10" dirty="0">
                <a:solidFill>
                  <a:srgbClr val="496382"/>
                </a:solidFill>
                <a:latin typeface="Tahoma"/>
                <a:cs typeface="Tahoma"/>
              </a:rPr>
              <a:t>ВИГОТОВЛЕННЯ		</a:t>
            </a: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ПОРОШКІВ	</a:t>
            </a:r>
            <a:r>
              <a:rPr sz="1800" dirty="0">
                <a:solidFill>
                  <a:srgbClr val="496382"/>
                </a:solidFill>
                <a:latin typeface="Tahoma"/>
                <a:cs typeface="Tahoma"/>
              </a:rPr>
              <a:t>З </a:t>
            </a: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ОТРУЙНИМИ </a:t>
            </a:r>
            <a:r>
              <a:rPr sz="1800" dirty="0">
                <a:solidFill>
                  <a:srgbClr val="496382"/>
                </a:solidFill>
                <a:latin typeface="Tahoma"/>
                <a:cs typeface="Tahoma"/>
              </a:rPr>
              <a:t>, </a:t>
            </a: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СИЛЬНОДІЮЧИМИ </a:t>
            </a:r>
            <a:r>
              <a:rPr sz="1800" spc="-10" dirty="0">
                <a:solidFill>
                  <a:srgbClr val="496382"/>
                </a:solidFill>
                <a:latin typeface="Tahoma"/>
                <a:cs typeface="Tahoma"/>
              </a:rPr>
              <a:t>РЕЧОВИНАМИ </a:t>
            </a:r>
            <a:r>
              <a:rPr sz="1800" spc="-55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ПРОПИСАНИМИ</a:t>
            </a:r>
            <a:r>
              <a:rPr sz="1800" spc="-3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496382"/>
                </a:solidFill>
                <a:latin typeface="Tahoma"/>
                <a:cs typeface="Tahoma"/>
              </a:rPr>
              <a:t>В</a:t>
            </a:r>
            <a:r>
              <a:rPr sz="18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КІЛЬКОСТІ</a:t>
            </a:r>
            <a:r>
              <a:rPr sz="1800" spc="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496382"/>
                </a:solidFill>
                <a:latin typeface="Tahoma"/>
                <a:cs typeface="Tahoma"/>
              </a:rPr>
              <a:t>МЕНШЕ 0, 05</a:t>
            </a:r>
            <a:r>
              <a:rPr sz="1800" spc="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496382"/>
                </a:solidFill>
                <a:latin typeface="Tahoma"/>
                <a:cs typeface="Tahoma"/>
              </a:rPr>
              <a:t>г</a:t>
            </a:r>
            <a:endParaRPr sz="1800" dirty="0">
              <a:latin typeface="Tahoma"/>
              <a:cs typeface="Tahoma"/>
            </a:endParaRPr>
          </a:p>
          <a:p>
            <a:pPr marL="49530" marR="33020">
              <a:lnSpc>
                <a:spcPct val="100000"/>
              </a:lnSpc>
              <a:spcBef>
                <a:spcPts val="240"/>
              </a:spcBef>
              <a:tabLst>
                <a:tab pos="4164965" algn="l"/>
                <a:tab pos="7416165" algn="l"/>
              </a:tabLst>
            </a:pP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Підготовка</a:t>
            </a:r>
            <a:r>
              <a:rPr sz="1600" spc="3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робочого</a:t>
            </a:r>
            <a:r>
              <a:rPr sz="1600" spc="7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місця,</a:t>
            </a:r>
            <a:r>
              <a:rPr sz="1600" spc="3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164A4F"/>
                </a:solidFill>
                <a:latin typeface="Tahoma"/>
                <a:cs typeface="Tahoma"/>
              </a:rPr>
              <a:t>підбір</a:t>
            </a:r>
            <a:r>
              <a:rPr sz="1600" spc="1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164A4F"/>
                </a:solidFill>
                <a:latin typeface="Tahoma"/>
                <a:cs typeface="Tahoma"/>
              </a:rPr>
              <a:t>посуду,	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допоміжних</a:t>
            </a:r>
            <a:r>
              <a:rPr sz="1600" spc="5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матеріалів</a:t>
            </a:r>
            <a:r>
              <a:rPr sz="1600" spc="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.</a:t>
            </a:r>
            <a:r>
              <a:rPr sz="1600" spc="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Обробка	робочої </a:t>
            </a:r>
            <a:r>
              <a:rPr sz="160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поверхні </a:t>
            </a:r>
            <a:r>
              <a:rPr sz="1600" spc="-10" dirty="0">
                <a:solidFill>
                  <a:srgbClr val="164A4F"/>
                </a:solidFill>
                <a:latin typeface="Tahoma"/>
                <a:cs typeface="Tahoma"/>
              </a:rPr>
              <a:t>стола</a:t>
            </a:r>
            <a:r>
              <a:rPr sz="1600" spc="2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,</a:t>
            </a:r>
            <a:r>
              <a:rPr sz="1600" spc="1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чашок</a:t>
            </a:r>
            <a:r>
              <a:rPr sz="1600" spc="2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терезів</a:t>
            </a:r>
            <a:r>
              <a:rPr sz="160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дезінфікуючими</a:t>
            </a:r>
            <a:r>
              <a:rPr sz="1600" spc="6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засобами,</a:t>
            </a:r>
            <a:r>
              <a:rPr sz="1600" spc="2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164A4F"/>
                </a:solidFill>
                <a:latin typeface="Tahoma"/>
                <a:cs typeface="Tahoma"/>
              </a:rPr>
              <a:t>дозволеними</a:t>
            </a:r>
            <a:r>
              <a:rPr sz="1600" spc="3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до</a:t>
            </a:r>
            <a:r>
              <a:rPr sz="160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використання </a:t>
            </a:r>
            <a:r>
              <a:rPr sz="1600" spc="-484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в</a:t>
            </a:r>
            <a:r>
              <a:rPr sz="1600" spc="-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умовах</a:t>
            </a:r>
            <a:r>
              <a:rPr sz="1600" spc="1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аптеки</a:t>
            </a:r>
            <a:endParaRPr sz="1600" dirty="0">
              <a:latin typeface="Tahoma"/>
              <a:cs typeface="Tahoma"/>
            </a:endParaRPr>
          </a:p>
          <a:p>
            <a:pPr marL="3733800">
              <a:lnSpc>
                <a:spcPct val="100000"/>
              </a:lnSpc>
              <a:spcBef>
                <a:spcPts val="735"/>
              </a:spcBef>
            </a:pP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Технологія</a:t>
            </a:r>
            <a:endParaRPr sz="1600" dirty="0">
              <a:latin typeface="Tahoma"/>
              <a:cs typeface="Tahoma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490727" y="2095500"/>
            <a:ext cx="5564505" cy="864235"/>
          </a:xfrm>
          <a:custGeom>
            <a:avLst/>
            <a:gdLst/>
            <a:ahLst/>
            <a:cxnLst/>
            <a:rect l="l" t="t" r="r" b="b"/>
            <a:pathLst>
              <a:path w="5564505" h="864235">
                <a:moveTo>
                  <a:pt x="0" y="144017"/>
                </a:moveTo>
                <a:lnTo>
                  <a:pt x="7342" y="98511"/>
                </a:lnTo>
                <a:lnTo>
                  <a:pt x="27786" y="58978"/>
                </a:lnTo>
                <a:lnTo>
                  <a:pt x="58962" y="27797"/>
                </a:lnTo>
                <a:lnTo>
                  <a:pt x="98496" y="7345"/>
                </a:lnTo>
                <a:lnTo>
                  <a:pt x="144017" y="0"/>
                </a:lnTo>
                <a:lnTo>
                  <a:pt x="5420106" y="0"/>
                </a:lnTo>
                <a:lnTo>
                  <a:pt x="5465612" y="7345"/>
                </a:lnTo>
                <a:lnTo>
                  <a:pt x="5505145" y="27797"/>
                </a:lnTo>
                <a:lnTo>
                  <a:pt x="5536326" y="58978"/>
                </a:lnTo>
                <a:lnTo>
                  <a:pt x="5556778" y="98511"/>
                </a:lnTo>
                <a:lnTo>
                  <a:pt x="5564124" y="144017"/>
                </a:lnTo>
                <a:lnTo>
                  <a:pt x="5564124" y="720089"/>
                </a:lnTo>
                <a:lnTo>
                  <a:pt x="5556778" y="765596"/>
                </a:lnTo>
                <a:lnTo>
                  <a:pt x="5536326" y="805129"/>
                </a:lnTo>
                <a:lnTo>
                  <a:pt x="5505145" y="836310"/>
                </a:lnTo>
                <a:lnTo>
                  <a:pt x="5465612" y="856762"/>
                </a:lnTo>
                <a:lnTo>
                  <a:pt x="5420106" y="864108"/>
                </a:lnTo>
                <a:lnTo>
                  <a:pt x="144017" y="864108"/>
                </a:lnTo>
                <a:lnTo>
                  <a:pt x="98496" y="856762"/>
                </a:lnTo>
                <a:lnTo>
                  <a:pt x="58962" y="836310"/>
                </a:lnTo>
                <a:lnTo>
                  <a:pt x="27786" y="805129"/>
                </a:lnTo>
                <a:lnTo>
                  <a:pt x="7342" y="765596"/>
                </a:lnTo>
                <a:lnTo>
                  <a:pt x="0" y="720089"/>
                </a:lnTo>
                <a:lnTo>
                  <a:pt x="0" y="144017"/>
                </a:lnTo>
                <a:close/>
              </a:path>
            </a:pathLst>
          </a:custGeom>
          <a:ln w="9144">
            <a:solidFill>
              <a:srgbClr val="90A6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775208" y="2149601"/>
            <a:ext cx="499173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indent="-1270" algn="ctr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в ступці</a:t>
            </a:r>
            <a:r>
              <a:rPr sz="1600" spc="2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ретельно</a:t>
            </a:r>
            <a:r>
              <a:rPr sz="160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розтирають</a:t>
            </a:r>
            <a:r>
              <a:rPr sz="1600" spc="4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3,3</a:t>
            </a:r>
            <a:r>
              <a:rPr sz="160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цукру,</a:t>
            </a:r>
            <a:r>
              <a:rPr sz="1600" spc="2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164A4F"/>
                </a:solidFill>
                <a:latin typeface="Tahoma"/>
                <a:cs typeface="Tahoma"/>
              </a:rPr>
              <a:t>відбирають </a:t>
            </a:r>
            <a:r>
              <a:rPr sz="1600" spc="-484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на капсулу,</a:t>
            </a:r>
            <a:r>
              <a:rPr sz="1600" spc="3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залишивши</a:t>
            </a:r>
            <a:r>
              <a:rPr sz="160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164A4F"/>
                </a:solidFill>
                <a:latin typeface="Tahoma"/>
                <a:cs typeface="Tahoma"/>
              </a:rPr>
              <a:t>приблизно</a:t>
            </a:r>
            <a:r>
              <a:rPr sz="1600" spc="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0,2</a:t>
            </a:r>
            <a:r>
              <a:rPr sz="160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(1</a:t>
            </a:r>
            <a:r>
              <a:rPr sz="16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:</a:t>
            </a:r>
            <a:r>
              <a:rPr sz="1600" spc="-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1)</a:t>
            </a:r>
            <a:r>
              <a:rPr sz="16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по </a:t>
            </a:r>
            <a:r>
              <a:rPr sz="160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164A4F"/>
                </a:solidFill>
                <a:latin typeface="Tahoma"/>
                <a:cs typeface="Tahoma"/>
              </a:rPr>
              <a:t>відношенню</a:t>
            </a:r>
            <a:r>
              <a:rPr sz="1600" spc="1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до</a:t>
            </a:r>
            <a:r>
              <a:rPr sz="1600" spc="-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тритурації</a:t>
            </a:r>
            <a:r>
              <a:rPr sz="1600" spc="2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164A4F"/>
                </a:solidFill>
                <a:latin typeface="Tahoma"/>
                <a:cs typeface="Tahoma"/>
              </a:rPr>
              <a:t>платифіліну</a:t>
            </a:r>
            <a:r>
              <a:rPr sz="1600" spc="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гідротартрату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8468614" y="6483502"/>
            <a:ext cx="23622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45" dirty="0">
                <a:solidFill>
                  <a:srgbClr val="1F696E"/>
                </a:solidFill>
                <a:latin typeface="Arial"/>
                <a:cs typeface="Arial"/>
              </a:rPr>
              <a:t>26</a:t>
            </a:r>
            <a:endParaRPr sz="1400">
              <a:latin typeface="Arial"/>
              <a:cs typeface="Arial"/>
            </a:endParaRPr>
          </a:p>
        </p:txBody>
      </p:sp>
      <p:sp>
        <p:nvSpPr>
          <p:cNvPr id="37" name="object 2">
            <a:extLst>
              <a:ext uri="{FF2B5EF4-FFF2-40B4-BE49-F238E27FC236}">
                <a16:creationId xmlns:a16="http://schemas.microsoft.com/office/drawing/2014/main" id="{CA563BF4-CCB9-4EF1-B3CE-E173D16E54C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40760" y="-115779"/>
            <a:ext cx="8763000" cy="520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k-UA" b="1" spc="-5" dirty="0">
                <a:solidFill>
                  <a:srgbClr val="001F5F"/>
                </a:solidFill>
              </a:rPr>
              <a:t>3. </a:t>
            </a:r>
            <a:r>
              <a:rPr b="1" spc="-5" dirty="0">
                <a:solidFill>
                  <a:srgbClr val="001F5F"/>
                </a:solidFill>
              </a:rPr>
              <a:t>ЗАГАЛЬНІ</a:t>
            </a:r>
            <a:r>
              <a:rPr b="1" spc="-20" dirty="0">
                <a:solidFill>
                  <a:srgbClr val="001F5F"/>
                </a:solidFill>
              </a:rPr>
              <a:t> </a:t>
            </a:r>
            <a:r>
              <a:rPr b="1" dirty="0">
                <a:solidFill>
                  <a:srgbClr val="001F5F"/>
                </a:solidFill>
              </a:rPr>
              <a:t>ПРАВИЛА</a:t>
            </a:r>
            <a:r>
              <a:rPr b="1" spc="-10" dirty="0">
                <a:solidFill>
                  <a:srgbClr val="001F5F"/>
                </a:solidFill>
              </a:rPr>
              <a:t> </a:t>
            </a:r>
            <a:r>
              <a:rPr b="1" spc="-5" dirty="0">
                <a:solidFill>
                  <a:srgbClr val="001F5F"/>
                </a:solidFill>
              </a:rPr>
              <a:t>ВИГОТОВЛЕННЯ</a:t>
            </a:r>
            <a:r>
              <a:rPr b="1" spc="-40" dirty="0">
                <a:solidFill>
                  <a:srgbClr val="001F5F"/>
                </a:solidFill>
              </a:rPr>
              <a:t> </a:t>
            </a:r>
            <a:r>
              <a:rPr b="1" spc="-5" dirty="0">
                <a:solidFill>
                  <a:srgbClr val="001F5F"/>
                </a:solidFill>
              </a:rPr>
              <a:t>ПОРОШКІВ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0012" y="51258"/>
            <a:ext cx="8943976" cy="653512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905635" marR="5080" indent="-1893570">
              <a:lnSpc>
                <a:spcPts val="2160"/>
              </a:lnSpc>
              <a:spcBef>
                <a:spcPts val="375"/>
              </a:spcBef>
              <a:tabLst>
                <a:tab pos="4212590" algn="l"/>
              </a:tabLst>
            </a:pPr>
            <a:r>
              <a:rPr lang="uk-UA" b="1" spc="-5" dirty="0"/>
              <a:t>4. </a:t>
            </a:r>
            <a:r>
              <a:rPr b="1" spc="-5" dirty="0"/>
              <a:t>ПРИКЛАДИ</a:t>
            </a:r>
            <a:r>
              <a:rPr b="1" spc="-25" dirty="0"/>
              <a:t> </a:t>
            </a:r>
            <a:r>
              <a:rPr b="1" dirty="0"/>
              <a:t>РОЗРАХУНКІВ</a:t>
            </a:r>
            <a:r>
              <a:rPr b="1" spc="-30" dirty="0"/>
              <a:t> </a:t>
            </a:r>
            <a:r>
              <a:rPr b="1" spc="-5" dirty="0"/>
              <a:t>КІЛЬКОСТІ</a:t>
            </a:r>
            <a:r>
              <a:rPr lang="uk-UA" b="1" spc="-5" dirty="0"/>
              <a:t>  </a:t>
            </a:r>
            <a:r>
              <a:rPr lang="ru-RU" b="1" dirty="0"/>
              <a:t>Т</a:t>
            </a:r>
            <a:r>
              <a:rPr b="1" dirty="0"/>
              <a:t>РИТУРАЦІІЇ</a:t>
            </a:r>
            <a:r>
              <a:rPr b="1" spc="-45" dirty="0"/>
              <a:t> </a:t>
            </a:r>
            <a:r>
              <a:rPr b="1" spc="-5" dirty="0"/>
              <a:t>НА </a:t>
            </a:r>
            <a:r>
              <a:rPr b="1" spc="-570" dirty="0"/>
              <a:t> </a:t>
            </a:r>
            <a:r>
              <a:rPr b="1" spc="-5" dirty="0"/>
              <a:t>ВИГОТОВЛЕНН</a:t>
            </a:r>
            <a:r>
              <a:rPr lang="uk-UA" b="1" spc="-5" dirty="0"/>
              <a:t> </a:t>
            </a:r>
            <a:r>
              <a:rPr lang="ru-RU" b="1" spc="-5" dirty="0"/>
              <a:t>Я</a:t>
            </a:r>
            <a:r>
              <a:rPr b="1" spc="-5" dirty="0"/>
              <a:t>	ПОРОШКІВ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00012" y="636651"/>
          <a:ext cx="8786495" cy="62134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43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43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584960">
                <a:tc>
                  <a:txBody>
                    <a:bodyPr/>
                    <a:lstStyle/>
                    <a:p>
                      <a:pPr marL="91440" marR="633095">
                        <a:lnSpc>
                          <a:spcPct val="100000"/>
                        </a:lnSpc>
                        <a:spcBef>
                          <a:spcPts val="350"/>
                        </a:spcBef>
                        <a:tabLst>
                          <a:tab pos="2832100" algn="l"/>
                        </a:tabLst>
                      </a:pP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Фармацевт</a:t>
                      </a:r>
                      <a:r>
                        <a:rPr sz="1400" spc="-3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готує</a:t>
                      </a:r>
                      <a:r>
                        <a:rPr sz="1400" spc="39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порошки</a:t>
                      </a:r>
                      <a:r>
                        <a:rPr sz="1400" spc="-5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за</a:t>
                      </a:r>
                      <a:r>
                        <a:rPr sz="1400" spc="40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прописом: </a:t>
                      </a:r>
                      <a:r>
                        <a:rPr sz="1400" spc="-42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Rp.:</a:t>
                      </a:r>
                      <a:r>
                        <a:rPr sz="1400" spc="1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Scopolamini </a:t>
                      </a:r>
                      <a:r>
                        <a:rPr sz="1400" spc="-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hydrobromidi	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0,0003 </a:t>
                      </a:r>
                      <a:r>
                        <a:rPr sz="1400" spc="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Ephedrini</a:t>
                      </a:r>
                      <a:r>
                        <a:rPr sz="1400" spc="-2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hydrochlorodi	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0,05</a:t>
                      </a:r>
                      <a:endParaRPr sz="1400">
                        <a:latin typeface="Tahoma"/>
                        <a:cs typeface="Tahoma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5"/>
                        </a:spcBef>
                        <a:tabLst>
                          <a:tab pos="2802890" algn="l"/>
                        </a:tabLst>
                      </a:pPr>
                      <a:r>
                        <a:rPr sz="1400" spc="-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Sacсhari	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0,15</a:t>
                      </a:r>
                      <a:endParaRPr sz="1400">
                        <a:latin typeface="Tahoma"/>
                        <a:cs typeface="Tahoma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400" spc="-3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M.f.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Pulvis.</a:t>
                      </a:r>
                      <a:r>
                        <a:rPr sz="1400" spc="-1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D.t.d.</a:t>
                      </a:r>
                      <a:r>
                        <a:rPr sz="1400" spc="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№</a:t>
                      </a:r>
                      <a:r>
                        <a:rPr sz="1400" spc="-1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10.</a:t>
                      </a:r>
                      <a:endParaRPr sz="1400">
                        <a:latin typeface="Tahoma"/>
                        <a:cs typeface="Tahoma"/>
                      </a:endParaRPr>
                    </a:p>
                    <a:p>
                      <a:pPr marL="91440" marR="1261745">
                        <a:lnSpc>
                          <a:spcPct val="100000"/>
                        </a:lnSpc>
                      </a:pPr>
                      <a:r>
                        <a:rPr sz="1400" spc="-1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S.</a:t>
                      </a:r>
                      <a:r>
                        <a:rPr sz="1400" spc="-2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:</a:t>
                      </a:r>
                      <a:r>
                        <a:rPr sz="1400" spc="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По</a:t>
                      </a:r>
                      <a:r>
                        <a:rPr sz="1400" spc="-1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1</a:t>
                      </a:r>
                      <a:r>
                        <a:rPr sz="1400" spc="-1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порошку</a:t>
                      </a:r>
                      <a:r>
                        <a:rPr sz="1400" spc="-3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3</a:t>
                      </a:r>
                      <a:r>
                        <a:rPr sz="1400" spc="-1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рази</a:t>
                      </a:r>
                      <a:r>
                        <a:rPr sz="1400" spc="-2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на</a:t>
                      </a:r>
                      <a:r>
                        <a:rPr sz="1400" spc="42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день </a:t>
                      </a:r>
                      <a:r>
                        <a:rPr sz="1400" spc="-42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Визначте</a:t>
                      </a:r>
                      <a:r>
                        <a:rPr sz="1400" spc="-4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масу</a:t>
                      </a:r>
                      <a:r>
                        <a:rPr sz="1400" spc="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порошку</a:t>
                      </a:r>
                      <a:r>
                        <a:rPr sz="1400" spc="-3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: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 marR="18351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400" spc="-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Масу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одного порошку з </a:t>
                      </a:r>
                      <a:r>
                        <a:rPr sz="1400" spc="-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використанням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тритурації </a:t>
                      </a:r>
                      <a:r>
                        <a:rPr sz="1400" spc="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(1:100)</a:t>
                      </a:r>
                      <a:r>
                        <a:rPr sz="1400" spc="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визначаємо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діленням загальної маси </a:t>
                      </a:r>
                      <a:r>
                        <a:rPr sz="1400" spc="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порошкової</a:t>
                      </a:r>
                      <a:r>
                        <a:rPr sz="1400" spc="-3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суміші</a:t>
                      </a:r>
                      <a:r>
                        <a:rPr sz="1400" spc="-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на</a:t>
                      </a:r>
                      <a:r>
                        <a:rPr sz="1400" spc="-1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число</a:t>
                      </a:r>
                      <a:r>
                        <a:rPr sz="1400" spc="-2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прописаних</a:t>
                      </a:r>
                      <a:r>
                        <a:rPr sz="1400" spc="-5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доз.</a:t>
                      </a:r>
                      <a:r>
                        <a:rPr sz="1400" spc="-1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Щоб</a:t>
                      </a:r>
                      <a:r>
                        <a:rPr sz="1400" spc="-1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не </a:t>
                      </a:r>
                      <a:r>
                        <a:rPr sz="1400" spc="-42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збільшувати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масу </a:t>
                      </a:r>
                      <a:r>
                        <a:rPr sz="1400" spc="-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порошку,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зменшуємо </a:t>
                      </a:r>
                      <a:r>
                        <a:rPr sz="1400" spc="-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кількість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цукру на</a:t>
                      </a:r>
                      <a:r>
                        <a:rPr sz="1400" spc="-1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масу</a:t>
                      </a:r>
                      <a:r>
                        <a:rPr sz="1400" spc="1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тритурації.</a:t>
                      </a:r>
                      <a:endParaRPr sz="1400">
                        <a:latin typeface="Tahoma"/>
                        <a:cs typeface="Tahoma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Розрахунок</a:t>
                      </a:r>
                      <a:r>
                        <a:rPr sz="1400" spc="-2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:</a:t>
                      </a:r>
                      <a:r>
                        <a:rPr sz="1400" spc="-1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(0,0003</a:t>
                      </a:r>
                      <a:r>
                        <a:rPr sz="1400" spc="-3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×</a:t>
                      </a:r>
                      <a:r>
                        <a:rPr sz="1400" spc="-1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10</a:t>
                      </a:r>
                      <a:r>
                        <a:rPr sz="1400" spc="-1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×</a:t>
                      </a:r>
                      <a:r>
                        <a:rPr sz="1400" spc="-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100)</a:t>
                      </a:r>
                      <a:r>
                        <a:rPr sz="1400" spc="-3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+</a:t>
                      </a:r>
                      <a:r>
                        <a:rPr sz="1400" spc="-1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(0,05</a:t>
                      </a:r>
                      <a:r>
                        <a:rPr sz="1400" spc="-1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×</a:t>
                      </a:r>
                      <a:r>
                        <a:rPr sz="1400" spc="-2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10)</a:t>
                      </a:r>
                      <a:endParaRPr sz="1400">
                        <a:latin typeface="Tahoma"/>
                        <a:cs typeface="Tahoma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+(0,15</a:t>
                      </a:r>
                      <a:r>
                        <a:rPr sz="1400" spc="-3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×</a:t>
                      </a:r>
                      <a:r>
                        <a:rPr sz="1400" spc="-2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10</a:t>
                      </a:r>
                      <a:r>
                        <a:rPr sz="1400" spc="-1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–</a:t>
                      </a:r>
                      <a:r>
                        <a:rPr sz="1400" spc="-1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0,3</a:t>
                      </a:r>
                      <a:r>
                        <a:rPr sz="1400" spc="-1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)</a:t>
                      </a:r>
                      <a:r>
                        <a:rPr sz="1400" spc="-1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:</a:t>
                      </a:r>
                      <a:r>
                        <a:rPr sz="1400" spc="-1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10</a:t>
                      </a:r>
                      <a:r>
                        <a:rPr sz="1400" spc="-1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=</a:t>
                      </a:r>
                      <a:r>
                        <a:rPr sz="1400" spc="-1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0,20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7605">
                <a:tc>
                  <a:txBody>
                    <a:bodyPr/>
                    <a:lstStyle/>
                    <a:p>
                      <a:pPr marL="91440" marR="15430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Провізор-технолог </a:t>
                      </a:r>
                      <a:r>
                        <a:rPr sz="1400" spc="-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виготував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10,0 тритурації </a:t>
                      </a:r>
                      <a:r>
                        <a:rPr sz="1400" spc="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етилморфіну гідрохлориду (1:100). </a:t>
                      </a:r>
                      <a:r>
                        <a:rPr sz="1400" spc="-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Яку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кількість</a:t>
                      </a:r>
                      <a:r>
                        <a:rPr sz="1400" spc="-2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отруйної</a:t>
                      </a:r>
                      <a:r>
                        <a:rPr sz="1400" spc="-3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речовини</a:t>
                      </a:r>
                      <a:r>
                        <a:rPr sz="1400" spc="-3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і</a:t>
                      </a:r>
                      <a:r>
                        <a:rPr sz="1400" spc="43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наповнювача</a:t>
                      </a:r>
                      <a:r>
                        <a:rPr sz="1400" spc="-2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він </a:t>
                      </a:r>
                      <a:r>
                        <a:rPr sz="1400" spc="-42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взяв</a:t>
                      </a:r>
                      <a:r>
                        <a:rPr sz="14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?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E4EB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267970" algn="just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В</a:t>
                      </a:r>
                      <a:r>
                        <a:rPr sz="1400" spc="-1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10,0</a:t>
                      </a:r>
                      <a:r>
                        <a:rPr sz="1400" spc="-1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тритурації</a:t>
                      </a:r>
                      <a:r>
                        <a:rPr sz="1400" spc="-2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етилморфіну</a:t>
                      </a:r>
                      <a:r>
                        <a:rPr sz="1400" spc="-4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гідрохлориду</a:t>
                      </a:r>
                      <a:r>
                        <a:rPr sz="1400" spc="-3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(1:100) </a:t>
                      </a:r>
                      <a:r>
                        <a:rPr sz="1400" spc="-42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міститься (1 </a:t>
                      </a:r>
                      <a:r>
                        <a:rPr sz="1400" spc="-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частина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отруйної </a:t>
                      </a:r>
                      <a:r>
                        <a:rPr sz="1400" spc="-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лікарської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речовини і </a:t>
                      </a:r>
                      <a:r>
                        <a:rPr sz="1400" spc="-42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99</a:t>
                      </a:r>
                      <a:r>
                        <a:rPr sz="1400" spc="-1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частин</a:t>
                      </a:r>
                      <a:r>
                        <a:rPr sz="1400" spc="-2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наповнювача).</a:t>
                      </a:r>
                      <a:endParaRPr sz="1400">
                        <a:latin typeface="Tahoma"/>
                        <a:cs typeface="Tahoma"/>
                      </a:endParaRPr>
                    </a:p>
                    <a:p>
                      <a:pPr marL="92075" algn="just">
                        <a:lnSpc>
                          <a:spcPct val="100000"/>
                        </a:lnSpc>
                      </a:pP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Етилморфіну</a:t>
                      </a:r>
                      <a:r>
                        <a:rPr sz="1400" spc="-4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гідрохлориду</a:t>
                      </a:r>
                      <a:r>
                        <a:rPr sz="1400" spc="-3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:   </a:t>
                      </a:r>
                      <a:r>
                        <a:rPr sz="1400" spc="409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10,0</a:t>
                      </a:r>
                      <a:r>
                        <a:rPr sz="1400" spc="-2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:</a:t>
                      </a:r>
                      <a:r>
                        <a:rPr sz="1400" spc="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100</a:t>
                      </a:r>
                      <a:r>
                        <a:rPr sz="1400" spc="-1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=</a:t>
                      </a:r>
                      <a:r>
                        <a:rPr sz="1400" spc="-2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0,1</a:t>
                      </a:r>
                      <a:endParaRPr sz="1400">
                        <a:latin typeface="Tahoma"/>
                        <a:cs typeface="Tahoma"/>
                      </a:endParaRPr>
                    </a:p>
                    <a:p>
                      <a:pPr marL="92075" algn="just">
                        <a:lnSpc>
                          <a:spcPct val="100000"/>
                        </a:lnSpc>
                      </a:pPr>
                      <a:r>
                        <a:rPr sz="1400" spc="-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ЦУКРУ</a:t>
                      </a:r>
                      <a:r>
                        <a:rPr sz="1400" spc="-2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:</a:t>
                      </a:r>
                      <a:r>
                        <a:rPr sz="1400" spc="-1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10,0</a:t>
                      </a:r>
                      <a:r>
                        <a:rPr sz="1400" spc="-1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–</a:t>
                      </a:r>
                      <a:r>
                        <a:rPr sz="1400" spc="-1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0,1</a:t>
                      </a:r>
                      <a:r>
                        <a:rPr sz="1400" spc="-2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=</a:t>
                      </a:r>
                      <a:r>
                        <a:rPr sz="1400" spc="-2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9,90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E4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84960">
                <a:tc>
                  <a:txBody>
                    <a:bodyPr/>
                    <a:lstStyle/>
                    <a:p>
                      <a:pPr marL="14605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Фармацевт</a:t>
                      </a:r>
                      <a:r>
                        <a:rPr sz="1400" spc="-1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готує</a:t>
                      </a:r>
                      <a:r>
                        <a:rPr sz="1400" spc="-4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порошки</a:t>
                      </a:r>
                      <a:r>
                        <a:rPr sz="1400" spc="-2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за</a:t>
                      </a:r>
                      <a:r>
                        <a:rPr sz="1400" spc="-1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прописом</a:t>
                      </a:r>
                      <a:r>
                        <a:rPr sz="1400" spc="-3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:</a:t>
                      </a:r>
                      <a:endParaRPr sz="1400">
                        <a:latin typeface="Tahoma"/>
                        <a:cs typeface="Tahoma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5"/>
                        </a:spcBef>
                        <a:tabLst>
                          <a:tab pos="2203450" algn="l"/>
                        </a:tabLst>
                      </a:pPr>
                      <a:r>
                        <a:rPr sz="1400" spc="-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Rp.:</a:t>
                      </a:r>
                      <a:r>
                        <a:rPr sz="1400" spc="44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Prozerini	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0,002</a:t>
                      </a:r>
                      <a:endParaRPr sz="1400">
                        <a:latin typeface="Tahoma"/>
                        <a:cs typeface="Tahoma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tabLst>
                          <a:tab pos="2246630" algn="l"/>
                        </a:tabLst>
                      </a:pPr>
                      <a:r>
                        <a:rPr sz="1400" spc="-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Sacсhari	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0,25</a:t>
                      </a:r>
                      <a:endParaRPr sz="1400">
                        <a:latin typeface="Tahoma"/>
                        <a:cs typeface="Tahoma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400" spc="-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M.</a:t>
                      </a:r>
                      <a:r>
                        <a:rPr sz="1400" spc="-2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6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f.</a:t>
                      </a:r>
                      <a:r>
                        <a:rPr sz="1400" spc="1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Pulvis.</a:t>
                      </a:r>
                      <a:r>
                        <a:rPr sz="1400" spc="434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2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D.</a:t>
                      </a:r>
                      <a:r>
                        <a:rPr sz="1400" spc="1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t.</a:t>
                      </a:r>
                      <a:r>
                        <a:rPr sz="1400" spc="-2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d.</a:t>
                      </a:r>
                      <a:r>
                        <a:rPr sz="1400" spc="-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№</a:t>
                      </a:r>
                      <a:r>
                        <a:rPr sz="1400" spc="-2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10.</a:t>
                      </a:r>
                      <a:endParaRPr sz="1400">
                        <a:latin typeface="Tahoma"/>
                        <a:cs typeface="Tahoma"/>
                      </a:endParaRPr>
                    </a:p>
                    <a:p>
                      <a:pPr marL="91440" marR="643255">
                        <a:lnSpc>
                          <a:spcPct val="100000"/>
                        </a:lnSpc>
                      </a:pPr>
                      <a:r>
                        <a:rPr sz="1400" spc="-1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S. </a:t>
                      </a:r>
                      <a:r>
                        <a:rPr sz="1400" spc="-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По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1 порошку 2 рази на</a:t>
                      </a:r>
                      <a:r>
                        <a:rPr sz="1400" spc="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день після їжі </a:t>
                      </a:r>
                      <a:r>
                        <a:rPr sz="1400" spc="-42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Вкажіть кількість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інгредієнтів </a:t>
                      </a:r>
                      <a:r>
                        <a:rPr sz="1400" spc="-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для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виготовлення</a:t>
                      </a:r>
                      <a:r>
                        <a:rPr sz="1400" spc="-5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порошків</a:t>
                      </a:r>
                      <a:r>
                        <a:rPr sz="1400" spc="-2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за</a:t>
                      </a:r>
                      <a:r>
                        <a:rPr sz="1400" spc="-2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прописом</a:t>
                      </a:r>
                      <a:r>
                        <a:rPr sz="1400" spc="-3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: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DEF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Для</a:t>
                      </a:r>
                      <a:r>
                        <a:rPr sz="1400" spc="-2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виготовлення</a:t>
                      </a:r>
                      <a:r>
                        <a:rPr sz="1400" spc="-5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порошків</a:t>
                      </a:r>
                      <a:r>
                        <a:rPr sz="1400" spc="-3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за</a:t>
                      </a:r>
                      <a:r>
                        <a:rPr sz="1400" spc="-2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вказаним</a:t>
                      </a:r>
                      <a:r>
                        <a:rPr sz="1400" spc="-1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прописом</a:t>
                      </a:r>
                      <a:endParaRPr sz="1400">
                        <a:latin typeface="Tahoma"/>
                        <a:cs typeface="Tahoma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необхідно</a:t>
                      </a:r>
                      <a:r>
                        <a:rPr sz="1400" spc="-2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взяти</a:t>
                      </a:r>
                      <a:r>
                        <a:rPr sz="1400" spc="39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тритурації</a:t>
                      </a:r>
                      <a:r>
                        <a:rPr sz="1400" spc="-3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прозерину</a:t>
                      </a:r>
                      <a:r>
                        <a:rPr sz="1400" spc="-4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(1:10)</a:t>
                      </a:r>
                      <a:endParaRPr sz="1400">
                        <a:latin typeface="Tahoma"/>
                        <a:cs typeface="Tahoma"/>
                      </a:endParaRPr>
                    </a:p>
                    <a:p>
                      <a:pPr marL="1315720">
                        <a:lnSpc>
                          <a:spcPct val="100000"/>
                        </a:lnSpc>
                      </a:pP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0,002</a:t>
                      </a:r>
                      <a:r>
                        <a:rPr sz="1400" spc="-4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×10</a:t>
                      </a:r>
                      <a:r>
                        <a:rPr sz="1400" spc="-3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×</a:t>
                      </a:r>
                      <a:r>
                        <a:rPr sz="1400" spc="-2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10</a:t>
                      </a:r>
                      <a:r>
                        <a:rPr sz="1400" spc="-3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=</a:t>
                      </a:r>
                      <a:r>
                        <a:rPr sz="1400" spc="-1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0,2</a:t>
                      </a:r>
                      <a:endParaRPr sz="1400">
                        <a:latin typeface="Tahoma"/>
                        <a:cs typeface="Tahoma"/>
                      </a:endParaRPr>
                    </a:p>
                    <a:p>
                      <a:pPr marL="92075" marR="730250">
                        <a:lnSpc>
                          <a:spcPct val="100000"/>
                        </a:lnSpc>
                        <a:tabLst>
                          <a:tab pos="887094" algn="l"/>
                        </a:tabLst>
                      </a:pPr>
                      <a:r>
                        <a:rPr sz="1400" spc="-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Цукру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(масу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цукру зменшуємо</a:t>
                      </a:r>
                      <a:r>
                        <a:rPr sz="1400" spc="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на </a:t>
                      </a:r>
                      <a:r>
                        <a:rPr sz="1400" spc="-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кількість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(в </a:t>
                      </a:r>
                      <a:r>
                        <a:rPr sz="1400" spc="-42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грамах)	тритурації)</a:t>
                      </a:r>
                      <a:endParaRPr sz="1400">
                        <a:latin typeface="Tahoma"/>
                        <a:cs typeface="Tahoma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0,25</a:t>
                      </a:r>
                      <a:r>
                        <a:rPr sz="1400" spc="-3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×</a:t>
                      </a:r>
                      <a:r>
                        <a:rPr sz="1400" spc="-2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10</a:t>
                      </a:r>
                      <a:r>
                        <a:rPr sz="1400" spc="-1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–</a:t>
                      </a:r>
                      <a:r>
                        <a:rPr sz="1400" spc="-1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0,2</a:t>
                      </a:r>
                      <a:r>
                        <a:rPr sz="1400" spc="-2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=</a:t>
                      </a:r>
                      <a:r>
                        <a:rPr sz="1400" spc="-2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2,3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5040">
                <a:tc>
                  <a:txBody>
                    <a:bodyPr/>
                    <a:lstStyle/>
                    <a:p>
                      <a:pPr marL="91440" marR="17335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В </a:t>
                      </a:r>
                      <a:r>
                        <a:rPr sz="1400" spc="-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аптеку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надійшов рецепт, за яким</a:t>
                      </a:r>
                      <a:r>
                        <a:rPr sz="1400" spc="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прописано </a:t>
                      </a:r>
                      <a:r>
                        <a:rPr sz="1400" spc="-42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скополаміну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гідробромід </a:t>
                      </a:r>
                      <a:r>
                        <a:rPr sz="1400" spc="-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по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0,0002 на 1 </a:t>
                      </a:r>
                      <a:r>
                        <a:rPr sz="1400" spc="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порошок. Скільки тритурації (1:100) необхідно </a:t>
                      </a:r>
                      <a:r>
                        <a:rPr sz="1400" spc="-42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взяти</a:t>
                      </a:r>
                      <a:r>
                        <a:rPr sz="1400" spc="-3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для</a:t>
                      </a:r>
                      <a:r>
                        <a:rPr sz="1400" spc="-1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виготовлення</a:t>
                      </a:r>
                      <a:r>
                        <a:rPr sz="1400" spc="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10</a:t>
                      </a:r>
                      <a:r>
                        <a:rPr sz="1400" spc="-1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порошків?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E4EB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400" spc="-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Кількість</a:t>
                      </a:r>
                      <a:r>
                        <a:rPr sz="1400" spc="114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тритураціїі</a:t>
                      </a:r>
                      <a:r>
                        <a:rPr sz="1400" spc="13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скополаміну</a:t>
                      </a:r>
                      <a:r>
                        <a:rPr sz="1400" spc="12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гідроброміду</a:t>
                      </a:r>
                      <a:r>
                        <a:rPr sz="1400" spc="12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(1:100)</a:t>
                      </a:r>
                      <a:endParaRPr sz="1400">
                        <a:latin typeface="Tahoma"/>
                        <a:cs typeface="Tahoma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на</a:t>
                      </a:r>
                      <a:r>
                        <a:rPr sz="1400" spc="-2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10</a:t>
                      </a:r>
                      <a:r>
                        <a:rPr sz="1400" spc="-4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порошків</a:t>
                      </a:r>
                      <a:r>
                        <a:rPr sz="1400" spc="-4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:</a:t>
                      </a:r>
                      <a:endParaRPr sz="1400">
                        <a:latin typeface="Tahoma"/>
                        <a:cs typeface="Tahoma"/>
                      </a:endParaRPr>
                    </a:p>
                    <a:p>
                      <a:pPr marL="680085">
                        <a:lnSpc>
                          <a:spcPct val="100000"/>
                        </a:lnSpc>
                      </a:pP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0,0002</a:t>
                      </a:r>
                      <a:r>
                        <a:rPr sz="1400" spc="-3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×</a:t>
                      </a:r>
                      <a:r>
                        <a:rPr sz="1400" spc="-3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10</a:t>
                      </a:r>
                      <a:r>
                        <a:rPr sz="1400" spc="-1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×</a:t>
                      </a:r>
                      <a:r>
                        <a:rPr sz="1400" spc="-2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100</a:t>
                      </a:r>
                      <a:r>
                        <a:rPr sz="1400" spc="-3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=</a:t>
                      </a:r>
                      <a:r>
                        <a:rPr sz="1400" spc="-2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0,2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E4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30910">
                <a:tc>
                  <a:txBody>
                    <a:bodyPr/>
                    <a:lstStyle/>
                    <a:p>
                      <a:pPr marL="91440" marR="236854" indent="5461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Фармацевт готує порошки,</a:t>
                      </a:r>
                      <a:r>
                        <a:rPr sz="1400" spc="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до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складу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яких </a:t>
                      </a:r>
                      <a:r>
                        <a:rPr sz="1400" spc="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входить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атропіну</a:t>
                      </a:r>
                      <a:r>
                        <a:rPr sz="1400" spc="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сульфат в </a:t>
                      </a:r>
                      <a:r>
                        <a:rPr sz="1400" spc="-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кількості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0,0003 </a:t>
                      </a:r>
                      <a:r>
                        <a:rPr sz="1400" spc="-42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на 1 </a:t>
                      </a:r>
                      <a:r>
                        <a:rPr sz="1400" spc="-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дозу.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Розрахуйте</a:t>
                      </a:r>
                      <a:r>
                        <a:rPr sz="1400" spc="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кількість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тритурації </a:t>
                      </a:r>
                      <a:r>
                        <a:rPr sz="1400" spc="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атропіну</a:t>
                      </a:r>
                      <a:r>
                        <a:rPr sz="1400" spc="-3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сульфату</a:t>
                      </a:r>
                      <a:r>
                        <a:rPr sz="1400" spc="-2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(1:100)</a:t>
                      </a:r>
                      <a:r>
                        <a:rPr sz="1400" spc="-2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для</a:t>
                      </a:r>
                      <a:r>
                        <a:rPr sz="1400" spc="-1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виготовлення</a:t>
                      </a:r>
                      <a:endParaRPr sz="1400" dirty="0">
                        <a:latin typeface="Tahoma"/>
                        <a:cs typeface="Tahoma"/>
                      </a:endParaRPr>
                    </a:p>
                  </a:txBody>
                  <a:tcPr marL="0" marR="0" marT="463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E7EDEF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24828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spc="-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Кількість</a:t>
                      </a:r>
                      <a:r>
                        <a:rPr sz="1400" spc="-3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тритурації</a:t>
                      </a:r>
                      <a:r>
                        <a:rPr sz="1400" spc="-1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атропіну</a:t>
                      </a:r>
                      <a:r>
                        <a:rPr sz="1400" spc="-3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сульфату</a:t>
                      </a:r>
                      <a:r>
                        <a:rPr sz="1400" spc="-1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(1:100)</a:t>
                      </a:r>
                      <a:r>
                        <a:rPr sz="1400" spc="-2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на</a:t>
                      </a:r>
                      <a:r>
                        <a:rPr sz="1400" spc="-1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10 </a:t>
                      </a:r>
                      <a:r>
                        <a:rPr sz="1400" spc="-42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порошків</a:t>
                      </a:r>
                      <a:r>
                        <a:rPr sz="1400" spc="-2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:</a:t>
                      </a:r>
                      <a:endParaRPr sz="1400" dirty="0">
                        <a:latin typeface="Tahoma"/>
                        <a:cs typeface="Tahoma"/>
                      </a:endParaRPr>
                    </a:p>
                    <a:p>
                      <a:pPr marL="1457325">
                        <a:lnSpc>
                          <a:spcPct val="100000"/>
                        </a:lnSpc>
                      </a:pP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0,0003</a:t>
                      </a:r>
                      <a:r>
                        <a:rPr sz="1400" spc="-3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×</a:t>
                      </a:r>
                      <a:r>
                        <a:rPr sz="1400" spc="-2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10</a:t>
                      </a:r>
                      <a:r>
                        <a:rPr sz="1400" spc="-25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×</a:t>
                      </a:r>
                      <a:r>
                        <a:rPr sz="1400" spc="-2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100</a:t>
                      </a:r>
                      <a:r>
                        <a:rPr sz="1400" spc="-2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=</a:t>
                      </a:r>
                      <a:r>
                        <a:rPr sz="1400" spc="-2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A5A5F"/>
                          </a:solidFill>
                          <a:latin typeface="Tahoma"/>
                          <a:cs typeface="Tahoma"/>
                        </a:rPr>
                        <a:t>0,3</a:t>
                      </a:r>
                      <a:endParaRPr sz="1400" dirty="0">
                        <a:latin typeface="Tahoma"/>
                        <a:cs typeface="Tahoma"/>
                      </a:endParaRPr>
                    </a:p>
                  </a:txBody>
                  <a:tcPr marL="0" marR="0" marT="6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DFF4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26008" y="1256792"/>
            <a:ext cx="7836408" cy="540258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26008" y="1032862"/>
            <a:ext cx="7836408" cy="4974439"/>
          </a:xfrm>
          <a:prstGeom prst="rect">
            <a:avLst/>
          </a:prstGeom>
        </p:spPr>
        <p:txBody>
          <a:bodyPr vert="horz" wrap="square" lIns="0" tIns="87630" rIns="0" bIns="0" rtlCol="0">
            <a:spAutoFit/>
          </a:bodyPr>
          <a:lstStyle/>
          <a:p>
            <a:pPr marL="1663064">
              <a:lnSpc>
                <a:spcPct val="100000"/>
              </a:lnSpc>
              <a:spcBef>
                <a:spcPts val="690"/>
              </a:spcBef>
            </a:pPr>
            <a:r>
              <a:rPr sz="1200" spc="-114" dirty="0">
                <a:solidFill>
                  <a:srgbClr val="164A4F"/>
                </a:solidFill>
                <a:latin typeface="Microsoft JhengHei"/>
                <a:cs typeface="Microsoft JhengHei"/>
              </a:rPr>
              <a:t>–</a:t>
            </a:r>
            <a:endParaRPr sz="1200" dirty="0">
              <a:latin typeface="Microsoft JhengHei"/>
              <a:cs typeface="Microsoft JhengHei"/>
            </a:endParaRPr>
          </a:p>
          <a:p>
            <a:pPr marL="12700" marR="6350" algn="just">
              <a:lnSpc>
                <a:spcPct val="90000"/>
              </a:lnSpc>
              <a:spcBef>
                <a:spcPts val="1225"/>
              </a:spcBef>
              <a:buFont typeface="Arial"/>
              <a:buChar char="•"/>
              <a:tabLst>
                <a:tab pos="462280" algn="l"/>
                <a:tab pos="3084830" algn="l"/>
                <a:tab pos="5163820" algn="l"/>
                <a:tab pos="6283325" algn="l"/>
              </a:tabLst>
            </a:pP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Ви</a:t>
            </a:r>
            <a:r>
              <a:rPr sz="2000" spc="-10" dirty="0">
                <a:solidFill>
                  <a:srgbClr val="496382"/>
                </a:solidFill>
                <a:latin typeface="Tahoma"/>
                <a:cs typeface="Tahoma"/>
              </a:rPr>
              <a:t>г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отов</a:t>
            </a:r>
            <a:r>
              <a:rPr sz="2000" spc="-10" dirty="0">
                <a:solidFill>
                  <a:srgbClr val="496382"/>
                </a:solidFill>
                <a:latin typeface="Tahoma"/>
                <a:cs typeface="Tahoma"/>
              </a:rPr>
              <a:t>л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ен</a:t>
            </a:r>
            <a:r>
              <a:rPr sz="2000" spc="-15" dirty="0">
                <a:solidFill>
                  <a:srgbClr val="496382"/>
                </a:solidFill>
                <a:latin typeface="Tahoma"/>
                <a:cs typeface="Tahoma"/>
              </a:rPr>
              <a:t>н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я	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по</a:t>
            </a:r>
            <a:r>
              <a:rPr sz="2000" spc="-15" dirty="0">
                <a:solidFill>
                  <a:srgbClr val="496382"/>
                </a:solidFill>
                <a:latin typeface="Tahoma"/>
                <a:cs typeface="Tahoma"/>
              </a:rPr>
              <a:t>р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ошків	з	барвни</a:t>
            </a:r>
            <a:r>
              <a:rPr sz="2000" spc="-15" dirty="0">
                <a:solidFill>
                  <a:srgbClr val="496382"/>
                </a:solidFill>
                <a:latin typeface="Tahoma"/>
                <a:cs typeface="Tahoma"/>
              </a:rPr>
              <a:t>ми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,  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важкоподрібнюваними,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пахучими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та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леткими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лікарськими </a:t>
            </a:r>
            <a:r>
              <a:rPr sz="2000" spc="-6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речовинами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проводять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 на</a:t>
            </a:r>
            <a:r>
              <a:rPr sz="20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окремому</a:t>
            </a:r>
            <a:r>
              <a:rPr sz="20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робочому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 місці, </a:t>
            </a:r>
            <a:r>
              <a:rPr sz="20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застосовуючи</a:t>
            </a:r>
            <a:r>
              <a:rPr sz="2000" spc="-3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окремі</a:t>
            </a:r>
            <a:r>
              <a:rPr sz="2000" spc="-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ваги</a:t>
            </a:r>
            <a:r>
              <a:rPr sz="2000" spc="-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і</a:t>
            </a:r>
            <a:r>
              <a:rPr sz="20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ступку.</a:t>
            </a:r>
            <a:endParaRPr sz="200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buClr>
                <a:srgbClr val="496382"/>
              </a:buClr>
              <a:buFont typeface="Arial"/>
              <a:buChar char="•"/>
            </a:pPr>
            <a:endParaRPr sz="2400" dirty="0">
              <a:latin typeface="Tahoma"/>
              <a:cs typeface="Tahoma"/>
            </a:endParaRPr>
          </a:p>
          <a:p>
            <a:pPr marL="12700" marR="5080" algn="just">
              <a:lnSpc>
                <a:spcPts val="2160"/>
              </a:lnSpc>
              <a:spcBef>
                <a:spcPts val="1695"/>
              </a:spcBef>
              <a:buFont typeface="Arial"/>
              <a:buChar char="•"/>
              <a:tabLst>
                <a:tab pos="462280" algn="l"/>
              </a:tabLst>
            </a:pP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Барвні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лікарські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речовини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перед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 початком</a:t>
            </a:r>
            <a:r>
              <a:rPr sz="20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змішування </a:t>
            </a:r>
            <a:r>
              <a:rPr sz="20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поміщають 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між 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двома порціями незабарвленої речовини або 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суміші</a:t>
            </a:r>
            <a:r>
              <a:rPr sz="2000" spc="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незабарвлених</a:t>
            </a:r>
            <a:r>
              <a:rPr sz="2000" spc="-4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речовин</a:t>
            </a:r>
            <a:r>
              <a:rPr sz="2000" spc="-3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(метод</a:t>
            </a:r>
            <a:r>
              <a:rPr sz="2000" spc="-3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“трьохшаровості”)</a:t>
            </a:r>
            <a:endParaRPr sz="200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buClr>
                <a:srgbClr val="496382"/>
              </a:buClr>
              <a:buFont typeface="Arial"/>
              <a:buChar char="•"/>
            </a:pPr>
            <a:endParaRPr sz="2400" dirty="0">
              <a:latin typeface="Tahoma"/>
              <a:cs typeface="Tahoma"/>
            </a:endParaRPr>
          </a:p>
          <a:p>
            <a:pPr marL="12700" marR="8255" algn="just">
              <a:lnSpc>
                <a:spcPts val="2160"/>
              </a:lnSpc>
              <a:spcBef>
                <a:spcPts val="1670"/>
              </a:spcBef>
              <a:buFont typeface="Arial"/>
              <a:buChar char="•"/>
              <a:tabLst>
                <a:tab pos="541655" algn="l"/>
              </a:tabLst>
            </a:pP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Важкоподрібнювані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 лікарські</a:t>
            </a:r>
            <a:r>
              <a:rPr sz="20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речовини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подрібнюють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 в </a:t>
            </a:r>
            <a:r>
              <a:rPr sz="20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присутності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 95%</a:t>
            </a:r>
            <a:r>
              <a:rPr sz="2000" spc="-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етилового</a:t>
            </a:r>
            <a:r>
              <a:rPr sz="2000" spc="-3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спирту</a:t>
            </a:r>
            <a:r>
              <a:rPr sz="2000" spc="-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або 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ефіру 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медичного</a:t>
            </a:r>
            <a:endParaRPr sz="200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buClr>
                <a:srgbClr val="496382"/>
              </a:buClr>
              <a:buFont typeface="Arial"/>
              <a:buChar char="•"/>
            </a:pPr>
            <a:endParaRPr sz="3550" dirty="0">
              <a:latin typeface="Tahoma"/>
              <a:cs typeface="Tahoma"/>
            </a:endParaRPr>
          </a:p>
          <a:p>
            <a:pPr marL="461645" indent="-449580" algn="just">
              <a:lnSpc>
                <a:spcPct val="100000"/>
              </a:lnSpc>
              <a:buFont typeface="Arial"/>
              <a:buChar char="•"/>
              <a:tabLst>
                <a:tab pos="462280" algn="l"/>
              </a:tabLst>
            </a:pP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Пахучі</a:t>
            </a:r>
            <a:r>
              <a:rPr sz="2000" spc="2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лікарські</a:t>
            </a:r>
            <a:r>
              <a:rPr sz="2000" spc="23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речовини</a:t>
            </a:r>
            <a:r>
              <a:rPr sz="2000" spc="229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подрібнюють</a:t>
            </a:r>
            <a:r>
              <a:rPr sz="2000" spc="23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у</a:t>
            </a:r>
            <a:r>
              <a:rPr sz="2000" spc="2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ступці,</a:t>
            </a:r>
            <a:r>
              <a:rPr sz="2000" spc="204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спочатку</a:t>
            </a:r>
            <a:endParaRPr sz="2000" dirty="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72692" y="5897372"/>
            <a:ext cx="4013835" cy="60515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 marR="5080">
              <a:lnSpc>
                <a:spcPts val="2160"/>
              </a:lnSpc>
              <a:spcBef>
                <a:spcPts val="375"/>
              </a:spcBef>
              <a:tabLst>
                <a:tab pos="1161415" algn="l"/>
                <a:tab pos="2623185" algn="l"/>
              </a:tabLst>
            </a:pP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затерт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і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й	н</a:t>
            </a:r>
            <a:r>
              <a:rPr sz="2000" spc="-10" dirty="0">
                <a:solidFill>
                  <a:srgbClr val="496382"/>
                </a:solidFill>
                <a:latin typeface="Tahoma"/>
                <a:cs typeface="Tahoma"/>
              </a:rPr>
              <a:t>е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па</a:t>
            </a:r>
            <a:r>
              <a:rPr sz="2000" spc="5" dirty="0">
                <a:solidFill>
                  <a:srgbClr val="496382"/>
                </a:solidFill>
                <a:latin typeface="Tahoma"/>
                <a:cs typeface="Tahoma"/>
              </a:rPr>
              <a:t>х</a:t>
            </a:r>
            <a:r>
              <a:rPr sz="2000" spc="-15" dirty="0">
                <a:solidFill>
                  <a:srgbClr val="496382"/>
                </a:solidFill>
                <a:latin typeface="Tahoma"/>
                <a:cs typeface="Tahoma"/>
              </a:rPr>
              <a:t>у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ч</a:t>
            </a:r>
            <a:r>
              <a:rPr sz="2000" spc="5" dirty="0">
                <a:solidFill>
                  <a:srgbClr val="496382"/>
                </a:solidFill>
                <a:latin typeface="Tahoma"/>
                <a:cs typeface="Tahoma"/>
              </a:rPr>
              <a:t>о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ю	р</a:t>
            </a:r>
            <a:r>
              <a:rPr sz="2000" spc="-15" dirty="0">
                <a:solidFill>
                  <a:srgbClr val="496382"/>
                </a:solidFill>
                <a:latin typeface="Tahoma"/>
                <a:cs typeface="Tahoma"/>
              </a:rPr>
              <a:t>е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ч</a:t>
            </a:r>
            <a:r>
              <a:rPr sz="2000" spc="5" dirty="0">
                <a:solidFill>
                  <a:srgbClr val="496382"/>
                </a:solidFill>
                <a:latin typeface="Tahoma"/>
                <a:cs typeface="Tahoma"/>
              </a:rPr>
              <a:t>о</a:t>
            </a:r>
            <a:r>
              <a:rPr sz="2000" spc="-10" dirty="0">
                <a:solidFill>
                  <a:srgbClr val="496382"/>
                </a:solidFill>
                <a:latin typeface="Tahoma"/>
                <a:cs typeface="Tahoma"/>
              </a:rPr>
              <a:t>в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ино</a:t>
            </a:r>
            <a:r>
              <a:rPr sz="2000" spc="-10" dirty="0">
                <a:solidFill>
                  <a:srgbClr val="496382"/>
                </a:solidFill>
                <a:latin typeface="Tahoma"/>
                <a:cs typeface="Tahoma"/>
              </a:rPr>
              <a:t>ю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.  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додають</a:t>
            </a:r>
            <a:r>
              <a:rPr sz="2000" spc="-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в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останню</a:t>
            </a:r>
            <a:r>
              <a:rPr sz="2000" spc="-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чергу.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0" y="7807"/>
            <a:ext cx="9144000" cy="956980"/>
          </a:xfrm>
          <a:prstGeom prst="rect">
            <a:avLst/>
          </a:prstGeom>
        </p:spPr>
        <p:txBody>
          <a:bodyPr vert="horz" wrap="square" lIns="0" tIns="94285" rIns="0" bIns="0" rtlCol="0">
            <a:spAutoFit/>
          </a:bodyPr>
          <a:lstStyle/>
          <a:p>
            <a:pPr marR="5080" algn="ctr">
              <a:lnSpc>
                <a:spcPct val="100000"/>
              </a:lnSpc>
              <a:spcBef>
                <a:spcPts val="0"/>
              </a:spcBef>
            </a:pPr>
            <a:r>
              <a:rPr sz="2800" b="1" dirty="0"/>
              <a:t>5. </a:t>
            </a:r>
            <a:r>
              <a:rPr sz="2800" b="1" spc="-5" dirty="0"/>
              <a:t>ЗАГАЛЬНІ </a:t>
            </a:r>
            <a:r>
              <a:rPr sz="2800" b="1" dirty="0"/>
              <a:t>ПРАВИЛА </a:t>
            </a:r>
            <a:r>
              <a:rPr sz="2800" b="1" spc="-5" dirty="0"/>
              <a:t>ВИГОТОВЛЕННЯ ПОРОШКІВ ІЗ </a:t>
            </a:r>
            <a:r>
              <a:rPr sz="2800" b="1" dirty="0"/>
              <a:t> </a:t>
            </a:r>
            <a:r>
              <a:rPr sz="2800" b="1" spc="-5" dirty="0"/>
              <a:t>БАРВНИМИ</a:t>
            </a:r>
            <a:r>
              <a:rPr sz="2800" b="1" spc="-25" dirty="0"/>
              <a:t> </a:t>
            </a:r>
            <a:r>
              <a:rPr sz="2800" b="1" dirty="0"/>
              <a:t>ТА</a:t>
            </a:r>
            <a:r>
              <a:rPr lang="uk-UA" sz="2800" b="1" dirty="0"/>
              <a:t> </a:t>
            </a:r>
            <a:r>
              <a:rPr sz="2800" b="1" spc="-5" dirty="0"/>
              <a:t>ВАЖКОПОДРІБНЮВАНИМИ</a:t>
            </a:r>
            <a:r>
              <a:rPr sz="2800" b="1" spc="-30" dirty="0"/>
              <a:t> </a:t>
            </a:r>
            <a:r>
              <a:rPr sz="2800" b="1" dirty="0"/>
              <a:t>РЕЧОВИНАМИ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433440" y="5897372"/>
            <a:ext cx="3150870" cy="762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07720" algn="l"/>
                <a:tab pos="2024380" algn="l"/>
              </a:tabLst>
            </a:pP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Леткі	лікарс</a:t>
            </a:r>
            <a:r>
              <a:rPr sz="2000" spc="10" dirty="0">
                <a:solidFill>
                  <a:srgbClr val="496382"/>
                </a:solidFill>
                <a:latin typeface="Tahoma"/>
                <a:cs typeface="Tahoma"/>
              </a:rPr>
              <a:t>ь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к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і	речови</a:t>
            </a:r>
            <a:r>
              <a:rPr sz="2000" spc="-15" dirty="0">
                <a:solidFill>
                  <a:srgbClr val="496382"/>
                </a:solidFill>
                <a:latin typeface="Tahoma"/>
                <a:cs typeface="Tahoma"/>
              </a:rPr>
              <a:t>н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и</a:t>
            </a:r>
            <a:endParaRPr sz="2000">
              <a:latin typeface="Tahoma"/>
              <a:cs typeface="Tahoma"/>
            </a:endParaRPr>
          </a:p>
          <a:p>
            <a:pPr marR="821690" algn="r">
              <a:lnSpc>
                <a:spcPct val="100000"/>
              </a:lnSpc>
              <a:spcBef>
                <a:spcPts val="1714"/>
              </a:spcBef>
            </a:pPr>
            <a:r>
              <a:rPr sz="1400" b="1" spc="45" dirty="0">
                <a:solidFill>
                  <a:srgbClr val="1F696E"/>
                </a:solidFill>
                <a:latin typeface="Arial"/>
                <a:cs typeface="Arial"/>
              </a:rPr>
              <a:t>28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565969" y="1750885"/>
            <a:ext cx="5023485" cy="3098800"/>
            <a:chOff x="3565969" y="1750885"/>
            <a:chExt cx="5023485" cy="3098800"/>
          </a:xfrm>
        </p:grpSpPr>
        <p:sp>
          <p:nvSpPr>
            <p:cNvPr id="3" name="object 3"/>
            <p:cNvSpPr/>
            <p:nvPr/>
          </p:nvSpPr>
          <p:spPr>
            <a:xfrm>
              <a:off x="3570732" y="1930908"/>
              <a:ext cx="175260" cy="2914015"/>
            </a:xfrm>
            <a:custGeom>
              <a:avLst/>
              <a:gdLst/>
              <a:ahLst/>
              <a:cxnLst/>
              <a:rect l="l" t="t" r="r" b="b"/>
              <a:pathLst>
                <a:path w="175260" h="2914015">
                  <a:moveTo>
                    <a:pt x="0" y="0"/>
                  </a:moveTo>
                  <a:lnTo>
                    <a:pt x="34105" y="10677"/>
                  </a:lnTo>
                  <a:lnTo>
                    <a:pt x="61960" y="39798"/>
                  </a:lnTo>
                  <a:lnTo>
                    <a:pt x="80742" y="82992"/>
                  </a:lnTo>
                  <a:lnTo>
                    <a:pt x="87629" y="135889"/>
                  </a:lnTo>
                  <a:lnTo>
                    <a:pt x="87629" y="1232789"/>
                  </a:lnTo>
                  <a:lnTo>
                    <a:pt x="94517" y="1285613"/>
                  </a:lnTo>
                  <a:lnTo>
                    <a:pt x="113299" y="1328769"/>
                  </a:lnTo>
                  <a:lnTo>
                    <a:pt x="141154" y="1357876"/>
                  </a:lnTo>
                  <a:lnTo>
                    <a:pt x="175259" y="1368552"/>
                  </a:lnTo>
                  <a:lnTo>
                    <a:pt x="141154" y="1379229"/>
                  </a:lnTo>
                  <a:lnTo>
                    <a:pt x="113299" y="1408350"/>
                  </a:lnTo>
                  <a:lnTo>
                    <a:pt x="94517" y="1451544"/>
                  </a:lnTo>
                  <a:lnTo>
                    <a:pt x="87629" y="1504441"/>
                  </a:lnTo>
                  <a:lnTo>
                    <a:pt x="87629" y="2777997"/>
                  </a:lnTo>
                  <a:lnTo>
                    <a:pt x="80742" y="2830895"/>
                  </a:lnTo>
                  <a:lnTo>
                    <a:pt x="61960" y="2874089"/>
                  </a:lnTo>
                  <a:lnTo>
                    <a:pt x="34105" y="2903210"/>
                  </a:lnTo>
                  <a:lnTo>
                    <a:pt x="0" y="2913887"/>
                  </a:lnTo>
                </a:path>
              </a:pathLst>
            </a:custGeom>
            <a:ln w="9143">
              <a:solidFill>
                <a:srgbClr val="90A6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906012" y="1755648"/>
              <a:ext cx="4678680" cy="2435860"/>
            </a:xfrm>
            <a:custGeom>
              <a:avLst/>
              <a:gdLst/>
              <a:ahLst/>
              <a:cxnLst/>
              <a:rect l="l" t="t" r="r" b="b"/>
              <a:pathLst>
                <a:path w="4678680" h="2435860">
                  <a:moveTo>
                    <a:pt x="0" y="1217676"/>
                  </a:moveTo>
                  <a:lnTo>
                    <a:pt x="632713" y="0"/>
                  </a:lnTo>
                  <a:lnTo>
                    <a:pt x="632713" y="230504"/>
                  </a:lnTo>
                  <a:lnTo>
                    <a:pt x="4678680" y="230504"/>
                  </a:lnTo>
                  <a:lnTo>
                    <a:pt x="4678680" y="2204847"/>
                  </a:lnTo>
                  <a:lnTo>
                    <a:pt x="632713" y="2204847"/>
                  </a:lnTo>
                  <a:lnTo>
                    <a:pt x="632713" y="2435352"/>
                  </a:lnTo>
                  <a:lnTo>
                    <a:pt x="0" y="1217676"/>
                  </a:lnTo>
                  <a:close/>
                </a:path>
              </a:pathLst>
            </a:custGeom>
            <a:ln w="9144">
              <a:solidFill>
                <a:srgbClr val="90A6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4513579" y="2018538"/>
            <a:ext cx="3975735" cy="1855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1905" algn="ctr">
              <a:lnSpc>
                <a:spcPct val="100000"/>
              </a:lnSpc>
              <a:spcBef>
                <a:spcPts val="105"/>
              </a:spcBef>
              <a:tabLst>
                <a:tab pos="968375" algn="l"/>
              </a:tabLst>
            </a:pP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речовини, а також їх розчини, </a:t>
            </a:r>
            <a:r>
              <a:rPr sz="20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суміші,	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що залишають 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слід 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на </a:t>
            </a:r>
            <a:r>
              <a:rPr sz="20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тарі, закупорювальних засобах, </a:t>
            </a:r>
            <a:r>
              <a:rPr sz="20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устаткуванні 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та 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інших предметах, </a:t>
            </a:r>
            <a:r>
              <a:rPr sz="2000" spc="-6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що не змивається звичайною </a:t>
            </a:r>
            <a:r>
              <a:rPr sz="20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санітарно-технічної</a:t>
            </a:r>
            <a:r>
              <a:rPr sz="2000" spc="-3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обробкою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982211" y="4146803"/>
            <a:ext cx="4671060" cy="2231390"/>
          </a:xfrm>
          <a:custGeom>
            <a:avLst/>
            <a:gdLst/>
            <a:ahLst/>
            <a:cxnLst/>
            <a:rect l="l" t="t" r="r" b="b"/>
            <a:pathLst>
              <a:path w="4671059" h="2231390">
                <a:moveTo>
                  <a:pt x="0" y="1115568"/>
                </a:moveTo>
                <a:lnTo>
                  <a:pt x="550163" y="0"/>
                </a:lnTo>
                <a:lnTo>
                  <a:pt x="550163" y="484251"/>
                </a:lnTo>
                <a:lnTo>
                  <a:pt x="970026" y="484251"/>
                </a:lnTo>
                <a:lnTo>
                  <a:pt x="970026" y="0"/>
                </a:lnTo>
                <a:lnTo>
                  <a:pt x="4671060" y="0"/>
                </a:lnTo>
                <a:lnTo>
                  <a:pt x="4671060" y="2231136"/>
                </a:lnTo>
                <a:lnTo>
                  <a:pt x="970026" y="2231136"/>
                </a:lnTo>
                <a:lnTo>
                  <a:pt x="970026" y="1746821"/>
                </a:lnTo>
                <a:lnTo>
                  <a:pt x="550163" y="1746821"/>
                </a:lnTo>
                <a:lnTo>
                  <a:pt x="550163" y="2231136"/>
                </a:lnTo>
                <a:lnTo>
                  <a:pt x="0" y="1115568"/>
                </a:lnTo>
                <a:close/>
              </a:path>
            </a:pathLst>
          </a:custGeom>
          <a:ln w="9144">
            <a:solidFill>
              <a:srgbClr val="90A6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031104" y="4483989"/>
            <a:ext cx="3460750" cy="15506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3627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Речовини 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відважують </a:t>
            </a:r>
            <a:r>
              <a:rPr sz="20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на</a:t>
            </a:r>
            <a:r>
              <a:rPr sz="2000" spc="-3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спеціальних</a:t>
            </a:r>
            <a:r>
              <a:rPr sz="2000" spc="-5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вагах</a:t>
            </a:r>
            <a:r>
              <a:rPr sz="2000" spc="-3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за</a:t>
            </a:r>
            <a:endParaRPr sz="200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окремим</a:t>
            </a:r>
            <a:r>
              <a:rPr sz="2000" spc="-5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робочим</a:t>
            </a:r>
            <a:r>
              <a:rPr sz="2000" spc="-4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місцем,</a:t>
            </a:r>
            <a:r>
              <a:rPr sz="2000" spc="-5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що </a:t>
            </a:r>
            <a:r>
              <a:rPr sz="2000" spc="-6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покрито</a:t>
            </a:r>
            <a:r>
              <a:rPr sz="2000" spc="-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білим</a:t>
            </a:r>
            <a:r>
              <a:rPr sz="2000" spc="-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папером.</a:t>
            </a:r>
            <a:endParaRPr sz="20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Готують</a:t>
            </a:r>
            <a:r>
              <a:rPr sz="2000" spc="-3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в</a:t>
            </a:r>
            <a:r>
              <a:rPr sz="2000" spc="-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окремій</a:t>
            </a:r>
            <a:r>
              <a:rPr sz="2000" spc="-4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ступці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18744" y="1354836"/>
            <a:ext cx="8490585" cy="401320"/>
          </a:xfrm>
          <a:custGeom>
            <a:avLst/>
            <a:gdLst/>
            <a:ahLst/>
            <a:cxnLst/>
            <a:rect l="l" t="t" r="r" b="b"/>
            <a:pathLst>
              <a:path w="8490585" h="401319">
                <a:moveTo>
                  <a:pt x="8490204" y="0"/>
                </a:moveTo>
                <a:lnTo>
                  <a:pt x="0" y="0"/>
                </a:lnTo>
                <a:lnTo>
                  <a:pt x="0" y="400812"/>
                </a:lnTo>
                <a:lnTo>
                  <a:pt x="8490204" y="400812"/>
                </a:lnTo>
                <a:lnTo>
                  <a:pt x="8490204" y="0"/>
                </a:lnTo>
                <a:close/>
              </a:path>
            </a:pathLst>
          </a:custGeom>
          <a:solidFill>
            <a:srgbClr val="DFF4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782523" y="768858"/>
            <a:ext cx="8162925" cy="951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04540" marR="193675" indent="-3192145">
              <a:lnSpc>
                <a:spcPct val="100000"/>
              </a:lnSpc>
              <a:spcBef>
                <a:spcPts val="100"/>
              </a:spcBef>
              <a:tabLst>
                <a:tab pos="1981200" algn="l"/>
              </a:tabLst>
            </a:pPr>
            <a:r>
              <a:rPr sz="1800" spc="-10" dirty="0">
                <a:solidFill>
                  <a:srgbClr val="496382"/>
                </a:solidFill>
                <a:latin typeface="Tahoma"/>
                <a:cs typeface="Tahoma"/>
              </a:rPr>
              <a:t>ВИГОТОВЛЕННЯ	</a:t>
            </a: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ПОРОШКІВ ІЗ БАРВНИМИ </a:t>
            </a:r>
            <a:r>
              <a:rPr sz="1800" dirty="0">
                <a:solidFill>
                  <a:srgbClr val="496382"/>
                </a:solidFill>
                <a:latin typeface="Tahoma"/>
                <a:cs typeface="Tahoma"/>
              </a:rPr>
              <a:t>ТА </a:t>
            </a: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ВАЖКОПОДРІБНЮВАНИМИ </a:t>
            </a:r>
            <a:r>
              <a:rPr sz="1800" spc="-55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800" spc="-10" dirty="0">
                <a:solidFill>
                  <a:srgbClr val="496382"/>
                </a:solidFill>
                <a:latin typeface="Tahoma"/>
                <a:cs typeface="Tahoma"/>
              </a:rPr>
              <a:t>РЕЧОВИНАМИ</a:t>
            </a:r>
            <a:endParaRPr sz="18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65"/>
              </a:spcBef>
            </a:pP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Згідно</a:t>
            </a:r>
            <a:r>
              <a:rPr sz="2000" spc="-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з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наказом</a:t>
            </a:r>
            <a:r>
              <a:rPr sz="2000" spc="-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МОЗ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 України</a:t>
            </a:r>
            <a:r>
              <a:rPr sz="2000" spc="-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№ 44</a:t>
            </a:r>
            <a:r>
              <a:rPr sz="2000" spc="-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від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 16.03.93</a:t>
            </a:r>
            <a:r>
              <a:rPr sz="2000" spc="-3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р.</a:t>
            </a:r>
            <a:r>
              <a:rPr sz="2000" spc="-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до</a:t>
            </a:r>
            <a:r>
              <a:rPr sz="2000" spc="-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групи</a:t>
            </a:r>
            <a:r>
              <a:rPr sz="2000" spc="-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барвних</a:t>
            </a:r>
            <a:endParaRPr sz="2000" dirty="0">
              <a:latin typeface="Tahoma"/>
              <a:cs typeface="Tahoma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1123" y="1953767"/>
            <a:ext cx="2724912" cy="2915411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688644" y="1974850"/>
            <a:ext cx="2477770" cy="2846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2300"/>
              </a:lnSpc>
              <a:spcBef>
                <a:spcPts val="105"/>
              </a:spcBef>
            </a:pP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відносяться:</a:t>
            </a:r>
            <a:endParaRPr sz="2000">
              <a:latin typeface="Tahoma"/>
              <a:cs typeface="Tahoma"/>
            </a:endParaRPr>
          </a:p>
          <a:p>
            <a:pPr marL="213360" indent="-201295">
              <a:lnSpc>
                <a:spcPts val="2205"/>
              </a:lnSpc>
              <a:buSzPct val="95000"/>
              <a:buFont typeface="Wingdings"/>
              <a:buChar char=""/>
              <a:tabLst>
                <a:tab pos="213995" algn="l"/>
              </a:tabLst>
            </a:pP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Акрихін</a:t>
            </a:r>
            <a:endParaRPr sz="2000">
              <a:latin typeface="Tahoma"/>
              <a:cs typeface="Tahoma"/>
            </a:endParaRPr>
          </a:p>
          <a:p>
            <a:pPr marL="212725" indent="-200660">
              <a:lnSpc>
                <a:spcPts val="2205"/>
              </a:lnSpc>
              <a:buSzPct val="95000"/>
              <a:buFont typeface="Wingdings"/>
              <a:buChar char=""/>
              <a:tabLst>
                <a:tab pos="213360" algn="l"/>
              </a:tabLst>
            </a:pP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Рибофлавін</a:t>
            </a:r>
            <a:endParaRPr sz="2000">
              <a:latin typeface="Tahoma"/>
              <a:cs typeface="Tahoma"/>
            </a:endParaRPr>
          </a:p>
          <a:p>
            <a:pPr marL="212725" indent="-200660">
              <a:lnSpc>
                <a:spcPts val="2195"/>
              </a:lnSpc>
              <a:buSzPct val="95000"/>
              <a:buFont typeface="Wingdings"/>
              <a:buChar char=""/>
              <a:tabLst>
                <a:tab pos="213360" algn="l"/>
              </a:tabLst>
            </a:pP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Етакридину</a:t>
            </a:r>
            <a:r>
              <a:rPr sz="2000" spc="-5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лактат</a:t>
            </a:r>
            <a:endParaRPr sz="2000">
              <a:latin typeface="Tahoma"/>
              <a:cs typeface="Tahoma"/>
            </a:endParaRPr>
          </a:p>
          <a:p>
            <a:pPr marL="212725" indent="-200660">
              <a:lnSpc>
                <a:spcPts val="2200"/>
              </a:lnSpc>
              <a:buSzPct val="95000"/>
              <a:buFont typeface="Wingdings"/>
              <a:buChar char=""/>
              <a:tabLst>
                <a:tab pos="213360" algn="l"/>
              </a:tabLst>
            </a:pP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Фурацилін</a:t>
            </a:r>
            <a:endParaRPr sz="2000">
              <a:latin typeface="Tahoma"/>
              <a:cs typeface="Tahoma"/>
            </a:endParaRPr>
          </a:p>
          <a:p>
            <a:pPr marL="213360" indent="-201295">
              <a:lnSpc>
                <a:spcPts val="2205"/>
              </a:lnSpc>
              <a:buSzPct val="95000"/>
              <a:buFont typeface="Wingdings"/>
              <a:buChar char=""/>
              <a:tabLst>
                <a:tab pos="213995" algn="l"/>
              </a:tabLst>
            </a:pP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Калію</a:t>
            </a:r>
            <a:r>
              <a:rPr sz="2000" spc="-9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перманганат</a:t>
            </a:r>
            <a:endParaRPr sz="2000">
              <a:latin typeface="Tahoma"/>
              <a:cs typeface="Tahoma"/>
            </a:endParaRPr>
          </a:p>
          <a:p>
            <a:pPr marL="212725" indent="-200660">
              <a:lnSpc>
                <a:spcPts val="2195"/>
              </a:lnSpc>
              <a:buSzPct val="95000"/>
              <a:buFont typeface="Wingdings"/>
              <a:buChar char=""/>
              <a:tabLst>
                <a:tab pos="213360" algn="l"/>
              </a:tabLst>
            </a:pP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Метиленовий</a:t>
            </a:r>
            <a:r>
              <a:rPr sz="2000" spc="-13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синій</a:t>
            </a:r>
            <a:endParaRPr sz="2000">
              <a:latin typeface="Tahoma"/>
              <a:cs typeface="Tahoma"/>
            </a:endParaRPr>
          </a:p>
          <a:p>
            <a:pPr marL="12700" marR="671195">
              <a:lnSpc>
                <a:spcPts val="2210"/>
              </a:lnSpc>
              <a:spcBef>
                <a:spcPts val="130"/>
              </a:spcBef>
              <a:buSzPct val="95000"/>
              <a:buFont typeface="Wingdings"/>
              <a:buChar char=""/>
              <a:tabLst>
                <a:tab pos="213360" algn="l"/>
              </a:tabLst>
            </a:pP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Б</a:t>
            </a:r>
            <a:r>
              <a:rPr sz="2000" spc="-10" dirty="0">
                <a:solidFill>
                  <a:srgbClr val="496382"/>
                </a:solidFill>
                <a:latin typeface="Tahoma"/>
                <a:cs typeface="Tahoma"/>
              </a:rPr>
              <a:t>р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иліант</a:t>
            </a:r>
            <a:r>
              <a:rPr sz="2000" spc="5" dirty="0">
                <a:solidFill>
                  <a:srgbClr val="496382"/>
                </a:solidFill>
                <a:latin typeface="Tahoma"/>
                <a:cs typeface="Tahoma"/>
              </a:rPr>
              <a:t>о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вий  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зелений</a:t>
            </a:r>
            <a:endParaRPr sz="2000">
              <a:latin typeface="Tahoma"/>
              <a:cs typeface="Tahoma"/>
            </a:endParaRPr>
          </a:p>
          <a:p>
            <a:pPr marL="212725" indent="-200660">
              <a:lnSpc>
                <a:spcPts val="2150"/>
              </a:lnSpc>
              <a:buSzPct val="95000"/>
              <a:buFont typeface="Wingdings"/>
              <a:buChar char=""/>
              <a:tabLst>
                <a:tab pos="213360" algn="l"/>
              </a:tabLst>
            </a:pP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Індигокармін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83108" y="4869179"/>
            <a:ext cx="3449320" cy="1800225"/>
          </a:xfrm>
          <a:custGeom>
            <a:avLst/>
            <a:gdLst/>
            <a:ahLst/>
            <a:cxnLst/>
            <a:rect l="l" t="t" r="r" b="b"/>
            <a:pathLst>
              <a:path w="3449320" h="1800225">
                <a:moveTo>
                  <a:pt x="0" y="599948"/>
                </a:moveTo>
                <a:lnTo>
                  <a:pt x="1141222" y="599948"/>
                </a:lnTo>
                <a:lnTo>
                  <a:pt x="1141222" y="299974"/>
                </a:lnTo>
                <a:lnTo>
                  <a:pt x="558165" y="299974"/>
                </a:lnTo>
                <a:lnTo>
                  <a:pt x="1724406" y="0"/>
                </a:lnTo>
                <a:lnTo>
                  <a:pt x="2890647" y="299974"/>
                </a:lnTo>
                <a:lnTo>
                  <a:pt x="2307590" y="299974"/>
                </a:lnTo>
                <a:lnTo>
                  <a:pt x="2307590" y="599948"/>
                </a:lnTo>
                <a:lnTo>
                  <a:pt x="3448812" y="599948"/>
                </a:lnTo>
                <a:lnTo>
                  <a:pt x="3448812" y="1799844"/>
                </a:lnTo>
                <a:lnTo>
                  <a:pt x="0" y="1799844"/>
                </a:lnTo>
                <a:lnTo>
                  <a:pt x="0" y="599948"/>
                </a:lnTo>
                <a:close/>
              </a:path>
            </a:pathLst>
          </a:custGeom>
          <a:ln w="9144">
            <a:solidFill>
              <a:srgbClr val="90A6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424686" y="5501436"/>
            <a:ext cx="156527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Збер</a:t>
            </a:r>
            <a:r>
              <a:rPr sz="2000" spc="-10" dirty="0">
                <a:solidFill>
                  <a:srgbClr val="496382"/>
                </a:solidFill>
                <a:latin typeface="Tahoma"/>
                <a:cs typeface="Tahoma"/>
              </a:rPr>
              <a:t>і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га</a:t>
            </a:r>
            <a:r>
              <a:rPr sz="2000" spc="-10" dirty="0">
                <a:solidFill>
                  <a:srgbClr val="496382"/>
                </a:solidFill>
                <a:latin typeface="Tahoma"/>
                <a:cs typeface="Tahoma"/>
              </a:rPr>
              <a:t>ю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ться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49832" y="5806846"/>
            <a:ext cx="2313305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685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в</a:t>
            </a:r>
            <a:r>
              <a:rPr sz="2000" spc="-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окремій</a:t>
            </a:r>
            <a:r>
              <a:rPr sz="2000" spc="-5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шафі</a:t>
            </a:r>
            <a:r>
              <a:rPr sz="2000" spc="-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для</a:t>
            </a:r>
            <a:endParaRPr sz="20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«Пахучих</a:t>
            </a:r>
            <a:r>
              <a:rPr sz="2000" spc="-7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і</a:t>
            </a:r>
            <a:r>
              <a:rPr sz="2000" spc="-4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барвних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634998" y="6416446"/>
            <a:ext cx="114427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речо</a:t>
            </a:r>
            <a:r>
              <a:rPr sz="2000" spc="10" dirty="0">
                <a:solidFill>
                  <a:srgbClr val="496382"/>
                </a:solidFill>
                <a:latin typeface="Tahoma"/>
                <a:cs typeface="Tahoma"/>
              </a:rPr>
              <a:t>в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ин»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820659" y="6419189"/>
            <a:ext cx="23622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45" dirty="0">
                <a:solidFill>
                  <a:srgbClr val="1F696E"/>
                </a:solidFill>
                <a:latin typeface="Arial"/>
                <a:cs typeface="Arial"/>
              </a:rPr>
              <a:t>29</a:t>
            </a:r>
            <a:endParaRPr sz="1400">
              <a:latin typeface="Arial"/>
              <a:cs typeface="Arial"/>
            </a:endParaRPr>
          </a:p>
        </p:txBody>
      </p:sp>
      <p:sp>
        <p:nvSpPr>
          <p:cNvPr id="20" name="object 5">
            <a:extLst>
              <a:ext uri="{FF2B5EF4-FFF2-40B4-BE49-F238E27FC236}">
                <a16:creationId xmlns:a16="http://schemas.microsoft.com/office/drawing/2014/main" id="{52220A86-99A5-4B41-97DF-DA3EB8AC156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-152400"/>
            <a:ext cx="9144000" cy="956980"/>
          </a:xfrm>
          <a:prstGeom prst="rect">
            <a:avLst/>
          </a:prstGeom>
        </p:spPr>
        <p:txBody>
          <a:bodyPr vert="horz" wrap="square" lIns="0" tIns="94285" rIns="0" bIns="0" rtlCol="0">
            <a:spAutoFit/>
          </a:bodyPr>
          <a:lstStyle/>
          <a:p>
            <a:pPr marR="5080" algn="ctr">
              <a:lnSpc>
                <a:spcPct val="100000"/>
              </a:lnSpc>
              <a:spcBef>
                <a:spcPts val="0"/>
              </a:spcBef>
            </a:pPr>
            <a:r>
              <a:rPr sz="2800" b="1" dirty="0"/>
              <a:t>5. </a:t>
            </a:r>
            <a:r>
              <a:rPr sz="2800" b="1" spc="-5" dirty="0"/>
              <a:t>ЗАГАЛЬНІ </a:t>
            </a:r>
            <a:r>
              <a:rPr sz="2800" b="1" dirty="0"/>
              <a:t>ПРАВИЛА </a:t>
            </a:r>
            <a:r>
              <a:rPr sz="2800" b="1" spc="-5" dirty="0"/>
              <a:t>ВИГОТОВЛЕННЯ ПОРОШКІВ ІЗ </a:t>
            </a:r>
            <a:r>
              <a:rPr sz="2800" b="1" dirty="0"/>
              <a:t> </a:t>
            </a:r>
            <a:r>
              <a:rPr sz="2800" b="1" spc="-5" dirty="0"/>
              <a:t>БАРВНИМИ</a:t>
            </a:r>
            <a:r>
              <a:rPr sz="2800" b="1" spc="-25" dirty="0"/>
              <a:t> </a:t>
            </a:r>
            <a:r>
              <a:rPr sz="2800" b="1" dirty="0"/>
              <a:t>ТА</a:t>
            </a:r>
            <a:r>
              <a:rPr lang="uk-UA" sz="2800" b="1" dirty="0"/>
              <a:t> </a:t>
            </a:r>
            <a:r>
              <a:rPr sz="2800" b="1" spc="-5" dirty="0"/>
              <a:t>ВАЖКОПОДРІБНЮВАНИМИ</a:t>
            </a:r>
            <a:r>
              <a:rPr sz="2800" b="1" spc="-30" dirty="0"/>
              <a:t> </a:t>
            </a:r>
            <a:r>
              <a:rPr sz="2800" b="1" dirty="0"/>
              <a:t>РЕЧОВИНАМИ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2417572" y="1117628"/>
          <a:ext cx="3706493" cy="121792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841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97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26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3840">
                <a:tc>
                  <a:txBody>
                    <a:bodyPr/>
                    <a:lstStyle/>
                    <a:p>
                      <a:pPr marL="31750">
                        <a:lnSpc>
                          <a:spcPts val="1825"/>
                        </a:lnSpc>
                      </a:pPr>
                      <a:r>
                        <a:rPr sz="16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Rp.:</a:t>
                      </a:r>
                      <a:r>
                        <a:rPr sz="1600" spc="-2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1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Aethacridini</a:t>
                      </a:r>
                      <a:r>
                        <a:rPr sz="16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lactatis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ts val="1825"/>
                        </a:lnSpc>
                      </a:pPr>
                      <a:r>
                        <a:rPr sz="16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0,05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3204">
                <a:tc>
                  <a:txBody>
                    <a:bodyPr/>
                    <a:lstStyle/>
                    <a:p>
                      <a:pPr marL="539115">
                        <a:lnSpc>
                          <a:spcPts val="1820"/>
                        </a:lnSpc>
                      </a:pPr>
                      <a:r>
                        <a:rPr sz="16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Sacchari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49225">
                        <a:lnSpc>
                          <a:spcPts val="1820"/>
                        </a:lnSpc>
                      </a:pPr>
                      <a:r>
                        <a:rPr sz="16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0,3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3204">
                <a:tc>
                  <a:txBody>
                    <a:bodyPr/>
                    <a:lstStyle/>
                    <a:p>
                      <a:pPr marL="539115">
                        <a:lnSpc>
                          <a:spcPts val="1820"/>
                        </a:lnSpc>
                      </a:pPr>
                      <a:r>
                        <a:rPr sz="1600" spc="-1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Misce,</a:t>
                      </a:r>
                      <a:r>
                        <a:rPr sz="1600" spc="1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ut</a:t>
                      </a:r>
                      <a:r>
                        <a:rPr sz="1600" spc="-2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1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fiat </a:t>
                      </a:r>
                      <a:r>
                        <a:rPr sz="16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pulvis.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pPr marL="539115">
                        <a:lnSpc>
                          <a:spcPts val="1820"/>
                        </a:lnSpc>
                      </a:pPr>
                      <a:r>
                        <a:rPr sz="16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Da</a:t>
                      </a:r>
                      <a:r>
                        <a:rPr sz="1600" spc="-2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1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tales</a:t>
                      </a:r>
                      <a:r>
                        <a:rPr sz="1600" spc="-1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doses</a:t>
                      </a:r>
                      <a:r>
                        <a:rPr sz="1600" spc="-1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numero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ts val="1820"/>
                        </a:lnSpc>
                      </a:pPr>
                      <a:r>
                        <a:rPr sz="16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6.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pPr marL="539115">
                        <a:lnSpc>
                          <a:spcPts val="1825"/>
                        </a:lnSpc>
                      </a:pPr>
                      <a:r>
                        <a:rPr sz="1600" spc="-1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In capsules</a:t>
                      </a:r>
                      <a:r>
                        <a:rPr sz="1600" spc="1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1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gelatinose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3" name="object 3"/>
          <p:cNvGrpSpPr/>
          <p:nvPr/>
        </p:nvGrpSpPr>
        <p:grpSpPr>
          <a:xfrm>
            <a:off x="214884" y="3006851"/>
            <a:ext cx="8665845" cy="3638550"/>
            <a:chOff x="214884" y="3006851"/>
            <a:chExt cx="8665845" cy="363855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69713" y="4357687"/>
              <a:ext cx="4280916" cy="2287524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14884" y="3006851"/>
              <a:ext cx="8665845" cy="753110"/>
            </a:xfrm>
            <a:custGeom>
              <a:avLst/>
              <a:gdLst/>
              <a:ahLst/>
              <a:cxnLst/>
              <a:rect l="l" t="t" r="r" b="b"/>
              <a:pathLst>
                <a:path w="8665845" h="753110">
                  <a:moveTo>
                    <a:pt x="0" y="752856"/>
                  </a:moveTo>
                  <a:lnTo>
                    <a:pt x="8665464" y="752856"/>
                  </a:lnTo>
                  <a:lnTo>
                    <a:pt x="8665464" y="0"/>
                  </a:lnTo>
                  <a:lnTo>
                    <a:pt x="0" y="0"/>
                  </a:lnTo>
                  <a:lnTo>
                    <a:pt x="0" y="752856"/>
                  </a:lnTo>
                  <a:close/>
                </a:path>
              </a:pathLst>
            </a:custGeom>
            <a:solidFill>
              <a:srgbClr val="C5E4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93014" y="2296069"/>
            <a:ext cx="6496050" cy="1013460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2663190">
              <a:lnSpc>
                <a:spcPct val="100000"/>
              </a:lnSpc>
              <a:spcBef>
                <a:spcPts val="320"/>
              </a:spcBef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Signa.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По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1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капсулі</a:t>
            </a:r>
            <a:r>
              <a:rPr sz="1600" spc="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3</a:t>
            </a:r>
            <a:r>
              <a:rPr sz="1600" spc="-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рази на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день</a:t>
            </a:r>
            <a:endParaRPr sz="1600">
              <a:latin typeface="Tahoma"/>
              <a:cs typeface="Tahoma"/>
            </a:endParaRPr>
          </a:p>
          <a:p>
            <a:pPr marL="2600960">
              <a:lnSpc>
                <a:spcPct val="100000"/>
              </a:lnSpc>
              <a:spcBef>
                <a:spcPts val="200"/>
              </a:spcBef>
              <a:tabLst>
                <a:tab pos="4382770" algn="l"/>
              </a:tabLst>
            </a:pPr>
            <a:r>
              <a:rPr sz="1400" spc="-5" dirty="0">
                <a:solidFill>
                  <a:srgbClr val="496382"/>
                </a:solidFill>
                <a:latin typeface="Tahoma"/>
                <a:cs typeface="Tahoma"/>
              </a:rPr>
              <a:t>Підпис</a:t>
            </a:r>
            <a:r>
              <a:rPr sz="14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400" spc="-5" dirty="0">
                <a:solidFill>
                  <a:srgbClr val="496382"/>
                </a:solidFill>
                <a:latin typeface="Tahoma"/>
                <a:cs typeface="Tahoma"/>
              </a:rPr>
              <a:t>лікаря	Печатка</a:t>
            </a:r>
            <a:r>
              <a:rPr sz="1400" spc="-5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400" spc="-5" dirty="0">
                <a:solidFill>
                  <a:srgbClr val="496382"/>
                </a:solidFill>
                <a:latin typeface="Tahoma"/>
                <a:cs typeface="Tahoma"/>
              </a:rPr>
              <a:t>лікаря</a:t>
            </a:r>
            <a:endParaRPr sz="14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5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tabLst>
                <a:tab pos="810895" algn="l"/>
                <a:tab pos="2025650" algn="l"/>
                <a:tab pos="3105150" algn="l"/>
                <a:tab pos="3388360" algn="l"/>
                <a:tab pos="4469130" algn="l"/>
                <a:tab pos="5662930" algn="l"/>
              </a:tabLst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Даний	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лі</a:t>
            </a:r>
            <a:r>
              <a:rPr sz="1600" spc="-15" dirty="0">
                <a:solidFill>
                  <a:srgbClr val="496382"/>
                </a:solidFill>
                <a:latin typeface="Tahoma"/>
                <a:cs typeface="Tahoma"/>
              </a:rPr>
              <a:t>к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а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р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с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ь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ки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й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	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п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р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еп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а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р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ат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	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	с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кладни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й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	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до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з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ований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	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по</a:t>
            </a:r>
            <a:r>
              <a:rPr sz="1600" spc="10" dirty="0">
                <a:solidFill>
                  <a:srgbClr val="496382"/>
                </a:solidFill>
                <a:latin typeface="Tahoma"/>
                <a:cs typeface="Tahoma"/>
              </a:rPr>
              <a:t>р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о</a:t>
            </a:r>
            <a:r>
              <a:rPr sz="1600" spc="10" dirty="0">
                <a:solidFill>
                  <a:srgbClr val="496382"/>
                </a:solidFill>
                <a:latin typeface="Tahoma"/>
                <a:cs typeface="Tahoma"/>
              </a:rPr>
              <a:t>ш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о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к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973951" y="3040506"/>
            <a:ext cx="182689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56260" algn="l"/>
              </a:tabLst>
            </a:pP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для	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внутрішнього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14884" y="3759708"/>
            <a:ext cx="8714740" cy="584200"/>
          </a:xfrm>
          <a:custGeom>
            <a:avLst/>
            <a:gdLst/>
            <a:ahLst/>
            <a:cxnLst/>
            <a:rect l="l" t="t" r="r" b="b"/>
            <a:pathLst>
              <a:path w="8714740" h="584200">
                <a:moveTo>
                  <a:pt x="8714232" y="0"/>
                </a:moveTo>
                <a:lnTo>
                  <a:pt x="0" y="0"/>
                </a:lnTo>
                <a:lnTo>
                  <a:pt x="0" y="583692"/>
                </a:lnTo>
                <a:lnTo>
                  <a:pt x="8714232" y="583692"/>
                </a:lnTo>
                <a:lnTo>
                  <a:pt x="8714232" y="0"/>
                </a:lnTo>
                <a:close/>
              </a:path>
            </a:pathLst>
          </a:custGeom>
          <a:solidFill>
            <a:srgbClr val="DFF4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93014" y="3284042"/>
            <a:ext cx="8556625" cy="10223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застосування,</a:t>
            </a:r>
            <a:r>
              <a:rPr sz="1600" spc="19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виписаний</a:t>
            </a:r>
            <a:r>
              <a:rPr sz="1600" spc="2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розподільним</a:t>
            </a:r>
            <a:r>
              <a:rPr sz="1600" spc="2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способом,</a:t>
            </a:r>
            <a:r>
              <a:rPr sz="1600" spc="19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до</a:t>
            </a:r>
            <a:r>
              <a:rPr sz="1600" spc="19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складу</a:t>
            </a:r>
            <a:r>
              <a:rPr sz="1600" spc="19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якого</a:t>
            </a:r>
            <a:r>
              <a:rPr sz="1600" spc="2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входять</a:t>
            </a:r>
            <a:r>
              <a:rPr sz="1600" spc="204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сильнодіюча</a:t>
            </a: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барвна</a:t>
            </a:r>
            <a:r>
              <a:rPr sz="1600" spc="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речовина</a:t>
            </a:r>
            <a:r>
              <a:rPr sz="1600" spc="3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етакредину</a:t>
            </a:r>
            <a:r>
              <a:rPr sz="1600" spc="3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лактат</a:t>
            </a:r>
            <a:r>
              <a:rPr sz="1600" spc="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та</a:t>
            </a:r>
            <a:r>
              <a:rPr sz="1600" spc="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гігроскопічна</a:t>
            </a:r>
            <a:r>
              <a:rPr sz="1600" spc="7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речовина</a:t>
            </a:r>
            <a:r>
              <a:rPr sz="1600" spc="3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цукор.</a:t>
            </a:r>
            <a:endParaRPr sz="160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  <a:spcBef>
                <a:spcPts val="165"/>
              </a:spcBef>
              <a:tabLst>
                <a:tab pos="722630" algn="l"/>
                <a:tab pos="1734820" algn="l"/>
                <a:tab pos="2091689" algn="l"/>
                <a:tab pos="3154045" algn="l"/>
                <a:tab pos="4391660" algn="l"/>
                <a:tab pos="5806440" algn="l"/>
                <a:tab pos="7145655" algn="l"/>
              </a:tabLst>
            </a:pP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Пе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р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е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д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	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поча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т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к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ом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	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в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и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го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т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овлен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н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я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	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п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р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епа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р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ату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	</a:t>
            </a:r>
            <a:r>
              <a:rPr sz="1600" spc="-20" dirty="0">
                <a:solidFill>
                  <a:srgbClr val="496382"/>
                </a:solidFill>
                <a:latin typeface="Tahoma"/>
                <a:cs typeface="Tahoma"/>
              </a:rPr>
              <a:t>п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е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р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евіря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ємо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	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відп</a:t>
            </a:r>
            <a:r>
              <a:rPr sz="1600" spc="-15" dirty="0">
                <a:solidFill>
                  <a:srgbClr val="496382"/>
                </a:solidFill>
                <a:latin typeface="Tahoma"/>
                <a:cs typeface="Tahoma"/>
              </a:rPr>
              <a:t>о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відн</a:t>
            </a:r>
            <a:r>
              <a:rPr sz="1600" spc="-15" dirty="0">
                <a:solidFill>
                  <a:srgbClr val="496382"/>
                </a:solidFill>
                <a:latin typeface="Tahoma"/>
                <a:cs typeface="Tahoma"/>
              </a:rPr>
              <a:t>і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с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ть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	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те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р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апе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в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тичних  разової</a:t>
            </a:r>
            <a:r>
              <a:rPr sz="1600" spc="3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і</a:t>
            </a:r>
            <a:r>
              <a:rPr sz="1600" spc="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добової</a:t>
            </a:r>
            <a:r>
              <a:rPr sz="1600" spc="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доз	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максимальним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терапевтичним</a:t>
            </a:r>
            <a:r>
              <a:rPr sz="1600" spc="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дозам</a:t>
            </a:r>
            <a:r>
              <a:rPr sz="1600" spc="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(разовій</a:t>
            </a:r>
            <a:r>
              <a:rPr sz="1600" spc="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і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добовій)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64819" y="722376"/>
            <a:ext cx="8490585" cy="372110"/>
          </a:xfrm>
          <a:custGeom>
            <a:avLst/>
            <a:gdLst/>
            <a:ahLst/>
            <a:cxnLst/>
            <a:rect l="l" t="t" r="r" b="b"/>
            <a:pathLst>
              <a:path w="8490585" h="372109">
                <a:moveTo>
                  <a:pt x="8490204" y="0"/>
                </a:moveTo>
                <a:lnTo>
                  <a:pt x="0" y="0"/>
                </a:lnTo>
                <a:lnTo>
                  <a:pt x="0" y="371856"/>
                </a:lnTo>
                <a:lnTo>
                  <a:pt x="8490204" y="371856"/>
                </a:lnTo>
                <a:lnTo>
                  <a:pt x="8490204" y="0"/>
                </a:lnTo>
                <a:close/>
              </a:path>
            </a:pathLst>
          </a:custGeom>
          <a:solidFill>
            <a:srgbClr val="DFF4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739645" y="756920"/>
            <a:ext cx="59385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006FC0"/>
                </a:solidFill>
                <a:latin typeface="Tahoma"/>
                <a:cs typeface="Tahoma"/>
              </a:rPr>
              <a:t>Виготовлення</a:t>
            </a:r>
            <a:r>
              <a:rPr sz="1800" b="1" spc="25" dirty="0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006FC0"/>
                </a:solidFill>
                <a:latin typeface="Tahoma"/>
                <a:cs typeface="Tahoma"/>
              </a:rPr>
              <a:t>порошків</a:t>
            </a:r>
            <a:r>
              <a:rPr sz="1800" b="1" spc="5" dirty="0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006FC0"/>
                </a:solidFill>
                <a:latin typeface="Tahoma"/>
                <a:cs typeface="Tahoma"/>
              </a:rPr>
              <a:t>із</a:t>
            </a:r>
            <a:r>
              <a:rPr sz="1800" b="1" spc="5" dirty="0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006FC0"/>
                </a:solidFill>
                <a:latin typeface="Tahoma"/>
                <a:cs typeface="Tahoma"/>
              </a:rPr>
              <a:t>барвними</a:t>
            </a:r>
            <a:r>
              <a:rPr sz="1800" b="1" spc="15" dirty="0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006FC0"/>
                </a:solidFill>
                <a:latin typeface="Tahoma"/>
                <a:cs typeface="Tahoma"/>
              </a:rPr>
              <a:t>речовинами</a:t>
            </a:r>
            <a:endParaRPr sz="1800">
              <a:latin typeface="Tahoma"/>
              <a:cs typeface="Tahoma"/>
            </a:endParaRPr>
          </a:p>
        </p:txBody>
      </p:sp>
      <p:graphicFrame>
        <p:nvGraphicFramePr>
          <p:cNvPr id="13" name="object 13"/>
          <p:cNvGraphicFramePr>
            <a:graphicFrameLocks noGrp="1"/>
          </p:cNvGraphicFramePr>
          <p:nvPr/>
        </p:nvGraphicFramePr>
        <p:xfrm>
          <a:off x="279400" y="4351273"/>
          <a:ext cx="8564880" cy="23793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2849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79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87905">
                <a:tc>
                  <a:txBody>
                    <a:bodyPr/>
                    <a:lstStyle/>
                    <a:p>
                      <a:pPr marL="280035" marR="485775" indent="210185">
                        <a:lnSpc>
                          <a:spcPct val="100000"/>
                        </a:lnSpc>
                        <a:spcBef>
                          <a:spcPts val="375"/>
                        </a:spcBef>
                        <a:tabLst>
                          <a:tab pos="968375" algn="l"/>
                          <a:tab pos="1931670" algn="l"/>
                          <a:tab pos="2695575" algn="l"/>
                        </a:tabLst>
                      </a:pPr>
                      <a:r>
                        <a:rPr sz="1600" spc="-1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Перевірка</a:t>
                      </a:r>
                      <a:r>
                        <a:rPr sz="1600" spc="3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1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доз	</a:t>
                      </a:r>
                      <a:r>
                        <a:rPr sz="16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етакридину </a:t>
                      </a:r>
                      <a:r>
                        <a:rPr sz="1600" spc="-1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лактату </a:t>
                      </a:r>
                      <a:r>
                        <a:rPr sz="1600" spc="-484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ТРД	0,05		</a:t>
                      </a:r>
                      <a:r>
                        <a:rPr sz="1600" spc="-1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МТРД</a:t>
                      </a:r>
                      <a:r>
                        <a:rPr sz="1600" spc="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0,05</a:t>
                      </a:r>
                      <a:endParaRPr sz="1600">
                        <a:latin typeface="Tahoma"/>
                        <a:cs typeface="Tahoma"/>
                      </a:endParaRPr>
                    </a:p>
                    <a:p>
                      <a:pPr marL="280035">
                        <a:lnSpc>
                          <a:spcPct val="100000"/>
                        </a:lnSpc>
                        <a:tabLst>
                          <a:tab pos="2637155" algn="l"/>
                        </a:tabLst>
                      </a:pPr>
                      <a:r>
                        <a:rPr sz="16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ТДД</a:t>
                      </a:r>
                      <a:r>
                        <a:rPr sz="1600" spc="2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0,05</a:t>
                      </a:r>
                      <a:r>
                        <a:rPr sz="1600" spc="2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×</a:t>
                      </a:r>
                      <a:r>
                        <a:rPr sz="1600" spc="1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3</a:t>
                      </a:r>
                      <a:r>
                        <a:rPr sz="1600" spc="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=</a:t>
                      </a:r>
                      <a:r>
                        <a:rPr sz="1600" spc="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0,15	МТДД</a:t>
                      </a:r>
                      <a:r>
                        <a:rPr sz="1600" spc="-1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0,15</a:t>
                      </a:r>
                      <a:endParaRPr sz="1600">
                        <a:latin typeface="Tahoma"/>
                        <a:cs typeface="Tahoma"/>
                      </a:endParaRPr>
                    </a:p>
                    <a:p>
                      <a:pPr marL="89535" algn="just">
                        <a:lnSpc>
                          <a:spcPct val="100000"/>
                        </a:lnSpc>
                      </a:pPr>
                      <a:r>
                        <a:rPr sz="16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Дози не</a:t>
                      </a:r>
                      <a:r>
                        <a:rPr sz="1600" spc="-3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завищені</a:t>
                      </a:r>
                      <a:endParaRPr sz="1600">
                        <a:latin typeface="Tahoma"/>
                        <a:cs typeface="Tahoma"/>
                      </a:endParaRPr>
                    </a:p>
                    <a:p>
                      <a:pPr marL="89535" marR="1153160" indent="1121410" algn="just">
                        <a:lnSpc>
                          <a:spcPct val="100000"/>
                        </a:lnSpc>
                      </a:pPr>
                      <a:r>
                        <a:rPr sz="16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ППК (зворотий бік ) </a:t>
                      </a:r>
                      <a:r>
                        <a:rPr sz="1600" spc="-484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1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Етакридину лактату </a:t>
                      </a:r>
                      <a:r>
                        <a:rPr sz="16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0,05 х6=0,3 </a:t>
                      </a:r>
                      <a:r>
                        <a:rPr sz="1600" spc="-484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1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Цукру</a:t>
                      </a:r>
                      <a:r>
                        <a:rPr sz="1600" spc="4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0,3</a:t>
                      </a:r>
                      <a:r>
                        <a:rPr sz="1600" spc="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×</a:t>
                      </a:r>
                      <a:r>
                        <a:rPr sz="16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6= 1,8</a:t>
                      </a:r>
                      <a:endParaRPr sz="1600">
                        <a:latin typeface="Tahoma"/>
                        <a:cs typeface="Tahoma"/>
                      </a:endParaRPr>
                    </a:p>
                    <a:p>
                      <a:pPr marL="89535" algn="just">
                        <a:lnSpc>
                          <a:spcPct val="100000"/>
                        </a:lnSpc>
                      </a:pPr>
                      <a:r>
                        <a:rPr sz="16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Маса</a:t>
                      </a:r>
                      <a:r>
                        <a:rPr sz="16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одної</a:t>
                      </a:r>
                      <a:r>
                        <a:rPr sz="1600" spc="47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1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дози</a:t>
                      </a:r>
                      <a:r>
                        <a:rPr sz="1600" spc="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:</a:t>
                      </a:r>
                      <a:endParaRPr sz="1600">
                        <a:latin typeface="Tahoma"/>
                        <a:cs typeface="Tahoma"/>
                      </a:endParaRPr>
                    </a:p>
                    <a:p>
                      <a:pPr marL="89535" algn="just">
                        <a:lnSpc>
                          <a:spcPct val="100000"/>
                        </a:lnSpc>
                      </a:pPr>
                      <a:r>
                        <a:rPr sz="16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(0,05</a:t>
                      </a:r>
                      <a:r>
                        <a:rPr sz="1600" spc="-1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+ 0,3)</a:t>
                      </a:r>
                      <a:r>
                        <a:rPr sz="1600" spc="-1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=</a:t>
                      </a:r>
                      <a:r>
                        <a:rPr sz="1600" spc="-1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0,35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476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6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ППК</a:t>
                      </a:r>
                      <a:r>
                        <a:rPr sz="1600" spc="-3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(лицевий</a:t>
                      </a:r>
                      <a:r>
                        <a:rPr sz="1600" spc="-2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1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бік)</a:t>
                      </a:r>
                      <a:endParaRPr sz="1600">
                        <a:latin typeface="Tahoma"/>
                        <a:cs typeface="Tahoma"/>
                      </a:endParaRPr>
                    </a:p>
                    <a:p>
                      <a:pPr marR="1569085" algn="ctr">
                        <a:lnSpc>
                          <a:spcPct val="100000"/>
                        </a:lnSpc>
                        <a:tabLst>
                          <a:tab pos="1828800" algn="l"/>
                        </a:tabLst>
                      </a:pPr>
                      <a:r>
                        <a:rPr sz="16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Дата	№</a:t>
                      </a:r>
                      <a:r>
                        <a:rPr sz="1600" spc="-4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рец.</a:t>
                      </a:r>
                      <a:endParaRPr sz="1600">
                        <a:latin typeface="Tahoma"/>
                        <a:cs typeface="Tahoma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L="916305" marR="1209675" indent="-64135">
                        <a:lnSpc>
                          <a:spcPct val="100000"/>
                        </a:lnSpc>
                        <a:tabLst>
                          <a:tab pos="1724660" algn="l"/>
                          <a:tab pos="2779395" algn="l"/>
                        </a:tabLst>
                      </a:pPr>
                      <a:r>
                        <a:rPr sz="16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Sacchari	</a:t>
                      </a:r>
                      <a:r>
                        <a:rPr sz="1600" spc="-1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1,8 </a:t>
                      </a:r>
                      <a:r>
                        <a:rPr sz="16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u="sng" dirty="0">
                          <a:solidFill>
                            <a:srgbClr val="496382"/>
                          </a:solidFill>
                          <a:uFill>
                            <a:solidFill>
                              <a:srgbClr val="496382"/>
                            </a:solidFill>
                          </a:uFill>
                          <a:latin typeface="Tahoma"/>
                          <a:cs typeface="Tahoma"/>
                        </a:rPr>
                        <a:t>Aetha</a:t>
                      </a:r>
                      <a:r>
                        <a:rPr sz="1600" u="sng" spc="-10" dirty="0">
                          <a:solidFill>
                            <a:srgbClr val="496382"/>
                          </a:solidFill>
                          <a:uFill>
                            <a:solidFill>
                              <a:srgbClr val="496382"/>
                            </a:solidFill>
                          </a:uFill>
                          <a:latin typeface="Tahoma"/>
                          <a:cs typeface="Tahoma"/>
                        </a:rPr>
                        <a:t>c</a:t>
                      </a:r>
                      <a:r>
                        <a:rPr sz="1600" u="sng" spc="-5" dirty="0">
                          <a:solidFill>
                            <a:srgbClr val="496382"/>
                          </a:solidFill>
                          <a:uFill>
                            <a:solidFill>
                              <a:srgbClr val="496382"/>
                            </a:solidFill>
                          </a:uFill>
                          <a:latin typeface="Tahoma"/>
                          <a:cs typeface="Tahoma"/>
                        </a:rPr>
                        <a:t>ridi</a:t>
                      </a:r>
                      <a:r>
                        <a:rPr sz="1600" u="sng" spc="-10" dirty="0">
                          <a:solidFill>
                            <a:srgbClr val="496382"/>
                          </a:solidFill>
                          <a:uFill>
                            <a:solidFill>
                              <a:srgbClr val="496382"/>
                            </a:solidFill>
                          </a:uFill>
                          <a:latin typeface="Tahoma"/>
                          <a:cs typeface="Tahoma"/>
                        </a:rPr>
                        <a:t>n</a:t>
                      </a:r>
                      <a:r>
                        <a:rPr sz="1600" u="sng" dirty="0">
                          <a:solidFill>
                            <a:srgbClr val="496382"/>
                          </a:solidFill>
                          <a:uFill>
                            <a:solidFill>
                              <a:srgbClr val="496382"/>
                            </a:solidFill>
                          </a:uFill>
                          <a:latin typeface="Tahoma"/>
                          <a:cs typeface="Tahoma"/>
                        </a:rPr>
                        <a:t>i</a:t>
                      </a:r>
                      <a:r>
                        <a:rPr sz="1600" u="sng" spc="10" dirty="0">
                          <a:solidFill>
                            <a:srgbClr val="496382"/>
                          </a:solidFill>
                          <a:uFill>
                            <a:solidFill>
                              <a:srgbClr val="496382"/>
                            </a:solidFill>
                          </a:u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u="sng" spc="-5" dirty="0">
                          <a:solidFill>
                            <a:srgbClr val="496382"/>
                          </a:solidFill>
                          <a:uFill>
                            <a:solidFill>
                              <a:srgbClr val="496382"/>
                            </a:solidFill>
                          </a:uFill>
                          <a:latin typeface="Tahoma"/>
                          <a:cs typeface="Tahoma"/>
                        </a:rPr>
                        <a:t>l</a:t>
                      </a:r>
                      <a:r>
                        <a:rPr sz="1600" u="sng" dirty="0">
                          <a:solidFill>
                            <a:srgbClr val="496382"/>
                          </a:solidFill>
                          <a:uFill>
                            <a:solidFill>
                              <a:srgbClr val="496382"/>
                            </a:solidFill>
                          </a:uFill>
                          <a:latin typeface="Tahoma"/>
                          <a:cs typeface="Tahoma"/>
                        </a:rPr>
                        <a:t>ac</a:t>
                      </a:r>
                      <a:r>
                        <a:rPr sz="1600" u="sng" spc="-10" dirty="0">
                          <a:solidFill>
                            <a:srgbClr val="496382"/>
                          </a:solidFill>
                          <a:uFill>
                            <a:solidFill>
                              <a:srgbClr val="496382"/>
                            </a:solidFill>
                          </a:uFill>
                          <a:latin typeface="Tahoma"/>
                          <a:cs typeface="Tahoma"/>
                        </a:rPr>
                        <a:t>t</a:t>
                      </a:r>
                      <a:r>
                        <a:rPr sz="1600" u="sng" dirty="0">
                          <a:solidFill>
                            <a:srgbClr val="496382"/>
                          </a:solidFill>
                          <a:uFill>
                            <a:solidFill>
                              <a:srgbClr val="496382"/>
                            </a:solidFill>
                          </a:uFill>
                          <a:latin typeface="Tahoma"/>
                          <a:cs typeface="Tahoma"/>
                        </a:rPr>
                        <a:t>at</a:t>
                      </a:r>
                      <a:r>
                        <a:rPr sz="1600" u="sng" spc="-10" dirty="0">
                          <a:solidFill>
                            <a:srgbClr val="496382"/>
                          </a:solidFill>
                          <a:uFill>
                            <a:solidFill>
                              <a:srgbClr val="496382"/>
                            </a:solidFill>
                          </a:uFill>
                          <a:latin typeface="Tahoma"/>
                          <a:cs typeface="Tahoma"/>
                        </a:rPr>
                        <a:t>i</a:t>
                      </a:r>
                      <a:r>
                        <a:rPr sz="1600" u="sng" dirty="0">
                          <a:solidFill>
                            <a:srgbClr val="496382"/>
                          </a:solidFill>
                          <a:uFill>
                            <a:solidFill>
                              <a:srgbClr val="496382"/>
                            </a:solidFill>
                          </a:uFill>
                          <a:latin typeface="Tahoma"/>
                          <a:cs typeface="Tahoma"/>
                        </a:rPr>
                        <a:t>s	0,3</a:t>
                      </a:r>
                      <a:endParaRPr sz="1600">
                        <a:latin typeface="Tahoma"/>
                        <a:cs typeface="Tahoma"/>
                      </a:endParaRPr>
                    </a:p>
                    <a:p>
                      <a:pPr marL="1042669">
                        <a:lnSpc>
                          <a:spcPts val="1920"/>
                        </a:lnSpc>
                      </a:pPr>
                      <a:r>
                        <a:rPr sz="16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0,35</a:t>
                      </a:r>
                      <a:r>
                        <a:rPr sz="1600" spc="-2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№</a:t>
                      </a:r>
                      <a:r>
                        <a:rPr sz="1600" spc="-2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10</a:t>
                      </a:r>
                      <a:endParaRPr sz="1600">
                        <a:latin typeface="Tahoma"/>
                        <a:cs typeface="Tahoma"/>
                      </a:endParaRPr>
                    </a:p>
                    <a:p>
                      <a:pPr marL="479425" marR="1790064">
                        <a:lnSpc>
                          <a:spcPts val="1680"/>
                        </a:lnSpc>
                        <a:spcBef>
                          <a:spcPts val="55"/>
                        </a:spcBef>
                        <a:tabLst>
                          <a:tab pos="1812925" algn="l"/>
                        </a:tabLst>
                      </a:pPr>
                      <a:r>
                        <a:rPr sz="14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Ви</a:t>
                      </a:r>
                      <a:r>
                        <a:rPr sz="1400" spc="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г</a:t>
                      </a:r>
                      <a:r>
                        <a:rPr sz="14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от</a:t>
                      </a:r>
                      <a:r>
                        <a:rPr sz="14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у</a:t>
                      </a:r>
                      <a:r>
                        <a:rPr sz="1400" spc="-1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ва</a:t>
                      </a:r>
                      <a:r>
                        <a:rPr sz="14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в</a:t>
                      </a:r>
                      <a:r>
                        <a:rPr sz="1400" spc="-2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:	(пі</a:t>
                      </a:r>
                      <a:r>
                        <a:rPr sz="14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дпис)  П</a:t>
                      </a:r>
                      <a:r>
                        <a:rPr sz="14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ер</a:t>
                      </a:r>
                      <a:r>
                        <a:rPr sz="1400" spc="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е</a:t>
                      </a:r>
                      <a:r>
                        <a:rPr sz="14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вірив</a:t>
                      </a:r>
                      <a:r>
                        <a:rPr sz="14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:	 (пі</a:t>
                      </a:r>
                      <a:r>
                        <a:rPr sz="14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дпис)</a:t>
                      </a:r>
                      <a:endParaRPr sz="1400">
                        <a:latin typeface="Tahoma"/>
                        <a:cs typeface="Tahoma"/>
                      </a:endParaRPr>
                    </a:p>
                    <a:p>
                      <a:pPr marL="479425">
                        <a:lnSpc>
                          <a:spcPts val="1625"/>
                        </a:lnSpc>
                        <a:tabLst>
                          <a:tab pos="1836420" algn="l"/>
                          <a:tab pos="3478529" algn="l"/>
                        </a:tabLst>
                      </a:pPr>
                      <a:r>
                        <a:rPr sz="14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Відпустив </a:t>
                      </a:r>
                      <a:r>
                        <a:rPr sz="14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:	(підпис)	</a:t>
                      </a:r>
                      <a:r>
                        <a:rPr sz="2100" b="1" spc="67" baseline="-43650" dirty="0">
                          <a:solidFill>
                            <a:srgbClr val="1F696E"/>
                          </a:solidFill>
                          <a:latin typeface="Arial"/>
                          <a:cs typeface="Arial"/>
                        </a:rPr>
                        <a:t>30</a:t>
                      </a:r>
                      <a:endParaRPr sz="2100" baseline="-43650">
                        <a:latin typeface="Arial"/>
                        <a:cs typeface="Arial"/>
                      </a:endParaRPr>
                    </a:p>
                  </a:txBody>
                  <a:tcPr marL="0" marR="0" marT="4762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6" name="object 5">
            <a:extLst>
              <a:ext uri="{FF2B5EF4-FFF2-40B4-BE49-F238E27FC236}">
                <a16:creationId xmlns:a16="http://schemas.microsoft.com/office/drawing/2014/main" id="{54162AFC-E453-4E1E-9B44-78DB2AD37EF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-24194" y="-194743"/>
            <a:ext cx="9144000" cy="956980"/>
          </a:xfrm>
          <a:prstGeom prst="rect">
            <a:avLst/>
          </a:prstGeom>
        </p:spPr>
        <p:txBody>
          <a:bodyPr vert="horz" wrap="square" lIns="0" tIns="94285" rIns="0" bIns="0" rtlCol="0">
            <a:spAutoFit/>
          </a:bodyPr>
          <a:lstStyle/>
          <a:p>
            <a:pPr marR="5080" algn="ctr">
              <a:lnSpc>
                <a:spcPct val="100000"/>
              </a:lnSpc>
              <a:spcBef>
                <a:spcPts val="0"/>
              </a:spcBef>
            </a:pPr>
            <a:r>
              <a:rPr sz="2800" b="1" dirty="0"/>
              <a:t>5. </a:t>
            </a:r>
            <a:r>
              <a:rPr sz="2800" b="1" spc="-5" dirty="0"/>
              <a:t>ЗАГАЛЬНІ </a:t>
            </a:r>
            <a:r>
              <a:rPr sz="2800" b="1" dirty="0"/>
              <a:t>ПРАВИЛА </a:t>
            </a:r>
            <a:r>
              <a:rPr sz="2800" b="1" spc="-5" dirty="0"/>
              <a:t>ВИГОТОВЛЕННЯ ПОРОШКІВ ІЗ </a:t>
            </a:r>
            <a:r>
              <a:rPr sz="2800" b="1" dirty="0"/>
              <a:t> </a:t>
            </a:r>
            <a:r>
              <a:rPr sz="2800" b="1" spc="-5" dirty="0"/>
              <a:t>БАРВНИМИ</a:t>
            </a:r>
            <a:r>
              <a:rPr sz="2800" b="1" spc="-25" dirty="0"/>
              <a:t> </a:t>
            </a:r>
            <a:r>
              <a:rPr sz="2800" b="1" dirty="0"/>
              <a:t>ТА</a:t>
            </a:r>
            <a:r>
              <a:rPr lang="uk-UA" sz="2800" b="1" dirty="0"/>
              <a:t> </a:t>
            </a:r>
            <a:r>
              <a:rPr sz="2800" b="1" spc="-5" dirty="0"/>
              <a:t>ВАЖКОПОДРІБНЮВАНИМИ</a:t>
            </a:r>
            <a:r>
              <a:rPr sz="2800" b="1" spc="-30" dirty="0"/>
              <a:t> </a:t>
            </a:r>
            <a:r>
              <a:rPr sz="2800" b="1" dirty="0"/>
              <a:t>РЕЧОВИНАМИ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76727" y="4715255"/>
            <a:ext cx="76200" cy="21488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63011" y="5568696"/>
            <a:ext cx="76200" cy="216407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624840" y="2409444"/>
            <a:ext cx="8170545" cy="289560"/>
            <a:chOff x="624840" y="2409444"/>
            <a:chExt cx="8170545" cy="289560"/>
          </a:xfrm>
        </p:grpSpPr>
        <p:sp>
          <p:nvSpPr>
            <p:cNvPr id="5" name="object 5"/>
            <p:cNvSpPr/>
            <p:nvPr/>
          </p:nvSpPr>
          <p:spPr>
            <a:xfrm>
              <a:off x="629412" y="2414016"/>
              <a:ext cx="8161020" cy="280670"/>
            </a:xfrm>
            <a:custGeom>
              <a:avLst/>
              <a:gdLst/>
              <a:ahLst/>
              <a:cxnLst/>
              <a:rect l="l" t="t" r="r" b="b"/>
              <a:pathLst>
                <a:path w="8161020" h="280669">
                  <a:moveTo>
                    <a:pt x="8114284" y="0"/>
                  </a:moveTo>
                  <a:lnTo>
                    <a:pt x="46736" y="0"/>
                  </a:lnTo>
                  <a:lnTo>
                    <a:pt x="28546" y="3677"/>
                  </a:lnTo>
                  <a:lnTo>
                    <a:pt x="13690" y="13700"/>
                  </a:lnTo>
                  <a:lnTo>
                    <a:pt x="3673" y="28557"/>
                  </a:lnTo>
                  <a:lnTo>
                    <a:pt x="0" y="46736"/>
                  </a:lnTo>
                  <a:lnTo>
                    <a:pt x="0" y="233680"/>
                  </a:lnTo>
                  <a:lnTo>
                    <a:pt x="3673" y="251858"/>
                  </a:lnTo>
                  <a:lnTo>
                    <a:pt x="13690" y="266715"/>
                  </a:lnTo>
                  <a:lnTo>
                    <a:pt x="28546" y="276738"/>
                  </a:lnTo>
                  <a:lnTo>
                    <a:pt x="46736" y="280416"/>
                  </a:lnTo>
                  <a:lnTo>
                    <a:pt x="8114284" y="280416"/>
                  </a:lnTo>
                  <a:lnTo>
                    <a:pt x="8132462" y="276738"/>
                  </a:lnTo>
                  <a:lnTo>
                    <a:pt x="8147319" y="266715"/>
                  </a:lnTo>
                  <a:lnTo>
                    <a:pt x="8157342" y="251858"/>
                  </a:lnTo>
                  <a:lnTo>
                    <a:pt x="8161019" y="233680"/>
                  </a:lnTo>
                  <a:lnTo>
                    <a:pt x="8161019" y="46736"/>
                  </a:lnTo>
                  <a:lnTo>
                    <a:pt x="8157342" y="28557"/>
                  </a:lnTo>
                  <a:lnTo>
                    <a:pt x="8147319" y="13700"/>
                  </a:lnTo>
                  <a:lnTo>
                    <a:pt x="8132462" y="3677"/>
                  </a:lnTo>
                  <a:lnTo>
                    <a:pt x="8114284" y="0"/>
                  </a:lnTo>
                  <a:close/>
                </a:path>
              </a:pathLst>
            </a:custGeom>
            <a:solidFill>
              <a:srgbClr val="DFF4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29412" y="2414016"/>
              <a:ext cx="8161020" cy="280670"/>
            </a:xfrm>
            <a:custGeom>
              <a:avLst/>
              <a:gdLst/>
              <a:ahLst/>
              <a:cxnLst/>
              <a:rect l="l" t="t" r="r" b="b"/>
              <a:pathLst>
                <a:path w="8161020" h="280669">
                  <a:moveTo>
                    <a:pt x="0" y="46736"/>
                  </a:moveTo>
                  <a:lnTo>
                    <a:pt x="3673" y="28557"/>
                  </a:lnTo>
                  <a:lnTo>
                    <a:pt x="13690" y="13700"/>
                  </a:lnTo>
                  <a:lnTo>
                    <a:pt x="28546" y="3677"/>
                  </a:lnTo>
                  <a:lnTo>
                    <a:pt x="46736" y="0"/>
                  </a:lnTo>
                  <a:lnTo>
                    <a:pt x="8114284" y="0"/>
                  </a:lnTo>
                  <a:lnTo>
                    <a:pt x="8132462" y="3677"/>
                  </a:lnTo>
                  <a:lnTo>
                    <a:pt x="8147319" y="13700"/>
                  </a:lnTo>
                  <a:lnTo>
                    <a:pt x="8157342" y="28557"/>
                  </a:lnTo>
                  <a:lnTo>
                    <a:pt x="8161019" y="46736"/>
                  </a:lnTo>
                  <a:lnTo>
                    <a:pt x="8161019" y="233680"/>
                  </a:lnTo>
                  <a:lnTo>
                    <a:pt x="8157342" y="251858"/>
                  </a:lnTo>
                  <a:lnTo>
                    <a:pt x="8147319" y="266715"/>
                  </a:lnTo>
                  <a:lnTo>
                    <a:pt x="8132462" y="276738"/>
                  </a:lnTo>
                  <a:lnTo>
                    <a:pt x="8114284" y="280416"/>
                  </a:lnTo>
                  <a:lnTo>
                    <a:pt x="46736" y="280416"/>
                  </a:lnTo>
                  <a:lnTo>
                    <a:pt x="28546" y="276738"/>
                  </a:lnTo>
                  <a:lnTo>
                    <a:pt x="13690" y="266715"/>
                  </a:lnTo>
                  <a:lnTo>
                    <a:pt x="3673" y="251858"/>
                  </a:lnTo>
                  <a:lnTo>
                    <a:pt x="0" y="233680"/>
                  </a:lnTo>
                  <a:lnTo>
                    <a:pt x="0" y="46736"/>
                  </a:lnTo>
                  <a:close/>
                </a:path>
              </a:pathLst>
            </a:custGeom>
            <a:ln w="9144">
              <a:solidFill>
                <a:srgbClr val="90A6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624649" y="3168205"/>
            <a:ext cx="4659630" cy="590550"/>
            <a:chOff x="624649" y="3168205"/>
            <a:chExt cx="4659630" cy="590550"/>
          </a:xfrm>
        </p:grpSpPr>
        <p:sp>
          <p:nvSpPr>
            <p:cNvPr id="8" name="object 8"/>
            <p:cNvSpPr/>
            <p:nvPr/>
          </p:nvSpPr>
          <p:spPr>
            <a:xfrm>
              <a:off x="629412" y="3172967"/>
              <a:ext cx="4650105" cy="581025"/>
            </a:xfrm>
            <a:custGeom>
              <a:avLst/>
              <a:gdLst/>
              <a:ahLst/>
              <a:cxnLst/>
              <a:rect l="l" t="t" r="r" b="b"/>
              <a:pathLst>
                <a:path w="4650105" h="581025">
                  <a:moveTo>
                    <a:pt x="4552950" y="0"/>
                  </a:moveTo>
                  <a:lnTo>
                    <a:pt x="96773" y="0"/>
                  </a:lnTo>
                  <a:lnTo>
                    <a:pt x="59107" y="7602"/>
                  </a:lnTo>
                  <a:lnTo>
                    <a:pt x="28346" y="28336"/>
                  </a:lnTo>
                  <a:lnTo>
                    <a:pt x="7605" y="59096"/>
                  </a:lnTo>
                  <a:lnTo>
                    <a:pt x="0" y="96774"/>
                  </a:lnTo>
                  <a:lnTo>
                    <a:pt x="0" y="483870"/>
                  </a:lnTo>
                  <a:lnTo>
                    <a:pt x="7605" y="521547"/>
                  </a:lnTo>
                  <a:lnTo>
                    <a:pt x="28346" y="552307"/>
                  </a:lnTo>
                  <a:lnTo>
                    <a:pt x="59107" y="573041"/>
                  </a:lnTo>
                  <a:lnTo>
                    <a:pt x="96773" y="580644"/>
                  </a:lnTo>
                  <a:lnTo>
                    <a:pt x="4552950" y="580644"/>
                  </a:lnTo>
                  <a:lnTo>
                    <a:pt x="4590627" y="573041"/>
                  </a:lnTo>
                  <a:lnTo>
                    <a:pt x="4621387" y="552307"/>
                  </a:lnTo>
                  <a:lnTo>
                    <a:pt x="4642121" y="521547"/>
                  </a:lnTo>
                  <a:lnTo>
                    <a:pt x="4649724" y="483870"/>
                  </a:lnTo>
                  <a:lnTo>
                    <a:pt x="4649724" y="96774"/>
                  </a:lnTo>
                  <a:lnTo>
                    <a:pt x="4642121" y="59096"/>
                  </a:lnTo>
                  <a:lnTo>
                    <a:pt x="4621387" y="28336"/>
                  </a:lnTo>
                  <a:lnTo>
                    <a:pt x="4590627" y="7602"/>
                  </a:lnTo>
                  <a:lnTo>
                    <a:pt x="4552950" y="0"/>
                  </a:lnTo>
                  <a:close/>
                </a:path>
              </a:pathLst>
            </a:custGeom>
            <a:solidFill>
              <a:srgbClr val="DCEE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29412" y="3172967"/>
              <a:ext cx="4650105" cy="581025"/>
            </a:xfrm>
            <a:custGeom>
              <a:avLst/>
              <a:gdLst/>
              <a:ahLst/>
              <a:cxnLst/>
              <a:rect l="l" t="t" r="r" b="b"/>
              <a:pathLst>
                <a:path w="4650105" h="581025">
                  <a:moveTo>
                    <a:pt x="0" y="96774"/>
                  </a:moveTo>
                  <a:lnTo>
                    <a:pt x="7605" y="59096"/>
                  </a:lnTo>
                  <a:lnTo>
                    <a:pt x="28346" y="28336"/>
                  </a:lnTo>
                  <a:lnTo>
                    <a:pt x="59107" y="7602"/>
                  </a:lnTo>
                  <a:lnTo>
                    <a:pt x="96773" y="0"/>
                  </a:lnTo>
                  <a:lnTo>
                    <a:pt x="4552950" y="0"/>
                  </a:lnTo>
                  <a:lnTo>
                    <a:pt x="4590627" y="7602"/>
                  </a:lnTo>
                  <a:lnTo>
                    <a:pt x="4621387" y="28336"/>
                  </a:lnTo>
                  <a:lnTo>
                    <a:pt x="4642121" y="59096"/>
                  </a:lnTo>
                  <a:lnTo>
                    <a:pt x="4649724" y="96774"/>
                  </a:lnTo>
                  <a:lnTo>
                    <a:pt x="4649724" y="483870"/>
                  </a:lnTo>
                  <a:lnTo>
                    <a:pt x="4642121" y="521547"/>
                  </a:lnTo>
                  <a:lnTo>
                    <a:pt x="4621387" y="552307"/>
                  </a:lnTo>
                  <a:lnTo>
                    <a:pt x="4590627" y="573041"/>
                  </a:lnTo>
                  <a:lnTo>
                    <a:pt x="4552950" y="580644"/>
                  </a:lnTo>
                  <a:lnTo>
                    <a:pt x="96773" y="580644"/>
                  </a:lnTo>
                  <a:lnTo>
                    <a:pt x="59107" y="573041"/>
                  </a:lnTo>
                  <a:lnTo>
                    <a:pt x="28346" y="552307"/>
                  </a:lnTo>
                  <a:lnTo>
                    <a:pt x="7605" y="521547"/>
                  </a:lnTo>
                  <a:lnTo>
                    <a:pt x="0" y="483870"/>
                  </a:lnTo>
                  <a:lnTo>
                    <a:pt x="0" y="96774"/>
                  </a:lnTo>
                  <a:close/>
                </a:path>
              </a:pathLst>
            </a:custGeom>
            <a:ln w="9144">
              <a:solidFill>
                <a:srgbClr val="90A6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845616" y="3235579"/>
            <a:ext cx="421576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Подрібнюють</a:t>
            </a:r>
            <a:r>
              <a:rPr sz="1600" spc="4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цукор,</a:t>
            </a:r>
            <a:r>
              <a:rPr sz="1600" spc="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затираючи</a:t>
            </a:r>
            <a:r>
              <a:rPr sz="1600" spc="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пори</a:t>
            </a:r>
            <a:r>
              <a:rPr sz="1600" spc="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ступки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5565457" y="3969829"/>
            <a:ext cx="3248025" cy="1312545"/>
            <a:chOff x="5565457" y="3969829"/>
            <a:chExt cx="3248025" cy="1312545"/>
          </a:xfrm>
        </p:grpSpPr>
        <p:sp>
          <p:nvSpPr>
            <p:cNvPr id="12" name="object 12"/>
            <p:cNvSpPr/>
            <p:nvPr/>
          </p:nvSpPr>
          <p:spPr>
            <a:xfrm>
              <a:off x="5570220" y="3974591"/>
              <a:ext cx="3238500" cy="1303020"/>
            </a:xfrm>
            <a:custGeom>
              <a:avLst/>
              <a:gdLst/>
              <a:ahLst/>
              <a:cxnLst/>
              <a:rect l="l" t="t" r="r" b="b"/>
              <a:pathLst>
                <a:path w="3238500" h="1303020">
                  <a:moveTo>
                    <a:pt x="3021329" y="0"/>
                  </a:moveTo>
                  <a:lnTo>
                    <a:pt x="217169" y="0"/>
                  </a:lnTo>
                  <a:lnTo>
                    <a:pt x="167391" y="5738"/>
                  </a:lnTo>
                  <a:lnTo>
                    <a:pt x="121686" y="22082"/>
                  </a:lnTo>
                  <a:lnTo>
                    <a:pt x="81362" y="47726"/>
                  </a:lnTo>
                  <a:lnTo>
                    <a:pt x="47726" y="81362"/>
                  </a:lnTo>
                  <a:lnTo>
                    <a:pt x="22082" y="121686"/>
                  </a:lnTo>
                  <a:lnTo>
                    <a:pt x="5738" y="167391"/>
                  </a:lnTo>
                  <a:lnTo>
                    <a:pt x="0" y="217169"/>
                  </a:lnTo>
                  <a:lnTo>
                    <a:pt x="0" y="1085849"/>
                  </a:lnTo>
                  <a:lnTo>
                    <a:pt x="5738" y="1135628"/>
                  </a:lnTo>
                  <a:lnTo>
                    <a:pt x="22082" y="1181333"/>
                  </a:lnTo>
                  <a:lnTo>
                    <a:pt x="47726" y="1221657"/>
                  </a:lnTo>
                  <a:lnTo>
                    <a:pt x="81362" y="1255293"/>
                  </a:lnTo>
                  <a:lnTo>
                    <a:pt x="121686" y="1280937"/>
                  </a:lnTo>
                  <a:lnTo>
                    <a:pt x="167391" y="1297281"/>
                  </a:lnTo>
                  <a:lnTo>
                    <a:pt x="217169" y="1303019"/>
                  </a:lnTo>
                  <a:lnTo>
                    <a:pt x="3021329" y="1303019"/>
                  </a:lnTo>
                  <a:lnTo>
                    <a:pt x="3071108" y="1297281"/>
                  </a:lnTo>
                  <a:lnTo>
                    <a:pt x="3116813" y="1280937"/>
                  </a:lnTo>
                  <a:lnTo>
                    <a:pt x="3157137" y="1255293"/>
                  </a:lnTo>
                  <a:lnTo>
                    <a:pt x="3190773" y="1221657"/>
                  </a:lnTo>
                  <a:lnTo>
                    <a:pt x="3216417" y="1181333"/>
                  </a:lnTo>
                  <a:lnTo>
                    <a:pt x="3232761" y="1135628"/>
                  </a:lnTo>
                  <a:lnTo>
                    <a:pt x="3238500" y="1085849"/>
                  </a:lnTo>
                  <a:lnTo>
                    <a:pt x="3238500" y="217169"/>
                  </a:lnTo>
                  <a:lnTo>
                    <a:pt x="3232761" y="167391"/>
                  </a:lnTo>
                  <a:lnTo>
                    <a:pt x="3216417" y="121686"/>
                  </a:lnTo>
                  <a:lnTo>
                    <a:pt x="3190773" y="81362"/>
                  </a:lnTo>
                  <a:lnTo>
                    <a:pt x="3157137" y="47726"/>
                  </a:lnTo>
                  <a:lnTo>
                    <a:pt x="3116813" y="22082"/>
                  </a:lnTo>
                  <a:lnTo>
                    <a:pt x="3071108" y="5738"/>
                  </a:lnTo>
                  <a:lnTo>
                    <a:pt x="3021329" y="0"/>
                  </a:lnTo>
                  <a:close/>
                </a:path>
              </a:pathLst>
            </a:custGeom>
            <a:solidFill>
              <a:srgbClr val="DFF4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570220" y="3974591"/>
              <a:ext cx="3238500" cy="1303020"/>
            </a:xfrm>
            <a:custGeom>
              <a:avLst/>
              <a:gdLst/>
              <a:ahLst/>
              <a:cxnLst/>
              <a:rect l="l" t="t" r="r" b="b"/>
              <a:pathLst>
                <a:path w="3238500" h="1303020">
                  <a:moveTo>
                    <a:pt x="0" y="217169"/>
                  </a:moveTo>
                  <a:lnTo>
                    <a:pt x="5738" y="167391"/>
                  </a:lnTo>
                  <a:lnTo>
                    <a:pt x="22082" y="121686"/>
                  </a:lnTo>
                  <a:lnTo>
                    <a:pt x="47726" y="81362"/>
                  </a:lnTo>
                  <a:lnTo>
                    <a:pt x="81362" y="47726"/>
                  </a:lnTo>
                  <a:lnTo>
                    <a:pt x="121686" y="22082"/>
                  </a:lnTo>
                  <a:lnTo>
                    <a:pt x="167391" y="5738"/>
                  </a:lnTo>
                  <a:lnTo>
                    <a:pt x="217169" y="0"/>
                  </a:lnTo>
                  <a:lnTo>
                    <a:pt x="3021329" y="0"/>
                  </a:lnTo>
                  <a:lnTo>
                    <a:pt x="3071108" y="5738"/>
                  </a:lnTo>
                  <a:lnTo>
                    <a:pt x="3116813" y="22082"/>
                  </a:lnTo>
                  <a:lnTo>
                    <a:pt x="3157137" y="47726"/>
                  </a:lnTo>
                  <a:lnTo>
                    <a:pt x="3190773" y="81362"/>
                  </a:lnTo>
                  <a:lnTo>
                    <a:pt x="3216417" y="121686"/>
                  </a:lnTo>
                  <a:lnTo>
                    <a:pt x="3232761" y="167391"/>
                  </a:lnTo>
                  <a:lnTo>
                    <a:pt x="3238500" y="217169"/>
                  </a:lnTo>
                  <a:lnTo>
                    <a:pt x="3238500" y="1085849"/>
                  </a:lnTo>
                  <a:lnTo>
                    <a:pt x="3232761" y="1135628"/>
                  </a:lnTo>
                  <a:lnTo>
                    <a:pt x="3216417" y="1181333"/>
                  </a:lnTo>
                  <a:lnTo>
                    <a:pt x="3190773" y="1221657"/>
                  </a:lnTo>
                  <a:lnTo>
                    <a:pt x="3157137" y="1255293"/>
                  </a:lnTo>
                  <a:lnTo>
                    <a:pt x="3116813" y="1280937"/>
                  </a:lnTo>
                  <a:lnTo>
                    <a:pt x="3071108" y="1297281"/>
                  </a:lnTo>
                  <a:lnTo>
                    <a:pt x="3021329" y="1303019"/>
                  </a:lnTo>
                  <a:lnTo>
                    <a:pt x="217169" y="1303019"/>
                  </a:lnTo>
                  <a:lnTo>
                    <a:pt x="167391" y="1297281"/>
                  </a:lnTo>
                  <a:lnTo>
                    <a:pt x="121686" y="1280937"/>
                  </a:lnTo>
                  <a:lnTo>
                    <a:pt x="81362" y="1255293"/>
                  </a:lnTo>
                  <a:lnTo>
                    <a:pt x="47726" y="1221657"/>
                  </a:lnTo>
                  <a:lnTo>
                    <a:pt x="22082" y="1181333"/>
                  </a:lnTo>
                  <a:lnTo>
                    <a:pt x="5738" y="1135628"/>
                  </a:lnTo>
                  <a:lnTo>
                    <a:pt x="0" y="1085849"/>
                  </a:lnTo>
                  <a:lnTo>
                    <a:pt x="0" y="217169"/>
                  </a:lnTo>
                  <a:close/>
                </a:path>
              </a:pathLst>
            </a:custGeom>
            <a:ln w="9144">
              <a:solidFill>
                <a:srgbClr val="90A6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5744971" y="4072890"/>
            <a:ext cx="2889885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95"/>
              </a:spcBef>
              <a:tabLst>
                <a:tab pos="2009775" algn="l"/>
              </a:tabLst>
            </a:pP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Відважують</a:t>
            </a:r>
            <a:r>
              <a:rPr sz="1600" spc="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на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окремому</a:t>
            </a:r>
            <a:r>
              <a:rPr sz="1600" spc="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столі </a:t>
            </a:r>
            <a:r>
              <a:rPr sz="1600" spc="-484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покритому</a:t>
            </a:r>
            <a:r>
              <a:rPr sz="1600" spc="5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аркушем	білого 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паперу.</a:t>
            </a:r>
            <a:endParaRPr sz="1600">
              <a:latin typeface="Tahoma"/>
              <a:cs typeface="Tahoma"/>
            </a:endParaRPr>
          </a:p>
          <a:p>
            <a:pPr marL="635" algn="ctr">
              <a:lnSpc>
                <a:spcPct val="100000"/>
              </a:lnSpc>
            </a:pP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Готують</a:t>
            </a:r>
            <a:r>
              <a:rPr sz="1600" spc="4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в</a:t>
            </a:r>
            <a:r>
              <a:rPr sz="1600" spc="-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окремій</a:t>
            </a:r>
            <a:r>
              <a:rPr sz="1600" spc="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ступці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624649" y="4099369"/>
            <a:ext cx="4558665" cy="621030"/>
            <a:chOff x="624649" y="4099369"/>
            <a:chExt cx="4558665" cy="621030"/>
          </a:xfrm>
        </p:grpSpPr>
        <p:sp>
          <p:nvSpPr>
            <p:cNvPr id="16" name="object 16"/>
            <p:cNvSpPr/>
            <p:nvPr/>
          </p:nvSpPr>
          <p:spPr>
            <a:xfrm>
              <a:off x="629412" y="4104132"/>
              <a:ext cx="4549140" cy="611505"/>
            </a:xfrm>
            <a:custGeom>
              <a:avLst/>
              <a:gdLst/>
              <a:ahLst/>
              <a:cxnLst/>
              <a:rect l="l" t="t" r="r" b="b"/>
              <a:pathLst>
                <a:path w="4549140" h="611504">
                  <a:moveTo>
                    <a:pt x="4447286" y="0"/>
                  </a:moveTo>
                  <a:lnTo>
                    <a:pt x="101853" y="0"/>
                  </a:lnTo>
                  <a:lnTo>
                    <a:pt x="62209" y="8002"/>
                  </a:lnTo>
                  <a:lnTo>
                    <a:pt x="29833" y="29829"/>
                  </a:lnTo>
                  <a:lnTo>
                    <a:pt x="8004" y="62204"/>
                  </a:lnTo>
                  <a:lnTo>
                    <a:pt x="0" y="101854"/>
                  </a:lnTo>
                  <a:lnTo>
                    <a:pt x="0" y="509270"/>
                  </a:lnTo>
                  <a:lnTo>
                    <a:pt x="8004" y="548919"/>
                  </a:lnTo>
                  <a:lnTo>
                    <a:pt x="29833" y="581294"/>
                  </a:lnTo>
                  <a:lnTo>
                    <a:pt x="62209" y="603121"/>
                  </a:lnTo>
                  <a:lnTo>
                    <a:pt x="101853" y="611124"/>
                  </a:lnTo>
                  <a:lnTo>
                    <a:pt x="4447286" y="611124"/>
                  </a:lnTo>
                  <a:lnTo>
                    <a:pt x="4486935" y="603121"/>
                  </a:lnTo>
                  <a:lnTo>
                    <a:pt x="4519310" y="581294"/>
                  </a:lnTo>
                  <a:lnTo>
                    <a:pt x="4541137" y="548919"/>
                  </a:lnTo>
                  <a:lnTo>
                    <a:pt x="4549140" y="509270"/>
                  </a:lnTo>
                  <a:lnTo>
                    <a:pt x="4549140" y="101854"/>
                  </a:lnTo>
                  <a:lnTo>
                    <a:pt x="4541137" y="62204"/>
                  </a:lnTo>
                  <a:lnTo>
                    <a:pt x="4519310" y="29829"/>
                  </a:lnTo>
                  <a:lnTo>
                    <a:pt x="4486935" y="8002"/>
                  </a:lnTo>
                  <a:lnTo>
                    <a:pt x="4447286" y="0"/>
                  </a:lnTo>
                  <a:close/>
                </a:path>
              </a:pathLst>
            </a:custGeom>
            <a:solidFill>
              <a:srgbClr val="DCEE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29412" y="4104132"/>
              <a:ext cx="4549140" cy="611505"/>
            </a:xfrm>
            <a:custGeom>
              <a:avLst/>
              <a:gdLst/>
              <a:ahLst/>
              <a:cxnLst/>
              <a:rect l="l" t="t" r="r" b="b"/>
              <a:pathLst>
                <a:path w="4549140" h="611504">
                  <a:moveTo>
                    <a:pt x="0" y="101854"/>
                  </a:moveTo>
                  <a:lnTo>
                    <a:pt x="8004" y="62204"/>
                  </a:lnTo>
                  <a:lnTo>
                    <a:pt x="29833" y="29829"/>
                  </a:lnTo>
                  <a:lnTo>
                    <a:pt x="62209" y="8002"/>
                  </a:lnTo>
                  <a:lnTo>
                    <a:pt x="101853" y="0"/>
                  </a:lnTo>
                  <a:lnTo>
                    <a:pt x="4447286" y="0"/>
                  </a:lnTo>
                  <a:lnTo>
                    <a:pt x="4486935" y="8002"/>
                  </a:lnTo>
                  <a:lnTo>
                    <a:pt x="4519310" y="29829"/>
                  </a:lnTo>
                  <a:lnTo>
                    <a:pt x="4541137" y="62204"/>
                  </a:lnTo>
                  <a:lnTo>
                    <a:pt x="4549140" y="101854"/>
                  </a:lnTo>
                  <a:lnTo>
                    <a:pt x="4549140" y="509270"/>
                  </a:lnTo>
                  <a:lnTo>
                    <a:pt x="4541137" y="548919"/>
                  </a:lnTo>
                  <a:lnTo>
                    <a:pt x="4519310" y="581294"/>
                  </a:lnTo>
                  <a:lnTo>
                    <a:pt x="4486935" y="603121"/>
                  </a:lnTo>
                  <a:lnTo>
                    <a:pt x="4447286" y="611124"/>
                  </a:lnTo>
                  <a:lnTo>
                    <a:pt x="101853" y="611124"/>
                  </a:lnTo>
                  <a:lnTo>
                    <a:pt x="62209" y="603121"/>
                  </a:lnTo>
                  <a:lnTo>
                    <a:pt x="29833" y="581294"/>
                  </a:lnTo>
                  <a:lnTo>
                    <a:pt x="8004" y="548919"/>
                  </a:lnTo>
                  <a:lnTo>
                    <a:pt x="0" y="509270"/>
                  </a:lnTo>
                  <a:lnTo>
                    <a:pt x="0" y="101854"/>
                  </a:lnTo>
                  <a:close/>
                </a:path>
              </a:pathLst>
            </a:custGeom>
            <a:ln w="9143">
              <a:solidFill>
                <a:srgbClr val="90A6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912977" y="4167632"/>
            <a:ext cx="397827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111250" marR="5080" indent="-1099185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У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затерту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ступку</a:t>
            </a:r>
            <a:r>
              <a:rPr sz="1600" spc="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поверх</a:t>
            </a:r>
            <a:r>
              <a:rPr sz="1600" spc="-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цукру</a:t>
            </a:r>
            <a:r>
              <a:rPr sz="1600" spc="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поміщають </a:t>
            </a:r>
            <a:r>
              <a:rPr sz="1600" spc="-484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етакридину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лактат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574548" y="4925567"/>
            <a:ext cx="4559935" cy="586740"/>
            <a:chOff x="574548" y="4925567"/>
            <a:chExt cx="4559935" cy="586740"/>
          </a:xfrm>
        </p:grpSpPr>
        <p:sp>
          <p:nvSpPr>
            <p:cNvPr id="20" name="object 20"/>
            <p:cNvSpPr/>
            <p:nvPr/>
          </p:nvSpPr>
          <p:spPr>
            <a:xfrm>
              <a:off x="579120" y="4930139"/>
              <a:ext cx="4551045" cy="577850"/>
            </a:xfrm>
            <a:custGeom>
              <a:avLst/>
              <a:gdLst/>
              <a:ahLst/>
              <a:cxnLst/>
              <a:rect l="l" t="t" r="r" b="b"/>
              <a:pathLst>
                <a:path w="4551045" h="577850">
                  <a:moveTo>
                    <a:pt x="4454397" y="0"/>
                  </a:moveTo>
                  <a:lnTo>
                    <a:pt x="96265" y="0"/>
                  </a:lnTo>
                  <a:lnTo>
                    <a:pt x="58796" y="7558"/>
                  </a:lnTo>
                  <a:lnTo>
                    <a:pt x="28197" y="28178"/>
                  </a:lnTo>
                  <a:lnTo>
                    <a:pt x="7565" y="58775"/>
                  </a:lnTo>
                  <a:lnTo>
                    <a:pt x="0" y="96266"/>
                  </a:lnTo>
                  <a:lnTo>
                    <a:pt x="0" y="481330"/>
                  </a:lnTo>
                  <a:lnTo>
                    <a:pt x="7565" y="518820"/>
                  </a:lnTo>
                  <a:lnTo>
                    <a:pt x="28197" y="549417"/>
                  </a:lnTo>
                  <a:lnTo>
                    <a:pt x="58796" y="570037"/>
                  </a:lnTo>
                  <a:lnTo>
                    <a:pt x="96265" y="577596"/>
                  </a:lnTo>
                  <a:lnTo>
                    <a:pt x="4454397" y="577596"/>
                  </a:lnTo>
                  <a:lnTo>
                    <a:pt x="4491888" y="570037"/>
                  </a:lnTo>
                  <a:lnTo>
                    <a:pt x="4522485" y="549417"/>
                  </a:lnTo>
                  <a:lnTo>
                    <a:pt x="4543105" y="518820"/>
                  </a:lnTo>
                  <a:lnTo>
                    <a:pt x="4550664" y="481330"/>
                  </a:lnTo>
                  <a:lnTo>
                    <a:pt x="4550664" y="96266"/>
                  </a:lnTo>
                  <a:lnTo>
                    <a:pt x="4543105" y="58775"/>
                  </a:lnTo>
                  <a:lnTo>
                    <a:pt x="4522485" y="28178"/>
                  </a:lnTo>
                  <a:lnTo>
                    <a:pt x="4491888" y="7558"/>
                  </a:lnTo>
                  <a:lnTo>
                    <a:pt x="4454397" y="0"/>
                  </a:lnTo>
                  <a:close/>
                </a:path>
              </a:pathLst>
            </a:custGeom>
            <a:solidFill>
              <a:srgbClr val="DCEE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79120" y="4930139"/>
              <a:ext cx="4551045" cy="577850"/>
            </a:xfrm>
            <a:custGeom>
              <a:avLst/>
              <a:gdLst/>
              <a:ahLst/>
              <a:cxnLst/>
              <a:rect l="l" t="t" r="r" b="b"/>
              <a:pathLst>
                <a:path w="4551045" h="577850">
                  <a:moveTo>
                    <a:pt x="0" y="96266"/>
                  </a:moveTo>
                  <a:lnTo>
                    <a:pt x="7565" y="58775"/>
                  </a:lnTo>
                  <a:lnTo>
                    <a:pt x="28197" y="28178"/>
                  </a:lnTo>
                  <a:lnTo>
                    <a:pt x="58796" y="7558"/>
                  </a:lnTo>
                  <a:lnTo>
                    <a:pt x="96265" y="0"/>
                  </a:lnTo>
                  <a:lnTo>
                    <a:pt x="4454397" y="0"/>
                  </a:lnTo>
                  <a:lnTo>
                    <a:pt x="4491888" y="7558"/>
                  </a:lnTo>
                  <a:lnTo>
                    <a:pt x="4522485" y="28178"/>
                  </a:lnTo>
                  <a:lnTo>
                    <a:pt x="4543105" y="58775"/>
                  </a:lnTo>
                  <a:lnTo>
                    <a:pt x="4550664" y="96266"/>
                  </a:lnTo>
                  <a:lnTo>
                    <a:pt x="4550664" y="481330"/>
                  </a:lnTo>
                  <a:lnTo>
                    <a:pt x="4543105" y="518820"/>
                  </a:lnTo>
                  <a:lnTo>
                    <a:pt x="4522485" y="549417"/>
                  </a:lnTo>
                  <a:lnTo>
                    <a:pt x="4491888" y="570037"/>
                  </a:lnTo>
                  <a:lnTo>
                    <a:pt x="4454397" y="577596"/>
                  </a:lnTo>
                  <a:lnTo>
                    <a:pt x="96265" y="577596"/>
                  </a:lnTo>
                  <a:lnTo>
                    <a:pt x="58796" y="570037"/>
                  </a:lnTo>
                  <a:lnTo>
                    <a:pt x="28197" y="549417"/>
                  </a:lnTo>
                  <a:lnTo>
                    <a:pt x="7565" y="518820"/>
                  </a:lnTo>
                  <a:lnTo>
                    <a:pt x="0" y="481330"/>
                  </a:lnTo>
                  <a:lnTo>
                    <a:pt x="0" y="96266"/>
                  </a:lnTo>
                  <a:close/>
                </a:path>
              </a:pathLst>
            </a:custGeom>
            <a:ln w="9144">
              <a:solidFill>
                <a:srgbClr val="90A6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764540" y="4993385"/>
            <a:ext cx="417639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15365" marR="5080" indent="-10033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У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кілька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прийомів</a:t>
            </a:r>
            <a:r>
              <a:rPr sz="1600" spc="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додають</a:t>
            </a:r>
            <a:r>
              <a:rPr sz="1600" spc="3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цукор</a:t>
            </a:r>
            <a:r>
              <a:rPr sz="1600" spc="3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з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капсули, </a:t>
            </a:r>
            <a:r>
              <a:rPr sz="1600" spc="-484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ретельно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 перемішують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574548" y="5734811"/>
            <a:ext cx="4660900" cy="629920"/>
            <a:chOff x="574548" y="5734811"/>
            <a:chExt cx="4660900" cy="629920"/>
          </a:xfrm>
        </p:grpSpPr>
        <p:sp>
          <p:nvSpPr>
            <p:cNvPr id="24" name="object 24"/>
            <p:cNvSpPr/>
            <p:nvPr/>
          </p:nvSpPr>
          <p:spPr>
            <a:xfrm>
              <a:off x="579120" y="5739383"/>
              <a:ext cx="4651375" cy="620395"/>
            </a:xfrm>
            <a:custGeom>
              <a:avLst/>
              <a:gdLst/>
              <a:ahLst/>
              <a:cxnLst/>
              <a:rect l="l" t="t" r="r" b="b"/>
              <a:pathLst>
                <a:path w="4651375" h="620395">
                  <a:moveTo>
                    <a:pt x="4547870" y="0"/>
                  </a:moveTo>
                  <a:lnTo>
                    <a:pt x="103378" y="0"/>
                  </a:lnTo>
                  <a:lnTo>
                    <a:pt x="63136" y="8123"/>
                  </a:lnTo>
                  <a:lnTo>
                    <a:pt x="30276" y="30276"/>
                  </a:lnTo>
                  <a:lnTo>
                    <a:pt x="8123" y="63136"/>
                  </a:lnTo>
                  <a:lnTo>
                    <a:pt x="0" y="103377"/>
                  </a:lnTo>
                  <a:lnTo>
                    <a:pt x="0" y="516889"/>
                  </a:lnTo>
                  <a:lnTo>
                    <a:pt x="8123" y="557131"/>
                  </a:lnTo>
                  <a:lnTo>
                    <a:pt x="30276" y="589991"/>
                  </a:lnTo>
                  <a:lnTo>
                    <a:pt x="63136" y="612144"/>
                  </a:lnTo>
                  <a:lnTo>
                    <a:pt x="103378" y="620267"/>
                  </a:lnTo>
                  <a:lnTo>
                    <a:pt x="4547870" y="620267"/>
                  </a:lnTo>
                  <a:lnTo>
                    <a:pt x="4588132" y="612144"/>
                  </a:lnTo>
                  <a:lnTo>
                    <a:pt x="4620990" y="589991"/>
                  </a:lnTo>
                  <a:lnTo>
                    <a:pt x="4643131" y="557131"/>
                  </a:lnTo>
                  <a:lnTo>
                    <a:pt x="4651247" y="516889"/>
                  </a:lnTo>
                  <a:lnTo>
                    <a:pt x="4651247" y="103377"/>
                  </a:lnTo>
                  <a:lnTo>
                    <a:pt x="4643131" y="63136"/>
                  </a:lnTo>
                  <a:lnTo>
                    <a:pt x="4620990" y="30276"/>
                  </a:lnTo>
                  <a:lnTo>
                    <a:pt x="4588132" y="8123"/>
                  </a:lnTo>
                  <a:lnTo>
                    <a:pt x="4547870" y="0"/>
                  </a:lnTo>
                  <a:close/>
                </a:path>
              </a:pathLst>
            </a:custGeom>
            <a:solidFill>
              <a:srgbClr val="DCEE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79120" y="5739383"/>
              <a:ext cx="4651375" cy="620395"/>
            </a:xfrm>
            <a:custGeom>
              <a:avLst/>
              <a:gdLst/>
              <a:ahLst/>
              <a:cxnLst/>
              <a:rect l="l" t="t" r="r" b="b"/>
              <a:pathLst>
                <a:path w="4651375" h="620395">
                  <a:moveTo>
                    <a:pt x="0" y="103377"/>
                  </a:moveTo>
                  <a:lnTo>
                    <a:pt x="8123" y="63136"/>
                  </a:lnTo>
                  <a:lnTo>
                    <a:pt x="30276" y="30276"/>
                  </a:lnTo>
                  <a:lnTo>
                    <a:pt x="63136" y="8123"/>
                  </a:lnTo>
                  <a:lnTo>
                    <a:pt x="103378" y="0"/>
                  </a:lnTo>
                  <a:lnTo>
                    <a:pt x="4547870" y="0"/>
                  </a:lnTo>
                  <a:lnTo>
                    <a:pt x="4588132" y="8123"/>
                  </a:lnTo>
                  <a:lnTo>
                    <a:pt x="4620990" y="30276"/>
                  </a:lnTo>
                  <a:lnTo>
                    <a:pt x="4643131" y="63136"/>
                  </a:lnTo>
                  <a:lnTo>
                    <a:pt x="4651247" y="103377"/>
                  </a:lnTo>
                  <a:lnTo>
                    <a:pt x="4651247" y="516889"/>
                  </a:lnTo>
                  <a:lnTo>
                    <a:pt x="4643131" y="557131"/>
                  </a:lnTo>
                  <a:lnTo>
                    <a:pt x="4620990" y="589991"/>
                  </a:lnTo>
                  <a:lnTo>
                    <a:pt x="4588132" y="612144"/>
                  </a:lnTo>
                  <a:lnTo>
                    <a:pt x="4547870" y="620267"/>
                  </a:lnTo>
                  <a:lnTo>
                    <a:pt x="103378" y="620267"/>
                  </a:lnTo>
                  <a:lnTo>
                    <a:pt x="63136" y="612144"/>
                  </a:lnTo>
                  <a:lnTo>
                    <a:pt x="30276" y="589991"/>
                  </a:lnTo>
                  <a:lnTo>
                    <a:pt x="8123" y="557131"/>
                  </a:lnTo>
                  <a:lnTo>
                    <a:pt x="0" y="516889"/>
                  </a:lnTo>
                  <a:lnTo>
                    <a:pt x="0" y="103377"/>
                  </a:lnTo>
                  <a:close/>
                </a:path>
              </a:pathLst>
            </a:custGeom>
            <a:ln w="9144">
              <a:solidFill>
                <a:srgbClr val="90A6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712114" y="5803188"/>
            <a:ext cx="438531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175" algn="ctr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Розважують</a:t>
            </a:r>
            <a:r>
              <a:rPr sz="1600" spc="3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на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6</a:t>
            </a:r>
            <a:r>
              <a:rPr sz="1600" spc="-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доз,</a:t>
            </a:r>
            <a:r>
              <a:rPr sz="1600" spc="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упаковують</a:t>
            </a:r>
            <a:r>
              <a:rPr sz="1600" spc="4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у</a:t>
            </a:r>
            <a:endParaRPr sz="16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желатинові</a:t>
            </a:r>
            <a:r>
              <a:rPr sz="1600" spc="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капсули</a:t>
            </a:r>
            <a:r>
              <a:rPr sz="1600" spc="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і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оформляють</a:t>
            </a:r>
            <a:r>
              <a:rPr sz="1600" spc="5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до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відпуску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646420" y="5754623"/>
            <a:ext cx="3162300" cy="586740"/>
          </a:xfrm>
          <a:prstGeom prst="rect">
            <a:avLst/>
          </a:prstGeom>
          <a:ln w="9144">
            <a:solidFill>
              <a:srgbClr val="90A692"/>
            </a:solidFill>
          </a:ln>
        </p:spPr>
        <p:txBody>
          <a:bodyPr vert="horz" wrap="square" lIns="0" tIns="50800" rIns="0" bIns="0" rtlCol="0">
            <a:spAutoFit/>
          </a:bodyPr>
          <a:lstStyle/>
          <a:p>
            <a:pPr marL="90805" marR="607060">
              <a:lnSpc>
                <a:spcPct val="100000"/>
              </a:lnSpc>
              <a:spcBef>
                <a:spcPts val="400"/>
              </a:spcBef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Оформлення: №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рецепта, </a:t>
            </a:r>
            <a:r>
              <a:rPr sz="1600" spc="-484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етикетка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«Внутрішнє»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5282057" y="3250692"/>
            <a:ext cx="3513454" cy="615950"/>
            <a:chOff x="5282057" y="3250692"/>
            <a:chExt cx="3513454" cy="615950"/>
          </a:xfrm>
        </p:grpSpPr>
        <p:sp>
          <p:nvSpPr>
            <p:cNvPr id="29" name="object 29"/>
            <p:cNvSpPr/>
            <p:nvPr/>
          </p:nvSpPr>
          <p:spPr>
            <a:xfrm>
              <a:off x="5282057" y="3461258"/>
              <a:ext cx="269875" cy="76200"/>
            </a:xfrm>
            <a:custGeom>
              <a:avLst/>
              <a:gdLst/>
              <a:ahLst/>
              <a:cxnLst/>
              <a:rect l="l" t="t" r="r" b="b"/>
              <a:pathLst>
                <a:path w="269875" h="76200">
                  <a:moveTo>
                    <a:pt x="259362" y="31368"/>
                  </a:moveTo>
                  <a:lnTo>
                    <a:pt x="206247" y="31368"/>
                  </a:lnTo>
                  <a:lnTo>
                    <a:pt x="206501" y="44068"/>
                  </a:lnTo>
                  <a:lnTo>
                    <a:pt x="193822" y="44357"/>
                  </a:lnTo>
                  <a:lnTo>
                    <a:pt x="194563" y="76072"/>
                  </a:lnTo>
                  <a:lnTo>
                    <a:pt x="269875" y="36321"/>
                  </a:lnTo>
                  <a:lnTo>
                    <a:pt x="259362" y="31368"/>
                  </a:lnTo>
                  <a:close/>
                </a:path>
                <a:path w="269875" h="76200">
                  <a:moveTo>
                    <a:pt x="193525" y="31658"/>
                  </a:moveTo>
                  <a:lnTo>
                    <a:pt x="0" y="36067"/>
                  </a:lnTo>
                  <a:lnTo>
                    <a:pt x="253" y="48767"/>
                  </a:lnTo>
                  <a:lnTo>
                    <a:pt x="193822" y="44357"/>
                  </a:lnTo>
                  <a:lnTo>
                    <a:pt x="193525" y="31658"/>
                  </a:lnTo>
                  <a:close/>
                </a:path>
                <a:path w="269875" h="76200">
                  <a:moveTo>
                    <a:pt x="206247" y="31368"/>
                  </a:moveTo>
                  <a:lnTo>
                    <a:pt x="193525" y="31658"/>
                  </a:lnTo>
                  <a:lnTo>
                    <a:pt x="193822" y="44357"/>
                  </a:lnTo>
                  <a:lnTo>
                    <a:pt x="206501" y="44068"/>
                  </a:lnTo>
                  <a:lnTo>
                    <a:pt x="206247" y="31368"/>
                  </a:lnTo>
                  <a:close/>
                </a:path>
                <a:path w="269875" h="76200">
                  <a:moveTo>
                    <a:pt x="192785" y="0"/>
                  </a:moveTo>
                  <a:lnTo>
                    <a:pt x="193525" y="31658"/>
                  </a:lnTo>
                  <a:lnTo>
                    <a:pt x="206247" y="31368"/>
                  </a:lnTo>
                  <a:lnTo>
                    <a:pt x="259362" y="31368"/>
                  </a:lnTo>
                  <a:lnTo>
                    <a:pt x="192785" y="0"/>
                  </a:lnTo>
                  <a:close/>
                </a:path>
              </a:pathLst>
            </a:custGeom>
            <a:solidFill>
              <a:srgbClr val="164A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5551932" y="3255264"/>
              <a:ext cx="3238500" cy="607060"/>
            </a:xfrm>
            <a:custGeom>
              <a:avLst/>
              <a:gdLst/>
              <a:ahLst/>
              <a:cxnLst/>
              <a:rect l="l" t="t" r="r" b="b"/>
              <a:pathLst>
                <a:path w="3238500" h="607060">
                  <a:moveTo>
                    <a:pt x="3137408" y="0"/>
                  </a:moveTo>
                  <a:lnTo>
                    <a:pt x="101091" y="0"/>
                  </a:lnTo>
                  <a:lnTo>
                    <a:pt x="61721" y="7937"/>
                  </a:lnTo>
                  <a:lnTo>
                    <a:pt x="29590" y="29591"/>
                  </a:lnTo>
                  <a:lnTo>
                    <a:pt x="7937" y="61722"/>
                  </a:lnTo>
                  <a:lnTo>
                    <a:pt x="0" y="101091"/>
                  </a:lnTo>
                  <a:lnTo>
                    <a:pt x="0" y="505460"/>
                  </a:lnTo>
                  <a:lnTo>
                    <a:pt x="7937" y="544830"/>
                  </a:lnTo>
                  <a:lnTo>
                    <a:pt x="29591" y="576961"/>
                  </a:lnTo>
                  <a:lnTo>
                    <a:pt x="61722" y="598614"/>
                  </a:lnTo>
                  <a:lnTo>
                    <a:pt x="101091" y="606552"/>
                  </a:lnTo>
                  <a:lnTo>
                    <a:pt x="3137408" y="606552"/>
                  </a:lnTo>
                  <a:lnTo>
                    <a:pt x="3176778" y="598614"/>
                  </a:lnTo>
                  <a:lnTo>
                    <a:pt x="3208909" y="576961"/>
                  </a:lnTo>
                  <a:lnTo>
                    <a:pt x="3230562" y="544830"/>
                  </a:lnTo>
                  <a:lnTo>
                    <a:pt x="3238499" y="505460"/>
                  </a:lnTo>
                  <a:lnTo>
                    <a:pt x="3238499" y="101091"/>
                  </a:lnTo>
                  <a:lnTo>
                    <a:pt x="3230562" y="61721"/>
                  </a:lnTo>
                  <a:lnTo>
                    <a:pt x="3208909" y="29590"/>
                  </a:lnTo>
                  <a:lnTo>
                    <a:pt x="3176778" y="7937"/>
                  </a:lnTo>
                  <a:lnTo>
                    <a:pt x="3137408" y="0"/>
                  </a:lnTo>
                  <a:close/>
                </a:path>
              </a:pathLst>
            </a:custGeom>
            <a:solidFill>
              <a:srgbClr val="DFF4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551932" y="3255264"/>
              <a:ext cx="3238500" cy="607060"/>
            </a:xfrm>
            <a:custGeom>
              <a:avLst/>
              <a:gdLst/>
              <a:ahLst/>
              <a:cxnLst/>
              <a:rect l="l" t="t" r="r" b="b"/>
              <a:pathLst>
                <a:path w="3238500" h="607060">
                  <a:moveTo>
                    <a:pt x="0" y="101091"/>
                  </a:moveTo>
                  <a:lnTo>
                    <a:pt x="7937" y="61722"/>
                  </a:lnTo>
                  <a:lnTo>
                    <a:pt x="29590" y="29591"/>
                  </a:lnTo>
                  <a:lnTo>
                    <a:pt x="61721" y="7937"/>
                  </a:lnTo>
                  <a:lnTo>
                    <a:pt x="101091" y="0"/>
                  </a:lnTo>
                  <a:lnTo>
                    <a:pt x="3137408" y="0"/>
                  </a:lnTo>
                  <a:lnTo>
                    <a:pt x="3176778" y="7937"/>
                  </a:lnTo>
                  <a:lnTo>
                    <a:pt x="3208909" y="29590"/>
                  </a:lnTo>
                  <a:lnTo>
                    <a:pt x="3230562" y="61721"/>
                  </a:lnTo>
                  <a:lnTo>
                    <a:pt x="3238499" y="101091"/>
                  </a:lnTo>
                  <a:lnTo>
                    <a:pt x="3238499" y="505460"/>
                  </a:lnTo>
                  <a:lnTo>
                    <a:pt x="3230562" y="544830"/>
                  </a:lnTo>
                  <a:lnTo>
                    <a:pt x="3208909" y="576961"/>
                  </a:lnTo>
                  <a:lnTo>
                    <a:pt x="3176778" y="598614"/>
                  </a:lnTo>
                  <a:lnTo>
                    <a:pt x="3137408" y="606552"/>
                  </a:lnTo>
                  <a:lnTo>
                    <a:pt x="101091" y="606552"/>
                  </a:lnTo>
                  <a:lnTo>
                    <a:pt x="61722" y="598614"/>
                  </a:lnTo>
                  <a:lnTo>
                    <a:pt x="29591" y="576961"/>
                  </a:lnTo>
                  <a:lnTo>
                    <a:pt x="7937" y="544830"/>
                  </a:lnTo>
                  <a:lnTo>
                    <a:pt x="0" y="505460"/>
                  </a:lnTo>
                  <a:lnTo>
                    <a:pt x="0" y="101091"/>
                  </a:lnTo>
                  <a:close/>
                </a:path>
              </a:pathLst>
            </a:custGeom>
            <a:ln w="9143">
              <a:solidFill>
                <a:srgbClr val="90A6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2" name="object 32"/>
          <p:cNvGrpSpPr/>
          <p:nvPr/>
        </p:nvGrpSpPr>
        <p:grpSpPr>
          <a:xfrm>
            <a:off x="2763011" y="3933444"/>
            <a:ext cx="2853055" cy="643255"/>
            <a:chOff x="2763011" y="3933444"/>
            <a:chExt cx="2853055" cy="643255"/>
          </a:xfrm>
        </p:grpSpPr>
        <p:pic>
          <p:nvPicPr>
            <p:cNvPr id="33" name="object 3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63011" y="3933444"/>
              <a:ext cx="76200" cy="216407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5178551" y="4500372"/>
              <a:ext cx="437515" cy="76200"/>
            </a:xfrm>
            <a:custGeom>
              <a:avLst/>
              <a:gdLst/>
              <a:ahLst/>
              <a:cxnLst/>
              <a:rect l="l" t="t" r="r" b="b"/>
              <a:pathLst>
                <a:path w="437514" h="76200">
                  <a:moveTo>
                    <a:pt x="361188" y="0"/>
                  </a:moveTo>
                  <a:lnTo>
                    <a:pt x="361188" y="76200"/>
                  </a:lnTo>
                  <a:lnTo>
                    <a:pt x="424688" y="44450"/>
                  </a:lnTo>
                  <a:lnTo>
                    <a:pt x="373888" y="44450"/>
                  </a:lnTo>
                  <a:lnTo>
                    <a:pt x="373888" y="31750"/>
                  </a:lnTo>
                  <a:lnTo>
                    <a:pt x="424688" y="31750"/>
                  </a:lnTo>
                  <a:lnTo>
                    <a:pt x="361188" y="0"/>
                  </a:lnTo>
                  <a:close/>
                </a:path>
                <a:path w="437514" h="76200">
                  <a:moveTo>
                    <a:pt x="361188" y="31750"/>
                  </a:moveTo>
                  <a:lnTo>
                    <a:pt x="0" y="31750"/>
                  </a:lnTo>
                  <a:lnTo>
                    <a:pt x="0" y="44450"/>
                  </a:lnTo>
                  <a:lnTo>
                    <a:pt x="361188" y="44450"/>
                  </a:lnTo>
                  <a:lnTo>
                    <a:pt x="361188" y="31750"/>
                  </a:lnTo>
                  <a:close/>
                </a:path>
                <a:path w="437514" h="76200">
                  <a:moveTo>
                    <a:pt x="424688" y="31750"/>
                  </a:moveTo>
                  <a:lnTo>
                    <a:pt x="373888" y="31750"/>
                  </a:lnTo>
                  <a:lnTo>
                    <a:pt x="373888" y="44450"/>
                  </a:lnTo>
                  <a:lnTo>
                    <a:pt x="424688" y="44450"/>
                  </a:lnTo>
                  <a:lnTo>
                    <a:pt x="437388" y="38100"/>
                  </a:lnTo>
                  <a:lnTo>
                    <a:pt x="424688" y="31750"/>
                  </a:lnTo>
                  <a:close/>
                </a:path>
              </a:pathLst>
            </a:custGeom>
            <a:solidFill>
              <a:srgbClr val="164A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5674867" y="3319398"/>
            <a:ext cx="2992120" cy="508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ts val="1900"/>
              </a:lnSpc>
              <a:spcBef>
                <a:spcPts val="95"/>
              </a:spcBef>
              <a:tabLst>
                <a:tab pos="2148205" algn="l"/>
              </a:tabLst>
            </a:pP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Відбирають</a:t>
            </a:r>
            <a:r>
              <a:rPr sz="1600" spc="3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половину	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цукру</a:t>
            </a:r>
            <a:r>
              <a:rPr sz="1600" spc="-4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на</a:t>
            </a:r>
            <a:endParaRPr sz="1600">
              <a:latin typeface="Tahoma"/>
              <a:cs typeface="Tahoma"/>
            </a:endParaRPr>
          </a:p>
          <a:p>
            <a:pPr marL="3810" algn="ctr">
              <a:lnSpc>
                <a:spcPts val="1900"/>
              </a:lnSpc>
            </a:pP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капсулу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624840" y="1552955"/>
            <a:ext cx="8188959" cy="805180"/>
            <a:chOff x="624840" y="1552955"/>
            <a:chExt cx="8188959" cy="805180"/>
          </a:xfrm>
        </p:grpSpPr>
        <p:sp>
          <p:nvSpPr>
            <p:cNvPr id="37" name="object 37"/>
            <p:cNvSpPr/>
            <p:nvPr/>
          </p:nvSpPr>
          <p:spPr>
            <a:xfrm>
              <a:off x="629412" y="1557527"/>
              <a:ext cx="8179434" cy="795655"/>
            </a:xfrm>
            <a:custGeom>
              <a:avLst/>
              <a:gdLst/>
              <a:ahLst/>
              <a:cxnLst/>
              <a:rect l="l" t="t" r="r" b="b"/>
              <a:pathLst>
                <a:path w="8179434" h="795655">
                  <a:moveTo>
                    <a:pt x="8046719" y="0"/>
                  </a:moveTo>
                  <a:lnTo>
                    <a:pt x="132587" y="0"/>
                  </a:lnTo>
                  <a:lnTo>
                    <a:pt x="90679" y="6754"/>
                  </a:lnTo>
                  <a:lnTo>
                    <a:pt x="54282" y="25566"/>
                  </a:lnTo>
                  <a:lnTo>
                    <a:pt x="25581" y="54260"/>
                  </a:lnTo>
                  <a:lnTo>
                    <a:pt x="6759" y="90659"/>
                  </a:lnTo>
                  <a:lnTo>
                    <a:pt x="0" y="132587"/>
                  </a:lnTo>
                  <a:lnTo>
                    <a:pt x="0" y="662939"/>
                  </a:lnTo>
                  <a:lnTo>
                    <a:pt x="6759" y="704868"/>
                  </a:lnTo>
                  <a:lnTo>
                    <a:pt x="25581" y="741267"/>
                  </a:lnTo>
                  <a:lnTo>
                    <a:pt x="54282" y="769961"/>
                  </a:lnTo>
                  <a:lnTo>
                    <a:pt x="90679" y="788773"/>
                  </a:lnTo>
                  <a:lnTo>
                    <a:pt x="132587" y="795527"/>
                  </a:lnTo>
                  <a:lnTo>
                    <a:pt x="8046719" y="795527"/>
                  </a:lnTo>
                  <a:lnTo>
                    <a:pt x="8088648" y="788773"/>
                  </a:lnTo>
                  <a:lnTo>
                    <a:pt x="8125047" y="769961"/>
                  </a:lnTo>
                  <a:lnTo>
                    <a:pt x="8153741" y="741267"/>
                  </a:lnTo>
                  <a:lnTo>
                    <a:pt x="8172553" y="704868"/>
                  </a:lnTo>
                  <a:lnTo>
                    <a:pt x="8179308" y="662939"/>
                  </a:lnTo>
                  <a:lnTo>
                    <a:pt x="8179308" y="132587"/>
                  </a:lnTo>
                  <a:lnTo>
                    <a:pt x="8172553" y="90659"/>
                  </a:lnTo>
                  <a:lnTo>
                    <a:pt x="8153741" y="54260"/>
                  </a:lnTo>
                  <a:lnTo>
                    <a:pt x="8125047" y="25566"/>
                  </a:lnTo>
                  <a:lnTo>
                    <a:pt x="8088648" y="6754"/>
                  </a:lnTo>
                  <a:lnTo>
                    <a:pt x="8046719" y="0"/>
                  </a:lnTo>
                  <a:close/>
                </a:path>
              </a:pathLst>
            </a:custGeom>
            <a:solidFill>
              <a:srgbClr val="DCEE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629412" y="1557527"/>
              <a:ext cx="8179434" cy="795655"/>
            </a:xfrm>
            <a:custGeom>
              <a:avLst/>
              <a:gdLst/>
              <a:ahLst/>
              <a:cxnLst/>
              <a:rect l="l" t="t" r="r" b="b"/>
              <a:pathLst>
                <a:path w="8179434" h="795655">
                  <a:moveTo>
                    <a:pt x="0" y="132587"/>
                  </a:moveTo>
                  <a:lnTo>
                    <a:pt x="6759" y="90659"/>
                  </a:lnTo>
                  <a:lnTo>
                    <a:pt x="25581" y="54260"/>
                  </a:lnTo>
                  <a:lnTo>
                    <a:pt x="54282" y="25566"/>
                  </a:lnTo>
                  <a:lnTo>
                    <a:pt x="90679" y="6754"/>
                  </a:lnTo>
                  <a:lnTo>
                    <a:pt x="132587" y="0"/>
                  </a:lnTo>
                  <a:lnTo>
                    <a:pt x="8046719" y="0"/>
                  </a:lnTo>
                  <a:lnTo>
                    <a:pt x="8088648" y="6754"/>
                  </a:lnTo>
                  <a:lnTo>
                    <a:pt x="8125047" y="25566"/>
                  </a:lnTo>
                  <a:lnTo>
                    <a:pt x="8153741" y="54260"/>
                  </a:lnTo>
                  <a:lnTo>
                    <a:pt x="8172553" y="90659"/>
                  </a:lnTo>
                  <a:lnTo>
                    <a:pt x="8179308" y="132587"/>
                  </a:lnTo>
                  <a:lnTo>
                    <a:pt x="8179308" y="662939"/>
                  </a:lnTo>
                  <a:lnTo>
                    <a:pt x="8172553" y="704868"/>
                  </a:lnTo>
                  <a:lnTo>
                    <a:pt x="8153741" y="741267"/>
                  </a:lnTo>
                  <a:lnTo>
                    <a:pt x="8125047" y="769961"/>
                  </a:lnTo>
                  <a:lnTo>
                    <a:pt x="8088648" y="788773"/>
                  </a:lnTo>
                  <a:lnTo>
                    <a:pt x="8046719" y="795527"/>
                  </a:lnTo>
                  <a:lnTo>
                    <a:pt x="132587" y="795527"/>
                  </a:lnTo>
                  <a:lnTo>
                    <a:pt x="90679" y="788773"/>
                  </a:lnTo>
                  <a:lnTo>
                    <a:pt x="54282" y="769961"/>
                  </a:lnTo>
                  <a:lnTo>
                    <a:pt x="25581" y="741267"/>
                  </a:lnTo>
                  <a:lnTo>
                    <a:pt x="6759" y="704868"/>
                  </a:lnTo>
                  <a:lnTo>
                    <a:pt x="0" y="662939"/>
                  </a:lnTo>
                  <a:lnTo>
                    <a:pt x="0" y="132587"/>
                  </a:lnTo>
                  <a:close/>
                </a:path>
              </a:pathLst>
            </a:custGeom>
            <a:ln w="9144">
              <a:solidFill>
                <a:srgbClr val="90A6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9" name="object 39"/>
          <p:cNvGrpSpPr/>
          <p:nvPr/>
        </p:nvGrpSpPr>
        <p:grpSpPr>
          <a:xfrm>
            <a:off x="577595" y="952500"/>
            <a:ext cx="8235950" cy="440690"/>
            <a:chOff x="577595" y="952500"/>
            <a:chExt cx="8235950" cy="440690"/>
          </a:xfrm>
        </p:grpSpPr>
        <p:sp>
          <p:nvSpPr>
            <p:cNvPr id="40" name="object 40"/>
            <p:cNvSpPr/>
            <p:nvPr/>
          </p:nvSpPr>
          <p:spPr>
            <a:xfrm>
              <a:off x="582167" y="957072"/>
              <a:ext cx="8227059" cy="431800"/>
            </a:xfrm>
            <a:custGeom>
              <a:avLst/>
              <a:gdLst/>
              <a:ahLst/>
              <a:cxnLst/>
              <a:rect l="l" t="t" r="r" b="b"/>
              <a:pathLst>
                <a:path w="8227059" h="431800">
                  <a:moveTo>
                    <a:pt x="8154670" y="0"/>
                  </a:moveTo>
                  <a:lnTo>
                    <a:pt x="71881" y="0"/>
                  </a:lnTo>
                  <a:lnTo>
                    <a:pt x="43901" y="5641"/>
                  </a:lnTo>
                  <a:lnTo>
                    <a:pt x="21053" y="21034"/>
                  </a:lnTo>
                  <a:lnTo>
                    <a:pt x="5648" y="43880"/>
                  </a:lnTo>
                  <a:lnTo>
                    <a:pt x="0" y="71881"/>
                  </a:lnTo>
                  <a:lnTo>
                    <a:pt x="0" y="359410"/>
                  </a:lnTo>
                  <a:lnTo>
                    <a:pt x="5648" y="387411"/>
                  </a:lnTo>
                  <a:lnTo>
                    <a:pt x="21053" y="410257"/>
                  </a:lnTo>
                  <a:lnTo>
                    <a:pt x="43901" y="425650"/>
                  </a:lnTo>
                  <a:lnTo>
                    <a:pt x="71881" y="431291"/>
                  </a:lnTo>
                  <a:lnTo>
                    <a:pt x="8154670" y="431291"/>
                  </a:lnTo>
                  <a:lnTo>
                    <a:pt x="8182671" y="425650"/>
                  </a:lnTo>
                  <a:lnTo>
                    <a:pt x="8205517" y="410257"/>
                  </a:lnTo>
                  <a:lnTo>
                    <a:pt x="8220910" y="387411"/>
                  </a:lnTo>
                  <a:lnTo>
                    <a:pt x="8226552" y="359410"/>
                  </a:lnTo>
                  <a:lnTo>
                    <a:pt x="8226552" y="71881"/>
                  </a:lnTo>
                  <a:lnTo>
                    <a:pt x="8220910" y="43880"/>
                  </a:lnTo>
                  <a:lnTo>
                    <a:pt x="8205517" y="21034"/>
                  </a:lnTo>
                  <a:lnTo>
                    <a:pt x="8182671" y="5641"/>
                  </a:lnTo>
                  <a:lnTo>
                    <a:pt x="8154670" y="0"/>
                  </a:lnTo>
                  <a:close/>
                </a:path>
              </a:pathLst>
            </a:custGeom>
            <a:solidFill>
              <a:srgbClr val="DFF4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582167" y="957072"/>
              <a:ext cx="8227059" cy="431800"/>
            </a:xfrm>
            <a:custGeom>
              <a:avLst/>
              <a:gdLst/>
              <a:ahLst/>
              <a:cxnLst/>
              <a:rect l="l" t="t" r="r" b="b"/>
              <a:pathLst>
                <a:path w="8227059" h="431800">
                  <a:moveTo>
                    <a:pt x="0" y="71881"/>
                  </a:moveTo>
                  <a:lnTo>
                    <a:pt x="5648" y="43880"/>
                  </a:lnTo>
                  <a:lnTo>
                    <a:pt x="21053" y="21034"/>
                  </a:lnTo>
                  <a:lnTo>
                    <a:pt x="43901" y="5641"/>
                  </a:lnTo>
                  <a:lnTo>
                    <a:pt x="71881" y="0"/>
                  </a:lnTo>
                  <a:lnTo>
                    <a:pt x="8154670" y="0"/>
                  </a:lnTo>
                  <a:lnTo>
                    <a:pt x="8182671" y="5641"/>
                  </a:lnTo>
                  <a:lnTo>
                    <a:pt x="8205517" y="21034"/>
                  </a:lnTo>
                  <a:lnTo>
                    <a:pt x="8220910" y="43880"/>
                  </a:lnTo>
                  <a:lnTo>
                    <a:pt x="8226552" y="71881"/>
                  </a:lnTo>
                  <a:lnTo>
                    <a:pt x="8226552" y="359410"/>
                  </a:lnTo>
                  <a:lnTo>
                    <a:pt x="8220910" y="387411"/>
                  </a:lnTo>
                  <a:lnTo>
                    <a:pt x="8205517" y="410257"/>
                  </a:lnTo>
                  <a:lnTo>
                    <a:pt x="8182671" y="425650"/>
                  </a:lnTo>
                  <a:lnTo>
                    <a:pt x="8154670" y="431291"/>
                  </a:lnTo>
                  <a:lnTo>
                    <a:pt x="71881" y="431291"/>
                  </a:lnTo>
                  <a:lnTo>
                    <a:pt x="43901" y="425650"/>
                  </a:lnTo>
                  <a:lnTo>
                    <a:pt x="21053" y="410257"/>
                  </a:lnTo>
                  <a:lnTo>
                    <a:pt x="5648" y="387411"/>
                  </a:lnTo>
                  <a:lnTo>
                    <a:pt x="0" y="359410"/>
                  </a:lnTo>
                  <a:lnTo>
                    <a:pt x="0" y="71881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 txBox="1"/>
          <p:nvPr/>
        </p:nvSpPr>
        <p:spPr>
          <a:xfrm>
            <a:off x="640829" y="1010157"/>
            <a:ext cx="8138795" cy="17208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22225" algn="ctr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2286A6"/>
                </a:solidFill>
                <a:latin typeface="Tahoma"/>
                <a:cs typeface="Tahoma"/>
              </a:rPr>
              <a:t>Виготовлення</a:t>
            </a:r>
            <a:r>
              <a:rPr sz="2000" b="1" spc="-25" dirty="0">
                <a:solidFill>
                  <a:srgbClr val="2286A6"/>
                </a:solidFill>
                <a:latin typeface="Tahoma"/>
                <a:cs typeface="Tahoma"/>
              </a:rPr>
              <a:t> </a:t>
            </a:r>
            <a:r>
              <a:rPr sz="2000" b="1" spc="-5" dirty="0">
                <a:solidFill>
                  <a:srgbClr val="2286A6"/>
                </a:solidFill>
                <a:latin typeface="Tahoma"/>
                <a:cs typeface="Tahoma"/>
              </a:rPr>
              <a:t>порошків</a:t>
            </a:r>
            <a:r>
              <a:rPr sz="2000" b="1" spc="-30" dirty="0">
                <a:solidFill>
                  <a:srgbClr val="2286A6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2286A6"/>
                </a:solidFill>
                <a:latin typeface="Tahoma"/>
                <a:cs typeface="Tahoma"/>
              </a:rPr>
              <a:t>із</a:t>
            </a:r>
            <a:r>
              <a:rPr sz="2000" b="1" spc="-20" dirty="0">
                <a:solidFill>
                  <a:srgbClr val="2286A6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2286A6"/>
                </a:solidFill>
                <a:latin typeface="Tahoma"/>
                <a:cs typeface="Tahoma"/>
              </a:rPr>
              <a:t>барвними</a:t>
            </a:r>
            <a:r>
              <a:rPr sz="2000" b="1" spc="-30" dirty="0">
                <a:solidFill>
                  <a:srgbClr val="2286A6"/>
                </a:solidFill>
                <a:latin typeface="Tahoma"/>
                <a:cs typeface="Tahoma"/>
              </a:rPr>
              <a:t> </a:t>
            </a:r>
            <a:r>
              <a:rPr sz="2000" b="1" spc="-5" dirty="0">
                <a:solidFill>
                  <a:srgbClr val="2286A6"/>
                </a:solidFill>
                <a:latin typeface="Tahoma"/>
                <a:cs typeface="Tahoma"/>
              </a:rPr>
              <a:t>речовинами</a:t>
            </a:r>
            <a:endParaRPr sz="20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750">
              <a:latin typeface="Tahoma"/>
              <a:cs typeface="Tahoma"/>
            </a:endParaRPr>
          </a:p>
          <a:p>
            <a:pPr marL="79375" marR="238125">
              <a:lnSpc>
                <a:spcPct val="100000"/>
              </a:lnSpc>
              <a:tabLst>
                <a:tab pos="4191635" algn="l"/>
              </a:tabLst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Підготовка</a:t>
            </a:r>
            <a:r>
              <a:rPr sz="1600" spc="3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робочого</a:t>
            </a:r>
            <a:r>
              <a:rPr sz="1600" spc="7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місця,</a:t>
            </a:r>
            <a:r>
              <a:rPr sz="1600" spc="3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підбір</a:t>
            </a:r>
            <a:r>
              <a:rPr sz="1600" spc="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посуду,	допоміжних</a:t>
            </a:r>
            <a:r>
              <a:rPr sz="1600" spc="4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матеріалів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. Обробка 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робочої</a:t>
            </a:r>
            <a:r>
              <a:rPr sz="1600" spc="3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поверхні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стола</a:t>
            </a:r>
            <a:r>
              <a:rPr sz="1600" spc="4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,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чашок</a:t>
            </a:r>
            <a:r>
              <a:rPr sz="1600" spc="3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терезів</a:t>
            </a:r>
            <a:r>
              <a:rPr sz="1600" spc="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дезінфікуючими</a:t>
            </a:r>
            <a:r>
              <a:rPr sz="1600" spc="6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засобами,</a:t>
            </a:r>
            <a:r>
              <a:rPr sz="1600" spc="3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дозволеними</a:t>
            </a:r>
            <a:r>
              <a:rPr sz="1600" spc="3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до </a:t>
            </a:r>
            <a:r>
              <a:rPr sz="1600" spc="-484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використання</a:t>
            </a:r>
            <a:r>
              <a:rPr sz="1600" spc="3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в умовах</a:t>
            </a:r>
            <a:r>
              <a:rPr sz="1600" spc="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аптеки</a:t>
            </a:r>
            <a:endParaRPr sz="16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1100"/>
              </a:spcBef>
            </a:pPr>
            <a:r>
              <a:rPr sz="1600" b="1" spc="-10" dirty="0">
                <a:solidFill>
                  <a:srgbClr val="496382"/>
                </a:solidFill>
                <a:latin typeface="Tahoma"/>
                <a:cs typeface="Tahoma"/>
              </a:rPr>
              <a:t>Технологія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7747761" y="6589572"/>
            <a:ext cx="224154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solidFill>
                  <a:srgbClr val="1F696E"/>
                </a:solidFill>
                <a:latin typeface="Arial"/>
                <a:cs typeface="Arial"/>
              </a:rPr>
              <a:t>31</a:t>
            </a:r>
            <a:endParaRPr sz="1400">
              <a:latin typeface="Arial"/>
              <a:cs typeface="Arial"/>
            </a:endParaRPr>
          </a:p>
        </p:txBody>
      </p:sp>
      <p:sp>
        <p:nvSpPr>
          <p:cNvPr id="47" name="object 5">
            <a:extLst>
              <a:ext uri="{FF2B5EF4-FFF2-40B4-BE49-F238E27FC236}">
                <a16:creationId xmlns:a16="http://schemas.microsoft.com/office/drawing/2014/main" id="{DE5676C0-5E86-4430-80BE-F2C3790C59D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7807"/>
            <a:ext cx="9144000" cy="956980"/>
          </a:xfrm>
          <a:prstGeom prst="rect">
            <a:avLst/>
          </a:prstGeom>
        </p:spPr>
        <p:txBody>
          <a:bodyPr vert="horz" wrap="square" lIns="0" tIns="94285" rIns="0" bIns="0" rtlCol="0">
            <a:spAutoFit/>
          </a:bodyPr>
          <a:lstStyle/>
          <a:p>
            <a:pPr marR="5080" algn="ctr">
              <a:lnSpc>
                <a:spcPct val="100000"/>
              </a:lnSpc>
              <a:spcBef>
                <a:spcPts val="0"/>
              </a:spcBef>
            </a:pPr>
            <a:r>
              <a:rPr sz="2800" b="1" dirty="0"/>
              <a:t>5. </a:t>
            </a:r>
            <a:r>
              <a:rPr sz="2800" b="1" spc="-5" dirty="0"/>
              <a:t>ЗАГАЛЬНІ </a:t>
            </a:r>
            <a:r>
              <a:rPr sz="2800" b="1" dirty="0"/>
              <a:t>ПРАВИЛА </a:t>
            </a:r>
            <a:r>
              <a:rPr sz="2800" b="1" spc="-5" dirty="0"/>
              <a:t>ВИГОТОВЛЕННЯ ПОРОШКІВ ІЗ </a:t>
            </a:r>
            <a:r>
              <a:rPr sz="2800" b="1" dirty="0"/>
              <a:t> </a:t>
            </a:r>
            <a:r>
              <a:rPr sz="2800" b="1" spc="-5" dirty="0"/>
              <a:t>БАРВНИМИ</a:t>
            </a:r>
            <a:r>
              <a:rPr sz="2800" b="1" spc="-25" dirty="0"/>
              <a:t> </a:t>
            </a:r>
            <a:r>
              <a:rPr sz="2800" b="1" dirty="0"/>
              <a:t>ТА</a:t>
            </a:r>
            <a:r>
              <a:rPr lang="uk-UA" sz="2800" b="1" dirty="0"/>
              <a:t> </a:t>
            </a:r>
            <a:r>
              <a:rPr sz="2800" b="1" spc="-5" dirty="0"/>
              <a:t>ВАЖКОПОДРІБНЮВАНИМИ</a:t>
            </a:r>
            <a:r>
              <a:rPr sz="2800" b="1" spc="-30" dirty="0"/>
              <a:t> </a:t>
            </a:r>
            <a:r>
              <a:rPr sz="2800" b="1" dirty="0"/>
              <a:t>РЕЧОВИНАМИ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27532" y="807719"/>
            <a:ext cx="8140065" cy="927100"/>
          </a:xfrm>
          <a:custGeom>
            <a:avLst/>
            <a:gdLst/>
            <a:ahLst/>
            <a:cxnLst/>
            <a:rect l="l" t="t" r="r" b="b"/>
            <a:pathLst>
              <a:path w="8140065" h="927100">
                <a:moveTo>
                  <a:pt x="8139683" y="0"/>
                </a:moveTo>
                <a:lnTo>
                  <a:pt x="0" y="0"/>
                </a:lnTo>
                <a:lnTo>
                  <a:pt x="0" y="926591"/>
                </a:lnTo>
                <a:lnTo>
                  <a:pt x="8139683" y="926591"/>
                </a:lnTo>
                <a:lnTo>
                  <a:pt x="8139683" y="0"/>
                </a:lnTo>
                <a:close/>
              </a:path>
            </a:pathLst>
          </a:custGeom>
          <a:solidFill>
            <a:srgbClr val="DFF4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04443" y="845311"/>
            <a:ext cx="599376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461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496382"/>
                </a:solidFill>
                <a:latin typeface="Tahoma"/>
                <a:cs typeface="Tahoma"/>
              </a:rPr>
              <a:t>До</a:t>
            </a:r>
            <a:r>
              <a:rPr sz="1800" spc="-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важкоподрібнюваних</a:t>
            </a:r>
            <a:r>
              <a:rPr sz="1800" spc="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речовин</a:t>
            </a:r>
            <a:r>
              <a:rPr sz="1800" spc="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800" spc="-10" dirty="0">
                <a:solidFill>
                  <a:srgbClr val="496382"/>
                </a:solidFill>
                <a:latin typeface="Tahoma"/>
                <a:cs typeface="Tahoma"/>
              </a:rPr>
              <a:t>відносяться</a:t>
            </a:r>
            <a:r>
              <a:rPr sz="18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496382"/>
                </a:solidFill>
                <a:latin typeface="Tahoma"/>
                <a:cs typeface="Tahoma"/>
              </a:rPr>
              <a:t>:</a:t>
            </a:r>
            <a:endParaRPr sz="1800">
              <a:latin typeface="Tahoma"/>
              <a:cs typeface="Tahoma"/>
            </a:endParaRPr>
          </a:p>
          <a:p>
            <a:pPr marL="187960" indent="-175260">
              <a:lnSpc>
                <a:spcPct val="100000"/>
              </a:lnSpc>
              <a:buChar char="•"/>
              <a:tabLst>
                <a:tab pos="187960" algn="l"/>
                <a:tab pos="1328420" algn="l"/>
                <a:tab pos="2294890" algn="l"/>
                <a:tab pos="3140710" algn="l"/>
                <a:tab pos="4974590" algn="l"/>
              </a:tabLst>
            </a:pPr>
            <a:r>
              <a:rPr sz="1800" dirty="0">
                <a:solidFill>
                  <a:srgbClr val="496382"/>
                </a:solidFill>
                <a:latin typeface="Tahoma"/>
                <a:cs typeface="Tahoma"/>
              </a:rPr>
              <a:t>камфора,	</a:t>
            </a: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ментол,	</a:t>
            </a:r>
            <a:r>
              <a:rPr sz="1800" dirty="0">
                <a:solidFill>
                  <a:srgbClr val="496382"/>
                </a:solidFill>
                <a:latin typeface="Tahoma"/>
                <a:cs typeface="Tahoma"/>
              </a:rPr>
              <a:t>тимол,	</a:t>
            </a: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фенілсаліцилат,	</a:t>
            </a:r>
            <a:r>
              <a:rPr sz="1800" dirty="0">
                <a:solidFill>
                  <a:srgbClr val="496382"/>
                </a:solidFill>
                <a:latin typeface="Tahoma"/>
                <a:cs typeface="Tahoma"/>
              </a:rPr>
              <a:t>йод,</a:t>
            </a:r>
            <a:endParaRPr sz="1800">
              <a:latin typeface="Tahoma"/>
              <a:cs typeface="Tahoma"/>
            </a:endParaRPr>
          </a:p>
          <a:p>
            <a:pPr marL="187960" indent="-175260">
              <a:lnSpc>
                <a:spcPct val="100000"/>
              </a:lnSpc>
              <a:buChar char="•"/>
              <a:tabLst>
                <a:tab pos="187960" algn="l"/>
                <a:tab pos="1603375" algn="l"/>
                <a:tab pos="3395979" algn="l"/>
              </a:tabLst>
            </a:pP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стрептоцид,	</a:t>
            </a:r>
            <a:r>
              <a:rPr sz="1800" dirty="0">
                <a:solidFill>
                  <a:srgbClr val="496382"/>
                </a:solidFill>
                <a:latin typeface="Tahoma"/>
                <a:cs typeface="Tahoma"/>
              </a:rPr>
              <a:t>ртуті</a:t>
            </a:r>
            <a:r>
              <a:rPr sz="1800" spc="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дихлорид,	натрію</a:t>
            </a:r>
            <a:r>
              <a:rPr sz="1800" spc="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тетраборат</a:t>
            </a:r>
            <a:r>
              <a:rPr sz="18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496382"/>
                </a:solidFill>
                <a:latin typeface="Tahoma"/>
                <a:cs typeface="Tahoma"/>
              </a:rPr>
              <a:t>та</a:t>
            </a:r>
            <a:r>
              <a:rPr sz="1800" spc="-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ін.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95883" y="1757172"/>
            <a:ext cx="8376284" cy="405765"/>
            <a:chOff x="595883" y="1757172"/>
            <a:chExt cx="8376284" cy="405765"/>
          </a:xfrm>
        </p:grpSpPr>
        <p:sp>
          <p:nvSpPr>
            <p:cNvPr id="5" name="object 5"/>
            <p:cNvSpPr/>
            <p:nvPr/>
          </p:nvSpPr>
          <p:spPr>
            <a:xfrm>
              <a:off x="600455" y="1761744"/>
              <a:ext cx="8366759" cy="396240"/>
            </a:xfrm>
            <a:custGeom>
              <a:avLst/>
              <a:gdLst/>
              <a:ahLst/>
              <a:cxnLst/>
              <a:rect l="l" t="t" r="r" b="b"/>
              <a:pathLst>
                <a:path w="8366759" h="396239">
                  <a:moveTo>
                    <a:pt x="3486150" y="359663"/>
                  </a:moveTo>
                  <a:lnTo>
                    <a:pt x="1394460" y="359663"/>
                  </a:lnTo>
                  <a:lnTo>
                    <a:pt x="517893" y="396239"/>
                  </a:lnTo>
                  <a:lnTo>
                    <a:pt x="3486150" y="359663"/>
                  </a:lnTo>
                  <a:close/>
                </a:path>
                <a:path w="8366759" h="396239">
                  <a:moveTo>
                    <a:pt x="8306816" y="0"/>
                  </a:moveTo>
                  <a:lnTo>
                    <a:pt x="59943" y="0"/>
                  </a:lnTo>
                  <a:lnTo>
                    <a:pt x="36609" y="4704"/>
                  </a:lnTo>
                  <a:lnTo>
                    <a:pt x="17556" y="17541"/>
                  </a:lnTo>
                  <a:lnTo>
                    <a:pt x="4710" y="36593"/>
                  </a:lnTo>
                  <a:lnTo>
                    <a:pt x="0" y="59943"/>
                  </a:lnTo>
                  <a:lnTo>
                    <a:pt x="0" y="299719"/>
                  </a:lnTo>
                  <a:lnTo>
                    <a:pt x="4710" y="323070"/>
                  </a:lnTo>
                  <a:lnTo>
                    <a:pt x="17556" y="342122"/>
                  </a:lnTo>
                  <a:lnTo>
                    <a:pt x="36609" y="354959"/>
                  </a:lnTo>
                  <a:lnTo>
                    <a:pt x="59943" y="359663"/>
                  </a:lnTo>
                  <a:lnTo>
                    <a:pt x="8306816" y="359663"/>
                  </a:lnTo>
                  <a:lnTo>
                    <a:pt x="8330166" y="354959"/>
                  </a:lnTo>
                  <a:lnTo>
                    <a:pt x="8349218" y="342122"/>
                  </a:lnTo>
                  <a:lnTo>
                    <a:pt x="8362055" y="323070"/>
                  </a:lnTo>
                  <a:lnTo>
                    <a:pt x="8366760" y="299719"/>
                  </a:lnTo>
                  <a:lnTo>
                    <a:pt x="8366760" y="59943"/>
                  </a:lnTo>
                  <a:lnTo>
                    <a:pt x="8362055" y="36593"/>
                  </a:lnTo>
                  <a:lnTo>
                    <a:pt x="8349218" y="17541"/>
                  </a:lnTo>
                  <a:lnTo>
                    <a:pt x="8330166" y="4704"/>
                  </a:lnTo>
                  <a:lnTo>
                    <a:pt x="8306816" y="0"/>
                  </a:lnTo>
                  <a:close/>
                </a:path>
              </a:pathLst>
            </a:custGeom>
            <a:solidFill>
              <a:srgbClr val="FFE6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00455" y="1761744"/>
              <a:ext cx="8366759" cy="396240"/>
            </a:xfrm>
            <a:custGeom>
              <a:avLst/>
              <a:gdLst/>
              <a:ahLst/>
              <a:cxnLst/>
              <a:rect l="l" t="t" r="r" b="b"/>
              <a:pathLst>
                <a:path w="8366759" h="396239">
                  <a:moveTo>
                    <a:pt x="0" y="59943"/>
                  </a:moveTo>
                  <a:lnTo>
                    <a:pt x="4710" y="36593"/>
                  </a:lnTo>
                  <a:lnTo>
                    <a:pt x="17556" y="17541"/>
                  </a:lnTo>
                  <a:lnTo>
                    <a:pt x="36609" y="4704"/>
                  </a:lnTo>
                  <a:lnTo>
                    <a:pt x="59943" y="0"/>
                  </a:lnTo>
                  <a:lnTo>
                    <a:pt x="1394460" y="0"/>
                  </a:lnTo>
                  <a:lnTo>
                    <a:pt x="3486150" y="0"/>
                  </a:lnTo>
                  <a:lnTo>
                    <a:pt x="8306816" y="0"/>
                  </a:lnTo>
                  <a:lnTo>
                    <a:pt x="8330166" y="4704"/>
                  </a:lnTo>
                  <a:lnTo>
                    <a:pt x="8349218" y="17541"/>
                  </a:lnTo>
                  <a:lnTo>
                    <a:pt x="8362055" y="36593"/>
                  </a:lnTo>
                  <a:lnTo>
                    <a:pt x="8366760" y="59943"/>
                  </a:lnTo>
                  <a:lnTo>
                    <a:pt x="8366760" y="209803"/>
                  </a:lnTo>
                  <a:lnTo>
                    <a:pt x="8366760" y="299719"/>
                  </a:lnTo>
                  <a:lnTo>
                    <a:pt x="8362055" y="323070"/>
                  </a:lnTo>
                  <a:lnTo>
                    <a:pt x="8349218" y="342122"/>
                  </a:lnTo>
                  <a:lnTo>
                    <a:pt x="8330166" y="354959"/>
                  </a:lnTo>
                  <a:lnTo>
                    <a:pt x="8306816" y="359663"/>
                  </a:lnTo>
                  <a:lnTo>
                    <a:pt x="3486150" y="359663"/>
                  </a:lnTo>
                  <a:lnTo>
                    <a:pt x="517893" y="396239"/>
                  </a:lnTo>
                  <a:lnTo>
                    <a:pt x="1394460" y="359663"/>
                  </a:lnTo>
                  <a:lnTo>
                    <a:pt x="59943" y="359663"/>
                  </a:lnTo>
                  <a:lnTo>
                    <a:pt x="36609" y="354959"/>
                  </a:lnTo>
                  <a:lnTo>
                    <a:pt x="17556" y="342122"/>
                  </a:lnTo>
                  <a:lnTo>
                    <a:pt x="4710" y="323070"/>
                  </a:lnTo>
                  <a:lnTo>
                    <a:pt x="0" y="299719"/>
                  </a:lnTo>
                  <a:lnTo>
                    <a:pt x="0" y="209803"/>
                  </a:lnTo>
                  <a:lnTo>
                    <a:pt x="0" y="59943"/>
                  </a:lnTo>
                  <a:close/>
                </a:path>
              </a:pathLst>
            </a:custGeom>
            <a:ln w="9144">
              <a:solidFill>
                <a:srgbClr val="90A6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2945892" y="2849879"/>
            <a:ext cx="180340" cy="1580515"/>
          </a:xfrm>
          <a:custGeom>
            <a:avLst/>
            <a:gdLst/>
            <a:ahLst/>
            <a:cxnLst/>
            <a:rect l="l" t="t" r="r" b="b"/>
            <a:pathLst>
              <a:path w="180339" h="1580514">
                <a:moveTo>
                  <a:pt x="0" y="0"/>
                </a:moveTo>
                <a:lnTo>
                  <a:pt x="34998" y="7066"/>
                </a:lnTo>
                <a:lnTo>
                  <a:pt x="63579" y="26336"/>
                </a:lnTo>
                <a:lnTo>
                  <a:pt x="82849" y="54917"/>
                </a:lnTo>
                <a:lnTo>
                  <a:pt x="89915" y="89916"/>
                </a:lnTo>
                <a:lnTo>
                  <a:pt x="89915" y="700278"/>
                </a:lnTo>
                <a:lnTo>
                  <a:pt x="96982" y="735276"/>
                </a:lnTo>
                <a:lnTo>
                  <a:pt x="116252" y="763857"/>
                </a:lnTo>
                <a:lnTo>
                  <a:pt x="144833" y="783127"/>
                </a:lnTo>
                <a:lnTo>
                  <a:pt x="179831" y="790194"/>
                </a:lnTo>
                <a:lnTo>
                  <a:pt x="144833" y="797260"/>
                </a:lnTo>
                <a:lnTo>
                  <a:pt x="116252" y="816530"/>
                </a:lnTo>
                <a:lnTo>
                  <a:pt x="96982" y="845111"/>
                </a:lnTo>
                <a:lnTo>
                  <a:pt x="89915" y="880110"/>
                </a:lnTo>
                <a:lnTo>
                  <a:pt x="89915" y="1490472"/>
                </a:lnTo>
                <a:lnTo>
                  <a:pt x="82849" y="1525470"/>
                </a:lnTo>
                <a:lnTo>
                  <a:pt x="63579" y="1554051"/>
                </a:lnTo>
                <a:lnTo>
                  <a:pt x="34998" y="1573321"/>
                </a:lnTo>
                <a:lnTo>
                  <a:pt x="0" y="1580388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3180588" y="2898648"/>
            <a:ext cx="5893435" cy="1251585"/>
            <a:chOff x="3180588" y="2898648"/>
            <a:chExt cx="5893435" cy="1251585"/>
          </a:xfrm>
        </p:grpSpPr>
        <p:sp>
          <p:nvSpPr>
            <p:cNvPr id="9" name="object 9"/>
            <p:cNvSpPr/>
            <p:nvPr/>
          </p:nvSpPr>
          <p:spPr>
            <a:xfrm>
              <a:off x="3185160" y="2903220"/>
              <a:ext cx="5884545" cy="1242060"/>
            </a:xfrm>
            <a:custGeom>
              <a:avLst/>
              <a:gdLst/>
              <a:ahLst/>
              <a:cxnLst/>
              <a:rect l="l" t="t" r="r" b="b"/>
              <a:pathLst>
                <a:path w="5884545" h="1242060">
                  <a:moveTo>
                    <a:pt x="1230629" y="0"/>
                  </a:moveTo>
                  <a:lnTo>
                    <a:pt x="0" y="621029"/>
                  </a:lnTo>
                  <a:lnTo>
                    <a:pt x="1230629" y="1242059"/>
                  </a:lnTo>
                  <a:lnTo>
                    <a:pt x="1230629" y="931544"/>
                  </a:lnTo>
                  <a:lnTo>
                    <a:pt x="5884164" y="931544"/>
                  </a:lnTo>
                  <a:lnTo>
                    <a:pt x="5884164" y="310514"/>
                  </a:lnTo>
                  <a:lnTo>
                    <a:pt x="1230629" y="310514"/>
                  </a:lnTo>
                  <a:lnTo>
                    <a:pt x="1230629" y="0"/>
                  </a:lnTo>
                  <a:close/>
                </a:path>
              </a:pathLst>
            </a:custGeom>
            <a:solidFill>
              <a:srgbClr val="FFDE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185160" y="2903220"/>
              <a:ext cx="5884545" cy="1242060"/>
            </a:xfrm>
            <a:custGeom>
              <a:avLst/>
              <a:gdLst/>
              <a:ahLst/>
              <a:cxnLst/>
              <a:rect l="l" t="t" r="r" b="b"/>
              <a:pathLst>
                <a:path w="5884545" h="1242060">
                  <a:moveTo>
                    <a:pt x="0" y="621029"/>
                  </a:moveTo>
                  <a:lnTo>
                    <a:pt x="1230629" y="0"/>
                  </a:lnTo>
                  <a:lnTo>
                    <a:pt x="1230629" y="310514"/>
                  </a:lnTo>
                  <a:lnTo>
                    <a:pt x="5884164" y="310514"/>
                  </a:lnTo>
                  <a:lnTo>
                    <a:pt x="5884164" y="931544"/>
                  </a:lnTo>
                  <a:lnTo>
                    <a:pt x="1230629" y="931544"/>
                  </a:lnTo>
                  <a:lnTo>
                    <a:pt x="1230629" y="1242059"/>
                  </a:lnTo>
                  <a:lnTo>
                    <a:pt x="0" y="621029"/>
                  </a:lnTo>
                  <a:close/>
                </a:path>
              </a:pathLst>
            </a:custGeom>
            <a:ln w="9144">
              <a:solidFill>
                <a:srgbClr val="90A6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3878960" y="3246246"/>
            <a:ext cx="51111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На</a:t>
            </a:r>
            <a:r>
              <a:rPr sz="1800" spc="3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496382"/>
                </a:solidFill>
                <a:latin typeface="Tahoma"/>
                <a:cs typeface="Tahoma"/>
              </a:rPr>
              <a:t>1,0</a:t>
            </a:r>
            <a:r>
              <a:rPr sz="1800" spc="33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г.</a:t>
            </a:r>
            <a:r>
              <a:rPr sz="1800" spc="3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496382"/>
                </a:solidFill>
                <a:latin typeface="Tahoma"/>
                <a:cs typeface="Tahoma"/>
              </a:rPr>
              <a:t>речовини</a:t>
            </a:r>
            <a:r>
              <a:rPr sz="1800" spc="3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496382"/>
                </a:solidFill>
                <a:latin typeface="Tahoma"/>
                <a:cs typeface="Tahoma"/>
              </a:rPr>
              <a:t>10</a:t>
            </a:r>
            <a:r>
              <a:rPr sz="1800" spc="3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крапель</a:t>
            </a:r>
            <a:r>
              <a:rPr sz="1800" spc="3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496382"/>
                </a:solidFill>
                <a:latin typeface="Tahoma"/>
                <a:cs typeface="Tahoma"/>
              </a:rPr>
              <a:t>95</a:t>
            </a:r>
            <a:r>
              <a:rPr sz="1800" spc="33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496382"/>
                </a:solidFill>
                <a:latin typeface="Tahoma"/>
                <a:cs typeface="Tahoma"/>
              </a:rPr>
              <a:t>%</a:t>
            </a:r>
            <a:r>
              <a:rPr sz="1800" spc="3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496382"/>
                </a:solidFill>
                <a:latin typeface="Tahoma"/>
                <a:cs typeface="Tahoma"/>
              </a:rPr>
              <a:t>етанолу </a:t>
            </a:r>
            <a:r>
              <a:rPr sz="1800" spc="-55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496382"/>
                </a:solidFill>
                <a:latin typeface="Tahoma"/>
                <a:cs typeface="Tahoma"/>
              </a:rPr>
              <a:t>або 15 </a:t>
            </a: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крапель</a:t>
            </a:r>
            <a:r>
              <a:rPr sz="18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ефіру</a:t>
            </a:r>
            <a:r>
              <a:rPr sz="1800" spc="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медичного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2630423" y="4581144"/>
            <a:ext cx="114300" cy="914400"/>
          </a:xfrm>
          <a:custGeom>
            <a:avLst/>
            <a:gdLst/>
            <a:ahLst/>
            <a:cxnLst/>
            <a:rect l="l" t="t" r="r" b="b"/>
            <a:pathLst>
              <a:path w="114300" h="914400">
                <a:moveTo>
                  <a:pt x="0" y="0"/>
                </a:moveTo>
                <a:lnTo>
                  <a:pt x="22270" y="5994"/>
                </a:lnTo>
                <a:lnTo>
                  <a:pt x="40433" y="22336"/>
                </a:lnTo>
                <a:lnTo>
                  <a:pt x="52667" y="46559"/>
                </a:lnTo>
                <a:lnTo>
                  <a:pt x="57150" y="76199"/>
                </a:lnTo>
                <a:lnTo>
                  <a:pt x="57150" y="380999"/>
                </a:lnTo>
                <a:lnTo>
                  <a:pt x="61632" y="410640"/>
                </a:lnTo>
                <a:lnTo>
                  <a:pt x="73866" y="434863"/>
                </a:lnTo>
                <a:lnTo>
                  <a:pt x="92029" y="451205"/>
                </a:lnTo>
                <a:lnTo>
                  <a:pt x="114300" y="457199"/>
                </a:lnTo>
                <a:lnTo>
                  <a:pt x="92029" y="463194"/>
                </a:lnTo>
                <a:lnTo>
                  <a:pt x="73866" y="479536"/>
                </a:lnTo>
                <a:lnTo>
                  <a:pt x="61632" y="503759"/>
                </a:lnTo>
                <a:lnTo>
                  <a:pt x="57150" y="533399"/>
                </a:lnTo>
                <a:lnTo>
                  <a:pt x="57150" y="838199"/>
                </a:lnTo>
                <a:lnTo>
                  <a:pt x="52667" y="867840"/>
                </a:lnTo>
                <a:lnTo>
                  <a:pt x="40433" y="892063"/>
                </a:lnTo>
                <a:lnTo>
                  <a:pt x="22270" y="908405"/>
                </a:lnTo>
                <a:lnTo>
                  <a:pt x="0" y="914399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085494" y="1786613"/>
            <a:ext cx="6670675" cy="624205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705610">
              <a:lnSpc>
                <a:spcPct val="100000"/>
              </a:lnSpc>
              <a:spcBef>
                <a:spcPts val="295"/>
              </a:spcBef>
            </a:pPr>
            <a:r>
              <a:rPr sz="1800" b="1" spc="-5" dirty="0">
                <a:solidFill>
                  <a:srgbClr val="496382"/>
                </a:solidFill>
                <a:latin typeface="Tahoma"/>
                <a:cs typeface="Tahoma"/>
              </a:rPr>
              <a:t>Загальні</a:t>
            </a:r>
            <a:r>
              <a:rPr sz="1800" b="1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496382"/>
                </a:solidFill>
                <a:latin typeface="Tahoma"/>
                <a:cs typeface="Tahoma"/>
              </a:rPr>
              <a:t>правила</a:t>
            </a:r>
            <a:r>
              <a:rPr sz="1800" b="1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496382"/>
                </a:solidFill>
                <a:latin typeface="Tahoma"/>
                <a:cs typeface="Tahoma"/>
              </a:rPr>
              <a:t>виготовлення</a:t>
            </a:r>
            <a:r>
              <a:rPr sz="1800" b="1" spc="3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496382"/>
                </a:solidFill>
                <a:latin typeface="Tahoma"/>
                <a:cs typeface="Tahoma"/>
              </a:rPr>
              <a:t>:</a:t>
            </a:r>
            <a:endParaRPr sz="1800">
              <a:latin typeface="Tahoma"/>
              <a:cs typeface="Tahoma"/>
            </a:endParaRPr>
          </a:p>
          <a:p>
            <a:pPr marL="196850" indent="-184785">
              <a:lnSpc>
                <a:spcPct val="100000"/>
              </a:lnSpc>
              <a:spcBef>
                <a:spcPts val="195"/>
              </a:spcBef>
              <a:buClr>
                <a:srgbClr val="122E68"/>
              </a:buClr>
              <a:buSzPct val="77777"/>
              <a:buFont typeface="Wingdings"/>
              <a:buChar char=""/>
              <a:tabLst>
                <a:tab pos="197485" algn="l"/>
              </a:tabLst>
            </a:pPr>
            <a:r>
              <a:rPr sz="1800" b="1" spc="-5" dirty="0">
                <a:solidFill>
                  <a:srgbClr val="496382"/>
                </a:solidFill>
                <a:latin typeface="Tahoma"/>
                <a:cs typeface="Tahoma"/>
              </a:rPr>
              <a:t>Подрібнення</a:t>
            </a:r>
            <a:r>
              <a:rPr sz="1800" b="1" spc="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496382"/>
                </a:solidFill>
                <a:latin typeface="Tahoma"/>
                <a:cs typeface="Tahoma"/>
              </a:rPr>
              <a:t>даних</a:t>
            </a:r>
            <a:r>
              <a:rPr sz="1800" b="1" spc="-5" dirty="0">
                <a:solidFill>
                  <a:srgbClr val="496382"/>
                </a:solidFill>
                <a:latin typeface="Tahoma"/>
                <a:cs typeface="Tahoma"/>
              </a:rPr>
              <a:t> речовин,</a:t>
            </a:r>
            <a:r>
              <a:rPr sz="1800" b="1" spc="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496382"/>
                </a:solidFill>
                <a:latin typeface="Tahoma"/>
                <a:cs typeface="Tahoma"/>
              </a:rPr>
              <a:t>проводять</a:t>
            </a:r>
            <a:r>
              <a:rPr sz="1800" b="1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496382"/>
                </a:solidFill>
                <a:latin typeface="Tahoma"/>
                <a:cs typeface="Tahoma"/>
              </a:rPr>
              <a:t>у</a:t>
            </a:r>
            <a:r>
              <a:rPr sz="1800" b="1" spc="-5" dirty="0">
                <a:solidFill>
                  <a:srgbClr val="496382"/>
                </a:solidFill>
                <a:latin typeface="Tahoma"/>
                <a:cs typeface="Tahoma"/>
              </a:rPr>
              <a:t> присутності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819048" y="2384805"/>
            <a:ext cx="37191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09980" algn="l"/>
                <a:tab pos="2414905" algn="l"/>
              </a:tabLst>
            </a:pPr>
            <a:r>
              <a:rPr sz="1800" b="1" dirty="0">
                <a:solidFill>
                  <a:srgbClr val="496382"/>
                </a:solidFill>
                <a:latin typeface="Tahoma"/>
                <a:cs typeface="Tahoma"/>
              </a:rPr>
              <a:t>етанолу	або</a:t>
            </a:r>
            <a:r>
              <a:rPr sz="1800" b="1" spc="-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496382"/>
                </a:solidFill>
                <a:latin typeface="Tahoma"/>
                <a:cs typeface="Tahoma"/>
              </a:rPr>
              <a:t>ефіру	медичного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77367" y="2270505"/>
            <a:ext cx="2699385" cy="2174875"/>
          </a:xfrm>
          <a:prstGeom prst="rect">
            <a:avLst/>
          </a:prstGeom>
        </p:spPr>
        <p:txBody>
          <a:bodyPr vert="horz" wrap="square" lIns="0" tIns="127000" rIns="0" bIns="0" rtlCol="0">
            <a:spAutoFit/>
          </a:bodyPr>
          <a:lstStyle/>
          <a:p>
            <a:pPr marL="420370">
              <a:lnSpc>
                <a:spcPct val="100000"/>
              </a:lnSpc>
              <a:spcBef>
                <a:spcPts val="1000"/>
              </a:spcBef>
            </a:pPr>
            <a:r>
              <a:rPr sz="1800" b="1" dirty="0">
                <a:solidFill>
                  <a:srgbClr val="496382"/>
                </a:solidFill>
                <a:latin typeface="Tahoma"/>
                <a:cs typeface="Tahoma"/>
              </a:rPr>
              <a:t>допоміжних</a:t>
            </a:r>
            <a:r>
              <a:rPr sz="1800" b="1" spc="-8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496382"/>
                </a:solidFill>
                <a:latin typeface="Tahoma"/>
                <a:cs typeface="Tahoma"/>
              </a:rPr>
              <a:t>рідин: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900"/>
              </a:spcBef>
            </a:pPr>
            <a:r>
              <a:rPr sz="1800" dirty="0">
                <a:solidFill>
                  <a:srgbClr val="496382"/>
                </a:solidFill>
                <a:latin typeface="Tahoma"/>
                <a:cs typeface="Tahoma"/>
              </a:rPr>
              <a:t>Для</a:t>
            </a:r>
            <a:r>
              <a:rPr sz="1800" spc="-4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подрібнення:</a:t>
            </a:r>
            <a:endParaRPr sz="1800">
              <a:latin typeface="Tahoma"/>
              <a:cs typeface="Tahoma"/>
            </a:endParaRPr>
          </a:p>
          <a:p>
            <a:pPr marL="118110" indent="-106045">
              <a:lnSpc>
                <a:spcPct val="100000"/>
              </a:lnSpc>
              <a:buSzPct val="94444"/>
              <a:buFont typeface="Wingdings"/>
              <a:buChar char=""/>
              <a:tabLst>
                <a:tab pos="118745" algn="l"/>
              </a:tabLst>
            </a:pP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йоду</a:t>
            </a:r>
            <a:endParaRPr sz="1800">
              <a:latin typeface="Tahoma"/>
              <a:cs typeface="Tahoma"/>
            </a:endParaRPr>
          </a:p>
          <a:p>
            <a:pPr marL="118110" indent="-106045">
              <a:lnSpc>
                <a:spcPct val="100000"/>
              </a:lnSpc>
              <a:buSzPct val="94444"/>
              <a:buFont typeface="Wingdings"/>
              <a:buChar char=""/>
              <a:tabLst>
                <a:tab pos="118745" algn="l"/>
              </a:tabLst>
            </a:pPr>
            <a:r>
              <a:rPr sz="1800" dirty="0">
                <a:solidFill>
                  <a:srgbClr val="496382"/>
                </a:solidFill>
                <a:latin typeface="Tahoma"/>
                <a:cs typeface="Tahoma"/>
              </a:rPr>
              <a:t>камфори</a:t>
            </a:r>
            <a:endParaRPr sz="1800">
              <a:latin typeface="Tahoma"/>
              <a:cs typeface="Tahoma"/>
            </a:endParaRPr>
          </a:p>
          <a:p>
            <a:pPr marL="118110" indent="-106045">
              <a:lnSpc>
                <a:spcPct val="100000"/>
              </a:lnSpc>
              <a:buSzPct val="94444"/>
              <a:buFont typeface="Wingdings"/>
              <a:buChar char=""/>
              <a:tabLst>
                <a:tab pos="118745" algn="l"/>
              </a:tabLst>
            </a:pP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ментола</a:t>
            </a:r>
            <a:endParaRPr sz="1800">
              <a:latin typeface="Tahoma"/>
              <a:cs typeface="Tahoma"/>
            </a:endParaRPr>
          </a:p>
          <a:p>
            <a:pPr marL="118110" indent="-106045">
              <a:lnSpc>
                <a:spcPct val="100000"/>
              </a:lnSpc>
              <a:buSzPct val="94444"/>
              <a:buFont typeface="Wingdings"/>
              <a:buChar char=""/>
              <a:tabLst>
                <a:tab pos="118745" algn="l"/>
              </a:tabLst>
            </a:pP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тимола</a:t>
            </a:r>
            <a:endParaRPr sz="1800">
              <a:latin typeface="Tahoma"/>
              <a:cs typeface="Tahoma"/>
            </a:endParaRPr>
          </a:p>
          <a:p>
            <a:pPr marL="118110" indent="-106045">
              <a:lnSpc>
                <a:spcPct val="100000"/>
              </a:lnSpc>
              <a:buSzPct val="94444"/>
              <a:buFont typeface="Wingdings"/>
              <a:buChar char=""/>
              <a:tabLst>
                <a:tab pos="118745" algn="l"/>
              </a:tabLst>
            </a:pP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фенілсаліцилату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75868" y="4680966"/>
            <a:ext cx="238950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0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стрептоциду</a:t>
            </a:r>
            <a:endParaRPr sz="1800">
              <a:latin typeface="Tahoma"/>
              <a:cs typeface="Tahoma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z="1800" dirty="0">
                <a:solidFill>
                  <a:srgbClr val="496382"/>
                </a:solidFill>
                <a:latin typeface="Tahoma"/>
                <a:cs typeface="Tahoma"/>
              </a:rPr>
              <a:t>ртуті</a:t>
            </a:r>
            <a:r>
              <a:rPr sz="1800" spc="-3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дихлориду</a:t>
            </a:r>
            <a:endParaRPr sz="1800">
              <a:latin typeface="Tahoma"/>
              <a:cs typeface="Tahoma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натрію</a:t>
            </a:r>
            <a:r>
              <a:rPr sz="1800" spc="-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тетраборату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75868" y="5719064"/>
            <a:ext cx="8479790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47980" indent="-335280">
              <a:lnSpc>
                <a:spcPct val="100000"/>
              </a:lnSpc>
              <a:spcBef>
                <a:spcPts val="95"/>
              </a:spcBef>
              <a:buClr>
                <a:srgbClr val="000000"/>
              </a:buClr>
              <a:buSzPct val="87500"/>
              <a:buFont typeface="Wingdings"/>
              <a:buChar char=""/>
              <a:tabLst>
                <a:tab pos="347345" algn="l"/>
                <a:tab pos="347980" algn="l"/>
              </a:tabLst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Важкоподрібнювані</a:t>
            </a:r>
            <a:r>
              <a:rPr sz="1600" spc="4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речовини</a:t>
            </a:r>
            <a:r>
              <a:rPr sz="1600" spc="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подрібнюють</a:t>
            </a:r>
            <a:r>
              <a:rPr sz="1600" spc="4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в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першу чергу.</a:t>
            </a:r>
            <a:endParaRPr sz="1600">
              <a:latin typeface="Tahoma"/>
              <a:cs typeface="Tahoma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"/>
              <a:tabLst>
                <a:tab pos="299085" algn="l"/>
                <a:tab pos="299720" algn="l"/>
              </a:tabLst>
            </a:pP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Якщо</a:t>
            </a:r>
            <a:r>
              <a:rPr sz="1600" spc="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речовини</a:t>
            </a:r>
            <a:r>
              <a:rPr sz="1600" spc="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одночасно</a:t>
            </a:r>
            <a:r>
              <a:rPr sz="1600" spc="4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є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пахучі</a:t>
            </a:r>
            <a:r>
              <a:rPr sz="1600" spc="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і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важкоподрібнювані</a:t>
            </a:r>
            <a:r>
              <a:rPr sz="1600" spc="5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(камфора,</a:t>
            </a:r>
            <a:r>
              <a:rPr sz="1600" spc="3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ментол),</a:t>
            </a:r>
            <a:endParaRPr sz="1600">
              <a:latin typeface="Tahoma"/>
              <a:cs typeface="Tahoma"/>
            </a:endParaRPr>
          </a:p>
          <a:p>
            <a:pPr marL="299085" marR="5080">
              <a:lnSpc>
                <a:spcPct val="100000"/>
              </a:lnSpc>
              <a:tabLst>
                <a:tab pos="632460" algn="l"/>
                <a:tab pos="1593215" algn="l"/>
                <a:tab pos="5355590" algn="l"/>
                <a:tab pos="6918959" algn="l"/>
              </a:tabLst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то	спочатку	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готується</a:t>
            </a:r>
            <a:r>
              <a:rPr sz="1600" spc="3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порошок</a:t>
            </a:r>
            <a:r>
              <a:rPr sz="1600" spc="3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за</a:t>
            </a:r>
            <a:r>
              <a:rPr sz="1600" spc="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загальними</a:t>
            </a:r>
            <a:r>
              <a:rPr sz="1600" spc="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правилами змішування,</a:t>
            </a:r>
            <a:r>
              <a:rPr sz="1600" spc="3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виймається</a:t>
            </a:r>
            <a:r>
              <a:rPr sz="1600" spc="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на </a:t>
            </a:r>
            <a:r>
              <a:rPr sz="1600" spc="-484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капсулу,</a:t>
            </a:r>
            <a:r>
              <a:rPr sz="1600" spc="4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а</a:t>
            </a:r>
            <a:r>
              <a:rPr sz="1600" spc="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потім</a:t>
            </a:r>
            <a:r>
              <a:rPr sz="1600" spc="5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подрібнюються</a:t>
            </a:r>
            <a:r>
              <a:rPr sz="1600" spc="6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зазначені</a:t>
            </a:r>
            <a:r>
              <a:rPr sz="1600" spc="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речовини	з</a:t>
            </a:r>
            <a:r>
              <a:rPr sz="1600" spc="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етанолом</a:t>
            </a:r>
            <a:r>
              <a:rPr sz="1600" spc="3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або	ефіром 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медичним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2941320" y="4425696"/>
            <a:ext cx="6057900" cy="1249680"/>
            <a:chOff x="2941320" y="4425696"/>
            <a:chExt cx="6057900" cy="1249680"/>
          </a:xfrm>
        </p:grpSpPr>
        <p:sp>
          <p:nvSpPr>
            <p:cNvPr id="19" name="object 19"/>
            <p:cNvSpPr/>
            <p:nvPr/>
          </p:nvSpPr>
          <p:spPr>
            <a:xfrm>
              <a:off x="2945892" y="4430268"/>
              <a:ext cx="6049010" cy="1240790"/>
            </a:xfrm>
            <a:custGeom>
              <a:avLst/>
              <a:gdLst/>
              <a:ahLst/>
              <a:cxnLst/>
              <a:rect l="l" t="t" r="r" b="b"/>
              <a:pathLst>
                <a:path w="6049009" h="1240789">
                  <a:moveTo>
                    <a:pt x="1248156" y="0"/>
                  </a:moveTo>
                  <a:lnTo>
                    <a:pt x="0" y="620267"/>
                  </a:lnTo>
                  <a:lnTo>
                    <a:pt x="1248156" y="1240535"/>
                  </a:lnTo>
                  <a:lnTo>
                    <a:pt x="1248156" y="930401"/>
                  </a:lnTo>
                  <a:lnTo>
                    <a:pt x="6048756" y="930401"/>
                  </a:lnTo>
                  <a:lnTo>
                    <a:pt x="6048756" y="310133"/>
                  </a:lnTo>
                  <a:lnTo>
                    <a:pt x="1248156" y="310133"/>
                  </a:lnTo>
                  <a:lnTo>
                    <a:pt x="1248156" y="0"/>
                  </a:lnTo>
                  <a:close/>
                </a:path>
              </a:pathLst>
            </a:custGeom>
            <a:solidFill>
              <a:srgbClr val="FFDE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945892" y="4430268"/>
              <a:ext cx="6049010" cy="1240790"/>
            </a:xfrm>
            <a:custGeom>
              <a:avLst/>
              <a:gdLst/>
              <a:ahLst/>
              <a:cxnLst/>
              <a:rect l="l" t="t" r="r" b="b"/>
              <a:pathLst>
                <a:path w="6049009" h="1240789">
                  <a:moveTo>
                    <a:pt x="0" y="620267"/>
                  </a:moveTo>
                  <a:lnTo>
                    <a:pt x="1248156" y="0"/>
                  </a:lnTo>
                  <a:lnTo>
                    <a:pt x="1248156" y="310133"/>
                  </a:lnTo>
                  <a:lnTo>
                    <a:pt x="6048756" y="310133"/>
                  </a:lnTo>
                  <a:lnTo>
                    <a:pt x="6048756" y="930401"/>
                  </a:lnTo>
                  <a:lnTo>
                    <a:pt x="1248156" y="930401"/>
                  </a:lnTo>
                  <a:lnTo>
                    <a:pt x="1248156" y="1240535"/>
                  </a:lnTo>
                  <a:lnTo>
                    <a:pt x="0" y="620267"/>
                  </a:lnTo>
                  <a:close/>
                </a:path>
              </a:pathLst>
            </a:custGeom>
            <a:ln w="9144">
              <a:solidFill>
                <a:srgbClr val="90A6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3649471" y="4772990"/>
            <a:ext cx="526669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На</a:t>
            </a:r>
            <a:r>
              <a:rPr sz="1800" spc="14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496382"/>
                </a:solidFill>
                <a:latin typeface="Tahoma"/>
                <a:cs typeface="Tahoma"/>
              </a:rPr>
              <a:t>1,0</a:t>
            </a:r>
            <a:r>
              <a:rPr sz="1800" spc="15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496382"/>
                </a:solidFill>
                <a:latin typeface="Tahoma"/>
                <a:cs typeface="Tahoma"/>
              </a:rPr>
              <a:t>г.</a:t>
            </a:r>
            <a:r>
              <a:rPr sz="1800" spc="13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речовини</a:t>
            </a:r>
            <a:r>
              <a:rPr sz="1800" spc="15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496382"/>
                </a:solidFill>
                <a:latin typeface="Tahoma"/>
                <a:cs typeface="Tahoma"/>
              </a:rPr>
              <a:t>5</a:t>
            </a:r>
            <a:r>
              <a:rPr sz="1800" spc="15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крапель</a:t>
            </a:r>
            <a:r>
              <a:rPr sz="1800" spc="15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496382"/>
                </a:solidFill>
                <a:latin typeface="Tahoma"/>
                <a:cs typeface="Tahoma"/>
              </a:rPr>
              <a:t>95</a:t>
            </a:r>
            <a:r>
              <a:rPr sz="1800" spc="15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496382"/>
                </a:solidFill>
                <a:latin typeface="Tahoma"/>
                <a:cs typeface="Tahoma"/>
              </a:rPr>
              <a:t>%</a:t>
            </a:r>
            <a:r>
              <a:rPr sz="1800" spc="14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етанолу</a:t>
            </a:r>
            <a:r>
              <a:rPr sz="1800" spc="15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496382"/>
                </a:solidFill>
                <a:latin typeface="Tahoma"/>
                <a:cs typeface="Tahoma"/>
              </a:rPr>
              <a:t>або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solidFill>
                  <a:srgbClr val="496382"/>
                </a:solidFill>
                <a:latin typeface="Tahoma"/>
                <a:cs typeface="Tahoma"/>
              </a:rPr>
              <a:t>8</a:t>
            </a:r>
            <a:r>
              <a:rPr sz="1800" spc="-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крапель ефіру</a:t>
            </a:r>
            <a:r>
              <a:rPr sz="18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медичного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25" name="object 5">
            <a:extLst>
              <a:ext uri="{FF2B5EF4-FFF2-40B4-BE49-F238E27FC236}">
                <a16:creationId xmlns:a16="http://schemas.microsoft.com/office/drawing/2014/main" id="{40D758A5-24C4-480B-9768-C5AE91CCD6D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-103034"/>
            <a:ext cx="9144000" cy="956980"/>
          </a:xfrm>
          <a:prstGeom prst="rect">
            <a:avLst/>
          </a:prstGeom>
        </p:spPr>
        <p:txBody>
          <a:bodyPr vert="horz" wrap="square" lIns="0" tIns="94285" rIns="0" bIns="0" rtlCol="0">
            <a:spAutoFit/>
          </a:bodyPr>
          <a:lstStyle/>
          <a:p>
            <a:pPr marR="5080" algn="ctr">
              <a:lnSpc>
                <a:spcPct val="100000"/>
              </a:lnSpc>
              <a:spcBef>
                <a:spcPts val="0"/>
              </a:spcBef>
            </a:pPr>
            <a:r>
              <a:rPr sz="2800" b="1" dirty="0"/>
              <a:t>5. </a:t>
            </a:r>
            <a:r>
              <a:rPr sz="2800" b="1" spc="-5" dirty="0"/>
              <a:t>ЗАГАЛЬНІ </a:t>
            </a:r>
            <a:r>
              <a:rPr sz="2800" b="1" dirty="0"/>
              <a:t>ПРАВИЛА </a:t>
            </a:r>
            <a:r>
              <a:rPr sz="2800" b="1" spc="-5" dirty="0"/>
              <a:t>ВИГОТОВЛЕННЯ ПОРОШКІВ ІЗ </a:t>
            </a:r>
            <a:r>
              <a:rPr sz="2800" b="1" dirty="0"/>
              <a:t> </a:t>
            </a:r>
            <a:r>
              <a:rPr sz="2800" b="1" spc="-5" dirty="0"/>
              <a:t>БАРВНИМИ</a:t>
            </a:r>
            <a:r>
              <a:rPr sz="2800" b="1" spc="-25" dirty="0"/>
              <a:t> </a:t>
            </a:r>
            <a:r>
              <a:rPr sz="2800" b="1" dirty="0"/>
              <a:t>ТА</a:t>
            </a:r>
            <a:r>
              <a:rPr lang="uk-UA" sz="2800" b="1" dirty="0"/>
              <a:t> </a:t>
            </a:r>
            <a:r>
              <a:rPr sz="2800" b="1" spc="-5" dirty="0"/>
              <a:t>ВАЖКОПОДРІБНЮВАНИМИ</a:t>
            </a:r>
            <a:r>
              <a:rPr sz="2800" b="1" spc="-30" dirty="0"/>
              <a:t> </a:t>
            </a:r>
            <a:r>
              <a:rPr sz="2800" b="1" dirty="0"/>
              <a:t>РЕЧОВИНАМИ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3963" y="777240"/>
            <a:ext cx="8490585" cy="372110"/>
          </a:xfrm>
          <a:prstGeom prst="rect">
            <a:avLst/>
          </a:prstGeom>
          <a:solidFill>
            <a:srgbClr val="FFDEBC"/>
          </a:solidFill>
          <a:ln w="9144">
            <a:solidFill>
              <a:srgbClr val="90A692"/>
            </a:solidFill>
          </a:ln>
        </p:spPr>
        <p:txBody>
          <a:bodyPr vert="horz" wrap="square" lIns="0" tIns="43180" rIns="0" bIns="0" rtlCol="0">
            <a:spAutoFit/>
          </a:bodyPr>
          <a:lstStyle/>
          <a:p>
            <a:pPr marL="687070">
              <a:lnSpc>
                <a:spcPct val="100000"/>
              </a:lnSpc>
              <a:spcBef>
                <a:spcPts val="340"/>
              </a:spcBef>
            </a:pPr>
            <a:r>
              <a:rPr sz="1800" b="1" spc="-20" dirty="0">
                <a:solidFill>
                  <a:srgbClr val="496382"/>
                </a:solidFill>
                <a:latin typeface="Arial"/>
                <a:cs typeface="Arial"/>
              </a:rPr>
              <a:t>Виготовлення</a:t>
            </a:r>
            <a:r>
              <a:rPr sz="1800" b="1" spc="60" dirty="0">
                <a:solidFill>
                  <a:srgbClr val="496382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496382"/>
                </a:solidFill>
                <a:latin typeface="Arial"/>
                <a:cs typeface="Arial"/>
              </a:rPr>
              <a:t>порошків</a:t>
            </a:r>
            <a:r>
              <a:rPr sz="1800" b="1" spc="20" dirty="0">
                <a:solidFill>
                  <a:srgbClr val="496382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496382"/>
                </a:solidFill>
                <a:latin typeface="Arial"/>
                <a:cs typeface="Arial"/>
              </a:rPr>
              <a:t>із</a:t>
            </a:r>
            <a:r>
              <a:rPr sz="1800" b="1" spc="5" dirty="0">
                <a:solidFill>
                  <a:srgbClr val="496382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496382"/>
                </a:solidFill>
                <a:latin typeface="Arial"/>
                <a:cs typeface="Arial"/>
              </a:rPr>
              <a:t>важкоподрібнюваними</a:t>
            </a:r>
            <a:r>
              <a:rPr sz="1800" b="1" spc="15" dirty="0">
                <a:solidFill>
                  <a:srgbClr val="496382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496382"/>
                </a:solidFill>
                <a:latin typeface="Arial"/>
                <a:cs typeface="Arial"/>
              </a:rPr>
              <a:t>речовинами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418969" y="1159002"/>
            <a:ext cx="147637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Rp.:</a:t>
            </a:r>
            <a:r>
              <a:rPr sz="1600" spc="-9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Camphorae</a:t>
            </a:r>
            <a:endParaRPr sz="1600">
              <a:latin typeface="Tahoma"/>
              <a:cs typeface="Tahoma"/>
            </a:endParaRPr>
          </a:p>
          <a:p>
            <a:pPr marL="457834">
              <a:lnSpc>
                <a:spcPct val="100000"/>
              </a:lnSpc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Sacchari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624832" y="1159002"/>
            <a:ext cx="419734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382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0,1</a:t>
            </a: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0,25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864357" y="1646681"/>
            <a:ext cx="180784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Misce,</a:t>
            </a:r>
            <a:r>
              <a:rPr sz="1600" spc="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ut</a:t>
            </a:r>
            <a:r>
              <a:rPr sz="1600" spc="-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fiat</a:t>
            </a:r>
            <a:r>
              <a:rPr sz="1600" spc="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pulvis.</a:t>
            </a:r>
            <a:endParaRPr sz="1600">
              <a:latin typeface="Tahoma"/>
              <a:cs typeface="Tahoma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498475" y="3854450"/>
          <a:ext cx="8340725" cy="19221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71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68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22145">
                <a:tc>
                  <a:txBody>
                    <a:bodyPr/>
                    <a:lstStyle/>
                    <a:p>
                      <a:pPr marL="1155700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6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ППК</a:t>
                      </a:r>
                      <a:r>
                        <a:rPr sz="1600" spc="-2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(зворотий</a:t>
                      </a:r>
                      <a:r>
                        <a:rPr sz="16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бік</a:t>
                      </a:r>
                      <a:r>
                        <a:rPr sz="16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)</a:t>
                      </a:r>
                      <a:endParaRPr sz="1600" dirty="0">
                        <a:latin typeface="Tahoma"/>
                        <a:cs typeface="Tahoma"/>
                      </a:endParaRPr>
                    </a:p>
                    <a:p>
                      <a:pPr marL="89535">
                        <a:lnSpc>
                          <a:spcPct val="100000"/>
                        </a:lnSpc>
                        <a:tabLst>
                          <a:tab pos="1385570" algn="l"/>
                        </a:tabLst>
                      </a:pPr>
                      <a:r>
                        <a:rPr sz="16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Камфори	0,1</a:t>
                      </a:r>
                      <a:r>
                        <a:rPr sz="1600" spc="-2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х</a:t>
                      </a:r>
                      <a:r>
                        <a:rPr sz="1600" spc="-2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10</a:t>
                      </a:r>
                      <a:r>
                        <a:rPr sz="1600" spc="-1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=1,0</a:t>
                      </a:r>
                      <a:endParaRPr sz="1600" dirty="0">
                        <a:latin typeface="Tahoma"/>
                        <a:cs typeface="Tahoma"/>
                      </a:endParaRPr>
                    </a:p>
                    <a:p>
                      <a:pPr marL="89535">
                        <a:lnSpc>
                          <a:spcPct val="100000"/>
                        </a:lnSpc>
                        <a:tabLst>
                          <a:tab pos="1345565" algn="l"/>
                        </a:tabLst>
                      </a:pPr>
                      <a:r>
                        <a:rPr sz="1600" spc="-1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Цукру	</a:t>
                      </a:r>
                      <a:r>
                        <a:rPr sz="16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0,25</a:t>
                      </a:r>
                      <a:r>
                        <a:rPr sz="1600" spc="-1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×</a:t>
                      </a:r>
                      <a:r>
                        <a:rPr sz="1600" spc="-1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10</a:t>
                      </a:r>
                      <a:r>
                        <a:rPr sz="1600" spc="-2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=</a:t>
                      </a:r>
                      <a:r>
                        <a:rPr sz="1600" spc="-1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2.5</a:t>
                      </a:r>
                      <a:endParaRPr sz="1600" dirty="0">
                        <a:latin typeface="Tahoma"/>
                        <a:cs typeface="Tahoma"/>
                      </a:endParaRPr>
                    </a:p>
                    <a:p>
                      <a:pPr marL="89535">
                        <a:lnSpc>
                          <a:spcPct val="100000"/>
                        </a:lnSpc>
                        <a:tabLst>
                          <a:tab pos="2261235" algn="l"/>
                        </a:tabLst>
                      </a:pPr>
                      <a:r>
                        <a:rPr sz="16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Маса</a:t>
                      </a:r>
                      <a:r>
                        <a:rPr sz="1600" spc="2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одного</a:t>
                      </a:r>
                      <a:r>
                        <a:rPr sz="1600" spc="3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1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порошку	</a:t>
                      </a:r>
                      <a:r>
                        <a:rPr sz="16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:</a:t>
                      </a:r>
                      <a:endParaRPr sz="1600" dirty="0">
                        <a:latin typeface="Tahoma"/>
                        <a:cs typeface="Tahoma"/>
                      </a:endParaRPr>
                    </a:p>
                    <a:p>
                      <a:pPr marL="89535">
                        <a:lnSpc>
                          <a:spcPct val="100000"/>
                        </a:lnSpc>
                      </a:pPr>
                      <a:r>
                        <a:rPr sz="16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(0,1</a:t>
                      </a:r>
                      <a:r>
                        <a:rPr sz="1600" spc="-1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+ 0,25)</a:t>
                      </a:r>
                      <a:r>
                        <a:rPr sz="1600" spc="-1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=</a:t>
                      </a:r>
                      <a:r>
                        <a:rPr sz="1600" spc="-1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0,35</a:t>
                      </a:r>
                      <a:endParaRPr sz="1600" dirty="0">
                        <a:latin typeface="Tahoma"/>
                        <a:cs typeface="Tahoma"/>
                      </a:endParaRPr>
                    </a:p>
                  </a:txBody>
                  <a:tcPr marL="0" marR="0" marT="476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6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ППК</a:t>
                      </a:r>
                      <a:r>
                        <a:rPr sz="1600" spc="-2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1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(лицевий</a:t>
                      </a:r>
                      <a:r>
                        <a:rPr sz="1600" spc="-2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1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бік)</a:t>
                      </a:r>
                      <a:endParaRPr sz="1600" dirty="0">
                        <a:latin typeface="Tahoma"/>
                        <a:cs typeface="Tahoma"/>
                      </a:endParaRPr>
                    </a:p>
                    <a:p>
                      <a:pPr marL="20320" algn="ctr">
                        <a:lnSpc>
                          <a:spcPct val="100000"/>
                        </a:lnSpc>
                        <a:tabLst>
                          <a:tab pos="2192020" algn="l"/>
                        </a:tabLst>
                      </a:pPr>
                      <a:r>
                        <a:rPr sz="16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Дата	№</a:t>
                      </a:r>
                      <a:r>
                        <a:rPr sz="1600" spc="-4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рец.</a:t>
                      </a:r>
                      <a:endParaRPr sz="1600" dirty="0">
                        <a:latin typeface="Tahoma"/>
                        <a:cs typeface="Tahoma"/>
                      </a:endParaRPr>
                    </a:p>
                    <a:p>
                      <a:pPr marR="1455420" algn="r">
                        <a:lnSpc>
                          <a:spcPct val="100000"/>
                        </a:lnSpc>
                        <a:tabLst>
                          <a:tab pos="1569720" algn="l"/>
                        </a:tabLst>
                      </a:pPr>
                      <a:r>
                        <a:rPr sz="16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Sacchari	</a:t>
                      </a:r>
                      <a:r>
                        <a:rPr sz="1600" spc="-1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2,5</a:t>
                      </a:r>
                      <a:endParaRPr sz="1600" dirty="0">
                        <a:latin typeface="Tahoma"/>
                        <a:cs typeface="Tahoma"/>
                      </a:endParaRPr>
                    </a:p>
                    <a:p>
                      <a:pPr marR="1497965" algn="r">
                        <a:lnSpc>
                          <a:spcPct val="100000"/>
                        </a:lnSpc>
                        <a:tabLst>
                          <a:tab pos="762635" algn="l"/>
                          <a:tab pos="2289810" algn="l"/>
                        </a:tabLst>
                      </a:pPr>
                      <a:r>
                        <a:rPr sz="1600" u="sng" dirty="0">
                          <a:solidFill>
                            <a:srgbClr val="496382"/>
                          </a:solidFill>
                          <a:uFill>
                            <a:solidFill>
                              <a:srgbClr val="496382"/>
                            </a:solidFill>
                          </a:uFill>
                          <a:latin typeface="Tahoma"/>
                          <a:cs typeface="Tahoma"/>
                        </a:rPr>
                        <a:t> 	</a:t>
                      </a:r>
                      <a:r>
                        <a:rPr sz="1600" u="sng" spc="-5" dirty="0">
                          <a:solidFill>
                            <a:srgbClr val="496382"/>
                          </a:solidFill>
                          <a:uFill>
                            <a:solidFill>
                              <a:srgbClr val="496382"/>
                            </a:solidFill>
                          </a:uFill>
                          <a:latin typeface="Tahoma"/>
                          <a:cs typeface="Tahoma"/>
                        </a:rPr>
                        <a:t>Camphorae	1,0</a:t>
                      </a:r>
                      <a:endParaRPr sz="1600" dirty="0">
                        <a:latin typeface="Tahoma"/>
                        <a:cs typeface="Tahoma"/>
                      </a:endParaRPr>
                    </a:p>
                    <a:p>
                      <a:pPr marR="82550" algn="ctr">
                        <a:lnSpc>
                          <a:spcPct val="100000"/>
                        </a:lnSpc>
                      </a:pPr>
                      <a:r>
                        <a:rPr sz="16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0,35</a:t>
                      </a:r>
                      <a:r>
                        <a:rPr sz="1600" spc="-2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№</a:t>
                      </a:r>
                      <a:r>
                        <a:rPr sz="1600" spc="-2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10</a:t>
                      </a:r>
                      <a:endParaRPr sz="1600" dirty="0">
                        <a:latin typeface="Tahoma"/>
                        <a:cs typeface="Tahoma"/>
                      </a:endParaRPr>
                    </a:p>
                    <a:p>
                      <a:pPr marL="407670">
                        <a:lnSpc>
                          <a:spcPct val="100000"/>
                        </a:lnSpc>
                        <a:spcBef>
                          <a:spcPts val="400"/>
                        </a:spcBef>
                        <a:tabLst>
                          <a:tab pos="1741170" algn="l"/>
                        </a:tabLst>
                      </a:pPr>
                      <a:r>
                        <a:rPr sz="12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Виготував</a:t>
                      </a:r>
                      <a:r>
                        <a:rPr sz="1200" spc="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2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:	</a:t>
                      </a:r>
                      <a:r>
                        <a:rPr sz="12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(підпис)</a:t>
                      </a:r>
                      <a:endParaRPr sz="1200" dirty="0">
                        <a:latin typeface="Tahoma"/>
                        <a:cs typeface="Tahoma"/>
                      </a:endParaRPr>
                    </a:p>
                    <a:p>
                      <a:pPr marL="424180">
                        <a:lnSpc>
                          <a:spcPct val="100000"/>
                        </a:lnSpc>
                        <a:spcBef>
                          <a:spcPts val="70"/>
                        </a:spcBef>
                        <a:tabLst>
                          <a:tab pos="1762125" algn="l"/>
                        </a:tabLst>
                      </a:pPr>
                      <a:r>
                        <a:rPr sz="12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Перевірив:	(підпис)</a:t>
                      </a:r>
                      <a:endParaRPr sz="1200" dirty="0">
                        <a:latin typeface="Tahoma"/>
                        <a:cs typeface="Tahoma"/>
                      </a:endParaRPr>
                    </a:p>
                    <a:p>
                      <a:pPr marL="424180">
                        <a:lnSpc>
                          <a:spcPct val="100000"/>
                        </a:lnSpc>
                        <a:tabLst>
                          <a:tab pos="1775460" algn="l"/>
                        </a:tabLst>
                      </a:pPr>
                      <a:r>
                        <a:rPr sz="12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Відпустив:	(підпис)</a:t>
                      </a:r>
                      <a:endParaRPr sz="1200" dirty="0">
                        <a:latin typeface="Tahoma"/>
                        <a:cs typeface="Tahoma"/>
                      </a:endParaRPr>
                    </a:p>
                  </a:txBody>
                  <a:tcPr marL="0" marR="0" marT="4762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" name="object 7"/>
          <p:cNvSpPr/>
          <p:nvPr/>
        </p:nvSpPr>
        <p:spPr>
          <a:xfrm>
            <a:off x="467868" y="2924555"/>
            <a:ext cx="8473440" cy="824865"/>
          </a:xfrm>
          <a:custGeom>
            <a:avLst/>
            <a:gdLst/>
            <a:ahLst/>
            <a:cxnLst/>
            <a:rect l="l" t="t" r="r" b="b"/>
            <a:pathLst>
              <a:path w="8473440" h="824864">
                <a:moveTo>
                  <a:pt x="8473440" y="0"/>
                </a:moveTo>
                <a:lnTo>
                  <a:pt x="0" y="0"/>
                </a:lnTo>
                <a:lnTo>
                  <a:pt x="0" y="824484"/>
                </a:lnTo>
                <a:lnTo>
                  <a:pt x="8473440" y="824484"/>
                </a:lnTo>
                <a:lnTo>
                  <a:pt x="8473440" y="0"/>
                </a:lnTo>
                <a:close/>
              </a:path>
            </a:pathLst>
          </a:custGeom>
          <a:solidFill>
            <a:srgbClr val="DFF4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5">
            <a:extLst>
              <a:ext uri="{FF2B5EF4-FFF2-40B4-BE49-F238E27FC236}">
                <a16:creationId xmlns:a16="http://schemas.microsoft.com/office/drawing/2014/main" id="{DBD75B58-BF94-4E92-9320-6FE5FE82659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-30480" y="-114162"/>
            <a:ext cx="9144000" cy="956980"/>
          </a:xfrm>
          <a:prstGeom prst="rect">
            <a:avLst/>
          </a:prstGeom>
        </p:spPr>
        <p:txBody>
          <a:bodyPr vert="horz" wrap="square" lIns="0" tIns="94285" rIns="0" bIns="0" rtlCol="0">
            <a:spAutoFit/>
          </a:bodyPr>
          <a:lstStyle/>
          <a:p>
            <a:pPr marR="5080" algn="ctr">
              <a:lnSpc>
                <a:spcPct val="100000"/>
              </a:lnSpc>
              <a:spcBef>
                <a:spcPts val="0"/>
              </a:spcBef>
            </a:pPr>
            <a:r>
              <a:rPr sz="2800" b="1" dirty="0"/>
              <a:t>5. </a:t>
            </a:r>
            <a:r>
              <a:rPr sz="2800" b="1" spc="-5" dirty="0"/>
              <a:t>ЗАГАЛЬНІ </a:t>
            </a:r>
            <a:r>
              <a:rPr sz="2800" b="1" dirty="0"/>
              <a:t>ПРАВИЛА </a:t>
            </a:r>
            <a:r>
              <a:rPr sz="2800" b="1" spc="-5" dirty="0"/>
              <a:t>ВИГОТОВЛЕННЯ ПОРОШКІВ ІЗ </a:t>
            </a:r>
            <a:r>
              <a:rPr sz="2800" b="1" dirty="0"/>
              <a:t> </a:t>
            </a:r>
            <a:r>
              <a:rPr sz="2800" b="1" spc="-5" dirty="0"/>
              <a:t>БАРВНИМИ</a:t>
            </a:r>
            <a:r>
              <a:rPr sz="2800" b="1" spc="-25" dirty="0"/>
              <a:t> </a:t>
            </a:r>
            <a:r>
              <a:rPr sz="2800" b="1" dirty="0"/>
              <a:t>ТА</a:t>
            </a:r>
            <a:r>
              <a:rPr lang="uk-UA" sz="2800" b="1" dirty="0"/>
              <a:t> </a:t>
            </a:r>
            <a:r>
              <a:rPr sz="2800" b="1" spc="-5" dirty="0"/>
              <a:t>ВАЖКОПОДРІБНЮВАНИМИ</a:t>
            </a:r>
            <a:r>
              <a:rPr sz="2800" b="1" spc="-30" dirty="0"/>
              <a:t> </a:t>
            </a:r>
            <a:r>
              <a:rPr sz="2800" b="1" dirty="0"/>
              <a:t>РЕЧОВИНАМИ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idx="1"/>
          </p:nvPr>
        </p:nvSpPr>
        <p:spPr>
          <a:xfrm>
            <a:off x="547217" y="1881486"/>
            <a:ext cx="7773339" cy="171008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329815">
              <a:lnSpc>
                <a:spcPct val="100000"/>
              </a:lnSpc>
              <a:spcBef>
                <a:spcPts val="95"/>
              </a:spcBef>
            </a:pPr>
            <a:r>
              <a:rPr sz="1100" spc="-5" dirty="0"/>
              <a:t>Da</a:t>
            </a:r>
            <a:r>
              <a:rPr sz="1100" spc="-20" dirty="0"/>
              <a:t> </a:t>
            </a:r>
            <a:r>
              <a:rPr sz="1100" spc="-5" dirty="0"/>
              <a:t>tales</a:t>
            </a:r>
            <a:r>
              <a:rPr sz="1100" spc="-25" dirty="0"/>
              <a:t> </a:t>
            </a:r>
            <a:r>
              <a:rPr sz="1100" spc="-5" dirty="0"/>
              <a:t>doses N 10.</a:t>
            </a:r>
          </a:p>
          <a:p>
            <a:pPr marL="2329815">
              <a:lnSpc>
                <a:spcPct val="100000"/>
              </a:lnSpc>
              <a:spcBef>
                <a:spcPts val="5"/>
              </a:spcBef>
            </a:pPr>
            <a:r>
              <a:rPr sz="1100" spc="-5" dirty="0"/>
              <a:t>Signa:</a:t>
            </a:r>
            <a:r>
              <a:rPr sz="1100" spc="-20" dirty="0"/>
              <a:t> </a:t>
            </a:r>
            <a:r>
              <a:rPr sz="1100" spc="-5" dirty="0"/>
              <a:t>По</a:t>
            </a:r>
            <a:r>
              <a:rPr sz="1100" spc="-10" dirty="0"/>
              <a:t> </a:t>
            </a:r>
            <a:r>
              <a:rPr sz="1100" spc="-5" dirty="0"/>
              <a:t>1</a:t>
            </a:r>
            <a:r>
              <a:rPr sz="1100" dirty="0"/>
              <a:t> </a:t>
            </a:r>
            <a:r>
              <a:rPr sz="1100" spc="-5" dirty="0"/>
              <a:t>порошку</a:t>
            </a:r>
            <a:r>
              <a:rPr sz="1100" spc="25" dirty="0"/>
              <a:t> </a:t>
            </a:r>
            <a:r>
              <a:rPr sz="1100" spc="-5" dirty="0"/>
              <a:t>3</a:t>
            </a:r>
            <a:r>
              <a:rPr sz="1100" spc="-10" dirty="0"/>
              <a:t> </a:t>
            </a:r>
            <a:r>
              <a:rPr sz="1100" spc="-5" dirty="0"/>
              <a:t>рази</a:t>
            </a:r>
            <a:r>
              <a:rPr sz="1100" spc="-10" dirty="0"/>
              <a:t> </a:t>
            </a:r>
            <a:r>
              <a:rPr sz="1100" spc="-5" dirty="0"/>
              <a:t>на</a:t>
            </a:r>
            <a:r>
              <a:rPr sz="1100" dirty="0"/>
              <a:t> </a:t>
            </a:r>
            <a:r>
              <a:rPr sz="1100" spc="-10" dirty="0"/>
              <a:t>день</a:t>
            </a:r>
          </a:p>
          <a:p>
            <a:pPr marL="2329815">
              <a:lnSpc>
                <a:spcPct val="100000"/>
              </a:lnSpc>
              <a:spcBef>
                <a:spcPts val="200"/>
              </a:spcBef>
              <a:tabLst>
                <a:tab pos="4166235" algn="l"/>
              </a:tabLst>
            </a:pPr>
            <a:r>
              <a:rPr sz="1100" spc="-5" dirty="0"/>
              <a:t>Підпис</a:t>
            </a:r>
            <a:r>
              <a:rPr sz="1100" spc="5" dirty="0"/>
              <a:t> </a:t>
            </a:r>
            <a:r>
              <a:rPr sz="1100" spc="-5" dirty="0"/>
              <a:t>лікаря	Печатка</a:t>
            </a:r>
            <a:r>
              <a:rPr sz="1100" spc="-40" dirty="0"/>
              <a:t> </a:t>
            </a:r>
            <a:r>
              <a:rPr sz="1100" spc="-5" dirty="0"/>
              <a:t>лікаря</a:t>
            </a:r>
            <a:endParaRPr sz="1100" dirty="0"/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100" dirty="0"/>
          </a:p>
          <a:p>
            <a:pPr marL="12700" marR="5080">
              <a:lnSpc>
                <a:spcPct val="100000"/>
              </a:lnSpc>
              <a:tabLst>
                <a:tab pos="786765" algn="l"/>
                <a:tab pos="1519555" algn="l"/>
                <a:tab pos="1978660" algn="l"/>
                <a:tab pos="2713355" algn="l"/>
                <a:tab pos="3033395" algn="l"/>
                <a:tab pos="3292475" algn="l"/>
                <a:tab pos="4190365" algn="l"/>
                <a:tab pos="4347210" algn="l"/>
                <a:tab pos="5328920" algn="l"/>
                <a:tab pos="5518150" algn="l"/>
                <a:tab pos="5755640" algn="l"/>
              </a:tabLst>
            </a:pPr>
            <a:r>
              <a:rPr sz="1200" dirty="0">
                <a:latin typeface="Algerian" panose="04020705040A02060702" pitchFamily="82" charset="0"/>
              </a:rPr>
              <a:t>Даний	лікарський	препарат	-	складний		дозований		порошок  застосування,	виписаний	розподільним	способом,	до	</a:t>
            </a:r>
            <a:r>
              <a:rPr sz="1200" dirty="0" err="1">
                <a:latin typeface="Algerian" panose="04020705040A02060702" pitchFamily="82" charset="0"/>
              </a:rPr>
              <a:t>складу</a:t>
            </a:r>
            <a:r>
              <a:rPr lang="uk-UA" sz="1200" dirty="0"/>
              <a:t> для	внутрішнього </a:t>
            </a:r>
            <a:r>
              <a:rPr lang="uk-UA" sz="1200" dirty="0" err="1"/>
              <a:t>важкоподрібнювана</a:t>
            </a:r>
            <a:r>
              <a:rPr lang="uk-UA" sz="1200" dirty="0"/>
              <a:t>, пахуча речовина камфора та	гігроскопічна </a:t>
            </a:r>
            <a:r>
              <a:rPr lang="uk-UA" sz="1200" dirty="0" err="1"/>
              <a:t>рчовина</a:t>
            </a:r>
            <a:r>
              <a:rPr lang="uk-UA" sz="1200" dirty="0"/>
              <a:t> цукор</a:t>
            </a:r>
          </a:p>
          <a:p>
            <a:pPr marL="12700" marR="5080">
              <a:lnSpc>
                <a:spcPct val="100000"/>
              </a:lnSpc>
              <a:tabLst>
                <a:tab pos="786765" algn="l"/>
                <a:tab pos="1519555" algn="l"/>
                <a:tab pos="1978660" algn="l"/>
                <a:tab pos="2713355" algn="l"/>
                <a:tab pos="3033395" algn="l"/>
                <a:tab pos="3292475" algn="l"/>
                <a:tab pos="4190365" algn="l"/>
                <a:tab pos="4347210" algn="l"/>
                <a:tab pos="5328920" algn="l"/>
                <a:tab pos="5518150" algn="l"/>
                <a:tab pos="5755640" algn="l"/>
              </a:tabLst>
            </a:pPr>
            <a:r>
              <a:rPr lang="uk-UA" sz="1200" dirty="0"/>
              <a:t>  якого	входять	</a:t>
            </a:r>
            <a:endParaRPr sz="1200" dirty="0">
              <a:latin typeface="Algerian" panose="04020705040A02060702" pitchFamily="82" charset="0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39495" y="5876544"/>
            <a:ext cx="8341359" cy="856615"/>
          </a:xfrm>
          <a:custGeom>
            <a:avLst/>
            <a:gdLst/>
            <a:ahLst/>
            <a:cxnLst/>
            <a:rect l="l" t="t" r="r" b="b"/>
            <a:pathLst>
              <a:path w="8341359" h="856615">
                <a:moveTo>
                  <a:pt x="8340852" y="0"/>
                </a:moveTo>
                <a:lnTo>
                  <a:pt x="0" y="0"/>
                </a:lnTo>
                <a:lnTo>
                  <a:pt x="0" y="856487"/>
                </a:lnTo>
                <a:lnTo>
                  <a:pt x="8340852" y="856487"/>
                </a:lnTo>
                <a:lnTo>
                  <a:pt x="8340852" y="0"/>
                </a:lnTo>
                <a:close/>
              </a:path>
            </a:pathLst>
          </a:custGeom>
          <a:solidFill>
            <a:srgbClr val="C7EF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618540" y="5906820"/>
            <a:ext cx="8045450" cy="79121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lnSpc>
                <a:spcPct val="100800"/>
              </a:lnSpc>
              <a:spcBef>
                <a:spcPts val="80"/>
              </a:spcBef>
              <a:tabLst>
                <a:tab pos="1777364" algn="l"/>
                <a:tab pos="3166110" algn="l"/>
                <a:tab pos="4766945" algn="l"/>
                <a:tab pos="6558280" algn="l"/>
              </a:tabLst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Камфора,</a:t>
            </a:r>
            <a:r>
              <a:rPr sz="1600" spc="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ментол	</a:t>
            </a:r>
            <a:r>
              <a:rPr sz="1600" spc="-5" dirty="0">
                <a:solidFill>
                  <a:srgbClr val="496382"/>
                </a:solidFill>
                <a:latin typeface="Arial"/>
                <a:cs typeface="Arial"/>
              </a:rPr>
              <a:t>─</a:t>
            </a:r>
            <a:r>
              <a:rPr sz="1600" spc="80" dirty="0">
                <a:solidFill>
                  <a:srgbClr val="496382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кристалічні	речовини,</a:t>
            </a:r>
            <a:r>
              <a:rPr sz="1600" spc="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що</a:t>
            </a:r>
            <a:r>
              <a:rPr sz="1600" spc="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мають</a:t>
            </a:r>
            <a:r>
              <a:rPr sz="1600" spc="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сильний</a:t>
            </a:r>
            <a:r>
              <a:rPr sz="1600" spc="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характерний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запах та </a:t>
            </a:r>
            <a:r>
              <a:rPr sz="1600" spc="-484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леткі</a:t>
            </a:r>
            <a:r>
              <a:rPr sz="1600" spc="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властивості</a:t>
            </a:r>
            <a:r>
              <a:rPr sz="1600" spc="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,</a:t>
            </a:r>
            <a:r>
              <a:rPr sz="1600" spc="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тому</a:t>
            </a:r>
            <a:r>
              <a:rPr sz="1600" spc="3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порошки</a:t>
            </a:r>
            <a:r>
              <a:rPr sz="1600" spc="4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з</a:t>
            </a:r>
            <a:r>
              <a:rPr sz="1600" spc="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камфорою,</a:t>
            </a:r>
            <a:r>
              <a:rPr sz="1600" spc="5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ментолом</a:t>
            </a:r>
            <a:r>
              <a:rPr sz="1600" spc="3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упаковують</a:t>
            </a:r>
            <a:r>
              <a:rPr sz="1600" spc="6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в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пергаментні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капсули</a:t>
            </a:r>
            <a:r>
              <a:rPr sz="1600" spc="3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.</a:t>
            </a:r>
            <a:r>
              <a:rPr sz="1600" spc="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(в</a:t>
            </a:r>
            <a:r>
              <a:rPr sz="1600" spc="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парафінованих</a:t>
            </a:r>
            <a:r>
              <a:rPr sz="1600" spc="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та</a:t>
            </a:r>
            <a:r>
              <a:rPr sz="1600" spc="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вощених</a:t>
            </a:r>
            <a:r>
              <a:rPr sz="1600" spc="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капсулах	камфора</a:t>
            </a:r>
            <a:r>
              <a:rPr sz="1600" spc="3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і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ментол	розчиняються</a:t>
            </a:r>
            <a:r>
              <a:rPr sz="1600" spc="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496382"/>
                </a:solidFill>
                <a:latin typeface="Tahoma"/>
                <a:cs typeface="Tahoma"/>
              </a:rPr>
              <a:t>)</a:t>
            </a:r>
            <a:endParaRPr sz="1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89276" y="4719828"/>
            <a:ext cx="76200" cy="21640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89276" y="5512308"/>
            <a:ext cx="76200" cy="214883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41092" y="3140964"/>
            <a:ext cx="76200" cy="216408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617219" y="2269235"/>
            <a:ext cx="8173720" cy="287020"/>
            <a:chOff x="617219" y="2269235"/>
            <a:chExt cx="8173720" cy="287020"/>
          </a:xfrm>
        </p:grpSpPr>
        <p:sp>
          <p:nvSpPr>
            <p:cNvPr id="6" name="object 6"/>
            <p:cNvSpPr/>
            <p:nvPr/>
          </p:nvSpPr>
          <p:spPr>
            <a:xfrm>
              <a:off x="621791" y="2273807"/>
              <a:ext cx="8164195" cy="277495"/>
            </a:xfrm>
            <a:custGeom>
              <a:avLst/>
              <a:gdLst/>
              <a:ahLst/>
              <a:cxnLst/>
              <a:rect l="l" t="t" r="r" b="b"/>
              <a:pathLst>
                <a:path w="8164195" h="277494">
                  <a:moveTo>
                    <a:pt x="8117839" y="0"/>
                  </a:moveTo>
                  <a:lnTo>
                    <a:pt x="46228" y="0"/>
                  </a:lnTo>
                  <a:lnTo>
                    <a:pt x="28235" y="3633"/>
                  </a:lnTo>
                  <a:lnTo>
                    <a:pt x="13541" y="13541"/>
                  </a:lnTo>
                  <a:lnTo>
                    <a:pt x="3633" y="28235"/>
                  </a:lnTo>
                  <a:lnTo>
                    <a:pt x="0" y="46227"/>
                  </a:lnTo>
                  <a:lnTo>
                    <a:pt x="0" y="231139"/>
                  </a:lnTo>
                  <a:lnTo>
                    <a:pt x="3633" y="249132"/>
                  </a:lnTo>
                  <a:lnTo>
                    <a:pt x="13541" y="263826"/>
                  </a:lnTo>
                  <a:lnTo>
                    <a:pt x="28235" y="273734"/>
                  </a:lnTo>
                  <a:lnTo>
                    <a:pt x="46228" y="277367"/>
                  </a:lnTo>
                  <a:lnTo>
                    <a:pt x="8117839" y="277367"/>
                  </a:lnTo>
                  <a:lnTo>
                    <a:pt x="8135832" y="273734"/>
                  </a:lnTo>
                  <a:lnTo>
                    <a:pt x="8150526" y="263826"/>
                  </a:lnTo>
                  <a:lnTo>
                    <a:pt x="8160434" y="249132"/>
                  </a:lnTo>
                  <a:lnTo>
                    <a:pt x="8164067" y="231139"/>
                  </a:lnTo>
                  <a:lnTo>
                    <a:pt x="8164067" y="46227"/>
                  </a:lnTo>
                  <a:lnTo>
                    <a:pt x="8160434" y="28235"/>
                  </a:lnTo>
                  <a:lnTo>
                    <a:pt x="8150526" y="13541"/>
                  </a:lnTo>
                  <a:lnTo>
                    <a:pt x="8135832" y="3633"/>
                  </a:lnTo>
                  <a:lnTo>
                    <a:pt x="8117839" y="0"/>
                  </a:lnTo>
                  <a:close/>
                </a:path>
              </a:pathLst>
            </a:custGeom>
            <a:solidFill>
              <a:srgbClr val="FFDE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21791" y="2273807"/>
              <a:ext cx="8164195" cy="277495"/>
            </a:xfrm>
            <a:custGeom>
              <a:avLst/>
              <a:gdLst/>
              <a:ahLst/>
              <a:cxnLst/>
              <a:rect l="l" t="t" r="r" b="b"/>
              <a:pathLst>
                <a:path w="8164195" h="277494">
                  <a:moveTo>
                    <a:pt x="0" y="46227"/>
                  </a:moveTo>
                  <a:lnTo>
                    <a:pt x="3633" y="28235"/>
                  </a:lnTo>
                  <a:lnTo>
                    <a:pt x="13541" y="13541"/>
                  </a:lnTo>
                  <a:lnTo>
                    <a:pt x="28235" y="3633"/>
                  </a:lnTo>
                  <a:lnTo>
                    <a:pt x="46228" y="0"/>
                  </a:lnTo>
                  <a:lnTo>
                    <a:pt x="8117839" y="0"/>
                  </a:lnTo>
                  <a:lnTo>
                    <a:pt x="8135832" y="3633"/>
                  </a:lnTo>
                  <a:lnTo>
                    <a:pt x="8150526" y="13541"/>
                  </a:lnTo>
                  <a:lnTo>
                    <a:pt x="8160434" y="28235"/>
                  </a:lnTo>
                  <a:lnTo>
                    <a:pt x="8164067" y="46227"/>
                  </a:lnTo>
                  <a:lnTo>
                    <a:pt x="8164067" y="231139"/>
                  </a:lnTo>
                  <a:lnTo>
                    <a:pt x="8160434" y="249132"/>
                  </a:lnTo>
                  <a:lnTo>
                    <a:pt x="8150526" y="263826"/>
                  </a:lnTo>
                  <a:lnTo>
                    <a:pt x="8135832" y="273734"/>
                  </a:lnTo>
                  <a:lnTo>
                    <a:pt x="8117839" y="277367"/>
                  </a:lnTo>
                  <a:lnTo>
                    <a:pt x="46228" y="277367"/>
                  </a:lnTo>
                  <a:lnTo>
                    <a:pt x="28235" y="273734"/>
                  </a:lnTo>
                  <a:lnTo>
                    <a:pt x="13541" y="263826"/>
                  </a:lnTo>
                  <a:lnTo>
                    <a:pt x="3633" y="249132"/>
                  </a:lnTo>
                  <a:lnTo>
                    <a:pt x="0" y="231139"/>
                  </a:lnTo>
                  <a:lnTo>
                    <a:pt x="0" y="46227"/>
                  </a:lnTo>
                  <a:close/>
                </a:path>
              </a:pathLst>
            </a:custGeom>
            <a:ln w="9144">
              <a:solidFill>
                <a:srgbClr val="90A6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612648" y="3383279"/>
            <a:ext cx="4791710" cy="548640"/>
            <a:chOff x="612648" y="3383279"/>
            <a:chExt cx="4791710" cy="548640"/>
          </a:xfrm>
        </p:grpSpPr>
        <p:sp>
          <p:nvSpPr>
            <p:cNvPr id="9" name="object 9"/>
            <p:cNvSpPr/>
            <p:nvPr/>
          </p:nvSpPr>
          <p:spPr>
            <a:xfrm>
              <a:off x="617220" y="3387851"/>
              <a:ext cx="4782820" cy="358140"/>
            </a:xfrm>
            <a:custGeom>
              <a:avLst/>
              <a:gdLst/>
              <a:ahLst/>
              <a:cxnLst/>
              <a:rect l="l" t="t" r="r" b="b"/>
              <a:pathLst>
                <a:path w="4782820" h="358139">
                  <a:moveTo>
                    <a:pt x="4722621" y="0"/>
                  </a:moveTo>
                  <a:lnTo>
                    <a:pt x="59689" y="0"/>
                  </a:lnTo>
                  <a:lnTo>
                    <a:pt x="36454" y="4683"/>
                  </a:lnTo>
                  <a:lnTo>
                    <a:pt x="17481" y="17462"/>
                  </a:lnTo>
                  <a:lnTo>
                    <a:pt x="4690" y="36433"/>
                  </a:lnTo>
                  <a:lnTo>
                    <a:pt x="0" y="59689"/>
                  </a:lnTo>
                  <a:lnTo>
                    <a:pt x="0" y="298450"/>
                  </a:lnTo>
                  <a:lnTo>
                    <a:pt x="4690" y="321706"/>
                  </a:lnTo>
                  <a:lnTo>
                    <a:pt x="17481" y="340677"/>
                  </a:lnTo>
                  <a:lnTo>
                    <a:pt x="36454" y="353456"/>
                  </a:lnTo>
                  <a:lnTo>
                    <a:pt x="59689" y="358140"/>
                  </a:lnTo>
                  <a:lnTo>
                    <a:pt x="4722621" y="358140"/>
                  </a:lnTo>
                  <a:lnTo>
                    <a:pt x="4745878" y="353456"/>
                  </a:lnTo>
                  <a:lnTo>
                    <a:pt x="4764849" y="340677"/>
                  </a:lnTo>
                  <a:lnTo>
                    <a:pt x="4777628" y="321706"/>
                  </a:lnTo>
                  <a:lnTo>
                    <a:pt x="4782312" y="298450"/>
                  </a:lnTo>
                  <a:lnTo>
                    <a:pt x="4782312" y="59689"/>
                  </a:lnTo>
                  <a:lnTo>
                    <a:pt x="4777628" y="36433"/>
                  </a:lnTo>
                  <a:lnTo>
                    <a:pt x="4764849" y="17462"/>
                  </a:lnTo>
                  <a:lnTo>
                    <a:pt x="4745878" y="4683"/>
                  </a:lnTo>
                  <a:lnTo>
                    <a:pt x="4722621" y="0"/>
                  </a:lnTo>
                  <a:close/>
                </a:path>
              </a:pathLst>
            </a:custGeom>
            <a:solidFill>
              <a:srgbClr val="DCEE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17220" y="3387851"/>
              <a:ext cx="4782820" cy="358140"/>
            </a:xfrm>
            <a:custGeom>
              <a:avLst/>
              <a:gdLst/>
              <a:ahLst/>
              <a:cxnLst/>
              <a:rect l="l" t="t" r="r" b="b"/>
              <a:pathLst>
                <a:path w="4782820" h="358139">
                  <a:moveTo>
                    <a:pt x="0" y="59689"/>
                  </a:moveTo>
                  <a:lnTo>
                    <a:pt x="4690" y="36433"/>
                  </a:lnTo>
                  <a:lnTo>
                    <a:pt x="17481" y="17462"/>
                  </a:lnTo>
                  <a:lnTo>
                    <a:pt x="36454" y="4683"/>
                  </a:lnTo>
                  <a:lnTo>
                    <a:pt x="59689" y="0"/>
                  </a:lnTo>
                  <a:lnTo>
                    <a:pt x="4722621" y="0"/>
                  </a:lnTo>
                  <a:lnTo>
                    <a:pt x="4745878" y="4683"/>
                  </a:lnTo>
                  <a:lnTo>
                    <a:pt x="4764849" y="17462"/>
                  </a:lnTo>
                  <a:lnTo>
                    <a:pt x="4777628" y="36433"/>
                  </a:lnTo>
                  <a:lnTo>
                    <a:pt x="4782312" y="59689"/>
                  </a:lnTo>
                  <a:lnTo>
                    <a:pt x="4782312" y="298450"/>
                  </a:lnTo>
                  <a:lnTo>
                    <a:pt x="4777628" y="321706"/>
                  </a:lnTo>
                  <a:lnTo>
                    <a:pt x="4764849" y="340677"/>
                  </a:lnTo>
                  <a:lnTo>
                    <a:pt x="4745878" y="353456"/>
                  </a:lnTo>
                  <a:lnTo>
                    <a:pt x="4722621" y="358140"/>
                  </a:lnTo>
                  <a:lnTo>
                    <a:pt x="59689" y="358140"/>
                  </a:lnTo>
                  <a:lnTo>
                    <a:pt x="36454" y="353456"/>
                  </a:lnTo>
                  <a:lnTo>
                    <a:pt x="17481" y="340677"/>
                  </a:lnTo>
                  <a:lnTo>
                    <a:pt x="4690" y="321706"/>
                  </a:lnTo>
                  <a:lnTo>
                    <a:pt x="0" y="298450"/>
                  </a:lnTo>
                  <a:lnTo>
                    <a:pt x="0" y="59689"/>
                  </a:lnTo>
                  <a:close/>
                </a:path>
              </a:pathLst>
            </a:custGeom>
            <a:ln w="9144">
              <a:solidFill>
                <a:srgbClr val="90A6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89276" y="3717035"/>
              <a:ext cx="76200" cy="214883"/>
            </a:xfrm>
            <a:prstGeom prst="rect">
              <a:avLst/>
            </a:prstGeom>
          </p:spPr>
        </p:pic>
      </p:grpSp>
      <p:grpSp>
        <p:nvGrpSpPr>
          <p:cNvPr id="12" name="object 12"/>
          <p:cNvGrpSpPr/>
          <p:nvPr/>
        </p:nvGrpSpPr>
        <p:grpSpPr>
          <a:xfrm>
            <a:off x="708659" y="2778251"/>
            <a:ext cx="4759960" cy="367665"/>
            <a:chOff x="708659" y="2778251"/>
            <a:chExt cx="4759960" cy="367665"/>
          </a:xfrm>
        </p:grpSpPr>
        <p:sp>
          <p:nvSpPr>
            <p:cNvPr id="13" name="object 13"/>
            <p:cNvSpPr/>
            <p:nvPr/>
          </p:nvSpPr>
          <p:spPr>
            <a:xfrm>
              <a:off x="713231" y="2782823"/>
              <a:ext cx="4750435" cy="358140"/>
            </a:xfrm>
            <a:custGeom>
              <a:avLst/>
              <a:gdLst/>
              <a:ahLst/>
              <a:cxnLst/>
              <a:rect l="l" t="t" r="r" b="b"/>
              <a:pathLst>
                <a:path w="4750435" h="358139">
                  <a:moveTo>
                    <a:pt x="4690618" y="0"/>
                  </a:moveTo>
                  <a:lnTo>
                    <a:pt x="59690" y="0"/>
                  </a:lnTo>
                  <a:lnTo>
                    <a:pt x="36454" y="4683"/>
                  </a:lnTo>
                  <a:lnTo>
                    <a:pt x="17481" y="17462"/>
                  </a:lnTo>
                  <a:lnTo>
                    <a:pt x="4690" y="36433"/>
                  </a:lnTo>
                  <a:lnTo>
                    <a:pt x="0" y="59689"/>
                  </a:lnTo>
                  <a:lnTo>
                    <a:pt x="0" y="298450"/>
                  </a:lnTo>
                  <a:lnTo>
                    <a:pt x="4690" y="321706"/>
                  </a:lnTo>
                  <a:lnTo>
                    <a:pt x="17481" y="340677"/>
                  </a:lnTo>
                  <a:lnTo>
                    <a:pt x="36454" y="353456"/>
                  </a:lnTo>
                  <a:lnTo>
                    <a:pt x="59690" y="358139"/>
                  </a:lnTo>
                  <a:lnTo>
                    <a:pt x="4690618" y="358139"/>
                  </a:lnTo>
                  <a:lnTo>
                    <a:pt x="4713874" y="353456"/>
                  </a:lnTo>
                  <a:lnTo>
                    <a:pt x="4732845" y="340677"/>
                  </a:lnTo>
                  <a:lnTo>
                    <a:pt x="4745624" y="321706"/>
                  </a:lnTo>
                  <a:lnTo>
                    <a:pt x="4750308" y="298450"/>
                  </a:lnTo>
                  <a:lnTo>
                    <a:pt x="4750308" y="59689"/>
                  </a:lnTo>
                  <a:lnTo>
                    <a:pt x="4745624" y="36433"/>
                  </a:lnTo>
                  <a:lnTo>
                    <a:pt x="4732845" y="17462"/>
                  </a:lnTo>
                  <a:lnTo>
                    <a:pt x="4713874" y="4683"/>
                  </a:lnTo>
                  <a:lnTo>
                    <a:pt x="4690618" y="0"/>
                  </a:lnTo>
                  <a:close/>
                </a:path>
              </a:pathLst>
            </a:custGeom>
            <a:solidFill>
              <a:srgbClr val="DFF4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13231" y="2782823"/>
              <a:ext cx="4750435" cy="358140"/>
            </a:xfrm>
            <a:custGeom>
              <a:avLst/>
              <a:gdLst/>
              <a:ahLst/>
              <a:cxnLst/>
              <a:rect l="l" t="t" r="r" b="b"/>
              <a:pathLst>
                <a:path w="4750435" h="358139">
                  <a:moveTo>
                    <a:pt x="0" y="59689"/>
                  </a:moveTo>
                  <a:lnTo>
                    <a:pt x="4690" y="36433"/>
                  </a:lnTo>
                  <a:lnTo>
                    <a:pt x="17481" y="17462"/>
                  </a:lnTo>
                  <a:lnTo>
                    <a:pt x="36454" y="4683"/>
                  </a:lnTo>
                  <a:lnTo>
                    <a:pt x="59690" y="0"/>
                  </a:lnTo>
                  <a:lnTo>
                    <a:pt x="4690618" y="0"/>
                  </a:lnTo>
                  <a:lnTo>
                    <a:pt x="4713874" y="4683"/>
                  </a:lnTo>
                  <a:lnTo>
                    <a:pt x="4732845" y="17462"/>
                  </a:lnTo>
                  <a:lnTo>
                    <a:pt x="4745624" y="36433"/>
                  </a:lnTo>
                  <a:lnTo>
                    <a:pt x="4750308" y="59689"/>
                  </a:lnTo>
                  <a:lnTo>
                    <a:pt x="4750308" y="298450"/>
                  </a:lnTo>
                  <a:lnTo>
                    <a:pt x="4745624" y="321706"/>
                  </a:lnTo>
                  <a:lnTo>
                    <a:pt x="4732845" y="340677"/>
                  </a:lnTo>
                  <a:lnTo>
                    <a:pt x="4713874" y="353456"/>
                  </a:lnTo>
                  <a:lnTo>
                    <a:pt x="4690618" y="358139"/>
                  </a:lnTo>
                  <a:lnTo>
                    <a:pt x="59690" y="358139"/>
                  </a:lnTo>
                  <a:lnTo>
                    <a:pt x="36454" y="353456"/>
                  </a:lnTo>
                  <a:lnTo>
                    <a:pt x="17481" y="340677"/>
                  </a:lnTo>
                  <a:lnTo>
                    <a:pt x="4690" y="321706"/>
                  </a:lnTo>
                  <a:lnTo>
                    <a:pt x="0" y="298450"/>
                  </a:lnTo>
                  <a:lnTo>
                    <a:pt x="0" y="59689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5661469" y="3927157"/>
            <a:ext cx="3231515" cy="616585"/>
            <a:chOff x="5661469" y="3927157"/>
            <a:chExt cx="3231515" cy="616585"/>
          </a:xfrm>
        </p:grpSpPr>
        <p:sp>
          <p:nvSpPr>
            <p:cNvPr id="16" name="object 16"/>
            <p:cNvSpPr/>
            <p:nvPr/>
          </p:nvSpPr>
          <p:spPr>
            <a:xfrm>
              <a:off x="5666232" y="3931920"/>
              <a:ext cx="3221990" cy="607060"/>
            </a:xfrm>
            <a:custGeom>
              <a:avLst/>
              <a:gdLst/>
              <a:ahLst/>
              <a:cxnLst/>
              <a:rect l="l" t="t" r="r" b="b"/>
              <a:pathLst>
                <a:path w="3221990" h="607060">
                  <a:moveTo>
                    <a:pt x="3120643" y="0"/>
                  </a:moveTo>
                  <a:lnTo>
                    <a:pt x="101091" y="0"/>
                  </a:lnTo>
                  <a:lnTo>
                    <a:pt x="61721" y="7937"/>
                  </a:lnTo>
                  <a:lnTo>
                    <a:pt x="29590" y="29590"/>
                  </a:lnTo>
                  <a:lnTo>
                    <a:pt x="7937" y="61721"/>
                  </a:lnTo>
                  <a:lnTo>
                    <a:pt x="0" y="101091"/>
                  </a:lnTo>
                  <a:lnTo>
                    <a:pt x="0" y="505459"/>
                  </a:lnTo>
                  <a:lnTo>
                    <a:pt x="7937" y="544829"/>
                  </a:lnTo>
                  <a:lnTo>
                    <a:pt x="29591" y="576960"/>
                  </a:lnTo>
                  <a:lnTo>
                    <a:pt x="61722" y="598614"/>
                  </a:lnTo>
                  <a:lnTo>
                    <a:pt x="101091" y="606551"/>
                  </a:lnTo>
                  <a:lnTo>
                    <a:pt x="3120643" y="606551"/>
                  </a:lnTo>
                  <a:lnTo>
                    <a:pt x="3160014" y="598614"/>
                  </a:lnTo>
                  <a:lnTo>
                    <a:pt x="3192144" y="576960"/>
                  </a:lnTo>
                  <a:lnTo>
                    <a:pt x="3213798" y="544829"/>
                  </a:lnTo>
                  <a:lnTo>
                    <a:pt x="3221736" y="505459"/>
                  </a:lnTo>
                  <a:lnTo>
                    <a:pt x="3221736" y="101091"/>
                  </a:lnTo>
                  <a:lnTo>
                    <a:pt x="3213798" y="61721"/>
                  </a:lnTo>
                  <a:lnTo>
                    <a:pt x="3192144" y="29590"/>
                  </a:lnTo>
                  <a:lnTo>
                    <a:pt x="3160014" y="7937"/>
                  </a:lnTo>
                  <a:lnTo>
                    <a:pt x="3120643" y="0"/>
                  </a:lnTo>
                  <a:close/>
                </a:path>
              </a:pathLst>
            </a:custGeom>
            <a:solidFill>
              <a:srgbClr val="DFF4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666232" y="3931920"/>
              <a:ext cx="3221990" cy="607060"/>
            </a:xfrm>
            <a:custGeom>
              <a:avLst/>
              <a:gdLst/>
              <a:ahLst/>
              <a:cxnLst/>
              <a:rect l="l" t="t" r="r" b="b"/>
              <a:pathLst>
                <a:path w="3221990" h="607060">
                  <a:moveTo>
                    <a:pt x="0" y="101091"/>
                  </a:moveTo>
                  <a:lnTo>
                    <a:pt x="7937" y="61721"/>
                  </a:lnTo>
                  <a:lnTo>
                    <a:pt x="29590" y="29590"/>
                  </a:lnTo>
                  <a:lnTo>
                    <a:pt x="61721" y="7937"/>
                  </a:lnTo>
                  <a:lnTo>
                    <a:pt x="101091" y="0"/>
                  </a:lnTo>
                  <a:lnTo>
                    <a:pt x="3120643" y="0"/>
                  </a:lnTo>
                  <a:lnTo>
                    <a:pt x="3160014" y="7937"/>
                  </a:lnTo>
                  <a:lnTo>
                    <a:pt x="3192144" y="29590"/>
                  </a:lnTo>
                  <a:lnTo>
                    <a:pt x="3213798" y="61721"/>
                  </a:lnTo>
                  <a:lnTo>
                    <a:pt x="3221736" y="101091"/>
                  </a:lnTo>
                  <a:lnTo>
                    <a:pt x="3221736" y="505459"/>
                  </a:lnTo>
                  <a:lnTo>
                    <a:pt x="3213798" y="544829"/>
                  </a:lnTo>
                  <a:lnTo>
                    <a:pt x="3192144" y="576960"/>
                  </a:lnTo>
                  <a:lnTo>
                    <a:pt x="3160014" y="598614"/>
                  </a:lnTo>
                  <a:lnTo>
                    <a:pt x="3120643" y="606551"/>
                  </a:lnTo>
                  <a:lnTo>
                    <a:pt x="101091" y="606551"/>
                  </a:lnTo>
                  <a:lnTo>
                    <a:pt x="61722" y="598614"/>
                  </a:lnTo>
                  <a:lnTo>
                    <a:pt x="29591" y="576960"/>
                  </a:lnTo>
                  <a:lnTo>
                    <a:pt x="7937" y="544829"/>
                  </a:lnTo>
                  <a:lnTo>
                    <a:pt x="0" y="505459"/>
                  </a:lnTo>
                  <a:lnTo>
                    <a:pt x="0" y="101091"/>
                  </a:lnTo>
                  <a:close/>
                </a:path>
              </a:pathLst>
            </a:custGeom>
            <a:ln w="9144">
              <a:solidFill>
                <a:srgbClr val="90A6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5801359" y="3996054"/>
            <a:ext cx="295021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Відважують</a:t>
            </a:r>
            <a:r>
              <a:rPr sz="1600" spc="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на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окремому</a:t>
            </a:r>
            <a:r>
              <a:rPr sz="1600" spc="3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столі.</a:t>
            </a:r>
            <a:endParaRPr sz="1600">
              <a:latin typeface="Tahoma"/>
              <a:cs typeface="Tahoma"/>
            </a:endParaRPr>
          </a:p>
          <a:p>
            <a:pPr marL="1905" algn="ctr">
              <a:lnSpc>
                <a:spcPct val="100000"/>
              </a:lnSpc>
            </a:pP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Готують</a:t>
            </a:r>
            <a:r>
              <a:rPr sz="1600" spc="4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в</a:t>
            </a:r>
            <a:r>
              <a:rPr sz="1600" spc="-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окремій</a:t>
            </a:r>
            <a:r>
              <a:rPr sz="1600" spc="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ступці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642937" y="4010977"/>
            <a:ext cx="4720590" cy="713740"/>
            <a:chOff x="642937" y="4010977"/>
            <a:chExt cx="4720590" cy="713740"/>
          </a:xfrm>
        </p:grpSpPr>
        <p:sp>
          <p:nvSpPr>
            <p:cNvPr id="20" name="object 20"/>
            <p:cNvSpPr/>
            <p:nvPr/>
          </p:nvSpPr>
          <p:spPr>
            <a:xfrm>
              <a:off x="647700" y="4015740"/>
              <a:ext cx="4711065" cy="704215"/>
            </a:xfrm>
            <a:custGeom>
              <a:avLst/>
              <a:gdLst/>
              <a:ahLst/>
              <a:cxnLst/>
              <a:rect l="l" t="t" r="r" b="b"/>
              <a:pathLst>
                <a:path w="4711065" h="704214">
                  <a:moveTo>
                    <a:pt x="4593336" y="0"/>
                  </a:moveTo>
                  <a:lnTo>
                    <a:pt x="117348" y="0"/>
                  </a:lnTo>
                  <a:lnTo>
                    <a:pt x="71671" y="9227"/>
                  </a:lnTo>
                  <a:lnTo>
                    <a:pt x="34370" y="34385"/>
                  </a:lnTo>
                  <a:lnTo>
                    <a:pt x="9221" y="71687"/>
                  </a:lnTo>
                  <a:lnTo>
                    <a:pt x="0" y="117348"/>
                  </a:lnTo>
                  <a:lnTo>
                    <a:pt x="0" y="586740"/>
                  </a:lnTo>
                  <a:lnTo>
                    <a:pt x="9221" y="632400"/>
                  </a:lnTo>
                  <a:lnTo>
                    <a:pt x="34370" y="669702"/>
                  </a:lnTo>
                  <a:lnTo>
                    <a:pt x="71671" y="694860"/>
                  </a:lnTo>
                  <a:lnTo>
                    <a:pt x="117348" y="704088"/>
                  </a:lnTo>
                  <a:lnTo>
                    <a:pt x="4593336" y="704088"/>
                  </a:lnTo>
                  <a:lnTo>
                    <a:pt x="4638996" y="694860"/>
                  </a:lnTo>
                  <a:lnTo>
                    <a:pt x="4676298" y="669702"/>
                  </a:lnTo>
                  <a:lnTo>
                    <a:pt x="4701456" y="632400"/>
                  </a:lnTo>
                  <a:lnTo>
                    <a:pt x="4710684" y="586740"/>
                  </a:lnTo>
                  <a:lnTo>
                    <a:pt x="4710684" y="117348"/>
                  </a:lnTo>
                  <a:lnTo>
                    <a:pt x="4701456" y="71687"/>
                  </a:lnTo>
                  <a:lnTo>
                    <a:pt x="4676298" y="34385"/>
                  </a:lnTo>
                  <a:lnTo>
                    <a:pt x="4638996" y="9227"/>
                  </a:lnTo>
                  <a:lnTo>
                    <a:pt x="4593336" y="0"/>
                  </a:lnTo>
                  <a:close/>
                </a:path>
              </a:pathLst>
            </a:custGeom>
            <a:solidFill>
              <a:srgbClr val="DCEE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47700" y="4015740"/>
              <a:ext cx="4711065" cy="704215"/>
            </a:xfrm>
            <a:custGeom>
              <a:avLst/>
              <a:gdLst/>
              <a:ahLst/>
              <a:cxnLst/>
              <a:rect l="l" t="t" r="r" b="b"/>
              <a:pathLst>
                <a:path w="4711065" h="704214">
                  <a:moveTo>
                    <a:pt x="0" y="117348"/>
                  </a:moveTo>
                  <a:lnTo>
                    <a:pt x="9221" y="71687"/>
                  </a:lnTo>
                  <a:lnTo>
                    <a:pt x="34370" y="34385"/>
                  </a:lnTo>
                  <a:lnTo>
                    <a:pt x="71671" y="9227"/>
                  </a:lnTo>
                  <a:lnTo>
                    <a:pt x="117348" y="0"/>
                  </a:lnTo>
                  <a:lnTo>
                    <a:pt x="4593336" y="0"/>
                  </a:lnTo>
                  <a:lnTo>
                    <a:pt x="4638996" y="9227"/>
                  </a:lnTo>
                  <a:lnTo>
                    <a:pt x="4676298" y="34385"/>
                  </a:lnTo>
                  <a:lnTo>
                    <a:pt x="4701456" y="71687"/>
                  </a:lnTo>
                  <a:lnTo>
                    <a:pt x="4710684" y="117348"/>
                  </a:lnTo>
                  <a:lnTo>
                    <a:pt x="4710684" y="586740"/>
                  </a:lnTo>
                  <a:lnTo>
                    <a:pt x="4701456" y="632400"/>
                  </a:lnTo>
                  <a:lnTo>
                    <a:pt x="4676298" y="669702"/>
                  </a:lnTo>
                  <a:lnTo>
                    <a:pt x="4638996" y="694860"/>
                  </a:lnTo>
                  <a:lnTo>
                    <a:pt x="4593336" y="704088"/>
                  </a:lnTo>
                  <a:lnTo>
                    <a:pt x="117348" y="704088"/>
                  </a:lnTo>
                  <a:lnTo>
                    <a:pt x="71671" y="694860"/>
                  </a:lnTo>
                  <a:lnTo>
                    <a:pt x="34370" y="669702"/>
                  </a:lnTo>
                  <a:lnTo>
                    <a:pt x="9221" y="632400"/>
                  </a:lnTo>
                  <a:lnTo>
                    <a:pt x="0" y="586740"/>
                  </a:lnTo>
                  <a:lnTo>
                    <a:pt x="0" y="117348"/>
                  </a:lnTo>
                  <a:close/>
                </a:path>
              </a:pathLst>
            </a:custGeom>
            <a:ln w="9144">
              <a:solidFill>
                <a:srgbClr val="90A6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1133347" y="4084701"/>
            <a:ext cx="373761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415">
              <a:lnSpc>
                <a:spcPct val="100000"/>
              </a:lnSpc>
              <a:spcBef>
                <a:spcPts val="95"/>
              </a:spcBef>
              <a:tabLst>
                <a:tab pos="3671570" algn="l"/>
              </a:tabLst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У</a:t>
            </a:r>
            <a:r>
              <a:rPr sz="1600" spc="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затерту</a:t>
            </a:r>
            <a:r>
              <a:rPr sz="1600" spc="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ступку</a:t>
            </a:r>
            <a:r>
              <a:rPr sz="1600" spc="4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поміщають</a:t>
            </a:r>
            <a:r>
              <a:rPr sz="1600" spc="4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камфору	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і</a:t>
            </a: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розтирають</a:t>
            </a:r>
            <a:r>
              <a:rPr sz="1600" spc="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у присутності</a:t>
            </a:r>
            <a:r>
              <a:rPr sz="1600" spc="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95%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 етанолу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643127" y="4931664"/>
            <a:ext cx="4719955" cy="585470"/>
            <a:chOff x="643127" y="4931664"/>
            <a:chExt cx="4719955" cy="585470"/>
          </a:xfrm>
        </p:grpSpPr>
        <p:sp>
          <p:nvSpPr>
            <p:cNvPr id="24" name="object 24"/>
            <p:cNvSpPr/>
            <p:nvPr/>
          </p:nvSpPr>
          <p:spPr>
            <a:xfrm>
              <a:off x="647699" y="4936236"/>
              <a:ext cx="4711065" cy="576580"/>
            </a:xfrm>
            <a:custGeom>
              <a:avLst/>
              <a:gdLst/>
              <a:ahLst/>
              <a:cxnLst/>
              <a:rect l="l" t="t" r="r" b="b"/>
              <a:pathLst>
                <a:path w="4711065" h="576579">
                  <a:moveTo>
                    <a:pt x="4614672" y="0"/>
                  </a:moveTo>
                  <a:lnTo>
                    <a:pt x="96012" y="0"/>
                  </a:lnTo>
                  <a:lnTo>
                    <a:pt x="58641" y="7536"/>
                  </a:lnTo>
                  <a:lnTo>
                    <a:pt x="28122" y="28098"/>
                  </a:lnTo>
                  <a:lnTo>
                    <a:pt x="7545" y="58614"/>
                  </a:lnTo>
                  <a:lnTo>
                    <a:pt x="0" y="96012"/>
                  </a:lnTo>
                  <a:lnTo>
                    <a:pt x="0" y="480059"/>
                  </a:lnTo>
                  <a:lnTo>
                    <a:pt x="7545" y="517457"/>
                  </a:lnTo>
                  <a:lnTo>
                    <a:pt x="28122" y="547973"/>
                  </a:lnTo>
                  <a:lnTo>
                    <a:pt x="58641" y="568535"/>
                  </a:lnTo>
                  <a:lnTo>
                    <a:pt x="96012" y="576072"/>
                  </a:lnTo>
                  <a:lnTo>
                    <a:pt x="4614672" y="576072"/>
                  </a:lnTo>
                  <a:lnTo>
                    <a:pt x="4652069" y="568535"/>
                  </a:lnTo>
                  <a:lnTo>
                    <a:pt x="4682585" y="547973"/>
                  </a:lnTo>
                  <a:lnTo>
                    <a:pt x="4703147" y="517457"/>
                  </a:lnTo>
                  <a:lnTo>
                    <a:pt x="4710684" y="480059"/>
                  </a:lnTo>
                  <a:lnTo>
                    <a:pt x="4710684" y="96012"/>
                  </a:lnTo>
                  <a:lnTo>
                    <a:pt x="4703147" y="58614"/>
                  </a:lnTo>
                  <a:lnTo>
                    <a:pt x="4682585" y="28098"/>
                  </a:lnTo>
                  <a:lnTo>
                    <a:pt x="4652069" y="7536"/>
                  </a:lnTo>
                  <a:lnTo>
                    <a:pt x="4614672" y="0"/>
                  </a:lnTo>
                  <a:close/>
                </a:path>
              </a:pathLst>
            </a:custGeom>
            <a:solidFill>
              <a:srgbClr val="DCEE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47699" y="4936236"/>
              <a:ext cx="4711065" cy="576580"/>
            </a:xfrm>
            <a:custGeom>
              <a:avLst/>
              <a:gdLst/>
              <a:ahLst/>
              <a:cxnLst/>
              <a:rect l="l" t="t" r="r" b="b"/>
              <a:pathLst>
                <a:path w="4711065" h="576579">
                  <a:moveTo>
                    <a:pt x="0" y="96012"/>
                  </a:moveTo>
                  <a:lnTo>
                    <a:pt x="7545" y="58614"/>
                  </a:lnTo>
                  <a:lnTo>
                    <a:pt x="28122" y="28098"/>
                  </a:lnTo>
                  <a:lnTo>
                    <a:pt x="58641" y="7536"/>
                  </a:lnTo>
                  <a:lnTo>
                    <a:pt x="96012" y="0"/>
                  </a:lnTo>
                  <a:lnTo>
                    <a:pt x="4614672" y="0"/>
                  </a:lnTo>
                  <a:lnTo>
                    <a:pt x="4652069" y="7536"/>
                  </a:lnTo>
                  <a:lnTo>
                    <a:pt x="4682585" y="28098"/>
                  </a:lnTo>
                  <a:lnTo>
                    <a:pt x="4703147" y="58614"/>
                  </a:lnTo>
                  <a:lnTo>
                    <a:pt x="4710684" y="96012"/>
                  </a:lnTo>
                  <a:lnTo>
                    <a:pt x="4710684" y="480059"/>
                  </a:lnTo>
                  <a:lnTo>
                    <a:pt x="4703147" y="517457"/>
                  </a:lnTo>
                  <a:lnTo>
                    <a:pt x="4682585" y="547973"/>
                  </a:lnTo>
                  <a:lnTo>
                    <a:pt x="4652069" y="568535"/>
                  </a:lnTo>
                  <a:lnTo>
                    <a:pt x="4614672" y="576072"/>
                  </a:lnTo>
                  <a:lnTo>
                    <a:pt x="96012" y="576072"/>
                  </a:lnTo>
                  <a:lnTo>
                    <a:pt x="58641" y="568535"/>
                  </a:lnTo>
                  <a:lnTo>
                    <a:pt x="28122" y="547973"/>
                  </a:lnTo>
                  <a:lnTo>
                    <a:pt x="7545" y="517457"/>
                  </a:lnTo>
                  <a:lnTo>
                    <a:pt x="0" y="480059"/>
                  </a:lnTo>
                  <a:lnTo>
                    <a:pt x="0" y="96012"/>
                  </a:lnTo>
                  <a:close/>
                </a:path>
              </a:pathLst>
            </a:custGeom>
            <a:ln w="9143">
              <a:solidFill>
                <a:srgbClr val="90A6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933399" y="4997958"/>
            <a:ext cx="413639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У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кілька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прийомів</a:t>
            </a:r>
            <a:r>
              <a:rPr sz="1600" spc="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додають</a:t>
            </a:r>
            <a:r>
              <a:rPr sz="1600" spc="3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цукор,</a:t>
            </a:r>
            <a:r>
              <a:rPr sz="1600" spc="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ретельно</a:t>
            </a:r>
            <a:endParaRPr sz="1600">
              <a:latin typeface="Tahoma"/>
              <a:cs typeface="Tahoma"/>
            </a:endParaRPr>
          </a:p>
          <a:p>
            <a:pPr marL="635" algn="ctr">
              <a:lnSpc>
                <a:spcPct val="100000"/>
              </a:lnSpc>
            </a:pP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перемішують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612648" y="5657088"/>
            <a:ext cx="4724400" cy="853440"/>
            <a:chOff x="612648" y="5657088"/>
            <a:chExt cx="4724400" cy="853440"/>
          </a:xfrm>
        </p:grpSpPr>
        <p:sp>
          <p:nvSpPr>
            <p:cNvPr id="28" name="object 28"/>
            <p:cNvSpPr/>
            <p:nvPr/>
          </p:nvSpPr>
          <p:spPr>
            <a:xfrm>
              <a:off x="617220" y="5661660"/>
              <a:ext cx="4715510" cy="844550"/>
            </a:xfrm>
            <a:custGeom>
              <a:avLst/>
              <a:gdLst/>
              <a:ahLst/>
              <a:cxnLst/>
              <a:rect l="l" t="t" r="r" b="b"/>
              <a:pathLst>
                <a:path w="4715510" h="844550">
                  <a:moveTo>
                    <a:pt x="4574540" y="0"/>
                  </a:moveTo>
                  <a:lnTo>
                    <a:pt x="140715" y="0"/>
                  </a:lnTo>
                  <a:lnTo>
                    <a:pt x="96240" y="7174"/>
                  </a:lnTo>
                  <a:lnTo>
                    <a:pt x="57612" y="27151"/>
                  </a:lnTo>
                  <a:lnTo>
                    <a:pt x="27151" y="57612"/>
                  </a:lnTo>
                  <a:lnTo>
                    <a:pt x="7174" y="96240"/>
                  </a:lnTo>
                  <a:lnTo>
                    <a:pt x="0" y="140715"/>
                  </a:lnTo>
                  <a:lnTo>
                    <a:pt x="0" y="703579"/>
                  </a:lnTo>
                  <a:lnTo>
                    <a:pt x="7174" y="748055"/>
                  </a:lnTo>
                  <a:lnTo>
                    <a:pt x="27151" y="786683"/>
                  </a:lnTo>
                  <a:lnTo>
                    <a:pt x="57612" y="817144"/>
                  </a:lnTo>
                  <a:lnTo>
                    <a:pt x="96240" y="837121"/>
                  </a:lnTo>
                  <a:lnTo>
                    <a:pt x="140715" y="844295"/>
                  </a:lnTo>
                  <a:lnTo>
                    <a:pt x="4574540" y="844295"/>
                  </a:lnTo>
                  <a:lnTo>
                    <a:pt x="4619020" y="837121"/>
                  </a:lnTo>
                  <a:lnTo>
                    <a:pt x="4657648" y="817144"/>
                  </a:lnTo>
                  <a:lnTo>
                    <a:pt x="4688108" y="786683"/>
                  </a:lnTo>
                  <a:lnTo>
                    <a:pt x="4708083" y="748055"/>
                  </a:lnTo>
                  <a:lnTo>
                    <a:pt x="4715256" y="703579"/>
                  </a:lnTo>
                  <a:lnTo>
                    <a:pt x="4715256" y="140715"/>
                  </a:lnTo>
                  <a:lnTo>
                    <a:pt x="4708083" y="96240"/>
                  </a:lnTo>
                  <a:lnTo>
                    <a:pt x="4688108" y="57612"/>
                  </a:lnTo>
                  <a:lnTo>
                    <a:pt x="4657648" y="27151"/>
                  </a:lnTo>
                  <a:lnTo>
                    <a:pt x="4619020" y="7174"/>
                  </a:lnTo>
                  <a:lnTo>
                    <a:pt x="4574540" y="0"/>
                  </a:lnTo>
                  <a:close/>
                </a:path>
              </a:pathLst>
            </a:custGeom>
            <a:solidFill>
              <a:srgbClr val="DCEE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617220" y="5661660"/>
              <a:ext cx="4715510" cy="844550"/>
            </a:xfrm>
            <a:custGeom>
              <a:avLst/>
              <a:gdLst/>
              <a:ahLst/>
              <a:cxnLst/>
              <a:rect l="l" t="t" r="r" b="b"/>
              <a:pathLst>
                <a:path w="4715510" h="844550">
                  <a:moveTo>
                    <a:pt x="0" y="140715"/>
                  </a:moveTo>
                  <a:lnTo>
                    <a:pt x="7174" y="96240"/>
                  </a:lnTo>
                  <a:lnTo>
                    <a:pt x="27151" y="57612"/>
                  </a:lnTo>
                  <a:lnTo>
                    <a:pt x="57612" y="27151"/>
                  </a:lnTo>
                  <a:lnTo>
                    <a:pt x="96240" y="7174"/>
                  </a:lnTo>
                  <a:lnTo>
                    <a:pt x="140715" y="0"/>
                  </a:lnTo>
                  <a:lnTo>
                    <a:pt x="4574540" y="0"/>
                  </a:lnTo>
                  <a:lnTo>
                    <a:pt x="4619020" y="7174"/>
                  </a:lnTo>
                  <a:lnTo>
                    <a:pt x="4657648" y="27151"/>
                  </a:lnTo>
                  <a:lnTo>
                    <a:pt x="4688108" y="57612"/>
                  </a:lnTo>
                  <a:lnTo>
                    <a:pt x="4708083" y="96240"/>
                  </a:lnTo>
                  <a:lnTo>
                    <a:pt x="4715256" y="140715"/>
                  </a:lnTo>
                  <a:lnTo>
                    <a:pt x="4715256" y="703579"/>
                  </a:lnTo>
                  <a:lnTo>
                    <a:pt x="4708083" y="748055"/>
                  </a:lnTo>
                  <a:lnTo>
                    <a:pt x="4688108" y="786683"/>
                  </a:lnTo>
                  <a:lnTo>
                    <a:pt x="4657648" y="817144"/>
                  </a:lnTo>
                  <a:lnTo>
                    <a:pt x="4619020" y="837121"/>
                  </a:lnTo>
                  <a:lnTo>
                    <a:pt x="4574540" y="844295"/>
                  </a:lnTo>
                  <a:lnTo>
                    <a:pt x="140715" y="844295"/>
                  </a:lnTo>
                  <a:lnTo>
                    <a:pt x="96240" y="837121"/>
                  </a:lnTo>
                  <a:lnTo>
                    <a:pt x="57612" y="817144"/>
                  </a:lnTo>
                  <a:lnTo>
                    <a:pt x="27151" y="786683"/>
                  </a:lnTo>
                  <a:lnTo>
                    <a:pt x="7174" y="748055"/>
                  </a:lnTo>
                  <a:lnTo>
                    <a:pt x="0" y="703579"/>
                  </a:lnTo>
                  <a:lnTo>
                    <a:pt x="0" y="140715"/>
                  </a:lnTo>
                  <a:close/>
                </a:path>
              </a:pathLst>
            </a:custGeom>
            <a:ln w="9143">
              <a:solidFill>
                <a:srgbClr val="90A6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744423" y="5716930"/>
            <a:ext cx="446405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600" spc="-20" dirty="0">
                <a:solidFill>
                  <a:srgbClr val="496382"/>
                </a:solidFill>
                <a:latin typeface="Arial"/>
                <a:cs typeface="Arial"/>
              </a:rPr>
              <a:t>Розважують</a:t>
            </a:r>
            <a:r>
              <a:rPr sz="1600" spc="65" dirty="0">
                <a:solidFill>
                  <a:srgbClr val="496382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Arial"/>
                <a:cs typeface="Arial"/>
              </a:rPr>
              <a:t>на</a:t>
            </a:r>
            <a:r>
              <a:rPr sz="1600" spc="5" dirty="0">
                <a:solidFill>
                  <a:srgbClr val="496382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Arial"/>
                <a:cs typeface="Arial"/>
              </a:rPr>
              <a:t>дози,</a:t>
            </a:r>
            <a:r>
              <a:rPr sz="1600" spc="20" dirty="0">
                <a:solidFill>
                  <a:srgbClr val="496382"/>
                </a:solidFill>
                <a:latin typeface="Arial"/>
                <a:cs typeface="Arial"/>
              </a:rPr>
              <a:t> </a:t>
            </a:r>
            <a:r>
              <a:rPr sz="1600" spc="-15" dirty="0">
                <a:solidFill>
                  <a:srgbClr val="496382"/>
                </a:solidFill>
                <a:latin typeface="Arial"/>
                <a:cs typeface="Arial"/>
              </a:rPr>
              <a:t>упаковують</a:t>
            </a:r>
            <a:r>
              <a:rPr sz="1600" spc="50" dirty="0">
                <a:solidFill>
                  <a:srgbClr val="496382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Arial"/>
                <a:cs typeface="Arial"/>
              </a:rPr>
              <a:t>у</a:t>
            </a:r>
            <a:endParaRPr sz="16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600" spc="-10" dirty="0">
                <a:solidFill>
                  <a:srgbClr val="496382"/>
                </a:solidFill>
                <a:latin typeface="Arial"/>
                <a:cs typeface="Arial"/>
              </a:rPr>
              <a:t>пергаментні</a:t>
            </a:r>
            <a:r>
              <a:rPr sz="1600" spc="15" dirty="0">
                <a:solidFill>
                  <a:srgbClr val="496382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Arial"/>
                <a:cs typeface="Arial"/>
              </a:rPr>
              <a:t>капсули</a:t>
            </a:r>
            <a:r>
              <a:rPr sz="1600" spc="40" dirty="0">
                <a:solidFill>
                  <a:srgbClr val="496382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Arial"/>
                <a:cs typeface="Arial"/>
              </a:rPr>
              <a:t>і</a:t>
            </a:r>
            <a:r>
              <a:rPr sz="1600" spc="-15" dirty="0">
                <a:solidFill>
                  <a:srgbClr val="496382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Arial"/>
                <a:cs typeface="Arial"/>
              </a:rPr>
              <a:t>оформляють</a:t>
            </a:r>
            <a:r>
              <a:rPr sz="1600" spc="30" dirty="0">
                <a:solidFill>
                  <a:srgbClr val="496382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Arial"/>
                <a:cs typeface="Arial"/>
              </a:rPr>
              <a:t>до</a:t>
            </a:r>
            <a:r>
              <a:rPr sz="1600" spc="5" dirty="0">
                <a:solidFill>
                  <a:srgbClr val="496382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Arial"/>
                <a:cs typeface="Arial"/>
              </a:rPr>
              <a:t>відпуску</a:t>
            </a:r>
            <a:endParaRPr sz="16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945885" y="5766003"/>
            <a:ext cx="2791460" cy="569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140"/>
              </a:lnSpc>
              <a:spcBef>
                <a:spcPts val="100"/>
              </a:spcBef>
            </a:pP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Оформлення:</a:t>
            </a:r>
            <a:r>
              <a:rPr sz="1800" spc="-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496382"/>
                </a:solidFill>
                <a:latin typeface="Tahoma"/>
                <a:cs typeface="Tahoma"/>
              </a:rPr>
              <a:t>№</a:t>
            </a:r>
            <a:r>
              <a:rPr sz="1800" spc="-4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496382"/>
                </a:solidFill>
                <a:latin typeface="Tahoma"/>
                <a:cs typeface="Tahoma"/>
              </a:rPr>
              <a:t>рецепта,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ts val="2140"/>
              </a:lnSpc>
            </a:pP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етикетка</a:t>
            </a:r>
            <a:r>
              <a:rPr sz="1800" spc="-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800" spc="-10" dirty="0">
                <a:solidFill>
                  <a:srgbClr val="496382"/>
                </a:solidFill>
                <a:latin typeface="Tahoma"/>
                <a:cs typeface="Tahoma"/>
              </a:rPr>
              <a:t>«Внутрішнє»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5297423" y="4255008"/>
            <a:ext cx="340360" cy="76200"/>
          </a:xfrm>
          <a:custGeom>
            <a:avLst/>
            <a:gdLst/>
            <a:ahLst/>
            <a:cxnLst/>
            <a:rect l="l" t="t" r="r" b="b"/>
            <a:pathLst>
              <a:path w="340360" h="76200">
                <a:moveTo>
                  <a:pt x="263651" y="0"/>
                </a:moveTo>
                <a:lnTo>
                  <a:pt x="263651" y="76200"/>
                </a:lnTo>
                <a:lnTo>
                  <a:pt x="327151" y="44450"/>
                </a:lnTo>
                <a:lnTo>
                  <a:pt x="276351" y="44450"/>
                </a:lnTo>
                <a:lnTo>
                  <a:pt x="276351" y="31750"/>
                </a:lnTo>
                <a:lnTo>
                  <a:pt x="327151" y="31750"/>
                </a:lnTo>
                <a:lnTo>
                  <a:pt x="263651" y="0"/>
                </a:lnTo>
                <a:close/>
              </a:path>
              <a:path w="340360" h="76200">
                <a:moveTo>
                  <a:pt x="263651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263651" y="44450"/>
                </a:lnTo>
                <a:lnTo>
                  <a:pt x="263651" y="31750"/>
                </a:lnTo>
                <a:close/>
              </a:path>
              <a:path w="340360" h="76200">
                <a:moveTo>
                  <a:pt x="327151" y="31750"/>
                </a:moveTo>
                <a:lnTo>
                  <a:pt x="276351" y="31750"/>
                </a:lnTo>
                <a:lnTo>
                  <a:pt x="276351" y="44450"/>
                </a:lnTo>
                <a:lnTo>
                  <a:pt x="327151" y="44450"/>
                </a:lnTo>
                <a:lnTo>
                  <a:pt x="339851" y="38100"/>
                </a:lnTo>
                <a:lnTo>
                  <a:pt x="327151" y="31750"/>
                </a:lnTo>
                <a:close/>
              </a:path>
            </a:pathLst>
          </a:custGeom>
          <a:solidFill>
            <a:srgbClr val="164A4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3" name="object 33"/>
          <p:cNvGrpSpPr/>
          <p:nvPr/>
        </p:nvGrpSpPr>
        <p:grpSpPr>
          <a:xfrm>
            <a:off x="582168" y="1226819"/>
            <a:ext cx="8255634" cy="937260"/>
            <a:chOff x="582168" y="1226819"/>
            <a:chExt cx="8255634" cy="937260"/>
          </a:xfrm>
        </p:grpSpPr>
        <p:pic>
          <p:nvPicPr>
            <p:cNvPr id="34" name="object 3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77084" y="1908047"/>
              <a:ext cx="76200" cy="216407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586740" y="1231391"/>
              <a:ext cx="8246745" cy="928369"/>
            </a:xfrm>
            <a:custGeom>
              <a:avLst/>
              <a:gdLst/>
              <a:ahLst/>
              <a:cxnLst/>
              <a:rect l="l" t="t" r="r" b="b"/>
              <a:pathLst>
                <a:path w="8246745" h="928369">
                  <a:moveTo>
                    <a:pt x="8091678" y="0"/>
                  </a:moveTo>
                  <a:lnTo>
                    <a:pt x="154686" y="0"/>
                  </a:lnTo>
                  <a:lnTo>
                    <a:pt x="105792" y="7882"/>
                  </a:lnTo>
                  <a:lnTo>
                    <a:pt x="63329" y="29833"/>
                  </a:lnTo>
                  <a:lnTo>
                    <a:pt x="29844" y="63313"/>
                  </a:lnTo>
                  <a:lnTo>
                    <a:pt x="7885" y="105777"/>
                  </a:lnTo>
                  <a:lnTo>
                    <a:pt x="0" y="154686"/>
                  </a:lnTo>
                  <a:lnTo>
                    <a:pt x="0" y="773430"/>
                  </a:lnTo>
                  <a:lnTo>
                    <a:pt x="7885" y="822338"/>
                  </a:lnTo>
                  <a:lnTo>
                    <a:pt x="29844" y="864802"/>
                  </a:lnTo>
                  <a:lnTo>
                    <a:pt x="63329" y="898282"/>
                  </a:lnTo>
                  <a:lnTo>
                    <a:pt x="105792" y="920233"/>
                  </a:lnTo>
                  <a:lnTo>
                    <a:pt x="154686" y="928116"/>
                  </a:lnTo>
                  <a:lnTo>
                    <a:pt x="8091678" y="928116"/>
                  </a:lnTo>
                  <a:lnTo>
                    <a:pt x="8140586" y="920233"/>
                  </a:lnTo>
                  <a:lnTo>
                    <a:pt x="8183050" y="898282"/>
                  </a:lnTo>
                  <a:lnTo>
                    <a:pt x="8216530" y="864802"/>
                  </a:lnTo>
                  <a:lnTo>
                    <a:pt x="8238481" y="822338"/>
                  </a:lnTo>
                  <a:lnTo>
                    <a:pt x="8246363" y="773430"/>
                  </a:lnTo>
                  <a:lnTo>
                    <a:pt x="8246363" y="154686"/>
                  </a:lnTo>
                  <a:lnTo>
                    <a:pt x="8238481" y="105777"/>
                  </a:lnTo>
                  <a:lnTo>
                    <a:pt x="8216530" y="63313"/>
                  </a:lnTo>
                  <a:lnTo>
                    <a:pt x="8183050" y="29833"/>
                  </a:lnTo>
                  <a:lnTo>
                    <a:pt x="8140586" y="7882"/>
                  </a:lnTo>
                  <a:lnTo>
                    <a:pt x="8091678" y="0"/>
                  </a:lnTo>
                  <a:close/>
                </a:path>
              </a:pathLst>
            </a:custGeom>
            <a:solidFill>
              <a:srgbClr val="DCEE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86740" y="1231391"/>
              <a:ext cx="8246745" cy="928369"/>
            </a:xfrm>
            <a:custGeom>
              <a:avLst/>
              <a:gdLst/>
              <a:ahLst/>
              <a:cxnLst/>
              <a:rect l="l" t="t" r="r" b="b"/>
              <a:pathLst>
                <a:path w="8246745" h="928369">
                  <a:moveTo>
                    <a:pt x="0" y="154686"/>
                  </a:moveTo>
                  <a:lnTo>
                    <a:pt x="7885" y="105777"/>
                  </a:lnTo>
                  <a:lnTo>
                    <a:pt x="29844" y="63313"/>
                  </a:lnTo>
                  <a:lnTo>
                    <a:pt x="63329" y="29833"/>
                  </a:lnTo>
                  <a:lnTo>
                    <a:pt x="105792" y="7882"/>
                  </a:lnTo>
                  <a:lnTo>
                    <a:pt x="154686" y="0"/>
                  </a:lnTo>
                  <a:lnTo>
                    <a:pt x="8091678" y="0"/>
                  </a:lnTo>
                  <a:lnTo>
                    <a:pt x="8140586" y="7882"/>
                  </a:lnTo>
                  <a:lnTo>
                    <a:pt x="8183050" y="29833"/>
                  </a:lnTo>
                  <a:lnTo>
                    <a:pt x="8216530" y="63313"/>
                  </a:lnTo>
                  <a:lnTo>
                    <a:pt x="8238481" y="105777"/>
                  </a:lnTo>
                  <a:lnTo>
                    <a:pt x="8246363" y="154686"/>
                  </a:lnTo>
                  <a:lnTo>
                    <a:pt x="8246363" y="773430"/>
                  </a:lnTo>
                  <a:lnTo>
                    <a:pt x="8238481" y="822338"/>
                  </a:lnTo>
                  <a:lnTo>
                    <a:pt x="8216530" y="864802"/>
                  </a:lnTo>
                  <a:lnTo>
                    <a:pt x="8183050" y="898282"/>
                  </a:lnTo>
                  <a:lnTo>
                    <a:pt x="8140586" y="920233"/>
                  </a:lnTo>
                  <a:lnTo>
                    <a:pt x="8091678" y="928116"/>
                  </a:lnTo>
                  <a:lnTo>
                    <a:pt x="154686" y="928116"/>
                  </a:lnTo>
                  <a:lnTo>
                    <a:pt x="105792" y="920233"/>
                  </a:lnTo>
                  <a:lnTo>
                    <a:pt x="63329" y="898282"/>
                  </a:lnTo>
                  <a:lnTo>
                    <a:pt x="29844" y="864802"/>
                  </a:lnTo>
                  <a:lnTo>
                    <a:pt x="7885" y="822338"/>
                  </a:lnTo>
                  <a:lnTo>
                    <a:pt x="0" y="773430"/>
                  </a:lnTo>
                  <a:lnTo>
                    <a:pt x="0" y="154686"/>
                  </a:lnTo>
                  <a:close/>
                </a:path>
              </a:pathLst>
            </a:custGeom>
            <a:ln w="9144">
              <a:solidFill>
                <a:srgbClr val="90A6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633134" y="692023"/>
            <a:ext cx="8141970" cy="30162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ВИГОТОВЛЕННЯ</a:t>
            </a:r>
            <a:r>
              <a:rPr sz="1600" spc="4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ПОРОШКІВ</a:t>
            </a:r>
            <a:r>
              <a:rPr sz="1600" spc="4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ІЗ</a:t>
            </a:r>
            <a:r>
              <a:rPr sz="1600" spc="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ВАЖКОПОДРІБНЮВАНИМИ,</a:t>
            </a:r>
            <a:r>
              <a:rPr sz="1600" spc="6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ПАХУЧИМИ</a:t>
            </a:r>
            <a:endParaRPr sz="16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РЕЧОВИНАМИ</a:t>
            </a:r>
            <a:endParaRPr sz="1600">
              <a:latin typeface="Tahoma"/>
              <a:cs typeface="Tahoma"/>
            </a:endParaRPr>
          </a:p>
          <a:p>
            <a:pPr marL="210820" marR="398780">
              <a:lnSpc>
                <a:spcPct val="100000"/>
              </a:lnSpc>
              <a:spcBef>
                <a:spcPts val="1410"/>
              </a:spcBef>
              <a:tabLst>
                <a:tab pos="4323080" algn="l"/>
              </a:tabLst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Підготовка</a:t>
            </a:r>
            <a:r>
              <a:rPr sz="1600" spc="3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робочого</a:t>
            </a:r>
            <a:r>
              <a:rPr sz="1600" spc="7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місця,</a:t>
            </a:r>
            <a:r>
              <a:rPr sz="1600" spc="3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підбір</a:t>
            </a:r>
            <a:r>
              <a:rPr sz="1600" spc="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посуду,	допоміжних</a:t>
            </a:r>
            <a:r>
              <a:rPr sz="1600" spc="4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матеріалів .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Обробка 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робочої</a:t>
            </a:r>
            <a:r>
              <a:rPr sz="1600" spc="4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поверхні</a:t>
            </a:r>
            <a:r>
              <a:rPr sz="1600" spc="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стола</a:t>
            </a:r>
            <a:r>
              <a:rPr sz="1600" spc="3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,</a:t>
            </a:r>
            <a:r>
              <a:rPr sz="1600" spc="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чашок</a:t>
            </a:r>
            <a:r>
              <a:rPr sz="1600" spc="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терезів</a:t>
            </a:r>
            <a:r>
              <a:rPr sz="1600" spc="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дезінфікуючими</a:t>
            </a:r>
            <a:r>
              <a:rPr sz="1600" spc="6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засобами,</a:t>
            </a:r>
            <a:r>
              <a:rPr sz="1600" spc="3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дозволеними </a:t>
            </a:r>
            <a:r>
              <a:rPr sz="1600" spc="-484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до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використання</a:t>
            </a:r>
            <a:r>
              <a:rPr sz="1600" spc="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в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умовах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аптеки</a:t>
            </a:r>
            <a:endParaRPr sz="1600">
              <a:latin typeface="Tahoma"/>
              <a:cs typeface="Tahoma"/>
            </a:endParaRPr>
          </a:p>
          <a:p>
            <a:pPr marL="188595" marR="3557270" indent="3378200">
              <a:lnSpc>
                <a:spcPts val="4040"/>
              </a:lnSpc>
              <a:spcBef>
                <a:spcPts val="180"/>
              </a:spcBef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Технолог</a:t>
            </a:r>
            <a:r>
              <a:rPr sz="1600" spc="-15" dirty="0">
                <a:solidFill>
                  <a:srgbClr val="496382"/>
                </a:solidFill>
                <a:latin typeface="Tahoma"/>
                <a:cs typeface="Tahoma"/>
              </a:rPr>
              <a:t>і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я  Подрібнюють</a:t>
            </a:r>
            <a:r>
              <a:rPr sz="1600" spc="3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цукор,</a:t>
            </a:r>
            <a:r>
              <a:rPr sz="1600" spc="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затираючи</a:t>
            </a:r>
            <a:r>
              <a:rPr sz="1600" spc="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пори</a:t>
            </a:r>
            <a:r>
              <a:rPr sz="1600" spc="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ступки</a:t>
            </a:r>
            <a:endParaRPr sz="16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950">
              <a:latin typeface="Tahoma"/>
              <a:cs typeface="Tahoma"/>
            </a:endParaRPr>
          </a:p>
          <a:p>
            <a:pPr marL="1026160">
              <a:lnSpc>
                <a:spcPct val="100000"/>
              </a:lnSpc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Висипають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цукор</a:t>
            </a:r>
            <a:r>
              <a:rPr sz="1600" spc="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на</a:t>
            </a:r>
            <a:r>
              <a:rPr sz="1600" spc="-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капсулу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41" name="object 5">
            <a:extLst>
              <a:ext uri="{FF2B5EF4-FFF2-40B4-BE49-F238E27FC236}">
                <a16:creationId xmlns:a16="http://schemas.microsoft.com/office/drawing/2014/main" id="{9AF32D50-299D-41BC-B8EE-F3A7F6B2152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-175214"/>
            <a:ext cx="9144000" cy="956980"/>
          </a:xfrm>
          <a:prstGeom prst="rect">
            <a:avLst/>
          </a:prstGeom>
        </p:spPr>
        <p:txBody>
          <a:bodyPr vert="horz" wrap="square" lIns="0" tIns="94285" rIns="0" bIns="0" rtlCol="0">
            <a:spAutoFit/>
          </a:bodyPr>
          <a:lstStyle/>
          <a:p>
            <a:pPr marR="5080" algn="ctr">
              <a:lnSpc>
                <a:spcPct val="100000"/>
              </a:lnSpc>
              <a:spcBef>
                <a:spcPts val="0"/>
              </a:spcBef>
            </a:pPr>
            <a:r>
              <a:rPr sz="2800" b="1" dirty="0"/>
              <a:t>5. </a:t>
            </a:r>
            <a:r>
              <a:rPr sz="2800" b="1" spc="-5" dirty="0"/>
              <a:t>ЗАГАЛЬНІ </a:t>
            </a:r>
            <a:r>
              <a:rPr sz="2800" b="1" dirty="0"/>
              <a:t>ПРАВИЛА </a:t>
            </a:r>
            <a:r>
              <a:rPr sz="2800" b="1" spc="-5" dirty="0"/>
              <a:t>ВИГОТОВЛЕННЯ ПОРОШКІВ ІЗ </a:t>
            </a:r>
            <a:r>
              <a:rPr sz="2800" b="1" dirty="0"/>
              <a:t> </a:t>
            </a:r>
            <a:r>
              <a:rPr sz="2800" b="1" spc="-5" dirty="0"/>
              <a:t>БАРВНИМИ</a:t>
            </a:r>
            <a:r>
              <a:rPr sz="2800" b="1" spc="-25" dirty="0"/>
              <a:t> </a:t>
            </a:r>
            <a:r>
              <a:rPr sz="2800" b="1" dirty="0"/>
              <a:t>ТА</a:t>
            </a:r>
            <a:r>
              <a:rPr lang="uk-UA" sz="2800" b="1" dirty="0"/>
              <a:t> </a:t>
            </a:r>
            <a:r>
              <a:rPr sz="2800" b="1" spc="-5" dirty="0"/>
              <a:t>ВАЖКОПОДРІБНЮВАНИМИ</a:t>
            </a:r>
            <a:r>
              <a:rPr sz="2800" b="1" spc="-30" dirty="0"/>
              <a:t> </a:t>
            </a:r>
            <a:r>
              <a:rPr sz="2800" b="1" dirty="0"/>
              <a:t>РЕЧОВИНАМИ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36804" y="775716"/>
            <a:ext cx="8496300" cy="864235"/>
            <a:chOff x="336804" y="775716"/>
            <a:chExt cx="8496300" cy="864235"/>
          </a:xfrm>
        </p:grpSpPr>
        <p:sp>
          <p:nvSpPr>
            <p:cNvPr id="3" name="object 3"/>
            <p:cNvSpPr/>
            <p:nvPr/>
          </p:nvSpPr>
          <p:spPr>
            <a:xfrm>
              <a:off x="336804" y="829691"/>
              <a:ext cx="8496300" cy="810260"/>
            </a:xfrm>
            <a:custGeom>
              <a:avLst/>
              <a:gdLst/>
              <a:ahLst/>
              <a:cxnLst/>
              <a:rect l="l" t="t" r="r" b="b"/>
              <a:pathLst>
                <a:path w="8496300" h="810260">
                  <a:moveTo>
                    <a:pt x="8388350" y="0"/>
                  </a:moveTo>
                  <a:lnTo>
                    <a:pt x="8388223" y="54101"/>
                  </a:lnTo>
                  <a:lnTo>
                    <a:pt x="54000" y="54101"/>
                  </a:lnTo>
                  <a:lnTo>
                    <a:pt x="32982" y="58338"/>
                  </a:lnTo>
                  <a:lnTo>
                    <a:pt x="15817" y="69897"/>
                  </a:lnTo>
                  <a:lnTo>
                    <a:pt x="4244" y="87052"/>
                  </a:lnTo>
                  <a:lnTo>
                    <a:pt x="0" y="108076"/>
                  </a:lnTo>
                  <a:lnTo>
                    <a:pt x="0" y="756158"/>
                  </a:lnTo>
                  <a:lnTo>
                    <a:pt x="4244" y="777182"/>
                  </a:lnTo>
                  <a:lnTo>
                    <a:pt x="15817" y="794337"/>
                  </a:lnTo>
                  <a:lnTo>
                    <a:pt x="32982" y="805896"/>
                  </a:lnTo>
                  <a:lnTo>
                    <a:pt x="54000" y="810133"/>
                  </a:lnTo>
                  <a:lnTo>
                    <a:pt x="75023" y="805896"/>
                  </a:lnTo>
                  <a:lnTo>
                    <a:pt x="92187" y="794337"/>
                  </a:lnTo>
                  <a:lnTo>
                    <a:pt x="103758" y="777182"/>
                  </a:lnTo>
                  <a:lnTo>
                    <a:pt x="108000" y="756158"/>
                  </a:lnTo>
                  <a:lnTo>
                    <a:pt x="108013" y="702056"/>
                  </a:lnTo>
                  <a:lnTo>
                    <a:pt x="8442325" y="702056"/>
                  </a:lnTo>
                  <a:lnTo>
                    <a:pt x="8463349" y="697819"/>
                  </a:lnTo>
                  <a:lnTo>
                    <a:pt x="8480504" y="686260"/>
                  </a:lnTo>
                  <a:lnTo>
                    <a:pt x="8492063" y="669105"/>
                  </a:lnTo>
                  <a:lnTo>
                    <a:pt x="8496300" y="648081"/>
                  </a:lnTo>
                  <a:lnTo>
                    <a:pt x="8496300" y="162051"/>
                  </a:lnTo>
                  <a:lnTo>
                    <a:pt x="54000" y="162051"/>
                  </a:lnTo>
                  <a:lnTo>
                    <a:pt x="54000" y="108076"/>
                  </a:lnTo>
                  <a:lnTo>
                    <a:pt x="56122" y="97528"/>
                  </a:lnTo>
                  <a:lnTo>
                    <a:pt x="61909" y="88931"/>
                  </a:lnTo>
                  <a:lnTo>
                    <a:pt x="70491" y="83145"/>
                  </a:lnTo>
                  <a:lnTo>
                    <a:pt x="81000" y="81025"/>
                  </a:lnTo>
                  <a:lnTo>
                    <a:pt x="8496300" y="81025"/>
                  </a:lnTo>
                  <a:lnTo>
                    <a:pt x="8496300" y="53975"/>
                  </a:lnTo>
                  <a:lnTo>
                    <a:pt x="8442325" y="53975"/>
                  </a:lnTo>
                  <a:lnTo>
                    <a:pt x="8442325" y="27050"/>
                  </a:lnTo>
                  <a:lnTo>
                    <a:pt x="8415274" y="27050"/>
                  </a:lnTo>
                  <a:lnTo>
                    <a:pt x="8404798" y="24931"/>
                  </a:lnTo>
                  <a:lnTo>
                    <a:pt x="8396239" y="19145"/>
                  </a:lnTo>
                  <a:lnTo>
                    <a:pt x="8390467" y="10548"/>
                  </a:lnTo>
                  <a:lnTo>
                    <a:pt x="8388350" y="0"/>
                  </a:lnTo>
                  <a:close/>
                </a:path>
                <a:path w="8496300" h="810260">
                  <a:moveTo>
                    <a:pt x="8496300" y="81025"/>
                  </a:moveTo>
                  <a:lnTo>
                    <a:pt x="81000" y="81025"/>
                  </a:lnTo>
                  <a:lnTo>
                    <a:pt x="91514" y="83145"/>
                  </a:lnTo>
                  <a:lnTo>
                    <a:pt x="100096" y="88931"/>
                  </a:lnTo>
                  <a:lnTo>
                    <a:pt x="105880" y="97528"/>
                  </a:lnTo>
                  <a:lnTo>
                    <a:pt x="108000" y="108076"/>
                  </a:lnTo>
                  <a:lnTo>
                    <a:pt x="103758" y="129101"/>
                  </a:lnTo>
                  <a:lnTo>
                    <a:pt x="92187" y="146256"/>
                  </a:lnTo>
                  <a:lnTo>
                    <a:pt x="75023" y="157815"/>
                  </a:lnTo>
                  <a:lnTo>
                    <a:pt x="54000" y="162051"/>
                  </a:lnTo>
                  <a:lnTo>
                    <a:pt x="8496300" y="162051"/>
                  </a:lnTo>
                  <a:lnTo>
                    <a:pt x="8496300" y="81025"/>
                  </a:lnTo>
                  <a:close/>
                </a:path>
                <a:path w="8496300" h="810260">
                  <a:moveTo>
                    <a:pt x="8496300" y="0"/>
                  </a:moveTo>
                  <a:lnTo>
                    <a:pt x="8492063" y="21024"/>
                  </a:lnTo>
                  <a:lnTo>
                    <a:pt x="8480504" y="38179"/>
                  </a:lnTo>
                  <a:lnTo>
                    <a:pt x="8463349" y="49738"/>
                  </a:lnTo>
                  <a:lnTo>
                    <a:pt x="8442325" y="53975"/>
                  </a:lnTo>
                  <a:lnTo>
                    <a:pt x="8496300" y="53975"/>
                  </a:lnTo>
                  <a:lnTo>
                    <a:pt x="8496300" y="0"/>
                  </a:lnTo>
                  <a:close/>
                </a:path>
                <a:path w="8496300" h="810260">
                  <a:moveTo>
                    <a:pt x="8442325" y="0"/>
                  </a:moveTo>
                  <a:lnTo>
                    <a:pt x="8440205" y="10548"/>
                  </a:lnTo>
                  <a:lnTo>
                    <a:pt x="8434419" y="19145"/>
                  </a:lnTo>
                  <a:lnTo>
                    <a:pt x="8425822" y="24931"/>
                  </a:lnTo>
                  <a:lnTo>
                    <a:pt x="8415274" y="27050"/>
                  </a:lnTo>
                  <a:lnTo>
                    <a:pt x="8442325" y="27050"/>
                  </a:lnTo>
                  <a:lnTo>
                    <a:pt x="8442325" y="0"/>
                  </a:lnTo>
                  <a:close/>
                </a:path>
              </a:pathLst>
            </a:custGeom>
            <a:solidFill>
              <a:srgbClr val="DFF4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90804" y="775716"/>
              <a:ext cx="8442325" cy="216535"/>
            </a:xfrm>
            <a:custGeom>
              <a:avLst/>
              <a:gdLst/>
              <a:ahLst/>
              <a:cxnLst/>
              <a:rect l="l" t="t" r="r" b="b"/>
              <a:pathLst>
                <a:path w="8442325" h="216534">
                  <a:moveTo>
                    <a:pt x="27000" y="135000"/>
                  </a:moveTo>
                  <a:lnTo>
                    <a:pt x="16491" y="137120"/>
                  </a:lnTo>
                  <a:lnTo>
                    <a:pt x="7908" y="142906"/>
                  </a:lnTo>
                  <a:lnTo>
                    <a:pt x="2122" y="151503"/>
                  </a:lnTo>
                  <a:lnTo>
                    <a:pt x="0" y="162051"/>
                  </a:lnTo>
                  <a:lnTo>
                    <a:pt x="0" y="216026"/>
                  </a:lnTo>
                  <a:lnTo>
                    <a:pt x="21023" y="211790"/>
                  </a:lnTo>
                  <a:lnTo>
                    <a:pt x="38187" y="200231"/>
                  </a:lnTo>
                  <a:lnTo>
                    <a:pt x="49758" y="183076"/>
                  </a:lnTo>
                  <a:lnTo>
                    <a:pt x="54000" y="162051"/>
                  </a:lnTo>
                  <a:lnTo>
                    <a:pt x="51880" y="151503"/>
                  </a:lnTo>
                  <a:lnTo>
                    <a:pt x="46096" y="142906"/>
                  </a:lnTo>
                  <a:lnTo>
                    <a:pt x="37514" y="137120"/>
                  </a:lnTo>
                  <a:lnTo>
                    <a:pt x="27000" y="135000"/>
                  </a:lnTo>
                  <a:close/>
                </a:path>
                <a:path w="8442325" h="216534">
                  <a:moveTo>
                    <a:pt x="8442299" y="53975"/>
                  </a:moveTo>
                  <a:lnTo>
                    <a:pt x="8388324" y="53975"/>
                  </a:lnTo>
                  <a:lnTo>
                    <a:pt x="8388324" y="108076"/>
                  </a:lnTo>
                  <a:lnTo>
                    <a:pt x="8409349" y="103820"/>
                  </a:lnTo>
                  <a:lnTo>
                    <a:pt x="8426503" y="92217"/>
                  </a:lnTo>
                  <a:lnTo>
                    <a:pt x="8438062" y="75019"/>
                  </a:lnTo>
                  <a:lnTo>
                    <a:pt x="8442299" y="53975"/>
                  </a:lnTo>
                  <a:close/>
                </a:path>
                <a:path w="8442325" h="216534">
                  <a:moveTo>
                    <a:pt x="8388324" y="0"/>
                  </a:moveTo>
                  <a:lnTo>
                    <a:pt x="8367300" y="4236"/>
                  </a:lnTo>
                  <a:lnTo>
                    <a:pt x="8350145" y="15795"/>
                  </a:lnTo>
                  <a:lnTo>
                    <a:pt x="8338586" y="32950"/>
                  </a:lnTo>
                  <a:lnTo>
                    <a:pt x="8334349" y="53975"/>
                  </a:lnTo>
                  <a:lnTo>
                    <a:pt x="8336466" y="64523"/>
                  </a:lnTo>
                  <a:lnTo>
                    <a:pt x="8342239" y="73120"/>
                  </a:lnTo>
                  <a:lnTo>
                    <a:pt x="8350798" y="78906"/>
                  </a:lnTo>
                  <a:lnTo>
                    <a:pt x="8361273" y="81025"/>
                  </a:lnTo>
                  <a:lnTo>
                    <a:pt x="8371822" y="78906"/>
                  </a:lnTo>
                  <a:lnTo>
                    <a:pt x="8380418" y="73120"/>
                  </a:lnTo>
                  <a:lnTo>
                    <a:pt x="8386205" y="64523"/>
                  </a:lnTo>
                  <a:lnTo>
                    <a:pt x="8388324" y="53975"/>
                  </a:lnTo>
                  <a:lnTo>
                    <a:pt x="8442299" y="53975"/>
                  </a:lnTo>
                  <a:lnTo>
                    <a:pt x="8438062" y="32950"/>
                  </a:lnTo>
                  <a:lnTo>
                    <a:pt x="8426503" y="15795"/>
                  </a:lnTo>
                  <a:lnTo>
                    <a:pt x="8409349" y="4236"/>
                  </a:lnTo>
                  <a:lnTo>
                    <a:pt x="8388324" y="0"/>
                  </a:lnTo>
                  <a:close/>
                </a:path>
              </a:pathLst>
            </a:custGeom>
            <a:solidFill>
              <a:srgbClr val="B3C4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1772221" y="2775013"/>
            <a:ext cx="1952625" cy="369570"/>
            <a:chOff x="1772221" y="2775013"/>
            <a:chExt cx="1952625" cy="369570"/>
          </a:xfrm>
        </p:grpSpPr>
        <p:sp>
          <p:nvSpPr>
            <p:cNvPr id="6" name="object 6"/>
            <p:cNvSpPr/>
            <p:nvPr/>
          </p:nvSpPr>
          <p:spPr>
            <a:xfrm>
              <a:off x="1776983" y="2779776"/>
              <a:ext cx="1943100" cy="360045"/>
            </a:xfrm>
            <a:custGeom>
              <a:avLst/>
              <a:gdLst/>
              <a:ahLst/>
              <a:cxnLst/>
              <a:rect l="l" t="t" r="r" b="b"/>
              <a:pathLst>
                <a:path w="1943100" h="360044">
                  <a:moveTo>
                    <a:pt x="1883156" y="0"/>
                  </a:moveTo>
                  <a:lnTo>
                    <a:pt x="59943" y="0"/>
                  </a:lnTo>
                  <a:lnTo>
                    <a:pt x="36593" y="4704"/>
                  </a:lnTo>
                  <a:lnTo>
                    <a:pt x="17541" y="17541"/>
                  </a:lnTo>
                  <a:lnTo>
                    <a:pt x="4704" y="36593"/>
                  </a:lnTo>
                  <a:lnTo>
                    <a:pt x="0" y="59944"/>
                  </a:lnTo>
                  <a:lnTo>
                    <a:pt x="0" y="299720"/>
                  </a:lnTo>
                  <a:lnTo>
                    <a:pt x="4704" y="323070"/>
                  </a:lnTo>
                  <a:lnTo>
                    <a:pt x="17541" y="342122"/>
                  </a:lnTo>
                  <a:lnTo>
                    <a:pt x="36593" y="354959"/>
                  </a:lnTo>
                  <a:lnTo>
                    <a:pt x="59943" y="359663"/>
                  </a:lnTo>
                  <a:lnTo>
                    <a:pt x="1883156" y="359663"/>
                  </a:lnTo>
                  <a:lnTo>
                    <a:pt x="1906506" y="354959"/>
                  </a:lnTo>
                  <a:lnTo>
                    <a:pt x="1925558" y="342122"/>
                  </a:lnTo>
                  <a:lnTo>
                    <a:pt x="1938395" y="323070"/>
                  </a:lnTo>
                  <a:lnTo>
                    <a:pt x="1943100" y="299720"/>
                  </a:lnTo>
                  <a:lnTo>
                    <a:pt x="1943100" y="59944"/>
                  </a:lnTo>
                  <a:lnTo>
                    <a:pt x="1938395" y="36593"/>
                  </a:lnTo>
                  <a:lnTo>
                    <a:pt x="1925558" y="17541"/>
                  </a:lnTo>
                  <a:lnTo>
                    <a:pt x="1906506" y="4704"/>
                  </a:lnTo>
                  <a:lnTo>
                    <a:pt x="1883156" y="0"/>
                  </a:lnTo>
                  <a:close/>
                </a:path>
              </a:pathLst>
            </a:custGeom>
            <a:solidFill>
              <a:srgbClr val="E8F5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776983" y="2779776"/>
              <a:ext cx="1943100" cy="360045"/>
            </a:xfrm>
            <a:custGeom>
              <a:avLst/>
              <a:gdLst/>
              <a:ahLst/>
              <a:cxnLst/>
              <a:rect l="l" t="t" r="r" b="b"/>
              <a:pathLst>
                <a:path w="1943100" h="360044">
                  <a:moveTo>
                    <a:pt x="0" y="59944"/>
                  </a:moveTo>
                  <a:lnTo>
                    <a:pt x="4704" y="36593"/>
                  </a:lnTo>
                  <a:lnTo>
                    <a:pt x="17541" y="17541"/>
                  </a:lnTo>
                  <a:lnTo>
                    <a:pt x="36593" y="4704"/>
                  </a:lnTo>
                  <a:lnTo>
                    <a:pt x="59943" y="0"/>
                  </a:lnTo>
                  <a:lnTo>
                    <a:pt x="1883156" y="0"/>
                  </a:lnTo>
                  <a:lnTo>
                    <a:pt x="1906506" y="4704"/>
                  </a:lnTo>
                  <a:lnTo>
                    <a:pt x="1925558" y="17541"/>
                  </a:lnTo>
                  <a:lnTo>
                    <a:pt x="1938395" y="36593"/>
                  </a:lnTo>
                  <a:lnTo>
                    <a:pt x="1943100" y="59944"/>
                  </a:lnTo>
                  <a:lnTo>
                    <a:pt x="1943100" y="299720"/>
                  </a:lnTo>
                  <a:lnTo>
                    <a:pt x="1938395" y="323070"/>
                  </a:lnTo>
                  <a:lnTo>
                    <a:pt x="1925558" y="342122"/>
                  </a:lnTo>
                  <a:lnTo>
                    <a:pt x="1906506" y="354959"/>
                  </a:lnTo>
                  <a:lnTo>
                    <a:pt x="1883156" y="359663"/>
                  </a:lnTo>
                  <a:lnTo>
                    <a:pt x="59943" y="359663"/>
                  </a:lnTo>
                  <a:lnTo>
                    <a:pt x="36593" y="354959"/>
                  </a:lnTo>
                  <a:lnTo>
                    <a:pt x="17541" y="342122"/>
                  </a:lnTo>
                  <a:lnTo>
                    <a:pt x="4704" y="323070"/>
                  </a:lnTo>
                  <a:lnTo>
                    <a:pt x="0" y="299720"/>
                  </a:lnTo>
                  <a:lnTo>
                    <a:pt x="0" y="59944"/>
                  </a:lnTo>
                  <a:close/>
                </a:path>
              </a:pathLst>
            </a:custGeom>
            <a:ln w="9144">
              <a:solidFill>
                <a:srgbClr val="90A6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2065782" y="2825572"/>
            <a:ext cx="136525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Екстракти</a:t>
            </a:r>
            <a:r>
              <a:rPr sz="1600" spc="-3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сухі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4350829" y="3207829"/>
            <a:ext cx="1724025" cy="466725"/>
            <a:chOff x="4350829" y="3207829"/>
            <a:chExt cx="1724025" cy="466725"/>
          </a:xfrm>
        </p:grpSpPr>
        <p:sp>
          <p:nvSpPr>
            <p:cNvPr id="10" name="object 10"/>
            <p:cNvSpPr/>
            <p:nvPr/>
          </p:nvSpPr>
          <p:spPr>
            <a:xfrm>
              <a:off x="4355591" y="3212592"/>
              <a:ext cx="1714500" cy="457200"/>
            </a:xfrm>
            <a:custGeom>
              <a:avLst/>
              <a:gdLst/>
              <a:ahLst/>
              <a:cxnLst/>
              <a:rect l="l" t="t" r="r" b="b"/>
              <a:pathLst>
                <a:path w="1714500" h="457200">
                  <a:moveTo>
                    <a:pt x="1638300" y="0"/>
                  </a:moveTo>
                  <a:lnTo>
                    <a:pt x="76200" y="0"/>
                  </a:lnTo>
                  <a:lnTo>
                    <a:pt x="46559" y="5994"/>
                  </a:lnTo>
                  <a:lnTo>
                    <a:pt x="22336" y="22336"/>
                  </a:lnTo>
                  <a:lnTo>
                    <a:pt x="5994" y="46559"/>
                  </a:lnTo>
                  <a:lnTo>
                    <a:pt x="0" y="76200"/>
                  </a:lnTo>
                  <a:lnTo>
                    <a:pt x="0" y="381000"/>
                  </a:lnTo>
                  <a:lnTo>
                    <a:pt x="5994" y="410640"/>
                  </a:lnTo>
                  <a:lnTo>
                    <a:pt x="22336" y="434863"/>
                  </a:lnTo>
                  <a:lnTo>
                    <a:pt x="46559" y="451205"/>
                  </a:lnTo>
                  <a:lnTo>
                    <a:pt x="76200" y="457200"/>
                  </a:lnTo>
                  <a:lnTo>
                    <a:pt x="1638300" y="457200"/>
                  </a:lnTo>
                  <a:lnTo>
                    <a:pt x="1667940" y="451205"/>
                  </a:lnTo>
                  <a:lnTo>
                    <a:pt x="1692163" y="434863"/>
                  </a:lnTo>
                  <a:lnTo>
                    <a:pt x="1708505" y="410640"/>
                  </a:lnTo>
                  <a:lnTo>
                    <a:pt x="1714500" y="381000"/>
                  </a:lnTo>
                  <a:lnTo>
                    <a:pt x="1714500" y="76200"/>
                  </a:lnTo>
                  <a:lnTo>
                    <a:pt x="1708505" y="46559"/>
                  </a:lnTo>
                  <a:lnTo>
                    <a:pt x="1692163" y="22336"/>
                  </a:lnTo>
                  <a:lnTo>
                    <a:pt x="1667940" y="5994"/>
                  </a:lnTo>
                  <a:lnTo>
                    <a:pt x="1638300" y="0"/>
                  </a:lnTo>
                  <a:close/>
                </a:path>
              </a:pathLst>
            </a:custGeom>
            <a:solidFill>
              <a:srgbClr val="FFDE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355591" y="3212592"/>
              <a:ext cx="1714500" cy="457200"/>
            </a:xfrm>
            <a:custGeom>
              <a:avLst/>
              <a:gdLst/>
              <a:ahLst/>
              <a:cxnLst/>
              <a:rect l="l" t="t" r="r" b="b"/>
              <a:pathLst>
                <a:path w="1714500" h="457200">
                  <a:moveTo>
                    <a:pt x="0" y="76200"/>
                  </a:moveTo>
                  <a:lnTo>
                    <a:pt x="5994" y="46559"/>
                  </a:lnTo>
                  <a:lnTo>
                    <a:pt x="22336" y="22336"/>
                  </a:lnTo>
                  <a:lnTo>
                    <a:pt x="46559" y="5994"/>
                  </a:lnTo>
                  <a:lnTo>
                    <a:pt x="76200" y="0"/>
                  </a:lnTo>
                  <a:lnTo>
                    <a:pt x="1638300" y="0"/>
                  </a:lnTo>
                  <a:lnTo>
                    <a:pt x="1667940" y="5994"/>
                  </a:lnTo>
                  <a:lnTo>
                    <a:pt x="1692163" y="22336"/>
                  </a:lnTo>
                  <a:lnTo>
                    <a:pt x="1708505" y="46559"/>
                  </a:lnTo>
                  <a:lnTo>
                    <a:pt x="1714500" y="76200"/>
                  </a:lnTo>
                  <a:lnTo>
                    <a:pt x="1714500" y="381000"/>
                  </a:lnTo>
                  <a:lnTo>
                    <a:pt x="1708505" y="410640"/>
                  </a:lnTo>
                  <a:lnTo>
                    <a:pt x="1692163" y="434863"/>
                  </a:lnTo>
                  <a:lnTo>
                    <a:pt x="1667940" y="451205"/>
                  </a:lnTo>
                  <a:lnTo>
                    <a:pt x="1638300" y="457200"/>
                  </a:lnTo>
                  <a:lnTo>
                    <a:pt x="76200" y="457200"/>
                  </a:lnTo>
                  <a:lnTo>
                    <a:pt x="46559" y="451205"/>
                  </a:lnTo>
                  <a:lnTo>
                    <a:pt x="22336" y="434863"/>
                  </a:lnTo>
                  <a:lnTo>
                    <a:pt x="5994" y="410640"/>
                  </a:lnTo>
                  <a:lnTo>
                    <a:pt x="0" y="381000"/>
                  </a:lnTo>
                  <a:lnTo>
                    <a:pt x="0" y="76200"/>
                  </a:lnTo>
                  <a:close/>
                </a:path>
              </a:pathLst>
            </a:custGeom>
            <a:ln w="9143">
              <a:solidFill>
                <a:srgbClr val="90A6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4591050" y="3185617"/>
            <a:ext cx="124523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Extracta</a:t>
            </a:r>
            <a:r>
              <a:rPr sz="1600" spc="-4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sicca</a:t>
            </a:r>
            <a:endParaRPr sz="1600">
              <a:latin typeface="Tahoma"/>
              <a:cs typeface="Tahoma"/>
            </a:endParaRPr>
          </a:p>
          <a:p>
            <a:pPr marL="635" algn="ctr">
              <a:lnSpc>
                <a:spcPct val="100000"/>
              </a:lnSpc>
              <a:spcBef>
                <a:spcPts val="5"/>
              </a:spcBef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(1:2)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4279201" y="3928681"/>
            <a:ext cx="1838325" cy="466725"/>
            <a:chOff x="4279201" y="3928681"/>
            <a:chExt cx="1838325" cy="466725"/>
          </a:xfrm>
        </p:grpSpPr>
        <p:sp>
          <p:nvSpPr>
            <p:cNvPr id="14" name="object 14"/>
            <p:cNvSpPr/>
            <p:nvPr/>
          </p:nvSpPr>
          <p:spPr>
            <a:xfrm>
              <a:off x="4283964" y="3933444"/>
              <a:ext cx="1828800" cy="457200"/>
            </a:xfrm>
            <a:custGeom>
              <a:avLst/>
              <a:gdLst/>
              <a:ahLst/>
              <a:cxnLst/>
              <a:rect l="l" t="t" r="r" b="b"/>
              <a:pathLst>
                <a:path w="1828800" h="457200">
                  <a:moveTo>
                    <a:pt x="1752600" y="0"/>
                  </a:moveTo>
                  <a:lnTo>
                    <a:pt x="76200" y="0"/>
                  </a:lnTo>
                  <a:lnTo>
                    <a:pt x="46559" y="5994"/>
                  </a:lnTo>
                  <a:lnTo>
                    <a:pt x="22336" y="22336"/>
                  </a:lnTo>
                  <a:lnTo>
                    <a:pt x="5994" y="46559"/>
                  </a:lnTo>
                  <a:lnTo>
                    <a:pt x="0" y="76199"/>
                  </a:lnTo>
                  <a:lnTo>
                    <a:pt x="0" y="380999"/>
                  </a:lnTo>
                  <a:lnTo>
                    <a:pt x="5994" y="410640"/>
                  </a:lnTo>
                  <a:lnTo>
                    <a:pt x="22336" y="434863"/>
                  </a:lnTo>
                  <a:lnTo>
                    <a:pt x="46559" y="451205"/>
                  </a:lnTo>
                  <a:lnTo>
                    <a:pt x="76200" y="457199"/>
                  </a:lnTo>
                  <a:lnTo>
                    <a:pt x="1752600" y="457199"/>
                  </a:lnTo>
                  <a:lnTo>
                    <a:pt x="1782240" y="451205"/>
                  </a:lnTo>
                  <a:lnTo>
                    <a:pt x="1806463" y="434863"/>
                  </a:lnTo>
                  <a:lnTo>
                    <a:pt x="1822805" y="410640"/>
                  </a:lnTo>
                  <a:lnTo>
                    <a:pt x="1828800" y="380999"/>
                  </a:lnTo>
                  <a:lnTo>
                    <a:pt x="1828800" y="76199"/>
                  </a:lnTo>
                  <a:lnTo>
                    <a:pt x="1822805" y="46559"/>
                  </a:lnTo>
                  <a:lnTo>
                    <a:pt x="1806463" y="22336"/>
                  </a:lnTo>
                  <a:lnTo>
                    <a:pt x="1782240" y="5994"/>
                  </a:lnTo>
                  <a:lnTo>
                    <a:pt x="1752600" y="0"/>
                  </a:lnTo>
                  <a:close/>
                </a:path>
              </a:pathLst>
            </a:custGeom>
            <a:solidFill>
              <a:srgbClr val="FFDE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283964" y="3933444"/>
              <a:ext cx="1828800" cy="457200"/>
            </a:xfrm>
            <a:custGeom>
              <a:avLst/>
              <a:gdLst/>
              <a:ahLst/>
              <a:cxnLst/>
              <a:rect l="l" t="t" r="r" b="b"/>
              <a:pathLst>
                <a:path w="1828800" h="457200">
                  <a:moveTo>
                    <a:pt x="0" y="76199"/>
                  </a:moveTo>
                  <a:lnTo>
                    <a:pt x="5994" y="46559"/>
                  </a:lnTo>
                  <a:lnTo>
                    <a:pt x="22336" y="22336"/>
                  </a:lnTo>
                  <a:lnTo>
                    <a:pt x="46559" y="5994"/>
                  </a:lnTo>
                  <a:lnTo>
                    <a:pt x="76200" y="0"/>
                  </a:lnTo>
                  <a:lnTo>
                    <a:pt x="1752600" y="0"/>
                  </a:lnTo>
                  <a:lnTo>
                    <a:pt x="1782240" y="5994"/>
                  </a:lnTo>
                  <a:lnTo>
                    <a:pt x="1806463" y="22336"/>
                  </a:lnTo>
                  <a:lnTo>
                    <a:pt x="1822805" y="46559"/>
                  </a:lnTo>
                  <a:lnTo>
                    <a:pt x="1828800" y="76199"/>
                  </a:lnTo>
                  <a:lnTo>
                    <a:pt x="1828800" y="380999"/>
                  </a:lnTo>
                  <a:lnTo>
                    <a:pt x="1822805" y="410640"/>
                  </a:lnTo>
                  <a:lnTo>
                    <a:pt x="1806463" y="434863"/>
                  </a:lnTo>
                  <a:lnTo>
                    <a:pt x="1782240" y="451205"/>
                  </a:lnTo>
                  <a:lnTo>
                    <a:pt x="1752600" y="457199"/>
                  </a:lnTo>
                  <a:lnTo>
                    <a:pt x="76200" y="457199"/>
                  </a:lnTo>
                  <a:lnTo>
                    <a:pt x="46559" y="451205"/>
                  </a:lnTo>
                  <a:lnTo>
                    <a:pt x="22336" y="434863"/>
                  </a:lnTo>
                  <a:lnTo>
                    <a:pt x="5994" y="410640"/>
                  </a:lnTo>
                  <a:lnTo>
                    <a:pt x="0" y="380999"/>
                  </a:lnTo>
                  <a:lnTo>
                    <a:pt x="0" y="76199"/>
                  </a:lnTo>
                  <a:close/>
                </a:path>
              </a:pathLst>
            </a:custGeom>
            <a:ln w="9144">
              <a:solidFill>
                <a:srgbClr val="90A6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4524247" y="3907028"/>
            <a:ext cx="135128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49580" marR="5080" indent="-437515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Extracta spissa </a:t>
            </a:r>
            <a:r>
              <a:rPr sz="1600" spc="-484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(1:1)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1697545" y="3855529"/>
            <a:ext cx="1952625" cy="370840"/>
            <a:chOff x="1697545" y="3855529"/>
            <a:chExt cx="1952625" cy="370840"/>
          </a:xfrm>
        </p:grpSpPr>
        <p:sp>
          <p:nvSpPr>
            <p:cNvPr id="18" name="object 18"/>
            <p:cNvSpPr/>
            <p:nvPr/>
          </p:nvSpPr>
          <p:spPr>
            <a:xfrm>
              <a:off x="1702307" y="3860291"/>
              <a:ext cx="1943100" cy="361315"/>
            </a:xfrm>
            <a:custGeom>
              <a:avLst/>
              <a:gdLst/>
              <a:ahLst/>
              <a:cxnLst/>
              <a:rect l="l" t="t" r="r" b="b"/>
              <a:pathLst>
                <a:path w="1943100" h="361314">
                  <a:moveTo>
                    <a:pt x="1882902" y="0"/>
                  </a:moveTo>
                  <a:lnTo>
                    <a:pt x="60198" y="0"/>
                  </a:lnTo>
                  <a:lnTo>
                    <a:pt x="36754" y="4726"/>
                  </a:lnTo>
                  <a:lnTo>
                    <a:pt x="17621" y="17621"/>
                  </a:lnTo>
                  <a:lnTo>
                    <a:pt x="4726" y="36754"/>
                  </a:lnTo>
                  <a:lnTo>
                    <a:pt x="0" y="60197"/>
                  </a:lnTo>
                  <a:lnTo>
                    <a:pt x="0" y="300989"/>
                  </a:lnTo>
                  <a:lnTo>
                    <a:pt x="4726" y="324433"/>
                  </a:lnTo>
                  <a:lnTo>
                    <a:pt x="17621" y="343566"/>
                  </a:lnTo>
                  <a:lnTo>
                    <a:pt x="36754" y="356461"/>
                  </a:lnTo>
                  <a:lnTo>
                    <a:pt x="60198" y="361187"/>
                  </a:lnTo>
                  <a:lnTo>
                    <a:pt x="1882902" y="361187"/>
                  </a:lnTo>
                  <a:lnTo>
                    <a:pt x="1906345" y="356461"/>
                  </a:lnTo>
                  <a:lnTo>
                    <a:pt x="1925478" y="343566"/>
                  </a:lnTo>
                  <a:lnTo>
                    <a:pt x="1938373" y="324433"/>
                  </a:lnTo>
                  <a:lnTo>
                    <a:pt x="1943100" y="300989"/>
                  </a:lnTo>
                  <a:lnTo>
                    <a:pt x="1943100" y="60197"/>
                  </a:lnTo>
                  <a:lnTo>
                    <a:pt x="1938373" y="36754"/>
                  </a:lnTo>
                  <a:lnTo>
                    <a:pt x="1925478" y="17621"/>
                  </a:lnTo>
                  <a:lnTo>
                    <a:pt x="1906345" y="4726"/>
                  </a:lnTo>
                  <a:lnTo>
                    <a:pt x="1882902" y="0"/>
                  </a:lnTo>
                  <a:close/>
                </a:path>
              </a:pathLst>
            </a:custGeom>
            <a:solidFill>
              <a:srgbClr val="DCEE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702307" y="3860291"/>
              <a:ext cx="1943100" cy="361315"/>
            </a:xfrm>
            <a:custGeom>
              <a:avLst/>
              <a:gdLst/>
              <a:ahLst/>
              <a:cxnLst/>
              <a:rect l="l" t="t" r="r" b="b"/>
              <a:pathLst>
                <a:path w="1943100" h="361314">
                  <a:moveTo>
                    <a:pt x="0" y="60197"/>
                  </a:moveTo>
                  <a:lnTo>
                    <a:pt x="4726" y="36754"/>
                  </a:lnTo>
                  <a:lnTo>
                    <a:pt x="17621" y="17621"/>
                  </a:lnTo>
                  <a:lnTo>
                    <a:pt x="36754" y="4726"/>
                  </a:lnTo>
                  <a:lnTo>
                    <a:pt x="60198" y="0"/>
                  </a:lnTo>
                  <a:lnTo>
                    <a:pt x="1882902" y="0"/>
                  </a:lnTo>
                  <a:lnTo>
                    <a:pt x="1906345" y="4726"/>
                  </a:lnTo>
                  <a:lnTo>
                    <a:pt x="1925478" y="17621"/>
                  </a:lnTo>
                  <a:lnTo>
                    <a:pt x="1938373" y="36754"/>
                  </a:lnTo>
                  <a:lnTo>
                    <a:pt x="1943100" y="60197"/>
                  </a:lnTo>
                  <a:lnTo>
                    <a:pt x="1943100" y="300989"/>
                  </a:lnTo>
                  <a:lnTo>
                    <a:pt x="1938373" y="324433"/>
                  </a:lnTo>
                  <a:lnTo>
                    <a:pt x="1925478" y="343566"/>
                  </a:lnTo>
                  <a:lnTo>
                    <a:pt x="1906345" y="356461"/>
                  </a:lnTo>
                  <a:lnTo>
                    <a:pt x="1882902" y="361187"/>
                  </a:lnTo>
                  <a:lnTo>
                    <a:pt x="60198" y="361187"/>
                  </a:lnTo>
                  <a:lnTo>
                    <a:pt x="36754" y="356461"/>
                  </a:lnTo>
                  <a:lnTo>
                    <a:pt x="17621" y="343566"/>
                  </a:lnTo>
                  <a:lnTo>
                    <a:pt x="4726" y="324433"/>
                  </a:lnTo>
                  <a:lnTo>
                    <a:pt x="0" y="300989"/>
                  </a:lnTo>
                  <a:lnTo>
                    <a:pt x="0" y="60197"/>
                  </a:lnTo>
                  <a:close/>
                </a:path>
              </a:pathLst>
            </a:custGeom>
            <a:ln w="9144">
              <a:solidFill>
                <a:srgbClr val="90A6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1953005" y="3907282"/>
            <a:ext cx="144208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Екстракти</a:t>
            </a:r>
            <a:r>
              <a:rPr sz="1600" spc="-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густі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4350829" y="2343721"/>
            <a:ext cx="1733550" cy="468630"/>
            <a:chOff x="4350829" y="2343721"/>
            <a:chExt cx="1733550" cy="468630"/>
          </a:xfrm>
        </p:grpSpPr>
        <p:sp>
          <p:nvSpPr>
            <p:cNvPr id="22" name="object 22"/>
            <p:cNvSpPr/>
            <p:nvPr/>
          </p:nvSpPr>
          <p:spPr>
            <a:xfrm>
              <a:off x="4355591" y="2348483"/>
              <a:ext cx="1724025" cy="459105"/>
            </a:xfrm>
            <a:custGeom>
              <a:avLst/>
              <a:gdLst/>
              <a:ahLst/>
              <a:cxnLst/>
              <a:rect l="l" t="t" r="r" b="b"/>
              <a:pathLst>
                <a:path w="1724025" h="459105">
                  <a:moveTo>
                    <a:pt x="1647190" y="0"/>
                  </a:moveTo>
                  <a:lnTo>
                    <a:pt x="76454" y="0"/>
                  </a:lnTo>
                  <a:lnTo>
                    <a:pt x="46720" y="6016"/>
                  </a:lnTo>
                  <a:lnTo>
                    <a:pt x="22415" y="22415"/>
                  </a:lnTo>
                  <a:lnTo>
                    <a:pt x="6016" y="46720"/>
                  </a:lnTo>
                  <a:lnTo>
                    <a:pt x="0" y="76453"/>
                  </a:lnTo>
                  <a:lnTo>
                    <a:pt x="0" y="382269"/>
                  </a:lnTo>
                  <a:lnTo>
                    <a:pt x="6016" y="412003"/>
                  </a:lnTo>
                  <a:lnTo>
                    <a:pt x="22415" y="436308"/>
                  </a:lnTo>
                  <a:lnTo>
                    <a:pt x="46720" y="452707"/>
                  </a:lnTo>
                  <a:lnTo>
                    <a:pt x="76454" y="458724"/>
                  </a:lnTo>
                  <a:lnTo>
                    <a:pt x="1647190" y="458724"/>
                  </a:lnTo>
                  <a:lnTo>
                    <a:pt x="1676923" y="452707"/>
                  </a:lnTo>
                  <a:lnTo>
                    <a:pt x="1701228" y="436308"/>
                  </a:lnTo>
                  <a:lnTo>
                    <a:pt x="1717627" y="412003"/>
                  </a:lnTo>
                  <a:lnTo>
                    <a:pt x="1723644" y="382269"/>
                  </a:lnTo>
                  <a:lnTo>
                    <a:pt x="1723644" y="76453"/>
                  </a:lnTo>
                  <a:lnTo>
                    <a:pt x="1717627" y="46720"/>
                  </a:lnTo>
                  <a:lnTo>
                    <a:pt x="1701228" y="22415"/>
                  </a:lnTo>
                  <a:lnTo>
                    <a:pt x="1676923" y="6016"/>
                  </a:lnTo>
                  <a:lnTo>
                    <a:pt x="1647190" y="0"/>
                  </a:lnTo>
                  <a:close/>
                </a:path>
              </a:pathLst>
            </a:custGeom>
            <a:solidFill>
              <a:srgbClr val="FFE6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355591" y="2348483"/>
              <a:ext cx="1724025" cy="459105"/>
            </a:xfrm>
            <a:custGeom>
              <a:avLst/>
              <a:gdLst/>
              <a:ahLst/>
              <a:cxnLst/>
              <a:rect l="l" t="t" r="r" b="b"/>
              <a:pathLst>
                <a:path w="1724025" h="459105">
                  <a:moveTo>
                    <a:pt x="0" y="76453"/>
                  </a:moveTo>
                  <a:lnTo>
                    <a:pt x="6016" y="46720"/>
                  </a:lnTo>
                  <a:lnTo>
                    <a:pt x="22415" y="22415"/>
                  </a:lnTo>
                  <a:lnTo>
                    <a:pt x="46720" y="6016"/>
                  </a:lnTo>
                  <a:lnTo>
                    <a:pt x="76454" y="0"/>
                  </a:lnTo>
                  <a:lnTo>
                    <a:pt x="1647190" y="0"/>
                  </a:lnTo>
                  <a:lnTo>
                    <a:pt x="1676923" y="6016"/>
                  </a:lnTo>
                  <a:lnTo>
                    <a:pt x="1701228" y="22415"/>
                  </a:lnTo>
                  <a:lnTo>
                    <a:pt x="1717627" y="46720"/>
                  </a:lnTo>
                  <a:lnTo>
                    <a:pt x="1723644" y="76453"/>
                  </a:lnTo>
                  <a:lnTo>
                    <a:pt x="1723644" y="382269"/>
                  </a:lnTo>
                  <a:lnTo>
                    <a:pt x="1717627" y="412003"/>
                  </a:lnTo>
                  <a:lnTo>
                    <a:pt x="1701228" y="436308"/>
                  </a:lnTo>
                  <a:lnTo>
                    <a:pt x="1676923" y="452707"/>
                  </a:lnTo>
                  <a:lnTo>
                    <a:pt x="1647190" y="458724"/>
                  </a:lnTo>
                  <a:lnTo>
                    <a:pt x="76454" y="458724"/>
                  </a:lnTo>
                  <a:lnTo>
                    <a:pt x="46720" y="452707"/>
                  </a:lnTo>
                  <a:lnTo>
                    <a:pt x="22415" y="436308"/>
                  </a:lnTo>
                  <a:lnTo>
                    <a:pt x="6016" y="412003"/>
                  </a:lnTo>
                  <a:lnTo>
                    <a:pt x="0" y="382269"/>
                  </a:lnTo>
                  <a:lnTo>
                    <a:pt x="0" y="76453"/>
                  </a:lnTo>
                  <a:close/>
                </a:path>
              </a:pathLst>
            </a:custGeom>
            <a:ln w="9144">
              <a:solidFill>
                <a:srgbClr val="90A6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4517897" y="2289428"/>
            <a:ext cx="14001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46405" marR="5080" indent="-43434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496382"/>
                </a:solidFill>
                <a:latin typeface="Tahoma"/>
                <a:cs typeface="Tahoma"/>
              </a:rPr>
              <a:t>Extracta</a:t>
            </a:r>
            <a:r>
              <a:rPr sz="1800" spc="-6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sicca </a:t>
            </a:r>
            <a:r>
              <a:rPr sz="1800" spc="-55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496382"/>
                </a:solidFill>
                <a:latin typeface="Tahoma"/>
                <a:cs typeface="Tahoma"/>
              </a:rPr>
              <a:t>(1:1)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6583489" y="2273617"/>
            <a:ext cx="2097405" cy="538480"/>
            <a:chOff x="6583489" y="2273617"/>
            <a:chExt cx="2097405" cy="538480"/>
          </a:xfrm>
        </p:grpSpPr>
        <p:sp>
          <p:nvSpPr>
            <p:cNvPr id="26" name="object 26"/>
            <p:cNvSpPr/>
            <p:nvPr/>
          </p:nvSpPr>
          <p:spPr>
            <a:xfrm>
              <a:off x="6588252" y="2278379"/>
              <a:ext cx="2087880" cy="528955"/>
            </a:xfrm>
            <a:custGeom>
              <a:avLst/>
              <a:gdLst/>
              <a:ahLst/>
              <a:cxnLst/>
              <a:rect l="l" t="t" r="r" b="b"/>
              <a:pathLst>
                <a:path w="2087879" h="528955">
                  <a:moveTo>
                    <a:pt x="1999742" y="0"/>
                  </a:moveTo>
                  <a:lnTo>
                    <a:pt x="88138" y="0"/>
                  </a:lnTo>
                  <a:lnTo>
                    <a:pt x="53846" y="6931"/>
                  </a:lnTo>
                  <a:lnTo>
                    <a:pt x="25828" y="25828"/>
                  </a:lnTo>
                  <a:lnTo>
                    <a:pt x="6931" y="53846"/>
                  </a:lnTo>
                  <a:lnTo>
                    <a:pt x="0" y="88137"/>
                  </a:lnTo>
                  <a:lnTo>
                    <a:pt x="0" y="440690"/>
                  </a:lnTo>
                  <a:lnTo>
                    <a:pt x="6931" y="474981"/>
                  </a:lnTo>
                  <a:lnTo>
                    <a:pt x="25828" y="502999"/>
                  </a:lnTo>
                  <a:lnTo>
                    <a:pt x="53846" y="521896"/>
                  </a:lnTo>
                  <a:lnTo>
                    <a:pt x="88138" y="528828"/>
                  </a:lnTo>
                  <a:lnTo>
                    <a:pt x="1999742" y="528828"/>
                  </a:lnTo>
                  <a:lnTo>
                    <a:pt x="2034033" y="521896"/>
                  </a:lnTo>
                  <a:lnTo>
                    <a:pt x="2062051" y="502999"/>
                  </a:lnTo>
                  <a:lnTo>
                    <a:pt x="2080948" y="474981"/>
                  </a:lnTo>
                  <a:lnTo>
                    <a:pt x="2087879" y="440690"/>
                  </a:lnTo>
                  <a:lnTo>
                    <a:pt x="2087879" y="88137"/>
                  </a:lnTo>
                  <a:lnTo>
                    <a:pt x="2080948" y="53846"/>
                  </a:lnTo>
                  <a:lnTo>
                    <a:pt x="2062051" y="25828"/>
                  </a:lnTo>
                  <a:lnTo>
                    <a:pt x="2034033" y="6931"/>
                  </a:lnTo>
                  <a:lnTo>
                    <a:pt x="1999742" y="0"/>
                  </a:lnTo>
                  <a:close/>
                </a:path>
              </a:pathLst>
            </a:custGeom>
            <a:solidFill>
              <a:srgbClr val="DFF4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6588252" y="2278379"/>
              <a:ext cx="2087880" cy="528955"/>
            </a:xfrm>
            <a:custGeom>
              <a:avLst/>
              <a:gdLst/>
              <a:ahLst/>
              <a:cxnLst/>
              <a:rect l="l" t="t" r="r" b="b"/>
              <a:pathLst>
                <a:path w="2087879" h="528955">
                  <a:moveTo>
                    <a:pt x="0" y="88137"/>
                  </a:moveTo>
                  <a:lnTo>
                    <a:pt x="6931" y="53846"/>
                  </a:lnTo>
                  <a:lnTo>
                    <a:pt x="25828" y="25828"/>
                  </a:lnTo>
                  <a:lnTo>
                    <a:pt x="53846" y="6931"/>
                  </a:lnTo>
                  <a:lnTo>
                    <a:pt x="88138" y="0"/>
                  </a:lnTo>
                  <a:lnTo>
                    <a:pt x="1999742" y="0"/>
                  </a:lnTo>
                  <a:lnTo>
                    <a:pt x="2034033" y="6931"/>
                  </a:lnTo>
                  <a:lnTo>
                    <a:pt x="2062051" y="25828"/>
                  </a:lnTo>
                  <a:lnTo>
                    <a:pt x="2080948" y="53846"/>
                  </a:lnTo>
                  <a:lnTo>
                    <a:pt x="2087879" y="88137"/>
                  </a:lnTo>
                  <a:lnTo>
                    <a:pt x="2087879" y="440690"/>
                  </a:lnTo>
                  <a:lnTo>
                    <a:pt x="2080948" y="474981"/>
                  </a:lnTo>
                  <a:lnTo>
                    <a:pt x="2062051" y="502999"/>
                  </a:lnTo>
                  <a:lnTo>
                    <a:pt x="2034033" y="521896"/>
                  </a:lnTo>
                  <a:lnTo>
                    <a:pt x="1999742" y="528828"/>
                  </a:lnTo>
                  <a:lnTo>
                    <a:pt x="88138" y="528828"/>
                  </a:lnTo>
                  <a:lnTo>
                    <a:pt x="53846" y="521896"/>
                  </a:lnTo>
                  <a:lnTo>
                    <a:pt x="25828" y="502999"/>
                  </a:lnTo>
                  <a:lnTo>
                    <a:pt x="6931" y="474981"/>
                  </a:lnTo>
                  <a:lnTo>
                    <a:pt x="0" y="440690"/>
                  </a:lnTo>
                  <a:lnTo>
                    <a:pt x="0" y="88137"/>
                  </a:lnTo>
                  <a:close/>
                </a:path>
              </a:pathLst>
            </a:custGeom>
            <a:ln w="9144">
              <a:solidFill>
                <a:srgbClr val="90A6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6735318" y="2286380"/>
            <a:ext cx="179197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100%</a:t>
            </a:r>
            <a:r>
              <a:rPr sz="1600" spc="-3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вміст</a:t>
            </a:r>
            <a:r>
              <a:rPr sz="1600" spc="-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діючих</a:t>
            </a:r>
            <a:endParaRPr sz="1600">
              <a:latin typeface="Tahoma"/>
              <a:cs typeface="Tahoma"/>
            </a:endParaRPr>
          </a:p>
          <a:p>
            <a:pPr marL="2540" algn="ctr">
              <a:lnSpc>
                <a:spcPct val="100000"/>
              </a:lnSpc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речовин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6583489" y="3152965"/>
            <a:ext cx="2097405" cy="576580"/>
            <a:chOff x="6583489" y="3152965"/>
            <a:chExt cx="2097405" cy="576580"/>
          </a:xfrm>
        </p:grpSpPr>
        <p:sp>
          <p:nvSpPr>
            <p:cNvPr id="30" name="object 30"/>
            <p:cNvSpPr/>
            <p:nvPr/>
          </p:nvSpPr>
          <p:spPr>
            <a:xfrm>
              <a:off x="6588252" y="3157727"/>
              <a:ext cx="2087880" cy="567055"/>
            </a:xfrm>
            <a:custGeom>
              <a:avLst/>
              <a:gdLst/>
              <a:ahLst/>
              <a:cxnLst/>
              <a:rect l="l" t="t" r="r" b="b"/>
              <a:pathLst>
                <a:path w="2087879" h="567054">
                  <a:moveTo>
                    <a:pt x="1993392" y="0"/>
                  </a:moveTo>
                  <a:lnTo>
                    <a:pt x="94488" y="0"/>
                  </a:lnTo>
                  <a:lnTo>
                    <a:pt x="57703" y="7423"/>
                  </a:lnTo>
                  <a:lnTo>
                    <a:pt x="27670" y="27670"/>
                  </a:lnTo>
                  <a:lnTo>
                    <a:pt x="7423" y="57703"/>
                  </a:lnTo>
                  <a:lnTo>
                    <a:pt x="0" y="94487"/>
                  </a:lnTo>
                  <a:lnTo>
                    <a:pt x="0" y="472440"/>
                  </a:lnTo>
                  <a:lnTo>
                    <a:pt x="7423" y="509224"/>
                  </a:lnTo>
                  <a:lnTo>
                    <a:pt x="27670" y="539257"/>
                  </a:lnTo>
                  <a:lnTo>
                    <a:pt x="57703" y="559504"/>
                  </a:lnTo>
                  <a:lnTo>
                    <a:pt x="94488" y="566928"/>
                  </a:lnTo>
                  <a:lnTo>
                    <a:pt x="1993392" y="566928"/>
                  </a:lnTo>
                  <a:lnTo>
                    <a:pt x="2030176" y="559504"/>
                  </a:lnTo>
                  <a:lnTo>
                    <a:pt x="2060209" y="539257"/>
                  </a:lnTo>
                  <a:lnTo>
                    <a:pt x="2080456" y="509224"/>
                  </a:lnTo>
                  <a:lnTo>
                    <a:pt x="2087879" y="472440"/>
                  </a:lnTo>
                  <a:lnTo>
                    <a:pt x="2087879" y="94487"/>
                  </a:lnTo>
                  <a:lnTo>
                    <a:pt x="2080456" y="57703"/>
                  </a:lnTo>
                  <a:lnTo>
                    <a:pt x="2060209" y="27670"/>
                  </a:lnTo>
                  <a:lnTo>
                    <a:pt x="2030176" y="7423"/>
                  </a:lnTo>
                  <a:lnTo>
                    <a:pt x="1993392" y="0"/>
                  </a:lnTo>
                  <a:close/>
                </a:path>
              </a:pathLst>
            </a:custGeom>
            <a:solidFill>
              <a:srgbClr val="DFF4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6588252" y="3157727"/>
              <a:ext cx="2087880" cy="567055"/>
            </a:xfrm>
            <a:custGeom>
              <a:avLst/>
              <a:gdLst/>
              <a:ahLst/>
              <a:cxnLst/>
              <a:rect l="l" t="t" r="r" b="b"/>
              <a:pathLst>
                <a:path w="2087879" h="567054">
                  <a:moveTo>
                    <a:pt x="0" y="94487"/>
                  </a:moveTo>
                  <a:lnTo>
                    <a:pt x="7423" y="57703"/>
                  </a:lnTo>
                  <a:lnTo>
                    <a:pt x="27670" y="27670"/>
                  </a:lnTo>
                  <a:lnTo>
                    <a:pt x="57703" y="7423"/>
                  </a:lnTo>
                  <a:lnTo>
                    <a:pt x="94488" y="0"/>
                  </a:lnTo>
                  <a:lnTo>
                    <a:pt x="1993392" y="0"/>
                  </a:lnTo>
                  <a:lnTo>
                    <a:pt x="2030176" y="7423"/>
                  </a:lnTo>
                  <a:lnTo>
                    <a:pt x="2060209" y="27670"/>
                  </a:lnTo>
                  <a:lnTo>
                    <a:pt x="2080456" y="57703"/>
                  </a:lnTo>
                  <a:lnTo>
                    <a:pt x="2087879" y="94487"/>
                  </a:lnTo>
                  <a:lnTo>
                    <a:pt x="2087879" y="472440"/>
                  </a:lnTo>
                  <a:lnTo>
                    <a:pt x="2080456" y="509224"/>
                  </a:lnTo>
                  <a:lnTo>
                    <a:pt x="2060209" y="539257"/>
                  </a:lnTo>
                  <a:lnTo>
                    <a:pt x="2030176" y="559504"/>
                  </a:lnTo>
                  <a:lnTo>
                    <a:pt x="1993392" y="566928"/>
                  </a:lnTo>
                  <a:lnTo>
                    <a:pt x="94488" y="566928"/>
                  </a:lnTo>
                  <a:lnTo>
                    <a:pt x="57703" y="559504"/>
                  </a:lnTo>
                  <a:lnTo>
                    <a:pt x="27670" y="539257"/>
                  </a:lnTo>
                  <a:lnTo>
                    <a:pt x="7423" y="509224"/>
                  </a:lnTo>
                  <a:lnTo>
                    <a:pt x="0" y="472440"/>
                  </a:lnTo>
                  <a:lnTo>
                    <a:pt x="0" y="94487"/>
                  </a:lnTo>
                  <a:close/>
                </a:path>
              </a:pathLst>
            </a:custGeom>
            <a:ln w="9144">
              <a:solidFill>
                <a:srgbClr val="90A6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6727952" y="3185286"/>
            <a:ext cx="180784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48640" marR="5080" indent="-536575">
              <a:lnSpc>
                <a:spcPct val="100000"/>
              </a:lnSpc>
              <a:spcBef>
                <a:spcPts val="95"/>
              </a:spcBef>
              <a:tabLst>
                <a:tab pos="622935" algn="l"/>
              </a:tabLst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50 %		вміст</a:t>
            </a:r>
            <a:r>
              <a:rPr sz="1600" spc="-6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діючих </a:t>
            </a:r>
            <a:r>
              <a:rPr sz="1600" spc="-484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речовин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6583489" y="4036885"/>
            <a:ext cx="2097405" cy="624205"/>
            <a:chOff x="6583489" y="4036885"/>
            <a:chExt cx="2097405" cy="624205"/>
          </a:xfrm>
        </p:grpSpPr>
        <p:sp>
          <p:nvSpPr>
            <p:cNvPr id="34" name="object 34"/>
            <p:cNvSpPr/>
            <p:nvPr/>
          </p:nvSpPr>
          <p:spPr>
            <a:xfrm>
              <a:off x="6588252" y="4041647"/>
              <a:ext cx="2087880" cy="614680"/>
            </a:xfrm>
            <a:custGeom>
              <a:avLst/>
              <a:gdLst/>
              <a:ahLst/>
              <a:cxnLst/>
              <a:rect l="l" t="t" r="r" b="b"/>
              <a:pathLst>
                <a:path w="2087879" h="614679">
                  <a:moveTo>
                    <a:pt x="1985518" y="0"/>
                  </a:moveTo>
                  <a:lnTo>
                    <a:pt x="102362" y="0"/>
                  </a:lnTo>
                  <a:lnTo>
                    <a:pt x="62525" y="8046"/>
                  </a:lnTo>
                  <a:lnTo>
                    <a:pt x="29987" y="29987"/>
                  </a:lnTo>
                  <a:lnTo>
                    <a:pt x="8046" y="62525"/>
                  </a:lnTo>
                  <a:lnTo>
                    <a:pt x="0" y="102362"/>
                  </a:lnTo>
                  <a:lnTo>
                    <a:pt x="0" y="511809"/>
                  </a:lnTo>
                  <a:lnTo>
                    <a:pt x="8046" y="551646"/>
                  </a:lnTo>
                  <a:lnTo>
                    <a:pt x="29987" y="584184"/>
                  </a:lnTo>
                  <a:lnTo>
                    <a:pt x="62525" y="606125"/>
                  </a:lnTo>
                  <a:lnTo>
                    <a:pt x="102362" y="614171"/>
                  </a:lnTo>
                  <a:lnTo>
                    <a:pt x="1985518" y="614171"/>
                  </a:lnTo>
                  <a:lnTo>
                    <a:pt x="2025354" y="606125"/>
                  </a:lnTo>
                  <a:lnTo>
                    <a:pt x="2057892" y="584184"/>
                  </a:lnTo>
                  <a:lnTo>
                    <a:pt x="2079833" y="551646"/>
                  </a:lnTo>
                  <a:lnTo>
                    <a:pt x="2087879" y="511809"/>
                  </a:lnTo>
                  <a:lnTo>
                    <a:pt x="2087879" y="102362"/>
                  </a:lnTo>
                  <a:lnTo>
                    <a:pt x="2079833" y="62525"/>
                  </a:lnTo>
                  <a:lnTo>
                    <a:pt x="2057892" y="29987"/>
                  </a:lnTo>
                  <a:lnTo>
                    <a:pt x="2025354" y="8046"/>
                  </a:lnTo>
                  <a:lnTo>
                    <a:pt x="1985518" y="0"/>
                  </a:lnTo>
                  <a:close/>
                </a:path>
              </a:pathLst>
            </a:custGeom>
            <a:solidFill>
              <a:srgbClr val="DFF4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6588252" y="4041647"/>
              <a:ext cx="2087880" cy="614680"/>
            </a:xfrm>
            <a:custGeom>
              <a:avLst/>
              <a:gdLst/>
              <a:ahLst/>
              <a:cxnLst/>
              <a:rect l="l" t="t" r="r" b="b"/>
              <a:pathLst>
                <a:path w="2087879" h="614679">
                  <a:moveTo>
                    <a:pt x="0" y="102362"/>
                  </a:moveTo>
                  <a:lnTo>
                    <a:pt x="8046" y="62525"/>
                  </a:lnTo>
                  <a:lnTo>
                    <a:pt x="29987" y="29987"/>
                  </a:lnTo>
                  <a:lnTo>
                    <a:pt x="62525" y="8046"/>
                  </a:lnTo>
                  <a:lnTo>
                    <a:pt x="102362" y="0"/>
                  </a:lnTo>
                  <a:lnTo>
                    <a:pt x="1985518" y="0"/>
                  </a:lnTo>
                  <a:lnTo>
                    <a:pt x="2025354" y="8046"/>
                  </a:lnTo>
                  <a:lnTo>
                    <a:pt x="2057892" y="29987"/>
                  </a:lnTo>
                  <a:lnTo>
                    <a:pt x="2079833" y="62525"/>
                  </a:lnTo>
                  <a:lnTo>
                    <a:pt x="2087879" y="102362"/>
                  </a:lnTo>
                  <a:lnTo>
                    <a:pt x="2087879" y="511809"/>
                  </a:lnTo>
                  <a:lnTo>
                    <a:pt x="2079833" y="551646"/>
                  </a:lnTo>
                  <a:lnTo>
                    <a:pt x="2057892" y="584184"/>
                  </a:lnTo>
                  <a:lnTo>
                    <a:pt x="2025354" y="606125"/>
                  </a:lnTo>
                  <a:lnTo>
                    <a:pt x="1985518" y="614171"/>
                  </a:lnTo>
                  <a:lnTo>
                    <a:pt x="102362" y="614171"/>
                  </a:lnTo>
                  <a:lnTo>
                    <a:pt x="62525" y="606125"/>
                  </a:lnTo>
                  <a:lnTo>
                    <a:pt x="29987" y="584184"/>
                  </a:lnTo>
                  <a:lnTo>
                    <a:pt x="8046" y="551646"/>
                  </a:lnTo>
                  <a:lnTo>
                    <a:pt x="0" y="511809"/>
                  </a:lnTo>
                  <a:lnTo>
                    <a:pt x="0" y="102362"/>
                  </a:lnTo>
                  <a:close/>
                </a:path>
              </a:pathLst>
            </a:custGeom>
            <a:ln w="9144">
              <a:solidFill>
                <a:srgbClr val="90A6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6682867" y="4047871"/>
            <a:ext cx="189992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10820" marR="5080" indent="-198755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завжди</a:t>
            </a:r>
            <a:r>
              <a:rPr sz="1600" spc="-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100</a:t>
            </a:r>
            <a:r>
              <a:rPr sz="1600" spc="-3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%</a:t>
            </a:r>
            <a:r>
              <a:rPr sz="1600" spc="-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вміст </a:t>
            </a:r>
            <a:r>
              <a:rPr sz="1600" spc="-484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діючих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речовин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1731073" y="4417885"/>
            <a:ext cx="1952625" cy="370840"/>
            <a:chOff x="1731073" y="4417885"/>
            <a:chExt cx="1952625" cy="370840"/>
          </a:xfrm>
        </p:grpSpPr>
        <p:sp>
          <p:nvSpPr>
            <p:cNvPr id="38" name="object 38"/>
            <p:cNvSpPr/>
            <p:nvPr/>
          </p:nvSpPr>
          <p:spPr>
            <a:xfrm>
              <a:off x="1735835" y="4422647"/>
              <a:ext cx="1943100" cy="361315"/>
            </a:xfrm>
            <a:custGeom>
              <a:avLst/>
              <a:gdLst/>
              <a:ahLst/>
              <a:cxnLst/>
              <a:rect l="l" t="t" r="r" b="b"/>
              <a:pathLst>
                <a:path w="1943100" h="361314">
                  <a:moveTo>
                    <a:pt x="1882902" y="0"/>
                  </a:moveTo>
                  <a:lnTo>
                    <a:pt x="60197" y="0"/>
                  </a:lnTo>
                  <a:lnTo>
                    <a:pt x="36754" y="4726"/>
                  </a:lnTo>
                  <a:lnTo>
                    <a:pt x="17621" y="17621"/>
                  </a:lnTo>
                  <a:lnTo>
                    <a:pt x="4726" y="36754"/>
                  </a:lnTo>
                  <a:lnTo>
                    <a:pt x="0" y="60197"/>
                  </a:lnTo>
                  <a:lnTo>
                    <a:pt x="0" y="300989"/>
                  </a:lnTo>
                  <a:lnTo>
                    <a:pt x="4726" y="324433"/>
                  </a:lnTo>
                  <a:lnTo>
                    <a:pt x="17621" y="343566"/>
                  </a:lnTo>
                  <a:lnTo>
                    <a:pt x="36754" y="356461"/>
                  </a:lnTo>
                  <a:lnTo>
                    <a:pt x="60197" y="361188"/>
                  </a:lnTo>
                  <a:lnTo>
                    <a:pt x="1882902" y="361188"/>
                  </a:lnTo>
                  <a:lnTo>
                    <a:pt x="1906345" y="356461"/>
                  </a:lnTo>
                  <a:lnTo>
                    <a:pt x="1925478" y="343566"/>
                  </a:lnTo>
                  <a:lnTo>
                    <a:pt x="1938373" y="324433"/>
                  </a:lnTo>
                  <a:lnTo>
                    <a:pt x="1943100" y="300989"/>
                  </a:lnTo>
                  <a:lnTo>
                    <a:pt x="1943100" y="60197"/>
                  </a:lnTo>
                  <a:lnTo>
                    <a:pt x="1938373" y="36754"/>
                  </a:lnTo>
                  <a:lnTo>
                    <a:pt x="1925478" y="17621"/>
                  </a:lnTo>
                  <a:lnTo>
                    <a:pt x="1906345" y="4726"/>
                  </a:lnTo>
                  <a:lnTo>
                    <a:pt x="1882902" y="0"/>
                  </a:lnTo>
                  <a:close/>
                </a:path>
              </a:pathLst>
            </a:custGeom>
            <a:solidFill>
              <a:srgbClr val="DCEE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735835" y="4422647"/>
              <a:ext cx="1943100" cy="361315"/>
            </a:xfrm>
            <a:custGeom>
              <a:avLst/>
              <a:gdLst/>
              <a:ahLst/>
              <a:cxnLst/>
              <a:rect l="l" t="t" r="r" b="b"/>
              <a:pathLst>
                <a:path w="1943100" h="361314">
                  <a:moveTo>
                    <a:pt x="0" y="60197"/>
                  </a:moveTo>
                  <a:lnTo>
                    <a:pt x="4726" y="36754"/>
                  </a:lnTo>
                  <a:lnTo>
                    <a:pt x="17621" y="17621"/>
                  </a:lnTo>
                  <a:lnTo>
                    <a:pt x="36754" y="4726"/>
                  </a:lnTo>
                  <a:lnTo>
                    <a:pt x="60197" y="0"/>
                  </a:lnTo>
                  <a:lnTo>
                    <a:pt x="1882902" y="0"/>
                  </a:lnTo>
                  <a:lnTo>
                    <a:pt x="1906345" y="4726"/>
                  </a:lnTo>
                  <a:lnTo>
                    <a:pt x="1925478" y="17621"/>
                  </a:lnTo>
                  <a:lnTo>
                    <a:pt x="1938373" y="36754"/>
                  </a:lnTo>
                  <a:lnTo>
                    <a:pt x="1943100" y="60197"/>
                  </a:lnTo>
                  <a:lnTo>
                    <a:pt x="1943100" y="300989"/>
                  </a:lnTo>
                  <a:lnTo>
                    <a:pt x="1938373" y="324433"/>
                  </a:lnTo>
                  <a:lnTo>
                    <a:pt x="1925478" y="343566"/>
                  </a:lnTo>
                  <a:lnTo>
                    <a:pt x="1906345" y="356461"/>
                  </a:lnTo>
                  <a:lnTo>
                    <a:pt x="1882902" y="361188"/>
                  </a:lnTo>
                  <a:lnTo>
                    <a:pt x="60197" y="361188"/>
                  </a:lnTo>
                  <a:lnTo>
                    <a:pt x="36754" y="356461"/>
                  </a:lnTo>
                  <a:lnTo>
                    <a:pt x="17621" y="343566"/>
                  </a:lnTo>
                  <a:lnTo>
                    <a:pt x="4726" y="324433"/>
                  </a:lnTo>
                  <a:lnTo>
                    <a:pt x="0" y="300989"/>
                  </a:lnTo>
                  <a:lnTo>
                    <a:pt x="0" y="60197"/>
                  </a:lnTo>
                  <a:close/>
                </a:path>
              </a:pathLst>
            </a:custGeom>
            <a:ln w="9144">
              <a:solidFill>
                <a:srgbClr val="90A6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1986152" y="4469384"/>
            <a:ext cx="144145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Екстракти</a:t>
            </a:r>
            <a:r>
              <a:rPr sz="1600" spc="-3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рідкі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2133600" y="1764792"/>
            <a:ext cx="6560820" cy="360045"/>
            <a:chOff x="2133600" y="1764792"/>
            <a:chExt cx="6560820" cy="360045"/>
          </a:xfrm>
        </p:grpSpPr>
        <p:sp>
          <p:nvSpPr>
            <p:cNvPr id="42" name="object 42"/>
            <p:cNvSpPr/>
            <p:nvPr/>
          </p:nvSpPr>
          <p:spPr>
            <a:xfrm>
              <a:off x="2138172" y="1769364"/>
              <a:ext cx="6551930" cy="350520"/>
            </a:xfrm>
            <a:custGeom>
              <a:avLst/>
              <a:gdLst/>
              <a:ahLst/>
              <a:cxnLst/>
              <a:rect l="l" t="t" r="r" b="b"/>
              <a:pathLst>
                <a:path w="6551930" h="350519">
                  <a:moveTo>
                    <a:pt x="6493256" y="0"/>
                  </a:moveTo>
                  <a:lnTo>
                    <a:pt x="58419" y="0"/>
                  </a:lnTo>
                  <a:lnTo>
                    <a:pt x="35683" y="4591"/>
                  </a:lnTo>
                  <a:lnTo>
                    <a:pt x="17113" y="17113"/>
                  </a:lnTo>
                  <a:lnTo>
                    <a:pt x="4591" y="35683"/>
                  </a:lnTo>
                  <a:lnTo>
                    <a:pt x="0" y="58420"/>
                  </a:lnTo>
                  <a:lnTo>
                    <a:pt x="0" y="292100"/>
                  </a:lnTo>
                  <a:lnTo>
                    <a:pt x="4591" y="314836"/>
                  </a:lnTo>
                  <a:lnTo>
                    <a:pt x="17113" y="333406"/>
                  </a:lnTo>
                  <a:lnTo>
                    <a:pt x="35683" y="345928"/>
                  </a:lnTo>
                  <a:lnTo>
                    <a:pt x="58419" y="350520"/>
                  </a:lnTo>
                  <a:lnTo>
                    <a:pt x="6493256" y="350520"/>
                  </a:lnTo>
                  <a:lnTo>
                    <a:pt x="6515992" y="345928"/>
                  </a:lnTo>
                  <a:lnTo>
                    <a:pt x="6534562" y="333406"/>
                  </a:lnTo>
                  <a:lnTo>
                    <a:pt x="6547084" y="314836"/>
                  </a:lnTo>
                  <a:lnTo>
                    <a:pt x="6551676" y="292100"/>
                  </a:lnTo>
                  <a:lnTo>
                    <a:pt x="6551676" y="58420"/>
                  </a:lnTo>
                  <a:lnTo>
                    <a:pt x="6547084" y="35683"/>
                  </a:lnTo>
                  <a:lnTo>
                    <a:pt x="6534562" y="17113"/>
                  </a:lnTo>
                  <a:lnTo>
                    <a:pt x="6515992" y="4591"/>
                  </a:lnTo>
                  <a:lnTo>
                    <a:pt x="6493256" y="0"/>
                  </a:lnTo>
                  <a:close/>
                </a:path>
              </a:pathLst>
            </a:custGeom>
            <a:solidFill>
              <a:srgbClr val="FFE6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2138172" y="1769364"/>
              <a:ext cx="6551930" cy="350520"/>
            </a:xfrm>
            <a:custGeom>
              <a:avLst/>
              <a:gdLst/>
              <a:ahLst/>
              <a:cxnLst/>
              <a:rect l="l" t="t" r="r" b="b"/>
              <a:pathLst>
                <a:path w="6551930" h="350519">
                  <a:moveTo>
                    <a:pt x="0" y="58420"/>
                  </a:moveTo>
                  <a:lnTo>
                    <a:pt x="4591" y="35683"/>
                  </a:lnTo>
                  <a:lnTo>
                    <a:pt x="17113" y="17113"/>
                  </a:lnTo>
                  <a:lnTo>
                    <a:pt x="35683" y="4591"/>
                  </a:lnTo>
                  <a:lnTo>
                    <a:pt x="58419" y="0"/>
                  </a:lnTo>
                  <a:lnTo>
                    <a:pt x="6493256" y="0"/>
                  </a:lnTo>
                  <a:lnTo>
                    <a:pt x="6515992" y="4591"/>
                  </a:lnTo>
                  <a:lnTo>
                    <a:pt x="6534562" y="17113"/>
                  </a:lnTo>
                  <a:lnTo>
                    <a:pt x="6547084" y="35683"/>
                  </a:lnTo>
                  <a:lnTo>
                    <a:pt x="6551676" y="58420"/>
                  </a:lnTo>
                  <a:lnTo>
                    <a:pt x="6551676" y="292100"/>
                  </a:lnTo>
                  <a:lnTo>
                    <a:pt x="6547084" y="314836"/>
                  </a:lnTo>
                  <a:lnTo>
                    <a:pt x="6534562" y="333406"/>
                  </a:lnTo>
                  <a:lnTo>
                    <a:pt x="6515992" y="345928"/>
                  </a:lnTo>
                  <a:lnTo>
                    <a:pt x="6493256" y="350520"/>
                  </a:lnTo>
                  <a:lnTo>
                    <a:pt x="58419" y="350520"/>
                  </a:lnTo>
                  <a:lnTo>
                    <a:pt x="35683" y="345928"/>
                  </a:lnTo>
                  <a:lnTo>
                    <a:pt x="17113" y="333406"/>
                  </a:lnTo>
                  <a:lnTo>
                    <a:pt x="4591" y="314836"/>
                  </a:lnTo>
                  <a:lnTo>
                    <a:pt x="0" y="292100"/>
                  </a:lnTo>
                  <a:lnTo>
                    <a:pt x="0" y="58420"/>
                  </a:lnTo>
                  <a:close/>
                </a:path>
              </a:pathLst>
            </a:custGeom>
            <a:ln w="9144">
              <a:solidFill>
                <a:srgbClr val="90A6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745032" y="916051"/>
            <a:ext cx="7931784" cy="12033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46200" marR="205104" indent="-1334135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Екстракти </a:t>
            </a:r>
            <a:r>
              <a:rPr sz="1800" dirty="0">
                <a:solidFill>
                  <a:srgbClr val="496382"/>
                </a:solidFill>
                <a:latin typeface="Tahoma"/>
                <a:cs typeface="Tahoma"/>
              </a:rPr>
              <a:t>–</a:t>
            </a:r>
            <a:r>
              <a:rPr sz="1800" spc="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концентровані</a:t>
            </a:r>
            <a:r>
              <a:rPr sz="1800" spc="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496382"/>
                </a:solidFill>
                <a:latin typeface="Tahoma"/>
                <a:cs typeface="Tahoma"/>
              </a:rPr>
              <a:t>витяжки</a:t>
            </a:r>
            <a:r>
              <a:rPr sz="1800" spc="-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496382"/>
                </a:solidFill>
                <a:latin typeface="Tahoma"/>
                <a:cs typeface="Tahoma"/>
              </a:rPr>
              <a:t>з</a:t>
            </a: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 рослинної</a:t>
            </a:r>
            <a:r>
              <a:rPr sz="1800" spc="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лікарської</a:t>
            </a:r>
            <a:r>
              <a:rPr sz="18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сировини,</a:t>
            </a:r>
            <a:r>
              <a:rPr sz="18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800" spc="-10" dirty="0">
                <a:solidFill>
                  <a:srgbClr val="496382"/>
                </a:solidFill>
                <a:latin typeface="Tahoma"/>
                <a:cs typeface="Tahoma"/>
              </a:rPr>
              <a:t>які </a:t>
            </a:r>
            <a:r>
              <a:rPr sz="1800" spc="-54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готуються</a:t>
            </a:r>
            <a:r>
              <a:rPr sz="18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496382"/>
                </a:solidFill>
                <a:latin typeface="Tahoma"/>
                <a:cs typeface="Tahoma"/>
              </a:rPr>
              <a:t>в</a:t>
            </a: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496382"/>
                </a:solidFill>
                <a:latin typeface="Tahoma"/>
                <a:cs typeface="Tahoma"/>
              </a:rPr>
              <a:t>умовах </a:t>
            </a: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промислового</a:t>
            </a:r>
            <a:r>
              <a:rPr sz="18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виробництва</a:t>
            </a:r>
            <a:endParaRPr sz="1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300">
              <a:latin typeface="Tahoma"/>
              <a:cs typeface="Tahoma"/>
            </a:endParaRPr>
          </a:p>
          <a:p>
            <a:pPr marL="2355850">
              <a:lnSpc>
                <a:spcPct val="100000"/>
              </a:lnSpc>
              <a:spcBef>
                <a:spcPts val="5"/>
              </a:spcBef>
              <a:tabLst>
                <a:tab pos="5186045" algn="l"/>
              </a:tabLst>
            </a:pPr>
            <a:r>
              <a:rPr sz="1800" dirty="0">
                <a:solidFill>
                  <a:srgbClr val="496382"/>
                </a:solidFill>
                <a:latin typeface="Tahoma"/>
                <a:cs typeface="Tahoma"/>
              </a:rPr>
              <a:t>Класификація</a:t>
            </a:r>
            <a:r>
              <a:rPr sz="1800" spc="-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екстрактів	</a:t>
            </a:r>
            <a:r>
              <a:rPr sz="1800" dirty="0">
                <a:solidFill>
                  <a:srgbClr val="496382"/>
                </a:solidFill>
                <a:latin typeface="Tahoma"/>
                <a:cs typeface="Tahoma"/>
              </a:rPr>
              <a:t>(по</a:t>
            </a:r>
            <a:r>
              <a:rPr sz="1800" spc="-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800" spc="-10" dirty="0">
                <a:solidFill>
                  <a:srgbClr val="496382"/>
                </a:solidFill>
                <a:latin typeface="Tahoma"/>
                <a:cs typeface="Tahoma"/>
              </a:rPr>
              <a:t>консистенції)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4294441" y="4541329"/>
            <a:ext cx="1838325" cy="305435"/>
            <a:chOff x="4294441" y="4541329"/>
            <a:chExt cx="1838325" cy="305435"/>
          </a:xfrm>
        </p:grpSpPr>
        <p:sp>
          <p:nvSpPr>
            <p:cNvPr id="46" name="object 46"/>
            <p:cNvSpPr/>
            <p:nvPr/>
          </p:nvSpPr>
          <p:spPr>
            <a:xfrm>
              <a:off x="4299203" y="4546091"/>
              <a:ext cx="1828800" cy="295910"/>
            </a:xfrm>
            <a:custGeom>
              <a:avLst/>
              <a:gdLst/>
              <a:ahLst/>
              <a:cxnLst/>
              <a:rect l="l" t="t" r="r" b="b"/>
              <a:pathLst>
                <a:path w="1828800" h="295910">
                  <a:moveTo>
                    <a:pt x="1779524" y="0"/>
                  </a:moveTo>
                  <a:lnTo>
                    <a:pt x="49275" y="0"/>
                  </a:lnTo>
                  <a:lnTo>
                    <a:pt x="30110" y="3877"/>
                  </a:lnTo>
                  <a:lnTo>
                    <a:pt x="14446" y="14446"/>
                  </a:lnTo>
                  <a:lnTo>
                    <a:pt x="3877" y="30110"/>
                  </a:lnTo>
                  <a:lnTo>
                    <a:pt x="0" y="49275"/>
                  </a:lnTo>
                  <a:lnTo>
                    <a:pt x="0" y="246379"/>
                  </a:lnTo>
                  <a:lnTo>
                    <a:pt x="3877" y="265545"/>
                  </a:lnTo>
                  <a:lnTo>
                    <a:pt x="14446" y="281209"/>
                  </a:lnTo>
                  <a:lnTo>
                    <a:pt x="30110" y="291778"/>
                  </a:lnTo>
                  <a:lnTo>
                    <a:pt x="49275" y="295655"/>
                  </a:lnTo>
                  <a:lnTo>
                    <a:pt x="1779524" y="295655"/>
                  </a:lnTo>
                  <a:lnTo>
                    <a:pt x="1798689" y="291778"/>
                  </a:lnTo>
                  <a:lnTo>
                    <a:pt x="1814353" y="281209"/>
                  </a:lnTo>
                  <a:lnTo>
                    <a:pt x="1824922" y="265545"/>
                  </a:lnTo>
                  <a:lnTo>
                    <a:pt x="1828800" y="246379"/>
                  </a:lnTo>
                  <a:lnTo>
                    <a:pt x="1828800" y="49275"/>
                  </a:lnTo>
                  <a:lnTo>
                    <a:pt x="1824922" y="30110"/>
                  </a:lnTo>
                  <a:lnTo>
                    <a:pt x="1814353" y="14446"/>
                  </a:lnTo>
                  <a:lnTo>
                    <a:pt x="1798689" y="3877"/>
                  </a:lnTo>
                  <a:lnTo>
                    <a:pt x="1779524" y="0"/>
                  </a:lnTo>
                  <a:close/>
                </a:path>
              </a:pathLst>
            </a:custGeom>
            <a:solidFill>
              <a:srgbClr val="FFDE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299203" y="4546091"/>
              <a:ext cx="1828800" cy="295910"/>
            </a:xfrm>
            <a:custGeom>
              <a:avLst/>
              <a:gdLst/>
              <a:ahLst/>
              <a:cxnLst/>
              <a:rect l="l" t="t" r="r" b="b"/>
              <a:pathLst>
                <a:path w="1828800" h="295910">
                  <a:moveTo>
                    <a:pt x="0" y="49275"/>
                  </a:moveTo>
                  <a:lnTo>
                    <a:pt x="3877" y="30110"/>
                  </a:lnTo>
                  <a:lnTo>
                    <a:pt x="14446" y="14446"/>
                  </a:lnTo>
                  <a:lnTo>
                    <a:pt x="30110" y="3877"/>
                  </a:lnTo>
                  <a:lnTo>
                    <a:pt x="49275" y="0"/>
                  </a:lnTo>
                  <a:lnTo>
                    <a:pt x="1779524" y="0"/>
                  </a:lnTo>
                  <a:lnTo>
                    <a:pt x="1798689" y="3877"/>
                  </a:lnTo>
                  <a:lnTo>
                    <a:pt x="1814353" y="14446"/>
                  </a:lnTo>
                  <a:lnTo>
                    <a:pt x="1824922" y="30110"/>
                  </a:lnTo>
                  <a:lnTo>
                    <a:pt x="1828800" y="49275"/>
                  </a:lnTo>
                  <a:lnTo>
                    <a:pt x="1828800" y="246379"/>
                  </a:lnTo>
                  <a:lnTo>
                    <a:pt x="1824922" y="265545"/>
                  </a:lnTo>
                  <a:lnTo>
                    <a:pt x="1814353" y="281209"/>
                  </a:lnTo>
                  <a:lnTo>
                    <a:pt x="1798689" y="291778"/>
                  </a:lnTo>
                  <a:lnTo>
                    <a:pt x="1779524" y="295655"/>
                  </a:lnTo>
                  <a:lnTo>
                    <a:pt x="49275" y="295655"/>
                  </a:lnTo>
                  <a:lnTo>
                    <a:pt x="30110" y="291778"/>
                  </a:lnTo>
                  <a:lnTo>
                    <a:pt x="14446" y="281209"/>
                  </a:lnTo>
                  <a:lnTo>
                    <a:pt x="3877" y="265545"/>
                  </a:lnTo>
                  <a:lnTo>
                    <a:pt x="0" y="246379"/>
                  </a:lnTo>
                  <a:lnTo>
                    <a:pt x="0" y="49275"/>
                  </a:lnTo>
                  <a:close/>
                </a:path>
              </a:pathLst>
            </a:custGeom>
            <a:ln w="9144">
              <a:solidFill>
                <a:srgbClr val="90A6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" name="object 48"/>
          <p:cNvSpPr txBox="1"/>
          <p:nvPr/>
        </p:nvSpPr>
        <p:spPr>
          <a:xfrm>
            <a:off x="4561078" y="4560823"/>
            <a:ext cx="130365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Extracta</a:t>
            </a:r>
            <a:r>
              <a:rPr sz="1600" spc="-4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fluida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688644" y="4778120"/>
            <a:ext cx="7127875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91440" indent="-287020">
              <a:lnSpc>
                <a:spcPct val="100000"/>
              </a:lnSpc>
              <a:spcBef>
                <a:spcPts val="100"/>
              </a:spcBef>
              <a:buClr>
                <a:srgbClr val="003300"/>
              </a:buClr>
              <a:buSzPct val="77777"/>
              <a:buFont typeface="Wingdings"/>
              <a:buChar char=""/>
              <a:tabLst>
                <a:tab pos="342900" algn="l"/>
                <a:tab pos="343535" algn="l"/>
              </a:tabLst>
            </a:pPr>
            <a:r>
              <a:rPr dirty="0"/>
              <a:t>	</a:t>
            </a: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Густі екстракти</a:t>
            </a:r>
            <a:r>
              <a:rPr sz="1800" spc="-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використовуються</a:t>
            </a:r>
            <a:r>
              <a:rPr sz="18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провізором</a:t>
            </a:r>
            <a:r>
              <a:rPr sz="18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496382"/>
                </a:solidFill>
                <a:latin typeface="Tahoma"/>
                <a:cs typeface="Tahoma"/>
              </a:rPr>
              <a:t>в </a:t>
            </a: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основному</a:t>
            </a:r>
            <a:r>
              <a:rPr sz="1800" spc="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для </a:t>
            </a:r>
            <a:r>
              <a:rPr sz="1800" spc="-54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виготовлення</a:t>
            </a:r>
            <a:r>
              <a:rPr sz="1800" spc="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внутріаптечних</a:t>
            </a:r>
            <a:r>
              <a:rPr sz="18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заготовок</a:t>
            </a:r>
            <a:endParaRPr sz="1800">
              <a:latin typeface="Tahoma"/>
              <a:cs typeface="Tahoma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Рідкі</a:t>
            </a:r>
            <a:r>
              <a:rPr sz="1800" spc="-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екстракти</a:t>
            </a:r>
            <a:r>
              <a:rPr sz="1800" dirty="0">
                <a:solidFill>
                  <a:srgbClr val="496382"/>
                </a:solidFill>
                <a:latin typeface="Tahoma"/>
                <a:cs typeface="Tahoma"/>
              </a:rPr>
              <a:t> в</a:t>
            </a: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 порошках</a:t>
            </a:r>
            <a:r>
              <a:rPr sz="1800" spc="-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не</a:t>
            </a:r>
            <a:r>
              <a:rPr sz="18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застосовують</a:t>
            </a:r>
            <a:endParaRPr sz="1800">
              <a:latin typeface="Tahoma"/>
              <a:cs typeface="Tahoma"/>
            </a:endParaRPr>
          </a:p>
          <a:p>
            <a:pPr marL="370840" indent="-358140">
              <a:lnSpc>
                <a:spcPct val="100000"/>
              </a:lnSpc>
              <a:buFont typeface="Wingdings"/>
              <a:buChar char=""/>
              <a:tabLst>
                <a:tab pos="370205" algn="l"/>
                <a:tab pos="370840" algn="l"/>
                <a:tab pos="6150610" algn="l"/>
              </a:tabLst>
            </a:pPr>
            <a:r>
              <a:rPr sz="1800" dirty="0">
                <a:solidFill>
                  <a:srgbClr val="496382"/>
                </a:solidFill>
                <a:latin typeface="Tahoma"/>
                <a:cs typeface="Tahoma"/>
              </a:rPr>
              <a:t>Для</a:t>
            </a:r>
            <a:r>
              <a:rPr sz="1800" spc="-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496382"/>
                </a:solidFill>
                <a:latin typeface="Tahoma"/>
                <a:cs typeface="Tahoma"/>
              </a:rPr>
              <a:t>зруч</a:t>
            </a:r>
            <a:r>
              <a:rPr sz="1800" spc="-10" dirty="0">
                <a:solidFill>
                  <a:srgbClr val="496382"/>
                </a:solidFill>
                <a:latin typeface="Tahoma"/>
                <a:cs typeface="Tahoma"/>
              </a:rPr>
              <a:t>но</a:t>
            </a: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ст</a:t>
            </a:r>
            <a:r>
              <a:rPr sz="1800" dirty="0">
                <a:solidFill>
                  <a:srgbClr val="496382"/>
                </a:solidFill>
                <a:latin typeface="Tahoma"/>
                <a:cs typeface="Tahoma"/>
              </a:rPr>
              <a:t>і і </a:t>
            </a: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п</a:t>
            </a:r>
            <a:r>
              <a:rPr sz="1800" spc="-10" dirty="0">
                <a:solidFill>
                  <a:srgbClr val="496382"/>
                </a:solidFill>
                <a:latin typeface="Tahoma"/>
                <a:cs typeface="Tahoma"/>
              </a:rPr>
              <a:t>о</a:t>
            </a: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ле</a:t>
            </a:r>
            <a:r>
              <a:rPr sz="1800" spc="-10" dirty="0">
                <a:solidFill>
                  <a:srgbClr val="496382"/>
                </a:solidFill>
                <a:latin typeface="Tahoma"/>
                <a:cs typeface="Tahoma"/>
              </a:rPr>
              <a:t>г</a:t>
            </a: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шен</a:t>
            </a:r>
            <a:r>
              <a:rPr sz="1800" spc="-15" dirty="0">
                <a:solidFill>
                  <a:srgbClr val="496382"/>
                </a:solidFill>
                <a:latin typeface="Tahoma"/>
                <a:cs typeface="Tahoma"/>
              </a:rPr>
              <a:t>н</a:t>
            </a:r>
            <a:r>
              <a:rPr sz="1800" dirty="0">
                <a:solidFill>
                  <a:srgbClr val="496382"/>
                </a:solidFill>
                <a:latin typeface="Tahoma"/>
                <a:cs typeface="Tahoma"/>
              </a:rPr>
              <a:t>я</a:t>
            </a:r>
            <a:r>
              <a:rPr sz="1800" spc="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496382"/>
                </a:solidFill>
                <a:latin typeface="Tahoma"/>
                <a:cs typeface="Tahoma"/>
              </a:rPr>
              <a:t>р</a:t>
            </a:r>
            <a:r>
              <a:rPr sz="1800" spc="-10" dirty="0">
                <a:solidFill>
                  <a:srgbClr val="496382"/>
                </a:solidFill>
                <a:latin typeface="Tahoma"/>
                <a:cs typeface="Tahoma"/>
              </a:rPr>
              <a:t>обо</a:t>
            </a:r>
            <a:r>
              <a:rPr sz="1800" dirty="0">
                <a:solidFill>
                  <a:srgbClr val="496382"/>
                </a:solidFill>
                <a:latin typeface="Tahoma"/>
                <a:cs typeface="Tahoma"/>
              </a:rPr>
              <a:t>ти </a:t>
            </a:r>
            <a:r>
              <a:rPr sz="1800" spc="5" dirty="0">
                <a:solidFill>
                  <a:srgbClr val="496382"/>
                </a:solidFill>
                <a:latin typeface="Tahoma"/>
                <a:cs typeface="Tahoma"/>
              </a:rPr>
              <a:t>п</a:t>
            </a:r>
            <a:r>
              <a:rPr sz="1800" dirty="0">
                <a:solidFill>
                  <a:srgbClr val="496382"/>
                </a:solidFill>
                <a:latin typeface="Tahoma"/>
                <a:cs typeface="Tahoma"/>
              </a:rPr>
              <a:t>ри</a:t>
            </a: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 в</a:t>
            </a:r>
            <a:r>
              <a:rPr sz="1800" spc="5" dirty="0">
                <a:solidFill>
                  <a:srgbClr val="496382"/>
                </a:solidFill>
                <a:latin typeface="Tahoma"/>
                <a:cs typeface="Tahoma"/>
              </a:rPr>
              <a:t>и</a:t>
            </a: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г</a:t>
            </a:r>
            <a:r>
              <a:rPr sz="1800" spc="-15" dirty="0">
                <a:solidFill>
                  <a:srgbClr val="496382"/>
                </a:solidFill>
                <a:latin typeface="Tahoma"/>
                <a:cs typeface="Tahoma"/>
              </a:rPr>
              <a:t>о</a:t>
            </a:r>
            <a:r>
              <a:rPr sz="1800" dirty="0">
                <a:solidFill>
                  <a:srgbClr val="496382"/>
                </a:solidFill>
                <a:latin typeface="Tahoma"/>
                <a:cs typeface="Tahoma"/>
              </a:rPr>
              <a:t>т</a:t>
            </a:r>
            <a:r>
              <a:rPr sz="1800" spc="-10" dirty="0">
                <a:solidFill>
                  <a:srgbClr val="496382"/>
                </a:solidFill>
                <a:latin typeface="Tahoma"/>
                <a:cs typeface="Tahoma"/>
              </a:rPr>
              <a:t>о</a:t>
            </a: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вле</a:t>
            </a:r>
            <a:r>
              <a:rPr sz="1800" spc="-10" dirty="0">
                <a:solidFill>
                  <a:srgbClr val="496382"/>
                </a:solidFill>
                <a:latin typeface="Tahoma"/>
                <a:cs typeface="Tahoma"/>
              </a:rPr>
              <a:t>нн</a:t>
            </a:r>
            <a:r>
              <a:rPr sz="1800" dirty="0">
                <a:solidFill>
                  <a:srgbClr val="496382"/>
                </a:solidFill>
                <a:latin typeface="Tahoma"/>
                <a:cs typeface="Tahoma"/>
              </a:rPr>
              <a:t>і	</a:t>
            </a: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склад</a:t>
            </a:r>
            <a:r>
              <a:rPr sz="1800" spc="-10" dirty="0">
                <a:solidFill>
                  <a:srgbClr val="496382"/>
                </a:solidFill>
                <a:latin typeface="Tahoma"/>
                <a:cs typeface="Tahoma"/>
              </a:rPr>
              <a:t>н</a:t>
            </a: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их</a:t>
            </a:r>
            <a:endParaRPr sz="1800">
              <a:latin typeface="Tahoma"/>
              <a:cs typeface="Tahoma"/>
            </a:endParaRPr>
          </a:p>
          <a:p>
            <a:pPr marL="299085">
              <a:lnSpc>
                <a:spcPct val="100000"/>
              </a:lnSpc>
            </a:pP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порошків</a:t>
            </a:r>
            <a:r>
              <a:rPr sz="18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використовують</a:t>
            </a:r>
            <a:r>
              <a:rPr sz="18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розчин</a:t>
            </a:r>
            <a:r>
              <a:rPr sz="18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густого</a:t>
            </a:r>
            <a:r>
              <a:rPr sz="18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екстракту</a:t>
            </a:r>
            <a:r>
              <a:rPr sz="18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(1:2).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178117" y="6187249"/>
            <a:ext cx="2171065" cy="586105"/>
            <a:chOff x="178117" y="6187249"/>
            <a:chExt cx="2171065" cy="586105"/>
          </a:xfrm>
        </p:grpSpPr>
        <p:sp>
          <p:nvSpPr>
            <p:cNvPr id="51" name="object 51"/>
            <p:cNvSpPr/>
            <p:nvPr/>
          </p:nvSpPr>
          <p:spPr>
            <a:xfrm>
              <a:off x="182879" y="6192011"/>
              <a:ext cx="2161540" cy="576580"/>
            </a:xfrm>
            <a:custGeom>
              <a:avLst/>
              <a:gdLst/>
              <a:ahLst/>
              <a:cxnLst/>
              <a:rect l="l" t="t" r="r" b="b"/>
              <a:pathLst>
                <a:path w="2161540" h="576579">
                  <a:moveTo>
                    <a:pt x="2065020" y="0"/>
                  </a:moveTo>
                  <a:lnTo>
                    <a:pt x="96012" y="0"/>
                  </a:lnTo>
                  <a:lnTo>
                    <a:pt x="58641" y="7545"/>
                  </a:lnTo>
                  <a:lnTo>
                    <a:pt x="28122" y="28122"/>
                  </a:lnTo>
                  <a:lnTo>
                    <a:pt x="7545" y="58641"/>
                  </a:lnTo>
                  <a:lnTo>
                    <a:pt x="0" y="96011"/>
                  </a:lnTo>
                  <a:lnTo>
                    <a:pt x="0" y="480059"/>
                  </a:lnTo>
                  <a:lnTo>
                    <a:pt x="7545" y="517430"/>
                  </a:lnTo>
                  <a:lnTo>
                    <a:pt x="28122" y="547949"/>
                  </a:lnTo>
                  <a:lnTo>
                    <a:pt x="58641" y="568526"/>
                  </a:lnTo>
                  <a:lnTo>
                    <a:pt x="96012" y="576072"/>
                  </a:lnTo>
                  <a:lnTo>
                    <a:pt x="2065020" y="576072"/>
                  </a:lnTo>
                  <a:lnTo>
                    <a:pt x="2102417" y="568526"/>
                  </a:lnTo>
                  <a:lnTo>
                    <a:pt x="2132933" y="547949"/>
                  </a:lnTo>
                  <a:lnTo>
                    <a:pt x="2153495" y="517430"/>
                  </a:lnTo>
                  <a:lnTo>
                    <a:pt x="2161032" y="480059"/>
                  </a:lnTo>
                  <a:lnTo>
                    <a:pt x="2161032" y="96011"/>
                  </a:lnTo>
                  <a:lnTo>
                    <a:pt x="2153495" y="58641"/>
                  </a:lnTo>
                  <a:lnTo>
                    <a:pt x="2132933" y="28122"/>
                  </a:lnTo>
                  <a:lnTo>
                    <a:pt x="2102417" y="7545"/>
                  </a:lnTo>
                  <a:lnTo>
                    <a:pt x="2065020" y="0"/>
                  </a:lnTo>
                  <a:close/>
                </a:path>
              </a:pathLst>
            </a:custGeom>
            <a:solidFill>
              <a:srgbClr val="DFF4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182879" y="6192011"/>
              <a:ext cx="2161540" cy="576580"/>
            </a:xfrm>
            <a:custGeom>
              <a:avLst/>
              <a:gdLst/>
              <a:ahLst/>
              <a:cxnLst/>
              <a:rect l="l" t="t" r="r" b="b"/>
              <a:pathLst>
                <a:path w="2161540" h="576579">
                  <a:moveTo>
                    <a:pt x="0" y="96011"/>
                  </a:moveTo>
                  <a:lnTo>
                    <a:pt x="7545" y="58641"/>
                  </a:lnTo>
                  <a:lnTo>
                    <a:pt x="28122" y="28122"/>
                  </a:lnTo>
                  <a:lnTo>
                    <a:pt x="58641" y="7545"/>
                  </a:lnTo>
                  <a:lnTo>
                    <a:pt x="96012" y="0"/>
                  </a:lnTo>
                  <a:lnTo>
                    <a:pt x="2065020" y="0"/>
                  </a:lnTo>
                  <a:lnTo>
                    <a:pt x="2102417" y="7545"/>
                  </a:lnTo>
                  <a:lnTo>
                    <a:pt x="2132933" y="28122"/>
                  </a:lnTo>
                  <a:lnTo>
                    <a:pt x="2153495" y="58641"/>
                  </a:lnTo>
                  <a:lnTo>
                    <a:pt x="2161032" y="96011"/>
                  </a:lnTo>
                  <a:lnTo>
                    <a:pt x="2161032" y="480059"/>
                  </a:lnTo>
                  <a:lnTo>
                    <a:pt x="2153495" y="517430"/>
                  </a:lnTo>
                  <a:lnTo>
                    <a:pt x="2132933" y="547949"/>
                  </a:lnTo>
                  <a:lnTo>
                    <a:pt x="2102417" y="568526"/>
                  </a:lnTo>
                  <a:lnTo>
                    <a:pt x="2065020" y="576072"/>
                  </a:lnTo>
                  <a:lnTo>
                    <a:pt x="96012" y="576072"/>
                  </a:lnTo>
                  <a:lnTo>
                    <a:pt x="58641" y="568526"/>
                  </a:lnTo>
                  <a:lnTo>
                    <a:pt x="28122" y="547949"/>
                  </a:lnTo>
                  <a:lnTo>
                    <a:pt x="7545" y="517430"/>
                  </a:lnTo>
                  <a:lnTo>
                    <a:pt x="0" y="480059"/>
                  </a:lnTo>
                  <a:lnTo>
                    <a:pt x="0" y="96011"/>
                  </a:lnTo>
                  <a:close/>
                </a:path>
              </a:pathLst>
            </a:custGeom>
            <a:ln w="9144">
              <a:solidFill>
                <a:srgbClr val="DFF4F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3" name="object 53"/>
          <p:cNvGrpSpPr/>
          <p:nvPr/>
        </p:nvGrpSpPr>
        <p:grpSpPr>
          <a:xfrm>
            <a:off x="1472183" y="1970532"/>
            <a:ext cx="5116195" cy="2723515"/>
            <a:chOff x="1472183" y="1970532"/>
            <a:chExt cx="5116195" cy="2723515"/>
          </a:xfrm>
        </p:grpSpPr>
        <p:sp>
          <p:nvSpPr>
            <p:cNvPr id="54" name="object 54"/>
            <p:cNvSpPr/>
            <p:nvPr/>
          </p:nvSpPr>
          <p:spPr>
            <a:xfrm>
              <a:off x="1476755" y="1988820"/>
              <a:ext cx="574675" cy="0"/>
            </a:xfrm>
            <a:custGeom>
              <a:avLst/>
              <a:gdLst/>
              <a:ahLst/>
              <a:cxnLst/>
              <a:rect l="l" t="t" r="r" b="b"/>
              <a:pathLst>
                <a:path w="574675">
                  <a:moveTo>
                    <a:pt x="574548" y="0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164A4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1476755" y="1975104"/>
              <a:ext cx="21590" cy="2627630"/>
            </a:xfrm>
            <a:custGeom>
              <a:avLst/>
              <a:gdLst/>
              <a:ahLst/>
              <a:cxnLst/>
              <a:rect l="l" t="t" r="r" b="b"/>
              <a:pathLst>
                <a:path w="21590" h="2627629">
                  <a:moveTo>
                    <a:pt x="21335" y="0"/>
                  </a:moveTo>
                  <a:lnTo>
                    <a:pt x="0" y="2627376"/>
                  </a:lnTo>
                </a:path>
              </a:pathLst>
            </a:custGeom>
            <a:ln w="9144">
              <a:solidFill>
                <a:srgbClr val="90A6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1476755" y="2997708"/>
              <a:ext cx="238125" cy="1605280"/>
            </a:xfrm>
            <a:custGeom>
              <a:avLst/>
              <a:gdLst/>
              <a:ahLst/>
              <a:cxnLst/>
              <a:rect l="l" t="t" r="r" b="b"/>
              <a:pathLst>
                <a:path w="238125" h="1605279">
                  <a:moveTo>
                    <a:pt x="0" y="1604771"/>
                  </a:moveTo>
                  <a:lnTo>
                    <a:pt x="214883" y="1604771"/>
                  </a:lnTo>
                </a:path>
                <a:path w="238125" h="1605279">
                  <a:moveTo>
                    <a:pt x="21335" y="1065275"/>
                  </a:moveTo>
                  <a:lnTo>
                    <a:pt x="237744" y="1065275"/>
                  </a:lnTo>
                </a:path>
                <a:path w="238125" h="1605279">
                  <a:moveTo>
                    <a:pt x="0" y="0"/>
                  </a:moveTo>
                  <a:lnTo>
                    <a:pt x="214883" y="0"/>
                  </a:lnTo>
                </a:path>
              </a:pathLst>
            </a:custGeom>
            <a:ln w="9144">
              <a:solidFill>
                <a:srgbClr val="164A4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3630803" y="2525267"/>
              <a:ext cx="2957830" cy="2169160"/>
            </a:xfrm>
            <a:custGeom>
              <a:avLst/>
              <a:gdLst/>
              <a:ahLst/>
              <a:cxnLst/>
              <a:rect l="l" t="t" r="r" b="b"/>
              <a:pathLst>
                <a:path w="2957829" h="2169160">
                  <a:moveTo>
                    <a:pt x="653161" y="2130552"/>
                  </a:moveTo>
                  <a:lnTo>
                    <a:pt x="640461" y="2124202"/>
                  </a:lnTo>
                  <a:lnTo>
                    <a:pt x="576961" y="2092452"/>
                  </a:lnTo>
                  <a:lnTo>
                    <a:pt x="576961" y="2124202"/>
                  </a:lnTo>
                  <a:lnTo>
                    <a:pt x="3937" y="2124202"/>
                  </a:lnTo>
                  <a:lnTo>
                    <a:pt x="3937" y="2136902"/>
                  </a:lnTo>
                  <a:lnTo>
                    <a:pt x="576961" y="2136902"/>
                  </a:lnTo>
                  <a:lnTo>
                    <a:pt x="576961" y="2168652"/>
                  </a:lnTo>
                  <a:lnTo>
                    <a:pt x="640461" y="2136902"/>
                  </a:lnTo>
                  <a:lnTo>
                    <a:pt x="653161" y="2130552"/>
                  </a:lnTo>
                  <a:close/>
                </a:path>
                <a:path w="2957829" h="2169160">
                  <a:moveTo>
                    <a:pt x="653161" y="1624584"/>
                  </a:moveTo>
                  <a:lnTo>
                    <a:pt x="640461" y="1618234"/>
                  </a:lnTo>
                  <a:lnTo>
                    <a:pt x="576961" y="1586484"/>
                  </a:lnTo>
                  <a:lnTo>
                    <a:pt x="576961" y="1618234"/>
                  </a:lnTo>
                  <a:lnTo>
                    <a:pt x="3937" y="1618234"/>
                  </a:lnTo>
                  <a:lnTo>
                    <a:pt x="3937" y="1630934"/>
                  </a:lnTo>
                  <a:lnTo>
                    <a:pt x="576961" y="1630934"/>
                  </a:lnTo>
                  <a:lnTo>
                    <a:pt x="576961" y="1662684"/>
                  </a:lnTo>
                  <a:lnTo>
                    <a:pt x="640461" y="1630934"/>
                  </a:lnTo>
                  <a:lnTo>
                    <a:pt x="653161" y="1624584"/>
                  </a:lnTo>
                  <a:close/>
                </a:path>
                <a:path w="2957829" h="2169160">
                  <a:moveTo>
                    <a:pt x="653161" y="111252"/>
                  </a:moveTo>
                  <a:lnTo>
                    <a:pt x="568071" y="107315"/>
                  </a:lnTo>
                  <a:lnTo>
                    <a:pt x="580923" y="136372"/>
                  </a:lnTo>
                  <a:lnTo>
                    <a:pt x="1397" y="393446"/>
                  </a:lnTo>
                  <a:lnTo>
                    <a:pt x="3937" y="399288"/>
                  </a:lnTo>
                  <a:lnTo>
                    <a:pt x="0" y="404241"/>
                  </a:lnTo>
                  <a:lnTo>
                    <a:pt x="589038" y="862050"/>
                  </a:lnTo>
                  <a:lnTo>
                    <a:pt x="569595" y="887095"/>
                  </a:lnTo>
                  <a:lnTo>
                    <a:pt x="653161" y="903732"/>
                  </a:lnTo>
                  <a:lnTo>
                    <a:pt x="636905" y="869823"/>
                  </a:lnTo>
                  <a:lnTo>
                    <a:pt x="616331" y="826897"/>
                  </a:lnTo>
                  <a:lnTo>
                    <a:pt x="596861" y="851979"/>
                  </a:lnTo>
                  <a:lnTo>
                    <a:pt x="16205" y="400812"/>
                  </a:lnTo>
                  <a:lnTo>
                    <a:pt x="586028" y="147916"/>
                  </a:lnTo>
                  <a:lnTo>
                    <a:pt x="598932" y="177038"/>
                  </a:lnTo>
                  <a:lnTo>
                    <a:pt x="636714" y="131191"/>
                  </a:lnTo>
                  <a:lnTo>
                    <a:pt x="653161" y="111252"/>
                  </a:lnTo>
                  <a:close/>
                </a:path>
                <a:path w="2957829" h="2169160">
                  <a:moveTo>
                    <a:pt x="2957449" y="1711452"/>
                  </a:moveTo>
                  <a:lnTo>
                    <a:pt x="2944749" y="1705102"/>
                  </a:lnTo>
                  <a:lnTo>
                    <a:pt x="2881249" y="1673352"/>
                  </a:lnTo>
                  <a:lnTo>
                    <a:pt x="2881249" y="1705102"/>
                  </a:lnTo>
                  <a:lnTo>
                    <a:pt x="2454529" y="1705102"/>
                  </a:lnTo>
                  <a:lnTo>
                    <a:pt x="2454529" y="1717802"/>
                  </a:lnTo>
                  <a:lnTo>
                    <a:pt x="2881249" y="1717802"/>
                  </a:lnTo>
                  <a:lnTo>
                    <a:pt x="2881249" y="1749552"/>
                  </a:lnTo>
                  <a:lnTo>
                    <a:pt x="2944749" y="1717802"/>
                  </a:lnTo>
                  <a:lnTo>
                    <a:pt x="2957449" y="1711452"/>
                  </a:lnTo>
                  <a:close/>
                </a:path>
                <a:path w="2957829" h="2169160">
                  <a:moveTo>
                    <a:pt x="2957449" y="903732"/>
                  </a:moveTo>
                  <a:lnTo>
                    <a:pt x="2944749" y="897382"/>
                  </a:lnTo>
                  <a:lnTo>
                    <a:pt x="2881249" y="865632"/>
                  </a:lnTo>
                  <a:lnTo>
                    <a:pt x="2881249" y="897382"/>
                  </a:lnTo>
                  <a:lnTo>
                    <a:pt x="2454529" y="897382"/>
                  </a:lnTo>
                  <a:lnTo>
                    <a:pt x="2454529" y="910082"/>
                  </a:lnTo>
                  <a:lnTo>
                    <a:pt x="2881249" y="910082"/>
                  </a:lnTo>
                  <a:lnTo>
                    <a:pt x="2881249" y="941832"/>
                  </a:lnTo>
                  <a:lnTo>
                    <a:pt x="2944749" y="910082"/>
                  </a:lnTo>
                  <a:lnTo>
                    <a:pt x="2957449" y="903732"/>
                  </a:lnTo>
                  <a:close/>
                </a:path>
                <a:path w="2957829" h="2169160">
                  <a:moveTo>
                    <a:pt x="2957449" y="38100"/>
                  </a:moveTo>
                  <a:lnTo>
                    <a:pt x="2944749" y="31750"/>
                  </a:lnTo>
                  <a:lnTo>
                    <a:pt x="2881249" y="0"/>
                  </a:lnTo>
                  <a:lnTo>
                    <a:pt x="2881249" y="31750"/>
                  </a:lnTo>
                  <a:lnTo>
                    <a:pt x="2454529" y="31750"/>
                  </a:lnTo>
                  <a:lnTo>
                    <a:pt x="2454529" y="44450"/>
                  </a:lnTo>
                  <a:lnTo>
                    <a:pt x="2881249" y="44450"/>
                  </a:lnTo>
                  <a:lnTo>
                    <a:pt x="2881249" y="76200"/>
                  </a:lnTo>
                  <a:lnTo>
                    <a:pt x="2944749" y="44450"/>
                  </a:lnTo>
                  <a:lnTo>
                    <a:pt x="2957449" y="38100"/>
                  </a:lnTo>
                  <a:close/>
                </a:path>
              </a:pathLst>
            </a:custGeom>
            <a:solidFill>
              <a:srgbClr val="164A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6110858" y="4494276"/>
              <a:ext cx="477520" cy="167640"/>
            </a:xfrm>
            <a:custGeom>
              <a:avLst/>
              <a:gdLst/>
              <a:ahLst/>
              <a:cxnLst/>
              <a:rect l="l" t="t" r="r" b="b"/>
              <a:pathLst>
                <a:path w="477520" h="167639">
                  <a:moveTo>
                    <a:pt x="402739" y="30324"/>
                  </a:moveTo>
                  <a:lnTo>
                    <a:pt x="0" y="155448"/>
                  </a:lnTo>
                  <a:lnTo>
                    <a:pt x="3810" y="167640"/>
                  </a:lnTo>
                  <a:lnTo>
                    <a:pt x="406482" y="42375"/>
                  </a:lnTo>
                  <a:lnTo>
                    <a:pt x="402739" y="30324"/>
                  </a:lnTo>
                  <a:close/>
                </a:path>
                <a:path w="477520" h="167639">
                  <a:moveTo>
                    <a:pt x="464041" y="26543"/>
                  </a:moveTo>
                  <a:lnTo>
                    <a:pt x="414909" y="26543"/>
                  </a:lnTo>
                  <a:lnTo>
                    <a:pt x="418591" y="38607"/>
                  </a:lnTo>
                  <a:lnTo>
                    <a:pt x="406482" y="42375"/>
                  </a:lnTo>
                  <a:lnTo>
                    <a:pt x="415924" y="72771"/>
                  </a:lnTo>
                  <a:lnTo>
                    <a:pt x="464041" y="26543"/>
                  </a:lnTo>
                  <a:close/>
                </a:path>
                <a:path w="477520" h="167639">
                  <a:moveTo>
                    <a:pt x="414909" y="26543"/>
                  </a:moveTo>
                  <a:lnTo>
                    <a:pt x="402739" y="30324"/>
                  </a:lnTo>
                  <a:lnTo>
                    <a:pt x="406482" y="42375"/>
                  </a:lnTo>
                  <a:lnTo>
                    <a:pt x="418591" y="38607"/>
                  </a:lnTo>
                  <a:lnTo>
                    <a:pt x="414909" y="26543"/>
                  </a:lnTo>
                  <a:close/>
                </a:path>
                <a:path w="477520" h="167639">
                  <a:moveTo>
                    <a:pt x="393318" y="0"/>
                  </a:moveTo>
                  <a:lnTo>
                    <a:pt x="402739" y="30324"/>
                  </a:lnTo>
                  <a:lnTo>
                    <a:pt x="414909" y="26543"/>
                  </a:lnTo>
                  <a:lnTo>
                    <a:pt x="464041" y="26543"/>
                  </a:lnTo>
                  <a:lnTo>
                    <a:pt x="477392" y="13716"/>
                  </a:lnTo>
                  <a:lnTo>
                    <a:pt x="393318" y="0"/>
                  </a:lnTo>
                  <a:close/>
                </a:path>
              </a:pathLst>
            </a:custGeom>
            <a:solidFill>
              <a:srgbClr val="164A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9" name="object 59"/>
          <p:cNvSpPr txBox="1"/>
          <p:nvPr/>
        </p:nvSpPr>
        <p:spPr>
          <a:xfrm>
            <a:off x="446938" y="6206744"/>
            <a:ext cx="163068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778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Розчин </a:t>
            </a:r>
            <a:r>
              <a:rPr sz="1800" spc="-10" dirty="0">
                <a:solidFill>
                  <a:srgbClr val="496382"/>
                </a:solidFill>
                <a:latin typeface="Tahoma"/>
                <a:cs typeface="Tahoma"/>
              </a:rPr>
              <a:t>густого </a:t>
            </a:r>
            <a:r>
              <a:rPr sz="1800" spc="-55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екстракту</a:t>
            </a:r>
            <a:r>
              <a:rPr sz="1800" spc="-8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496382"/>
                </a:solidFill>
                <a:latin typeface="Tahoma"/>
                <a:cs typeface="Tahoma"/>
              </a:rPr>
              <a:t>(1:2)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60" name="object 60"/>
          <p:cNvGrpSpPr/>
          <p:nvPr/>
        </p:nvGrpSpPr>
        <p:grpSpPr>
          <a:xfrm>
            <a:off x="2743009" y="6258877"/>
            <a:ext cx="2315845" cy="587375"/>
            <a:chOff x="2743009" y="6258877"/>
            <a:chExt cx="2315845" cy="587375"/>
          </a:xfrm>
        </p:grpSpPr>
        <p:sp>
          <p:nvSpPr>
            <p:cNvPr id="61" name="object 61"/>
            <p:cNvSpPr/>
            <p:nvPr/>
          </p:nvSpPr>
          <p:spPr>
            <a:xfrm>
              <a:off x="2747772" y="6263640"/>
              <a:ext cx="2306320" cy="577850"/>
            </a:xfrm>
            <a:custGeom>
              <a:avLst/>
              <a:gdLst/>
              <a:ahLst/>
              <a:cxnLst/>
              <a:rect l="l" t="t" r="r" b="b"/>
              <a:pathLst>
                <a:path w="2306320" h="577850">
                  <a:moveTo>
                    <a:pt x="2209545" y="0"/>
                  </a:moveTo>
                  <a:lnTo>
                    <a:pt x="96265" y="0"/>
                  </a:lnTo>
                  <a:lnTo>
                    <a:pt x="58775" y="7565"/>
                  </a:lnTo>
                  <a:lnTo>
                    <a:pt x="28178" y="28197"/>
                  </a:lnTo>
                  <a:lnTo>
                    <a:pt x="7558" y="58796"/>
                  </a:lnTo>
                  <a:lnTo>
                    <a:pt x="0" y="96266"/>
                  </a:lnTo>
                  <a:lnTo>
                    <a:pt x="0" y="481328"/>
                  </a:lnTo>
                  <a:lnTo>
                    <a:pt x="7558" y="518800"/>
                  </a:lnTo>
                  <a:lnTo>
                    <a:pt x="58775" y="570030"/>
                  </a:lnTo>
                  <a:lnTo>
                    <a:pt x="96265" y="577596"/>
                  </a:lnTo>
                  <a:lnTo>
                    <a:pt x="2209545" y="577598"/>
                  </a:lnTo>
                  <a:lnTo>
                    <a:pt x="2247036" y="570033"/>
                  </a:lnTo>
                  <a:lnTo>
                    <a:pt x="2277633" y="549402"/>
                  </a:lnTo>
                  <a:lnTo>
                    <a:pt x="2298253" y="518802"/>
                  </a:lnTo>
                  <a:lnTo>
                    <a:pt x="2305812" y="481331"/>
                  </a:lnTo>
                  <a:lnTo>
                    <a:pt x="2305812" y="96266"/>
                  </a:lnTo>
                  <a:lnTo>
                    <a:pt x="2298253" y="58796"/>
                  </a:lnTo>
                  <a:lnTo>
                    <a:pt x="2277633" y="28197"/>
                  </a:lnTo>
                  <a:lnTo>
                    <a:pt x="2247036" y="7565"/>
                  </a:lnTo>
                  <a:lnTo>
                    <a:pt x="2209545" y="0"/>
                  </a:lnTo>
                  <a:close/>
                </a:path>
              </a:pathLst>
            </a:custGeom>
            <a:solidFill>
              <a:srgbClr val="DFF4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2747772" y="6263640"/>
              <a:ext cx="2306320" cy="577850"/>
            </a:xfrm>
            <a:custGeom>
              <a:avLst/>
              <a:gdLst/>
              <a:ahLst/>
              <a:cxnLst/>
              <a:rect l="l" t="t" r="r" b="b"/>
              <a:pathLst>
                <a:path w="2306320" h="577850">
                  <a:moveTo>
                    <a:pt x="0" y="96266"/>
                  </a:moveTo>
                  <a:lnTo>
                    <a:pt x="7558" y="58796"/>
                  </a:lnTo>
                  <a:lnTo>
                    <a:pt x="28178" y="28197"/>
                  </a:lnTo>
                  <a:lnTo>
                    <a:pt x="58775" y="7565"/>
                  </a:lnTo>
                  <a:lnTo>
                    <a:pt x="96265" y="0"/>
                  </a:lnTo>
                  <a:lnTo>
                    <a:pt x="2209545" y="0"/>
                  </a:lnTo>
                  <a:lnTo>
                    <a:pt x="2247036" y="7565"/>
                  </a:lnTo>
                  <a:lnTo>
                    <a:pt x="2277633" y="28197"/>
                  </a:lnTo>
                  <a:lnTo>
                    <a:pt x="2298253" y="58796"/>
                  </a:lnTo>
                  <a:lnTo>
                    <a:pt x="2305812" y="96266"/>
                  </a:lnTo>
                  <a:lnTo>
                    <a:pt x="2305812" y="481331"/>
                  </a:lnTo>
                  <a:lnTo>
                    <a:pt x="2298253" y="518802"/>
                  </a:lnTo>
                  <a:lnTo>
                    <a:pt x="2277633" y="549402"/>
                  </a:lnTo>
                  <a:lnTo>
                    <a:pt x="2247036" y="570033"/>
                  </a:lnTo>
                  <a:lnTo>
                    <a:pt x="2209545" y="577598"/>
                  </a:lnTo>
                  <a:lnTo>
                    <a:pt x="96265" y="577596"/>
                  </a:lnTo>
                  <a:lnTo>
                    <a:pt x="58775" y="570030"/>
                  </a:lnTo>
                  <a:lnTo>
                    <a:pt x="28178" y="549400"/>
                  </a:lnTo>
                  <a:lnTo>
                    <a:pt x="7558" y="518800"/>
                  </a:lnTo>
                  <a:lnTo>
                    <a:pt x="0" y="481328"/>
                  </a:lnTo>
                  <a:lnTo>
                    <a:pt x="0" y="96266"/>
                  </a:lnTo>
                  <a:close/>
                </a:path>
              </a:pathLst>
            </a:custGeom>
            <a:ln w="9144">
              <a:solidFill>
                <a:srgbClr val="DFF4F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3" name="object 63"/>
          <p:cNvSpPr txBox="1"/>
          <p:nvPr/>
        </p:nvSpPr>
        <p:spPr>
          <a:xfrm>
            <a:off x="2863342" y="6279896"/>
            <a:ext cx="20745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81965" marR="5080" indent="-4699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496382"/>
                </a:solidFill>
                <a:latin typeface="Tahoma"/>
                <a:cs typeface="Tahoma"/>
              </a:rPr>
              <a:t>Extracti </a:t>
            </a: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Belladonnae </a:t>
            </a:r>
            <a:r>
              <a:rPr sz="1800" spc="-55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soluti</a:t>
            </a:r>
            <a:r>
              <a:rPr sz="1800" spc="-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(1:2)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64" name="object 64"/>
          <p:cNvGrpSpPr/>
          <p:nvPr/>
        </p:nvGrpSpPr>
        <p:grpSpPr>
          <a:xfrm>
            <a:off x="5208841" y="6258877"/>
            <a:ext cx="3940175" cy="603885"/>
            <a:chOff x="5208841" y="6258877"/>
            <a:chExt cx="3940175" cy="603885"/>
          </a:xfrm>
        </p:grpSpPr>
        <p:sp>
          <p:nvSpPr>
            <p:cNvPr id="65" name="object 65"/>
            <p:cNvSpPr/>
            <p:nvPr/>
          </p:nvSpPr>
          <p:spPr>
            <a:xfrm>
              <a:off x="5213603" y="6263640"/>
              <a:ext cx="3930650" cy="594360"/>
            </a:xfrm>
            <a:custGeom>
              <a:avLst/>
              <a:gdLst/>
              <a:ahLst/>
              <a:cxnLst/>
              <a:rect l="l" t="t" r="r" b="b"/>
              <a:pathLst>
                <a:path w="3930650" h="594359">
                  <a:moveTo>
                    <a:pt x="3824478" y="0"/>
                  </a:moveTo>
                  <a:lnTo>
                    <a:pt x="105918" y="0"/>
                  </a:lnTo>
                  <a:lnTo>
                    <a:pt x="64668" y="8323"/>
                  </a:lnTo>
                  <a:lnTo>
                    <a:pt x="31003" y="31022"/>
                  </a:lnTo>
                  <a:lnTo>
                    <a:pt x="8316" y="64690"/>
                  </a:lnTo>
                  <a:lnTo>
                    <a:pt x="0" y="105918"/>
                  </a:lnTo>
                  <a:lnTo>
                    <a:pt x="0" y="529591"/>
                  </a:lnTo>
                  <a:lnTo>
                    <a:pt x="8319" y="570820"/>
                  </a:lnTo>
                  <a:lnTo>
                    <a:pt x="24179" y="594357"/>
                  </a:lnTo>
                  <a:lnTo>
                    <a:pt x="3906218" y="594357"/>
                  </a:lnTo>
                  <a:lnTo>
                    <a:pt x="3922080" y="570816"/>
                  </a:lnTo>
                  <a:lnTo>
                    <a:pt x="3930396" y="529591"/>
                  </a:lnTo>
                  <a:lnTo>
                    <a:pt x="3930396" y="105918"/>
                  </a:lnTo>
                  <a:lnTo>
                    <a:pt x="3922079" y="64690"/>
                  </a:lnTo>
                  <a:lnTo>
                    <a:pt x="3899392" y="31022"/>
                  </a:lnTo>
                  <a:lnTo>
                    <a:pt x="3865727" y="8323"/>
                  </a:lnTo>
                  <a:lnTo>
                    <a:pt x="3824478" y="0"/>
                  </a:lnTo>
                  <a:close/>
                </a:path>
              </a:pathLst>
            </a:custGeom>
            <a:solidFill>
              <a:srgbClr val="E8F5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5213603" y="6263640"/>
              <a:ext cx="3930650" cy="594360"/>
            </a:xfrm>
            <a:custGeom>
              <a:avLst/>
              <a:gdLst/>
              <a:ahLst/>
              <a:cxnLst/>
              <a:rect l="l" t="t" r="r" b="b"/>
              <a:pathLst>
                <a:path w="3930650" h="594359">
                  <a:moveTo>
                    <a:pt x="0" y="105918"/>
                  </a:moveTo>
                  <a:lnTo>
                    <a:pt x="8316" y="64690"/>
                  </a:lnTo>
                  <a:lnTo>
                    <a:pt x="31003" y="31022"/>
                  </a:lnTo>
                  <a:lnTo>
                    <a:pt x="64668" y="8323"/>
                  </a:lnTo>
                  <a:lnTo>
                    <a:pt x="105918" y="0"/>
                  </a:lnTo>
                  <a:lnTo>
                    <a:pt x="3824478" y="0"/>
                  </a:lnTo>
                  <a:lnTo>
                    <a:pt x="3865727" y="8323"/>
                  </a:lnTo>
                  <a:lnTo>
                    <a:pt x="3899392" y="31022"/>
                  </a:lnTo>
                  <a:lnTo>
                    <a:pt x="3922079" y="64690"/>
                  </a:lnTo>
                  <a:lnTo>
                    <a:pt x="3930396" y="105918"/>
                  </a:lnTo>
                  <a:lnTo>
                    <a:pt x="3930396" y="529591"/>
                  </a:lnTo>
                  <a:lnTo>
                    <a:pt x="3922079" y="570820"/>
                  </a:lnTo>
                  <a:lnTo>
                    <a:pt x="3906218" y="594357"/>
                  </a:lnTo>
                </a:path>
                <a:path w="3930650" h="594359">
                  <a:moveTo>
                    <a:pt x="24179" y="594357"/>
                  </a:moveTo>
                  <a:lnTo>
                    <a:pt x="8316" y="570816"/>
                  </a:lnTo>
                  <a:lnTo>
                    <a:pt x="0" y="529587"/>
                  </a:lnTo>
                  <a:lnTo>
                    <a:pt x="0" y="105918"/>
                  </a:lnTo>
                </a:path>
              </a:pathLst>
            </a:custGeom>
            <a:ln w="9144">
              <a:solidFill>
                <a:srgbClr val="164A4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7" name="object 67"/>
          <p:cNvSpPr txBox="1"/>
          <p:nvPr/>
        </p:nvSpPr>
        <p:spPr>
          <a:xfrm>
            <a:off x="5281929" y="6282638"/>
            <a:ext cx="37966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5895" marR="5080" indent="-16383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496382"/>
                </a:solidFill>
                <a:latin typeface="Tahoma"/>
                <a:cs typeface="Tahoma"/>
              </a:rPr>
              <a:t>50%</a:t>
            </a: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 діючих</a:t>
            </a:r>
            <a:r>
              <a:rPr sz="1800" spc="-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речовин,</a:t>
            </a:r>
            <a:r>
              <a:rPr sz="1800" spc="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застосовують </a:t>
            </a:r>
            <a:r>
              <a:rPr sz="1800" spc="-55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496382"/>
                </a:solidFill>
                <a:latin typeface="Tahoma"/>
                <a:cs typeface="Tahoma"/>
              </a:rPr>
              <a:t>при</a:t>
            </a:r>
            <a:r>
              <a:rPr sz="1800" spc="-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відсутності</a:t>
            </a:r>
            <a:r>
              <a:rPr sz="1800" spc="-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сухого</a:t>
            </a:r>
            <a:r>
              <a:rPr sz="1800" spc="-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екстракту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68" name="object 68"/>
          <p:cNvGrpSpPr/>
          <p:nvPr/>
        </p:nvGrpSpPr>
        <p:grpSpPr>
          <a:xfrm>
            <a:off x="2368169" y="6493852"/>
            <a:ext cx="2830195" cy="97790"/>
            <a:chOff x="2368169" y="6493852"/>
            <a:chExt cx="2830195" cy="97790"/>
          </a:xfrm>
        </p:grpSpPr>
        <p:pic>
          <p:nvPicPr>
            <p:cNvPr id="69" name="object 6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27676" y="6515099"/>
              <a:ext cx="170687" cy="76200"/>
            </a:xfrm>
            <a:prstGeom prst="rect">
              <a:avLst/>
            </a:prstGeom>
          </p:spPr>
        </p:pic>
        <p:sp>
          <p:nvSpPr>
            <p:cNvPr id="70" name="object 70"/>
            <p:cNvSpPr/>
            <p:nvPr/>
          </p:nvSpPr>
          <p:spPr>
            <a:xfrm>
              <a:off x="2368169" y="6493852"/>
              <a:ext cx="433070" cy="76200"/>
            </a:xfrm>
            <a:custGeom>
              <a:avLst/>
              <a:gdLst/>
              <a:ahLst/>
              <a:cxnLst/>
              <a:rect l="l" t="t" r="r" b="b"/>
              <a:pathLst>
                <a:path w="433069" h="76200">
                  <a:moveTo>
                    <a:pt x="422388" y="31483"/>
                  </a:moveTo>
                  <a:lnTo>
                    <a:pt x="369316" y="31483"/>
                  </a:lnTo>
                  <a:lnTo>
                    <a:pt x="369569" y="44170"/>
                  </a:lnTo>
                  <a:lnTo>
                    <a:pt x="356869" y="44439"/>
                  </a:lnTo>
                  <a:lnTo>
                    <a:pt x="357505" y="76187"/>
                  </a:lnTo>
                  <a:lnTo>
                    <a:pt x="432943" y="36487"/>
                  </a:lnTo>
                  <a:lnTo>
                    <a:pt x="422388" y="31483"/>
                  </a:lnTo>
                  <a:close/>
                </a:path>
                <a:path w="433069" h="76200">
                  <a:moveTo>
                    <a:pt x="356616" y="31751"/>
                  </a:moveTo>
                  <a:lnTo>
                    <a:pt x="0" y="39281"/>
                  </a:lnTo>
                  <a:lnTo>
                    <a:pt x="254" y="51981"/>
                  </a:lnTo>
                  <a:lnTo>
                    <a:pt x="356869" y="44439"/>
                  </a:lnTo>
                  <a:lnTo>
                    <a:pt x="356616" y="31751"/>
                  </a:lnTo>
                  <a:close/>
                </a:path>
                <a:path w="433069" h="76200">
                  <a:moveTo>
                    <a:pt x="369316" y="31483"/>
                  </a:moveTo>
                  <a:lnTo>
                    <a:pt x="356616" y="31751"/>
                  </a:lnTo>
                  <a:lnTo>
                    <a:pt x="356869" y="44439"/>
                  </a:lnTo>
                  <a:lnTo>
                    <a:pt x="369569" y="44170"/>
                  </a:lnTo>
                  <a:lnTo>
                    <a:pt x="369316" y="31483"/>
                  </a:lnTo>
                  <a:close/>
                </a:path>
                <a:path w="433069" h="76200">
                  <a:moveTo>
                    <a:pt x="355981" y="0"/>
                  </a:moveTo>
                  <a:lnTo>
                    <a:pt x="356616" y="31751"/>
                  </a:lnTo>
                  <a:lnTo>
                    <a:pt x="369316" y="31483"/>
                  </a:lnTo>
                  <a:lnTo>
                    <a:pt x="422388" y="31483"/>
                  </a:lnTo>
                  <a:lnTo>
                    <a:pt x="35598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1" name="object 71"/>
          <p:cNvSpPr txBox="1">
            <a:spLocks noGrp="1"/>
          </p:cNvSpPr>
          <p:nvPr>
            <p:ph type="title"/>
          </p:nvPr>
        </p:nvSpPr>
        <p:spPr>
          <a:xfrm>
            <a:off x="182878" y="-60809"/>
            <a:ext cx="8808721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86740" marR="5080" indent="-574675" algn="ctr">
              <a:lnSpc>
                <a:spcPct val="100000"/>
              </a:lnSpc>
              <a:spcBef>
                <a:spcPts val="100"/>
              </a:spcBef>
            </a:pPr>
            <a:r>
              <a:rPr sz="2800" b="1" dirty="0"/>
              <a:t>6. </a:t>
            </a:r>
            <a:r>
              <a:rPr sz="2800" b="1" spc="-5" dirty="0"/>
              <a:t>ЗАГАЛЬНІ </a:t>
            </a:r>
            <a:r>
              <a:rPr sz="2800" b="1" dirty="0"/>
              <a:t>ПРАВИЛА </a:t>
            </a:r>
            <a:r>
              <a:rPr sz="2800" b="1" spc="-5" dirty="0"/>
              <a:t>ВИГОТОВЛЕННЯ ПОРОШКІВ </a:t>
            </a:r>
            <a:r>
              <a:rPr sz="2800" b="1" spc="-575" dirty="0"/>
              <a:t> </a:t>
            </a:r>
            <a:r>
              <a:rPr sz="2800" b="1" spc="-5" dirty="0"/>
              <a:t>ІЗ</a:t>
            </a:r>
            <a:r>
              <a:rPr sz="2800" b="1" spc="-20" dirty="0"/>
              <a:t> </a:t>
            </a:r>
            <a:r>
              <a:rPr sz="2800" b="1" spc="-5" dirty="0"/>
              <a:t>ЕКСТРАКТАМИ </a:t>
            </a:r>
            <a:r>
              <a:rPr sz="2800" b="1" dirty="0"/>
              <a:t>ТА </a:t>
            </a:r>
            <a:r>
              <a:rPr sz="2800" b="1" spc="-5" dirty="0"/>
              <a:t>НАПІВФАБРИКАТАМИ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235261" y="1188529"/>
            <a:ext cx="2524125" cy="1142365"/>
            <a:chOff x="3235261" y="1188529"/>
            <a:chExt cx="2524125" cy="1142365"/>
          </a:xfrm>
        </p:grpSpPr>
        <p:sp>
          <p:nvSpPr>
            <p:cNvPr id="3" name="object 3"/>
            <p:cNvSpPr/>
            <p:nvPr/>
          </p:nvSpPr>
          <p:spPr>
            <a:xfrm>
              <a:off x="3240023" y="1193291"/>
              <a:ext cx="2514600" cy="1132840"/>
            </a:xfrm>
            <a:custGeom>
              <a:avLst/>
              <a:gdLst/>
              <a:ahLst/>
              <a:cxnLst/>
              <a:rect l="l" t="t" r="r" b="b"/>
              <a:pathLst>
                <a:path w="2514600" h="1132839">
                  <a:moveTo>
                    <a:pt x="2325878" y="0"/>
                  </a:moveTo>
                  <a:lnTo>
                    <a:pt x="188722" y="0"/>
                  </a:lnTo>
                  <a:lnTo>
                    <a:pt x="138538" y="6738"/>
                  </a:lnTo>
                  <a:lnTo>
                    <a:pt x="93453" y="25757"/>
                  </a:lnTo>
                  <a:lnTo>
                    <a:pt x="55260" y="55260"/>
                  </a:lnTo>
                  <a:lnTo>
                    <a:pt x="25757" y="93453"/>
                  </a:lnTo>
                  <a:lnTo>
                    <a:pt x="6738" y="138538"/>
                  </a:lnTo>
                  <a:lnTo>
                    <a:pt x="0" y="188722"/>
                  </a:lnTo>
                  <a:lnTo>
                    <a:pt x="0" y="943610"/>
                  </a:lnTo>
                  <a:lnTo>
                    <a:pt x="6738" y="993793"/>
                  </a:lnTo>
                  <a:lnTo>
                    <a:pt x="25757" y="1038878"/>
                  </a:lnTo>
                  <a:lnTo>
                    <a:pt x="55260" y="1077071"/>
                  </a:lnTo>
                  <a:lnTo>
                    <a:pt x="93453" y="1106574"/>
                  </a:lnTo>
                  <a:lnTo>
                    <a:pt x="138538" y="1125593"/>
                  </a:lnTo>
                  <a:lnTo>
                    <a:pt x="188722" y="1132332"/>
                  </a:lnTo>
                  <a:lnTo>
                    <a:pt x="2325878" y="1132332"/>
                  </a:lnTo>
                  <a:lnTo>
                    <a:pt x="2376061" y="1125593"/>
                  </a:lnTo>
                  <a:lnTo>
                    <a:pt x="2421146" y="1106574"/>
                  </a:lnTo>
                  <a:lnTo>
                    <a:pt x="2459339" y="1077071"/>
                  </a:lnTo>
                  <a:lnTo>
                    <a:pt x="2488842" y="1038878"/>
                  </a:lnTo>
                  <a:lnTo>
                    <a:pt x="2507861" y="993793"/>
                  </a:lnTo>
                  <a:lnTo>
                    <a:pt x="2514600" y="943610"/>
                  </a:lnTo>
                  <a:lnTo>
                    <a:pt x="2514600" y="188722"/>
                  </a:lnTo>
                  <a:lnTo>
                    <a:pt x="2507861" y="138538"/>
                  </a:lnTo>
                  <a:lnTo>
                    <a:pt x="2488842" y="93453"/>
                  </a:lnTo>
                  <a:lnTo>
                    <a:pt x="2459339" y="55260"/>
                  </a:lnTo>
                  <a:lnTo>
                    <a:pt x="2421146" y="25757"/>
                  </a:lnTo>
                  <a:lnTo>
                    <a:pt x="2376061" y="6738"/>
                  </a:lnTo>
                  <a:lnTo>
                    <a:pt x="2325878" y="0"/>
                  </a:lnTo>
                  <a:close/>
                </a:path>
              </a:pathLst>
            </a:custGeom>
            <a:solidFill>
              <a:srgbClr val="E8F5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40023" y="1193291"/>
              <a:ext cx="2514600" cy="1132840"/>
            </a:xfrm>
            <a:custGeom>
              <a:avLst/>
              <a:gdLst/>
              <a:ahLst/>
              <a:cxnLst/>
              <a:rect l="l" t="t" r="r" b="b"/>
              <a:pathLst>
                <a:path w="2514600" h="1132839">
                  <a:moveTo>
                    <a:pt x="0" y="188722"/>
                  </a:moveTo>
                  <a:lnTo>
                    <a:pt x="6738" y="138538"/>
                  </a:lnTo>
                  <a:lnTo>
                    <a:pt x="25757" y="93453"/>
                  </a:lnTo>
                  <a:lnTo>
                    <a:pt x="55260" y="55260"/>
                  </a:lnTo>
                  <a:lnTo>
                    <a:pt x="93453" y="25757"/>
                  </a:lnTo>
                  <a:lnTo>
                    <a:pt x="138538" y="6738"/>
                  </a:lnTo>
                  <a:lnTo>
                    <a:pt x="188722" y="0"/>
                  </a:lnTo>
                  <a:lnTo>
                    <a:pt x="2325878" y="0"/>
                  </a:lnTo>
                  <a:lnTo>
                    <a:pt x="2376061" y="6738"/>
                  </a:lnTo>
                  <a:lnTo>
                    <a:pt x="2421146" y="25757"/>
                  </a:lnTo>
                  <a:lnTo>
                    <a:pt x="2459339" y="55260"/>
                  </a:lnTo>
                  <a:lnTo>
                    <a:pt x="2488842" y="93453"/>
                  </a:lnTo>
                  <a:lnTo>
                    <a:pt x="2507861" y="138538"/>
                  </a:lnTo>
                  <a:lnTo>
                    <a:pt x="2514600" y="188722"/>
                  </a:lnTo>
                  <a:lnTo>
                    <a:pt x="2514600" y="943610"/>
                  </a:lnTo>
                  <a:lnTo>
                    <a:pt x="2507861" y="993793"/>
                  </a:lnTo>
                  <a:lnTo>
                    <a:pt x="2488842" y="1038878"/>
                  </a:lnTo>
                  <a:lnTo>
                    <a:pt x="2459339" y="1077071"/>
                  </a:lnTo>
                  <a:lnTo>
                    <a:pt x="2421146" y="1106574"/>
                  </a:lnTo>
                  <a:lnTo>
                    <a:pt x="2376061" y="1125593"/>
                  </a:lnTo>
                  <a:lnTo>
                    <a:pt x="2325878" y="1132332"/>
                  </a:lnTo>
                  <a:lnTo>
                    <a:pt x="188722" y="1132332"/>
                  </a:lnTo>
                  <a:lnTo>
                    <a:pt x="138538" y="1125593"/>
                  </a:lnTo>
                  <a:lnTo>
                    <a:pt x="93453" y="1106574"/>
                  </a:lnTo>
                  <a:lnTo>
                    <a:pt x="55260" y="1077071"/>
                  </a:lnTo>
                  <a:lnTo>
                    <a:pt x="25757" y="1038878"/>
                  </a:lnTo>
                  <a:lnTo>
                    <a:pt x="6738" y="993793"/>
                  </a:lnTo>
                  <a:lnTo>
                    <a:pt x="0" y="943610"/>
                  </a:lnTo>
                  <a:lnTo>
                    <a:pt x="0" y="188722"/>
                  </a:lnTo>
                  <a:close/>
                </a:path>
              </a:pathLst>
            </a:custGeom>
            <a:ln w="9144">
              <a:solidFill>
                <a:srgbClr val="90A6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283077" y="1236725"/>
            <a:ext cx="2249170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100,0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густого</a:t>
            </a:r>
            <a:r>
              <a:rPr sz="1600" spc="3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екстракту</a:t>
            </a: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tabLst>
                <a:tab pos="534035" algn="l"/>
              </a:tabLst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10,0	етанолу</a:t>
            </a:r>
            <a:r>
              <a:rPr sz="1600" spc="-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90%</a:t>
            </a: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60,0</a:t>
            </a:r>
            <a:r>
              <a:rPr sz="1600" spc="-3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води</a:t>
            </a: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30,0</a:t>
            </a:r>
            <a:r>
              <a:rPr sz="1600" spc="-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гліцерину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47700" y="1574291"/>
            <a:ext cx="2204085" cy="588645"/>
          </a:xfrm>
          <a:prstGeom prst="rect">
            <a:avLst/>
          </a:prstGeom>
          <a:ln w="9144">
            <a:solidFill>
              <a:srgbClr val="90A692"/>
            </a:solidFill>
          </a:ln>
        </p:spPr>
        <p:txBody>
          <a:bodyPr vert="horz" wrap="square" lIns="0" tIns="50165" rIns="0" bIns="0" rtlCol="0">
            <a:spAutoFit/>
          </a:bodyPr>
          <a:lstStyle/>
          <a:p>
            <a:pPr marL="277495" marR="93980" indent="-177165">
              <a:lnSpc>
                <a:spcPct val="100000"/>
              </a:lnSpc>
              <a:spcBef>
                <a:spcPts val="395"/>
              </a:spcBef>
              <a:tabLst>
                <a:tab pos="1541780" algn="l"/>
              </a:tabLst>
            </a:pP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Ви</a:t>
            </a:r>
            <a:r>
              <a:rPr sz="1600" spc="-15" dirty="0">
                <a:solidFill>
                  <a:srgbClr val="496382"/>
                </a:solidFill>
                <a:latin typeface="Tahoma"/>
                <a:cs typeface="Tahoma"/>
              </a:rPr>
              <a:t>г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от</a:t>
            </a:r>
            <a:r>
              <a:rPr sz="1600" spc="-15" dirty="0">
                <a:solidFill>
                  <a:srgbClr val="496382"/>
                </a:solidFill>
                <a:latin typeface="Tahoma"/>
                <a:cs typeface="Tahoma"/>
              </a:rPr>
              <a:t>о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в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ля</a:t>
            </a:r>
            <a:r>
              <a:rPr sz="1600" spc="-15" dirty="0">
                <a:solidFill>
                  <a:srgbClr val="496382"/>
                </a:solidFill>
                <a:latin typeface="Tahoma"/>
                <a:cs typeface="Tahoma"/>
              </a:rPr>
              <a:t>ю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ть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	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з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г</a:t>
            </a:r>
            <a:r>
              <a:rPr sz="1600" spc="-15" dirty="0">
                <a:solidFill>
                  <a:srgbClr val="496382"/>
                </a:solidFill>
                <a:latin typeface="Tahoma"/>
                <a:cs typeface="Tahoma"/>
              </a:rPr>
              <a:t>і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дно 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пропису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ДФУ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2.0</a:t>
            </a:r>
            <a:endParaRPr sz="1600" dirty="0">
              <a:latin typeface="Tahoma"/>
              <a:cs typeface="Tahom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5752909" y="1692973"/>
            <a:ext cx="3178175" cy="352425"/>
            <a:chOff x="5752909" y="1692973"/>
            <a:chExt cx="3178175" cy="35242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57671" y="1697735"/>
              <a:ext cx="3168396" cy="34290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5757671" y="1697735"/>
              <a:ext cx="3168650" cy="342900"/>
            </a:xfrm>
            <a:custGeom>
              <a:avLst/>
              <a:gdLst/>
              <a:ahLst/>
              <a:cxnLst/>
              <a:rect l="l" t="t" r="r" b="b"/>
              <a:pathLst>
                <a:path w="3168650" h="342900">
                  <a:moveTo>
                    <a:pt x="0" y="171450"/>
                  </a:moveTo>
                  <a:lnTo>
                    <a:pt x="528065" y="0"/>
                  </a:lnTo>
                  <a:lnTo>
                    <a:pt x="2640329" y="0"/>
                  </a:lnTo>
                  <a:lnTo>
                    <a:pt x="2711974" y="1564"/>
                  </a:lnTo>
                  <a:lnTo>
                    <a:pt x="2780693" y="6120"/>
                  </a:lnTo>
                  <a:lnTo>
                    <a:pt x="2845855" y="13465"/>
                  </a:lnTo>
                  <a:lnTo>
                    <a:pt x="2906832" y="23396"/>
                  </a:lnTo>
                  <a:lnTo>
                    <a:pt x="2962993" y="35707"/>
                  </a:lnTo>
                  <a:lnTo>
                    <a:pt x="3013709" y="50196"/>
                  </a:lnTo>
                  <a:lnTo>
                    <a:pt x="3058351" y="66659"/>
                  </a:lnTo>
                  <a:lnTo>
                    <a:pt x="3096288" y="84892"/>
                  </a:lnTo>
                  <a:lnTo>
                    <a:pt x="3149529" y="125853"/>
                  </a:lnTo>
                  <a:lnTo>
                    <a:pt x="3168396" y="171450"/>
                  </a:lnTo>
                  <a:lnTo>
                    <a:pt x="3163574" y="194725"/>
                  </a:lnTo>
                  <a:lnTo>
                    <a:pt x="3126890" y="238208"/>
                  </a:lnTo>
                  <a:lnTo>
                    <a:pt x="3058351" y="276240"/>
                  </a:lnTo>
                  <a:lnTo>
                    <a:pt x="3013710" y="292703"/>
                  </a:lnTo>
                  <a:lnTo>
                    <a:pt x="2962993" y="307192"/>
                  </a:lnTo>
                  <a:lnTo>
                    <a:pt x="2906832" y="319503"/>
                  </a:lnTo>
                  <a:lnTo>
                    <a:pt x="2845855" y="329434"/>
                  </a:lnTo>
                  <a:lnTo>
                    <a:pt x="2780693" y="336779"/>
                  </a:lnTo>
                  <a:lnTo>
                    <a:pt x="2711974" y="341335"/>
                  </a:lnTo>
                  <a:lnTo>
                    <a:pt x="2640329" y="342900"/>
                  </a:lnTo>
                  <a:lnTo>
                    <a:pt x="528065" y="342900"/>
                  </a:lnTo>
                  <a:lnTo>
                    <a:pt x="0" y="17145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6408801" y="1730501"/>
            <a:ext cx="186817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200,0</a:t>
            </a:r>
            <a:r>
              <a:rPr sz="1600" spc="-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розчину</a:t>
            </a:r>
            <a:r>
              <a:rPr sz="1600" spc="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(1:2)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521017" y="2287968"/>
            <a:ext cx="8362950" cy="1715770"/>
            <a:chOff x="521017" y="2287968"/>
            <a:chExt cx="8362950" cy="1715770"/>
          </a:xfrm>
        </p:grpSpPr>
        <p:sp>
          <p:nvSpPr>
            <p:cNvPr id="12" name="object 12"/>
            <p:cNvSpPr/>
            <p:nvPr/>
          </p:nvSpPr>
          <p:spPr>
            <a:xfrm>
              <a:off x="525780" y="2292730"/>
              <a:ext cx="8353425" cy="1706245"/>
            </a:xfrm>
            <a:custGeom>
              <a:avLst/>
              <a:gdLst/>
              <a:ahLst/>
              <a:cxnLst/>
              <a:rect l="l" t="t" r="r" b="b"/>
              <a:pathLst>
                <a:path w="8353425" h="1706245">
                  <a:moveTo>
                    <a:pt x="8163052" y="566293"/>
                  </a:moveTo>
                  <a:lnTo>
                    <a:pt x="190004" y="566293"/>
                  </a:lnTo>
                  <a:lnTo>
                    <a:pt x="139492" y="573081"/>
                  </a:lnTo>
                  <a:lnTo>
                    <a:pt x="94104" y="592238"/>
                  </a:lnTo>
                  <a:lnTo>
                    <a:pt x="55649" y="621950"/>
                  </a:lnTo>
                  <a:lnTo>
                    <a:pt x="25940" y="660404"/>
                  </a:lnTo>
                  <a:lnTo>
                    <a:pt x="6786" y="705787"/>
                  </a:lnTo>
                  <a:lnTo>
                    <a:pt x="0" y="756285"/>
                  </a:lnTo>
                  <a:lnTo>
                    <a:pt x="0" y="1516253"/>
                  </a:lnTo>
                  <a:lnTo>
                    <a:pt x="6786" y="1566750"/>
                  </a:lnTo>
                  <a:lnTo>
                    <a:pt x="25940" y="1612133"/>
                  </a:lnTo>
                  <a:lnTo>
                    <a:pt x="55649" y="1650587"/>
                  </a:lnTo>
                  <a:lnTo>
                    <a:pt x="94104" y="1680299"/>
                  </a:lnTo>
                  <a:lnTo>
                    <a:pt x="139492" y="1699456"/>
                  </a:lnTo>
                  <a:lnTo>
                    <a:pt x="190004" y="1706245"/>
                  </a:lnTo>
                  <a:lnTo>
                    <a:pt x="8163052" y="1706245"/>
                  </a:lnTo>
                  <a:lnTo>
                    <a:pt x="8213549" y="1699456"/>
                  </a:lnTo>
                  <a:lnTo>
                    <a:pt x="8258932" y="1680299"/>
                  </a:lnTo>
                  <a:lnTo>
                    <a:pt x="8297386" y="1650587"/>
                  </a:lnTo>
                  <a:lnTo>
                    <a:pt x="8327098" y="1612133"/>
                  </a:lnTo>
                  <a:lnTo>
                    <a:pt x="8346255" y="1566750"/>
                  </a:lnTo>
                  <a:lnTo>
                    <a:pt x="8353044" y="1516253"/>
                  </a:lnTo>
                  <a:lnTo>
                    <a:pt x="8353044" y="756285"/>
                  </a:lnTo>
                  <a:lnTo>
                    <a:pt x="8346255" y="705787"/>
                  </a:lnTo>
                  <a:lnTo>
                    <a:pt x="8327098" y="660404"/>
                  </a:lnTo>
                  <a:lnTo>
                    <a:pt x="8297386" y="621950"/>
                  </a:lnTo>
                  <a:lnTo>
                    <a:pt x="8258932" y="592238"/>
                  </a:lnTo>
                  <a:lnTo>
                    <a:pt x="8213549" y="573081"/>
                  </a:lnTo>
                  <a:lnTo>
                    <a:pt x="8163052" y="566293"/>
                  </a:lnTo>
                  <a:close/>
                </a:path>
                <a:path w="8353425" h="1706245">
                  <a:moveTo>
                    <a:pt x="3452114" y="0"/>
                  </a:moveTo>
                  <a:lnTo>
                    <a:pt x="1392174" y="566293"/>
                  </a:lnTo>
                  <a:lnTo>
                    <a:pt x="3480435" y="566293"/>
                  </a:lnTo>
                  <a:lnTo>
                    <a:pt x="3452114" y="0"/>
                  </a:lnTo>
                  <a:close/>
                </a:path>
              </a:pathLst>
            </a:custGeom>
            <a:solidFill>
              <a:srgbClr val="DFF4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25780" y="2292730"/>
              <a:ext cx="8353425" cy="1706245"/>
            </a:xfrm>
            <a:custGeom>
              <a:avLst/>
              <a:gdLst/>
              <a:ahLst/>
              <a:cxnLst/>
              <a:rect l="l" t="t" r="r" b="b"/>
              <a:pathLst>
                <a:path w="8353425" h="1706245">
                  <a:moveTo>
                    <a:pt x="0" y="756285"/>
                  </a:moveTo>
                  <a:lnTo>
                    <a:pt x="6786" y="705787"/>
                  </a:lnTo>
                  <a:lnTo>
                    <a:pt x="25940" y="660404"/>
                  </a:lnTo>
                  <a:lnTo>
                    <a:pt x="55649" y="621950"/>
                  </a:lnTo>
                  <a:lnTo>
                    <a:pt x="94104" y="592238"/>
                  </a:lnTo>
                  <a:lnTo>
                    <a:pt x="139492" y="573081"/>
                  </a:lnTo>
                  <a:lnTo>
                    <a:pt x="190004" y="566293"/>
                  </a:lnTo>
                  <a:lnTo>
                    <a:pt x="1392174" y="566293"/>
                  </a:lnTo>
                  <a:lnTo>
                    <a:pt x="3452114" y="0"/>
                  </a:lnTo>
                  <a:lnTo>
                    <a:pt x="3480435" y="566293"/>
                  </a:lnTo>
                  <a:lnTo>
                    <a:pt x="8163052" y="566293"/>
                  </a:lnTo>
                  <a:lnTo>
                    <a:pt x="8213549" y="573081"/>
                  </a:lnTo>
                  <a:lnTo>
                    <a:pt x="8258932" y="592238"/>
                  </a:lnTo>
                  <a:lnTo>
                    <a:pt x="8297386" y="621950"/>
                  </a:lnTo>
                  <a:lnTo>
                    <a:pt x="8327098" y="660404"/>
                  </a:lnTo>
                  <a:lnTo>
                    <a:pt x="8346255" y="705787"/>
                  </a:lnTo>
                  <a:lnTo>
                    <a:pt x="8353044" y="756285"/>
                  </a:lnTo>
                  <a:lnTo>
                    <a:pt x="8353044" y="1041273"/>
                  </a:lnTo>
                  <a:lnTo>
                    <a:pt x="8353044" y="1516253"/>
                  </a:lnTo>
                  <a:lnTo>
                    <a:pt x="8346255" y="1566750"/>
                  </a:lnTo>
                  <a:lnTo>
                    <a:pt x="8327098" y="1612133"/>
                  </a:lnTo>
                  <a:lnTo>
                    <a:pt x="8297386" y="1650587"/>
                  </a:lnTo>
                  <a:lnTo>
                    <a:pt x="8258932" y="1680299"/>
                  </a:lnTo>
                  <a:lnTo>
                    <a:pt x="8213549" y="1699456"/>
                  </a:lnTo>
                  <a:lnTo>
                    <a:pt x="8163052" y="1706245"/>
                  </a:lnTo>
                  <a:lnTo>
                    <a:pt x="3480435" y="1706245"/>
                  </a:lnTo>
                  <a:lnTo>
                    <a:pt x="1392174" y="1706245"/>
                  </a:lnTo>
                  <a:lnTo>
                    <a:pt x="190004" y="1706245"/>
                  </a:lnTo>
                  <a:lnTo>
                    <a:pt x="139492" y="1699456"/>
                  </a:lnTo>
                  <a:lnTo>
                    <a:pt x="94104" y="1680299"/>
                  </a:lnTo>
                  <a:lnTo>
                    <a:pt x="55649" y="1650587"/>
                  </a:lnTo>
                  <a:lnTo>
                    <a:pt x="25940" y="1612133"/>
                  </a:lnTo>
                  <a:lnTo>
                    <a:pt x="6786" y="1566750"/>
                  </a:lnTo>
                  <a:lnTo>
                    <a:pt x="0" y="1516253"/>
                  </a:lnTo>
                  <a:lnTo>
                    <a:pt x="0" y="1041273"/>
                  </a:lnTo>
                  <a:lnTo>
                    <a:pt x="0" y="756285"/>
                  </a:lnTo>
                  <a:close/>
                </a:path>
              </a:pathLst>
            </a:custGeom>
            <a:ln w="9144">
              <a:solidFill>
                <a:srgbClr val="90A6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/>
          <p:nvPr/>
        </p:nvSpPr>
        <p:spPr>
          <a:xfrm>
            <a:off x="573023" y="4213859"/>
            <a:ext cx="8353425" cy="581025"/>
          </a:xfrm>
          <a:custGeom>
            <a:avLst/>
            <a:gdLst/>
            <a:ahLst/>
            <a:cxnLst/>
            <a:rect l="l" t="t" r="r" b="b"/>
            <a:pathLst>
              <a:path w="8353425" h="581025">
                <a:moveTo>
                  <a:pt x="8353044" y="0"/>
                </a:moveTo>
                <a:lnTo>
                  <a:pt x="0" y="0"/>
                </a:lnTo>
                <a:lnTo>
                  <a:pt x="0" y="580644"/>
                </a:lnTo>
                <a:lnTo>
                  <a:pt x="8353044" y="580644"/>
                </a:lnTo>
                <a:lnTo>
                  <a:pt x="8353044" y="0"/>
                </a:lnTo>
                <a:close/>
              </a:path>
            </a:pathLst>
          </a:custGeom>
          <a:solidFill>
            <a:srgbClr val="DFF4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568553" y="2902711"/>
            <a:ext cx="7791450" cy="18586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вода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 -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це</a:t>
            </a:r>
            <a:r>
              <a:rPr sz="1600" spc="-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основний</a:t>
            </a:r>
            <a:r>
              <a:rPr sz="1600" spc="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розчинник;</a:t>
            </a: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спирт</a:t>
            </a:r>
            <a:r>
              <a:rPr sz="1600" spc="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-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покращує</a:t>
            </a:r>
            <a:r>
              <a:rPr sz="1600" spc="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розчинення</a:t>
            </a:r>
            <a:r>
              <a:rPr sz="1600" spc="3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екстракту</a:t>
            </a:r>
            <a:r>
              <a:rPr sz="1600" spc="3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і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є консервантом;</a:t>
            </a:r>
            <a:endParaRPr sz="1600">
              <a:latin typeface="Tahoma"/>
              <a:cs typeface="Tahoma"/>
            </a:endParaRPr>
          </a:p>
          <a:p>
            <a:pPr marL="12700" marR="335280">
              <a:lnSpc>
                <a:spcPct val="100000"/>
              </a:lnSpc>
            </a:pP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гліцерин</a:t>
            </a:r>
            <a:r>
              <a:rPr sz="1600" spc="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-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грає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роль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пептизатора,</a:t>
            </a:r>
            <a:r>
              <a:rPr sz="1600" spc="3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оберігає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розчини</a:t>
            </a:r>
            <a:r>
              <a:rPr sz="1600" spc="3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ВМС,</a:t>
            </a:r>
            <a:r>
              <a:rPr sz="1600" spc="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що</a:t>
            </a:r>
            <a:r>
              <a:rPr sz="1600" spc="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утворюються</a:t>
            </a:r>
            <a:r>
              <a:rPr sz="1600" spc="5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при </a:t>
            </a:r>
            <a:r>
              <a:rPr sz="1600" spc="-484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розчиненні</a:t>
            </a:r>
            <a:r>
              <a:rPr sz="1600" spc="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екстракту,</a:t>
            </a:r>
            <a:r>
              <a:rPr sz="1600" spc="3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від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 коагуляції,</a:t>
            </a:r>
            <a:r>
              <a:rPr sz="1600" spc="4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старіння.</a:t>
            </a:r>
            <a:endParaRPr sz="16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350">
              <a:latin typeface="Tahoma"/>
              <a:cs typeface="Tahoma"/>
            </a:endParaRPr>
          </a:p>
          <a:p>
            <a:pPr marL="94615" marR="5080" indent="55880">
              <a:lnSpc>
                <a:spcPct val="101899"/>
              </a:lnSpc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При</a:t>
            </a:r>
            <a:r>
              <a:rPr sz="1600" spc="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калібруванні</a:t>
            </a:r>
            <a:r>
              <a:rPr sz="1600" spc="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нестандартного</a:t>
            </a:r>
            <a:r>
              <a:rPr sz="1600" spc="4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краплеміра</a:t>
            </a:r>
            <a:r>
              <a:rPr sz="1600" spc="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було</a:t>
            </a:r>
            <a:r>
              <a:rPr sz="1600" spc="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встановлено,</a:t>
            </a:r>
            <a:r>
              <a:rPr sz="1600" spc="4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що</a:t>
            </a:r>
            <a:r>
              <a:rPr sz="1600" spc="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0,1</a:t>
            </a:r>
            <a:r>
              <a:rPr sz="1600" spc="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г</a:t>
            </a:r>
            <a:r>
              <a:rPr sz="1600" spc="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густого </a:t>
            </a:r>
            <a:r>
              <a:rPr sz="1600" spc="-484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екстракту</a:t>
            </a:r>
            <a:r>
              <a:rPr sz="1600" spc="3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містить</a:t>
            </a:r>
            <a:r>
              <a:rPr sz="1600" spc="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4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краплі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 розчину</a:t>
            </a:r>
            <a:r>
              <a:rPr sz="1600" spc="3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густого</a:t>
            </a:r>
            <a:r>
              <a:rPr sz="1600" spc="3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екстракту</a:t>
            </a:r>
            <a:r>
              <a:rPr sz="1600" spc="3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беладонни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47700" y="5083175"/>
            <a:ext cx="8172450" cy="581660"/>
          </a:xfrm>
          <a:prstGeom prst="rect">
            <a:avLst/>
          </a:prstGeom>
          <a:solidFill>
            <a:srgbClr val="FFDEBC"/>
          </a:solidFill>
          <a:ln w="25400">
            <a:solidFill>
              <a:srgbClr val="000000"/>
            </a:solidFill>
          </a:ln>
        </p:spPr>
        <p:txBody>
          <a:bodyPr vert="horz" wrap="square" lIns="0" tIns="4762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Етикетка:</a:t>
            </a:r>
            <a:endParaRPr sz="16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0,1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густого</a:t>
            </a:r>
            <a:r>
              <a:rPr sz="1600" spc="5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екстракту</a:t>
            </a:r>
            <a:r>
              <a:rPr sz="1600" spc="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=</a:t>
            </a:r>
            <a:r>
              <a:rPr sz="1600" spc="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4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краплі</a:t>
            </a:r>
            <a:r>
              <a:rPr sz="1600" spc="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розчину</a:t>
            </a:r>
            <a:r>
              <a:rPr sz="1600" spc="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густого</a:t>
            </a:r>
            <a:r>
              <a:rPr sz="1600" spc="5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екстракту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73023" y="794004"/>
            <a:ext cx="8319770" cy="399415"/>
          </a:xfrm>
          <a:custGeom>
            <a:avLst/>
            <a:gdLst/>
            <a:ahLst/>
            <a:cxnLst/>
            <a:rect l="l" t="t" r="r" b="b"/>
            <a:pathLst>
              <a:path w="8319770" h="399415">
                <a:moveTo>
                  <a:pt x="8319516" y="0"/>
                </a:moveTo>
                <a:lnTo>
                  <a:pt x="0" y="0"/>
                </a:lnTo>
                <a:lnTo>
                  <a:pt x="0" y="399288"/>
                </a:lnTo>
                <a:lnTo>
                  <a:pt x="8319516" y="399288"/>
                </a:lnTo>
                <a:lnTo>
                  <a:pt x="8319516" y="0"/>
                </a:lnTo>
                <a:close/>
              </a:path>
            </a:pathLst>
          </a:custGeom>
          <a:solidFill>
            <a:srgbClr val="FFDE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2323338" y="825500"/>
            <a:ext cx="481901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Виготовлення</a:t>
            </a:r>
            <a:r>
              <a:rPr sz="2000" spc="-4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розчину</a:t>
            </a:r>
            <a:r>
              <a:rPr sz="2000" spc="-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густого</a:t>
            </a:r>
            <a:r>
              <a:rPr sz="20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екстракту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604886" y="6419189"/>
            <a:ext cx="23622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45" dirty="0">
                <a:solidFill>
                  <a:srgbClr val="1F696E"/>
                </a:solidFill>
                <a:latin typeface="Arial"/>
                <a:cs typeface="Arial"/>
              </a:rPr>
              <a:t>36</a:t>
            </a:r>
            <a:endParaRPr sz="1400">
              <a:latin typeface="Arial"/>
              <a:cs typeface="Arial"/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BB7D9CF0-D16D-46AA-BA32-F1051B0D6678}"/>
              </a:ext>
            </a:extLst>
          </p:cNvPr>
          <p:cNvSpPr/>
          <p:nvPr/>
        </p:nvSpPr>
        <p:spPr>
          <a:xfrm>
            <a:off x="152400" y="-76200"/>
            <a:ext cx="89154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6. </a:t>
            </a:r>
            <a:r>
              <a:rPr lang="ru-RU" sz="2800" b="1" spc="-5" dirty="0"/>
              <a:t>ЗАГАЛЬНІ </a:t>
            </a:r>
            <a:r>
              <a:rPr lang="ru-RU" sz="2800" b="1" dirty="0"/>
              <a:t>ПРАВИЛА </a:t>
            </a:r>
            <a:r>
              <a:rPr lang="ru-RU" sz="2800" b="1" spc="-5" dirty="0"/>
              <a:t>ВИГОТОВЛЕННЯ ПОРОШКІВ </a:t>
            </a:r>
            <a:r>
              <a:rPr lang="ru-RU" sz="2800" b="1" spc="-575" dirty="0"/>
              <a:t> </a:t>
            </a:r>
            <a:r>
              <a:rPr lang="ru-RU" sz="2800" b="1" spc="-5" dirty="0"/>
              <a:t>ІЗ</a:t>
            </a:r>
            <a:r>
              <a:rPr lang="ru-RU" sz="2800" b="1" spc="-20" dirty="0"/>
              <a:t> </a:t>
            </a:r>
            <a:r>
              <a:rPr lang="ru-RU" sz="2800" b="1" spc="-5" dirty="0"/>
              <a:t>ЕКСТРАКТАМИ </a:t>
            </a:r>
            <a:r>
              <a:rPr lang="ru-RU" sz="2800" b="1" dirty="0"/>
              <a:t>ТА </a:t>
            </a:r>
            <a:r>
              <a:rPr lang="ru-RU" sz="2800" b="1" spc="-5" dirty="0"/>
              <a:t>НАПІВФАБРИКАТАМИ</a:t>
            </a:r>
            <a:endParaRPr lang="ru-RU" sz="28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43127" y="6071615"/>
            <a:ext cx="8080375" cy="588645"/>
          </a:xfrm>
          <a:custGeom>
            <a:avLst/>
            <a:gdLst/>
            <a:ahLst/>
            <a:cxnLst/>
            <a:rect l="l" t="t" r="r" b="b"/>
            <a:pathLst>
              <a:path w="8080375" h="588645">
                <a:moveTo>
                  <a:pt x="8080248" y="0"/>
                </a:moveTo>
                <a:lnTo>
                  <a:pt x="0" y="0"/>
                </a:lnTo>
                <a:lnTo>
                  <a:pt x="0" y="588264"/>
                </a:lnTo>
                <a:lnTo>
                  <a:pt x="8080248" y="588264"/>
                </a:lnTo>
                <a:lnTo>
                  <a:pt x="8080248" y="0"/>
                </a:lnTo>
                <a:close/>
              </a:path>
            </a:pathLst>
          </a:custGeom>
          <a:solidFill>
            <a:srgbClr val="C7EF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20344" y="6111036"/>
            <a:ext cx="656399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Оформлення:</a:t>
            </a:r>
            <a:r>
              <a:rPr sz="1600" spc="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№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рецепта,</a:t>
            </a:r>
            <a:r>
              <a:rPr sz="1600" spc="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«Внутрішнє»,</a:t>
            </a:r>
            <a:r>
              <a:rPr sz="1600" spc="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«Зберігати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в прохолодному</a:t>
            </a:r>
            <a:r>
              <a:rPr sz="1600" spc="5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,</a:t>
            </a: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захищеному</a:t>
            </a:r>
            <a:r>
              <a:rPr sz="1600" spc="3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від світла</a:t>
            </a:r>
            <a:r>
              <a:rPr sz="1600" spc="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місці»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96823" y="844296"/>
            <a:ext cx="8206740" cy="311150"/>
          </a:xfrm>
          <a:custGeom>
            <a:avLst/>
            <a:gdLst/>
            <a:ahLst/>
            <a:cxnLst/>
            <a:rect l="l" t="t" r="r" b="b"/>
            <a:pathLst>
              <a:path w="8206740" h="311150">
                <a:moveTo>
                  <a:pt x="8206740" y="0"/>
                </a:moveTo>
                <a:lnTo>
                  <a:pt x="0" y="0"/>
                </a:lnTo>
                <a:lnTo>
                  <a:pt x="0" y="310896"/>
                </a:lnTo>
                <a:lnTo>
                  <a:pt x="8206740" y="310896"/>
                </a:lnTo>
                <a:lnTo>
                  <a:pt x="8206740" y="0"/>
                </a:lnTo>
                <a:close/>
              </a:path>
            </a:pathLst>
          </a:custGeom>
          <a:solidFill>
            <a:srgbClr val="FFDE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78916" y="857250"/>
            <a:ext cx="8199755" cy="38798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148590" algn="ctr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Виготовлення</a:t>
            </a:r>
            <a:r>
              <a:rPr sz="2000" spc="-3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порошків із</a:t>
            </a:r>
            <a:r>
              <a:rPr sz="2000" spc="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екстрактами</a:t>
            </a:r>
            <a:endParaRPr sz="200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950" dirty="0">
              <a:latin typeface="Tahoma"/>
              <a:cs typeface="Tahoma"/>
            </a:endParaRPr>
          </a:p>
          <a:p>
            <a:pPr marL="2921635" marR="2895600" indent="-445134">
              <a:lnSpc>
                <a:spcPct val="100000"/>
              </a:lnSpc>
              <a:tabLst>
                <a:tab pos="3848735" algn="l"/>
              </a:tabLst>
            </a:pPr>
            <a:r>
              <a:rPr sz="1600" spc="-5" dirty="0">
                <a:latin typeface="Tahoma"/>
                <a:cs typeface="Tahoma"/>
              </a:rPr>
              <a:t>Rp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.: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Extracti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Belladonnae 0,015 </a:t>
            </a:r>
            <a:r>
              <a:rPr sz="1600" spc="-484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Natrii hydrocarbonatis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Phenylii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salicylatis</a:t>
            </a:r>
            <a:r>
              <a:rPr sz="1600" spc="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ana</a:t>
            </a:r>
            <a:r>
              <a:rPr sz="1600" spc="-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0,3 </a:t>
            </a:r>
            <a:r>
              <a:rPr sz="1600" spc="-484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Misce,</a:t>
            </a:r>
            <a:r>
              <a:rPr sz="1600" spc="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ut	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fiat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pulvis</a:t>
            </a:r>
            <a:endParaRPr sz="1600" dirty="0">
              <a:latin typeface="Tahoma"/>
              <a:cs typeface="Tahoma"/>
            </a:endParaRPr>
          </a:p>
          <a:p>
            <a:pPr marL="2959735">
              <a:lnSpc>
                <a:spcPct val="100000"/>
              </a:lnSpc>
              <a:spcBef>
                <a:spcPts val="5"/>
              </a:spcBef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Da</a:t>
            </a:r>
            <a:r>
              <a:rPr sz="1600" spc="-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tales</a:t>
            </a:r>
            <a:r>
              <a:rPr sz="1600" spc="-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doses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N 12</a:t>
            </a:r>
            <a:endParaRPr sz="1600" dirty="0">
              <a:latin typeface="Tahoma"/>
              <a:cs typeface="Tahoma"/>
            </a:endParaRPr>
          </a:p>
          <a:p>
            <a:pPr marL="2959735">
              <a:lnSpc>
                <a:spcPct val="100000"/>
              </a:lnSpc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Signa:</a:t>
            </a:r>
            <a:r>
              <a:rPr sz="1600" spc="-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По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1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порошку</a:t>
            </a:r>
            <a:r>
              <a:rPr sz="1600" spc="3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3 рази на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день.</a:t>
            </a:r>
            <a:endParaRPr sz="1600" dirty="0">
              <a:latin typeface="Tahoma"/>
              <a:cs typeface="Tahoma"/>
            </a:endParaRPr>
          </a:p>
          <a:p>
            <a:pPr marL="2667000">
              <a:lnSpc>
                <a:spcPct val="100000"/>
              </a:lnSpc>
              <a:spcBef>
                <a:spcPts val="200"/>
              </a:spcBef>
              <a:tabLst>
                <a:tab pos="3378200" algn="l"/>
                <a:tab pos="4446270" algn="l"/>
              </a:tabLst>
            </a:pPr>
            <a:r>
              <a:rPr sz="1400" spc="-5" dirty="0">
                <a:solidFill>
                  <a:srgbClr val="496382"/>
                </a:solidFill>
                <a:latin typeface="Tahoma"/>
                <a:cs typeface="Tahoma"/>
              </a:rPr>
              <a:t>Підпис	лікаря	Печатка</a:t>
            </a:r>
            <a:r>
              <a:rPr sz="1400" spc="-4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400" spc="-5" dirty="0">
                <a:solidFill>
                  <a:srgbClr val="496382"/>
                </a:solidFill>
                <a:latin typeface="Tahoma"/>
                <a:cs typeface="Tahoma"/>
              </a:rPr>
              <a:t>лікаря</a:t>
            </a:r>
            <a:endParaRPr sz="1400" dirty="0">
              <a:latin typeface="Tahoma"/>
              <a:cs typeface="Tahoma"/>
            </a:endParaRPr>
          </a:p>
          <a:p>
            <a:pPr marL="12700" marR="5080" indent="449580" algn="just">
              <a:lnSpc>
                <a:spcPct val="100000"/>
              </a:lnSpc>
              <a:spcBef>
                <a:spcPts val="630"/>
              </a:spcBef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Даний лікарський препарат -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складний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дозований порошок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для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внутрішнього 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застосування,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виписаний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 розподільним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способом,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до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складу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якого</a:t>
            </a:r>
            <a:r>
              <a:rPr sz="1600" spc="49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входить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 сильнодіюча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речовина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екстракт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беладонни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і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важко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подрібнювана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речовина </a:t>
            </a:r>
            <a:r>
              <a:rPr sz="1600" spc="-49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фенілсаліцілат. Перед початком виготовлення препарату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перевіряємо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відповідність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 терапевтичних 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разової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і добової 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доз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максимальним терапевтичним 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дозам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(разовій і 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добовій)</a:t>
            </a:r>
            <a:endParaRPr sz="1600" dirty="0">
              <a:latin typeface="Tahoma"/>
              <a:cs typeface="Tahoma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14755" y="4786884"/>
            <a:ext cx="8080375" cy="1079500"/>
          </a:xfrm>
          <a:custGeom>
            <a:avLst/>
            <a:gdLst/>
            <a:ahLst/>
            <a:cxnLst/>
            <a:rect l="l" t="t" r="r" b="b"/>
            <a:pathLst>
              <a:path w="8080375" h="1079500">
                <a:moveTo>
                  <a:pt x="8080248" y="0"/>
                </a:moveTo>
                <a:lnTo>
                  <a:pt x="0" y="0"/>
                </a:lnTo>
                <a:lnTo>
                  <a:pt x="0" y="1078991"/>
                </a:lnTo>
                <a:lnTo>
                  <a:pt x="8080248" y="1078991"/>
                </a:lnTo>
                <a:lnTo>
                  <a:pt x="8080248" y="0"/>
                </a:lnTo>
                <a:close/>
              </a:path>
            </a:pathLst>
          </a:custGeom>
          <a:solidFill>
            <a:srgbClr val="C7EF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804672" y="4826889"/>
            <a:ext cx="702627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95"/>
              </a:spcBef>
              <a:tabLst>
                <a:tab pos="624205" algn="l"/>
              </a:tabLst>
            </a:pP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Перевірка</a:t>
            </a:r>
            <a:r>
              <a:rPr sz="1600" spc="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терапевтичних</a:t>
            </a:r>
            <a:r>
              <a:rPr sz="1600" spc="3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доз</a:t>
            </a:r>
            <a:r>
              <a:rPr sz="1600" spc="3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сильнодіючих</a:t>
            </a:r>
            <a:r>
              <a:rPr sz="1600" spc="5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речовин</a:t>
            </a:r>
            <a:r>
              <a:rPr sz="1600" spc="3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екстракту</a:t>
            </a:r>
            <a:r>
              <a:rPr sz="1600" spc="5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беладонни </a:t>
            </a:r>
            <a:r>
              <a:rPr sz="1600" spc="-484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ТРД	0,015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04672" y="5314264"/>
            <a:ext cx="221107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  <a:tabLst>
                <a:tab pos="588010" algn="l"/>
              </a:tabLst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ТДД	0,015</a:t>
            </a:r>
            <a:r>
              <a:rPr sz="1600" spc="-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×3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=</a:t>
            </a:r>
            <a:r>
              <a:rPr sz="1600" spc="-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0,045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462907" y="5070728"/>
            <a:ext cx="106299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  <a:tabLst>
                <a:tab pos="654685" algn="l"/>
              </a:tabLst>
            </a:pPr>
            <a:r>
              <a:rPr sz="1600" spc="-15" dirty="0">
                <a:solidFill>
                  <a:srgbClr val="496382"/>
                </a:solidFill>
                <a:latin typeface="Tahoma"/>
                <a:cs typeface="Tahoma"/>
              </a:rPr>
              <a:t>М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ТРД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	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0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,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05</a:t>
            </a:r>
            <a:endParaRPr sz="16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МТДД</a:t>
            </a:r>
            <a:r>
              <a:rPr sz="1600" spc="-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0,15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04672" y="5558738"/>
            <a:ext cx="295592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Терапевтичні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дози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не</a:t>
            </a:r>
            <a:r>
              <a:rPr sz="1600" spc="-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завищені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747761" y="6419189"/>
            <a:ext cx="23622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45" dirty="0">
                <a:solidFill>
                  <a:srgbClr val="1F696E"/>
                </a:solidFill>
                <a:latin typeface="Arial"/>
                <a:cs typeface="Arial"/>
              </a:rPr>
              <a:t>37</a:t>
            </a:r>
            <a:endParaRPr sz="1400">
              <a:latin typeface="Arial"/>
              <a:cs typeface="Arial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7FABEF0F-333B-4BFA-8BB8-7A191C3FC41E}"/>
              </a:ext>
            </a:extLst>
          </p:cNvPr>
          <p:cNvSpPr/>
          <p:nvPr/>
        </p:nvSpPr>
        <p:spPr>
          <a:xfrm>
            <a:off x="578916" y="0"/>
            <a:ext cx="811263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6. </a:t>
            </a:r>
            <a:r>
              <a:rPr lang="ru-RU" sz="2800" b="1" spc="-5" dirty="0"/>
              <a:t>ЗАГАЛЬНІ </a:t>
            </a:r>
            <a:r>
              <a:rPr lang="ru-RU" sz="2800" b="1" dirty="0"/>
              <a:t>ПРАВИЛА </a:t>
            </a:r>
            <a:r>
              <a:rPr lang="ru-RU" sz="2800" b="1" spc="-5" dirty="0"/>
              <a:t>ВИГОТОВЛЕННЯ ПОРОШКІВ </a:t>
            </a:r>
            <a:r>
              <a:rPr lang="ru-RU" sz="2800" b="1" spc="-575" dirty="0"/>
              <a:t> </a:t>
            </a:r>
            <a:r>
              <a:rPr lang="ru-RU" sz="2800" b="1" spc="-5" dirty="0"/>
              <a:t>ІЗ</a:t>
            </a:r>
            <a:r>
              <a:rPr lang="ru-RU" sz="2800" b="1" spc="-20" dirty="0"/>
              <a:t> </a:t>
            </a:r>
            <a:r>
              <a:rPr lang="ru-RU" sz="2800" b="1" spc="-5" dirty="0"/>
              <a:t>ЕКСТРАКТАМИ </a:t>
            </a:r>
            <a:r>
              <a:rPr lang="ru-RU" sz="2800" b="1" dirty="0"/>
              <a:t>ТА </a:t>
            </a:r>
            <a:r>
              <a:rPr lang="ru-RU" sz="2800" b="1" spc="-5" dirty="0"/>
              <a:t>НАПІВФАБРИКАТАМИ</a:t>
            </a:r>
            <a:endParaRPr lang="ru-RU" sz="28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80975" y="1216025"/>
          <a:ext cx="8850630" cy="50006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7885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20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00625">
                <a:tc>
                  <a:txBody>
                    <a:bodyPr/>
                    <a:lstStyle/>
                    <a:p>
                      <a:pPr marL="1440180" algn="just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600" spc="-5" dirty="0">
                          <a:solidFill>
                            <a:srgbClr val="003300"/>
                          </a:solidFill>
                          <a:latin typeface="Tahoma"/>
                          <a:cs typeface="Tahoma"/>
                        </a:rPr>
                        <a:t>ППК</a:t>
                      </a:r>
                      <a:r>
                        <a:rPr sz="1600" spc="-25" dirty="0">
                          <a:solidFill>
                            <a:srgbClr val="00330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5" dirty="0">
                          <a:solidFill>
                            <a:srgbClr val="003300"/>
                          </a:solidFill>
                          <a:latin typeface="Tahoma"/>
                          <a:cs typeface="Tahoma"/>
                        </a:rPr>
                        <a:t>(зворотний</a:t>
                      </a:r>
                      <a:r>
                        <a:rPr sz="1600" spc="10" dirty="0">
                          <a:solidFill>
                            <a:srgbClr val="00330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10" dirty="0">
                          <a:solidFill>
                            <a:srgbClr val="003300"/>
                          </a:solidFill>
                          <a:latin typeface="Tahoma"/>
                          <a:cs typeface="Tahoma"/>
                        </a:rPr>
                        <a:t>бік)</a:t>
                      </a:r>
                      <a:endParaRPr sz="1600">
                        <a:latin typeface="Tahoma"/>
                        <a:cs typeface="Tahoma"/>
                      </a:endParaRPr>
                    </a:p>
                    <a:p>
                      <a:pPr marL="89535" marR="110489" algn="just">
                        <a:lnSpc>
                          <a:spcPct val="100000"/>
                        </a:lnSpc>
                      </a:pPr>
                      <a:r>
                        <a:rPr sz="1600" spc="-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Екстракту </a:t>
                      </a:r>
                      <a:r>
                        <a:rPr sz="16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беладонни </a:t>
                      </a:r>
                      <a:r>
                        <a:rPr sz="1600" spc="-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густого:</a:t>
                      </a:r>
                      <a:r>
                        <a:rPr sz="16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0,015х12=0,18 </a:t>
                      </a:r>
                      <a:r>
                        <a:rPr sz="1600" spc="-484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Екстракту </a:t>
                      </a:r>
                      <a:r>
                        <a:rPr sz="16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беладонни</a:t>
                      </a:r>
                      <a:r>
                        <a:rPr sz="16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сухого </a:t>
                      </a:r>
                      <a:r>
                        <a:rPr sz="16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(1:2): 0,18х2=0,36 </a:t>
                      </a:r>
                      <a:r>
                        <a:rPr sz="16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або розчину </a:t>
                      </a:r>
                      <a:r>
                        <a:rPr sz="1600" spc="-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густого</a:t>
                      </a:r>
                      <a:r>
                        <a:rPr sz="16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екстракту беладонни (1:2) </a:t>
                      </a:r>
                      <a:r>
                        <a:rPr sz="1600" spc="-484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0,1 </a:t>
                      </a:r>
                      <a:r>
                        <a:rPr sz="1600" spc="-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густого</a:t>
                      </a:r>
                      <a:r>
                        <a:rPr sz="1600" spc="5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екстракту</a:t>
                      </a:r>
                      <a:r>
                        <a:rPr sz="1600" spc="2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–</a:t>
                      </a:r>
                      <a:r>
                        <a:rPr sz="1600" spc="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4</a:t>
                      </a:r>
                      <a:r>
                        <a:rPr sz="1600" spc="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краплі</a:t>
                      </a:r>
                      <a:r>
                        <a:rPr sz="1600" spc="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розчину</a:t>
                      </a:r>
                      <a:endParaRPr sz="1600">
                        <a:latin typeface="Tahoma"/>
                        <a:cs typeface="Tahoma"/>
                      </a:endParaRPr>
                    </a:p>
                    <a:p>
                      <a:pPr marL="89535" marR="140970">
                        <a:lnSpc>
                          <a:spcPct val="100000"/>
                        </a:lnSpc>
                        <a:spcBef>
                          <a:spcPts val="5"/>
                        </a:spcBef>
                        <a:tabLst>
                          <a:tab pos="3417570" algn="l"/>
                          <a:tab pos="3474085" algn="l"/>
                        </a:tabLst>
                      </a:pPr>
                      <a:r>
                        <a:rPr sz="16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0,18</a:t>
                      </a:r>
                      <a:r>
                        <a:rPr sz="1600" spc="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густого</a:t>
                      </a:r>
                      <a:r>
                        <a:rPr sz="1600" spc="5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екстракту</a:t>
                      </a:r>
                      <a:r>
                        <a:rPr sz="1600" spc="2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–</a:t>
                      </a:r>
                      <a:r>
                        <a:rPr sz="1600" spc="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4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7,2</a:t>
                      </a:r>
                      <a:r>
                        <a:rPr sz="1600" spc="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краплі</a:t>
                      </a:r>
                      <a:r>
                        <a:rPr sz="1600" spc="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≈</a:t>
                      </a:r>
                      <a:r>
                        <a:rPr sz="1600" spc="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7</a:t>
                      </a:r>
                      <a:r>
                        <a:rPr sz="1600" spc="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крапель </a:t>
                      </a:r>
                      <a:r>
                        <a:rPr sz="16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Натрію</a:t>
                      </a:r>
                      <a:r>
                        <a:rPr sz="1600" spc="1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гідрогенокарбонату:	0,3х12 = 3,6 </a:t>
                      </a:r>
                      <a:r>
                        <a:rPr sz="1600" spc="-484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Фенілсаліцилату</a:t>
                      </a:r>
                      <a:r>
                        <a:rPr sz="1600" spc="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:		</a:t>
                      </a:r>
                      <a:r>
                        <a:rPr sz="16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0,3х12</a:t>
                      </a:r>
                      <a:r>
                        <a:rPr sz="1600" spc="-5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=</a:t>
                      </a:r>
                      <a:r>
                        <a:rPr sz="1600" spc="-4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3,6 </a:t>
                      </a:r>
                      <a:r>
                        <a:rPr sz="1600" spc="-484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спирту</a:t>
                      </a:r>
                      <a:r>
                        <a:rPr sz="1600" spc="2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етилового</a:t>
                      </a:r>
                      <a:r>
                        <a:rPr sz="1600" spc="4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для</a:t>
                      </a:r>
                      <a:r>
                        <a:rPr sz="16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подрібнення </a:t>
                      </a:r>
                      <a:r>
                        <a:rPr sz="16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фенілсалицилату:</a:t>
                      </a:r>
                      <a:endParaRPr sz="1600">
                        <a:latin typeface="Tahoma"/>
                        <a:cs typeface="Tahoma"/>
                      </a:endParaRPr>
                    </a:p>
                    <a:p>
                      <a:pPr marL="2158365">
                        <a:lnSpc>
                          <a:spcPct val="100000"/>
                        </a:lnSpc>
                        <a:tabLst>
                          <a:tab pos="2980055" algn="l"/>
                          <a:tab pos="3244850" algn="l"/>
                        </a:tabLst>
                      </a:pPr>
                      <a:r>
                        <a:rPr sz="16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на</a:t>
                      </a:r>
                      <a:r>
                        <a:rPr sz="16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1,0	-	10</a:t>
                      </a:r>
                      <a:r>
                        <a:rPr sz="1600" spc="-4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крап.</a:t>
                      </a:r>
                      <a:endParaRPr sz="1600">
                        <a:latin typeface="Tahoma"/>
                        <a:cs typeface="Tahoma"/>
                      </a:endParaRPr>
                    </a:p>
                    <a:p>
                      <a:pPr marL="2427605">
                        <a:lnSpc>
                          <a:spcPct val="100000"/>
                        </a:lnSpc>
                        <a:tabLst>
                          <a:tab pos="2901950" algn="l"/>
                          <a:tab pos="3104515" algn="l"/>
                        </a:tabLst>
                      </a:pPr>
                      <a:r>
                        <a:rPr sz="16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3,6	-	36</a:t>
                      </a:r>
                      <a:r>
                        <a:rPr sz="1600" spc="-5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крап.</a:t>
                      </a:r>
                      <a:endParaRPr sz="1600">
                        <a:latin typeface="Tahoma"/>
                        <a:cs typeface="Tahoma"/>
                      </a:endParaRPr>
                    </a:p>
                    <a:p>
                      <a:pPr marL="89535">
                        <a:lnSpc>
                          <a:spcPct val="100000"/>
                        </a:lnSpc>
                      </a:pPr>
                      <a:r>
                        <a:rPr sz="16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Маса одного</a:t>
                      </a:r>
                      <a:r>
                        <a:rPr sz="1600" spc="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порошку</a:t>
                      </a:r>
                      <a:r>
                        <a:rPr sz="1600" spc="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:</a:t>
                      </a:r>
                      <a:endParaRPr sz="1600">
                        <a:latin typeface="Tahoma"/>
                        <a:cs typeface="Tahoma"/>
                      </a:endParaRPr>
                    </a:p>
                    <a:p>
                      <a:pPr marL="89535">
                        <a:lnSpc>
                          <a:spcPct val="100000"/>
                        </a:lnSpc>
                      </a:pPr>
                      <a:r>
                        <a:rPr sz="16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(0,015</a:t>
                      </a:r>
                      <a:r>
                        <a:rPr sz="16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×</a:t>
                      </a:r>
                      <a:r>
                        <a:rPr sz="16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2)+0,3+0,3 =</a:t>
                      </a:r>
                      <a:r>
                        <a:rPr sz="1600" spc="-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0,63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463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920"/>
                        </a:lnSpc>
                        <a:spcBef>
                          <a:spcPts val="365"/>
                        </a:spcBef>
                      </a:pPr>
                      <a:r>
                        <a:rPr sz="16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ППК</a:t>
                      </a:r>
                      <a:r>
                        <a:rPr sz="1600" spc="-3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(лицевий</a:t>
                      </a:r>
                      <a:r>
                        <a:rPr sz="1600" spc="-2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бік)</a:t>
                      </a:r>
                      <a:endParaRPr sz="1600">
                        <a:latin typeface="Tahoma"/>
                        <a:cs typeface="Tahoma"/>
                      </a:endParaRPr>
                    </a:p>
                    <a:p>
                      <a:pPr marL="2540" algn="ctr">
                        <a:lnSpc>
                          <a:spcPts val="1680"/>
                        </a:lnSpc>
                      </a:pPr>
                      <a:r>
                        <a:rPr sz="14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з</a:t>
                      </a:r>
                      <a:r>
                        <a:rPr sz="1400" spc="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використанням</a:t>
                      </a:r>
                      <a:r>
                        <a:rPr sz="1400" spc="-1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сухого</a:t>
                      </a:r>
                      <a:r>
                        <a:rPr sz="1400" spc="-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екстракту:</a:t>
                      </a:r>
                      <a:endParaRPr sz="1400">
                        <a:latin typeface="Tahoma"/>
                        <a:cs typeface="Tahoma"/>
                      </a:endParaRPr>
                    </a:p>
                    <a:p>
                      <a:pPr marL="598170">
                        <a:lnSpc>
                          <a:spcPct val="100000"/>
                        </a:lnSpc>
                        <a:spcBef>
                          <a:spcPts val="5"/>
                        </a:spcBef>
                        <a:tabLst>
                          <a:tab pos="2760980" algn="l"/>
                        </a:tabLst>
                      </a:pPr>
                      <a:r>
                        <a:rPr sz="16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Дата	№</a:t>
                      </a:r>
                      <a:r>
                        <a:rPr sz="1600" spc="-8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рец.</a:t>
                      </a:r>
                      <a:endParaRPr sz="1600">
                        <a:latin typeface="Tahoma"/>
                        <a:cs typeface="Tahoma"/>
                      </a:endParaRPr>
                    </a:p>
                    <a:p>
                      <a:pPr marL="598170">
                        <a:lnSpc>
                          <a:spcPct val="100000"/>
                        </a:lnSpc>
                        <a:tabLst>
                          <a:tab pos="3583940" algn="l"/>
                        </a:tabLst>
                      </a:pPr>
                      <a:r>
                        <a:rPr sz="1600" spc="-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Phenylii</a:t>
                      </a:r>
                      <a:r>
                        <a:rPr sz="1600" spc="4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salicylatis	</a:t>
                      </a:r>
                      <a:r>
                        <a:rPr sz="16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3,6</a:t>
                      </a:r>
                      <a:endParaRPr sz="1600">
                        <a:latin typeface="Tahoma"/>
                        <a:cs typeface="Tahoma"/>
                      </a:endParaRPr>
                    </a:p>
                    <a:p>
                      <a:pPr marL="598170" marR="107950">
                        <a:lnSpc>
                          <a:spcPct val="100000"/>
                        </a:lnSpc>
                        <a:tabLst>
                          <a:tab pos="3552190" algn="l"/>
                          <a:tab pos="3580765" algn="l"/>
                        </a:tabLst>
                      </a:pPr>
                      <a:r>
                        <a:rPr sz="16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E</a:t>
                      </a:r>
                      <a:r>
                        <a:rPr sz="16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x</a:t>
                      </a:r>
                      <a:r>
                        <a:rPr sz="1600" spc="-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t</a:t>
                      </a:r>
                      <a:r>
                        <a:rPr sz="1600" spc="-2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16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ac</a:t>
                      </a:r>
                      <a:r>
                        <a:rPr sz="1600" spc="-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t</a:t>
                      </a:r>
                      <a:r>
                        <a:rPr sz="16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i</a:t>
                      </a:r>
                      <a:r>
                        <a:rPr sz="1600" spc="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B</a:t>
                      </a:r>
                      <a:r>
                        <a:rPr sz="16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e</a:t>
                      </a:r>
                      <a:r>
                        <a:rPr sz="1600" spc="-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l</a:t>
                      </a:r>
                      <a:r>
                        <a:rPr sz="16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l</a:t>
                      </a:r>
                      <a:r>
                        <a:rPr sz="16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a</a:t>
                      </a:r>
                      <a:r>
                        <a:rPr sz="1600" spc="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d</a:t>
                      </a:r>
                      <a:r>
                        <a:rPr sz="16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o</a:t>
                      </a:r>
                      <a:r>
                        <a:rPr sz="16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n</a:t>
                      </a:r>
                      <a:r>
                        <a:rPr sz="16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nae</a:t>
                      </a:r>
                      <a:r>
                        <a:rPr sz="1600" spc="1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s</a:t>
                      </a:r>
                      <a:r>
                        <a:rPr sz="1600" spc="-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i</a:t>
                      </a:r>
                      <a:r>
                        <a:rPr sz="16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c</a:t>
                      </a:r>
                      <a:r>
                        <a:rPr sz="1600" spc="-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c</a:t>
                      </a:r>
                      <a:r>
                        <a:rPr sz="16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i</a:t>
                      </a:r>
                      <a:r>
                        <a:rPr sz="1600" spc="1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(1:2)	0,36  </a:t>
                      </a:r>
                      <a:r>
                        <a:rPr sz="1600" u="sng" spc="-10" dirty="0">
                          <a:solidFill>
                            <a:srgbClr val="164A4F"/>
                          </a:solidFill>
                          <a:uFill>
                            <a:solidFill>
                              <a:srgbClr val="164A4F"/>
                            </a:solidFill>
                          </a:uFill>
                          <a:latin typeface="Tahoma"/>
                          <a:cs typeface="Tahoma"/>
                        </a:rPr>
                        <a:t>Natrii</a:t>
                      </a:r>
                      <a:r>
                        <a:rPr sz="1600" u="sng" spc="35" dirty="0">
                          <a:solidFill>
                            <a:srgbClr val="164A4F"/>
                          </a:solidFill>
                          <a:uFill>
                            <a:solidFill>
                              <a:srgbClr val="164A4F"/>
                            </a:solidFill>
                          </a:u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u="sng" spc="-10" dirty="0">
                          <a:solidFill>
                            <a:srgbClr val="164A4F"/>
                          </a:solidFill>
                          <a:uFill>
                            <a:solidFill>
                              <a:srgbClr val="164A4F"/>
                            </a:solidFill>
                          </a:uFill>
                          <a:latin typeface="Tahoma"/>
                          <a:cs typeface="Tahoma"/>
                        </a:rPr>
                        <a:t>hydrocarbonatis		</a:t>
                      </a:r>
                      <a:r>
                        <a:rPr sz="1600" u="sng" spc="-5" dirty="0">
                          <a:solidFill>
                            <a:srgbClr val="164A4F"/>
                          </a:solidFill>
                          <a:uFill>
                            <a:solidFill>
                              <a:srgbClr val="164A4F"/>
                            </a:solidFill>
                          </a:uFill>
                          <a:latin typeface="Tahoma"/>
                          <a:cs typeface="Tahoma"/>
                        </a:rPr>
                        <a:t>3,6</a:t>
                      </a:r>
                      <a:endParaRPr sz="1600">
                        <a:latin typeface="Tahoma"/>
                        <a:cs typeface="Tahoma"/>
                      </a:endParaRPr>
                    </a:p>
                    <a:p>
                      <a:pPr marL="2312670">
                        <a:lnSpc>
                          <a:spcPts val="1920"/>
                        </a:lnSpc>
                        <a:tabLst>
                          <a:tab pos="2834640" algn="l"/>
                        </a:tabLst>
                      </a:pPr>
                      <a:r>
                        <a:rPr sz="16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0,63	N</a:t>
                      </a:r>
                      <a:r>
                        <a:rPr sz="1600" spc="-5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12</a:t>
                      </a:r>
                      <a:endParaRPr sz="1600">
                        <a:latin typeface="Tahoma"/>
                        <a:cs typeface="Tahoma"/>
                      </a:endParaRPr>
                    </a:p>
                    <a:p>
                      <a:pPr marL="646430">
                        <a:lnSpc>
                          <a:spcPts val="1680"/>
                        </a:lnSpc>
                        <a:tabLst>
                          <a:tab pos="2484755" algn="l"/>
                        </a:tabLst>
                      </a:pPr>
                      <a:r>
                        <a:rPr sz="14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Приготував:	(підпис)</a:t>
                      </a:r>
                      <a:endParaRPr sz="1400">
                        <a:latin typeface="Tahoma"/>
                        <a:cs typeface="Tahoma"/>
                      </a:endParaRPr>
                    </a:p>
                    <a:p>
                      <a:pPr marL="646430">
                        <a:lnSpc>
                          <a:spcPct val="100000"/>
                        </a:lnSpc>
                        <a:spcBef>
                          <a:spcPts val="5"/>
                        </a:spcBef>
                        <a:tabLst>
                          <a:tab pos="2487930" algn="l"/>
                        </a:tabLst>
                      </a:pPr>
                      <a:r>
                        <a:rPr sz="14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Перевірив:	</a:t>
                      </a:r>
                      <a:r>
                        <a:rPr sz="14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(підпис)</a:t>
                      </a:r>
                      <a:endParaRPr sz="1400">
                        <a:latin typeface="Tahoma"/>
                        <a:cs typeface="Tahoma"/>
                      </a:endParaRPr>
                    </a:p>
                    <a:p>
                      <a:pPr marL="646430">
                        <a:lnSpc>
                          <a:spcPct val="100000"/>
                        </a:lnSpc>
                        <a:tabLst>
                          <a:tab pos="2505075" algn="l"/>
                        </a:tabLst>
                      </a:pPr>
                      <a:r>
                        <a:rPr sz="14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Відпустив</a:t>
                      </a:r>
                      <a:r>
                        <a:rPr sz="14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:	</a:t>
                      </a:r>
                      <a:r>
                        <a:rPr sz="14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(підпис)</a:t>
                      </a:r>
                      <a:endParaRPr sz="1400">
                        <a:latin typeface="Tahoma"/>
                        <a:cs typeface="Tahoma"/>
                      </a:endParaRPr>
                    </a:p>
                    <a:p>
                      <a:pPr marL="635" algn="ctr">
                        <a:lnSpc>
                          <a:spcPts val="1920"/>
                        </a:lnSpc>
                        <a:spcBef>
                          <a:spcPts val="5"/>
                        </a:spcBef>
                      </a:pPr>
                      <a:r>
                        <a:rPr sz="16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ППК</a:t>
                      </a:r>
                      <a:r>
                        <a:rPr sz="1600" spc="-3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(лицевий</a:t>
                      </a:r>
                      <a:r>
                        <a:rPr sz="1600" spc="-2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бік)</a:t>
                      </a:r>
                      <a:endParaRPr sz="1600">
                        <a:latin typeface="Tahoma"/>
                        <a:cs typeface="Tahoma"/>
                      </a:endParaRPr>
                    </a:p>
                    <a:p>
                      <a:pPr algn="ctr">
                        <a:lnSpc>
                          <a:spcPts val="1680"/>
                        </a:lnSpc>
                      </a:pPr>
                      <a:r>
                        <a:rPr sz="14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з</a:t>
                      </a:r>
                      <a:r>
                        <a:rPr sz="14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використанням</a:t>
                      </a:r>
                      <a:r>
                        <a:rPr sz="1400" spc="-2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розчину</a:t>
                      </a:r>
                      <a:r>
                        <a:rPr sz="1400" spc="-3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густого</a:t>
                      </a:r>
                      <a:r>
                        <a:rPr sz="1400" spc="-3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екстракту</a:t>
                      </a:r>
                      <a:endParaRPr sz="1400">
                        <a:latin typeface="Tahoma"/>
                        <a:cs typeface="Tahoma"/>
                      </a:endParaRPr>
                    </a:p>
                    <a:p>
                      <a:pPr marL="127000" algn="ctr">
                        <a:lnSpc>
                          <a:spcPct val="100000"/>
                        </a:lnSpc>
                        <a:spcBef>
                          <a:spcPts val="5"/>
                        </a:spcBef>
                        <a:tabLst>
                          <a:tab pos="2299335" algn="l"/>
                        </a:tabLst>
                      </a:pPr>
                      <a:r>
                        <a:rPr sz="16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Дата	№</a:t>
                      </a:r>
                      <a:r>
                        <a:rPr sz="1600" spc="-4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рец.</a:t>
                      </a:r>
                      <a:endParaRPr sz="1600">
                        <a:latin typeface="Tahoma"/>
                        <a:cs typeface="Tahoma"/>
                      </a:endParaRPr>
                    </a:p>
                    <a:p>
                      <a:pPr marL="535305" marR="313055">
                        <a:lnSpc>
                          <a:spcPct val="100000"/>
                        </a:lnSpc>
                        <a:tabLst>
                          <a:tab pos="3457575" algn="l"/>
                        </a:tabLst>
                      </a:pPr>
                      <a:r>
                        <a:rPr sz="16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P</a:t>
                      </a:r>
                      <a:r>
                        <a:rPr sz="1600" spc="-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h</a:t>
                      </a:r>
                      <a:r>
                        <a:rPr sz="16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e</a:t>
                      </a:r>
                      <a:r>
                        <a:rPr sz="1600" spc="-1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n</a:t>
                      </a:r>
                      <a:r>
                        <a:rPr sz="16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y</a:t>
                      </a:r>
                      <a:r>
                        <a:rPr sz="1600" spc="-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l</a:t>
                      </a:r>
                      <a:r>
                        <a:rPr sz="16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i</a:t>
                      </a:r>
                      <a:r>
                        <a:rPr sz="16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i</a:t>
                      </a:r>
                      <a:r>
                        <a:rPr sz="1600" spc="1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sa</a:t>
                      </a:r>
                      <a:r>
                        <a:rPr sz="1600" spc="-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l</a:t>
                      </a:r>
                      <a:r>
                        <a:rPr sz="16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ic</a:t>
                      </a:r>
                      <a:r>
                        <a:rPr sz="1600" spc="-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y</a:t>
                      </a:r>
                      <a:r>
                        <a:rPr sz="16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l</a:t>
                      </a:r>
                      <a:r>
                        <a:rPr sz="16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at</a:t>
                      </a:r>
                      <a:r>
                        <a:rPr sz="1600" spc="-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i</a:t>
                      </a:r>
                      <a:r>
                        <a:rPr sz="16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s	3,6  </a:t>
                      </a:r>
                      <a:r>
                        <a:rPr sz="1600" spc="-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Extracti</a:t>
                      </a:r>
                      <a:r>
                        <a:rPr sz="1600" spc="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Belladonnae</a:t>
                      </a:r>
                      <a:r>
                        <a:rPr sz="16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soluti</a:t>
                      </a:r>
                      <a:r>
                        <a:rPr sz="1600" spc="2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(1:2)</a:t>
                      </a:r>
                      <a:endParaRPr sz="1600">
                        <a:latin typeface="Tahoma"/>
                        <a:cs typeface="Tahoma"/>
                      </a:endParaRPr>
                    </a:p>
                    <a:p>
                      <a:pPr marL="535305" marR="210820" indent="1358265">
                        <a:lnSpc>
                          <a:spcPct val="100000"/>
                        </a:lnSpc>
                        <a:tabLst>
                          <a:tab pos="3518535" algn="l"/>
                        </a:tabLst>
                      </a:pPr>
                      <a:r>
                        <a:rPr sz="1600" spc="-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gtts</a:t>
                      </a:r>
                      <a:r>
                        <a:rPr sz="1600" spc="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1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VII</a:t>
                      </a:r>
                      <a:r>
                        <a:rPr sz="16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(0,1</a:t>
                      </a:r>
                      <a:r>
                        <a:rPr sz="1600" spc="-1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=</a:t>
                      </a:r>
                      <a:r>
                        <a:rPr sz="1600" spc="-1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4</a:t>
                      </a:r>
                      <a:r>
                        <a:rPr sz="16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кап) </a:t>
                      </a:r>
                      <a:r>
                        <a:rPr sz="1600" spc="-484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u="sng" spc="-10" dirty="0">
                          <a:solidFill>
                            <a:srgbClr val="164A4F"/>
                          </a:solidFill>
                          <a:uFill>
                            <a:solidFill>
                              <a:srgbClr val="164A4F"/>
                            </a:solidFill>
                          </a:uFill>
                          <a:latin typeface="Tahoma"/>
                          <a:cs typeface="Tahoma"/>
                        </a:rPr>
                        <a:t>Natrii</a:t>
                      </a:r>
                      <a:r>
                        <a:rPr sz="1600" u="sng" spc="25" dirty="0">
                          <a:solidFill>
                            <a:srgbClr val="164A4F"/>
                          </a:solidFill>
                          <a:uFill>
                            <a:solidFill>
                              <a:srgbClr val="164A4F"/>
                            </a:solidFill>
                          </a:u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u="sng" spc="-10" dirty="0">
                          <a:solidFill>
                            <a:srgbClr val="164A4F"/>
                          </a:solidFill>
                          <a:uFill>
                            <a:solidFill>
                              <a:srgbClr val="164A4F"/>
                            </a:solidFill>
                          </a:uFill>
                          <a:latin typeface="Tahoma"/>
                          <a:cs typeface="Tahoma"/>
                        </a:rPr>
                        <a:t>hydrocarbonatis	</a:t>
                      </a:r>
                      <a:r>
                        <a:rPr sz="1600" u="sng" spc="-5" dirty="0">
                          <a:solidFill>
                            <a:srgbClr val="164A4F"/>
                          </a:solidFill>
                          <a:uFill>
                            <a:solidFill>
                              <a:srgbClr val="164A4F"/>
                            </a:solidFill>
                          </a:uFill>
                          <a:latin typeface="Tahoma"/>
                          <a:cs typeface="Tahoma"/>
                        </a:rPr>
                        <a:t>3,6</a:t>
                      </a:r>
                      <a:endParaRPr sz="1600">
                        <a:latin typeface="Tahoma"/>
                        <a:cs typeface="Tahoma"/>
                      </a:endParaRPr>
                    </a:p>
                    <a:p>
                      <a:pPr marL="2312670">
                        <a:lnSpc>
                          <a:spcPct val="100000"/>
                        </a:lnSpc>
                        <a:tabLst>
                          <a:tab pos="2834640" algn="l"/>
                        </a:tabLst>
                      </a:pPr>
                      <a:r>
                        <a:rPr sz="16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0,63	N</a:t>
                      </a:r>
                      <a:r>
                        <a:rPr sz="1600" spc="-5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12</a:t>
                      </a:r>
                      <a:endParaRPr sz="1600">
                        <a:latin typeface="Tahoma"/>
                        <a:cs typeface="Tahoma"/>
                      </a:endParaRPr>
                    </a:p>
                    <a:p>
                      <a:pPr marL="424180">
                        <a:lnSpc>
                          <a:spcPts val="1920"/>
                        </a:lnSpc>
                        <a:tabLst>
                          <a:tab pos="2262505" algn="l"/>
                        </a:tabLst>
                      </a:pPr>
                      <a:r>
                        <a:rPr sz="14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Приготував</a:t>
                      </a:r>
                      <a:r>
                        <a:rPr sz="16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:	</a:t>
                      </a:r>
                      <a:r>
                        <a:rPr sz="14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(підпис)</a:t>
                      </a:r>
                      <a:endParaRPr sz="1400">
                        <a:latin typeface="Tahoma"/>
                        <a:cs typeface="Tahoma"/>
                      </a:endParaRPr>
                    </a:p>
                    <a:p>
                      <a:pPr marL="479425" marR="789305" indent="-55244">
                        <a:lnSpc>
                          <a:spcPts val="1680"/>
                        </a:lnSpc>
                        <a:spcBef>
                          <a:spcPts val="55"/>
                        </a:spcBef>
                        <a:tabLst>
                          <a:tab pos="2265680" algn="l"/>
                          <a:tab pos="2671445" algn="l"/>
                        </a:tabLst>
                      </a:pPr>
                      <a:r>
                        <a:rPr sz="14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Перевірив:	</a:t>
                      </a:r>
                      <a:r>
                        <a:rPr sz="14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(підпис) </a:t>
                      </a:r>
                      <a:r>
                        <a:rPr sz="14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Відпуст</a:t>
                      </a:r>
                      <a:r>
                        <a:rPr sz="14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ив</a:t>
                      </a:r>
                      <a:r>
                        <a:rPr sz="14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:		(пі</a:t>
                      </a:r>
                      <a:r>
                        <a:rPr sz="14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дпис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4635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2921000" y="6322872"/>
            <a:ext cx="555561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Оформлення:</a:t>
            </a:r>
            <a:r>
              <a:rPr sz="1600" spc="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№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рецепту,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«Внутрішнє»,</a:t>
            </a: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tabLst>
                <a:tab pos="2841625" algn="l"/>
              </a:tabLst>
            </a:pP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«Зберігати</a:t>
            </a:r>
            <a:r>
              <a:rPr sz="1600" spc="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в</a:t>
            </a:r>
            <a:r>
              <a:rPr sz="1600" spc="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прохолодному</a:t>
            </a:r>
            <a:r>
              <a:rPr sz="1600" spc="6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,	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захищеному</a:t>
            </a:r>
            <a:r>
              <a:rPr sz="1600" spc="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від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світла</a:t>
            </a:r>
            <a:r>
              <a:rPr sz="1600" spc="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місці»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9831" y="792480"/>
            <a:ext cx="8642985" cy="401320"/>
          </a:xfrm>
          <a:custGeom>
            <a:avLst/>
            <a:gdLst/>
            <a:ahLst/>
            <a:cxnLst/>
            <a:rect l="l" t="t" r="r" b="b"/>
            <a:pathLst>
              <a:path w="8642985" h="401319">
                <a:moveTo>
                  <a:pt x="8642604" y="0"/>
                </a:moveTo>
                <a:lnTo>
                  <a:pt x="0" y="0"/>
                </a:lnTo>
                <a:lnTo>
                  <a:pt x="0" y="400812"/>
                </a:lnTo>
                <a:lnTo>
                  <a:pt x="8642604" y="400812"/>
                </a:lnTo>
                <a:lnTo>
                  <a:pt x="8642604" y="0"/>
                </a:lnTo>
                <a:close/>
              </a:path>
            </a:pathLst>
          </a:custGeom>
          <a:solidFill>
            <a:srgbClr val="FFDE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205354" y="826770"/>
            <a:ext cx="458533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Виготовлення</a:t>
            </a:r>
            <a:r>
              <a:rPr sz="2000" spc="-4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порошків</a:t>
            </a:r>
            <a:r>
              <a:rPr sz="2000" spc="-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496382"/>
                </a:solidFill>
                <a:latin typeface="Tahoma"/>
                <a:cs typeface="Tahoma"/>
              </a:rPr>
              <a:t>із </a:t>
            </a:r>
            <a:r>
              <a:rPr sz="2000" spc="-5" dirty="0">
                <a:solidFill>
                  <a:srgbClr val="496382"/>
                </a:solidFill>
                <a:latin typeface="Tahoma"/>
                <a:cs typeface="Tahoma"/>
              </a:rPr>
              <a:t>екстрактами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8CF44C9-17C7-434F-82A5-70285C4AA9B8}"/>
              </a:ext>
            </a:extLst>
          </p:cNvPr>
          <p:cNvSpPr/>
          <p:nvPr/>
        </p:nvSpPr>
        <p:spPr>
          <a:xfrm>
            <a:off x="179831" y="-118785"/>
            <a:ext cx="878433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6. </a:t>
            </a:r>
            <a:r>
              <a:rPr lang="ru-RU" sz="2800" b="1" spc="-5" dirty="0"/>
              <a:t>ЗАГАЛЬНІ </a:t>
            </a:r>
            <a:r>
              <a:rPr lang="ru-RU" sz="2800" b="1" dirty="0"/>
              <a:t>ПРАВИЛА </a:t>
            </a:r>
            <a:r>
              <a:rPr lang="ru-RU" sz="2800" b="1" spc="-5" dirty="0"/>
              <a:t>ВИГОТОВЛЕННЯ ПОРОШКІВ </a:t>
            </a:r>
            <a:r>
              <a:rPr lang="ru-RU" sz="2800" b="1" spc="-575" dirty="0"/>
              <a:t> </a:t>
            </a:r>
            <a:r>
              <a:rPr lang="ru-RU" sz="2800" b="1" spc="-5" dirty="0"/>
              <a:t>ІЗ</a:t>
            </a:r>
            <a:r>
              <a:rPr lang="ru-RU" sz="2800" b="1" spc="-20" dirty="0"/>
              <a:t> </a:t>
            </a:r>
            <a:r>
              <a:rPr lang="ru-RU" sz="2800" b="1" spc="-5" dirty="0"/>
              <a:t>ЕКСТРАКТАМИ </a:t>
            </a:r>
            <a:r>
              <a:rPr lang="ru-RU" sz="2800" b="1" dirty="0"/>
              <a:t>ТА </a:t>
            </a:r>
            <a:r>
              <a:rPr lang="ru-RU" sz="2800" b="1" spc="-5" dirty="0"/>
              <a:t>НАПІВФАБРИКАТАМИ</a:t>
            </a:r>
            <a:endParaRPr lang="ru-RU" sz="28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49295" y="4416552"/>
            <a:ext cx="76200" cy="21640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76727" y="5821679"/>
            <a:ext cx="76200" cy="214883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251459" y="699516"/>
            <a:ext cx="8712835" cy="341630"/>
          </a:xfrm>
          <a:custGeom>
            <a:avLst/>
            <a:gdLst/>
            <a:ahLst/>
            <a:cxnLst/>
            <a:rect l="l" t="t" r="r" b="b"/>
            <a:pathLst>
              <a:path w="8712835" h="341630">
                <a:moveTo>
                  <a:pt x="8712708" y="0"/>
                </a:moveTo>
                <a:lnTo>
                  <a:pt x="0" y="0"/>
                </a:lnTo>
                <a:lnTo>
                  <a:pt x="0" y="341375"/>
                </a:lnTo>
                <a:lnTo>
                  <a:pt x="8712708" y="341375"/>
                </a:lnTo>
                <a:lnTo>
                  <a:pt x="8712708" y="0"/>
                </a:lnTo>
                <a:close/>
              </a:path>
            </a:pathLst>
          </a:custGeom>
          <a:solidFill>
            <a:srgbClr val="FFDEB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350329" y="2709481"/>
            <a:ext cx="8542655" cy="1788160"/>
            <a:chOff x="350329" y="2709481"/>
            <a:chExt cx="8542655" cy="1788160"/>
          </a:xfrm>
        </p:grpSpPr>
        <p:sp>
          <p:nvSpPr>
            <p:cNvPr id="6" name="object 6"/>
            <p:cNvSpPr/>
            <p:nvPr/>
          </p:nvSpPr>
          <p:spPr>
            <a:xfrm>
              <a:off x="355091" y="2714244"/>
              <a:ext cx="8533130" cy="393700"/>
            </a:xfrm>
            <a:custGeom>
              <a:avLst/>
              <a:gdLst/>
              <a:ahLst/>
              <a:cxnLst/>
              <a:rect l="l" t="t" r="r" b="b"/>
              <a:pathLst>
                <a:path w="8533130" h="393700">
                  <a:moveTo>
                    <a:pt x="8467343" y="0"/>
                  </a:moveTo>
                  <a:lnTo>
                    <a:pt x="65531" y="0"/>
                  </a:lnTo>
                  <a:lnTo>
                    <a:pt x="40022" y="5149"/>
                  </a:lnTo>
                  <a:lnTo>
                    <a:pt x="19192" y="19192"/>
                  </a:lnTo>
                  <a:lnTo>
                    <a:pt x="5149" y="40022"/>
                  </a:lnTo>
                  <a:lnTo>
                    <a:pt x="0" y="65531"/>
                  </a:lnTo>
                  <a:lnTo>
                    <a:pt x="0" y="327659"/>
                  </a:lnTo>
                  <a:lnTo>
                    <a:pt x="5149" y="353169"/>
                  </a:lnTo>
                  <a:lnTo>
                    <a:pt x="19192" y="373999"/>
                  </a:lnTo>
                  <a:lnTo>
                    <a:pt x="40022" y="388042"/>
                  </a:lnTo>
                  <a:lnTo>
                    <a:pt x="65531" y="393191"/>
                  </a:lnTo>
                  <a:lnTo>
                    <a:pt x="8467343" y="393191"/>
                  </a:lnTo>
                  <a:lnTo>
                    <a:pt x="8492853" y="388042"/>
                  </a:lnTo>
                  <a:lnTo>
                    <a:pt x="8513683" y="373999"/>
                  </a:lnTo>
                  <a:lnTo>
                    <a:pt x="8527726" y="353169"/>
                  </a:lnTo>
                  <a:lnTo>
                    <a:pt x="8532876" y="327659"/>
                  </a:lnTo>
                  <a:lnTo>
                    <a:pt x="8532876" y="65531"/>
                  </a:lnTo>
                  <a:lnTo>
                    <a:pt x="8527726" y="40022"/>
                  </a:lnTo>
                  <a:lnTo>
                    <a:pt x="8513683" y="19192"/>
                  </a:lnTo>
                  <a:lnTo>
                    <a:pt x="8492853" y="5149"/>
                  </a:lnTo>
                  <a:lnTo>
                    <a:pt x="8467343" y="0"/>
                  </a:lnTo>
                  <a:close/>
                </a:path>
              </a:pathLst>
            </a:custGeom>
            <a:solidFill>
              <a:srgbClr val="FFDE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55091" y="2714244"/>
              <a:ext cx="8533130" cy="393700"/>
            </a:xfrm>
            <a:custGeom>
              <a:avLst/>
              <a:gdLst/>
              <a:ahLst/>
              <a:cxnLst/>
              <a:rect l="l" t="t" r="r" b="b"/>
              <a:pathLst>
                <a:path w="8533130" h="393700">
                  <a:moveTo>
                    <a:pt x="0" y="65531"/>
                  </a:moveTo>
                  <a:lnTo>
                    <a:pt x="5149" y="40022"/>
                  </a:lnTo>
                  <a:lnTo>
                    <a:pt x="19192" y="19192"/>
                  </a:lnTo>
                  <a:lnTo>
                    <a:pt x="40022" y="5149"/>
                  </a:lnTo>
                  <a:lnTo>
                    <a:pt x="65531" y="0"/>
                  </a:lnTo>
                  <a:lnTo>
                    <a:pt x="8467343" y="0"/>
                  </a:lnTo>
                  <a:lnTo>
                    <a:pt x="8492853" y="5149"/>
                  </a:lnTo>
                  <a:lnTo>
                    <a:pt x="8513683" y="19192"/>
                  </a:lnTo>
                  <a:lnTo>
                    <a:pt x="8527726" y="40022"/>
                  </a:lnTo>
                  <a:lnTo>
                    <a:pt x="8532876" y="65531"/>
                  </a:lnTo>
                  <a:lnTo>
                    <a:pt x="8532876" y="327659"/>
                  </a:lnTo>
                  <a:lnTo>
                    <a:pt x="8527726" y="353169"/>
                  </a:lnTo>
                  <a:lnTo>
                    <a:pt x="8513683" y="373999"/>
                  </a:lnTo>
                  <a:lnTo>
                    <a:pt x="8492853" y="388042"/>
                  </a:lnTo>
                  <a:lnTo>
                    <a:pt x="8467343" y="393191"/>
                  </a:lnTo>
                  <a:lnTo>
                    <a:pt x="65531" y="393191"/>
                  </a:lnTo>
                  <a:lnTo>
                    <a:pt x="40022" y="388042"/>
                  </a:lnTo>
                  <a:lnTo>
                    <a:pt x="19192" y="373999"/>
                  </a:lnTo>
                  <a:lnTo>
                    <a:pt x="5149" y="353169"/>
                  </a:lnTo>
                  <a:lnTo>
                    <a:pt x="0" y="327659"/>
                  </a:lnTo>
                  <a:lnTo>
                    <a:pt x="0" y="65531"/>
                  </a:lnTo>
                  <a:close/>
                </a:path>
              </a:pathLst>
            </a:custGeom>
            <a:ln w="9144">
              <a:solidFill>
                <a:srgbClr val="90A6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73379" y="3217163"/>
              <a:ext cx="5370830" cy="1275715"/>
            </a:xfrm>
            <a:custGeom>
              <a:avLst/>
              <a:gdLst/>
              <a:ahLst/>
              <a:cxnLst/>
              <a:rect l="l" t="t" r="r" b="b"/>
              <a:pathLst>
                <a:path w="5370830" h="1275714">
                  <a:moveTo>
                    <a:pt x="5157978" y="0"/>
                  </a:moveTo>
                  <a:lnTo>
                    <a:pt x="212598" y="0"/>
                  </a:lnTo>
                  <a:lnTo>
                    <a:pt x="163852" y="5611"/>
                  </a:lnTo>
                  <a:lnTo>
                    <a:pt x="119104" y="21598"/>
                  </a:lnTo>
                  <a:lnTo>
                    <a:pt x="79630" y="46686"/>
                  </a:lnTo>
                  <a:lnTo>
                    <a:pt x="46706" y="79603"/>
                  </a:lnTo>
                  <a:lnTo>
                    <a:pt x="21609" y="119076"/>
                  </a:lnTo>
                  <a:lnTo>
                    <a:pt x="5615" y="163832"/>
                  </a:lnTo>
                  <a:lnTo>
                    <a:pt x="0" y="212598"/>
                  </a:lnTo>
                  <a:lnTo>
                    <a:pt x="0" y="1062990"/>
                  </a:lnTo>
                  <a:lnTo>
                    <a:pt x="5615" y="1111755"/>
                  </a:lnTo>
                  <a:lnTo>
                    <a:pt x="21609" y="1156511"/>
                  </a:lnTo>
                  <a:lnTo>
                    <a:pt x="46706" y="1195984"/>
                  </a:lnTo>
                  <a:lnTo>
                    <a:pt x="79630" y="1228901"/>
                  </a:lnTo>
                  <a:lnTo>
                    <a:pt x="119104" y="1253989"/>
                  </a:lnTo>
                  <a:lnTo>
                    <a:pt x="163852" y="1269976"/>
                  </a:lnTo>
                  <a:lnTo>
                    <a:pt x="212598" y="1275588"/>
                  </a:lnTo>
                  <a:lnTo>
                    <a:pt x="5157978" y="1275588"/>
                  </a:lnTo>
                  <a:lnTo>
                    <a:pt x="5206743" y="1269976"/>
                  </a:lnTo>
                  <a:lnTo>
                    <a:pt x="5251499" y="1253989"/>
                  </a:lnTo>
                  <a:lnTo>
                    <a:pt x="5290972" y="1228901"/>
                  </a:lnTo>
                  <a:lnTo>
                    <a:pt x="5323889" y="1195984"/>
                  </a:lnTo>
                  <a:lnTo>
                    <a:pt x="5348977" y="1156511"/>
                  </a:lnTo>
                  <a:lnTo>
                    <a:pt x="5364964" y="1111755"/>
                  </a:lnTo>
                  <a:lnTo>
                    <a:pt x="5370576" y="1062990"/>
                  </a:lnTo>
                  <a:lnTo>
                    <a:pt x="5370576" y="212598"/>
                  </a:lnTo>
                  <a:lnTo>
                    <a:pt x="5364964" y="163832"/>
                  </a:lnTo>
                  <a:lnTo>
                    <a:pt x="5348977" y="119076"/>
                  </a:lnTo>
                  <a:lnTo>
                    <a:pt x="5323889" y="79603"/>
                  </a:lnTo>
                  <a:lnTo>
                    <a:pt x="5290972" y="46686"/>
                  </a:lnTo>
                  <a:lnTo>
                    <a:pt x="5251499" y="21598"/>
                  </a:lnTo>
                  <a:lnTo>
                    <a:pt x="5206743" y="5611"/>
                  </a:lnTo>
                  <a:lnTo>
                    <a:pt x="5157978" y="0"/>
                  </a:lnTo>
                  <a:close/>
                </a:path>
              </a:pathLst>
            </a:custGeom>
            <a:solidFill>
              <a:srgbClr val="DCEE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73379" y="3217163"/>
              <a:ext cx="5370830" cy="1275715"/>
            </a:xfrm>
            <a:custGeom>
              <a:avLst/>
              <a:gdLst/>
              <a:ahLst/>
              <a:cxnLst/>
              <a:rect l="l" t="t" r="r" b="b"/>
              <a:pathLst>
                <a:path w="5370830" h="1275714">
                  <a:moveTo>
                    <a:pt x="0" y="212598"/>
                  </a:moveTo>
                  <a:lnTo>
                    <a:pt x="5615" y="163832"/>
                  </a:lnTo>
                  <a:lnTo>
                    <a:pt x="21609" y="119076"/>
                  </a:lnTo>
                  <a:lnTo>
                    <a:pt x="46706" y="79603"/>
                  </a:lnTo>
                  <a:lnTo>
                    <a:pt x="79630" y="46686"/>
                  </a:lnTo>
                  <a:lnTo>
                    <a:pt x="119104" y="21598"/>
                  </a:lnTo>
                  <a:lnTo>
                    <a:pt x="163852" y="5611"/>
                  </a:lnTo>
                  <a:lnTo>
                    <a:pt x="212598" y="0"/>
                  </a:lnTo>
                  <a:lnTo>
                    <a:pt x="5157978" y="0"/>
                  </a:lnTo>
                  <a:lnTo>
                    <a:pt x="5206743" y="5611"/>
                  </a:lnTo>
                  <a:lnTo>
                    <a:pt x="5251499" y="21598"/>
                  </a:lnTo>
                  <a:lnTo>
                    <a:pt x="5290972" y="46686"/>
                  </a:lnTo>
                  <a:lnTo>
                    <a:pt x="5323889" y="79603"/>
                  </a:lnTo>
                  <a:lnTo>
                    <a:pt x="5348977" y="119076"/>
                  </a:lnTo>
                  <a:lnTo>
                    <a:pt x="5364964" y="163832"/>
                  </a:lnTo>
                  <a:lnTo>
                    <a:pt x="5370576" y="212598"/>
                  </a:lnTo>
                  <a:lnTo>
                    <a:pt x="5370576" y="1062990"/>
                  </a:lnTo>
                  <a:lnTo>
                    <a:pt x="5364964" y="1111755"/>
                  </a:lnTo>
                  <a:lnTo>
                    <a:pt x="5348977" y="1156511"/>
                  </a:lnTo>
                  <a:lnTo>
                    <a:pt x="5323889" y="1195984"/>
                  </a:lnTo>
                  <a:lnTo>
                    <a:pt x="5290972" y="1228901"/>
                  </a:lnTo>
                  <a:lnTo>
                    <a:pt x="5251499" y="1253989"/>
                  </a:lnTo>
                  <a:lnTo>
                    <a:pt x="5206743" y="1269976"/>
                  </a:lnTo>
                  <a:lnTo>
                    <a:pt x="5157978" y="1275588"/>
                  </a:lnTo>
                  <a:lnTo>
                    <a:pt x="212598" y="1275588"/>
                  </a:lnTo>
                  <a:lnTo>
                    <a:pt x="163852" y="1269976"/>
                  </a:lnTo>
                  <a:lnTo>
                    <a:pt x="119104" y="1253989"/>
                  </a:lnTo>
                  <a:lnTo>
                    <a:pt x="79630" y="1228901"/>
                  </a:lnTo>
                  <a:lnTo>
                    <a:pt x="46706" y="1195984"/>
                  </a:lnTo>
                  <a:lnTo>
                    <a:pt x="21609" y="1156511"/>
                  </a:lnTo>
                  <a:lnTo>
                    <a:pt x="5615" y="1111755"/>
                  </a:lnTo>
                  <a:lnTo>
                    <a:pt x="0" y="1062990"/>
                  </a:lnTo>
                  <a:lnTo>
                    <a:pt x="0" y="212598"/>
                  </a:lnTo>
                  <a:close/>
                </a:path>
              </a:pathLst>
            </a:custGeom>
            <a:ln w="9144">
              <a:solidFill>
                <a:srgbClr val="90A6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513994" y="3313938"/>
            <a:ext cx="508825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16559" algn="l"/>
                <a:tab pos="1309370" algn="l"/>
                <a:tab pos="2903855" algn="l"/>
                <a:tab pos="3475354" algn="l"/>
              </a:tabLst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У	ступку	поміщають	3,6	фенілсаліцилату,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368808" y="4578096"/>
            <a:ext cx="5379720" cy="1386840"/>
            <a:chOff x="368808" y="4578096"/>
            <a:chExt cx="5379720" cy="1386840"/>
          </a:xfrm>
        </p:grpSpPr>
        <p:sp>
          <p:nvSpPr>
            <p:cNvPr id="12" name="object 12"/>
            <p:cNvSpPr/>
            <p:nvPr/>
          </p:nvSpPr>
          <p:spPr>
            <a:xfrm>
              <a:off x="373380" y="4582668"/>
              <a:ext cx="5370830" cy="1377950"/>
            </a:xfrm>
            <a:custGeom>
              <a:avLst/>
              <a:gdLst/>
              <a:ahLst/>
              <a:cxnLst/>
              <a:rect l="l" t="t" r="r" b="b"/>
              <a:pathLst>
                <a:path w="5370830" h="1377950">
                  <a:moveTo>
                    <a:pt x="5140960" y="0"/>
                  </a:moveTo>
                  <a:lnTo>
                    <a:pt x="229615" y="0"/>
                  </a:lnTo>
                  <a:lnTo>
                    <a:pt x="183341" y="4662"/>
                  </a:lnTo>
                  <a:lnTo>
                    <a:pt x="140240" y="18035"/>
                  </a:lnTo>
                  <a:lnTo>
                    <a:pt x="101237" y="39199"/>
                  </a:lnTo>
                  <a:lnTo>
                    <a:pt x="67254" y="67230"/>
                  </a:lnTo>
                  <a:lnTo>
                    <a:pt x="39215" y="101209"/>
                  </a:lnTo>
                  <a:lnTo>
                    <a:pt x="18044" y="140213"/>
                  </a:lnTo>
                  <a:lnTo>
                    <a:pt x="4665" y="183323"/>
                  </a:lnTo>
                  <a:lnTo>
                    <a:pt x="0" y="229615"/>
                  </a:lnTo>
                  <a:lnTo>
                    <a:pt x="0" y="1148079"/>
                  </a:lnTo>
                  <a:lnTo>
                    <a:pt x="4665" y="1194354"/>
                  </a:lnTo>
                  <a:lnTo>
                    <a:pt x="18044" y="1237455"/>
                  </a:lnTo>
                  <a:lnTo>
                    <a:pt x="39215" y="1276458"/>
                  </a:lnTo>
                  <a:lnTo>
                    <a:pt x="67254" y="1310441"/>
                  </a:lnTo>
                  <a:lnTo>
                    <a:pt x="101237" y="1338480"/>
                  </a:lnTo>
                  <a:lnTo>
                    <a:pt x="140240" y="1359651"/>
                  </a:lnTo>
                  <a:lnTo>
                    <a:pt x="183341" y="1373030"/>
                  </a:lnTo>
                  <a:lnTo>
                    <a:pt x="229615" y="1377695"/>
                  </a:lnTo>
                  <a:lnTo>
                    <a:pt x="5140960" y="1377695"/>
                  </a:lnTo>
                  <a:lnTo>
                    <a:pt x="5187252" y="1373031"/>
                  </a:lnTo>
                  <a:lnTo>
                    <a:pt x="5230362" y="1359652"/>
                  </a:lnTo>
                  <a:lnTo>
                    <a:pt x="5269366" y="1338483"/>
                  </a:lnTo>
                  <a:lnTo>
                    <a:pt x="5303345" y="1310446"/>
                  </a:lnTo>
                  <a:lnTo>
                    <a:pt x="5331376" y="1276464"/>
                  </a:lnTo>
                  <a:lnTo>
                    <a:pt x="5352540" y="1237460"/>
                  </a:lnTo>
                  <a:lnTo>
                    <a:pt x="5365913" y="1194358"/>
                  </a:lnTo>
                  <a:lnTo>
                    <a:pt x="5370576" y="1148079"/>
                  </a:lnTo>
                  <a:lnTo>
                    <a:pt x="5370576" y="229615"/>
                  </a:lnTo>
                  <a:lnTo>
                    <a:pt x="5365913" y="183323"/>
                  </a:lnTo>
                  <a:lnTo>
                    <a:pt x="5352540" y="140213"/>
                  </a:lnTo>
                  <a:lnTo>
                    <a:pt x="5331376" y="101209"/>
                  </a:lnTo>
                  <a:lnTo>
                    <a:pt x="5303345" y="67230"/>
                  </a:lnTo>
                  <a:lnTo>
                    <a:pt x="5269366" y="39199"/>
                  </a:lnTo>
                  <a:lnTo>
                    <a:pt x="5230362" y="18035"/>
                  </a:lnTo>
                  <a:lnTo>
                    <a:pt x="5187252" y="4662"/>
                  </a:lnTo>
                  <a:lnTo>
                    <a:pt x="5140960" y="0"/>
                  </a:lnTo>
                  <a:close/>
                </a:path>
              </a:pathLst>
            </a:custGeom>
            <a:solidFill>
              <a:srgbClr val="DCEE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73380" y="4582668"/>
              <a:ext cx="5370830" cy="1377950"/>
            </a:xfrm>
            <a:custGeom>
              <a:avLst/>
              <a:gdLst/>
              <a:ahLst/>
              <a:cxnLst/>
              <a:rect l="l" t="t" r="r" b="b"/>
              <a:pathLst>
                <a:path w="5370830" h="1377950">
                  <a:moveTo>
                    <a:pt x="0" y="229615"/>
                  </a:moveTo>
                  <a:lnTo>
                    <a:pt x="4665" y="183323"/>
                  </a:lnTo>
                  <a:lnTo>
                    <a:pt x="18044" y="140213"/>
                  </a:lnTo>
                  <a:lnTo>
                    <a:pt x="39215" y="101209"/>
                  </a:lnTo>
                  <a:lnTo>
                    <a:pt x="67254" y="67230"/>
                  </a:lnTo>
                  <a:lnTo>
                    <a:pt x="101237" y="39199"/>
                  </a:lnTo>
                  <a:lnTo>
                    <a:pt x="140240" y="18035"/>
                  </a:lnTo>
                  <a:lnTo>
                    <a:pt x="183341" y="4662"/>
                  </a:lnTo>
                  <a:lnTo>
                    <a:pt x="229615" y="0"/>
                  </a:lnTo>
                  <a:lnTo>
                    <a:pt x="5140960" y="0"/>
                  </a:lnTo>
                  <a:lnTo>
                    <a:pt x="5187252" y="4662"/>
                  </a:lnTo>
                  <a:lnTo>
                    <a:pt x="5230362" y="18035"/>
                  </a:lnTo>
                  <a:lnTo>
                    <a:pt x="5269366" y="39199"/>
                  </a:lnTo>
                  <a:lnTo>
                    <a:pt x="5303345" y="67230"/>
                  </a:lnTo>
                  <a:lnTo>
                    <a:pt x="5331376" y="101209"/>
                  </a:lnTo>
                  <a:lnTo>
                    <a:pt x="5352540" y="140213"/>
                  </a:lnTo>
                  <a:lnTo>
                    <a:pt x="5365913" y="183323"/>
                  </a:lnTo>
                  <a:lnTo>
                    <a:pt x="5370576" y="229615"/>
                  </a:lnTo>
                  <a:lnTo>
                    <a:pt x="5370576" y="1148079"/>
                  </a:lnTo>
                  <a:lnTo>
                    <a:pt x="5365913" y="1194358"/>
                  </a:lnTo>
                  <a:lnTo>
                    <a:pt x="5352540" y="1237460"/>
                  </a:lnTo>
                  <a:lnTo>
                    <a:pt x="5331376" y="1276464"/>
                  </a:lnTo>
                  <a:lnTo>
                    <a:pt x="5303345" y="1310446"/>
                  </a:lnTo>
                  <a:lnTo>
                    <a:pt x="5269366" y="1338483"/>
                  </a:lnTo>
                  <a:lnTo>
                    <a:pt x="5230362" y="1359652"/>
                  </a:lnTo>
                  <a:lnTo>
                    <a:pt x="5187252" y="1373031"/>
                  </a:lnTo>
                  <a:lnTo>
                    <a:pt x="5140960" y="1377695"/>
                  </a:lnTo>
                  <a:lnTo>
                    <a:pt x="229615" y="1377695"/>
                  </a:lnTo>
                  <a:lnTo>
                    <a:pt x="183341" y="1373030"/>
                  </a:lnTo>
                  <a:lnTo>
                    <a:pt x="140240" y="1359651"/>
                  </a:lnTo>
                  <a:lnTo>
                    <a:pt x="101237" y="1338480"/>
                  </a:lnTo>
                  <a:lnTo>
                    <a:pt x="67254" y="1310441"/>
                  </a:lnTo>
                  <a:lnTo>
                    <a:pt x="39215" y="1276458"/>
                  </a:lnTo>
                  <a:lnTo>
                    <a:pt x="18044" y="1237455"/>
                  </a:lnTo>
                  <a:lnTo>
                    <a:pt x="4665" y="1194354"/>
                  </a:lnTo>
                  <a:lnTo>
                    <a:pt x="0" y="1148079"/>
                  </a:lnTo>
                  <a:lnTo>
                    <a:pt x="0" y="229615"/>
                  </a:lnTo>
                  <a:close/>
                </a:path>
              </a:pathLst>
            </a:custGeom>
            <a:ln w="9144">
              <a:solidFill>
                <a:srgbClr val="90A6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513994" y="3558032"/>
            <a:ext cx="5088890" cy="23710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подрібнюють</a:t>
            </a:r>
            <a:r>
              <a:rPr sz="1600" spc="7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в</a:t>
            </a:r>
            <a:r>
              <a:rPr sz="1600" spc="6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сухому</a:t>
            </a:r>
            <a:r>
              <a:rPr sz="1600" spc="7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стані,</a:t>
            </a:r>
            <a:r>
              <a:rPr sz="1600" spc="65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потім</a:t>
            </a:r>
            <a:r>
              <a:rPr sz="1600" spc="7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в</a:t>
            </a:r>
            <a:r>
              <a:rPr sz="1600" spc="7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присутності</a:t>
            </a:r>
            <a:r>
              <a:rPr sz="1600" spc="64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95</a:t>
            </a:r>
            <a:endParaRPr sz="1600">
              <a:latin typeface="Tahoma"/>
              <a:cs typeface="Tahoma"/>
            </a:endParaRPr>
          </a:p>
          <a:p>
            <a:pPr marL="12700" marR="5080" algn="just">
              <a:lnSpc>
                <a:spcPct val="100000"/>
              </a:lnSpc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%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етанолу,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 подрібнюють</a:t>
            </a:r>
            <a:r>
              <a:rPr sz="1600" spc="49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до</a:t>
            </a:r>
            <a:r>
              <a:rPr sz="1600" spc="49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однорідності, 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відбирають частину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на капсулу, залишаючи в ступці 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близько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0,3</a:t>
            </a:r>
            <a:endParaRPr sz="1600">
              <a:latin typeface="Tahoma"/>
              <a:cs typeface="Tahoma"/>
            </a:endParaRPr>
          </a:p>
          <a:p>
            <a:pPr marL="17780" marR="8890" algn="just">
              <a:lnSpc>
                <a:spcPct val="100000"/>
              </a:lnSpc>
              <a:spcBef>
                <a:spcPts val="1190"/>
              </a:spcBef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У затерту 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ступку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до фенілсаліцилату послідовно при 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перемішуванні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додають 0,36 г екстракту беладонни 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сухого (1:2), з капсули частинами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фенілсаліцилат. В 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останню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чергу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додають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натрію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гідрокарбонат, </a:t>
            </a:r>
            <a:r>
              <a:rPr sz="1600" spc="-484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змішують</a:t>
            </a:r>
            <a:r>
              <a:rPr sz="1600" spc="3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до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однорідності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193282" y="6196685"/>
            <a:ext cx="248158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Оформлення: №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рецепта, </a:t>
            </a:r>
            <a:r>
              <a:rPr sz="1600" spc="-484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етикетка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«Внутрішнє»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2734055" y="3069335"/>
            <a:ext cx="6158865" cy="1543050"/>
            <a:chOff x="2734055" y="3069335"/>
            <a:chExt cx="6158865" cy="1543050"/>
          </a:xfrm>
        </p:grpSpPr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34055" y="3069335"/>
              <a:ext cx="76200" cy="12801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112764" y="3223259"/>
              <a:ext cx="2775204" cy="1383791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6112764" y="3223259"/>
              <a:ext cx="2775585" cy="1384300"/>
            </a:xfrm>
            <a:custGeom>
              <a:avLst/>
              <a:gdLst/>
              <a:ahLst/>
              <a:cxnLst/>
              <a:rect l="l" t="t" r="r" b="b"/>
              <a:pathLst>
                <a:path w="2775584" h="1384300">
                  <a:moveTo>
                    <a:pt x="0" y="230631"/>
                  </a:moveTo>
                  <a:lnTo>
                    <a:pt x="4685" y="184149"/>
                  </a:lnTo>
                  <a:lnTo>
                    <a:pt x="18123" y="140856"/>
                  </a:lnTo>
                  <a:lnTo>
                    <a:pt x="39386" y="101680"/>
                  </a:lnTo>
                  <a:lnTo>
                    <a:pt x="67548" y="67548"/>
                  </a:lnTo>
                  <a:lnTo>
                    <a:pt x="101680" y="39386"/>
                  </a:lnTo>
                  <a:lnTo>
                    <a:pt x="140856" y="18123"/>
                  </a:lnTo>
                  <a:lnTo>
                    <a:pt x="184149" y="4685"/>
                  </a:lnTo>
                  <a:lnTo>
                    <a:pt x="230632" y="0"/>
                  </a:lnTo>
                  <a:lnTo>
                    <a:pt x="2544571" y="0"/>
                  </a:lnTo>
                  <a:lnTo>
                    <a:pt x="2591054" y="4685"/>
                  </a:lnTo>
                  <a:lnTo>
                    <a:pt x="2634347" y="18123"/>
                  </a:lnTo>
                  <a:lnTo>
                    <a:pt x="2673523" y="39386"/>
                  </a:lnTo>
                  <a:lnTo>
                    <a:pt x="2707655" y="67548"/>
                  </a:lnTo>
                  <a:lnTo>
                    <a:pt x="2735817" y="101680"/>
                  </a:lnTo>
                  <a:lnTo>
                    <a:pt x="2757080" y="140856"/>
                  </a:lnTo>
                  <a:lnTo>
                    <a:pt x="2770518" y="184149"/>
                  </a:lnTo>
                  <a:lnTo>
                    <a:pt x="2775204" y="230631"/>
                  </a:lnTo>
                  <a:lnTo>
                    <a:pt x="2775204" y="1153159"/>
                  </a:lnTo>
                  <a:lnTo>
                    <a:pt x="2770518" y="1199642"/>
                  </a:lnTo>
                  <a:lnTo>
                    <a:pt x="2757080" y="1242935"/>
                  </a:lnTo>
                  <a:lnTo>
                    <a:pt x="2735817" y="1282111"/>
                  </a:lnTo>
                  <a:lnTo>
                    <a:pt x="2707655" y="1316243"/>
                  </a:lnTo>
                  <a:lnTo>
                    <a:pt x="2673523" y="1344405"/>
                  </a:lnTo>
                  <a:lnTo>
                    <a:pt x="2634347" y="1365668"/>
                  </a:lnTo>
                  <a:lnTo>
                    <a:pt x="2591054" y="1379106"/>
                  </a:lnTo>
                  <a:lnTo>
                    <a:pt x="2544571" y="1383791"/>
                  </a:lnTo>
                  <a:lnTo>
                    <a:pt x="230632" y="1383791"/>
                  </a:lnTo>
                  <a:lnTo>
                    <a:pt x="184149" y="1379106"/>
                  </a:lnTo>
                  <a:lnTo>
                    <a:pt x="140856" y="1365668"/>
                  </a:lnTo>
                  <a:lnTo>
                    <a:pt x="101680" y="1344405"/>
                  </a:lnTo>
                  <a:lnTo>
                    <a:pt x="67548" y="1316243"/>
                  </a:lnTo>
                  <a:lnTo>
                    <a:pt x="39386" y="1282111"/>
                  </a:lnTo>
                  <a:lnTo>
                    <a:pt x="18123" y="1242935"/>
                  </a:lnTo>
                  <a:lnTo>
                    <a:pt x="4685" y="1199642"/>
                  </a:lnTo>
                  <a:lnTo>
                    <a:pt x="0" y="1153159"/>
                  </a:lnTo>
                  <a:lnTo>
                    <a:pt x="0" y="230631"/>
                  </a:lnTo>
                  <a:close/>
                </a:path>
              </a:pathLst>
            </a:custGeom>
            <a:ln w="9144">
              <a:solidFill>
                <a:srgbClr val="90A6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6320790" y="3323666"/>
            <a:ext cx="2362200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indent="-3175" algn="ctr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Важкоподрібнювана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речовина,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після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подрібнення</a:t>
            </a:r>
            <a:r>
              <a:rPr sz="1600" spc="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відбирають </a:t>
            </a:r>
            <a:r>
              <a:rPr sz="1600" spc="-484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частину</a:t>
            </a:r>
            <a:r>
              <a:rPr sz="1600" spc="-4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фенілсаліцилату </a:t>
            </a:r>
            <a:r>
              <a:rPr sz="1600" spc="-484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на</a:t>
            </a:r>
            <a:r>
              <a:rPr sz="1600" spc="484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капсулу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5731764" y="3678935"/>
            <a:ext cx="280670" cy="76200"/>
          </a:xfrm>
          <a:custGeom>
            <a:avLst/>
            <a:gdLst/>
            <a:ahLst/>
            <a:cxnLst/>
            <a:rect l="l" t="t" r="r" b="b"/>
            <a:pathLst>
              <a:path w="280670" h="76200">
                <a:moveTo>
                  <a:pt x="204215" y="0"/>
                </a:moveTo>
                <a:lnTo>
                  <a:pt x="204215" y="76200"/>
                </a:lnTo>
                <a:lnTo>
                  <a:pt x="267715" y="44450"/>
                </a:lnTo>
                <a:lnTo>
                  <a:pt x="216915" y="44450"/>
                </a:lnTo>
                <a:lnTo>
                  <a:pt x="216915" y="31750"/>
                </a:lnTo>
                <a:lnTo>
                  <a:pt x="267715" y="31750"/>
                </a:lnTo>
                <a:lnTo>
                  <a:pt x="204215" y="0"/>
                </a:lnTo>
                <a:close/>
              </a:path>
              <a:path w="280670" h="76200">
                <a:moveTo>
                  <a:pt x="204215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204215" y="44450"/>
                </a:lnTo>
                <a:lnTo>
                  <a:pt x="204215" y="31750"/>
                </a:lnTo>
                <a:close/>
              </a:path>
              <a:path w="280670" h="76200">
                <a:moveTo>
                  <a:pt x="267715" y="31750"/>
                </a:moveTo>
                <a:lnTo>
                  <a:pt x="216915" y="31750"/>
                </a:lnTo>
                <a:lnTo>
                  <a:pt x="216915" y="44450"/>
                </a:lnTo>
                <a:lnTo>
                  <a:pt x="267715" y="44450"/>
                </a:lnTo>
                <a:lnTo>
                  <a:pt x="280415" y="38100"/>
                </a:lnTo>
                <a:lnTo>
                  <a:pt x="267715" y="31750"/>
                </a:lnTo>
                <a:close/>
              </a:path>
            </a:pathLst>
          </a:custGeom>
          <a:solidFill>
            <a:srgbClr val="164A4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55091" y="1135380"/>
            <a:ext cx="8533130" cy="584200"/>
          </a:xfrm>
          <a:custGeom>
            <a:avLst/>
            <a:gdLst/>
            <a:ahLst/>
            <a:cxnLst/>
            <a:rect l="l" t="t" r="r" b="b"/>
            <a:pathLst>
              <a:path w="8533130" h="584200">
                <a:moveTo>
                  <a:pt x="8532876" y="0"/>
                </a:moveTo>
                <a:lnTo>
                  <a:pt x="0" y="0"/>
                </a:lnTo>
                <a:lnTo>
                  <a:pt x="0" y="583691"/>
                </a:lnTo>
                <a:lnTo>
                  <a:pt x="8532876" y="583691"/>
                </a:lnTo>
                <a:lnTo>
                  <a:pt x="8532876" y="0"/>
                </a:lnTo>
                <a:close/>
              </a:path>
            </a:pathLst>
          </a:custGeom>
          <a:solidFill>
            <a:srgbClr val="E8F5F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4" name="object 24"/>
          <p:cNvGrpSpPr/>
          <p:nvPr/>
        </p:nvGrpSpPr>
        <p:grpSpPr>
          <a:xfrm>
            <a:off x="368808" y="6103620"/>
            <a:ext cx="5379720" cy="727075"/>
            <a:chOff x="368808" y="6103620"/>
            <a:chExt cx="5379720" cy="727075"/>
          </a:xfrm>
        </p:grpSpPr>
        <p:sp>
          <p:nvSpPr>
            <p:cNvPr id="25" name="object 25"/>
            <p:cNvSpPr/>
            <p:nvPr/>
          </p:nvSpPr>
          <p:spPr>
            <a:xfrm>
              <a:off x="373380" y="6108192"/>
              <a:ext cx="5370830" cy="718185"/>
            </a:xfrm>
            <a:custGeom>
              <a:avLst/>
              <a:gdLst/>
              <a:ahLst/>
              <a:cxnLst/>
              <a:rect l="l" t="t" r="r" b="b"/>
              <a:pathLst>
                <a:path w="5370830" h="718184">
                  <a:moveTo>
                    <a:pt x="5250942" y="0"/>
                  </a:moveTo>
                  <a:lnTo>
                    <a:pt x="119634" y="0"/>
                  </a:lnTo>
                  <a:lnTo>
                    <a:pt x="73064" y="9400"/>
                  </a:lnTo>
                  <a:lnTo>
                    <a:pt x="35037" y="35037"/>
                  </a:lnTo>
                  <a:lnTo>
                    <a:pt x="9400" y="73064"/>
                  </a:lnTo>
                  <a:lnTo>
                    <a:pt x="0" y="119634"/>
                  </a:lnTo>
                  <a:lnTo>
                    <a:pt x="0" y="598170"/>
                  </a:lnTo>
                  <a:lnTo>
                    <a:pt x="9400" y="644736"/>
                  </a:lnTo>
                  <a:lnTo>
                    <a:pt x="35037" y="682763"/>
                  </a:lnTo>
                  <a:lnTo>
                    <a:pt x="73064" y="708402"/>
                  </a:lnTo>
                  <a:lnTo>
                    <a:pt x="119634" y="717804"/>
                  </a:lnTo>
                  <a:lnTo>
                    <a:pt x="5250942" y="717804"/>
                  </a:lnTo>
                  <a:lnTo>
                    <a:pt x="5297495" y="708402"/>
                  </a:lnTo>
                  <a:lnTo>
                    <a:pt x="5335524" y="682763"/>
                  </a:lnTo>
                  <a:lnTo>
                    <a:pt x="5361170" y="644736"/>
                  </a:lnTo>
                  <a:lnTo>
                    <a:pt x="5370576" y="598170"/>
                  </a:lnTo>
                  <a:lnTo>
                    <a:pt x="5370576" y="119634"/>
                  </a:lnTo>
                  <a:lnTo>
                    <a:pt x="5361170" y="73064"/>
                  </a:lnTo>
                  <a:lnTo>
                    <a:pt x="5335524" y="35037"/>
                  </a:lnTo>
                  <a:lnTo>
                    <a:pt x="5297495" y="9400"/>
                  </a:lnTo>
                  <a:lnTo>
                    <a:pt x="5250942" y="0"/>
                  </a:lnTo>
                  <a:close/>
                </a:path>
              </a:pathLst>
            </a:custGeom>
            <a:solidFill>
              <a:srgbClr val="DCEE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73380" y="6108192"/>
              <a:ext cx="5370830" cy="718185"/>
            </a:xfrm>
            <a:custGeom>
              <a:avLst/>
              <a:gdLst/>
              <a:ahLst/>
              <a:cxnLst/>
              <a:rect l="l" t="t" r="r" b="b"/>
              <a:pathLst>
                <a:path w="5370830" h="718184">
                  <a:moveTo>
                    <a:pt x="0" y="119634"/>
                  </a:moveTo>
                  <a:lnTo>
                    <a:pt x="9400" y="73064"/>
                  </a:lnTo>
                  <a:lnTo>
                    <a:pt x="35037" y="35037"/>
                  </a:lnTo>
                  <a:lnTo>
                    <a:pt x="73064" y="9400"/>
                  </a:lnTo>
                  <a:lnTo>
                    <a:pt x="119634" y="0"/>
                  </a:lnTo>
                  <a:lnTo>
                    <a:pt x="5250942" y="0"/>
                  </a:lnTo>
                  <a:lnTo>
                    <a:pt x="5297495" y="9400"/>
                  </a:lnTo>
                  <a:lnTo>
                    <a:pt x="5335524" y="35037"/>
                  </a:lnTo>
                  <a:lnTo>
                    <a:pt x="5361170" y="73064"/>
                  </a:lnTo>
                  <a:lnTo>
                    <a:pt x="5370576" y="119634"/>
                  </a:lnTo>
                  <a:lnTo>
                    <a:pt x="5370576" y="598170"/>
                  </a:lnTo>
                  <a:lnTo>
                    <a:pt x="5361170" y="644736"/>
                  </a:lnTo>
                  <a:lnTo>
                    <a:pt x="5335524" y="682763"/>
                  </a:lnTo>
                  <a:lnTo>
                    <a:pt x="5297495" y="708402"/>
                  </a:lnTo>
                  <a:lnTo>
                    <a:pt x="5250942" y="717804"/>
                  </a:lnTo>
                  <a:lnTo>
                    <a:pt x="119634" y="717804"/>
                  </a:lnTo>
                  <a:lnTo>
                    <a:pt x="73064" y="708402"/>
                  </a:lnTo>
                  <a:lnTo>
                    <a:pt x="35037" y="682763"/>
                  </a:lnTo>
                  <a:lnTo>
                    <a:pt x="9400" y="644736"/>
                  </a:lnTo>
                  <a:lnTo>
                    <a:pt x="0" y="598170"/>
                  </a:lnTo>
                  <a:lnTo>
                    <a:pt x="0" y="119634"/>
                  </a:lnTo>
                  <a:close/>
                </a:path>
              </a:pathLst>
            </a:custGeom>
            <a:ln w="9144">
              <a:solidFill>
                <a:srgbClr val="90A6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682548" y="6178397"/>
            <a:ext cx="475043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58190" marR="5080" indent="-746125">
              <a:lnSpc>
                <a:spcPct val="100000"/>
              </a:lnSpc>
              <a:spcBef>
                <a:spcPts val="95"/>
              </a:spcBef>
              <a:tabLst>
                <a:tab pos="1271905" algn="l"/>
              </a:tabLst>
            </a:pP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Розважують	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на 12 доз,</a:t>
            </a:r>
            <a:r>
              <a:rPr sz="1600" spc="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упаковують</a:t>
            </a:r>
            <a:r>
              <a:rPr sz="1600" spc="3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у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пергаментні </a:t>
            </a:r>
            <a:r>
              <a:rPr sz="1600" spc="-484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капсули</a:t>
            </a:r>
            <a:r>
              <a:rPr sz="1600" spc="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і оформляють</a:t>
            </a:r>
            <a:r>
              <a:rPr sz="1600" spc="5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до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відпуску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28066" y="736473"/>
            <a:ext cx="8542655" cy="22999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678045" algn="l"/>
                <a:tab pos="6106160" algn="l"/>
              </a:tabLst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Порошки</a:t>
            </a:r>
            <a:r>
              <a:rPr sz="1600" spc="3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із</a:t>
            </a:r>
            <a:r>
              <a:rPr sz="1600" spc="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екстрактом</a:t>
            </a:r>
            <a:r>
              <a:rPr sz="1600" spc="6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беладонни</a:t>
            </a:r>
            <a:r>
              <a:rPr sz="1600" spc="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сухого</a:t>
            </a:r>
            <a:r>
              <a:rPr sz="1600" spc="3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(1</a:t>
            </a:r>
            <a:r>
              <a:rPr sz="1600" spc="3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: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2)	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виготовляють	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за</a:t>
            </a:r>
            <a:r>
              <a:rPr sz="1600" spc="-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загальними</a:t>
            </a:r>
            <a:r>
              <a:rPr sz="1600" spc="-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правилами</a:t>
            </a:r>
            <a:endParaRPr sz="1600">
              <a:latin typeface="Tahoma"/>
              <a:cs typeface="Tahoma"/>
            </a:endParaRPr>
          </a:p>
          <a:p>
            <a:pPr marL="118745" marR="67310">
              <a:lnSpc>
                <a:spcPct val="100000"/>
              </a:lnSpc>
              <a:spcBef>
                <a:spcPts val="1480"/>
              </a:spcBef>
              <a:tabLst>
                <a:tab pos="1269365" algn="l"/>
                <a:tab pos="2220595" algn="l"/>
                <a:tab pos="2883535" algn="l"/>
                <a:tab pos="3473450" algn="l"/>
                <a:tab pos="4352925" algn="l"/>
                <a:tab pos="4598670" algn="l"/>
                <a:tab pos="5765800" algn="l"/>
                <a:tab pos="6436360" algn="l"/>
                <a:tab pos="7367905" algn="l"/>
                <a:tab pos="7773670" algn="l"/>
              </a:tabLst>
            </a:pP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Беладонн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и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	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ек</a:t>
            </a:r>
            <a:r>
              <a:rPr sz="1600" spc="-15" dirty="0">
                <a:solidFill>
                  <a:srgbClr val="496382"/>
                </a:solidFill>
                <a:latin typeface="Tahoma"/>
                <a:cs typeface="Tahoma"/>
              </a:rPr>
              <a:t>с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т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ракт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	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с</a:t>
            </a:r>
            <a:r>
              <a:rPr sz="1600" spc="-15" dirty="0">
                <a:solidFill>
                  <a:srgbClr val="496382"/>
                </a:solidFill>
                <a:latin typeface="Tahoma"/>
                <a:cs typeface="Tahoma"/>
              </a:rPr>
              <a:t>у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хи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й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	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(1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: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2)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	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в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в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о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д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ять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	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в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	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по</a:t>
            </a:r>
            <a:r>
              <a:rPr sz="1600" spc="10" dirty="0">
                <a:solidFill>
                  <a:srgbClr val="496382"/>
                </a:solidFill>
                <a:latin typeface="Tahoma"/>
                <a:cs typeface="Tahoma"/>
              </a:rPr>
              <a:t>р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о</a:t>
            </a:r>
            <a:r>
              <a:rPr sz="1600" spc="10" dirty="0">
                <a:solidFill>
                  <a:srgbClr val="496382"/>
                </a:solidFill>
                <a:latin typeface="Tahoma"/>
                <a:cs typeface="Tahoma"/>
              </a:rPr>
              <a:t>ш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к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ову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	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с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ум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і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ш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	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за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л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еж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но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	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ві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д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	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ф</a:t>
            </a:r>
            <a:r>
              <a:rPr sz="1600" spc="-15" dirty="0">
                <a:solidFill>
                  <a:srgbClr val="496382"/>
                </a:solidFill>
                <a:latin typeface="Tahoma"/>
                <a:cs typeface="Tahoma"/>
              </a:rPr>
              <a:t>і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зи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к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о-  хімічних</a:t>
            </a:r>
            <a:r>
              <a:rPr sz="1600" spc="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властивостей</a:t>
            </a:r>
            <a:r>
              <a:rPr sz="1600" spc="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речовин</a:t>
            </a:r>
            <a:r>
              <a:rPr sz="1600" spc="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пропису</a:t>
            </a:r>
            <a:r>
              <a:rPr sz="1600" spc="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«від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 меншого</a:t>
            </a:r>
            <a:r>
              <a:rPr sz="1600" spc="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до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більшого»;</a:t>
            </a:r>
            <a:endParaRPr sz="16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400">
              <a:latin typeface="Tahoma"/>
              <a:cs typeface="Tahoma"/>
            </a:endParaRPr>
          </a:p>
          <a:p>
            <a:pPr marL="118745" marR="342900">
              <a:lnSpc>
                <a:spcPct val="100000"/>
              </a:lnSpc>
              <a:tabLst>
                <a:tab pos="4231640" algn="l"/>
                <a:tab pos="7481570" algn="l"/>
              </a:tabLst>
            </a:pP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П</a:t>
            </a:r>
            <a:r>
              <a:rPr sz="1600" spc="-15" dirty="0">
                <a:solidFill>
                  <a:srgbClr val="496382"/>
                </a:solidFill>
                <a:latin typeface="Tahoma"/>
                <a:cs typeface="Tahoma"/>
              </a:rPr>
              <a:t>і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д</a:t>
            </a:r>
            <a:r>
              <a:rPr sz="1600" spc="-15" dirty="0">
                <a:solidFill>
                  <a:srgbClr val="496382"/>
                </a:solidFill>
                <a:latin typeface="Tahoma"/>
                <a:cs typeface="Tahoma"/>
              </a:rPr>
              <a:t>г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о</a:t>
            </a:r>
            <a:r>
              <a:rPr sz="1600" spc="-15" dirty="0">
                <a:solidFill>
                  <a:srgbClr val="496382"/>
                </a:solidFill>
                <a:latin typeface="Tahoma"/>
                <a:cs typeface="Tahoma"/>
              </a:rPr>
              <a:t>т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ов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к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а</a:t>
            </a:r>
            <a:r>
              <a:rPr sz="1600" spc="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роб</a:t>
            </a:r>
            <a:r>
              <a:rPr sz="1600" spc="-15" dirty="0">
                <a:solidFill>
                  <a:srgbClr val="496382"/>
                </a:solidFill>
                <a:latin typeface="Tahoma"/>
                <a:cs typeface="Tahoma"/>
              </a:rPr>
              <a:t>о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ч</a:t>
            </a:r>
            <a:r>
              <a:rPr sz="1600" spc="-15" dirty="0">
                <a:solidFill>
                  <a:srgbClr val="496382"/>
                </a:solidFill>
                <a:latin typeface="Tahoma"/>
                <a:cs typeface="Tahoma"/>
              </a:rPr>
              <a:t>о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г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о</a:t>
            </a:r>
            <a:r>
              <a:rPr sz="1600" spc="5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м</a:t>
            </a:r>
            <a:r>
              <a:rPr sz="1600" spc="-15" dirty="0">
                <a:solidFill>
                  <a:srgbClr val="496382"/>
                </a:solidFill>
                <a:latin typeface="Tahoma"/>
                <a:cs typeface="Tahoma"/>
              </a:rPr>
              <a:t>іс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ц</a:t>
            </a:r>
            <a:r>
              <a:rPr sz="1600" spc="-15" dirty="0">
                <a:solidFill>
                  <a:srgbClr val="496382"/>
                </a:solidFill>
                <a:latin typeface="Tahoma"/>
                <a:cs typeface="Tahoma"/>
              </a:rPr>
              <a:t>я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,</a:t>
            </a:r>
            <a:r>
              <a:rPr sz="1600" spc="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п</a:t>
            </a:r>
            <a:r>
              <a:rPr sz="1600" spc="-15" dirty="0">
                <a:solidFill>
                  <a:srgbClr val="496382"/>
                </a:solidFill>
                <a:latin typeface="Tahoma"/>
                <a:cs typeface="Tahoma"/>
              </a:rPr>
              <a:t>і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д</a:t>
            </a:r>
            <a:r>
              <a:rPr sz="1600" spc="-15" dirty="0">
                <a:solidFill>
                  <a:srgbClr val="496382"/>
                </a:solidFill>
                <a:latin typeface="Tahoma"/>
                <a:cs typeface="Tahoma"/>
              </a:rPr>
              <a:t>бі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р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по</a:t>
            </a:r>
            <a:r>
              <a:rPr sz="1600" spc="-15" dirty="0">
                <a:solidFill>
                  <a:srgbClr val="496382"/>
                </a:solidFill>
                <a:latin typeface="Tahoma"/>
                <a:cs typeface="Tahoma"/>
              </a:rPr>
              <a:t>с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у</a:t>
            </a:r>
            <a:r>
              <a:rPr sz="1600" spc="-15" dirty="0">
                <a:solidFill>
                  <a:srgbClr val="496382"/>
                </a:solidFill>
                <a:latin typeface="Tahoma"/>
                <a:cs typeface="Tahoma"/>
              </a:rPr>
              <a:t>д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у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,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	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доп</a:t>
            </a:r>
            <a:r>
              <a:rPr sz="1600" spc="-15" dirty="0">
                <a:solidFill>
                  <a:srgbClr val="496382"/>
                </a:solidFill>
                <a:latin typeface="Tahoma"/>
                <a:cs typeface="Tahoma"/>
              </a:rPr>
              <a:t>о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м</a:t>
            </a:r>
            <a:r>
              <a:rPr sz="1600" spc="-15" dirty="0">
                <a:solidFill>
                  <a:srgbClr val="496382"/>
                </a:solidFill>
                <a:latin typeface="Tahoma"/>
                <a:cs typeface="Tahoma"/>
              </a:rPr>
              <a:t>і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жни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х</a:t>
            </a:r>
            <a:r>
              <a:rPr sz="1600" spc="3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матер</a:t>
            </a:r>
            <a:r>
              <a:rPr sz="1600" spc="-15" dirty="0">
                <a:solidFill>
                  <a:srgbClr val="496382"/>
                </a:solidFill>
                <a:latin typeface="Tahoma"/>
                <a:cs typeface="Tahoma"/>
              </a:rPr>
              <a:t>і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алів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.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О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б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роб</a:t>
            </a:r>
            <a:r>
              <a:rPr sz="1600" spc="-15" dirty="0">
                <a:solidFill>
                  <a:srgbClr val="496382"/>
                </a:solidFill>
                <a:latin typeface="Tahoma"/>
                <a:cs typeface="Tahoma"/>
              </a:rPr>
              <a:t>к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а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	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роб</a:t>
            </a:r>
            <a:r>
              <a:rPr sz="1600" spc="-15" dirty="0">
                <a:solidFill>
                  <a:srgbClr val="496382"/>
                </a:solidFill>
                <a:latin typeface="Tahoma"/>
                <a:cs typeface="Tahoma"/>
              </a:rPr>
              <a:t>о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ч</a:t>
            </a:r>
            <a:r>
              <a:rPr sz="1600" spc="-15" dirty="0">
                <a:solidFill>
                  <a:srgbClr val="496382"/>
                </a:solidFill>
                <a:latin typeface="Tahoma"/>
                <a:cs typeface="Tahoma"/>
              </a:rPr>
              <a:t>о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ї 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поверхні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стола</a:t>
            </a:r>
            <a:r>
              <a:rPr sz="1600" spc="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,</a:t>
            </a:r>
            <a:r>
              <a:rPr sz="1600" spc="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чашок</a:t>
            </a:r>
            <a:r>
              <a:rPr sz="1600" spc="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терезів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дезінфікуючими</a:t>
            </a:r>
            <a:r>
              <a:rPr sz="1600" spc="5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засобами,</a:t>
            </a:r>
            <a:r>
              <a:rPr sz="1600" spc="3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дозволеними</a:t>
            </a:r>
            <a:r>
              <a:rPr sz="1600" spc="3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до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використання</a:t>
            </a:r>
            <a:r>
              <a:rPr sz="1600" spc="3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в умовах</a:t>
            </a:r>
            <a:r>
              <a:rPr sz="1600" spc="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аптеки</a:t>
            </a:r>
            <a:endParaRPr sz="1600">
              <a:latin typeface="Tahoma"/>
              <a:cs typeface="Tahoma"/>
            </a:endParaRPr>
          </a:p>
          <a:p>
            <a:pPr marL="44450" algn="ctr">
              <a:lnSpc>
                <a:spcPct val="100000"/>
              </a:lnSpc>
              <a:spcBef>
                <a:spcPts val="1265"/>
              </a:spcBef>
            </a:pP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Технологія</a:t>
            </a:r>
            <a:r>
              <a:rPr sz="1600" spc="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порошку</a:t>
            </a:r>
            <a:r>
              <a:rPr sz="1600" spc="3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з</a:t>
            </a:r>
            <a:r>
              <a:rPr sz="1600" spc="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екстрактом</a:t>
            </a:r>
            <a:r>
              <a:rPr sz="1600" spc="6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беладонни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сухого</a:t>
            </a:r>
            <a:r>
              <a:rPr sz="1600" spc="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(1</a:t>
            </a:r>
            <a:r>
              <a:rPr sz="1600" spc="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:2)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0116997C-2FEF-4917-AA3C-A82F42F02024}"/>
              </a:ext>
            </a:extLst>
          </p:cNvPr>
          <p:cNvSpPr/>
          <p:nvPr/>
        </p:nvSpPr>
        <p:spPr>
          <a:xfrm>
            <a:off x="290246" y="-115907"/>
            <a:ext cx="867404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6. </a:t>
            </a:r>
            <a:r>
              <a:rPr lang="ru-RU" sz="2800" b="1" spc="-5" dirty="0"/>
              <a:t>ЗАГАЛЬНІ </a:t>
            </a:r>
            <a:r>
              <a:rPr lang="ru-RU" sz="2800" b="1" dirty="0"/>
              <a:t>ПРАВИЛА </a:t>
            </a:r>
            <a:r>
              <a:rPr lang="ru-RU" sz="2800" b="1" spc="-5" dirty="0"/>
              <a:t>ВИГОТОВЛЕННЯ ПОРОШКІВ </a:t>
            </a:r>
            <a:r>
              <a:rPr lang="ru-RU" sz="2800" b="1" spc="-575" dirty="0"/>
              <a:t> </a:t>
            </a:r>
            <a:r>
              <a:rPr lang="ru-RU" sz="2800" b="1" spc="-5" dirty="0"/>
              <a:t>ІЗ</a:t>
            </a:r>
            <a:r>
              <a:rPr lang="ru-RU" sz="2800" b="1" spc="-20" dirty="0"/>
              <a:t> </a:t>
            </a:r>
            <a:r>
              <a:rPr lang="ru-RU" sz="2800" b="1" spc="-5" dirty="0"/>
              <a:t>ЕКСТРАКТАМИ </a:t>
            </a:r>
            <a:r>
              <a:rPr lang="ru-RU" sz="2800" b="1" dirty="0"/>
              <a:t>ТА </a:t>
            </a:r>
            <a:r>
              <a:rPr lang="ru-RU" sz="2800" b="1" spc="-5" dirty="0"/>
              <a:t>НАПІВФАБРИКАТАМИ</a:t>
            </a:r>
            <a:endParaRPr lang="ru-RU" sz="28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58211" y="4126991"/>
            <a:ext cx="76200" cy="216407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362521" y="4350829"/>
            <a:ext cx="4975225" cy="1591310"/>
            <a:chOff x="362521" y="4350829"/>
            <a:chExt cx="4975225" cy="159131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58211" y="5725667"/>
              <a:ext cx="76200" cy="216407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67284" y="4355591"/>
              <a:ext cx="4965700" cy="1397635"/>
            </a:xfrm>
            <a:custGeom>
              <a:avLst/>
              <a:gdLst/>
              <a:ahLst/>
              <a:cxnLst/>
              <a:rect l="l" t="t" r="r" b="b"/>
              <a:pathLst>
                <a:path w="4965700" h="1397635">
                  <a:moveTo>
                    <a:pt x="4732274" y="0"/>
                  </a:moveTo>
                  <a:lnTo>
                    <a:pt x="232917" y="0"/>
                  </a:lnTo>
                  <a:lnTo>
                    <a:pt x="185976" y="4731"/>
                  </a:lnTo>
                  <a:lnTo>
                    <a:pt x="142255" y="18301"/>
                  </a:lnTo>
                  <a:lnTo>
                    <a:pt x="102690" y="39775"/>
                  </a:lnTo>
                  <a:lnTo>
                    <a:pt x="68219" y="68214"/>
                  </a:lnTo>
                  <a:lnTo>
                    <a:pt x="39778" y="102685"/>
                  </a:lnTo>
                  <a:lnTo>
                    <a:pt x="18303" y="142249"/>
                  </a:lnTo>
                  <a:lnTo>
                    <a:pt x="4732" y="185972"/>
                  </a:lnTo>
                  <a:lnTo>
                    <a:pt x="0" y="232917"/>
                  </a:lnTo>
                  <a:lnTo>
                    <a:pt x="0" y="1164589"/>
                  </a:lnTo>
                  <a:lnTo>
                    <a:pt x="4732" y="1211531"/>
                  </a:lnTo>
                  <a:lnTo>
                    <a:pt x="18303" y="1255252"/>
                  </a:lnTo>
                  <a:lnTo>
                    <a:pt x="39778" y="1294817"/>
                  </a:lnTo>
                  <a:lnTo>
                    <a:pt x="68219" y="1329288"/>
                  </a:lnTo>
                  <a:lnTo>
                    <a:pt x="102690" y="1357729"/>
                  </a:lnTo>
                  <a:lnTo>
                    <a:pt x="142255" y="1379204"/>
                  </a:lnTo>
                  <a:lnTo>
                    <a:pt x="185976" y="1392775"/>
                  </a:lnTo>
                  <a:lnTo>
                    <a:pt x="232917" y="1397507"/>
                  </a:lnTo>
                  <a:lnTo>
                    <a:pt x="4732274" y="1397507"/>
                  </a:lnTo>
                  <a:lnTo>
                    <a:pt x="4779219" y="1392775"/>
                  </a:lnTo>
                  <a:lnTo>
                    <a:pt x="4822942" y="1379204"/>
                  </a:lnTo>
                  <a:lnTo>
                    <a:pt x="4862506" y="1357729"/>
                  </a:lnTo>
                  <a:lnTo>
                    <a:pt x="4896977" y="1329288"/>
                  </a:lnTo>
                  <a:lnTo>
                    <a:pt x="4925416" y="1294817"/>
                  </a:lnTo>
                  <a:lnTo>
                    <a:pt x="4946890" y="1255252"/>
                  </a:lnTo>
                  <a:lnTo>
                    <a:pt x="4960460" y="1211531"/>
                  </a:lnTo>
                  <a:lnTo>
                    <a:pt x="4965192" y="1164589"/>
                  </a:lnTo>
                  <a:lnTo>
                    <a:pt x="4965192" y="232917"/>
                  </a:lnTo>
                  <a:lnTo>
                    <a:pt x="4960460" y="185972"/>
                  </a:lnTo>
                  <a:lnTo>
                    <a:pt x="4946890" y="142249"/>
                  </a:lnTo>
                  <a:lnTo>
                    <a:pt x="4925416" y="102685"/>
                  </a:lnTo>
                  <a:lnTo>
                    <a:pt x="4896977" y="68214"/>
                  </a:lnTo>
                  <a:lnTo>
                    <a:pt x="4862506" y="39775"/>
                  </a:lnTo>
                  <a:lnTo>
                    <a:pt x="4822942" y="18301"/>
                  </a:lnTo>
                  <a:lnTo>
                    <a:pt x="4779219" y="4731"/>
                  </a:lnTo>
                  <a:lnTo>
                    <a:pt x="4732274" y="0"/>
                  </a:lnTo>
                  <a:close/>
                </a:path>
              </a:pathLst>
            </a:custGeom>
            <a:solidFill>
              <a:srgbClr val="DCEE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67284" y="4355591"/>
              <a:ext cx="4965700" cy="1397635"/>
            </a:xfrm>
            <a:custGeom>
              <a:avLst/>
              <a:gdLst/>
              <a:ahLst/>
              <a:cxnLst/>
              <a:rect l="l" t="t" r="r" b="b"/>
              <a:pathLst>
                <a:path w="4965700" h="1397635">
                  <a:moveTo>
                    <a:pt x="0" y="232917"/>
                  </a:moveTo>
                  <a:lnTo>
                    <a:pt x="4732" y="185972"/>
                  </a:lnTo>
                  <a:lnTo>
                    <a:pt x="18303" y="142249"/>
                  </a:lnTo>
                  <a:lnTo>
                    <a:pt x="39778" y="102685"/>
                  </a:lnTo>
                  <a:lnTo>
                    <a:pt x="68219" y="68214"/>
                  </a:lnTo>
                  <a:lnTo>
                    <a:pt x="102690" y="39775"/>
                  </a:lnTo>
                  <a:lnTo>
                    <a:pt x="142255" y="18301"/>
                  </a:lnTo>
                  <a:lnTo>
                    <a:pt x="185976" y="4731"/>
                  </a:lnTo>
                  <a:lnTo>
                    <a:pt x="232917" y="0"/>
                  </a:lnTo>
                  <a:lnTo>
                    <a:pt x="4732274" y="0"/>
                  </a:lnTo>
                  <a:lnTo>
                    <a:pt x="4779219" y="4731"/>
                  </a:lnTo>
                  <a:lnTo>
                    <a:pt x="4822942" y="18301"/>
                  </a:lnTo>
                  <a:lnTo>
                    <a:pt x="4862506" y="39775"/>
                  </a:lnTo>
                  <a:lnTo>
                    <a:pt x="4896977" y="68214"/>
                  </a:lnTo>
                  <a:lnTo>
                    <a:pt x="4925416" y="102685"/>
                  </a:lnTo>
                  <a:lnTo>
                    <a:pt x="4946890" y="142249"/>
                  </a:lnTo>
                  <a:lnTo>
                    <a:pt x="4960460" y="185972"/>
                  </a:lnTo>
                  <a:lnTo>
                    <a:pt x="4965192" y="232917"/>
                  </a:lnTo>
                  <a:lnTo>
                    <a:pt x="4965192" y="1164589"/>
                  </a:lnTo>
                  <a:lnTo>
                    <a:pt x="4960460" y="1211531"/>
                  </a:lnTo>
                  <a:lnTo>
                    <a:pt x="4946890" y="1255252"/>
                  </a:lnTo>
                  <a:lnTo>
                    <a:pt x="4925416" y="1294817"/>
                  </a:lnTo>
                  <a:lnTo>
                    <a:pt x="4896977" y="1329288"/>
                  </a:lnTo>
                  <a:lnTo>
                    <a:pt x="4862506" y="1357729"/>
                  </a:lnTo>
                  <a:lnTo>
                    <a:pt x="4822942" y="1379204"/>
                  </a:lnTo>
                  <a:lnTo>
                    <a:pt x="4779219" y="1392775"/>
                  </a:lnTo>
                  <a:lnTo>
                    <a:pt x="4732274" y="1397507"/>
                  </a:lnTo>
                  <a:lnTo>
                    <a:pt x="232917" y="1397507"/>
                  </a:lnTo>
                  <a:lnTo>
                    <a:pt x="185976" y="1392775"/>
                  </a:lnTo>
                  <a:lnTo>
                    <a:pt x="142255" y="1379204"/>
                  </a:lnTo>
                  <a:lnTo>
                    <a:pt x="102690" y="1357729"/>
                  </a:lnTo>
                  <a:lnTo>
                    <a:pt x="68219" y="1329288"/>
                  </a:lnTo>
                  <a:lnTo>
                    <a:pt x="39778" y="1294817"/>
                  </a:lnTo>
                  <a:lnTo>
                    <a:pt x="18303" y="1255252"/>
                  </a:lnTo>
                  <a:lnTo>
                    <a:pt x="4732" y="1211531"/>
                  </a:lnTo>
                  <a:lnTo>
                    <a:pt x="0" y="1164589"/>
                  </a:lnTo>
                  <a:lnTo>
                    <a:pt x="0" y="232917"/>
                  </a:lnTo>
                  <a:close/>
                </a:path>
              </a:pathLst>
            </a:custGeom>
            <a:ln w="9143">
              <a:solidFill>
                <a:srgbClr val="90A6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338137" y="2614993"/>
            <a:ext cx="8585200" cy="1605280"/>
            <a:chOff x="338137" y="2614993"/>
            <a:chExt cx="8585200" cy="1605280"/>
          </a:xfrm>
        </p:grpSpPr>
        <p:sp>
          <p:nvSpPr>
            <p:cNvPr id="8" name="object 8"/>
            <p:cNvSpPr/>
            <p:nvPr/>
          </p:nvSpPr>
          <p:spPr>
            <a:xfrm>
              <a:off x="679704" y="2619755"/>
              <a:ext cx="8239125" cy="287020"/>
            </a:xfrm>
            <a:custGeom>
              <a:avLst/>
              <a:gdLst/>
              <a:ahLst/>
              <a:cxnLst/>
              <a:rect l="l" t="t" r="r" b="b"/>
              <a:pathLst>
                <a:path w="8239125" h="287019">
                  <a:moveTo>
                    <a:pt x="8190992" y="0"/>
                  </a:moveTo>
                  <a:lnTo>
                    <a:pt x="47751" y="0"/>
                  </a:lnTo>
                  <a:lnTo>
                    <a:pt x="29162" y="3746"/>
                  </a:lnTo>
                  <a:lnTo>
                    <a:pt x="13984" y="13970"/>
                  </a:lnTo>
                  <a:lnTo>
                    <a:pt x="3751" y="29146"/>
                  </a:lnTo>
                  <a:lnTo>
                    <a:pt x="0" y="47752"/>
                  </a:lnTo>
                  <a:lnTo>
                    <a:pt x="0" y="238760"/>
                  </a:lnTo>
                  <a:lnTo>
                    <a:pt x="3751" y="257365"/>
                  </a:lnTo>
                  <a:lnTo>
                    <a:pt x="13984" y="272541"/>
                  </a:lnTo>
                  <a:lnTo>
                    <a:pt x="29162" y="282765"/>
                  </a:lnTo>
                  <a:lnTo>
                    <a:pt x="47751" y="286512"/>
                  </a:lnTo>
                  <a:lnTo>
                    <a:pt x="8190992" y="286512"/>
                  </a:lnTo>
                  <a:lnTo>
                    <a:pt x="8209597" y="282765"/>
                  </a:lnTo>
                  <a:lnTo>
                    <a:pt x="8224774" y="272542"/>
                  </a:lnTo>
                  <a:lnTo>
                    <a:pt x="8234997" y="257365"/>
                  </a:lnTo>
                  <a:lnTo>
                    <a:pt x="8238744" y="238760"/>
                  </a:lnTo>
                  <a:lnTo>
                    <a:pt x="8238744" y="47752"/>
                  </a:lnTo>
                  <a:lnTo>
                    <a:pt x="8234997" y="29146"/>
                  </a:lnTo>
                  <a:lnTo>
                    <a:pt x="8224774" y="13970"/>
                  </a:lnTo>
                  <a:lnTo>
                    <a:pt x="8209597" y="3746"/>
                  </a:lnTo>
                  <a:lnTo>
                    <a:pt x="8190992" y="0"/>
                  </a:lnTo>
                  <a:close/>
                </a:path>
              </a:pathLst>
            </a:custGeom>
            <a:solidFill>
              <a:srgbClr val="FFDE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79704" y="2619755"/>
              <a:ext cx="8239125" cy="287020"/>
            </a:xfrm>
            <a:custGeom>
              <a:avLst/>
              <a:gdLst/>
              <a:ahLst/>
              <a:cxnLst/>
              <a:rect l="l" t="t" r="r" b="b"/>
              <a:pathLst>
                <a:path w="8239125" h="287019">
                  <a:moveTo>
                    <a:pt x="0" y="47752"/>
                  </a:moveTo>
                  <a:lnTo>
                    <a:pt x="3751" y="29146"/>
                  </a:lnTo>
                  <a:lnTo>
                    <a:pt x="13984" y="13970"/>
                  </a:lnTo>
                  <a:lnTo>
                    <a:pt x="29162" y="3746"/>
                  </a:lnTo>
                  <a:lnTo>
                    <a:pt x="47751" y="0"/>
                  </a:lnTo>
                  <a:lnTo>
                    <a:pt x="8190992" y="0"/>
                  </a:lnTo>
                  <a:lnTo>
                    <a:pt x="8209597" y="3746"/>
                  </a:lnTo>
                  <a:lnTo>
                    <a:pt x="8224774" y="13970"/>
                  </a:lnTo>
                  <a:lnTo>
                    <a:pt x="8234997" y="29146"/>
                  </a:lnTo>
                  <a:lnTo>
                    <a:pt x="8238744" y="47752"/>
                  </a:lnTo>
                  <a:lnTo>
                    <a:pt x="8238744" y="238760"/>
                  </a:lnTo>
                  <a:lnTo>
                    <a:pt x="8234997" y="257365"/>
                  </a:lnTo>
                  <a:lnTo>
                    <a:pt x="8224774" y="272542"/>
                  </a:lnTo>
                  <a:lnTo>
                    <a:pt x="8209597" y="282765"/>
                  </a:lnTo>
                  <a:lnTo>
                    <a:pt x="8190992" y="286512"/>
                  </a:lnTo>
                  <a:lnTo>
                    <a:pt x="47751" y="286512"/>
                  </a:lnTo>
                  <a:lnTo>
                    <a:pt x="29162" y="282765"/>
                  </a:lnTo>
                  <a:lnTo>
                    <a:pt x="13984" y="272541"/>
                  </a:lnTo>
                  <a:lnTo>
                    <a:pt x="3751" y="257365"/>
                  </a:lnTo>
                  <a:lnTo>
                    <a:pt x="0" y="238760"/>
                  </a:lnTo>
                  <a:lnTo>
                    <a:pt x="0" y="47752"/>
                  </a:lnTo>
                  <a:close/>
                </a:path>
              </a:pathLst>
            </a:custGeom>
            <a:ln w="9144">
              <a:solidFill>
                <a:srgbClr val="90A6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42900" y="3095243"/>
              <a:ext cx="4840605" cy="1120140"/>
            </a:xfrm>
            <a:custGeom>
              <a:avLst/>
              <a:gdLst/>
              <a:ahLst/>
              <a:cxnLst/>
              <a:rect l="l" t="t" r="r" b="b"/>
              <a:pathLst>
                <a:path w="4840605" h="1120139">
                  <a:moveTo>
                    <a:pt x="4653534" y="0"/>
                  </a:moveTo>
                  <a:lnTo>
                    <a:pt x="186690" y="0"/>
                  </a:lnTo>
                  <a:lnTo>
                    <a:pt x="137058" y="6667"/>
                  </a:lnTo>
                  <a:lnTo>
                    <a:pt x="92461" y="25484"/>
                  </a:lnTo>
                  <a:lnTo>
                    <a:pt x="54678" y="54673"/>
                  </a:lnTo>
                  <a:lnTo>
                    <a:pt x="25487" y="92455"/>
                  </a:lnTo>
                  <a:lnTo>
                    <a:pt x="6668" y="137054"/>
                  </a:lnTo>
                  <a:lnTo>
                    <a:pt x="0" y="186689"/>
                  </a:lnTo>
                  <a:lnTo>
                    <a:pt x="0" y="933449"/>
                  </a:lnTo>
                  <a:lnTo>
                    <a:pt x="6668" y="983085"/>
                  </a:lnTo>
                  <a:lnTo>
                    <a:pt x="25487" y="1027683"/>
                  </a:lnTo>
                  <a:lnTo>
                    <a:pt x="54678" y="1065466"/>
                  </a:lnTo>
                  <a:lnTo>
                    <a:pt x="92461" y="1094655"/>
                  </a:lnTo>
                  <a:lnTo>
                    <a:pt x="137058" y="1113472"/>
                  </a:lnTo>
                  <a:lnTo>
                    <a:pt x="186690" y="1120139"/>
                  </a:lnTo>
                  <a:lnTo>
                    <a:pt x="4653534" y="1120139"/>
                  </a:lnTo>
                  <a:lnTo>
                    <a:pt x="4703169" y="1113472"/>
                  </a:lnTo>
                  <a:lnTo>
                    <a:pt x="4747768" y="1094655"/>
                  </a:lnTo>
                  <a:lnTo>
                    <a:pt x="4785550" y="1065466"/>
                  </a:lnTo>
                  <a:lnTo>
                    <a:pt x="4814739" y="1027683"/>
                  </a:lnTo>
                  <a:lnTo>
                    <a:pt x="4833556" y="983085"/>
                  </a:lnTo>
                  <a:lnTo>
                    <a:pt x="4840224" y="933449"/>
                  </a:lnTo>
                  <a:lnTo>
                    <a:pt x="4840224" y="186689"/>
                  </a:lnTo>
                  <a:lnTo>
                    <a:pt x="4833556" y="137054"/>
                  </a:lnTo>
                  <a:lnTo>
                    <a:pt x="4814739" y="92456"/>
                  </a:lnTo>
                  <a:lnTo>
                    <a:pt x="4785550" y="54673"/>
                  </a:lnTo>
                  <a:lnTo>
                    <a:pt x="4747768" y="25484"/>
                  </a:lnTo>
                  <a:lnTo>
                    <a:pt x="4703169" y="6667"/>
                  </a:lnTo>
                  <a:lnTo>
                    <a:pt x="4653534" y="0"/>
                  </a:lnTo>
                  <a:close/>
                </a:path>
              </a:pathLst>
            </a:custGeom>
            <a:solidFill>
              <a:srgbClr val="DCEE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42900" y="3095243"/>
              <a:ext cx="4840605" cy="1120140"/>
            </a:xfrm>
            <a:custGeom>
              <a:avLst/>
              <a:gdLst/>
              <a:ahLst/>
              <a:cxnLst/>
              <a:rect l="l" t="t" r="r" b="b"/>
              <a:pathLst>
                <a:path w="4840605" h="1120139">
                  <a:moveTo>
                    <a:pt x="0" y="186689"/>
                  </a:moveTo>
                  <a:lnTo>
                    <a:pt x="6668" y="137054"/>
                  </a:lnTo>
                  <a:lnTo>
                    <a:pt x="25487" y="92455"/>
                  </a:lnTo>
                  <a:lnTo>
                    <a:pt x="54678" y="54673"/>
                  </a:lnTo>
                  <a:lnTo>
                    <a:pt x="92461" y="25484"/>
                  </a:lnTo>
                  <a:lnTo>
                    <a:pt x="137058" y="6667"/>
                  </a:lnTo>
                  <a:lnTo>
                    <a:pt x="186690" y="0"/>
                  </a:lnTo>
                  <a:lnTo>
                    <a:pt x="4653534" y="0"/>
                  </a:lnTo>
                  <a:lnTo>
                    <a:pt x="4703169" y="6667"/>
                  </a:lnTo>
                  <a:lnTo>
                    <a:pt x="4747768" y="25484"/>
                  </a:lnTo>
                  <a:lnTo>
                    <a:pt x="4785550" y="54673"/>
                  </a:lnTo>
                  <a:lnTo>
                    <a:pt x="4814739" y="92456"/>
                  </a:lnTo>
                  <a:lnTo>
                    <a:pt x="4833556" y="137054"/>
                  </a:lnTo>
                  <a:lnTo>
                    <a:pt x="4840224" y="186689"/>
                  </a:lnTo>
                  <a:lnTo>
                    <a:pt x="4840224" y="933449"/>
                  </a:lnTo>
                  <a:lnTo>
                    <a:pt x="4833556" y="983085"/>
                  </a:lnTo>
                  <a:lnTo>
                    <a:pt x="4814739" y="1027683"/>
                  </a:lnTo>
                  <a:lnTo>
                    <a:pt x="4785550" y="1065466"/>
                  </a:lnTo>
                  <a:lnTo>
                    <a:pt x="4747768" y="1094655"/>
                  </a:lnTo>
                  <a:lnTo>
                    <a:pt x="4703169" y="1113472"/>
                  </a:lnTo>
                  <a:lnTo>
                    <a:pt x="4653534" y="1120139"/>
                  </a:lnTo>
                  <a:lnTo>
                    <a:pt x="186690" y="1120139"/>
                  </a:lnTo>
                  <a:lnTo>
                    <a:pt x="137058" y="1113472"/>
                  </a:lnTo>
                  <a:lnTo>
                    <a:pt x="92461" y="1094655"/>
                  </a:lnTo>
                  <a:lnTo>
                    <a:pt x="54678" y="1065466"/>
                  </a:lnTo>
                  <a:lnTo>
                    <a:pt x="25487" y="1027683"/>
                  </a:lnTo>
                  <a:lnTo>
                    <a:pt x="6668" y="983085"/>
                  </a:lnTo>
                  <a:lnTo>
                    <a:pt x="0" y="933449"/>
                  </a:lnTo>
                  <a:lnTo>
                    <a:pt x="0" y="186689"/>
                  </a:lnTo>
                  <a:close/>
                </a:path>
              </a:pathLst>
            </a:custGeom>
            <a:ln w="9144">
              <a:solidFill>
                <a:srgbClr val="90A6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476504" y="3427552"/>
            <a:ext cx="4572000" cy="7575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подрібнюють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в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сухому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стані,</a:t>
            </a:r>
            <a:r>
              <a:rPr sz="1600" spc="49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потім</a:t>
            </a:r>
            <a:r>
              <a:rPr sz="1600" spc="49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в 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присутності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95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 %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етанолу,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 подрібнюють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до </a:t>
            </a:r>
            <a:r>
              <a:rPr sz="1600" spc="-484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однорідності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13689" y="4458461"/>
            <a:ext cx="467106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У</a:t>
            </a:r>
            <a:r>
              <a:rPr sz="1600" spc="229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ступку</a:t>
            </a:r>
            <a:r>
              <a:rPr sz="1600" spc="229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до</a:t>
            </a:r>
            <a:r>
              <a:rPr sz="1600" spc="2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фенілсаліцилату</a:t>
            </a:r>
            <a:r>
              <a:rPr sz="1600" spc="229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додають</a:t>
            </a:r>
            <a:r>
              <a:rPr sz="1600" spc="23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краплями</a:t>
            </a: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tabLst>
                <a:tab pos="844550" algn="l"/>
                <a:tab pos="2025650" algn="l"/>
                <a:tab pos="3056255" algn="l"/>
                <a:tab pos="4146550" algn="l"/>
              </a:tabLst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ро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з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чин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	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бела</a:t>
            </a:r>
            <a:r>
              <a:rPr sz="1600" spc="-15" dirty="0">
                <a:solidFill>
                  <a:srgbClr val="496382"/>
                </a:solidFill>
                <a:latin typeface="Tahoma"/>
                <a:cs typeface="Tahoma"/>
              </a:rPr>
              <a:t>д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о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нни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	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г</a:t>
            </a:r>
            <a:r>
              <a:rPr sz="1600" spc="-15" dirty="0">
                <a:solidFill>
                  <a:srgbClr val="496382"/>
                </a:solidFill>
                <a:latin typeface="Tahoma"/>
                <a:cs typeface="Tahoma"/>
              </a:rPr>
              <a:t>ус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т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ого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	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ек</a:t>
            </a:r>
            <a:r>
              <a:rPr sz="1600" spc="-20" dirty="0">
                <a:solidFill>
                  <a:srgbClr val="496382"/>
                </a:solidFill>
                <a:latin typeface="Tahoma"/>
                <a:cs typeface="Tahoma"/>
              </a:rPr>
              <a:t>с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тр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а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к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ту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	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(1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: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2),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13689" y="4946396"/>
            <a:ext cx="467169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змішують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до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однорідності,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додають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 частинами </a:t>
            </a:r>
            <a:r>
              <a:rPr sz="1600" spc="-484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натрію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гідрогенокарбонат,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змішують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до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 одноріднос</a:t>
            </a:r>
            <a:r>
              <a:rPr sz="1600" spc="-5" dirty="0">
                <a:solidFill>
                  <a:srgbClr val="164A4F"/>
                </a:solidFill>
                <a:latin typeface="Tahoma"/>
                <a:cs typeface="Tahoma"/>
              </a:rPr>
              <a:t>т</a:t>
            </a:r>
            <a:r>
              <a:rPr sz="1400" b="1" spc="-5" dirty="0">
                <a:solidFill>
                  <a:srgbClr val="164A4F"/>
                </a:solidFill>
                <a:latin typeface="Arial"/>
                <a:cs typeface="Arial"/>
              </a:rPr>
              <a:t>і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362711" y="5937503"/>
            <a:ext cx="4974590" cy="828040"/>
            <a:chOff x="362711" y="5937503"/>
            <a:chExt cx="4974590" cy="828040"/>
          </a:xfrm>
        </p:grpSpPr>
        <p:sp>
          <p:nvSpPr>
            <p:cNvPr id="16" name="object 16"/>
            <p:cNvSpPr/>
            <p:nvPr/>
          </p:nvSpPr>
          <p:spPr>
            <a:xfrm>
              <a:off x="367283" y="5942075"/>
              <a:ext cx="4965700" cy="818515"/>
            </a:xfrm>
            <a:custGeom>
              <a:avLst/>
              <a:gdLst/>
              <a:ahLst/>
              <a:cxnLst/>
              <a:rect l="l" t="t" r="r" b="b"/>
              <a:pathLst>
                <a:path w="4965700" h="818515">
                  <a:moveTo>
                    <a:pt x="4828794" y="0"/>
                  </a:moveTo>
                  <a:lnTo>
                    <a:pt x="136397" y="0"/>
                  </a:lnTo>
                  <a:lnTo>
                    <a:pt x="93283" y="6953"/>
                  </a:lnTo>
                  <a:lnTo>
                    <a:pt x="55840" y="26315"/>
                  </a:lnTo>
                  <a:lnTo>
                    <a:pt x="26315" y="55840"/>
                  </a:lnTo>
                  <a:lnTo>
                    <a:pt x="6953" y="93283"/>
                  </a:lnTo>
                  <a:lnTo>
                    <a:pt x="0" y="136398"/>
                  </a:lnTo>
                  <a:lnTo>
                    <a:pt x="0" y="681990"/>
                  </a:lnTo>
                  <a:lnTo>
                    <a:pt x="6953" y="725104"/>
                  </a:lnTo>
                  <a:lnTo>
                    <a:pt x="26315" y="762546"/>
                  </a:lnTo>
                  <a:lnTo>
                    <a:pt x="55840" y="792071"/>
                  </a:lnTo>
                  <a:lnTo>
                    <a:pt x="93283" y="811433"/>
                  </a:lnTo>
                  <a:lnTo>
                    <a:pt x="136397" y="818386"/>
                  </a:lnTo>
                  <a:lnTo>
                    <a:pt x="4828794" y="818386"/>
                  </a:lnTo>
                  <a:lnTo>
                    <a:pt x="4871898" y="811433"/>
                  </a:lnTo>
                  <a:lnTo>
                    <a:pt x="4909340" y="792071"/>
                  </a:lnTo>
                  <a:lnTo>
                    <a:pt x="4938869" y="762546"/>
                  </a:lnTo>
                  <a:lnTo>
                    <a:pt x="4958236" y="725104"/>
                  </a:lnTo>
                  <a:lnTo>
                    <a:pt x="4965192" y="681990"/>
                  </a:lnTo>
                  <a:lnTo>
                    <a:pt x="4965192" y="136398"/>
                  </a:lnTo>
                  <a:lnTo>
                    <a:pt x="4958236" y="93283"/>
                  </a:lnTo>
                  <a:lnTo>
                    <a:pt x="4938869" y="55840"/>
                  </a:lnTo>
                  <a:lnTo>
                    <a:pt x="4909340" y="26315"/>
                  </a:lnTo>
                  <a:lnTo>
                    <a:pt x="4871898" y="6953"/>
                  </a:lnTo>
                  <a:lnTo>
                    <a:pt x="4828794" y="0"/>
                  </a:lnTo>
                  <a:close/>
                </a:path>
              </a:pathLst>
            </a:custGeom>
            <a:solidFill>
              <a:srgbClr val="DCEE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67283" y="5942075"/>
              <a:ext cx="4965700" cy="818515"/>
            </a:xfrm>
            <a:custGeom>
              <a:avLst/>
              <a:gdLst/>
              <a:ahLst/>
              <a:cxnLst/>
              <a:rect l="l" t="t" r="r" b="b"/>
              <a:pathLst>
                <a:path w="4965700" h="818515">
                  <a:moveTo>
                    <a:pt x="0" y="136398"/>
                  </a:moveTo>
                  <a:lnTo>
                    <a:pt x="6953" y="93283"/>
                  </a:lnTo>
                  <a:lnTo>
                    <a:pt x="26315" y="55840"/>
                  </a:lnTo>
                  <a:lnTo>
                    <a:pt x="55840" y="26315"/>
                  </a:lnTo>
                  <a:lnTo>
                    <a:pt x="93283" y="6953"/>
                  </a:lnTo>
                  <a:lnTo>
                    <a:pt x="136397" y="0"/>
                  </a:lnTo>
                  <a:lnTo>
                    <a:pt x="4828794" y="0"/>
                  </a:lnTo>
                  <a:lnTo>
                    <a:pt x="4871898" y="6953"/>
                  </a:lnTo>
                  <a:lnTo>
                    <a:pt x="4909340" y="26315"/>
                  </a:lnTo>
                  <a:lnTo>
                    <a:pt x="4938869" y="55840"/>
                  </a:lnTo>
                  <a:lnTo>
                    <a:pt x="4958236" y="93283"/>
                  </a:lnTo>
                  <a:lnTo>
                    <a:pt x="4965192" y="136398"/>
                  </a:lnTo>
                  <a:lnTo>
                    <a:pt x="4965192" y="681990"/>
                  </a:lnTo>
                  <a:lnTo>
                    <a:pt x="4958236" y="725104"/>
                  </a:lnTo>
                  <a:lnTo>
                    <a:pt x="4938869" y="762546"/>
                  </a:lnTo>
                  <a:lnTo>
                    <a:pt x="4909340" y="792071"/>
                  </a:lnTo>
                  <a:lnTo>
                    <a:pt x="4871898" y="811433"/>
                  </a:lnTo>
                  <a:lnTo>
                    <a:pt x="4828794" y="818386"/>
                  </a:lnTo>
                  <a:lnTo>
                    <a:pt x="136397" y="818386"/>
                  </a:lnTo>
                  <a:lnTo>
                    <a:pt x="93283" y="811433"/>
                  </a:lnTo>
                  <a:lnTo>
                    <a:pt x="55840" y="792071"/>
                  </a:lnTo>
                  <a:lnTo>
                    <a:pt x="26315" y="762546"/>
                  </a:lnTo>
                  <a:lnTo>
                    <a:pt x="6953" y="725104"/>
                  </a:lnTo>
                  <a:lnTo>
                    <a:pt x="0" y="681990"/>
                  </a:lnTo>
                  <a:lnTo>
                    <a:pt x="0" y="136398"/>
                  </a:lnTo>
                  <a:close/>
                </a:path>
              </a:pathLst>
            </a:custGeom>
            <a:ln w="9144">
              <a:solidFill>
                <a:srgbClr val="90A6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504240" y="6016548"/>
            <a:ext cx="468820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95"/>
              </a:spcBef>
              <a:tabLst>
                <a:tab pos="944880" algn="l"/>
              </a:tabLst>
            </a:pP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Розважують</a:t>
            </a:r>
            <a:r>
              <a:rPr sz="1600" spc="6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на</a:t>
            </a:r>
            <a:r>
              <a:rPr sz="1600" spc="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12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доз,</a:t>
            </a:r>
            <a:r>
              <a:rPr sz="1600" spc="3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упаковують</a:t>
            </a:r>
            <a:r>
              <a:rPr sz="1600" spc="4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у</a:t>
            </a:r>
            <a:r>
              <a:rPr sz="1600" spc="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пергаментні </a:t>
            </a:r>
            <a:r>
              <a:rPr sz="1600" spc="-484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капсули,	поміщають</a:t>
            </a:r>
            <a:r>
              <a:rPr sz="1600" spc="3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в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 пакет,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оформляють</a:t>
            </a:r>
            <a:r>
              <a:rPr sz="1600" spc="4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до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відпуску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869685" y="5589219"/>
            <a:ext cx="2481580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Оформлення: №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рецепта, </a:t>
            </a:r>
            <a:r>
              <a:rPr sz="1600" spc="-484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етикетка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«Внутрішнє»,</a:t>
            </a:r>
            <a:endParaRPr sz="1600">
              <a:latin typeface="Tahoma"/>
              <a:cs typeface="Tahoma"/>
            </a:endParaRPr>
          </a:p>
          <a:p>
            <a:pPr marL="12700" marR="508634">
              <a:lnSpc>
                <a:spcPct val="100000"/>
              </a:lnSpc>
            </a:pP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«Зберігати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в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сухому, </a:t>
            </a:r>
            <a:r>
              <a:rPr sz="1600" spc="-484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прохолодному</a:t>
            </a:r>
            <a:r>
              <a:rPr sz="1600" spc="-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місці»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2459482" y="2906141"/>
            <a:ext cx="6423025" cy="1010919"/>
            <a:chOff x="2459482" y="2906141"/>
            <a:chExt cx="6423025" cy="1010919"/>
          </a:xfrm>
        </p:grpSpPr>
        <p:pic>
          <p:nvPicPr>
            <p:cNvPr id="21" name="object 2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59482" y="2906141"/>
              <a:ext cx="76200" cy="181483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5468111" y="3467100"/>
              <a:ext cx="3409315" cy="445134"/>
            </a:xfrm>
            <a:custGeom>
              <a:avLst/>
              <a:gdLst/>
              <a:ahLst/>
              <a:cxnLst/>
              <a:rect l="l" t="t" r="r" b="b"/>
              <a:pathLst>
                <a:path w="3409315" h="445135">
                  <a:moveTo>
                    <a:pt x="3335019" y="0"/>
                  </a:moveTo>
                  <a:lnTo>
                    <a:pt x="74167" y="0"/>
                  </a:lnTo>
                  <a:lnTo>
                    <a:pt x="45273" y="5820"/>
                  </a:lnTo>
                  <a:lnTo>
                    <a:pt x="21701" y="21701"/>
                  </a:lnTo>
                  <a:lnTo>
                    <a:pt x="5820" y="45273"/>
                  </a:lnTo>
                  <a:lnTo>
                    <a:pt x="0" y="74167"/>
                  </a:lnTo>
                  <a:lnTo>
                    <a:pt x="0" y="370839"/>
                  </a:lnTo>
                  <a:lnTo>
                    <a:pt x="5820" y="399734"/>
                  </a:lnTo>
                  <a:lnTo>
                    <a:pt x="21701" y="423306"/>
                  </a:lnTo>
                  <a:lnTo>
                    <a:pt x="45273" y="439187"/>
                  </a:lnTo>
                  <a:lnTo>
                    <a:pt x="74167" y="445007"/>
                  </a:lnTo>
                  <a:lnTo>
                    <a:pt x="3335019" y="445007"/>
                  </a:lnTo>
                  <a:lnTo>
                    <a:pt x="3363914" y="439187"/>
                  </a:lnTo>
                  <a:lnTo>
                    <a:pt x="3387486" y="423306"/>
                  </a:lnTo>
                  <a:lnTo>
                    <a:pt x="3403367" y="399734"/>
                  </a:lnTo>
                  <a:lnTo>
                    <a:pt x="3409188" y="370839"/>
                  </a:lnTo>
                  <a:lnTo>
                    <a:pt x="3409188" y="74167"/>
                  </a:lnTo>
                  <a:lnTo>
                    <a:pt x="3403367" y="45273"/>
                  </a:lnTo>
                  <a:lnTo>
                    <a:pt x="3387486" y="21701"/>
                  </a:lnTo>
                  <a:lnTo>
                    <a:pt x="3363914" y="5820"/>
                  </a:lnTo>
                  <a:lnTo>
                    <a:pt x="3335019" y="0"/>
                  </a:lnTo>
                  <a:close/>
                </a:path>
              </a:pathLst>
            </a:custGeom>
            <a:solidFill>
              <a:srgbClr val="DFF4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468111" y="3467100"/>
              <a:ext cx="3409315" cy="445134"/>
            </a:xfrm>
            <a:custGeom>
              <a:avLst/>
              <a:gdLst/>
              <a:ahLst/>
              <a:cxnLst/>
              <a:rect l="l" t="t" r="r" b="b"/>
              <a:pathLst>
                <a:path w="3409315" h="445135">
                  <a:moveTo>
                    <a:pt x="0" y="74167"/>
                  </a:moveTo>
                  <a:lnTo>
                    <a:pt x="5820" y="45273"/>
                  </a:lnTo>
                  <a:lnTo>
                    <a:pt x="21701" y="21701"/>
                  </a:lnTo>
                  <a:lnTo>
                    <a:pt x="45273" y="5820"/>
                  </a:lnTo>
                  <a:lnTo>
                    <a:pt x="74167" y="0"/>
                  </a:lnTo>
                  <a:lnTo>
                    <a:pt x="3335019" y="0"/>
                  </a:lnTo>
                  <a:lnTo>
                    <a:pt x="3363914" y="5820"/>
                  </a:lnTo>
                  <a:lnTo>
                    <a:pt x="3387486" y="21701"/>
                  </a:lnTo>
                  <a:lnTo>
                    <a:pt x="3403367" y="45273"/>
                  </a:lnTo>
                  <a:lnTo>
                    <a:pt x="3409188" y="74167"/>
                  </a:lnTo>
                  <a:lnTo>
                    <a:pt x="3409188" y="370839"/>
                  </a:lnTo>
                  <a:lnTo>
                    <a:pt x="3403367" y="399734"/>
                  </a:lnTo>
                  <a:lnTo>
                    <a:pt x="3387486" y="423306"/>
                  </a:lnTo>
                  <a:lnTo>
                    <a:pt x="3363914" y="439187"/>
                  </a:lnTo>
                  <a:lnTo>
                    <a:pt x="3335019" y="445007"/>
                  </a:lnTo>
                  <a:lnTo>
                    <a:pt x="74167" y="445007"/>
                  </a:lnTo>
                  <a:lnTo>
                    <a:pt x="45273" y="439187"/>
                  </a:lnTo>
                  <a:lnTo>
                    <a:pt x="21701" y="423306"/>
                  </a:lnTo>
                  <a:lnTo>
                    <a:pt x="5820" y="399734"/>
                  </a:lnTo>
                  <a:lnTo>
                    <a:pt x="0" y="370839"/>
                  </a:lnTo>
                  <a:lnTo>
                    <a:pt x="0" y="74167"/>
                  </a:lnTo>
                  <a:close/>
                </a:path>
              </a:pathLst>
            </a:custGeom>
            <a:ln w="9143">
              <a:solidFill>
                <a:srgbClr val="90A6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5738240" y="3518153"/>
            <a:ext cx="286829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Важкоподрібнювана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речовина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5192267" y="3616452"/>
            <a:ext cx="280670" cy="76200"/>
          </a:xfrm>
          <a:custGeom>
            <a:avLst/>
            <a:gdLst/>
            <a:ahLst/>
            <a:cxnLst/>
            <a:rect l="l" t="t" r="r" b="b"/>
            <a:pathLst>
              <a:path w="280670" h="76200">
                <a:moveTo>
                  <a:pt x="204216" y="0"/>
                </a:moveTo>
                <a:lnTo>
                  <a:pt x="204216" y="76200"/>
                </a:lnTo>
                <a:lnTo>
                  <a:pt x="267716" y="44450"/>
                </a:lnTo>
                <a:lnTo>
                  <a:pt x="216916" y="44450"/>
                </a:lnTo>
                <a:lnTo>
                  <a:pt x="216916" y="31750"/>
                </a:lnTo>
                <a:lnTo>
                  <a:pt x="267716" y="31750"/>
                </a:lnTo>
                <a:lnTo>
                  <a:pt x="204216" y="0"/>
                </a:lnTo>
                <a:close/>
              </a:path>
              <a:path w="280670" h="76200">
                <a:moveTo>
                  <a:pt x="204216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204216" y="44450"/>
                </a:lnTo>
                <a:lnTo>
                  <a:pt x="204216" y="31750"/>
                </a:lnTo>
                <a:close/>
              </a:path>
              <a:path w="280670" h="76200">
                <a:moveTo>
                  <a:pt x="267716" y="31750"/>
                </a:moveTo>
                <a:lnTo>
                  <a:pt x="216916" y="31750"/>
                </a:lnTo>
                <a:lnTo>
                  <a:pt x="216916" y="44450"/>
                </a:lnTo>
                <a:lnTo>
                  <a:pt x="267716" y="44450"/>
                </a:lnTo>
                <a:lnTo>
                  <a:pt x="280416" y="38100"/>
                </a:lnTo>
                <a:lnTo>
                  <a:pt x="267716" y="31750"/>
                </a:lnTo>
                <a:close/>
              </a:path>
            </a:pathLst>
          </a:custGeom>
          <a:solidFill>
            <a:srgbClr val="164A4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66700" y="1152144"/>
            <a:ext cx="8526780" cy="582295"/>
          </a:xfrm>
          <a:custGeom>
            <a:avLst/>
            <a:gdLst/>
            <a:ahLst/>
            <a:cxnLst/>
            <a:rect l="l" t="t" r="r" b="b"/>
            <a:pathLst>
              <a:path w="8526780" h="582294">
                <a:moveTo>
                  <a:pt x="8526780" y="0"/>
                </a:moveTo>
                <a:lnTo>
                  <a:pt x="0" y="0"/>
                </a:lnTo>
                <a:lnTo>
                  <a:pt x="0" y="582167"/>
                </a:lnTo>
                <a:lnTo>
                  <a:pt x="8526780" y="582167"/>
                </a:lnTo>
                <a:lnTo>
                  <a:pt x="8526780" y="0"/>
                </a:lnTo>
                <a:close/>
              </a:path>
            </a:pathLst>
          </a:custGeom>
          <a:solidFill>
            <a:srgbClr val="E8F5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315264" y="666115"/>
            <a:ext cx="8592185" cy="27870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049270" marR="246379" indent="-279908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solidFill>
                  <a:srgbClr val="496382"/>
                </a:solidFill>
                <a:latin typeface="Tahoma"/>
                <a:cs typeface="Tahoma"/>
              </a:rPr>
              <a:t>Порошки</a:t>
            </a:r>
            <a:r>
              <a:rPr sz="1600" b="1" spc="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496382"/>
                </a:solidFill>
                <a:latin typeface="Tahoma"/>
                <a:cs typeface="Tahoma"/>
              </a:rPr>
              <a:t>із</a:t>
            </a:r>
            <a:r>
              <a:rPr sz="1600" b="1" spc="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496382"/>
                </a:solidFill>
                <a:latin typeface="Tahoma"/>
                <a:cs typeface="Tahoma"/>
              </a:rPr>
              <a:t>розчином</a:t>
            </a:r>
            <a:r>
              <a:rPr sz="1600" b="1" spc="4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496382"/>
                </a:solidFill>
                <a:latin typeface="Tahoma"/>
                <a:cs typeface="Tahoma"/>
              </a:rPr>
              <a:t>беладонни</a:t>
            </a:r>
            <a:r>
              <a:rPr sz="1600" b="1" spc="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496382"/>
                </a:solidFill>
                <a:latin typeface="Tahoma"/>
                <a:cs typeface="Tahoma"/>
              </a:rPr>
              <a:t>густого</a:t>
            </a:r>
            <a:r>
              <a:rPr sz="1600" b="1" spc="5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496382"/>
                </a:solidFill>
                <a:latin typeface="Tahoma"/>
                <a:cs typeface="Tahoma"/>
              </a:rPr>
              <a:t>екстракту</a:t>
            </a:r>
            <a:r>
              <a:rPr sz="1600" b="1" spc="5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496382"/>
                </a:solidFill>
                <a:latin typeface="Tahoma"/>
                <a:cs typeface="Tahoma"/>
              </a:rPr>
              <a:t>(1</a:t>
            </a:r>
            <a:r>
              <a:rPr sz="1600" b="1" spc="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496382"/>
                </a:solidFill>
                <a:latin typeface="Tahoma"/>
                <a:cs typeface="Tahoma"/>
              </a:rPr>
              <a:t>:</a:t>
            </a:r>
            <a:r>
              <a:rPr sz="1600" b="1" spc="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496382"/>
                </a:solidFill>
                <a:latin typeface="Tahoma"/>
                <a:cs typeface="Tahoma"/>
              </a:rPr>
              <a:t>2)</a:t>
            </a:r>
            <a:r>
              <a:rPr sz="1600" b="1" spc="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496382"/>
                </a:solidFill>
                <a:latin typeface="Tahoma"/>
                <a:cs typeface="Tahoma"/>
              </a:rPr>
              <a:t>виготовляють</a:t>
            </a:r>
            <a:r>
              <a:rPr sz="1600" b="1" spc="5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b="1" spc="-10" dirty="0">
                <a:solidFill>
                  <a:srgbClr val="496382"/>
                </a:solidFill>
                <a:latin typeface="Tahoma"/>
                <a:cs typeface="Tahoma"/>
              </a:rPr>
              <a:t>за </a:t>
            </a:r>
            <a:r>
              <a:rPr sz="1600" b="1" spc="-45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496382"/>
                </a:solidFill>
                <a:latin typeface="Tahoma"/>
                <a:cs typeface="Tahoma"/>
              </a:rPr>
              <a:t>загальними</a:t>
            </a:r>
            <a:r>
              <a:rPr sz="1600" b="1" spc="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496382"/>
                </a:solidFill>
                <a:latin typeface="Tahoma"/>
                <a:cs typeface="Tahoma"/>
              </a:rPr>
              <a:t>правилами</a:t>
            </a:r>
            <a:endParaRPr sz="1600" dirty="0">
              <a:latin typeface="Tahoma"/>
              <a:cs typeface="Tahoma"/>
            </a:endParaRPr>
          </a:p>
          <a:p>
            <a:pPr marL="42545">
              <a:lnSpc>
                <a:spcPct val="100000"/>
              </a:lnSpc>
              <a:spcBef>
                <a:spcPts val="250"/>
              </a:spcBef>
            </a:pP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Розчин</a:t>
            </a:r>
            <a:r>
              <a:rPr sz="1600" spc="10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беладонни</a:t>
            </a:r>
            <a:r>
              <a:rPr sz="1600" spc="1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густого</a:t>
            </a:r>
            <a:r>
              <a:rPr sz="1600" spc="1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екстракту</a:t>
            </a:r>
            <a:r>
              <a:rPr sz="1600" spc="10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(1:2)</a:t>
            </a:r>
            <a:r>
              <a:rPr sz="1600" spc="10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додають</a:t>
            </a:r>
            <a:r>
              <a:rPr sz="1600" spc="1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краплями</a:t>
            </a:r>
            <a:r>
              <a:rPr sz="1600" spc="1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до</a:t>
            </a:r>
            <a:r>
              <a:rPr sz="1600" spc="1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частини</a:t>
            </a:r>
            <a:r>
              <a:rPr sz="1600" spc="10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суміші</a:t>
            </a:r>
            <a:r>
              <a:rPr sz="1600" spc="10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або</a:t>
            </a:r>
            <a:r>
              <a:rPr sz="1600" spc="9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10" dirty="0">
                <a:solidFill>
                  <a:srgbClr val="496382"/>
                </a:solidFill>
                <a:latin typeface="Tahoma"/>
                <a:cs typeface="Tahoma"/>
              </a:rPr>
              <a:t>до</a:t>
            </a:r>
            <a:endParaRPr sz="1600" dirty="0">
              <a:latin typeface="Tahoma"/>
              <a:cs typeface="Tahoma"/>
            </a:endParaRPr>
          </a:p>
          <a:p>
            <a:pPr marL="42545">
              <a:lnSpc>
                <a:spcPct val="100000"/>
              </a:lnSpc>
              <a:spcBef>
                <a:spcPts val="5"/>
              </a:spcBef>
            </a:pP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всієї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кількості</a:t>
            </a:r>
            <a:r>
              <a:rPr sz="1600" spc="4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суміші</a:t>
            </a:r>
            <a:r>
              <a:rPr sz="1600" spc="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порошків</a:t>
            </a:r>
            <a:endParaRPr sz="1600" dirty="0">
              <a:latin typeface="Tahoma"/>
              <a:cs typeface="Tahoma"/>
            </a:endParaRPr>
          </a:p>
          <a:p>
            <a:pPr marL="12700" marR="499745">
              <a:lnSpc>
                <a:spcPct val="100000"/>
              </a:lnSpc>
              <a:spcBef>
                <a:spcPts val="1010"/>
              </a:spcBef>
              <a:tabLst>
                <a:tab pos="4124960" algn="l"/>
                <a:tab pos="7374255" algn="l"/>
              </a:tabLst>
            </a:pP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Пі</a:t>
            </a:r>
            <a:r>
              <a:rPr sz="1600" spc="-15" dirty="0">
                <a:solidFill>
                  <a:srgbClr val="496382"/>
                </a:solidFill>
                <a:latin typeface="Tahoma"/>
                <a:cs typeface="Tahoma"/>
              </a:rPr>
              <a:t>д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го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товка</a:t>
            </a:r>
            <a:r>
              <a:rPr sz="1600" spc="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роб</a:t>
            </a:r>
            <a:r>
              <a:rPr sz="1600" spc="-15" dirty="0">
                <a:solidFill>
                  <a:srgbClr val="496382"/>
                </a:solidFill>
                <a:latin typeface="Tahoma"/>
                <a:cs typeface="Tahoma"/>
              </a:rPr>
              <a:t>о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ч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ог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о</a:t>
            </a:r>
            <a:r>
              <a:rPr sz="1600" spc="5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м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ісц</a:t>
            </a:r>
            <a:r>
              <a:rPr sz="1600" spc="-15" dirty="0">
                <a:solidFill>
                  <a:srgbClr val="496382"/>
                </a:solidFill>
                <a:latin typeface="Tahoma"/>
                <a:cs typeface="Tahoma"/>
              </a:rPr>
              <a:t>я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,</a:t>
            </a:r>
            <a:r>
              <a:rPr sz="1600" spc="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пі</a:t>
            </a:r>
            <a:r>
              <a:rPr sz="1600" spc="-15" dirty="0">
                <a:solidFill>
                  <a:srgbClr val="496382"/>
                </a:solidFill>
                <a:latin typeface="Tahoma"/>
                <a:cs typeface="Tahoma"/>
              </a:rPr>
              <a:t>д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б</a:t>
            </a:r>
            <a:r>
              <a:rPr sz="1600" spc="-15" dirty="0">
                <a:solidFill>
                  <a:srgbClr val="496382"/>
                </a:solidFill>
                <a:latin typeface="Tahoma"/>
                <a:cs typeface="Tahoma"/>
              </a:rPr>
              <a:t>і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р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по</a:t>
            </a:r>
            <a:r>
              <a:rPr sz="1600" spc="-15" dirty="0">
                <a:solidFill>
                  <a:srgbClr val="496382"/>
                </a:solidFill>
                <a:latin typeface="Tahoma"/>
                <a:cs typeface="Tahoma"/>
              </a:rPr>
              <a:t>с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уду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,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	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допом</a:t>
            </a:r>
            <a:r>
              <a:rPr sz="1600" spc="-15" dirty="0">
                <a:solidFill>
                  <a:srgbClr val="496382"/>
                </a:solidFill>
                <a:latin typeface="Tahoma"/>
                <a:cs typeface="Tahoma"/>
              </a:rPr>
              <a:t>і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жни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х</a:t>
            </a:r>
            <a:r>
              <a:rPr sz="1600" spc="4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мате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р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і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алів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.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Обробка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	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роб</a:t>
            </a:r>
            <a:r>
              <a:rPr sz="1600" spc="-15" dirty="0">
                <a:solidFill>
                  <a:srgbClr val="496382"/>
                </a:solidFill>
                <a:latin typeface="Tahoma"/>
                <a:cs typeface="Tahoma"/>
              </a:rPr>
              <a:t>о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ч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о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ї 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поверхні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стола</a:t>
            </a:r>
            <a:r>
              <a:rPr sz="1600" spc="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,</a:t>
            </a:r>
            <a:r>
              <a:rPr sz="1600" spc="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чашок</a:t>
            </a:r>
            <a:r>
              <a:rPr sz="1600" spc="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терезів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дезінфікуючими</a:t>
            </a:r>
            <a:r>
              <a:rPr sz="1600" spc="5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засобами,</a:t>
            </a:r>
            <a:r>
              <a:rPr sz="1600" spc="3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дозволеними</a:t>
            </a:r>
            <a:r>
              <a:rPr sz="1600" spc="3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до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використання</a:t>
            </a:r>
            <a:r>
              <a:rPr sz="1600" spc="3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в умовах</a:t>
            </a:r>
            <a:r>
              <a:rPr sz="1600" spc="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аптеки</a:t>
            </a:r>
            <a:endParaRPr sz="1600" dirty="0">
              <a:latin typeface="Tahoma"/>
              <a:cs typeface="Tahoma"/>
            </a:endParaRPr>
          </a:p>
          <a:p>
            <a:pPr marL="375920" algn="ctr">
              <a:lnSpc>
                <a:spcPct val="100000"/>
              </a:lnSpc>
              <a:spcBef>
                <a:spcPts val="1050"/>
              </a:spcBef>
              <a:tabLst>
                <a:tab pos="5321935" algn="l"/>
              </a:tabLst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Технологія</a:t>
            </a:r>
            <a:r>
              <a:rPr sz="1600" spc="4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порошку</a:t>
            </a:r>
            <a:r>
              <a:rPr sz="1600" spc="5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з</a:t>
            </a:r>
            <a:r>
              <a:rPr sz="1600" spc="3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розчином</a:t>
            </a:r>
            <a:r>
              <a:rPr sz="1600" spc="7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беладонни</a:t>
            </a:r>
            <a:r>
              <a:rPr sz="1600" spc="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густого	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екстракту (1</a:t>
            </a:r>
            <a:r>
              <a:rPr sz="1600" spc="-3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:2)</a:t>
            </a:r>
            <a:endParaRPr sz="160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750" dirty="0">
              <a:latin typeface="Tahoma"/>
              <a:cs typeface="Tahoma"/>
            </a:endParaRPr>
          </a:p>
          <a:p>
            <a:pPr marL="173355">
              <a:lnSpc>
                <a:spcPct val="100000"/>
              </a:lnSpc>
              <a:spcBef>
                <a:spcPts val="5"/>
              </a:spcBef>
              <a:tabLst>
                <a:tab pos="475615" algn="l"/>
                <a:tab pos="1264920" algn="l"/>
                <a:tab pos="2654935" algn="l"/>
                <a:tab pos="3119755" algn="l"/>
              </a:tabLst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У	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ступку	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поміщають	3,6	фенілсаліцилату,</a:t>
            </a:r>
            <a:endParaRPr sz="1600" dirty="0">
              <a:latin typeface="Tahoma"/>
              <a:cs typeface="Tahoma"/>
            </a:endParaRP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6F0B2140-A1F8-48E0-8C03-CF42A9ED03F4}"/>
              </a:ext>
            </a:extLst>
          </p:cNvPr>
          <p:cNvSpPr/>
          <p:nvPr/>
        </p:nvSpPr>
        <p:spPr>
          <a:xfrm>
            <a:off x="303884" y="-115907"/>
            <a:ext cx="84895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6. </a:t>
            </a:r>
            <a:r>
              <a:rPr lang="ru-RU" sz="2800" b="1" spc="-5" dirty="0"/>
              <a:t>ЗАГАЛЬНІ </a:t>
            </a:r>
            <a:r>
              <a:rPr lang="ru-RU" sz="2800" b="1" dirty="0"/>
              <a:t>ПРАВИЛА </a:t>
            </a:r>
            <a:r>
              <a:rPr lang="ru-RU" sz="2800" b="1" spc="-5" dirty="0"/>
              <a:t>ВИГОТОВЛЕННЯ ПОРОШКІВ </a:t>
            </a:r>
            <a:r>
              <a:rPr lang="ru-RU" sz="2800" b="1" spc="-575" dirty="0"/>
              <a:t> </a:t>
            </a:r>
            <a:r>
              <a:rPr lang="ru-RU" sz="2800" b="1" spc="-5" dirty="0"/>
              <a:t>ІЗ</a:t>
            </a:r>
            <a:r>
              <a:rPr lang="ru-RU" sz="2800" b="1" spc="-20" dirty="0"/>
              <a:t> </a:t>
            </a:r>
            <a:r>
              <a:rPr lang="ru-RU" sz="2800" b="1" spc="-5" dirty="0"/>
              <a:t>ЕКСТРАКТАМИ </a:t>
            </a:r>
            <a:r>
              <a:rPr lang="ru-RU" sz="2800" b="1" dirty="0"/>
              <a:t>ТА </a:t>
            </a:r>
            <a:r>
              <a:rPr lang="ru-RU" sz="2800" b="1" spc="-5" dirty="0"/>
              <a:t>НАПІВФАБРИКАТАМИ</a:t>
            </a:r>
            <a:endParaRPr lang="ru-RU" sz="28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87722" y="1236725"/>
            <a:ext cx="4756277" cy="265480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87722" y="4202366"/>
            <a:ext cx="4756277" cy="1434084"/>
          </a:xfrm>
          <a:prstGeom prst="rect">
            <a:avLst/>
          </a:prstGeom>
        </p:spPr>
      </p:pic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09537" y="1230375"/>
          <a:ext cx="9028430" cy="56203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272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56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53665">
                <a:tc>
                  <a:txBody>
                    <a:bodyPr/>
                    <a:lstStyle/>
                    <a:p>
                      <a:pPr marL="89535" marR="527050" indent="120840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4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ППК </a:t>
                      </a:r>
                      <a:r>
                        <a:rPr sz="14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(зворотний бік) </a:t>
                      </a:r>
                      <a:r>
                        <a:rPr sz="1400" spc="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Екстракту</a:t>
                      </a:r>
                      <a:r>
                        <a:rPr sz="1400" spc="-3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беладонни</a:t>
                      </a:r>
                      <a:r>
                        <a:rPr sz="1400" spc="-3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густого</a:t>
                      </a:r>
                      <a:r>
                        <a:rPr sz="1400" spc="-5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0,015х12=0,18 </a:t>
                      </a:r>
                      <a:r>
                        <a:rPr sz="1400" spc="-42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Экстракту</a:t>
                      </a:r>
                      <a:r>
                        <a:rPr sz="1400" spc="-1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беладонни</a:t>
                      </a:r>
                      <a:r>
                        <a:rPr sz="1400" spc="-2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сухого</a:t>
                      </a:r>
                      <a:r>
                        <a:rPr sz="1400" spc="-2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(1:2)</a:t>
                      </a:r>
                      <a:endParaRPr sz="1400">
                        <a:latin typeface="Tahoma"/>
                        <a:cs typeface="Tahoma"/>
                      </a:endParaRPr>
                    </a:p>
                    <a:p>
                      <a:pPr marL="144780" algn="just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0,18</a:t>
                      </a:r>
                      <a:r>
                        <a:rPr sz="1400" spc="-3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х</a:t>
                      </a:r>
                      <a:r>
                        <a:rPr sz="1400" spc="-2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2</a:t>
                      </a:r>
                      <a:r>
                        <a:rPr sz="1400" spc="-2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=</a:t>
                      </a:r>
                      <a:r>
                        <a:rPr sz="1400" spc="-2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0,36</a:t>
                      </a:r>
                      <a:endParaRPr sz="1400">
                        <a:latin typeface="Tahoma"/>
                        <a:cs typeface="Tahoma"/>
                      </a:endParaRPr>
                    </a:p>
                    <a:p>
                      <a:pPr marL="89535" algn="just">
                        <a:lnSpc>
                          <a:spcPct val="100000"/>
                        </a:lnSpc>
                      </a:pPr>
                      <a:r>
                        <a:rPr sz="14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Натрію</a:t>
                      </a:r>
                      <a:r>
                        <a:rPr sz="1400" spc="-3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гідрогенокарбонату  </a:t>
                      </a:r>
                      <a:r>
                        <a:rPr sz="1400" spc="38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0,3</a:t>
                      </a:r>
                      <a:r>
                        <a:rPr sz="14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×12</a:t>
                      </a:r>
                      <a:r>
                        <a:rPr sz="1400" spc="-2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=</a:t>
                      </a:r>
                      <a:r>
                        <a:rPr sz="1400" spc="-2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3,6</a:t>
                      </a:r>
                      <a:endParaRPr sz="1400">
                        <a:latin typeface="Tahoma"/>
                        <a:cs typeface="Tahoma"/>
                      </a:endParaRPr>
                    </a:p>
                    <a:p>
                      <a:pPr marL="89535" marR="562610" algn="just">
                        <a:lnSpc>
                          <a:spcPct val="100000"/>
                        </a:lnSpc>
                        <a:tabLst>
                          <a:tab pos="2546350" algn="l"/>
                        </a:tabLst>
                      </a:pPr>
                      <a:r>
                        <a:rPr sz="14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Фенілсаліцилату	</a:t>
                      </a:r>
                      <a:r>
                        <a:rPr sz="14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0,3 ×12 = 3,6 </a:t>
                      </a:r>
                      <a:r>
                        <a:rPr sz="1400" spc="-42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Етанолу </a:t>
                      </a:r>
                      <a:r>
                        <a:rPr sz="14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для подрібнення</a:t>
                      </a:r>
                      <a:r>
                        <a:rPr sz="14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фенілсаліцилату: </a:t>
                      </a:r>
                      <a:r>
                        <a:rPr sz="1400" spc="-42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на</a:t>
                      </a:r>
                      <a:r>
                        <a:rPr sz="14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1,0</a:t>
                      </a:r>
                      <a:r>
                        <a:rPr sz="1400" spc="42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-</a:t>
                      </a:r>
                      <a:r>
                        <a:rPr sz="1400" spc="434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10</a:t>
                      </a:r>
                      <a:r>
                        <a:rPr sz="1400" spc="-1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крап.</a:t>
                      </a:r>
                      <a:endParaRPr sz="1400">
                        <a:latin typeface="Tahoma"/>
                        <a:cs typeface="Tahoma"/>
                      </a:endParaRPr>
                    </a:p>
                    <a:p>
                      <a:pPr marL="2498090" algn="just">
                        <a:lnSpc>
                          <a:spcPct val="100000"/>
                        </a:lnSpc>
                      </a:pPr>
                      <a:r>
                        <a:rPr sz="14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3,6</a:t>
                      </a:r>
                      <a:r>
                        <a:rPr sz="1400" spc="82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-</a:t>
                      </a:r>
                      <a:r>
                        <a:rPr sz="1400" spc="42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36</a:t>
                      </a:r>
                      <a:r>
                        <a:rPr sz="1400" spc="-2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крап.</a:t>
                      </a:r>
                      <a:endParaRPr sz="1400">
                        <a:latin typeface="Tahoma"/>
                        <a:cs typeface="Tahoma"/>
                      </a:endParaRPr>
                    </a:p>
                    <a:p>
                      <a:pPr marL="89535" algn="just">
                        <a:lnSpc>
                          <a:spcPct val="100000"/>
                        </a:lnSpc>
                      </a:pPr>
                      <a:r>
                        <a:rPr sz="14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Маса</a:t>
                      </a:r>
                      <a:r>
                        <a:rPr sz="1400" spc="-3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одного</a:t>
                      </a:r>
                      <a:r>
                        <a:rPr sz="1400" spc="-5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порошку</a:t>
                      </a:r>
                      <a:endParaRPr sz="1400">
                        <a:latin typeface="Tahoma"/>
                        <a:cs typeface="Tahoma"/>
                      </a:endParaRPr>
                    </a:p>
                    <a:p>
                      <a:pPr marL="89535" algn="just">
                        <a:lnSpc>
                          <a:spcPct val="100000"/>
                        </a:lnSpc>
                      </a:pPr>
                      <a:r>
                        <a:rPr sz="14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(0,015</a:t>
                      </a:r>
                      <a:r>
                        <a:rPr sz="1400" spc="-2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х</a:t>
                      </a:r>
                      <a:r>
                        <a:rPr sz="1400" spc="-1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2)</a:t>
                      </a:r>
                      <a:r>
                        <a:rPr sz="1400" spc="-2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+</a:t>
                      </a:r>
                      <a:r>
                        <a:rPr sz="1400" spc="-1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0,3</a:t>
                      </a:r>
                      <a:r>
                        <a:rPr sz="1400" spc="-2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+</a:t>
                      </a:r>
                      <a:r>
                        <a:rPr sz="1400" spc="-1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0,3</a:t>
                      </a:r>
                      <a:r>
                        <a:rPr sz="1400" spc="-1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=</a:t>
                      </a:r>
                      <a:r>
                        <a:rPr sz="1400" spc="-1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0,63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750">
                        <a:latin typeface="Times New Roman"/>
                        <a:cs typeface="Times New Roman"/>
                      </a:endParaRPr>
                    </a:p>
                    <a:p>
                      <a:pPr marL="7620" algn="ctr">
                        <a:lnSpc>
                          <a:spcPct val="100000"/>
                        </a:lnSpc>
                      </a:pPr>
                      <a:r>
                        <a:rPr sz="14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ППК</a:t>
                      </a:r>
                      <a:r>
                        <a:rPr sz="1400" spc="-3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(лицевий</a:t>
                      </a:r>
                      <a:r>
                        <a:rPr sz="1400" spc="-6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бік)</a:t>
                      </a:r>
                      <a:endParaRPr sz="1400">
                        <a:latin typeface="Tahoma"/>
                        <a:cs typeface="Tahoma"/>
                      </a:endParaRPr>
                    </a:p>
                    <a:p>
                      <a:pPr marL="6985" algn="ctr">
                        <a:lnSpc>
                          <a:spcPct val="100000"/>
                        </a:lnSpc>
                      </a:pPr>
                      <a:r>
                        <a:rPr sz="14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з</a:t>
                      </a:r>
                      <a:r>
                        <a:rPr sz="1400" spc="-1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використанням</a:t>
                      </a:r>
                      <a:r>
                        <a:rPr sz="1400" spc="4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сухого</a:t>
                      </a:r>
                      <a:r>
                        <a:rPr sz="1400" spc="-4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екстракту:</a:t>
                      </a:r>
                      <a:endParaRPr sz="1400">
                        <a:latin typeface="Tahoma"/>
                        <a:cs typeface="Tahoma"/>
                      </a:endParaRPr>
                    </a:p>
                    <a:p>
                      <a:pPr marL="590550">
                        <a:lnSpc>
                          <a:spcPct val="100000"/>
                        </a:lnSpc>
                        <a:tabLst>
                          <a:tab pos="1919605" algn="l"/>
                        </a:tabLst>
                      </a:pPr>
                      <a:r>
                        <a:rPr sz="14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Дата	№</a:t>
                      </a:r>
                      <a:r>
                        <a:rPr sz="1400" spc="-4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рец.</a:t>
                      </a:r>
                      <a:endParaRPr sz="1400">
                        <a:latin typeface="Tahoma"/>
                        <a:cs typeface="Tahoma"/>
                      </a:endParaRPr>
                    </a:p>
                    <a:p>
                      <a:pPr marL="535305">
                        <a:lnSpc>
                          <a:spcPct val="100000"/>
                        </a:lnSpc>
                        <a:tabLst>
                          <a:tab pos="3433445" algn="l"/>
                        </a:tabLst>
                      </a:pPr>
                      <a:r>
                        <a:rPr sz="14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Phenylii</a:t>
                      </a:r>
                      <a:r>
                        <a:rPr sz="1400" spc="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salicylatis	</a:t>
                      </a:r>
                      <a:r>
                        <a:rPr sz="14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3,6</a:t>
                      </a:r>
                      <a:endParaRPr sz="1400">
                        <a:latin typeface="Tahoma"/>
                        <a:cs typeface="Tahoma"/>
                      </a:endParaRPr>
                    </a:p>
                    <a:p>
                      <a:pPr marL="535305">
                        <a:lnSpc>
                          <a:spcPct val="100000"/>
                        </a:lnSpc>
                        <a:tabLst>
                          <a:tab pos="3405504" algn="l"/>
                        </a:tabLst>
                      </a:pPr>
                      <a:r>
                        <a:rPr sz="1400" spc="-1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Extracti</a:t>
                      </a:r>
                      <a:r>
                        <a:rPr sz="1400" spc="-2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Belladonnae</a:t>
                      </a:r>
                      <a:r>
                        <a:rPr sz="14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sicci</a:t>
                      </a:r>
                      <a:r>
                        <a:rPr sz="1400" spc="48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(1:2)	0,36</a:t>
                      </a:r>
                      <a:endParaRPr sz="1400">
                        <a:latin typeface="Tahoma"/>
                        <a:cs typeface="Tahoma"/>
                      </a:endParaRPr>
                    </a:p>
                    <a:p>
                      <a:pPr marL="89535">
                        <a:lnSpc>
                          <a:spcPct val="100000"/>
                        </a:lnSpc>
                        <a:tabLst>
                          <a:tab pos="535305" algn="l"/>
                          <a:tab pos="3425825" algn="l"/>
                        </a:tabLst>
                      </a:pPr>
                      <a:r>
                        <a:rPr sz="1400" u="sng" dirty="0">
                          <a:solidFill>
                            <a:srgbClr val="496382"/>
                          </a:solidFill>
                          <a:uFill>
                            <a:solidFill>
                              <a:srgbClr val="496382"/>
                            </a:solidFill>
                          </a:uFill>
                          <a:latin typeface="Tahoma"/>
                          <a:cs typeface="Tahoma"/>
                        </a:rPr>
                        <a:t> 	</a:t>
                      </a:r>
                      <a:r>
                        <a:rPr sz="1400" u="sng" spc="-5" dirty="0">
                          <a:solidFill>
                            <a:srgbClr val="496382"/>
                          </a:solidFill>
                          <a:uFill>
                            <a:solidFill>
                              <a:srgbClr val="496382"/>
                            </a:solidFill>
                          </a:uFill>
                          <a:latin typeface="Tahoma"/>
                          <a:cs typeface="Tahoma"/>
                        </a:rPr>
                        <a:t>Natrii</a:t>
                      </a:r>
                      <a:r>
                        <a:rPr sz="1400" u="sng" spc="5" dirty="0">
                          <a:solidFill>
                            <a:srgbClr val="496382"/>
                          </a:solidFill>
                          <a:uFill>
                            <a:solidFill>
                              <a:srgbClr val="496382"/>
                            </a:solidFill>
                          </a:u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u="sng" spc="-5" dirty="0">
                          <a:solidFill>
                            <a:srgbClr val="496382"/>
                          </a:solidFill>
                          <a:uFill>
                            <a:solidFill>
                              <a:srgbClr val="496382"/>
                            </a:solidFill>
                          </a:uFill>
                          <a:latin typeface="Tahoma"/>
                          <a:cs typeface="Tahoma"/>
                        </a:rPr>
                        <a:t>hydrocarbonatis	</a:t>
                      </a:r>
                      <a:r>
                        <a:rPr sz="1400" u="sng" dirty="0">
                          <a:solidFill>
                            <a:srgbClr val="496382"/>
                          </a:solidFill>
                          <a:uFill>
                            <a:solidFill>
                              <a:srgbClr val="496382"/>
                            </a:solidFill>
                          </a:uFill>
                          <a:latin typeface="Tahoma"/>
                          <a:cs typeface="Tahoma"/>
                        </a:rPr>
                        <a:t>3,6</a:t>
                      </a:r>
                      <a:endParaRPr sz="1400">
                        <a:latin typeface="Tahoma"/>
                        <a:cs typeface="Tahoma"/>
                      </a:endParaRPr>
                    </a:p>
                    <a:p>
                      <a:pPr marL="2258060">
                        <a:lnSpc>
                          <a:spcPct val="100000"/>
                        </a:lnSpc>
                      </a:pPr>
                      <a:r>
                        <a:rPr sz="14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0,63</a:t>
                      </a:r>
                      <a:r>
                        <a:rPr sz="1400" spc="38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N</a:t>
                      </a:r>
                      <a:r>
                        <a:rPr sz="1400" spc="-3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12</a:t>
                      </a:r>
                      <a:endParaRPr sz="1400">
                        <a:latin typeface="Tahoma"/>
                        <a:cs typeface="Tahoma"/>
                      </a:endParaRPr>
                    </a:p>
                    <a:p>
                      <a:pPr marL="869315">
                        <a:lnSpc>
                          <a:spcPct val="100000"/>
                        </a:lnSpc>
                        <a:tabLst>
                          <a:tab pos="2707640" algn="l"/>
                        </a:tabLst>
                      </a:pPr>
                      <a:r>
                        <a:rPr sz="14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Приготував:	</a:t>
                      </a:r>
                      <a:r>
                        <a:rPr sz="14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(підпис)</a:t>
                      </a:r>
                      <a:endParaRPr sz="1400">
                        <a:latin typeface="Tahoma"/>
                        <a:cs typeface="Tahoma"/>
                      </a:endParaRPr>
                    </a:p>
                    <a:p>
                      <a:pPr marL="869315">
                        <a:lnSpc>
                          <a:spcPct val="100000"/>
                        </a:lnSpc>
                        <a:spcBef>
                          <a:spcPts val="5"/>
                        </a:spcBef>
                        <a:tabLst>
                          <a:tab pos="2710815" algn="l"/>
                        </a:tabLst>
                      </a:pPr>
                      <a:r>
                        <a:rPr sz="14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Перевірив:	(підпис)</a:t>
                      </a:r>
                      <a:endParaRPr sz="1400">
                        <a:latin typeface="Tahoma"/>
                        <a:cs typeface="Tahoma"/>
                      </a:endParaRPr>
                    </a:p>
                    <a:p>
                      <a:pPr marL="869315">
                        <a:lnSpc>
                          <a:spcPct val="100000"/>
                        </a:lnSpc>
                        <a:tabLst>
                          <a:tab pos="2727325" algn="l"/>
                        </a:tabLst>
                      </a:pPr>
                      <a:r>
                        <a:rPr sz="14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Відпустив</a:t>
                      </a:r>
                      <a:r>
                        <a:rPr sz="1400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 :	</a:t>
                      </a:r>
                      <a:r>
                        <a:rPr sz="1400" spc="-5" dirty="0">
                          <a:solidFill>
                            <a:srgbClr val="164A4F"/>
                          </a:solidFill>
                          <a:latin typeface="Tahoma"/>
                          <a:cs typeface="Tahoma"/>
                        </a:rPr>
                        <a:t>(підпис)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L w="28575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1150">
                <a:tc gridSpan="2"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4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Приклади</a:t>
                      </a:r>
                      <a:r>
                        <a:rPr sz="14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розрахунків</a:t>
                      </a:r>
                      <a:r>
                        <a:rPr sz="1400" spc="-1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екстракту</a:t>
                      </a:r>
                      <a:r>
                        <a:rPr sz="14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беладонни</a:t>
                      </a:r>
                      <a:r>
                        <a:rPr sz="1400" spc="44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сухого</a:t>
                      </a:r>
                      <a:r>
                        <a:rPr sz="1400" spc="-1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(1:2)</a:t>
                      </a:r>
                      <a:r>
                        <a:rPr sz="1400" spc="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на </a:t>
                      </a:r>
                      <a:r>
                        <a:rPr sz="14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виготовлення</a:t>
                      </a:r>
                      <a:r>
                        <a:rPr sz="1400" spc="-3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порошків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4699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FF4F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35100">
                <a:tc>
                  <a:txBody>
                    <a:bodyPr/>
                    <a:lstStyle/>
                    <a:p>
                      <a:pPr marL="89535" marR="28956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4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Фармацевт</a:t>
                      </a:r>
                      <a:r>
                        <a:rPr sz="1400" spc="-3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виготовив</a:t>
                      </a:r>
                      <a:r>
                        <a:rPr sz="1400" spc="-4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порошки</a:t>
                      </a:r>
                      <a:r>
                        <a:rPr sz="1400" spc="-2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за</a:t>
                      </a:r>
                      <a:r>
                        <a:rPr sz="1400" spc="41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прописом,</a:t>
                      </a:r>
                      <a:r>
                        <a:rPr sz="1400" spc="-4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з </a:t>
                      </a:r>
                      <a:r>
                        <a:rPr sz="1400" spc="-42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вмістом екстракту </a:t>
                      </a:r>
                      <a:r>
                        <a:rPr sz="14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беладонни</a:t>
                      </a:r>
                      <a:r>
                        <a:rPr sz="1400" spc="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0,015 на </a:t>
                      </a:r>
                      <a:r>
                        <a:rPr sz="14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одну </a:t>
                      </a:r>
                      <a:r>
                        <a:rPr sz="14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дозу. Вкажіть, скільки </a:t>
                      </a:r>
                      <a:r>
                        <a:rPr sz="14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необхідно</a:t>
                      </a:r>
                      <a:r>
                        <a:rPr sz="1400" spc="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відважити </a:t>
                      </a:r>
                      <a:r>
                        <a:rPr sz="14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сухого</a:t>
                      </a:r>
                      <a:r>
                        <a:rPr sz="1400" spc="-3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екстракту</a:t>
                      </a:r>
                      <a:r>
                        <a:rPr sz="1400" spc="-1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на</a:t>
                      </a:r>
                      <a:r>
                        <a:rPr sz="1400" spc="-1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десять</a:t>
                      </a:r>
                      <a:r>
                        <a:rPr sz="1400" spc="-1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доз: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469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0805" marR="29337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4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Згідно ДФ </a:t>
                      </a:r>
                      <a:r>
                        <a:rPr sz="14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України екстракт </a:t>
                      </a:r>
                      <a:r>
                        <a:rPr sz="14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беладонни </a:t>
                      </a:r>
                      <a:r>
                        <a:rPr sz="14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сухий </a:t>
                      </a:r>
                      <a:r>
                        <a:rPr sz="14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містить </a:t>
                      </a:r>
                      <a:r>
                        <a:rPr sz="1400" spc="-42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1,5 % </a:t>
                      </a:r>
                      <a:r>
                        <a:rPr sz="14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алкалоїдів, сухий екстракт </a:t>
                      </a:r>
                      <a:r>
                        <a:rPr sz="14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беладонни містить </a:t>
                      </a:r>
                      <a:r>
                        <a:rPr sz="1400" spc="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1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0,75 </a:t>
                      </a:r>
                      <a:r>
                        <a:rPr sz="14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%</a:t>
                      </a:r>
                      <a:r>
                        <a:rPr sz="1400" spc="-1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алкалоїдів,</a:t>
                      </a:r>
                      <a:r>
                        <a:rPr sz="1400" spc="1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тобто</a:t>
                      </a:r>
                      <a:endParaRPr sz="1400">
                        <a:latin typeface="Tahoma"/>
                        <a:cs typeface="Tahoma"/>
                      </a:endParaRPr>
                    </a:p>
                    <a:p>
                      <a:pPr marL="90805" marR="525780" indent="54610">
                        <a:lnSpc>
                          <a:spcPct val="100000"/>
                        </a:lnSpc>
                      </a:pPr>
                      <a:r>
                        <a:rPr sz="14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2 </a:t>
                      </a:r>
                      <a:r>
                        <a:rPr sz="14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частини екстракту сухого </a:t>
                      </a:r>
                      <a:r>
                        <a:rPr sz="14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дорівнюють 1 </a:t>
                      </a:r>
                      <a:r>
                        <a:rPr sz="14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частині </a:t>
                      </a:r>
                      <a:r>
                        <a:rPr sz="1400" spc="-42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густого</a:t>
                      </a:r>
                      <a:r>
                        <a:rPr sz="1400" spc="-4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екстракту</a:t>
                      </a:r>
                      <a:r>
                        <a:rPr sz="1400" spc="-2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(1:2).</a:t>
                      </a:r>
                      <a:endParaRPr sz="1400">
                        <a:latin typeface="Tahoma"/>
                        <a:cs typeface="Tahoma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</a:pPr>
                      <a:r>
                        <a:rPr sz="14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Відповідно </a:t>
                      </a:r>
                      <a:r>
                        <a:rPr sz="14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:</a:t>
                      </a:r>
                      <a:r>
                        <a:rPr sz="1400" spc="1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0,015</a:t>
                      </a:r>
                      <a:r>
                        <a:rPr sz="1400" b="1" spc="-1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×</a:t>
                      </a:r>
                      <a:r>
                        <a:rPr sz="1400" b="1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2 ×</a:t>
                      </a:r>
                      <a:r>
                        <a:rPr sz="1400" b="1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10</a:t>
                      </a:r>
                      <a:r>
                        <a:rPr sz="1400" b="1" spc="-1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=</a:t>
                      </a:r>
                      <a:r>
                        <a:rPr sz="1400" b="1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0,3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46990" marB="0">
                    <a:lnL w="28575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20470">
                <a:tc>
                  <a:txBody>
                    <a:bodyPr/>
                    <a:lstStyle/>
                    <a:p>
                      <a:pPr marL="89535" marR="47307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4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Фармацевт </a:t>
                      </a:r>
                      <a:r>
                        <a:rPr sz="14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виготовив </a:t>
                      </a:r>
                      <a:r>
                        <a:rPr sz="14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порошки, з </a:t>
                      </a:r>
                      <a:r>
                        <a:rPr sz="14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вмістом </a:t>
                      </a:r>
                      <a:r>
                        <a:rPr sz="14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екстракту </a:t>
                      </a:r>
                      <a:r>
                        <a:rPr sz="14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беладонни</a:t>
                      </a:r>
                      <a:r>
                        <a:rPr sz="1400" spc="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0,02 на одну </a:t>
                      </a:r>
                      <a:r>
                        <a:rPr sz="14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дозу. Яку </a:t>
                      </a:r>
                      <a:r>
                        <a:rPr sz="1400" spc="-42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кількість сухого екстракту </a:t>
                      </a:r>
                      <a:r>
                        <a:rPr sz="14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беладонни (1 : 2) </a:t>
                      </a:r>
                      <a:r>
                        <a:rPr sz="1400" spc="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фармацевт</a:t>
                      </a:r>
                      <a:r>
                        <a:rPr sz="1400" spc="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відважив </a:t>
                      </a:r>
                      <a:r>
                        <a:rPr sz="14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на </a:t>
                      </a:r>
                      <a:r>
                        <a:rPr sz="14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виготовлення </a:t>
                      </a:r>
                      <a:r>
                        <a:rPr sz="14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10 </a:t>
                      </a:r>
                      <a:r>
                        <a:rPr sz="1400" spc="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порошків: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469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4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Екстракту </a:t>
                      </a:r>
                      <a:r>
                        <a:rPr sz="14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беладонни</a:t>
                      </a:r>
                      <a:r>
                        <a:rPr sz="1400" spc="-1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сухого</a:t>
                      </a:r>
                      <a:r>
                        <a:rPr sz="1400" spc="-2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(1:2)</a:t>
                      </a:r>
                      <a:r>
                        <a:rPr sz="1400" spc="1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для</a:t>
                      </a:r>
                      <a:r>
                        <a:rPr sz="14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виготовлення</a:t>
                      </a:r>
                      <a:endParaRPr sz="1400">
                        <a:latin typeface="Tahoma"/>
                        <a:cs typeface="Tahoma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</a:pPr>
                      <a:r>
                        <a:rPr sz="14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10</a:t>
                      </a:r>
                      <a:r>
                        <a:rPr sz="1400" spc="-3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порошків</a:t>
                      </a:r>
                      <a:r>
                        <a:rPr sz="1400" spc="-4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фармацевт</a:t>
                      </a:r>
                      <a:endParaRPr sz="1400">
                        <a:latin typeface="Tahoma"/>
                        <a:cs typeface="Tahoma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</a:pPr>
                      <a:r>
                        <a:rPr sz="14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відважив</a:t>
                      </a:r>
                      <a:r>
                        <a:rPr sz="1400" spc="2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:</a:t>
                      </a:r>
                      <a:r>
                        <a:rPr sz="1400" b="1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0,02</a:t>
                      </a:r>
                      <a:r>
                        <a:rPr sz="1400" b="1" spc="-1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×</a:t>
                      </a:r>
                      <a:r>
                        <a:rPr sz="1400" b="1" spc="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2</a:t>
                      </a:r>
                      <a:r>
                        <a:rPr sz="1400" b="1" spc="-1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×</a:t>
                      </a:r>
                      <a:r>
                        <a:rPr sz="1400" b="1" spc="-10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10</a:t>
                      </a:r>
                      <a:r>
                        <a:rPr sz="1400" b="1" spc="-1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= </a:t>
                      </a:r>
                      <a:r>
                        <a:rPr sz="1400" b="1" spc="-5" dirty="0">
                          <a:solidFill>
                            <a:srgbClr val="496382"/>
                          </a:solidFill>
                          <a:latin typeface="Tahoma"/>
                          <a:cs typeface="Tahoma"/>
                        </a:rPr>
                        <a:t>0,4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46990" marB="0">
                    <a:lnL w="28575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952906" y="923036"/>
            <a:ext cx="693039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solidFill>
                  <a:srgbClr val="496382"/>
                </a:solidFill>
                <a:latin typeface="Tahoma"/>
                <a:cs typeface="Tahoma"/>
              </a:rPr>
              <a:t>ПРИКЛАДИ</a:t>
            </a:r>
            <a:r>
              <a:rPr sz="1600" b="1" spc="3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496382"/>
                </a:solidFill>
                <a:latin typeface="Tahoma"/>
                <a:cs typeface="Tahoma"/>
              </a:rPr>
              <a:t>РОЗРАХУНКІВ</a:t>
            </a:r>
            <a:r>
              <a:rPr sz="1600" b="1" spc="5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b="1" spc="-10" dirty="0">
                <a:solidFill>
                  <a:srgbClr val="496382"/>
                </a:solidFill>
                <a:latin typeface="Tahoma"/>
                <a:cs typeface="Tahoma"/>
              </a:rPr>
              <a:t>ЕКСТРАКТУ</a:t>
            </a:r>
            <a:r>
              <a:rPr sz="1600" b="1" spc="4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b="1" spc="-10" dirty="0">
                <a:solidFill>
                  <a:srgbClr val="496382"/>
                </a:solidFill>
                <a:latin typeface="Tahoma"/>
                <a:cs typeface="Tahoma"/>
              </a:rPr>
              <a:t>БЕЛАДОННИ</a:t>
            </a:r>
            <a:r>
              <a:rPr sz="1600" b="1" spc="4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b="1" spc="-10" dirty="0">
                <a:solidFill>
                  <a:srgbClr val="496382"/>
                </a:solidFill>
                <a:latin typeface="Tahoma"/>
                <a:cs typeface="Tahoma"/>
              </a:rPr>
              <a:t>СУХОГО</a:t>
            </a:r>
            <a:r>
              <a:rPr sz="1600" b="1" spc="3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b="1" spc="-10" dirty="0">
                <a:solidFill>
                  <a:srgbClr val="496382"/>
                </a:solidFill>
                <a:latin typeface="Tahoma"/>
                <a:cs typeface="Tahoma"/>
              </a:rPr>
              <a:t>(1:2)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E71E159-6F94-4789-9CC8-48EE5E7E21E9}"/>
              </a:ext>
            </a:extLst>
          </p:cNvPr>
          <p:cNvSpPr/>
          <p:nvPr/>
        </p:nvSpPr>
        <p:spPr>
          <a:xfrm>
            <a:off x="457200" y="-38393"/>
            <a:ext cx="8305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6. </a:t>
            </a:r>
            <a:r>
              <a:rPr lang="ru-RU" sz="2800" b="1" spc="-5" dirty="0"/>
              <a:t>ЗАГАЛЬНІ </a:t>
            </a:r>
            <a:r>
              <a:rPr lang="ru-RU" sz="2800" b="1" dirty="0"/>
              <a:t>ПРАВИЛА </a:t>
            </a:r>
            <a:r>
              <a:rPr lang="ru-RU" sz="2800" b="1" spc="-5" dirty="0"/>
              <a:t>ВИГОТОВЛЕННЯ ПОРОШКІВ </a:t>
            </a:r>
            <a:r>
              <a:rPr lang="ru-RU" sz="2800" b="1" spc="-575" dirty="0"/>
              <a:t> </a:t>
            </a:r>
            <a:r>
              <a:rPr lang="ru-RU" sz="2800" b="1" spc="-5" dirty="0"/>
              <a:t>ІЗ</a:t>
            </a:r>
            <a:r>
              <a:rPr lang="ru-RU" sz="2800" b="1" spc="-20" dirty="0"/>
              <a:t> </a:t>
            </a:r>
            <a:r>
              <a:rPr lang="ru-RU" sz="2800" b="1" spc="-5" dirty="0"/>
              <a:t>ЕКСТРАКТАМИ </a:t>
            </a:r>
            <a:r>
              <a:rPr lang="ru-RU" sz="2800" b="1" dirty="0"/>
              <a:t>ТА </a:t>
            </a:r>
            <a:r>
              <a:rPr lang="ru-RU" sz="2800" b="1" spc="-5" dirty="0"/>
              <a:t>НАПІВФАБРИКАТАМИ</a:t>
            </a:r>
            <a:endParaRPr lang="ru-RU" sz="28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34695" y="1577339"/>
            <a:ext cx="8642985" cy="1028700"/>
            <a:chOff x="234695" y="1577339"/>
            <a:chExt cx="8642985" cy="1028700"/>
          </a:xfrm>
        </p:grpSpPr>
        <p:sp>
          <p:nvSpPr>
            <p:cNvPr id="3" name="object 3"/>
            <p:cNvSpPr/>
            <p:nvPr/>
          </p:nvSpPr>
          <p:spPr>
            <a:xfrm>
              <a:off x="234695" y="1641601"/>
              <a:ext cx="8642985" cy="964565"/>
            </a:xfrm>
            <a:custGeom>
              <a:avLst/>
              <a:gdLst/>
              <a:ahLst/>
              <a:cxnLst/>
              <a:rect l="l" t="t" r="r" b="b"/>
              <a:pathLst>
                <a:path w="8642985" h="964564">
                  <a:moveTo>
                    <a:pt x="8514080" y="0"/>
                  </a:moveTo>
                  <a:lnTo>
                    <a:pt x="8513953" y="64388"/>
                  </a:lnTo>
                  <a:lnTo>
                    <a:pt x="64287" y="64388"/>
                  </a:lnTo>
                  <a:lnTo>
                    <a:pt x="39262" y="69429"/>
                  </a:lnTo>
                  <a:lnTo>
                    <a:pt x="18827" y="83185"/>
                  </a:lnTo>
                  <a:lnTo>
                    <a:pt x="5051" y="103608"/>
                  </a:lnTo>
                  <a:lnTo>
                    <a:pt x="0" y="128650"/>
                  </a:lnTo>
                  <a:lnTo>
                    <a:pt x="0" y="900176"/>
                  </a:lnTo>
                  <a:lnTo>
                    <a:pt x="5051" y="925165"/>
                  </a:lnTo>
                  <a:lnTo>
                    <a:pt x="18827" y="945594"/>
                  </a:lnTo>
                  <a:lnTo>
                    <a:pt x="39262" y="959379"/>
                  </a:lnTo>
                  <a:lnTo>
                    <a:pt x="64287" y="964438"/>
                  </a:lnTo>
                  <a:lnTo>
                    <a:pt x="89312" y="959379"/>
                  </a:lnTo>
                  <a:lnTo>
                    <a:pt x="109747" y="945594"/>
                  </a:lnTo>
                  <a:lnTo>
                    <a:pt x="123523" y="925165"/>
                  </a:lnTo>
                  <a:lnTo>
                    <a:pt x="128574" y="900176"/>
                  </a:lnTo>
                  <a:lnTo>
                    <a:pt x="128587" y="835787"/>
                  </a:lnTo>
                  <a:lnTo>
                    <a:pt x="8578342" y="835787"/>
                  </a:lnTo>
                  <a:lnTo>
                    <a:pt x="8603331" y="830746"/>
                  </a:lnTo>
                  <a:lnTo>
                    <a:pt x="8623760" y="816990"/>
                  </a:lnTo>
                  <a:lnTo>
                    <a:pt x="8637545" y="796567"/>
                  </a:lnTo>
                  <a:lnTo>
                    <a:pt x="8642604" y="771525"/>
                  </a:lnTo>
                  <a:lnTo>
                    <a:pt x="8642604" y="192912"/>
                  </a:lnTo>
                  <a:lnTo>
                    <a:pt x="64287" y="192912"/>
                  </a:lnTo>
                  <a:lnTo>
                    <a:pt x="64287" y="128650"/>
                  </a:lnTo>
                  <a:lnTo>
                    <a:pt x="66813" y="116129"/>
                  </a:lnTo>
                  <a:lnTo>
                    <a:pt x="73701" y="105918"/>
                  </a:lnTo>
                  <a:lnTo>
                    <a:pt x="83918" y="99040"/>
                  </a:lnTo>
                  <a:lnTo>
                    <a:pt x="96431" y="96520"/>
                  </a:lnTo>
                  <a:lnTo>
                    <a:pt x="8642604" y="96520"/>
                  </a:lnTo>
                  <a:lnTo>
                    <a:pt x="8642604" y="64262"/>
                  </a:lnTo>
                  <a:lnTo>
                    <a:pt x="8578342" y="64262"/>
                  </a:lnTo>
                  <a:lnTo>
                    <a:pt x="8578342" y="32131"/>
                  </a:lnTo>
                  <a:lnTo>
                    <a:pt x="8546211" y="32131"/>
                  </a:lnTo>
                  <a:lnTo>
                    <a:pt x="8533689" y="29610"/>
                  </a:lnTo>
                  <a:lnTo>
                    <a:pt x="8523478" y="22733"/>
                  </a:lnTo>
                  <a:lnTo>
                    <a:pt x="8516600" y="12521"/>
                  </a:lnTo>
                  <a:lnTo>
                    <a:pt x="8514080" y="0"/>
                  </a:lnTo>
                  <a:close/>
                </a:path>
                <a:path w="8642985" h="964564">
                  <a:moveTo>
                    <a:pt x="8642604" y="96520"/>
                  </a:moveTo>
                  <a:lnTo>
                    <a:pt x="96431" y="96520"/>
                  </a:lnTo>
                  <a:lnTo>
                    <a:pt x="108943" y="99040"/>
                  </a:lnTo>
                  <a:lnTo>
                    <a:pt x="119160" y="105918"/>
                  </a:lnTo>
                  <a:lnTo>
                    <a:pt x="126049" y="116129"/>
                  </a:lnTo>
                  <a:lnTo>
                    <a:pt x="128574" y="128650"/>
                  </a:lnTo>
                  <a:lnTo>
                    <a:pt x="123523" y="153640"/>
                  </a:lnTo>
                  <a:lnTo>
                    <a:pt x="109747" y="174069"/>
                  </a:lnTo>
                  <a:lnTo>
                    <a:pt x="89312" y="187854"/>
                  </a:lnTo>
                  <a:lnTo>
                    <a:pt x="64287" y="192912"/>
                  </a:lnTo>
                  <a:lnTo>
                    <a:pt x="8642604" y="192912"/>
                  </a:lnTo>
                  <a:lnTo>
                    <a:pt x="8642604" y="96520"/>
                  </a:lnTo>
                  <a:close/>
                </a:path>
                <a:path w="8642985" h="964564">
                  <a:moveTo>
                    <a:pt x="8642604" y="0"/>
                  </a:moveTo>
                  <a:lnTo>
                    <a:pt x="8637545" y="25042"/>
                  </a:lnTo>
                  <a:lnTo>
                    <a:pt x="8623760" y="45465"/>
                  </a:lnTo>
                  <a:lnTo>
                    <a:pt x="8603331" y="59221"/>
                  </a:lnTo>
                  <a:lnTo>
                    <a:pt x="8578342" y="64262"/>
                  </a:lnTo>
                  <a:lnTo>
                    <a:pt x="8642604" y="64262"/>
                  </a:lnTo>
                  <a:lnTo>
                    <a:pt x="8642604" y="0"/>
                  </a:lnTo>
                  <a:close/>
                </a:path>
                <a:path w="8642985" h="964564">
                  <a:moveTo>
                    <a:pt x="8578342" y="0"/>
                  </a:moveTo>
                  <a:lnTo>
                    <a:pt x="8575803" y="12521"/>
                  </a:lnTo>
                  <a:lnTo>
                    <a:pt x="8568896" y="22733"/>
                  </a:lnTo>
                  <a:lnTo>
                    <a:pt x="8558678" y="29610"/>
                  </a:lnTo>
                  <a:lnTo>
                    <a:pt x="8546211" y="32131"/>
                  </a:lnTo>
                  <a:lnTo>
                    <a:pt x="8578342" y="32131"/>
                  </a:lnTo>
                  <a:lnTo>
                    <a:pt x="8578342" y="0"/>
                  </a:lnTo>
                  <a:close/>
                </a:path>
              </a:pathLst>
            </a:custGeom>
            <a:solidFill>
              <a:srgbClr val="DFF4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98983" y="1577339"/>
              <a:ext cx="8578850" cy="257175"/>
            </a:xfrm>
            <a:custGeom>
              <a:avLst/>
              <a:gdLst/>
              <a:ahLst/>
              <a:cxnLst/>
              <a:rect l="l" t="t" r="r" b="b"/>
              <a:pathLst>
                <a:path w="8578850" h="257175">
                  <a:moveTo>
                    <a:pt x="32143" y="160782"/>
                  </a:moveTo>
                  <a:lnTo>
                    <a:pt x="19631" y="163302"/>
                  </a:lnTo>
                  <a:lnTo>
                    <a:pt x="9413" y="170180"/>
                  </a:lnTo>
                  <a:lnTo>
                    <a:pt x="2525" y="180391"/>
                  </a:lnTo>
                  <a:lnTo>
                    <a:pt x="0" y="192912"/>
                  </a:lnTo>
                  <a:lnTo>
                    <a:pt x="0" y="257175"/>
                  </a:lnTo>
                  <a:lnTo>
                    <a:pt x="25025" y="252116"/>
                  </a:lnTo>
                  <a:lnTo>
                    <a:pt x="45459" y="238331"/>
                  </a:lnTo>
                  <a:lnTo>
                    <a:pt x="59235" y="217902"/>
                  </a:lnTo>
                  <a:lnTo>
                    <a:pt x="64287" y="192912"/>
                  </a:lnTo>
                  <a:lnTo>
                    <a:pt x="61761" y="180391"/>
                  </a:lnTo>
                  <a:lnTo>
                    <a:pt x="54873" y="170180"/>
                  </a:lnTo>
                  <a:lnTo>
                    <a:pt x="44656" y="163302"/>
                  </a:lnTo>
                  <a:lnTo>
                    <a:pt x="32143" y="160782"/>
                  </a:lnTo>
                  <a:close/>
                </a:path>
                <a:path w="8578850" h="257175">
                  <a:moveTo>
                    <a:pt x="8578316" y="64262"/>
                  </a:moveTo>
                  <a:lnTo>
                    <a:pt x="8514054" y="64262"/>
                  </a:lnTo>
                  <a:lnTo>
                    <a:pt x="8514054" y="128650"/>
                  </a:lnTo>
                  <a:lnTo>
                    <a:pt x="8539043" y="123590"/>
                  </a:lnTo>
                  <a:lnTo>
                    <a:pt x="8559472" y="109791"/>
                  </a:lnTo>
                  <a:lnTo>
                    <a:pt x="8573258" y="89324"/>
                  </a:lnTo>
                  <a:lnTo>
                    <a:pt x="8578316" y="64262"/>
                  </a:lnTo>
                  <a:close/>
                </a:path>
                <a:path w="8578850" h="257175">
                  <a:moveTo>
                    <a:pt x="8514054" y="0"/>
                  </a:moveTo>
                  <a:lnTo>
                    <a:pt x="8489011" y="5058"/>
                  </a:lnTo>
                  <a:lnTo>
                    <a:pt x="8468588" y="18843"/>
                  </a:lnTo>
                  <a:lnTo>
                    <a:pt x="8454832" y="39272"/>
                  </a:lnTo>
                  <a:lnTo>
                    <a:pt x="8449792" y="64262"/>
                  </a:lnTo>
                  <a:lnTo>
                    <a:pt x="8452312" y="76783"/>
                  </a:lnTo>
                  <a:lnTo>
                    <a:pt x="8459190" y="86995"/>
                  </a:lnTo>
                  <a:lnTo>
                    <a:pt x="8469402" y="93872"/>
                  </a:lnTo>
                  <a:lnTo>
                    <a:pt x="8481923" y="96393"/>
                  </a:lnTo>
                  <a:lnTo>
                    <a:pt x="8494391" y="93872"/>
                  </a:lnTo>
                  <a:lnTo>
                    <a:pt x="8504608" y="86995"/>
                  </a:lnTo>
                  <a:lnTo>
                    <a:pt x="8511516" y="76783"/>
                  </a:lnTo>
                  <a:lnTo>
                    <a:pt x="8514054" y="64262"/>
                  </a:lnTo>
                  <a:lnTo>
                    <a:pt x="8578316" y="64262"/>
                  </a:lnTo>
                  <a:lnTo>
                    <a:pt x="8573258" y="39272"/>
                  </a:lnTo>
                  <a:lnTo>
                    <a:pt x="8559472" y="18843"/>
                  </a:lnTo>
                  <a:lnTo>
                    <a:pt x="8539043" y="5058"/>
                  </a:lnTo>
                  <a:lnTo>
                    <a:pt x="8514054" y="0"/>
                  </a:lnTo>
                  <a:close/>
                </a:path>
              </a:pathLst>
            </a:custGeom>
            <a:solidFill>
              <a:srgbClr val="B3C4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266700" y="4056888"/>
            <a:ext cx="8217534" cy="931544"/>
            <a:chOff x="266700" y="4056888"/>
            <a:chExt cx="8217534" cy="931544"/>
          </a:xfrm>
        </p:grpSpPr>
        <p:sp>
          <p:nvSpPr>
            <p:cNvPr id="6" name="object 6"/>
            <p:cNvSpPr/>
            <p:nvPr/>
          </p:nvSpPr>
          <p:spPr>
            <a:xfrm>
              <a:off x="271272" y="4061460"/>
              <a:ext cx="8208645" cy="922655"/>
            </a:xfrm>
            <a:custGeom>
              <a:avLst/>
              <a:gdLst/>
              <a:ahLst/>
              <a:cxnLst/>
              <a:rect l="l" t="t" r="r" b="b"/>
              <a:pathLst>
                <a:path w="8208645" h="922654">
                  <a:moveTo>
                    <a:pt x="8208263" y="0"/>
                  </a:moveTo>
                  <a:lnTo>
                    <a:pt x="0" y="0"/>
                  </a:lnTo>
                  <a:lnTo>
                    <a:pt x="0" y="872489"/>
                  </a:lnTo>
                  <a:lnTo>
                    <a:pt x="145702" y="878125"/>
                  </a:lnTo>
                  <a:lnTo>
                    <a:pt x="495060" y="890578"/>
                  </a:lnTo>
                  <a:lnTo>
                    <a:pt x="824195" y="900788"/>
                  </a:lnTo>
                  <a:lnTo>
                    <a:pt x="1073830" y="907421"/>
                  </a:lnTo>
                  <a:lnTo>
                    <a:pt x="1312046" y="912754"/>
                  </a:lnTo>
                  <a:lnTo>
                    <a:pt x="1539517" y="916849"/>
                  </a:lnTo>
                  <a:lnTo>
                    <a:pt x="1756922" y="919766"/>
                  </a:lnTo>
                  <a:lnTo>
                    <a:pt x="1964937" y="921565"/>
                  </a:lnTo>
                  <a:lnTo>
                    <a:pt x="2212782" y="922333"/>
                  </a:lnTo>
                  <a:lnTo>
                    <a:pt x="2448334" y="921568"/>
                  </a:lnTo>
                  <a:lnTo>
                    <a:pt x="2672915" y="919386"/>
                  </a:lnTo>
                  <a:lnTo>
                    <a:pt x="2887847" y="915906"/>
                  </a:lnTo>
                  <a:lnTo>
                    <a:pt x="3094452" y="911247"/>
                  </a:lnTo>
                  <a:lnTo>
                    <a:pt x="3333247" y="904264"/>
                  </a:lnTo>
                  <a:lnTo>
                    <a:pt x="3602139" y="894457"/>
                  </a:lnTo>
                  <a:lnTo>
                    <a:pt x="3938085" y="879719"/>
                  </a:lnTo>
                  <a:lnTo>
                    <a:pt x="5278471" y="812003"/>
                  </a:lnTo>
                  <a:lnTo>
                    <a:pt x="5668854" y="795219"/>
                  </a:lnTo>
                  <a:lnTo>
                    <a:pt x="5995481" y="783242"/>
                  </a:lnTo>
                  <a:lnTo>
                    <a:pt x="6294486" y="773996"/>
                  </a:lnTo>
                  <a:lnTo>
                    <a:pt x="6613477" y="765907"/>
                  </a:lnTo>
                  <a:lnTo>
                    <a:pt x="6896217" y="760197"/>
                  </a:lnTo>
                  <a:lnTo>
                    <a:pt x="7195744" y="755551"/>
                  </a:lnTo>
                  <a:lnTo>
                    <a:pt x="7513380" y="752086"/>
                  </a:lnTo>
                  <a:lnTo>
                    <a:pt x="7850446" y="749921"/>
                  </a:lnTo>
                  <a:lnTo>
                    <a:pt x="8208263" y="749172"/>
                  </a:lnTo>
                  <a:lnTo>
                    <a:pt x="8208263" y="0"/>
                  </a:lnTo>
                  <a:close/>
                </a:path>
              </a:pathLst>
            </a:custGeom>
            <a:solidFill>
              <a:srgbClr val="FFE6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71272" y="4061460"/>
              <a:ext cx="8208645" cy="922655"/>
            </a:xfrm>
            <a:custGeom>
              <a:avLst/>
              <a:gdLst/>
              <a:ahLst/>
              <a:cxnLst/>
              <a:rect l="l" t="t" r="r" b="b"/>
              <a:pathLst>
                <a:path w="8208645" h="922654">
                  <a:moveTo>
                    <a:pt x="0" y="0"/>
                  </a:moveTo>
                  <a:lnTo>
                    <a:pt x="8208263" y="0"/>
                  </a:lnTo>
                  <a:lnTo>
                    <a:pt x="8208263" y="749172"/>
                  </a:lnTo>
                  <a:lnTo>
                    <a:pt x="8134976" y="749203"/>
                  </a:lnTo>
                  <a:lnTo>
                    <a:pt x="8062561" y="749294"/>
                  </a:lnTo>
                  <a:lnTo>
                    <a:pt x="7991008" y="749445"/>
                  </a:lnTo>
                  <a:lnTo>
                    <a:pt x="7920307" y="749654"/>
                  </a:lnTo>
                  <a:lnTo>
                    <a:pt x="7850446" y="749921"/>
                  </a:lnTo>
                  <a:lnTo>
                    <a:pt x="7781415" y="750244"/>
                  </a:lnTo>
                  <a:lnTo>
                    <a:pt x="7713203" y="750623"/>
                  </a:lnTo>
                  <a:lnTo>
                    <a:pt x="7645800" y="751057"/>
                  </a:lnTo>
                  <a:lnTo>
                    <a:pt x="7579196" y="751545"/>
                  </a:lnTo>
                  <a:lnTo>
                    <a:pt x="7513380" y="752086"/>
                  </a:lnTo>
                  <a:lnTo>
                    <a:pt x="7448341" y="752679"/>
                  </a:lnTo>
                  <a:lnTo>
                    <a:pt x="7384068" y="753323"/>
                  </a:lnTo>
                  <a:lnTo>
                    <a:pt x="7320551" y="754017"/>
                  </a:lnTo>
                  <a:lnTo>
                    <a:pt x="7257780" y="754760"/>
                  </a:lnTo>
                  <a:lnTo>
                    <a:pt x="7195744" y="755551"/>
                  </a:lnTo>
                  <a:lnTo>
                    <a:pt x="7134433" y="756390"/>
                  </a:lnTo>
                  <a:lnTo>
                    <a:pt x="7073835" y="757274"/>
                  </a:lnTo>
                  <a:lnTo>
                    <a:pt x="7013940" y="758205"/>
                  </a:lnTo>
                  <a:lnTo>
                    <a:pt x="6954738" y="759179"/>
                  </a:lnTo>
                  <a:lnTo>
                    <a:pt x="6896217" y="760197"/>
                  </a:lnTo>
                  <a:lnTo>
                    <a:pt x="6838369" y="761258"/>
                  </a:lnTo>
                  <a:lnTo>
                    <a:pt x="6781181" y="762360"/>
                  </a:lnTo>
                  <a:lnTo>
                    <a:pt x="6724643" y="763503"/>
                  </a:lnTo>
                  <a:lnTo>
                    <a:pt x="6668746" y="764686"/>
                  </a:lnTo>
                  <a:lnTo>
                    <a:pt x="6613477" y="765907"/>
                  </a:lnTo>
                  <a:lnTo>
                    <a:pt x="6558827" y="767166"/>
                  </a:lnTo>
                  <a:lnTo>
                    <a:pt x="6504785" y="768462"/>
                  </a:lnTo>
                  <a:lnTo>
                    <a:pt x="6451341" y="769794"/>
                  </a:lnTo>
                  <a:lnTo>
                    <a:pt x="6398483" y="771161"/>
                  </a:lnTo>
                  <a:lnTo>
                    <a:pt x="6346202" y="772562"/>
                  </a:lnTo>
                  <a:lnTo>
                    <a:pt x="6294486" y="773996"/>
                  </a:lnTo>
                  <a:lnTo>
                    <a:pt x="6243326" y="775462"/>
                  </a:lnTo>
                  <a:lnTo>
                    <a:pt x="6192710" y="776959"/>
                  </a:lnTo>
                  <a:lnTo>
                    <a:pt x="6142628" y="778487"/>
                  </a:lnTo>
                  <a:lnTo>
                    <a:pt x="6093070" y="780044"/>
                  </a:lnTo>
                  <a:lnTo>
                    <a:pt x="6044024" y="781629"/>
                  </a:lnTo>
                  <a:lnTo>
                    <a:pt x="5995481" y="783242"/>
                  </a:lnTo>
                  <a:lnTo>
                    <a:pt x="5947430" y="784881"/>
                  </a:lnTo>
                  <a:lnTo>
                    <a:pt x="5899859" y="786545"/>
                  </a:lnTo>
                  <a:lnTo>
                    <a:pt x="5852759" y="788235"/>
                  </a:lnTo>
                  <a:lnTo>
                    <a:pt x="5806120" y="789948"/>
                  </a:lnTo>
                  <a:lnTo>
                    <a:pt x="5759929" y="791683"/>
                  </a:lnTo>
                  <a:lnTo>
                    <a:pt x="5714177" y="793441"/>
                  </a:lnTo>
                  <a:lnTo>
                    <a:pt x="5668854" y="795219"/>
                  </a:lnTo>
                  <a:lnTo>
                    <a:pt x="5623948" y="797017"/>
                  </a:lnTo>
                  <a:lnTo>
                    <a:pt x="5579450" y="798834"/>
                  </a:lnTo>
                  <a:lnTo>
                    <a:pt x="5535348" y="800669"/>
                  </a:lnTo>
                  <a:lnTo>
                    <a:pt x="5491632" y="802520"/>
                  </a:lnTo>
                  <a:lnTo>
                    <a:pt x="5448291" y="804389"/>
                  </a:lnTo>
                  <a:lnTo>
                    <a:pt x="5405315" y="806272"/>
                  </a:lnTo>
                  <a:lnTo>
                    <a:pt x="5362694" y="808169"/>
                  </a:lnTo>
                  <a:lnTo>
                    <a:pt x="5320416" y="810080"/>
                  </a:lnTo>
                  <a:lnTo>
                    <a:pt x="5278471" y="812003"/>
                  </a:lnTo>
                  <a:lnTo>
                    <a:pt x="5236848" y="813937"/>
                  </a:lnTo>
                  <a:lnTo>
                    <a:pt x="5195538" y="815882"/>
                  </a:lnTo>
                  <a:lnTo>
                    <a:pt x="5154529" y="817836"/>
                  </a:lnTo>
                  <a:lnTo>
                    <a:pt x="5113811" y="819798"/>
                  </a:lnTo>
                  <a:lnTo>
                    <a:pt x="5073373" y="821769"/>
                  </a:lnTo>
                  <a:lnTo>
                    <a:pt x="5033204" y="823746"/>
                  </a:lnTo>
                  <a:lnTo>
                    <a:pt x="4993295" y="825728"/>
                  </a:lnTo>
                  <a:lnTo>
                    <a:pt x="4953634" y="827716"/>
                  </a:lnTo>
                  <a:lnTo>
                    <a:pt x="4914211" y="829707"/>
                  </a:lnTo>
                  <a:lnTo>
                    <a:pt x="4875016" y="831701"/>
                  </a:lnTo>
                  <a:lnTo>
                    <a:pt x="4836037" y="833697"/>
                  </a:lnTo>
                  <a:lnTo>
                    <a:pt x="4797264" y="835694"/>
                  </a:lnTo>
                  <a:lnTo>
                    <a:pt x="4758687" y="837691"/>
                  </a:lnTo>
                  <a:lnTo>
                    <a:pt x="4720295" y="839687"/>
                  </a:lnTo>
                  <a:lnTo>
                    <a:pt x="4682078" y="841681"/>
                  </a:lnTo>
                  <a:lnTo>
                    <a:pt x="4644025" y="843672"/>
                  </a:lnTo>
                  <a:lnTo>
                    <a:pt x="4568367" y="847643"/>
                  </a:lnTo>
                  <a:lnTo>
                    <a:pt x="4530742" y="849620"/>
                  </a:lnTo>
                  <a:lnTo>
                    <a:pt x="4493238" y="851591"/>
                  </a:lnTo>
                  <a:lnTo>
                    <a:pt x="4418553" y="855509"/>
                  </a:lnTo>
                  <a:lnTo>
                    <a:pt x="4344228" y="859389"/>
                  </a:lnTo>
                  <a:lnTo>
                    <a:pt x="4270178" y="863224"/>
                  </a:lnTo>
                  <a:lnTo>
                    <a:pt x="4196318" y="867006"/>
                  </a:lnTo>
                  <a:lnTo>
                    <a:pt x="4122563" y="870728"/>
                  </a:lnTo>
                  <a:lnTo>
                    <a:pt x="4048830" y="874382"/>
                  </a:lnTo>
                  <a:lnTo>
                    <a:pt x="3975034" y="877960"/>
                  </a:lnTo>
                  <a:lnTo>
                    <a:pt x="3901089" y="881456"/>
                  </a:lnTo>
                  <a:lnTo>
                    <a:pt x="3826912" y="884861"/>
                  </a:lnTo>
                  <a:lnTo>
                    <a:pt x="3752418" y="888168"/>
                  </a:lnTo>
                  <a:lnTo>
                    <a:pt x="3677521" y="891369"/>
                  </a:lnTo>
                  <a:lnTo>
                    <a:pt x="3602139" y="894457"/>
                  </a:lnTo>
                  <a:lnTo>
                    <a:pt x="3526185" y="897424"/>
                  </a:lnTo>
                  <a:lnTo>
                    <a:pt x="3487968" y="898860"/>
                  </a:lnTo>
                  <a:lnTo>
                    <a:pt x="3449576" y="900263"/>
                  </a:lnTo>
                  <a:lnTo>
                    <a:pt x="3410999" y="901632"/>
                  </a:lnTo>
                  <a:lnTo>
                    <a:pt x="3372226" y="902966"/>
                  </a:lnTo>
                  <a:lnTo>
                    <a:pt x="3333247" y="904264"/>
                  </a:lnTo>
                  <a:lnTo>
                    <a:pt x="3294052" y="905525"/>
                  </a:lnTo>
                  <a:lnTo>
                    <a:pt x="3254629" y="906749"/>
                  </a:lnTo>
                  <a:lnTo>
                    <a:pt x="3214968" y="907934"/>
                  </a:lnTo>
                  <a:lnTo>
                    <a:pt x="3175059" y="909079"/>
                  </a:lnTo>
                  <a:lnTo>
                    <a:pt x="3134890" y="910184"/>
                  </a:lnTo>
                  <a:lnTo>
                    <a:pt x="3094452" y="911247"/>
                  </a:lnTo>
                  <a:lnTo>
                    <a:pt x="3053734" y="912267"/>
                  </a:lnTo>
                  <a:lnTo>
                    <a:pt x="3012725" y="913245"/>
                  </a:lnTo>
                  <a:lnTo>
                    <a:pt x="2971415" y="914177"/>
                  </a:lnTo>
                  <a:lnTo>
                    <a:pt x="2929792" y="915065"/>
                  </a:lnTo>
                  <a:lnTo>
                    <a:pt x="2887847" y="915906"/>
                  </a:lnTo>
                  <a:lnTo>
                    <a:pt x="2845569" y="916700"/>
                  </a:lnTo>
                  <a:lnTo>
                    <a:pt x="2802948" y="917446"/>
                  </a:lnTo>
                  <a:lnTo>
                    <a:pt x="2759972" y="918143"/>
                  </a:lnTo>
                  <a:lnTo>
                    <a:pt x="2716631" y="918790"/>
                  </a:lnTo>
                  <a:lnTo>
                    <a:pt x="2672915" y="919386"/>
                  </a:lnTo>
                  <a:lnTo>
                    <a:pt x="2628813" y="919930"/>
                  </a:lnTo>
                  <a:lnTo>
                    <a:pt x="2584315" y="920421"/>
                  </a:lnTo>
                  <a:lnTo>
                    <a:pt x="2539409" y="920858"/>
                  </a:lnTo>
                  <a:lnTo>
                    <a:pt x="2494086" y="921241"/>
                  </a:lnTo>
                  <a:lnTo>
                    <a:pt x="2448334" y="921568"/>
                  </a:lnTo>
                  <a:lnTo>
                    <a:pt x="2402143" y="921838"/>
                  </a:lnTo>
                  <a:lnTo>
                    <a:pt x="2355504" y="922050"/>
                  </a:lnTo>
                  <a:lnTo>
                    <a:pt x="2308404" y="922204"/>
                  </a:lnTo>
                  <a:lnTo>
                    <a:pt x="2260833" y="922299"/>
                  </a:lnTo>
                  <a:lnTo>
                    <a:pt x="2212782" y="922333"/>
                  </a:lnTo>
                  <a:lnTo>
                    <a:pt x="2164239" y="922306"/>
                  </a:lnTo>
                  <a:lnTo>
                    <a:pt x="2115193" y="922216"/>
                  </a:lnTo>
                  <a:lnTo>
                    <a:pt x="2065635" y="922064"/>
                  </a:lnTo>
                  <a:lnTo>
                    <a:pt x="2015553" y="921847"/>
                  </a:lnTo>
                  <a:lnTo>
                    <a:pt x="1964937" y="921565"/>
                  </a:lnTo>
                  <a:lnTo>
                    <a:pt x="1913777" y="921216"/>
                  </a:lnTo>
                  <a:lnTo>
                    <a:pt x="1862061" y="920801"/>
                  </a:lnTo>
                  <a:lnTo>
                    <a:pt x="1809780" y="920318"/>
                  </a:lnTo>
                  <a:lnTo>
                    <a:pt x="1756922" y="919766"/>
                  </a:lnTo>
                  <a:lnTo>
                    <a:pt x="1703478" y="919144"/>
                  </a:lnTo>
                  <a:lnTo>
                    <a:pt x="1649436" y="918451"/>
                  </a:lnTo>
                  <a:lnTo>
                    <a:pt x="1594786" y="917686"/>
                  </a:lnTo>
                  <a:lnTo>
                    <a:pt x="1539517" y="916849"/>
                  </a:lnTo>
                  <a:lnTo>
                    <a:pt x="1483620" y="915938"/>
                  </a:lnTo>
                  <a:lnTo>
                    <a:pt x="1427082" y="914953"/>
                  </a:lnTo>
                  <a:lnTo>
                    <a:pt x="1369894" y="913892"/>
                  </a:lnTo>
                  <a:lnTo>
                    <a:pt x="1312046" y="912754"/>
                  </a:lnTo>
                  <a:lnTo>
                    <a:pt x="1253525" y="911539"/>
                  </a:lnTo>
                  <a:lnTo>
                    <a:pt x="1194323" y="910246"/>
                  </a:lnTo>
                  <a:lnTo>
                    <a:pt x="1134428" y="908874"/>
                  </a:lnTo>
                  <a:lnTo>
                    <a:pt x="1073830" y="907421"/>
                  </a:lnTo>
                  <a:lnTo>
                    <a:pt x="1012519" y="905887"/>
                  </a:lnTo>
                  <a:lnTo>
                    <a:pt x="950483" y="904270"/>
                  </a:lnTo>
                  <a:lnTo>
                    <a:pt x="887712" y="902571"/>
                  </a:lnTo>
                  <a:lnTo>
                    <a:pt x="824195" y="900788"/>
                  </a:lnTo>
                  <a:lnTo>
                    <a:pt x="759922" y="898919"/>
                  </a:lnTo>
                  <a:lnTo>
                    <a:pt x="694883" y="896965"/>
                  </a:lnTo>
                  <a:lnTo>
                    <a:pt x="629067" y="894924"/>
                  </a:lnTo>
                  <a:lnTo>
                    <a:pt x="562463" y="892795"/>
                  </a:lnTo>
                  <a:lnTo>
                    <a:pt x="495060" y="890578"/>
                  </a:lnTo>
                  <a:lnTo>
                    <a:pt x="426848" y="888270"/>
                  </a:lnTo>
                  <a:lnTo>
                    <a:pt x="357817" y="885872"/>
                  </a:lnTo>
                  <a:lnTo>
                    <a:pt x="287956" y="883383"/>
                  </a:lnTo>
                  <a:lnTo>
                    <a:pt x="217255" y="880801"/>
                  </a:lnTo>
                  <a:lnTo>
                    <a:pt x="145702" y="878125"/>
                  </a:lnTo>
                  <a:lnTo>
                    <a:pt x="73287" y="875355"/>
                  </a:lnTo>
                  <a:lnTo>
                    <a:pt x="0" y="872489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90A6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442366" y="4048709"/>
            <a:ext cx="7569860" cy="7575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В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якості</a:t>
            </a:r>
            <a:r>
              <a:rPr sz="1600" spc="4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напівфабрикатів,</a:t>
            </a:r>
            <a:r>
              <a:rPr sz="1600" spc="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готують</a:t>
            </a:r>
            <a:r>
              <a:rPr sz="1600" spc="5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тільки</a:t>
            </a:r>
            <a:r>
              <a:rPr sz="1600" spc="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ті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порошкові</a:t>
            </a:r>
            <a:r>
              <a:rPr sz="1600" spc="4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суміші,</a:t>
            </a:r>
            <a:r>
              <a:rPr sz="1600" spc="4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які</a:t>
            </a:r>
            <a:r>
              <a:rPr sz="1600" spc="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є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раціональними </a:t>
            </a:r>
            <a:r>
              <a:rPr sz="1600" spc="-484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поєднаннями,</a:t>
            </a:r>
            <a:r>
              <a:rPr sz="1600" spc="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не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змінюються</a:t>
            </a:r>
            <a:r>
              <a:rPr sz="1600" spc="5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при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зберіганні і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найбільш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часто</a:t>
            </a:r>
            <a:r>
              <a:rPr sz="1600" spc="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повторюються</a:t>
            </a:r>
            <a:r>
              <a:rPr sz="1600" spc="4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в 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рецептурі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аптек</a:t>
            </a:r>
            <a:endParaRPr sz="1600" dirty="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834895" y="2606039"/>
            <a:ext cx="5440680" cy="1327785"/>
          </a:xfrm>
          <a:prstGeom prst="rect">
            <a:avLst/>
          </a:prstGeom>
          <a:solidFill>
            <a:srgbClr val="FFDEBC"/>
          </a:solidFill>
        </p:spPr>
        <p:txBody>
          <a:bodyPr vert="horz" wrap="square" lIns="0" tIns="54610" rIns="0" bIns="0" rtlCol="0">
            <a:spAutoFit/>
          </a:bodyPr>
          <a:lstStyle/>
          <a:p>
            <a:pPr marL="90170">
              <a:lnSpc>
                <a:spcPct val="100000"/>
              </a:lnSpc>
              <a:spcBef>
                <a:spcPts val="430"/>
              </a:spcBef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Переваги</a:t>
            </a:r>
            <a:r>
              <a:rPr sz="1600" spc="-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використання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напівфабрикатів</a:t>
            </a:r>
            <a:endParaRPr sz="1600">
              <a:latin typeface="Tahoma"/>
              <a:cs typeface="Tahoma"/>
            </a:endParaRPr>
          </a:p>
          <a:p>
            <a:pPr marL="250190" indent="-160655">
              <a:lnSpc>
                <a:spcPct val="100000"/>
              </a:lnSpc>
              <a:buSzPct val="93750"/>
              <a:buFont typeface="Wingdings"/>
              <a:buChar char=""/>
              <a:tabLst>
                <a:tab pos="250825" algn="l"/>
              </a:tabLst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скорочується</a:t>
            </a:r>
            <a:r>
              <a:rPr sz="1600" spc="4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час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виготовлення</a:t>
            </a:r>
            <a:r>
              <a:rPr sz="1600" spc="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складних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порошків;</a:t>
            </a:r>
            <a:endParaRPr sz="1600">
              <a:latin typeface="Tahoma"/>
              <a:cs typeface="Tahoma"/>
            </a:endParaRPr>
          </a:p>
          <a:p>
            <a:pPr marL="250190" indent="-160655">
              <a:lnSpc>
                <a:spcPct val="100000"/>
              </a:lnSpc>
              <a:buSzPct val="93750"/>
              <a:buFont typeface="Wingdings"/>
              <a:buChar char=""/>
              <a:tabLst>
                <a:tab pos="250825" algn="l"/>
              </a:tabLst>
            </a:pP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підвищується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якість</a:t>
            </a:r>
            <a:r>
              <a:rPr sz="1600" spc="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препарату;</a:t>
            </a:r>
            <a:endParaRPr sz="1600">
              <a:latin typeface="Tahoma"/>
              <a:cs typeface="Tahoma"/>
            </a:endParaRPr>
          </a:p>
          <a:p>
            <a:pPr marL="250190" indent="-160655">
              <a:lnSpc>
                <a:spcPct val="100000"/>
              </a:lnSpc>
              <a:buSzPct val="93750"/>
              <a:buFont typeface="Wingdings"/>
              <a:buChar char=""/>
              <a:tabLst>
                <a:tab pos="250825" algn="l"/>
              </a:tabLst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прискорюється</a:t>
            </a:r>
            <a:r>
              <a:rPr sz="1600" spc="3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відпуск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ліків</a:t>
            </a:r>
            <a:r>
              <a:rPr sz="1600" spc="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з аптеки.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47700" y="5157215"/>
            <a:ext cx="7848600" cy="1283335"/>
          </a:xfrm>
          <a:custGeom>
            <a:avLst/>
            <a:gdLst/>
            <a:ahLst/>
            <a:cxnLst/>
            <a:rect l="l" t="t" r="r" b="b"/>
            <a:pathLst>
              <a:path w="7848600" h="1283335">
                <a:moveTo>
                  <a:pt x="7848600" y="0"/>
                </a:moveTo>
                <a:lnTo>
                  <a:pt x="0" y="0"/>
                </a:lnTo>
                <a:lnTo>
                  <a:pt x="0" y="1283208"/>
                </a:lnTo>
                <a:lnTo>
                  <a:pt x="7848600" y="1283208"/>
                </a:lnTo>
                <a:lnTo>
                  <a:pt x="7848600" y="0"/>
                </a:lnTo>
                <a:close/>
              </a:path>
            </a:pathLst>
          </a:custGeom>
          <a:solidFill>
            <a:srgbClr val="DFF4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725220" y="5406948"/>
            <a:ext cx="4232275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600835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Наприклад:</a:t>
            </a:r>
            <a:endParaRPr sz="1600">
              <a:latin typeface="Tahoma"/>
              <a:cs typeface="Tahoma"/>
            </a:endParaRPr>
          </a:p>
          <a:p>
            <a:pPr marL="172720" indent="-160020">
              <a:lnSpc>
                <a:spcPct val="100000"/>
              </a:lnSpc>
              <a:buSzPct val="93750"/>
              <a:buFont typeface="Wingdings"/>
              <a:buChar char=""/>
              <a:tabLst>
                <a:tab pos="172720" algn="l"/>
              </a:tabLst>
            </a:pP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Глюкози</a:t>
            </a:r>
            <a:r>
              <a:rPr sz="1600" spc="3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0,25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+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кислоти</a:t>
            </a:r>
            <a:r>
              <a:rPr sz="1600" spc="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аскорбінової</a:t>
            </a:r>
            <a:r>
              <a:rPr sz="1600" spc="4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0,05;</a:t>
            </a:r>
            <a:endParaRPr sz="1600">
              <a:latin typeface="Tahoma"/>
              <a:cs typeface="Tahoma"/>
            </a:endParaRPr>
          </a:p>
          <a:p>
            <a:pPr marL="172720" indent="-160020">
              <a:lnSpc>
                <a:spcPct val="100000"/>
              </a:lnSpc>
              <a:buSzPct val="93750"/>
              <a:buFont typeface="Wingdings"/>
              <a:buChar char=""/>
              <a:tabLst>
                <a:tab pos="172720" algn="l"/>
              </a:tabLst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Дімедролу</a:t>
            </a:r>
            <a:r>
              <a:rPr sz="1600" spc="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0,03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(0,05)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+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цукор</a:t>
            </a:r>
            <a:r>
              <a:rPr sz="1600" spc="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0,25;</a:t>
            </a:r>
            <a:endParaRPr sz="1600">
              <a:latin typeface="Tahoma"/>
              <a:cs typeface="Tahoma"/>
            </a:endParaRPr>
          </a:p>
          <a:p>
            <a:pPr marL="172720" indent="-160020">
              <a:lnSpc>
                <a:spcPct val="100000"/>
              </a:lnSpc>
              <a:buSzPct val="93750"/>
              <a:buFont typeface="Wingdings"/>
              <a:buChar char=""/>
              <a:tabLst>
                <a:tab pos="172720" algn="l"/>
              </a:tabLst>
            </a:pP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Цинку</a:t>
            </a:r>
            <a:r>
              <a:rPr sz="1600" spc="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оксид</a:t>
            </a:r>
            <a:r>
              <a:rPr sz="1600" spc="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+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тальк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+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глина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біла</a:t>
            </a:r>
            <a:r>
              <a:rPr sz="1600" spc="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порівну;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52627" y="1109472"/>
            <a:ext cx="8463280" cy="402590"/>
          </a:xfrm>
          <a:custGeom>
            <a:avLst/>
            <a:gdLst/>
            <a:ahLst/>
            <a:cxnLst/>
            <a:rect l="l" t="t" r="r" b="b"/>
            <a:pathLst>
              <a:path w="8463280" h="402590">
                <a:moveTo>
                  <a:pt x="8462772" y="0"/>
                </a:moveTo>
                <a:lnTo>
                  <a:pt x="0" y="0"/>
                </a:lnTo>
                <a:lnTo>
                  <a:pt x="0" y="402336"/>
                </a:lnTo>
                <a:lnTo>
                  <a:pt x="8462772" y="402336"/>
                </a:lnTo>
                <a:lnTo>
                  <a:pt x="8462772" y="0"/>
                </a:lnTo>
                <a:close/>
              </a:path>
            </a:pathLst>
          </a:custGeom>
          <a:solidFill>
            <a:srgbClr val="DFF4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442366" y="1144270"/>
            <a:ext cx="8294370" cy="1352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89230" algn="ctr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Виготовлення</a:t>
            </a:r>
            <a:r>
              <a:rPr sz="2000" spc="-45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164A4F"/>
                </a:solidFill>
                <a:latin typeface="Tahoma"/>
                <a:cs typeface="Tahoma"/>
              </a:rPr>
              <a:t>порошків</a:t>
            </a:r>
            <a:r>
              <a:rPr sz="2000" spc="-1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із</a:t>
            </a:r>
            <a:r>
              <a:rPr sz="2000" spc="30" dirty="0">
                <a:solidFill>
                  <a:srgbClr val="164A4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64A4F"/>
                </a:solidFill>
                <a:latin typeface="Tahoma"/>
                <a:cs typeface="Tahoma"/>
              </a:rPr>
              <a:t>напівфабрикатами</a:t>
            </a:r>
            <a:endParaRPr sz="20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850">
              <a:latin typeface="Tahoma"/>
              <a:cs typeface="Tahoma"/>
            </a:endParaRPr>
          </a:p>
          <a:p>
            <a:pPr marL="12700" marR="5080" algn="just">
              <a:lnSpc>
                <a:spcPct val="100000"/>
              </a:lnSpc>
            </a:pP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Напівфабрикати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- спеціальні внутрішньоаптечні заготовки 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порошкових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сумішей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з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двох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 чи більше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лікарських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 речовин,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складених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 у тих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же співвідношеннях,</a:t>
            </a:r>
            <a:r>
              <a:rPr sz="1600" spc="49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що</a:t>
            </a:r>
            <a:r>
              <a:rPr sz="1600" spc="48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найбільш 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часто</a:t>
            </a:r>
            <a:r>
              <a:rPr sz="1600" spc="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зустрічаються</a:t>
            </a:r>
            <a:r>
              <a:rPr sz="1600" spc="4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в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прописах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820659" y="6419189"/>
            <a:ext cx="23622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45" dirty="0">
                <a:solidFill>
                  <a:srgbClr val="1F696E"/>
                </a:solidFill>
                <a:latin typeface="Arial"/>
                <a:cs typeface="Arial"/>
              </a:rPr>
              <a:t>42</a:t>
            </a:r>
            <a:endParaRPr sz="1400">
              <a:latin typeface="Arial"/>
              <a:cs typeface="Arial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0467C8AB-047E-41C5-8CDD-AF650A64C8C1}"/>
              </a:ext>
            </a:extLst>
          </p:cNvPr>
          <p:cNvSpPr/>
          <p:nvPr/>
        </p:nvSpPr>
        <p:spPr>
          <a:xfrm>
            <a:off x="442366" y="81876"/>
            <a:ext cx="84632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6. </a:t>
            </a:r>
            <a:r>
              <a:rPr lang="ru-RU" sz="2800" b="1" spc="-5" dirty="0"/>
              <a:t>ЗАГАЛЬНІ </a:t>
            </a:r>
            <a:r>
              <a:rPr lang="ru-RU" sz="2800" b="1" dirty="0"/>
              <a:t>ПРАВИЛА </a:t>
            </a:r>
            <a:r>
              <a:rPr lang="ru-RU" sz="2800" b="1" spc="-5" dirty="0"/>
              <a:t>ВИГОТОВЛЕННЯ ПОРОШКІВ </a:t>
            </a:r>
            <a:r>
              <a:rPr lang="ru-RU" sz="2800" b="1" spc="-575" dirty="0"/>
              <a:t> </a:t>
            </a:r>
            <a:r>
              <a:rPr lang="ru-RU" sz="2800" b="1" spc="-5" dirty="0"/>
              <a:t>ІЗ</a:t>
            </a:r>
            <a:r>
              <a:rPr lang="ru-RU" sz="2800" b="1" spc="-20" dirty="0"/>
              <a:t> </a:t>
            </a:r>
            <a:r>
              <a:rPr lang="ru-RU" sz="2800" b="1" spc="-5" dirty="0"/>
              <a:t>ЕКСТРАКТАМИ </a:t>
            </a:r>
            <a:r>
              <a:rPr lang="ru-RU" sz="2800" b="1" dirty="0"/>
              <a:t>ТА </a:t>
            </a:r>
            <a:r>
              <a:rPr lang="ru-RU" sz="2800" b="1" spc="-5" dirty="0"/>
              <a:t>НАПІВФАБРИКАТАМИ</a:t>
            </a:r>
            <a:endParaRPr lang="ru-RU" sz="28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2196083" y="1176527"/>
            <a:ext cx="4104640" cy="2464435"/>
          </a:xfrm>
          <a:custGeom>
            <a:avLst/>
            <a:gdLst/>
            <a:ahLst/>
            <a:cxnLst/>
            <a:rect l="l" t="t" r="r" b="b"/>
            <a:pathLst>
              <a:path w="4104640" h="2464435">
                <a:moveTo>
                  <a:pt x="4104132" y="0"/>
                </a:moveTo>
                <a:lnTo>
                  <a:pt x="0" y="0"/>
                </a:lnTo>
                <a:lnTo>
                  <a:pt x="0" y="2464308"/>
                </a:lnTo>
                <a:lnTo>
                  <a:pt x="4104132" y="2464308"/>
                </a:lnTo>
                <a:lnTo>
                  <a:pt x="4104132" y="0"/>
                </a:lnTo>
                <a:close/>
              </a:path>
            </a:pathLst>
          </a:custGeom>
          <a:solidFill>
            <a:srgbClr val="DFF4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959100" y="1465910"/>
            <a:ext cx="87249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D</a:t>
            </a:r>
            <a:r>
              <a:rPr sz="1600" spc="-15" dirty="0">
                <a:solidFill>
                  <a:srgbClr val="496382"/>
                </a:solidFill>
                <a:latin typeface="Tahoma"/>
                <a:cs typeface="Tahoma"/>
              </a:rPr>
              <a:t>i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med</a:t>
            </a:r>
            <a:r>
              <a:rPr sz="1600" spc="-15" dirty="0">
                <a:solidFill>
                  <a:srgbClr val="496382"/>
                </a:solidFill>
                <a:latin typeface="Tahoma"/>
                <a:cs typeface="Tahoma"/>
              </a:rPr>
              <a:t>r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o</a:t>
            </a:r>
            <a:r>
              <a:rPr sz="1600" spc="-15" dirty="0">
                <a:solidFill>
                  <a:srgbClr val="496382"/>
                </a:solidFill>
                <a:latin typeface="Tahoma"/>
                <a:cs typeface="Tahoma"/>
              </a:rPr>
              <a:t>l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i</a:t>
            </a: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Sacchari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37861" y="1465910"/>
            <a:ext cx="419734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0,03</a:t>
            </a: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0,25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451607" y="1954148"/>
            <a:ext cx="3397250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20065" marR="1085215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Misce,</a:t>
            </a:r>
            <a:r>
              <a:rPr sz="1600" spc="8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fiat</a:t>
            </a:r>
            <a:r>
              <a:rPr sz="1600" spc="6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pulvis. 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Da</a:t>
            </a:r>
            <a:r>
              <a:rPr sz="1600" spc="-3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tales</a:t>
            </a:r>
            <a:r>
              <a:rPr sz="1600" spc="-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doses</a:t>
            </a:r>
            <a:r>
              <a:rPr sz="1600" spc="-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N10.</a:t>
            </a:r>
            <a:endParaRPr sz="1600">
              <a:latin typeface="Tahoma"/>
              <a:cs typeface="Tahoma"/>
            </a:endParaRPr>
          </a:p>
          <a:p>
            <a:pPr marL="520065">
              <a:lnSpc>
                <a:spcPct val="100000"/>
              </a:lnSpc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Signa.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По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1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 порошку</a:t>
            </a:r>
            <a:r>
              <a:rPr sz="1600" spc="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3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рази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 на</a:t>
            </a: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день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451607" y="2928366"/>
            <a:ext cx="114046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496382"/>
                </a:solidFill>
                <a:latin typeface="Tahoma"/>
                <a:cs typeface="Tahoma"/>
              </a:rPr>
              <a:t>Підпис</a:t>
            </a:r>
            <a:r>
              <a:rPr sz="1400" spc="-4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400" spc="-5" dirty="0">
                <a:solidFill>
                  <a:srgbClr val="496382"/>
                </a:solidFill>
                <a:latin typeface="Tahoma"/>
                <a:cs typeface="Tahoma"/>
              </a:rPr>
              <a:t>лікаря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341621" y="2928366"/>
            <a:ext cx="129032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254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496382"/>
                </a:solidFill>
                <a:latin typeface="Tahoma"/>
                <a:cs typeface="Tahoma"/>
              </a:rPr>
              <a:t>Печатка лікаря </a:t>
            </a:r>
            <a:r>
              <a:rPr sz="1400" spc="-4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400" spc="-5" dirty="0">
                <a:solidFill>
                  <a:srgbClr val="496382"/>
                </a:solidFill>
                <a:latin typeface="Tahoma"/>
                <a:cs typeface="Tahoma"/>
              </a:rPr>
              <a:t>Печатка</a:t>
            </a:r>
            <a:r>
              <a:rPr sz="1400" spc="-7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400" spc="-5" dirty="0">
                <a:solidFill>
                  <a:srgbClr val="496382"/>
                </a:solidFill>
                <a:latin typeface="Tahoma"/>
                <a:cs typeface="Tahoma"/>
              </a:rPr>
              <a:t>«ЛПЗ»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815339" y="784859"/>
            <a:ext cx="7950834" cy="370840"/>
          </a:xfrm>
          <a:custGeom>
            <a:avLst/>
            <a:gdLst/>
            <a:ahLst/>
            <a:cxnLst/>
            <a:rect l="l" t="t" r="r" b="b"/>
            <a:pathLst>
              <a:path w="7950834" h="370840">
                <a:moveTo>
                  <a:pt x="7950708" y="0"/>
                </a:moveTo>
                <a:lnTo>
                  <a:pt x="0" y="0"/>
                </a:lnTo>
                <a:lnTo>
                  <a:pt x="0" y="370332"/>
                </a:lnTo>
                <a:lnTo>
                  <a:pt x="7950708" y="370332"/>
                </a:lnTo>
                <a:lnTo>
                  <a:pt x="7950708" y="0"/>
                </a:lnTo>
                <a:close/>
              </a:path>
            </a:pathLst>
          </a:custGeom>
          <a:solidFill>
            <a:srgbClr val="DFF4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027935" y="672957"/>
            <a:ext cx="5526405" cy="818515"/>
          </a:xfrm>
          <a:prstGeom prst="rect">
            <a:avLst/>
          </a:prstGeom>
        </p:spPr>
        <p:txBody>
          <a:bodyPr vert="horz" wrap="square" lIns="0" tIns="1581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45"/>
              </a:spcBef>
            </a:pPr>
            <a:r>
              <a:rPr sz="1800" spc="-10" dirty="0">
                <a:solidFill>
                  <a:srgbClr val="496382"/>
                </a:solidFill>
                <a:latin typeface="Tahoma"/>
                <a:cs typeface="Tahoma"/>
              </a:rPr>
              <a:t>ВИГОТОВЛЕННЯ</a:t>
            </a:r>
            <a:r>
              <a:rPr sz="18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ПОРОШКІВ</a:t>
            </a:r>
            <a:r>
              <a:rPr sz="1800" dirty="0">
                <a:solidFill>
                  <a:srgbClr val="496382"/>
                </a:solidFill>
                <a:latin typeface="Tahoma"/>
                <a:cs typeface="Tahoma"/>
              </a:rPr>
              <a:t> З </a:t>
            </a:r>
            <a:r>
              <a:rPr sz="1800" spc="-5" dirty="0">
                <a:solidFill>
                  <a:srgbClr val="496382"/>
                </a:solidFill>
                <a:latin typeface="Tahoma"/>
                <a:cs typeface="Tahoma"/>
              </a:rPr>
              <a:t>НАПІВФАБРИКАТАМИ</a:t>
            </a:r>
            <a:endParaRPr sz="1800">
              <a:latin typeface="Tahoma"/>
              <a:cs typeface="Tahoma"/>
            </a:endParaRPr>
          </a:p>
          <a:p>
            <a:pPr marL="436245">
              <a:lnSpc>
                <a:spcPct val="100000"/>
              </a:lnSpc>
              <a:spcBef>
                <a:spcPts val="1015"/>
              </a:spcBef>
            </a:pPr>
            <a:r>
              <a:rPr sz="1600" u="sng" spc="-5" dirty="0">
                <a:solidFill>
                  <a:srgbClr val="496382"/>
                </a:solidFill>
                <a:uFill>
                  <a:solidFill>
                    <a:srgbClr val="496382"/>
                  </a:solidFill>
                </a:uFill>
                <a:latin typeface="Tahoma"/>
                <a:cs typeface="Tahoma"/>
              </a:rPr>
              <a:t>Rp.:</a:t>
            </a:r>
            <a:r>
              <a:rPr sz="1600" u="sng" spc="-20" dirty="0">
                <a:solidFill>
                  <a:srgbClr val="496382"/>
                </a:solidFill>
                <a:uFill>
                  <a:solidFill>
                    <a:srgbClr val="496382"/>
                  </a:solidFill>
                </a:uFill>
                <a:latin typeface="Tahoma"/>
                <a:cs typeface="Tahoma"/>
              </a:rPr>
              <a:t> </a:t>
            </a:r>
            <a:r>
              <a:rPr sz="1600" u="sng" spc="-5" dirty="0">
                <a:solidFill>
                  <a:srgbClr val="496382"/>
                </a:solidFill>
                <a:uFill>
                  <a:solidFill>
                    <a:srgbClr val="496382"/>
                  </a:solidFill>
                </a:uFill>
                <a:latin typeface="Tahoma"/>
                <a:cs typeface="Tahoma"/>
              </a:rPr>
              <a:t>Ephedrini</a:t>
            </a:r>
            <a:r>
              <a:rPr sz="1600" u="sng" spc="-15" dirty="0">
                <a:solidFill>
                  <a:srgbClr val="496382"/>
                </a:solidFill>
                <a:uFill>
                  <a:solidFill>
                    <a:srgbClr val="496382"/>
                  </a:solidFill>
                </a:uFill>
                <a:latin typeface="Tahoma"/>
                <a:cs typeface="Tahoma"/>
              </a:rPr>
              <a:t> </a:t>
            </a:r>
            <a:r>
              <a:rPr sz="1600" u="sng" spc="-10" dirty="0">
                <a:solidFill>
                  <a:srgbClr val="496382"/>
                </a:solidFill>
                <a:uFill>
                  <a:solidFill>
                    <a:srgbClr val="496382"/>
                  </a:solidFill>
                </a:uFill>
                <a:latin typeface="Tahoma"/>
                <a:cs typeface="Tahoma"/>
              </a:rPr>
              <a:t>hydrochloridi</a:t>
            </a:r>
            <a:r>
              <a:rPr sz="1600" u="sng" spc="25" dirty="0">
                <a:solidFill>
                  <a:srgbClr val="496382"/>
                </a:solidFill>
                <a:uFill>
                  <a:solidFill>
                    <a:srgbClr val="496382"/>
                  </a:solidFill>
                </a:uFill>
                <a:latin typeface="Tahoma"/>
                <a:cs typeface="Tahoma"/>
              </a:rPr>
              <a:t> </a:t>
            </a:r>
            <a:r>
              <a:rPr sz="1600" u="sng" spc="-5" dirty="0">
                <a:solidFill>
                  <a:srgbClr val="496382"/>
                </a:solidFill>
                <a:uFill>
                  <a:solidFill>
                    <a:srgbClr val="496382"/>
                  </a:solidFill>
                </a:uFill>
                <a:latin typeface="Tahoma"/>
                <a:cs typeface="Tahoma"/>
              </a:rPr>
              <a:t>0,03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612648" y="5414771"/>
            <a:ext cx="3816350" cy="1324610"/>
          </a:xfrm>
          <a:custGeom>
            <a:avLst/>
            <a:gdLst/>
            <a:ahLst/>
            <a:cxnLst/>
            <a:rect l="l" t="t" r="r" b="b"/>
            <a:pathLst>
              <a:path w="3816350" h="1324609">
                <a:moveTo>
                  <a:pt x="3816096" y="0"/>
                </a:moveTo>
                <a:lnTo>
                  <a:pt x="0" y="0"/>
                </a:lnTo>
                <a:lnTo>
                  <a:pt x="0" y="1324355"/>
                </a:lnTo>
                <a:lnTo>
                  <a:pt x="3816096" y="1324355"/>
                </a:lnTo>
                <a:lnTo>
                  <a:pt x="3816096" y="0"/>
                </a:lnTo>
                <a:close/>
              </a:path>
            </a:pathLst>
          </a:custGeom>
          <a:solidFill>
            <a:srgbClr val="DFF4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691692" y="5462727"/>
            <a:ext cx="315912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237490">
              <a:lnSpc>
                <a:spcPct val="100000"/>
              </a:lnSpc>
              <a:spcBef>
                <a:spcPts val="95"/>
              </a:spcBef>
              <a:tabLst>
                <a:tab pos="2597150" algn="l"/>
              </a:tabLst>
            </a:pP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Пе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р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евірк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а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 терапе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в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тичних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	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доз  димедролу</a:t>
            </a: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tabLst>
                <a:tab pos="2237105" algn="l"/>
              </a:tabLst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ТРД</a:t>
            </a:r>
            <a:r>
              <a:rPr sz="1600" spc="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0,03	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МТРД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 0,1</a:t>
            </a: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tabLst>
                <a:tab pos="2242820" algn="l"/>
              </a:tabLst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ТДД</a:t>
            </a:r>
            <a:r>
              <a:rPr sz="1600" spc="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0,03</a:t>
            </a:r>
            <a:r>
              <a:rPr sz="1600" spc="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×3</a:t>
            </a:r>
            <a:r>
              <a:rPr sz="1600" spc="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=</a:t>
            </a:r>
            <a:r>
              <a:rPr sz="1600" spc="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0,09	МТДД</a:t>
            </a:r>
            <a:r>
              <a:rPr sz="1600" spc="-4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0,3</a:t>
            </a: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tabLst>
                <a:tab pos="1886585" algn="l"/>
              </a:tabLst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Терапевтичні</a:t>
            </a:r>
            <a:r>
              <a:rPr sz="1600" spc="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дози	не</a:t>
            </a:r>
            <a:r>
              <a:rPr sz="1600" spc="-4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завищені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643628" y="5414771"/>
            <a:ext cx="3961129" cy="1324610"/>
          </a:xfrm>
          <a:custGeom>
            <a:avLst/>
            <a:gdLst/>
            <a:ahLst/>
            <a:cxnLst/>
            <a:rect l="l" t="t" r="r" b="b"/>
            <a:pathLst>
              <a:path w="3961129" h="1324609">
                <a:moveTo>
                  <a:pt x="3960876" y="0"/>
                </a:moveTo>
                <a:lnTo>
                  <a:pt x="0" y="0"/>
                </a:lnTo>
                <a:lnTo>
                  <a:pt x="0" y="1324355"/>
                </a:lnTo>
                <a:lnTo>
                  <a:pt x="3960876" y="1324355"/>
                </a:lnTo>
                <a:lnTo>
                  <a:pt x="3960876" y="0"/>
                </a:lnTo>
                <a:close/>
              </a:path>
            </a:pathLst>
          </a:custGeom>
          <a:solidFill>
            <a:srgbClr val="DFF4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4723003" y="5462727"/>
            <a:ext cx="336359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92480" marR="5080" indent="-342900">
              <a:lnSpc>
                <a:spcPct val="100000"/>
              </a:lnSpc>
              <a:spcBef>
                <a:spcPts val="95"/>
              </a:spcBef>
              <a:tabLst>
                <a:tab pos="3034665" algn="l"/>
              </a:tabLst>
            </a:pP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Пе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р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евірк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а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 терапе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в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тичних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	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доз 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ефедрину</a:t>
            </a:r>
            <a:r>
              <a:rPr sz="1600" spc="-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гідрохлориду</a:t>
            </a: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tabLst>
                <a:tab pos="2237105" algn="l"/>
              </a:tabLst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ТРД</a:t>
            </a:r>
            <a:r>
              <a:rPr sz="1600" spc="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0,03	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МТРД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0,05</a:t>
            </a: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tabLst>
                <a:tab pos="537210" algn="l"/>
                <a:tab pos="2242820" algn="l"/>
              </a:tabLst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ТДД	0,03</a:t>
            </a:r>
            <a:r>
              <a:rPr sz="1600" spc="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×3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=</a:t>
            </a:r>
            <a:r>
              <a:rPr sz="1600" spc="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0,09	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МТДД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 0,15</a:t>
            </a: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tabLst>
                <a:tab pos="1886585" algn="l"/>
              </a:tabLst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Терапевтичні</a:t>
            </a:r>
            <a:r>
              <a:rPr sz="1600" spc="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дози	не</a:t>
            </a:r>
            <a:r>
              <a:rPr sz="1600" spc="-4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завищені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612648" y="3427476"/>
            <a:ext cx="7950834" cy="1816735"/>
          </a:xfrm>
          <a:custGeom>
            <a:avLst/>
            <a:gdLst/>
            <a:ahLst/>
            <a:cxnLst/>
            <a:rect l="l" t="t" r="r" b="b"/>
            <a:pathLst>
              <a:path w="7950834" h="1816735">
                <a:moveTo>
                  <a:pt x="7950708" y="0"/>
                </a:moveTo>
                <a:lnTo>
                  <a:pt x="0" y="0"/>
                </a:lnTo>
                <a:lnTo>
                  <a:pt x="0" y="1816608"/>
                </a:lnTo>
                <a:lnTo>
                  <a:pt x="7950708" y="1816608"/>
                </a:lnTo>
                <a:lnTo>
                  <a:pt x="7950708" y="0"/>
                </a:lnTo>
                <a:close/>
              </a:path>
            </a:pathLst>
          </a:custGeom>
          <a:solidFill>
            <a:srgbClr val="DFF4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691692" y="3461384"/>
            <a:ext cx="7792084" cy="1732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457200" algn="just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Даний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лікарський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 препарат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складний</a:t>
            </a:r>
            <a:r>
              <a:rPr sz="1600" spc="484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дозований</a:t>
            </a:r>
            <a:r>
              <a:rPr sz="1600" spc="49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порошок</a:t>
            </a:r>
            <a:r>
              <a:rPr sz="1600" spc="49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для </a:t>
            </a:r>
            <a:r>
              <a:rPr sz="1600" spc="-484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внутрішнього застосування, виписаний розподільним способом, до складу якого 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входять сильнодіючі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речовина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димедрол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і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ефедрину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гідрохлорид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сильнодіючі 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психотропні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речовини,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що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підлягають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предметно-кількісному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обліку.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Перед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 початком виготовлення 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порошку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перевіряємо максимальні терапевтичні дози для 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димедролу та ефедрину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гідрохлориду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і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відповідність 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нормі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граничного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відпуску 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ефедрину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гідрохлориду</a:t>
            </a:r>
            <a:r>
              <a:rPr sz="1600" spc="5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та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димедролу</a:t>
            </a:r>
            <a:r>
              <a:rPr sz="1600" spc="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на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один</a:t>
            </a:r>
            <a:r>
              <a:rPr sz="1600" spc="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рецепт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209915" y="6509715"/>
            <a:ext cx="23622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45" dirty="0">
                <a:solidFill>
                  <a:srgbClr val="1F696E"/>
                </a:solidFill>
                <a:latin typeface="Arial"/>
                <a:cs typeface="Arial"/>
              </a:rPr>
              <a:t>43</a:t>
            </a:r>
            <a:endParaRPr sz="1400">
              <a:latin typeface="Arial"/>
              <a:cs typeface="Arial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BCB941B8-1C8F-4314-B933-2B41B30BB176}"/>
              </a:ext>
            </a:extLst>
          </p:cNvPr>
          <p:cNvSpPr/>
          <p:nvPr/>
        </p:nvSpPr>
        <p:spPr>
          <a:xfrm>
            <a:off x="414781" y="-115907"/>
            <a:ext cx="83513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6. </a:t>
            </a:r>
            <a:r>
              <a:rPr lang="ru-RU" sz="2800" b="1" spc="-5" dirty="0"/>
              <a:t>ЗАГАЛЬНІ </a:t>
            </a:r>
            <a:r>
              <a:rPr lang="ru-RU" sz="2800" b="1" dirty="0"/>
              <a:t>ПРАВИЛА </a:t>
            </a:r>
            <a:r>
              <a:rPr lang="ru-RU" sz="2800" b="1" spc="-5" dirty="0"/>
              <a:t>ВИГОТОВЛЕННЯ ПОРОШКІВ </a:t>
            </a:r>
            <a:r>
              <a:rPr lang="ru-RU" sz="2800" b="1" spc="-575" dirty="0"/>
              <a:t> </a:t>
            </a:r>
            <a:r>
              <a:rPr lang="ru-RU" sz="2800" b="1" spc="-5" dirty="0"/>
              <a:t>ІЗ</a:t>
            </a:r>
            <a:r>
              <a:rPr lang="ru-RU" sz="2800" b="1" spc="-20" dirty="0"/>
              <a:t> </a:t>
            </a:r>
            <a:r>
              <a:rPr lang="ru-RU" sz="2800" b="1" spc="-5" dirty="0"/>
              <a:t>ЕКСТРАКТАМИ </a:t>
            </a:r>
            <a:r>
              <a:rPr lang="ru-RU" sz="2800" b="1" dirty="0"/>
              <a:t>ТА </a:t>
            </a:r>
            <a:r>
              <a:rPr lang="ru-RU" sz="2800" b="1" spc="-5" dirty="0"/>
              <a:t>НАПІВФАБРИКАТАМИ</a:t>
            </a:r>
            <a:endParaRPr lang="ru-RU" sz="28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12648" y="679704"/>
            <a:ext cx="8095615" cy="3390900"/>
            <a:chOff x="612648" y="679704"/>
            <a:chExt cx="8095615" cy="3390900"/>
          </a:xfrm>
        </p:grpSpPr>
        <p:sp>
          <p:nvSpPr>
            <p:cNvPr id="3" name="object 3"/>
            <p:cNvSpPr/>
            <p:nvPr/>
          </p:nvSpPr>
          <p:spPr>
            <a:xfrm>
              <a:off x="755904" y="679703"/>
              <a:ext cx="7952740" cy="3390900"/>
            </a:xfrm>
            <a:custGeom>
              <a:avLst/>
              <a:gdLst/>
              <a:ahLst/>
              <a:cxnLst/>
              <a:rect l="l" t="t" r="r" b="b"/>
              <a:pathLst>
                <a:path w="7952740" h="3390900">
                  <a:moveTo>
                    <a:pt x="6673596" y="1911096"/>
                  </a:moveTo>
                  <a:lnTo>
                    <a:pt x="815340" y="1911096"/>
                  </a:lnTo>
                  <a:lnTo>
                    <a:pt x="815340" y="3325368"/>
                  </a:lnTo>
                  <a:lnTo>
                    <a:pt x="815340" y="3390900"/>
                  </a:lnTo>
                  <a:lnTo>
                    <a:pt x="6673596" y="3390900"/>
                  </a:lnTo>
                  <a:lnTo>
                    <a:pt x="6673596" y="3325368"/>
                  </a:lnTo>
                  <a:lnTo>
                    <a:pt x="6673596" y="1911096"/>
                  </a:lnTo>
                  <a:close/>
                </a:path>
                <a:path w="7952740" h="3390900">
                  <a:moveTo>
                    <a:pt x="7952232" y="0"/>
                  </a:moveTo>
                  <a:lnTo>
                    <a:pt x="0" y="0"/>
                  </a:lnTo>
                  <a:lnTo>
                    <a:pt x="0" y="341376"/>
                  </a:lnTo>
                  <a:lnTo>
                    <a:pt x="7952232" y="341376"/>
                  </a:lnTo>
                  <a:lnTo>
                    <a:pt x="7952232" y="0"/>
                  </a:lnTo>
                  <a:close/>
                </a:path>
              </a:pathLst>
            </a:custGeom>
            <a:solidFill>
              <a:srgbClr val="FFDE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12648" y="1021079"/>
              <a:ext cx="8063865" cy="1569720"/>
            </a:xfrm>
            <a:custGeom>
              <a:avLst/>
              <a:gdLst/>
              <a:ahLst/>
              <a:cxnLst/>
              <a:rect l="l" t="t" r="r" b="b"/>
              <a:pathLst>
                <a:path w="8063865" h="1569720">
                  <a:moveTo>
                    <a:pt x="8063483" y="0"/>
                  </a:moveTo>
                  <a:lnTo>
                    <a:pt x="0" y="0"/>
                  </a:lnTo>
                  <a:lnTo>
                    <a:pt x="0" y="1569720"/>
                  </a:lnTo>
                  <a:lnTo>
                    <a:pt x="8063483" y="1569720"/>
                  </a:lnTo>
                  <a:lnTo>
                    <a:pt x="8063483" y="0"/>
                  </a:lnTo>
                  <a:close/>
                </a:path>
              </a:pathLst>
            </a:custGeom>
            <a:solidFill>
              <a:srgbClr val="DFF4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691692" y="620674"/>
            <a:ext cx="7854315" cy="3412490"/>
          </a:xfrm>
          <a:prstGeom prst="rect">
            <a:avLst/>
          </a:prstGeom>
        </p:spPr>
        <p:txBody>
          <a:bodyPr vert="horz" wrap="square" lIns="0" tIns="107315" rIns="0" bIns="0" rtlCol="0">
            <a:spAutoFit/>
          </a:bodyPr>
          <a:lstStyle/>
          <a:p>
            <a:pPr marL="223520" algn="ctr">
              <a:lnSpc>
                <a:spcPct val="100000"/>
              </a:lnSpc>
              <a:spcBef>
                <a:spcPts val="845"/>
              </a:spcBef>
            </a:pP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ВИГОТОВЛЕННЯ</a:t>
            </a:r>
            <a:r>
              <a:rPr sz="1600" spc="4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ПОРОШКІВ</a:t>
            </a:r>
            <a:r>
              <a:rPr sz="1600" spc="5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З</a:t>
            </a:r>
            <a:r>
              <a:rPr sz="1600" spc="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НАПІВФАБРИКАТАМИ</a:t>
            </a:r>
            <a:endParaRPr sz="1600">
              <a:latin typeface="Tahoma"/>
              <a:cs typeface="Tahoma"/>
            </a:endParaRPr>
          </a:p>
          <a:p>
            <a:pPr marL="12700" marR="118745">
              <a:lnSpc>
                <a:spcPct val="100000"/>
              </a:lnSpc>
              <a:spcBef>
                <a:spcPts val="740"/>
              </a:spcBef>
              <a:tabLst>
                <a:tab pos="917575" algn="l"/>
                <a:tab pos="3634740" algn="l"/>
                <a:tab pos="3819525" algn="l"/>
              </a:tabLst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Гранично</a:t>
            </a:r>
            <a:r>
              <a:rPr sz="1600" spc="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допустима</a:t>
            </a:r>
            <a:r>
              <a:rPr sz="1600" spc="3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кількість</a:t>
            </a:r>
            <a:r>
              <a:rPr sz="1600" spc="4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одноразового</a:t>
            </a:r>
            <a:r>
              <a:rPr sz="1600" spc="5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відпуску</a:t>
            </a:r>
            <a:r>
              <a:rPr sz="1600" spc="4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на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один</a:t>
            </a:r>
            <a:r>
              <a:rPr sz="1600" spc="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рецепт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згідно</a:t>
            </a:r>
            <a:r>
              <a:rPr sz="1600" spc="3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з 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наказом</a:t>
            </a:r>
            <a:r>
              <a:rPr sz="1600" spc="4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МОЗ</a:t>
            </a:r>
            <a:r>
              <a:rPr sz="1600" spc="3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України</a:t>
            </a:r>
            <a:r>
              <a:rPr sz="1600" spc="3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від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20" dirty="0">
                <a:solidFill>
                  <a:srgbClr val="496382"/>
                </a:solidFill>
                <a:latin typeface="Tahoma"/>
                <a:cs typeface="Tahoma"/>
              </a:rPr>
              <a:t>19.07.05</a:t>
            </a:r>
            <a:r>
              <a:rPr sz="1600" spc="3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р.</a:t>
            </a:r>
            <a:r>
              <a:rPr sz="1600" spc="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за	№ 360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ефедрину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гідрохлориду</a:t>
            </a:r>
            <a:r>
              <a:rPr sz="1600" spc="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становить </a:t>
            </a:r>
            <a:r>
              <a:rPr sz="1600" spc="-484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0,6</a:t>
            </a:r>
            <a:r>
              <a:rPr sz="1600" spc="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г,</a:t>
            </a:r>
            <a:r>
              <a:rPr sz="1600" spc="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за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рецептом</a:t>
            </a:r>
            <a:r>
              <a:rPr sz="1600" spc="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0,3</a:t>
            </a:r>
            <a:r>
              <a:rPr sz="1600" spc="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г;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димедролу	(в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твердих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 лікарських</a:t>
            </a:r>
            <a:r>
              <a:rPr sz="1600" spc="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формах)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2,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1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г,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за 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рецетом	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- 0.3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г;</a:t>
            </a:r>
            <a:endParaRPr sz="160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  <a:tabLst>
                <a:tab pos="1432560" algn="l"/>
              </a:tabLst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Гранично</a:t>
            </a:r>
            <a:r>
              <a:rPr sz="1600" spc="3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допустима</a:t>
            </a:r>
            <a:r>
              <a:rPr sz="1600" spc="4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норма</a:t>
            </a:r>
            <a:r>
              <a:rPr sz="1600" spc="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відпуску</a:t>
            </a:r>
            <a:r>
              <a:rPr sz="1600" spc="3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ефедрину</a:t>
            </a:r>
            <a:r>
              <a:rPr sz="1600" spc="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гідрохлориду</a:t>
            </a:r>
            <a:r>
              <a:rPr sz="1600" spc="3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та</a:t>
            </a:r>
            <a:r>
              <a:rPr sz="1600" spc="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димедролу</a:t>
            </a:r>
            <a:r>
              <a:rPr sz="1600" spc="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на</a:t>
            </a:r>
            <a:r>
              <a:rPr sz="1600" spc="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один </a:t>
            </a:r>
            <a:r>
              <a:rPr sz="1600" spc="-484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рецепт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№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10	не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завищена</a:t>
            </a:r>
            <a:endParaRPr sz="1600">
              <a:latin typeface="Tahoma"/>
              <a:cs typeface="Tahoma"/>
            </a:endParaRPr>
          </a:p>
          <a:p>
            <a:pPr marL="971550">
              <a:lnSpc>
                <a:spcPct val="100000"/>
              </a:lnSpc>
              <a:spcBef>
                <a:spcPts val="250"/>
              </a:spcBef>
            </a:pP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Видав:</a:t>
            </a:r>
            <a:r>
              <a:rPr sz="1600" spc="-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Ephedrini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hydrochloridi</a:t>
            </a:r>
            <a:r>
              <a:rPr sz="1600" spc="3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0,3</a:t>
            </a:r>
            <a:endParaRPr sz="1600">
              <a:latin typeface="Tahoma"/>
              <a:cs typeface="Tahoma"/>
            </a:endParaRPr>
          </a:p>
          <a:p>
            <a:pPr marL="971550">
              <a:lnSpc>
                <a:spcPct val="100000"/>
              </a:lnSpc>
              <a:spcBef>
                <a:spcPts val="5"/>
              </a:spcBef>
              <a:tabLst>
                <a:tab pos="2755900" algn="l"/>
              </a:tabLst>
            </a:pP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Mix</a:t>
            </a:r>
            <a:r>
              <a:rPr sz="1600" spc="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Dimedroli</a:t>
            </a:r>
            <a:r>
              <a:rPr sz="1600" spc="4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cum	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Sacchari</a:t>
            </a:r>
            <a:r>
              <a:rPr sz="1600" spc="-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(0,03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+ 0,25)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2,8</a:t>
            </a:r>
            <a:endParaRPr sz="1600">
              <a:latin typeface="Tahoma"/>
              <a:cs typeface="Tahoma"/>
            </a:endParaRPr>
          </a:p>
          <a:p>
            <a:pPr marR="2615565" algn="ctr">
              <a:lnSpc>
                <a:spcPct val="100000"/>
              </a:lnSpc>
              <a:spcBef>
                <a:spcPts val="200"/>
              </a:spcBef>
              <a:tabLst>
                <a:tab pos="913765" algn="l"/>
              </a:tabLst>
            </a:pPr>
            <a:r>
              <a:rPr sz="1400" dirty="0">
                <a:solidFill>
                  <a:srgbClr val="496382"/>
                </a:solidFill>
                <a:latin typeface="Tahoma"/>
                <a:cs typeface="Tahoma"/>
              </a:rPr>
              <a:t>Дата	</a:t>
            </a:r>
            <a:r>
              <a:rPr sz="1400" spc="-5" dirty="0">
                <a:solidFill>
                  <a:srgbClr val="496382"/>
                </a:solidFill>
                <a:latin typeface="Tahoma"/>
                <a:cs typeface="Tahoma"/>
              </a:rPr>
              <a:t>Підпис</a:t>
            </a:r>
            <a:endParaRPr sz="1400">
              <a:latin typeface="Tahoma"/>
              <a:cs typeface="Tahoma"/>
            </a:endParaRPr>
          </a:p>
          <a:p>
            <a:pPr marR="2562860" algn="ctr">
              <a:lnSpc>
                <a:spcPct val="100000"/>
              </a:lnSpc>
              <a:spcBef>
                <a:spcPts val="40"/>
              </a:spcBef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Отримав:</a:t>
            </a:r>
            <a:r>
              <a:rPr sz="1600" spc="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Ephedrini</a:t>
            </a:r>
            <a:r>
              <a:rPr sz="1600" spc="-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hydrochloridi</a:t>
            </a:r>
            <a:r>
              <a:rPr sz="1600" spc="4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0,3</a:t>
            </a:r>
            <a:endParaRPr sz="1600">
              <a:latin typeface="Tahoma"/>
              <a:cs typeface="Tahoma"/>
            </a:endParaRPr>
          </a:p>
          <a:p>
            <a:pPr marR="1423670" algn="ctr">
              <a:lnSpc>
                <a:spcPct val="100000"/>
              </a:lnSpc>
              <a:tabLst>
                <a:tab pos="1974850" algn="l"/>
              </a:tabLst>
            </a:pP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Mix</a:t>
            </a:r>
            <a:r>
              <a:rPr sz="1600" spc="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Dimedroli</a:t>
            </a:r>
            <a:r>
              <a:rPr sz="1600" spc="5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cum	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Sacchari</a:t>
            </a:r>
            <a:r>
              <a:rPr sz="1600" spc="-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(0,03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+</a:t>
            </a:r>
            <a:r>
              <a:rPr sz="1600" spc="-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0,25)</a:t>
            </a:r>
            <a:r>
              <a:rPr sz="1600" spc="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2,8</a:t>
            </a:r>
            <a:endParaRPr sz="1600">
              <a:latin typeface="Tahoma"/>
              <a:cs typeface="Tahoma"/>
            </a:endParaRPr>
          </a:p>
          <a:p>
            <a:pPr marR="2614295" algn="ctr">
              <a:lnSpc>
                <a:spcPct val="100000"/>
              </a:lnSpc>
              <a:spcBef>
                <a:spcPts val="200"/>
              </a:spcBef>
              <a:tabLst>
                <a:tab pos="913765" algn="l"/>
              </a:tabLst>
            </a:pPr>
            <a:r>
              <a:rPr sz="1400" dirty="0">
                <a:solidFill>
                  <a:srgbClr val="496382"/>
                </a:solidFill>
                <a:latin typeface="Tahoma"/>
                <a:cs typeface="Tahoma"/>
              </a:rPr>
              <a:t>Дата	</a:t>
            </a:r>
            <a:r>
              <a:rPr sz="1400" spc="-5" dirty="0">
                <a:solidFill>
                  <a:srgbClr val="496382"/>
                </a:solidFill>
                <a:latin typeface="Tahoma"/>
                <a:cs typeface="Tahoma"/>
              </a:rPr>
              <a:t>Підпис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99872" y="4428744"/>
            <a:ext cx="3961129" cy="1816735"/>
          </a:xfrm>
          <a:custGeom>
            <a:avLst/>
            <a:gdLst/>
            <a:ahLst/>
            <a:cxnLst/>
            <a:rect l="l" t="t" r="r" b="b"/>
            <a:pathLst>
              <a:path w="3961129" h="1816735">
                <a:moveTo>
                  <a:pt x="3960876" y="0"/>
                </a:moveTo>
                <a:lnTo>
                  <a:pt x="0" y="0"/>
                </a:lnTo>
                <a:lnTo>
                  <a:pt x="0" y="1816607"/>
                </a:lnTo>
                <a:lnTo>
                  <a:pt x="3960876" y="1816607"/>
                </a:lnTo>
                <a:lnTo>
                  <a:pt x="3960876" y="0"/>
                </a:lnTo>
                <a:close/>
              </a:path>
            </a:pathLst>
          </a:custGeom>
          <a:solidFill>
            <a:srgbClr val="DFF4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513458" y="4463288"/>
            <a:ext cx="193357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ППК</a:t>
            </a:r>
            <a:r>
              <a:rPr sz="1600" spc="-3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(зворотний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бік)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78916" y="4950663"/>
            <a:ext cx="363918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821180" algn="l"/>
              </a:tabLst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Суміші</a:t>
            </a:r>
            <a:r>
              <a:rPr sz="1600" spc="3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димедролу	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з</a:t>
            </a:r>
            <a:r>
              <a:rPr sz="1600" spc="-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цукром (0,03</a:t>
            </a: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+0,25) ×10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=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0,28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×10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=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2,8</a:t>
            </a:r>
            <a:endParaRPr sz="160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  <a:tabLst>
                <a:tab pos="2363470" algn="l"/>
              </a:tabLst>
            </a:pP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Ефедрину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гідрохлориду	0,03</a:t>
            </a:r>
            <a:r>
              <a:rPr sz="1600" spc="-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×10=0,3 </a:t>
            </a:r>
            <a:r>
              <a:rPr sz="1600" spc="-484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Маса</a:t>
            </a:r>
            <a:r>
              <a:rPr sz="1600" spc="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одного</a:t>
            </a:r>
            <a:r>
              <a:rPr sz="1600" spc="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порошку:</a:t>
            </a:r>
            <a:endParaRPr sz="1600">
              <a:latin typeface="Tahoma"/>
              <a:cs typeface="Tahoma"/>
            </a:endParaRPr>
          </a:p>
          <a:p>
            <a:pPr marL="76200">
              <a:lnSpc>
                <a:spcPct val="100000"/>
              </a:lnSpc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(2,8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+0,3)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:</a:t>
            </a:r>
            <a:r>
              <a:rPr sz="1600" spc="-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10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=</a:t>
            </a:r>
            <a:r>
              <a:rPr sz="1600" spc="-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0,31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645152" y="4005071"/>
            <a:ext cx="4498975" cy="2554605"/>
          </a:xfrm>
          <a:custGeom>
            <a:avLst/>
            <a:gdLst/>
            <a:ahLst/>
            <a:cxnLst/>
            <a:rect l="l" t="t" r="r" b="b"/>
            <a:pathLst>
              <a:path w="4498975" h="2554604">
                <a:moveTo>
                  <a:pt x="4498848" y="0"/>
                </a:moveTo>
                <a:lnTo>
                  <a:pt x="0" y="0"/>
                </a:lnTo>
                <a:lnTo>
                  <a:pt x="0" y="2554223"/>
                </a:lnTo>
                <a:lnTo>
                  <a:pt x="4498848" y="2554223"/>
                </a:lnTo>
                <a:lnTo>
                  <a:pt x="4498848" y="0"/>
                </a:lnTo>
                <a:close/>
              </a:path>
            </a:pathLst>
          </a:custGeom>
          <a:solidFill>
            <a:srgbClr val="DFF4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7450073" y="4283202"/>
            <a:ext cx="71755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№</a:t>
            </a:r>
            <a:r>
              <a:rPr sz="1600" spc="-6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рец.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620892" y="4039361"/>
            <a:ext cx="211518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432434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ППК(лицевий</a:t>
            </a:r>
            <a:r>
              <a:rPr sz="1600" spc="-7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бік) </a:t>
            </a:r>
            <a:r>
              <a:rPr sz="1600" spc="-484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Дата</a:t>
            </a:r>
            <a:endParaRPr sz="1600">
              <a:latin typeface="Tahoma"/>
              <a:cs typeface="Tahoma"/>
            </a:endParaRPr>
          </a:p>
          <a:p>
            <a:pPr marL="30480">
              <a:lnSpc>
                <a:spcPct val="100000"/>
              </a:lnSpc>
            </a:pP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Mix</a:t>
            </a:r>
            <a:r>
              <a:rPr sz="1600" spc="-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Dimedroli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cum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803772" y="4771135"/>
            <a:ext cx="259207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295525" algn="l"/>
              </a:tabLst>
            </a:pP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Sac</a:t>
            </a:r>
            <a:r>
              <a:rPr sz="1600" spc="-15" dirty="0">
                <a:solidFill>
                  <a:srgbClr val="496382"/>
                </a:solidFill>
                <a:latin typeface="Tahoma"/>
                <a:cs typeface="Tahoma"/>
              </a:rPr>
              <a:t>c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hari (0,03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+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0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,25)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	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2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,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8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703189" y="5014976"/>
            <a:ext cx="183578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744980" algn="l"/>
              </a:tabLst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(сериія</a:t>
            </a:r>
            <a:r>
              <a:rPr sz="1600" spc="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№</a:t>
            </a:r>
            <a:r>
              <a:rPr sz="1600" u="heavy" spc="-5" dirty="0">
                <a:solidFill>
                  <a:srgbClr val="496382"/>
                </a:solidFill>
                <a:uFill>
                  <a:solidFill>
                    <a:srgbClr val="486281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600" u="heavy" dirty="0">
                <a:solidFill>
                  <a:srgbClr val="496382"/>
                </a:solidFill>
                <a:uFill>
                  <a:solidFill>
                    <a:srgbClr val="486281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)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639180" y="5258815"/>
            <a:ext cx="273685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440940" algn="l"/>
              </a:tabLst>
            </a:pP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E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p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hedrini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5" dirty="0">
                <a:solidFill>
                  <a:srgbClr val="496382"/>
                </a:solidFill>
                <a:latin typeface="Tahoma"/>
                <a:cs typeface="Tahoma"/>
              </a:rPr>
              <a:t>h</a:t>
            </a:r>
            <a:r>
              <a:rPr sz="1600" spc="-20" dirty="0">
                <a:solidFill>
                  <a:srgbClr val="496382"/>
                </a:solidFill>
                <a:latin typeface="Tahoma"/>
                <a:cs typeface="Tahoma"/>
              </a:rPr>
              <a:t>y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d</a:t>
            </a:r>
            <a:r>
              <a:rPr sz="1600" spc="-20" dirty="0">
                <a:solidFill>
                  <a:srgbClr val="496382"/>
                </a:solidFill>
                <a:latin typeface="Tahoma"/>
                <a:cs typeface="Tahoma"/>
              </a:rPr>
              <a:t>r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o</a:t>
            </a:r>
            <a:r>
              <a:rPr sz="1600" spc="-15" dirty="0">
                <a:solidFill>
                  <a:srgbClr val="496382"/>
                </a:solidFill>
                <a:latin typeface="Tahoma"/>
                <a:cs typeface="Tahoma"/>
              </a:rPr>
              <a:t>c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h</a:t>
            </a:r>
            <a:r>
              <a:rPr sz="1600" spc="-15" dirty="0">
                <a:solidFill>
                  <a:srgbClr val="496382"/>
                </a:solidFill>
                <a:latin typeface="Tahoma"/>
                <a:cs typeface="Tahoma"/>
              </a:rPr>
              <a:t>l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or</a:t>
            </a:r>
            <a:r>
              <a:rPr sz="1600" spc="-15" dirty="0">
                <a:solidFill>
                  <a:srgbClr val="496382"/>
                </a:solidFill>
                <a:latin typeface="Tahoma"/>
                <a:cs typeface="Tahoma"/>
              </a:rPr>
              <a:t>i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di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	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0,3</a:t>
            </a:r>
            <a:endParaRPr sz="1600">
              <a:latin typeface="Tahoma"/>
              <a:cs typeface="Tahoma"/>
            </a:endParaRPr>
          </a:p>
          <a:p>
            <a:pPr marL="1448435">
              <a:lnSpc>
                <a:spcPct val="100000"/>
              </a:lnSpc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0,31</a:t>
            </a:r>
            <a:r>
              <a:rPr sz="1600" spc="-3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N10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639180" y="5770575"/>
            <a:ext cx="937894" cy="67183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algn="just">
              <a:lnSpc>
                <a:spcPct val="101099"/>
              </a:lnSpc>
              <a:spcBef>
                <a:spcPts val="85"/>
              </a:spcBef>
            </a:pPr>
            <a:r>
              <a:rPr sz="1400" spc="-5" dirty="0">
                <a:solidFill>
                  <a:srgbClr val="496382"/>
                </a:solidFill>
                <a:latin typeface="Tahoma"/>
                <a:cs typeface="Tahoma"/>
              </a:rPr>
              <a:t>Виг</a:t>
            </a:r>
            <a:r>
              <a:rPr sz="1400" spc="5" dirty="0">
                <a:solidFill>
                  <a:srgbClr val="496382"/>
                </a:solidFill>
                <a:latin typeface="Tahoma"/>
                <a:cs typeface="Tahoma"/>
              </a:rPr>
              <a:t>о</a:t>
            </a:r>
            <a:r>
              <a:rPr sz="1400" dirty="0">
                <a:solidFill>
                  <a:srgbClr val="496382"/>
                </a:solidFill>
                <a:latin typeface="Tahoma"/>
                <a:cs typeface="Tahoma"/>
              </a:rPr>
              <a:t>т</a:t>
            </a:r>
            <a:r>
              <a:rPr sz="1400" spc="5" dirty="0">
                <a:solidFill>
                  <a:srgbClr val="496382"/>
                </a:solidFill>
                <a:latin typeface="Tahoma"/>
                <a:cs typeface="Tahoma"/>
              </a:rPr>
              <a:t>о</a:t>
            </a:r>
            <a:r>
              <a:rPr sz="1400" spc="-10" dirty="0">
                <a:solidFill>
                  <a:srgbClr val="496382"/>
                </a:solidFill>
                <a:latin typeface="Tahoma"/>
                <a:cs typeface="Tahoma"/>
              </a:rPr>
              <a:t>в</a:t>
            </a:r>
            <a:r>
              <a:rPr sz="1400" spc="-5" dirty="0">
                <a:solidFill>
                  <a:srgbClr val="496382"/>
                </a:solidFill>
                <a:latin typeface="Tahoma"/>
                <a:cs typeface="Tahoma"/>
              </a:rPr>
              <a:t>ив</a:t>
            </a:r>
            <a:r>
              <a:rPr sz="1400" dirty="0">
                <a:solidFill>
                  <a:srgbClr val="496382"/>
                </a:solidFill>
                <a:latin typeface="Tahoma"/>
                <a:cs typeface="Tahoma"/>
              </a:rPr>
              <a:t>:  </a:t>
            </a:r>
            <a:r>
              <a:rPr sz="1400" spc="-5" dirty="0">
                <a:solidFill>
                  <a:srgbClr val="496382"/>
                </a:solidFill>
                <a:latin typeface="Tahoma"/>
                <a:cs typeface="Tahoma"/>
              </a:rPr>
              <a:t>Перевірив: </a:t>
            </a:r>
            <a:r>
              <a:rPr sz="1400" spc="-43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400" spc="-5" dirty="0">
                <a:solidFill>
                  <a:srgbClr val="496382"/>
                </a:solidFill>
                <a:latin typeface="Tahoma"/>
                <a:cs typeface="Tahoma"/>
              </a:rPr>
              <a:t>Відпустив</a:t>
            </a:r>
            <a:r>
              <a:rPr sz="1400" spc="-7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496382"/>
                </a:solidFill>
                <a:latin typeface="Tahoma"/>
                <a:cs typeface="Tahoma"/>
              </a:rPr>
              <a:t>: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257557" y="5770575"/>
            <a:ext cx="703580" cy="67183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8255" algn="just">
              <a:lnSpc>
                <a:spcPct val="101099"/>
              </a:lnSpc>
              <a:spcBef>
                <a:spcPts val="85"/>
              </a:spcBef>
            </a:pPr>
            <a:r>
              <a:rPr sz="1400" dirty="0">
                <a:solidFill>
                  <a:srgbClr val="496382"/>
                </a:solidFill>
                <a:latin typeface="Tahoma"/>
                <a:cs typeface="Tahoma"/>
              </a:rPr>
              <a:t>(підпис)  </a:t>
            </a:r>
            <a:r>
              <a:rPr sz="1400" spc="-5" dirty="0">
                <a:solidFill>
                  <a:srgbClr val="496382"/>
                </a:solidFill>
                <a:latin typeface="Tahoma"/>
                <a:cs typeface="Tahoma"/>
              </a:rPr>
              <a:t>(підпис) </a:t>
            </a:r>
            <a:r>
              <a:rPr sz="1400" spc="-43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400" spc="-5" dirty="0">
                <a:solidFill>
                  <a:srgbClr val="496382"/>
                </a:solidFill>
                <a:latin typeface="Tahoma"/>
                <a:cs typeface="Tahoma"/>
              </a:rPr>
              <a:t>(підпис)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298560" y="6556349"/>
            <a:ext cx="23622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45" dirty="0">
                <a:solidFill>
                  <a:srgbClr val="1F696E"/>
                </a:solidFill>
                <a:latin typeface="Arial"/>
                <a:cs typeface="Arial"/>
              </a:rPr>
              <a:t>44</a:t>
            </a:r>
            <a:endParaRPr sz="1400">
              <a:latin typeface="Arial"/>
              <a:cs typeface="Arial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C5F27E40-8A2D-4132-977B-66D4A6452D54}"/>
              </a:ext>
            </a:extLst>
          </p:cNvPr>
          <p:cNvSpPr/>
          <p:nvPr/>
        </p:nvSpPr>
        <p:spPr>
          <a:xfrm>
            <a:off x="194244" y="-115907"/>
            <a:ext cx="851439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6. </a:t>
            </a:r>
            <a:r>
              <a:rPr lang="ru-RU" sz="2800" b="1" spc="-5" dirty="0"/>
              <a:t>ЗАГАЛЬНІ </a:t>
            </a:r>
            <a:r>
              <a:rPr lang="ru-RU" sz="2800" b="1" dirty="0"/>
              <a:t>ПРАВИЛА </a:t>
            </a:r>
            <a:r>
              <a:rPr lang="ru-RU" sz="2800" b="1" spc="-5" dirty="0"/>
              <a:t>ВИГОТОВЛЕННЯ ПОРОШКІВ </a:t>
            </a:r>
            <a:r>
              <a:rPr lang="ru-RU" sz="2800" b="1" spc="-575" dirty="0"/>
              <a:t> </a:t>
            </a:r>
            <a:r>
              <a:rPr lang="ru-RU" sz="2800" b="1" spc="-5" dirty="0"/>
              <a:t>ІЗ</a:t>
            </a:r>
            <a:r>
              <a:rPr lang="ru-RU" sz="2800" b="1" spc="-20" dirty="0"/>
              <a:t> </a:t>
            </a:r>
            <a:r>
              <a:rPr lang="ru-RU" sz="2800" b="1" spc="-5" dirty="0"/>
              <a:t>ЕКСТРАКТАМИ </a:t>
            </a:r>
            <a:r>
              <a:rPr lang="ru-RU" sz="2800" b="1" dirty="0"/>
              <a:t>ТА </a:t>
            </a:r>
            <a:r>
              <a:rPr lang="ru-RU" sz="2800" b="1" spc="-5" dirty="0"/>
              <a:t>НАПІВФАБРИКАТАМИ</a:t>
            </a:r>
            <a:endParaRPr lang="ru-RU" sz="28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76727" y="3869435"/>
            <a:ext cx="76200" cy="21488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76727" y="4696967"/>
            <a:ext cx="76200" cy="216407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99516" y="880872"/>
            <a:ext cx="8091170" cy="588645"/>
          </a:xfrm>
          <a:prstGeom prst="rect">
            <a:avLst/>
          </a:prstGeom>
          <a:solidFill>
            <a:srgbClr val="DFF4F6"/>
          </a:solidFill>
        </p:spPr>
        <p:txBody>
          <a:bodyPr vert="horz" wrap="square" lIns="0" tIns="49530" rIns="0" bIns="0" rtlCol="0">
            <a:spAutoFit/>
          </a:bodyPr>
          <a:lstStyle/>
          <a:p>
            <a:pPr marL="1040765" marR="153035" indent="-880110">
              <a:lnSpc>
                <a:spcPct val="100000"/>
              </a:lnSpc>
              <a:spcBef>
                <a:spcPts val="390"/>
              </a:spcBef>
            </a:pP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Виготовлення</a:t>
            </a:r>
            <a:r>
              <a:rPr sz="1600" spc="5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порошків</a:t>
            </a:r>
            <a:r>
              <a:rPr sz="1600" spc="4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з</a:t>
            </a:r>
            <a:r>
              <a:rPr sz="1600" spc="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напівфабрикатами</a:t>
            </a:r>
            <a:r>
              <a:rPr sz="1600" spc="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проводять</a:t>
            </a:r>
            <a:r>
              <a:rPr sz="1600" spc="5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за</a:t>
            </a:r>
            <a:r>
              <a:rPr sz="1600" spc="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загальними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правилами, </a:t>
            </a:r>
            <a:r>
              <a:rPr sz="1600" spc="-484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проте</a:t>
            </a:r>
            <a:r>
              <a:rPr sz="1600" spc="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кількість</a:t>
            </a:r>
            <a:r>
              <a:rPr sz="1600" spc="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операцій</a:t>
            </a:r>
            <a:r>
              <a:rPr sz="1600" spc="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зважувань</a:t>
            </a:r>
            <a:r>
              <a:rPr sz="1600" spc="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та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змішування</a:t>
            </a:r>
            <a:r>
              <a:rPr sz="1600" spc="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зменшується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858011" y="2357627"/>
            <a:ext cx="7775575" cy="287020"/>
          </a:xfrm>
          <a:custGeom>
            <a:avLst/>
            <a:gdLst/>
            <a:ahLst/>
            <a:cxnLst/>
            <a:rect l="l" t="t" r="r" b="b"/>
            <a:pathLst>
              <a:path w="7775575" h="287019">
                <a:moveTo>
                  <a:pt x="7727696" y="0"/>
                </a:moveTo>
                <a:lnTo>
                  <a:pt x="47751" y="0"/>
                </a:lnTo>
                <a:lnTo>
                  <a:pt x="29167" y="3746"/>
                </a:lnTo>
                <a:lnTo>
                  <a:pt x="13989" y="13970"/>
                </a:lnTo>
                <a:lnTo>
                  <a:pt x="3753" y="29146"/>
                </a:lnTo>
                <a:lnTo>
                  <a:pt x="0" y="47751"/>
                </a:lnTo>
                <a:lnTo>
                  <a:pt x="0" y="238760"/>
                </a:lnTo>
                <a:lnTo>
                  <a:pt x="3753" y="257365"/>
                </a:lnTo>
                <a:lnTo>
                  <a:pt x="13989" y="272541"/>
                </a:lnTo>
                <a:lnTo>
                  <a:pt x="29167" y="282765"/>
                </a:lnTo>
                <a:lnTo>
                  <a:pt x="47751" y="286512"/>
                </a:lnTo>
                <a:lnTo>
                  <a:pt x="7727696" y="286512"/>
                </a:lnTo>
                <a:lnTo>
                  <a:pt x="7746301" y="282765"/>
                </a:lnTo>
                <a:lnTo>
                  <a:pt x="7761478" y="272541"/>
                </a:lnTo>
                <a:lnTo>
                  <a:pt x="7771701" y="257365"/>
                </a:lnTo>
                <a:lnTo>
                  <a:pt x="7775448" y="238760"/>
                </a:lnTo>
                <a:lnTo>
                  <a:pt x="7775448" y="47751"/>
                </a:lnTo>
                <a:lnTo>
                  <a:pt x="7771701" y="29146"/>
                </a:lnTo>
                <a:lnTo>
                  <a:pt x="7761478" y="13970"/>
                </a:lnTo>
                <a:lnTo>
                  <a:pt x="7746301" y="3746"/>
                </a:lnTo>
                <a:lnTo>
                  <a:pt x="7727696" y="0"/>
                </a:lnTo>
                <a:close/>
              </a:path>
            </a:pathLst>
          </a:custGeom>
          <a:solidFill>
            <a:srgbClr val="FFDE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151121" y="2405252"/>
            <a:ext cx="118999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solidFill>
                  <a:srgbClr val="496382"/>
                </a:solidFill>
                <a:latin typeface="Tahoma"/>
                <a:cs typeface="Tahoma"/>
              </a:rPr>
              <a:t>Технологія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638365" y="2704909"/>
            <a:ext cx="4653280" cy="1137285"/>
            <a:chOff x="638365" y="2704909"/>
            <a:chExt cx="4653280" cy="1137285"/>
          </a:xfrm>
        </p:grpSpPr>
        <p:sp>
          <p:nvSpPr>
            <p:cNvPr id="8" name="object 8"/>
            <p:cNvSpPr/>
            <p:nvPr/>
          </p:nvSpPr>
          <p:spPr>
            <a:xfrm>
              <a:off x="643127" y="2709672"/>
              <a:ext cx="4643755" cy="1127760"/>
            </a:xfrm>
            <a:custGeom>
              <a:avLst/>
              <a:gdLst/>
              <a:ahLst/>
              <a:cxnLst/>
              <a:rect l="l" t="t" r="r" b="b"/>
              <a:pathLst>
                <a:path w="4643755" h="1127760">
                  <a:moveTo>
                    <a:pt x="4455668" y="0"/>
                  </a:moveTo>
                  <a:lnTo>
                    <a:pt x="187959" y="0"/>
                  </a:lnTo>
                  <a:lnTo>
                    <a:pt x="137991" y="6717"/>
                  </a:lnTo>
                  <a:lnTo>
                    <a:pt x="93091" y="25672"/>
                  </a:lnTo>
                  <a:lnTo>
                    <a:pt x="55051" y="55070"/>
                  </a:lnTo>
                  <a:lnTo>
                    <a:pt x="25661" y="93114"/>
                  </a:lnTo>
                  <a:lnTo>
                    <a:pt x="6713" y="138009"/>
                  </a:lnTo>
                  <a:lnTo>
                    <a:pt x="0" y="187960"/>
                  </a:lnTo>
                  <a:lnTo>
                    <a:pt x="0" y="939800"/>
                  </a:lnTo>
                  <a:lnTo>
                    <a:pt x="6713" y="989750"/>
                  </a:lnTo>
                  <a:lnTo>
                    <a:pt x="25661" y="1034645"/>
                  </a:lnTo>
                  <a:lnTo>
                    <a:pt x="55051" y="1072689"/>
                  </a:lnTo>
                  <a:lnTo>
                    <a:pt x="93091" y="1102087"/>
                  </a:lnTo>
                  <a:lnTo>
                    <a:pt x="137991" y="1121042"/>
                  </a:lnTo>
                  <a:lnTo>
                    <a:pt x="187959" y="1127759"/>
                  </a:lnTo>
                  <a:lnTo>
                    <a:pt x="4455668" y="1127759"/>
                  </a:lnTo>
                  <a:lnTo>
                    <a:pt x="4505618" y="1121042"/>
                  </a:lnTo>
                  <a:lnTo>
                    <a:pt x="4550513" y="1102087"/>
                  </a:lnTo>
                  <a:lnTo>
                    <a:pt x="4588557" y="1072689"/>
                  </a:lnTo>
                  <a:lnTo>
                    <a:pt x="4617955" y="1034645"/>
                  </a:lnTo>
                  <a:lnTo>
                    <a:pt x="4636910" y="989750"/>
                  </a:lnTo>
                  <a:lnTo>
                    <a:pt x="4643628" y="939800"/>
                  </a:lnTo>
                  <a:lnTo>
                    <a:pt x="4643628" y="187960"/>
                  </a:lnTo>
                  <a:lnTo>
                    <a:pt x="4636910" y="138009"/>
                  </a:lnTo>
                  <a:lnTo>
                    <a:pt x="4617955" y="93114"/>
                  </a:lnTo>
                  <a:lnTo>
                    <a:pt x="4588557" y="55070"/>
                  </a:lnTo>
                  <a:lnTo>
                    <a:pt x="4550513" y="25672"/>
                  </a:lnTo>
                  <a:lnTo>
                    <a:pt x="4505618" y="6717"/>
                  </a:lnTo>
                  <a:lnTo>
                    <a:pt x="4455668" y="0"/>
                  </a:lnTo>
                  <a:close/>
                </a:path>
              </a:pathLst>
            </a:custGeom>
            <a:solidFill>
              <a:srgbClr val="DCEE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43127" y="2709672"/>
              <a:ext cx="4643755" cy="1127760"/>
            </a:xfrm>
            <a:custGeom>
              <a:avLst/>
              <a:gdLst/>
              <a:ahLst/>
              <a:cxnLst/>
              <a:rect l="l" t="t" r="r" b="b"/>
              <a:pathLst>
                <a:path w="4643755" h="1127760">
                  <a:moveTo>
                    <a:pt x="0" y="187960"/>
                  </a:moveTo>
                  <a:lnTo>
                    <a:pt x="6713" y="138009"/>
                  </a:lnTo>
                  <a:lnTo>
                    <a:pt x="25661" y="93114"/>
                  </a:lnTo>
                  <a:lnTo>
                    <a:pt x="55051" y="55070"/>
                  </a:lnTo>
                  <a:lnTo>
                    <a:pt x="93091" y="25672"/>
                  </a:lnTo>
                  <a:lnTo>
                    <a:pt x="137991" y="6717"/>
                  </a:lnTo>
                  <a:lnTo>
                    <a:pt x="187959" y="0"/>
                  </a:lnTo>
                  <a:lnTo>
                    <a:pt x="4455668" y="0"/>
                  </a:lnTo>
                  <a:lnTo>
                    <a:pt x="4505618" y="6717"/>
                  </a:lnTo>
                  <a:lnTo>
                    <a:pt x="4550513" y="25672"/>
                  </a:lnTo>
                  <a:lnTo>
                    <a:pt x="4588557" y="55070"/>
                  </a:lnTo>
                  <a:lnTo>
                    <a:pt x="4617955" y="93114"/>
                  </a:lnTo>
                  <a:lnTo>
                    <a:pt x="4636910" y="138009"/>
                  </a:lnTo>
                  <a:lnTo>
                    <a:pt x="4643628" y="187960"/>
                  </a:lnTo>
                  <a:lnTo>
                    <a:pt x="4643628" y="939800"/>
                  </a:lnTo>
                  <a:lnTo>
                    <a:pt x="4636910" y="989750"/>
                  </a:lnTo>
                  <a:lnTo>
                    <a:pt x="4617955" y="1034645"/>
                  </a:lnTo>
                  <a:lnTo>
                    <a:pt x="4588557" y="1072689"/>
                  </a:lnTo>
                  <a:lnTo>
                    <a:pt x="4550513" y="1102087"/>
                  </a:lnTo>
                  <a:lnTo>
                    <a:pt x="4505618" y="1121042"/>
                  </a:lnTo>
                  <a:lnTo>
                    <a:pt x="4455668" y="1127759"/>
                  </a:lnTo>
                  <a:lnTo>
                    <a:pt x="187959" y="1127759"/>
                  </a:lnTo>
                  <a:lnTo>
                    <a:pt x="137991" y="1121042"/>
                  </a:lnTo>
                  <a:lnTo>
                    <a:pt x="93091" y="1102087"/>
                  </a:lnTo>
                  <a:lnTo>
                    <a:pt x="55051" y="1072689"/>
                  </a:lnTo>
                  <a:lnTo>
                    <a:pt x="25661" y="1034645"/>
                  </a:lnTo>
                  <a:lnTo>
                    <a:pt x="6713" y="989750"/>
                  </a:lnTo>
                  <a:lnTo>
                    <a:pt x="0" y="939800"/>
                  </a:lnTo>
                  <a:lnTo>
                    <a:pt x="0" y="187960"/>
                  </a:lnTo>
                  <a:close/>
                </a:path>
              </a:pathLst>
            </a:custGeom>
            <a:ln w="9143">
              <a:solidFill>
                <a:srgbClr val="90A6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776731" y="2798825"/>
            <a:ext cx="4269105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В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ступку</a:t>
            </a:r>
            <a:r>
              <a:rPr sz="1600" spc="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поміщають</a:t>
            </a:r>
            <a:r>
              <a:rPr sz="1600" spc="4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2,8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г</a:t>
            </a:r>
            <a:r>
              <a:rPr sz="1600" spc="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суміші</a:t>
            </a:r>
            <a:r>
              <a:rPr sz="1600" spc="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напівфабри- </a:t>
            </a:r>
            <a:r>
              <a:rPr sz="1600" spc="-484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кату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димедрол</a:t>
            </a:r>
            <a:r>
              <a:rPr sz="1600" spc="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з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цукром</a:t>
            </a:r>
            <a:r>
              <a:rPr sz="1600" spc="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(0,03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+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0,25), 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затирають</a:t>
            </a:r>
            <a:r>
              <a:rPr sz="1600" spc="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пори</a:t>
            </a:r>
            <a:r>
              <a:rPr sz="1600" spc="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ступки,</a:t>
            </a:r>
            <a:r>
              <a:rPr sz="1600" spc="3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подрібнюють</a:t>
            </a:r>
            <a:r>
              <a:rPr sz="1600" spc="4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до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 однорідності,</a:t>
            </a:r>
            <a:r>
              <a:rPr sz="1600" spc="3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частину</a:t>
            </a:r>
            <a:r>
              <a:rPr sz="1600" spc="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відбирають</a:t>
            </a:r>
            <a:r>
              <a:rPr sz="1600" spc="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на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капсулу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709993" y="3974401"/>
            <a:ext cx="4510405" cy="1599565"/>
            <a:chOff x="709993" y="3974401"/>
            <a:chExt cx="4510405" cy="1599565"/>
          </a:xfrm>
        </p:grpSpPr>
        <p:sp>
          <p:nvSpPr>
            <p:cNvPr id="12" name="object 12"/>
            <p:cNvSpPr/>
            <p:nvPr/>
          </p:nvSpPr>
          <p:spPr>
            <a:xfrm>
              <a:off x="714755" y="3979164"/>
              <a:ext cx="4500880" cy="1590040"/>
            </a:xfrm>
            <a:custGeom>
              <a:avLst/>
              <a:gdLst/>
              <a:ahLst/>
              <a:cxnLst/>
              <a:rect l="l" t="t" r="r" b="b"/>
              <a:pathLst>
                <a:path w="4500880" h="1590039">
                  <a:moveTo>
                    <a:pt x="4235450" y="0"/>
                  </a:moveTo>
                  <a:lnTo>
                    <a:pt x="264922" y="0"/>
                  </a:lnTo>
                  <a:lnTo>
                    <a:pt x="217300" y="4268"/>
                  </a:lnTo>
                  <a:lnTo>
                    <a:pt x="172480" y="16575"/>
                  </a:lnTo>
                  <a:lnTo>
                    <a:pt x="131208" y="36171"/>
                  </a:lnTo>
                  <a:lnTo>
                    <a:pt x="94234" y="62309"/>
                  </a:lnTo>
                  <a:lnTo>
                    <a:pt x="62304" y="94239"/>
                  </a:lnTo>
                  <a:lnTo>
                    <a:pt x="36168" y="131214"/>
                  </a:lnTo>
                  <a:lnTo>
                    <a:pt x="16573" y="172485"/>
                  </a:lnTo>
                  <a:lnTo>
                    <a:pt x="4268" y="217304"/>
                  </a:lnTo>
                  <a:lnTo>
                    <a:pt x="0" y="264922"/>
                  </a:lnTo>
                  <a:lnTo>
                    <a:pt x="0" y="1324610"/>
                  </a:lnTo>
                  <a:lnTo>
                    <a:pt x="4268" y="1372227"/>
                  </a:lnTo>
                  <a:lnTo>
                    <a:pt x="16573" y="1417046"/>
                  </a:lnTo>
                  <a:lnTo>
                    <a:pt x="36168" y="1458317"/>
                  </a:lnTo>
                  <a:lnTo>
                    <a:pt x="62304" y="1495292"/>
                  </a:lnTo>
                  <a:lnTo>
                    <a:pt x="94234" y="1527222"/>
                  </a:lnTo>
                  <a:lnTo>
                    <a:pt x="131208" y="1553360"/>
                  </a:lnTo>
                  <a:lnTo>
                    <a:pt x="172480" y="1572956"/>
                  </a:lnTo>
                  <a:lnTo>
                    <a:pt x="217300" y="1585263"/>
                  </a:lnTo>
                  <a:lnTo>
                    <a:pt x="264922" y="1589532"/>
                  </a:lnTo>
                  <a:lnTo>
                    <a:pt x="4235450" y="1589532"/>
                  </a:lnTo>
                  <a:lnTo>
                    <a:pt x="4283067" y="1585263"/>
                  </a:lnTo>
                  <a:lnTo>
                    <a:pt x="4327886" y="1572956"/>
                  </a:lnTo>
                  <a:lnTo>
                    <a:pt x="4369157" y="1553360"/>
                  </a:lnTo>
                  <a:lnTo>
                    <a:pt x="4406132" y="1527222"/>
                  </a:lnTo>
                  <a:lnTo>
                    <a:pt x="4438062" y="1495292"/>
                  </a:lnTo>
                  <a:lnTo>
                    <a:pt x="4464200" y="1458317"/>
                  </a:lnTo>
                  <a:lnTo>
                    <a:pt x="4483796" y="1417046"/>
                  </a:lnTo>
                  <a:lnTo>
                    <a:pt x="4496103" y="1372227"/>
                  </a:lnTo>
                  <a:lnTo>
                    <a:pt x="4500372" y="1324610"/>
                  </a:lnTo>
                  <a:lnTo>
                    <a:pt x="4500372" y="264922"/>
                  </a:lnTo>
                  <a:lnTo>
                    <a:pt x="4496103" y="217304"/>
                  </a:lnTo>
                  <a:lnTo>
                    <a:pt x="4483796" y="172485"/>
                  </a:lnTo>
                  <a:lnTo>
                    <a:pt x="4464200" y="131214"/>
                  </a:lnTo>
                  <a:lnTo>
                    <a:pt x="4438062" y="94239"/>
                  </a:lnTo>
                  <a:lnTo>
                    <a:pt x="4406132" y="62309"/>
                  </a:lnTo>
                  <a:lnTo>
                    <a:pt x="4369157" y="36171"/>
                  </a:lnTo>
                  <a:lnTo>
                    <a:pt x="4327886" y="16575"/>
                  </a:lnTo>
                  <a:lnTo>
                    <a:pt x="4283067" y="4268"/>
                  </a:lnTo>
                  <a:lnTo>
                    <a:pt x="4235450" y="0"/>
                  </a:lnTo>
                  <a:close/>
                </a:path>
              </a:pathLst>
            </a:custGeom>
            <a:solidFill>
              <a:srgbClr val="DCEE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14755" y="3979164"/>
              <a:ext cx="4500880" cy="1590040"/>
            </a:xfrm>
            <a:custGeom>
              <a:avLst/>
              <a:gdLst/>
              <a:ahLst/>
              <a:cxnLst/>
              <a:rect l="l" t="t" r="r" b="b"/>
              <a:pathLst>
                <a:path w="4500880" h="1590039">
                  <a:moveTo>
                    <a:pt x="0" y="264922"/>
                  </a:moveTo>
                  <a:lnTo>
                    <a:pt x="4268" y="217304"/>
                  </a:lnTo>
                  <a:lnTo>
                    <a:pt x="16573" y="172485"/>
                  </a:lnTo>
                  <a:lnTo>
                    <a:pt x="36168" y="131214"/>
                  </a:lnTo>
                  <a:lnTo>
                    <a:pt x="62304" y="94239"/>
                  </a:lnTo>
                  <a:lnTo>
                    <a:pt x="94234" y="62309"/>
                  </a:lnTo>
                  <a:lnTo>
                    <a:pt x="131208" y="36171"/>
                  </a:lnTo>
                  <a:lnTo>
                    <a:pt x="172480" y="16575"/>
                  </a:lnTo>
                  <a:lnTo>
                    <a:pt x="217300" y="4268"/>
                  </a:lnTo>
                  <a:lnTo>
                    <a:pt x="264922" y="0"/>
                  </a:lnTo>
                  <a:lnTo>
                    <a:pt x="4235450" y="0"/>
                  </a:lnTo>
                  <a:lnTo>
                    <a:pt x="4283067" y="4268"/>
                  </a:lnTo>
                  <a:lnTo>
                    <a:pt x="4327886" y="16575"/>
                  </a:lnTo>
                  <a:lnTo>
                    <a:pt x="4369157" y="36171"/>
                  </a:lnTo>
                  <a:lnTo>
                    <a:pt x="4406132" y="62309"/>
                  </a:lnTo>
                  <a:lnTo>
                    <a:pt x="4438062" y="94239"/>
                  </a:lnTo>
                  <a:lnTo>
                    <a:pt x="4464200" y="131214"/>
                  </a:lnTo>
                  <a:lnTo>
                    <a:pt x="4483796" y="172485"/>
                  </a:lnTo>
                  <a:lnTo>
                    <a:pt x="4496103" y="217304"/>
                  </a:lnTo>
                  <a:lnTo>
                    <a:pt x="4500372" y="264922"/>
                  </a:lnTo>
                  <a:lnTo>
                    <a:pt x="4500372" y="1324610"/>
                  </a:lnTo>
                  <a:lnTo>
                    <a:pt x="4496103" y="1372227"/>
                  </a:lnTo>
                  <a:lnTo>
                    <a:pt x="4483796" y="1417046"/>
                  </a:lnTo>
                  <a:lnTo>
                    <a:pt x="4464200" y="1458317"/>
                  </a:lnTo>
                  <a:lnTo>
                    <a:pt x="4438062" y="1495292"/>
                  </a:lnTo>
                  <a:lnTo>
                    <a:pt x="4406132" y="1527222"/>
                  </a:lnTo>
                  <a:lnTo>
                    <a:pt x="4369157" y="1553360"/>
                  </a:lnTo>
                  <a:lnTo>
                    <a:pt x="4327886" y="1572956"/>
                  </a:lnTo>
                  <a:lnTo>
                    <a:pt x="4283067" y="1585263"/>
                  </a:lnTo>
                  <a:lnTo>
                    <a:pt x="4235450" y="1589532"/>
                  </a:lnTo>
                  <a:lnTo>
                    <a:pt x="264922" y="1589532"/>
                  </a:lnTo>
                  <a:lnTo>
                    <a:pt x="217300" y="1585263"/>
                  </a:lnTo>
                  <a:lnTo>
                    <a:pt x="172480" y="1572956"/>
                  </a:lnTo>
                  <a:lnTo>
                    <a:pt x="131208" y="1553360"/>
                  </a:lnTo>
                  <a:lnTo>
                    <a:pt x="94234" y="1527222"/>
                  </a:lnTo>
                  <a:lnTo>
                    <a:pt x="62304" y="1495292"/>
                  </a:lnTo>
                  <a:lnTo>
                    <a:pt x="36168" y="1458317"/>
                  </a:lnTo>
                  <a:lnTo>
                    <a:pt x="16573" y="1417046"/>
                  </a:lnTo>
                  <a:lnTo>
                    <a:pt x="4268" y="1372227"/>
                  </a:lnTo>
                  <a:lnTo>
                    <a:pt x="0" y="1324610"/>
                  </a:lnTo>
                  <a:lnTo>
                    <a:pt x="0" y="264922"/>
                  </a:lnTo>
                  <a:close/>
                </a:path>
              </a:pathLst>
            </a:custGeom>
            <a:ln w="9144">
              <a:solidFill>
                <a:srgbClr val="90A6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870915" y="4091432"/>
            <a:ext cx="418782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82905" algn="l"/>
                <a:tab pos="1242060" algn="l"/>
                <a:tab pos="1719580" algn="l"/>
                <a:tab pos="2546985" algn="l"/>
                <a:tab pos="3833495" algn="l"/>
              </a:tabLst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У	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с</a:t>
            </a:r>
            <a:r>
              <a:rPr sz="1600" spc="-15" dirty="0">
                <a:solidFill>
                  <a:srgbClr val="496382"/>
                </a:solidFill>
                <a:latin typeface="Tahoma"/>
                <a:cs typeface="Tahoma"/>
              </a:rPr>
              <a:t>т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у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пк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у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	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д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о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	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с</a:t>
            </a:r>
            <a:r>
              <a:rPr sz="1600" spc="-15" dirty="0">
                <a:solidFill>
                  <a:srgbClr val="496382"/>
                </a:solidFill>
                <a:latin typeface="Tahoma"/>
                <a:cs typeface="Tahoma"/>
              </a:rPr>
              <a:t>у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м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і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ші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	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п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о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сл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і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дов</a:t>
            </a:r>
            <a:r>
              <a:rPr sz="1600" spc="10" dirty="0">
                <a:solidFill>
                  <a:srgbClr val="496382"/>
                </a:solidFill>
                <a:latin typeface="Tahoma"/>
                <a:cs typeface="Tahoma"/>
              </a:rPr>
              <a:t>н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о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	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п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ри</a:t>
            </a: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перемішуванні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713735" y="4334967"/>
            <a:ext cx="234569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964565" algn="l"/>
                <a:tab pos="1410335" algn="l"/>
              </a:tabLst>
            </a:pP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д</a:t>
            </a:r>
            <a:r>
              <a:rPr sz="1600" spc="-15" dirty="0">
                <a:solidFill>
                  <a:srgbClr val="496382"/>
                </a:solidFill>
                <a:latin typeface="Tahoma"/>
                <a:cs typeface="Tahoma"/>
              </a:rPr>
              <a:t>о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да</a:t>
            </a:r>
            <a:r>
              <a:rPr sz="1600" spc="-15" dirty="0">
                <a:solidFill>
                  <a:srgbClr val="496382"/>
                </a:solidFill>
                <a:latin typeface="Tahoma"/>
                <a:cs typeface="Tahoma"/>
              </a:rPr>
              <a:t>ю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ть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	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0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,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3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	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ефе</a:t>
            </a:r>
            <a:r>
              <a:rPr sz="1600" spc="-15" dirty="0">
                <a:solidFill>
                  <a:srgbClr val="496382"/>
                </a:solidFill>
                <a:latin typeface="Tahoma"/>
                <a:cs typeface="Tahoma"/>
              </a:rPr>
              <a:t>д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рину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70915" y="4579365"/>
            <a:ext cx="4189729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гідрохлориду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отриманого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на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вимогу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і 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частинами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додають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з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капсули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залишок </a:t>
            </a:r>
            <a:r>
              <a:rPr sz="1600" spc="-484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суміші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напівфабрикату,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перемішують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до </a:t>
            </a:r>
            <a:r>
              <a:rPr sz="1600" spc="-484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однорідності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709993" y="5816917"/>
            <a:ext cx="4438650" cy="828040"/>
            <a:chOff x="709993" y="5816917"/>
            <a:chExt cx="4438650" cy="828040"/>
          </a:xfrm>
        </p:grpSpPr>
        <p:sp>
          <p:nvSpPr>
            <p:cNvPr id="18" name="object 18"/>
            <p:cNvSpPr/>
            <p:nvPr/>
          </p:nvSpPr>
          <p:spPr>
            <a:xfrm>
              <a:off x="714755" y="5821679"/>
              <a:ext cx="4429125" cy="818515"/>
            </a:xfrm>
            <a:custGeom>
              <a:avLst/>
              <a:gdLst/>
              <a:ahLst/>
              <a:cxnLst/>
              <a:rect l="l" t="t" r="r" b="b"/>
              <a:pathLst>
                <a:path w="4429125" h="818515">
                  <a:moveTo>
                    <a:pt x="4292346" y="0"/>
                  </a:moveTo>
                  <a:lnTo>
                    <a:pt x="136397" y="0"/>
                  </a:lnTo>
                  <a:lnTo>
                    <a:pt x="93283" y="6953"/>
                  </a:lnTo>
                  <a:lnTo>
                    <a:pt x="55840" y="26315"/>
                  </a:lnTo>
                  <a:lnTo>
                    <a:pt x="26315" y="55840"/>
                  </a:lnTo>
                  <a:lnTo>
                    <a:pt x="6953" y="93283"/>
                  </a:lnTo>
                  <a:lnTo>
                    <a:pt x="0" y="136398"/>
                  </a:lnTo>
                  <a:lnTo>
                    <a:pt x="0" y="681990"/>
                  </a:lnTo>
                  <a:lnTo>
                    <a:pt x="6953" y="725099"/>
                  </a:lnTo>
                  <a:lnTo>
                    <a:pt x="26315" y="762541"/>
                  </a:lnTo>
                  <a:lnTo>
                    <a:pt x="55840" y="792069"/>
                  </a:lnTo>
                  <a:lnTo>
                    <a:pt x="93283" y="811433"/>
                  </a:lnTo>
                  <a:lnTo>
                    <a:pt x="136397" y="818388"/>
                  </a:lnTo>
                  <a:lnTo>
                    <a:pt x="4292346" y="818388"/>
                  </a:lnTo>
                  <a:lnTo>
                    <a:pt x="4335450" y="811433"/>
                  </a:lnTo>
                  <a:lnTo>
                    <a:pt x="4372892" y="792069"/>
                  </a:lnTo>
                  <a:lnTo>
                    <a:pt x="4402421" y="762541"/>
                  </a:lnTo>
                  <a:lnTo>
                    <a:pt x="4421788" y="725099"/>
                  </a:lnTo>
                  <a:lnTo>
                    <a:pt x="4428744" y="681990"/>
                  </a:lnTo>
                  <a:lnTo>
                    <a:pt x="4428744" y="136398"/>
                  </a:lnTo>
                  <a:lnTo>
                    <a:pt x="4421788" y="93283"/>
                  </a:lnTo>
                  <a:lnTo>
                    <a:pt x="4402421" y="55840"/>
                  </a:lnTo>
                  <a:lnTo>
                    <a:pt x="4372892" y="26315"/>
                  </a:lnTo>
                  <a:lnTo>
                    <a:pt x="4335450" y="6953"/>
                  </a:lnTo>
                  <a:lnTo>
                    <a:pt x="4292346" y="0"/>
                  </a:lnTo>
                  <a:close/>
                </a:path>
              </a:pathLst>
            </a:custGeom>
            <a:solidFill>
              <a:srgbClr val="DCEE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14755" y="5821679"/>
              <a:ext cx="4429125" cy="818515"/>
            </a:xfrm>
            <a:custGeom>
              <a:avLst/>
              <a:gdLst/>
              <a:ahLst/>
              <a:cxnLst/>
              <a:rect l="l" t="t" r="r" b="b"/>
              <a:pathLst>
                <a:path w="4429125" h="818515">
                  <a:moveTo>
                    <a:pt x="0" y="136398"/>
                  </a:moveTo>
                  <a:lnTo>
                    <a:pt x="6953" y="93283"/>
                  </a:lnTo>
                  <a:lnTo>
                    <a:pt x="26315" y="55840"/>
                  </a:lnTo>
                  <a:lnTo>
                    <a:pt x="55840" y="26315"/>
                  </a:lnTo>
                  <a:lnTo>
                    <a:pt x="93283" y="6953"/>
                  </a:lnTo>
                  <a:lnTo>
                    <a:pt x="136397" y="0"/>
                  </a:lnTo>
                  <a:lnTo>
                    <a:pt x="4292346" y="0"/>
                  </a:lnTo>
                  <a:lnTo>
                    <a:pt x="4335450" y="6953"/>
                  </a:lnTo>
                  <a:lnTo>
                    <a:pt x="4372892" y="26315"/>
                  </a:lnTo>
                  <a:lnTo>
                    <a:pt x="4402421" y="55840"/>
                  </a:lnTo>
                  <a:lnTo>
                    <a:pt x="4421788" y="93283"/>
                  </a:lnTo>
                  <a:lnTo>
                    <a:pt x="4428744" y="136398"/>
                  </a:lnTo>
                  <a:lnTo>
                    <a:pt x="4428744" y="681990"/>
                  </a:lnTo>
                  <a:lnTo>
                    <a:pt x="4421788" y="725099"/>
                  </a:lnTo>
                  <a:lnTo>
                    <a:pt x="4402421" y="762541"/>
                  </a:lnTo>
                  <a:lnTo>
                    <a:pt x="4372892" y="792069"/>
                  </a:lnTo>
                  <a:lnTo>
                    <a:pt x="4335450" y="811433"/>
                  </a:lnTo>
                  <a:lnTo>
                    <a:pt x="4292346" y="818388"/>
                  </a:lnTo>
                  <a:lnTo>
                    <a:pt x="136397" y="818388"/>
                  </a:lnTo>
                  <a:lnTo>
                    <a:pt x="93283" y="811433"/>
                  </a:lnTo>
                  <a:lnTo>
                    <a:pt x="55840" y="792069"/>
                  </a:lnTo>
                  <a:lnTo>
                    <a:pt x="26315" y="762541"/>
                  </a:lnTo>
                  <a:lnTo>
                    <a:pt x="6953" y="725099"/>
                  </a:lnTo>
                  <a:lnTo>
                    <a:pt x="0" y="681990"/>
                  </a:lnTo>
                  <a:lnTo>
                    <a:pt x="0" y="136398"/>
                  </a:lnTo>
                  <a:close/>
                </a:path>
              </a:pathLst>
            </a:custGeom>
            <a:ln w="9144">
              <a:solidFill>
                <a:srgbClr val="90A6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861161" y="5895847"/>
            <a:ext cx="4133850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95"/>
              </a:spcBef>
              <a:tabLst>
                <a:tab pos="1271905" algn="l"/>
              </a:tabLst>
            </a:pP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Розважують	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на 10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 доз</a:t>
            </a:r>
            <a:r>
              <a:rPr sz="1600" spc="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по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0,31,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упаковують </a:t>
            </a:r>
            <a:r>
              <a:rPr sz="1600" spc="-484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у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 пергаментні</a:t>
            </a:r>
            <a:r>
              <a:rPr sz="1600" spc="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капсули</a:t>
            </a:r>
            <a:r>
              <a:rPr sz="1600" spc="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і оформляють</a:t>
            </a:r>
            <a:r>
              <a:rPr sz="1600" spc="5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до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відпуску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293233" y="5541061"/>
            <a:ext cx="3601720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Оформлення:</a:t>
            </a:r>
            <a:r>
              <a:rPr sz="1600" spc="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№ рецепта,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 етикетка</a:t>
            </a:r>
            <a:endParaRPr sz="1600">
              <a:latin typeface="Tahoma"/>
              <a:cs typeface="Tahoma"/>
            </a:endParaRPr>
          </a:p>
          <a:p>
            <a:pPr marL="12700" marR="5080" algn="just">
              <a:lnSpc>
                <a:spcPct val="100000"/>
              </a:lnSpc>
              <a:spcBef>
                <a:spcPts val="5"/>
              </a:spcBef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«Внутрішнє»,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сигнатура, «Поводитись </a:t>
            </a:r>
            <a:r>
              <a:rPr sz="1600" spc="-484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з обережністю,»,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«Берегти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від дітей». </a:t>
            </a:r>
            <a:r>
              <a:rPr sz="1600" spc="-484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Опечатують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2753867" y="3739388"/>
            <a:ext cx="6193790" cy="775335"/>
            <a:chOff x="2753867" y="3739388"/>
            <a:chExt cx="6193790" cy="775335"/>
          </a:xfrm>
        </p:grpSpPr>
        <p:pic>
          <p:nvPicPr>
            <p:cNvPr id="23" name="object 2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53867" y="3739388"/>
              <a:ext cx="76073" cy="192531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5704332" y="3902964"/>
              <a:ext cx="3238500" cy="607060"/>
            </a:xfrm>
            <a:custGeom>
              <a:avLst/>
              <a:gdLst/>
              <a:ahLst/>
              <a:cxnLst/>
              <a:rect l="l" t="t" r="r" b="b"/>
              <a:pathLst>
                <a:path w="3238500" h="607060">
                  <a:moveTo>
                    <a:pt x="3137408" y="0"/>
                  </a:moveTo>
                  <a:lnTo>
                    <a:pt x="101091" y="0"/>
                  </a:lnTo>
                  <a:lnTo>
                    <a:pt x="61721" y="7937"/>
                  </a:lnTo>
                  <a:lnTo>
                    <a:pt x="29590" y="29591"/>
                  </a:lnTo>
                  <a:lnTo>
                    <a:pt x="7937" y="61722"/>
                  </a:lnTo>
                  <a:lnTo>
                    <a:pt x="0" y="101092"/>
                  </a:lnTo>
                  <a:lnTo>
                    <a:pt x="0" y="505460"/>
                  </a:lnTo>
                  <a:lnTo>
                    <a:pt x="7937" y="544830"/>
                  </a:lnTo>
                  <a:lnTo>
                    <a:pt x="29591" y="576961"/>
                  </a:lnTo>
                  <a:lnTo>
                    <a:pt x="61722" y="598614"/>
                  </a:lnTo>
                  <a:lnTo>
                    <a:pt x="101091" y="606552"/>
                  </a:lnTo>
                  <a:lnTo>
                    <a:pt x="3137408" y="606552"/>
                  </a:lnTo>
                  <a:lnTo>
                    <a:pt x="3176778" y="598614"/>
                  </a:lnTo>
                  <a:lnTo>
                    <a:pt x="3208909" y="576961"/>
                  </a:lnTo>
                  <a:lnTo>
                    <a:pt x="3230562" y="544830"/>
                  </a:lnTo>
                  <a:lnTo>
                    <a:pt x="3238499" y="505460"/>
                  </a:lnTo>
                  <a:lnTo>
                    <a:pt x="3238499" y="101092"/>
                  </a:lnTo>
                  <a:lnTo>
                    <a:pt x="3230562" y="61722"/>
                  </a:lnTo>
                  <a:lnTo>
                    <a:pt x="3208909" y="29591"/>
                  </a:lnTo>
                  <a:lnTo>
                    <a:pt x="3176778" y="7937"/>
                  </a:lnTo>
                  <a:lnTo>
                    <a:pt x="3137408" y="0"/>
                  </a:lnTo>
                  <a:close/>
                </a:path>
              </a:pathLst>
            </a:custGeom>
            <a:solidFill>
              <a:srgbClr val="DFF4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704332" y="3902964"/>
              <a:ext cx="3238500" cy="607060"/>
            </a:xfrm>
            <a:custGeom>
              <a:avLst/>
              <a:gdLst/>
              <a:ahLst/>
              <a:cxnLst/>
              <a:rect l="l" t="t" r="r" b="b"/>
              <a:pathLst>
                <a:path w="3238500" h="607060">
                  <a:moveTo>
                    <a:pt x="0" y="101092"/>
                  </a:moveTo>
                  <a:lnTo>
                    <a:pt x="7937" y="61722"/>
                  </a:lnTo>
                  <a:lnTo>
                    <a:pt x="29590" y="29591"/>
                  </a:lnTo>
                  <a:lnTo>
                    <a:pt x="61721" y="7937"/>
                  </a:lnTo>
                  <a:lnTo>
                    <a:pt x="101091" y="0"/>
                  </a:lnTo>
                  <a:lnTo>
                    <a:pt x="3137408" y="0"/>
                  </a:lnTo>
                  <a:lnTo>
                    <a:pt x="3176778" y="7937"/>
                  </a:lnTo>
                  <a:lnTo>
                    <a:pt x="3208909" y="29591"/>
                  </a:lnTo>
                  <a:lnTo>
                    <a:pt x="3230562" y="61722"/>
                  </a:lnTo>
                  <a:lnTo>
                    <a:pt x="3238499" y="101092"/>
                  </a:lnTo>
                  <a:lnTo>
                    <a:pt x="3238499" y="505460"/>
                  </a:lnTo>
                  <a:lnTo>
                    <a:pt x="3230562" y="544830"/>
                  </a:lnTo>
                  <a:lnTo>
                    <a:pt x="3208909" y="576961"/>
                  </a:lnTo>
                  <a:lnTo>
                    <a:pt x="3176778" y="598614"/>
                  </a:lnTo>
                  <a:lnTo>
                    <a:pt x="3137408" y="606552"/>
                  </a:lnTo>
                  <a:lnTo>
                    <a:pt x="101091" y="606552"/>
                  </a:lnTo>
                  <a:lnTo>
                    <a:pt x="61722" y="598614"/>
                  </a:lnTo>
                  <a:lnTo>
                    <a:pt x="29591" y="576961"/>
                  </a:lnTo>
                  <a:lnTo>
                    <a:pt x="7937" y="544830"/>
                  </a:lnTo>
                  <a:lnTo>
                    <a:pt x="0" y="505460"/>
                  </a:lnTo>
                  <a:lnTo>
                    <a:pt x="0" y="101092"/>
                  </a:lnTo>
                  <a:close/>
                </a:path>
              </a:pathLst>
            </a:custGeom>
            <a:ln w="9143">
              <a:solidFill>
                <a:srgbClr val="90A6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1594485" y="641096"/>
            <a:ext cx="503999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785110" algn="l"/>
              </a:tabLst>
            </a:pP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ВИГОТОВЛЕННЯ</a:t>
            </a:r>
            <a:r>
              <a:rPr sz="1600" spc="6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ПОРОШКІВ	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З</a:t>
            </a:r>
            <a:r>
              <a:rPr sz="1600" spc="4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НАПІВФАБРИКАТАМИ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880608" y="3967353"/>
            <a:ext cx="288480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79500" marR="5080" indent="-1067435">
              <a:lnSpc>
                <a:spcPct val="100000"/>
              </a:lnSpc>
              <a:spcBef>
                <a:spcPts val="95"/>
              </a:spcBef>
              <a:tabLst>
                <a:tab pos="2012950" algn="l"/>
              </a:tabLst>
            </a:pP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Відбирають</a:t>
            </a:r>
            <a:r>
              <a:rPr sz="1600" spc="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частину	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суміші</a:t>
            </a:r>
            <a:r>
              <a:rPr sz="1600" spc="-6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на </a:t>
            </a:r>
            <a:r>
              <a:rPr sz="1600" spc="-484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капсулу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5280914" y="2857309"/>
            <a:ext cx="3764279" cy="1430020"/>
            <a:chOff x="5280914" y="2857309"/>
            <a:chExt cx="3764279" cy="1430020"/>
          </a:xfrm>
        </p:grpSpPr>
        <p:sp>
          <p:nvSpPr>
            <p:cNvPr id="29" name="object 29"/>
            <p:cNvSpPr/>
            <p:nvPr/>
          </p:nvSpPr>
          <p:spPr>
            <a:xfrm>
              <a:off x="5280914" y="3211703"/>
              <a:ext cx="441325" cy="1075690"/>
            </a:xfrm>
            <a:custGeom>
              <a:avLst/>
              <a:gdLst/>
              <a:ahLst/>
              <a:cxnLst/>
              <a:rect l="l" t="t" r="r" b="b"/>
              <a:pathLst>
                <a:path w="441325" h="1075689">
                  <a:moveTo>
                    <a:pt x="399933" y="1006919"/>
                  </a:moveTo>
                  <a:lnTo>
                    <a:pt x="370459" y="1018667"/>
                  </a:lnTo>
                  <a:lnTo>
                    <a:pt x="434086" y="1075309"/>
                  </a:lnTo>
                  <a:lnTo>
                    <a:pt x="438834" y="1018667"/>
                  </a:lnTo>
                  <a:lnTo>
                    <a:pt x="404622" y="1018667"/>
                  </a:lnTo>
                  <a:lnTo>
                    <a:pt x="399933" y="1006919"/>
                  </a:lnTo>
                  <a:close/>
                </a:path>
                <a:path w="441325" h="1075689">
                  <a:moveTo>
                    <a:pt x="411740" y="1002213"/>
                  </a:moveTo>
                  <a:lnTo>
                    <a:pt x="399933" y="1006919"/>
                  </a:lnTo>
                  <a:lnTo>
                    <a:pt x="404622" y="1018667"/>
                  </a:lnTo>
                  <a:lnTo>
                    <a:pt x="416433" y="1013968"/>
                  </a:lnTo>
                  <a:lnTo>
                    <a:pt x="411740" y="1002213"/>
                  </a:lnTo>
                  <a:close/>
                </a:path>
                <a:path w="441325" h="1075689">
                  <a:moveTo>
                    <a:pt x="441198" y="990473"/>
                  </a:moveTo>
                  <a:lnTo>
                    <a:pt x="411740" y="1002213"/>
                  </a:lnTo>
                  <a:lnTo>
                    <a:pt x="416433" y="1013968"/>
                  </a:lnTo>
                  <a:lnTo>
                    <a:pt x="404622" y="1018667"/>
                  </a:lnTo>
                  <a:lnTo>
                    <a:pt x="438834" y="1018667"/>
                  </a:lnTo>
                  <a:lnTo>
                    <a:pt x="441198" y="990473"/>
                  </a:lnTo>
                  <a:close/>
                </a:path>
                <a:path w="441325" h="1075689">
                  <a:moveTo>
                    <a:pt x="11684" y="0"/>
                  </a:moveTo>
                  <a:lnTo>
                    <a:pt x="0" y="4825"/>
                  </a:lnTo>
                  <a:lnTo>
                    <a:pt x="399933" y="1006919"/>
                  </a:lnTo>
                  <a:lnTo>
                    <a:pt x="411740" y="1002213"/>
                  </a:lnTo>
                  <a:lnTo>
                    <a:pt x="11684" y="0"/>
                  </a:lnTo>
                  <a:close/>
                </a:path>
              </a:pathLst>
            </a:custGeom>
            <a:solidFill>
              <a:srgbClr val="164A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5631180" y="2862072"/>
              <a:ext cx="3409315" cy="763905"/>
            </a:xfrm>
            <a:custGeom>
              <a:avLst/>
              <a:gdLst/>
              <a:ahLst/>
              <a:cxnLst/>
              <a:rect l="l" t="t" r="r" b="b"/>
              <a:pathLst>
                <a:path w="3409315" h="763904">
                  <a:moveTo>
                    <a:pt x="3281934" y="0"/>
                  </a:moveTo>
                  <a:lnTo>
                    <a:pt x="127254" y="0"/>
                  </a:lnTo>
                  <a:lnTo>
                    <a:pt x="77741" y="10007"/>
                  </a:lnTo>
                  <a:lnTo>
                    <a:pt x="37290" y="37290"/>
                  </a:lnTo>
                  <a:lnTo>
                    <a:pt x="10007" y="77741"/>
                  </a:lnTo>
                  <a:lnTo>
                    <a:pt x="0" y="127253"/>
                  </a:lnTo>
                  <a:lnTo>
                    <a:pt x="0" y="636269"/>
                  </a:lnTo>
                  <a:lnTo>
                    <a:pt x="10007" y="685782"/>
                  </a:lnTo>
                  <a:lnTo>
                    <a:pt x="37290" y="726233"/>
                  </a:lnTo>
                  <a:lnTo>
                    <a:pt x="77741" y="753516"/>
                  </a:lnTo>
                  <a:lnTo>
                    <a:pt x="127254" y="763523"/>
                  </a:lnTo>
                  <a:lnTo>
                    <a:pt x="3281934" y="763523"/>
                  </a:lnTo>
                  <a:lnTo>
                    <a:pt x="3331446" y="753516"/>
                  </a:lnTo>
                  <a:lnTo>
                    <a:pt x="3371897" y="726233"/>
                  </a:lnTo>
                  <a:lnTo>
                    <a:pt x="3399180" y="685782"/>
                  </a:lnTo>
                  <a:lnTo>
                    <a:pt x="3409188" y="636269"/>
                  </a:lnTo>
                  <a:lnTo>
                    <a:pt x="3409188" y="127253"/>
                  </a:lnTo>
                  <a:lnTo>
                    <a:pt x="3399180" y="77741"/>
                  </a:lnTo>
                  <a:lnTo>
                    <a:pt x="3371897" y="37290"/>
                  </a:lnTo>
                  <a:lnTo>
                    <a:pt x="3331446" y="10007"/>
                  </a:lnTo>
                  <a:lnTo>
                    <a:pt x="3281934" y="0"/>
                  </a:lnTo>
                  <a:close/>
                </a:path>
              </a:pathLst>
            </a:custGeom>
            <a:solidFill>
              <a:srgbClr val="DFF4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631180" y="2862072"/>
              <a:ext cx="3409315" cy="763905"/>
            </a:xfrm>
            <a:custGeom>
              <a:avLst/>
              <a:gdLst/>
              <a:ahLst/>
              <a:cxnLst/>
              <a:rect l="l" t="t" r="r" b="b"/>
              <a:pathLst>
                <a:path w="3409315" h="763904">
                  <a:moveTo>
                    <a:pt x="0" y="127253"/>
                  </a:moveTo>
                  <a:lnTo>
                    <a:pt x="10007" y="77741"/>
                  </a:lnTo>
                  <a:lnTo>
                    <a:pt x="37290" y="37290"/>
                  </a:lnTo>
                  <a:lnTo>
                    <a:pt x="77741" y="10007"/>
                  </a:lnTo>
                  <a:lnTo>
                    <a:pt x="127254" y="0"/>
                  </a:lnTo>
                  <a:lnTo>
                    <a:pt x="3281934" y="0"/>
                  </a:lnTo>
                  <a:lnTo>
                    <a:pt x="3331446" y="10007"/>
                  </a:lnTo>
                  <a:lnTo>
                    <a:pt x="3371897" y="37290"/>
                  </a:lnTo>
                  <a:lnTo>
                    <a:pt x="3399180" y="77741"/>
                  </a:lnTo>
                  <a:lnTo>
                    <a:pt x="3409188" y="127253"/>
                  </a:lnTo>
                  <a:lnTo>
                    <a:pt x="3409188" y="636269"/>
                  </a:lnTo>
                  <a:lnTo>
                    <a:pt x="3399180" y="685782"/>
                  </a:lnTo>
                  <a:lnTo>
                    <a:pt x="3371897" y="726233"/>
                  </a:lnTo>
                  <a:lnTo>
                    <a:pt x="3331446" y="753516"/>
                  </a:lnTo>
                  <a:lnTo>
                    <a:pt x="3281934" y="763523"/>
                  </a:lnTo>
                  <a:lnTo>
                    <a:pt x="127254" y="763523"/>
                  </a:lnTo>
                  <a:lnTo>
                    <a:pt x="77741" y="753516"/>
                  </a:lnTo>
                  <a:lnTo>
                    <a:pt x="37290" y="726233"/>
                  </a:lnTo>
                  <a:lnTo>
                    <a:pt x="10007" y="685782"/>
                  </a:lnTo>
                  <a:lnTo>
                    <a:pt x="0" y="636269"/>
                  </a:lnTo>
                  <a:lnTo>
                    <a:pt x="0" y="127253"/>
                  </a:lnTo>
                  <a:close/>
                </a:path>
              </a:pathLst>
            </a:custGeom>
            <a:ln w="9144">
              <a:solidFill>
                <a:srgbClr val="90A6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5934583" y="2932887"/>
            <a:ext cx="280479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Суміш</a:t>
            </a:r>
            <a:r>
              <a:rPr sz="1600" spc="-3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напівфабрикату</a:t>
            </a:r>
            <a:endParaRPr sz="16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прописана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в</a:t>
            </a:r>
            <a:r>
              <a:rPr sz="1600" spc="-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більшій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 кількості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2677667" y="3159886"/>
            <a:ext cx="3037840" cy="2661920"/>
            <a:chOff x="2677667" y="3159886"/>
            <a:chExt cx="3037840" cy="2661920"/>
          </a:xfrm>
        </p:grpSpPr>
        <p:sp>
          <p:nvSpPr>
            <p:cNvPr id="34" name="object 34"/>
            <p:cNvSpPr/>
            <p:nvPr/>
          </p:nvSpPr>
          <p:spPr>
            <a:xfrm>
              <a:off x="5286120" y="3159886"/>
              <a:ext cx="429259" cy="81915"/>
            </a:xfrm>
            <a:custGeom>
              <a:avLst/>
              <a:gdLst/>
              <a:ahLst/>
              <a:cxnLst/>
              <a:rect l="l" t="t" r="r" b="b"/>
              <a:pathLst>
                <a:path w="429260" h="81914">
                  <a:moveTo>
                    <a:pt x="352455" y="31578"/>
                  </a:moveTo>
                  <a:lnTo>
                    <a:pt x="0" y="69214"/>
                  </a:lnTo>
                  <a:lnTo>
                    <a:pt x="1269" y="81914"/>
                  </a:lnTo>
                  <a:lnTo>
                    <a:pt x="353794" y="44271"/>
                  </a:lnTo>
                  <a:lnTo>
                    <a:pt x="352455" y="31578"/>
                  </a:lnTo>
                  <a:close/>
                </a:path>
                <a:path w="429260" h="81914">
                  <a:moveTo>
                    <a:pt x="428284" y="30225"/>
                  </a:moveTo>
                  <a:lnTo>
                    <a:pt x="365125" y="30225"/>
                  </a:lnTo>
                  <a:lnTo>
                    <a:pt x="366394" y="42925"/>
                  </a:lnTo>
                  <a:lnTo>
                    <a:pt x="353794" y="44271"/>
                  </a:lnTo>
                  <a:lnTo>
                    <a:pt x="357124" y="75818"/>
                  </a:lnTo>
                  <a:lnTo>
                    <a:pt x="428284" y="30225"/>
                  </a:lnTo>
                  <a:close/>
                </a:path>
                <a:path w="429260" h="81914">
                  <a:moveTo>
                    <a:pt x="365125" y="30225"/>
                  </a:moveTo>
                  <a:lnTo>
                    <a:pt x="352455" y="31578"/>
                  </a:lnTo>
                  <a:lnTo>
                    <a:pt x="353794" y="44271"/>
                  </a:lnTo>
                  <a:lnTo>
                    <a:pt x="366394" y="42925"/>
                  </a:lnTo>
                  <a:lnTo>
                    <a:pt x="365125" y="30225"/>
                  </a:lnTo>
                  <a:close/>
                </a:path>
                <a:path w="429260" h="81914">
                  <a:moveTo>
                    <a:pt x="349123" y="0"/>
                  </a:moveTo>
                  <a:lnTo>
                    <a:pt x="352455" y="31578"/>
                  </a:lnTo>
                  <a:lnTo>
                    <a:pt x="365125" y="30225"/>
                  </a:lnTo>
                  <a:lnTo>
                    <a:pt x="428284" y="30225"/>
                  </a:lnTo>
                  <a:lnTo>
                    <a:pt x="428878" y="29845"/>
                  </a:lnTo>
                  <a:lnTo>
                    <a:pt x="349123" y="0"/>
                  </a:lnTo>
                  <a:close/>
                </a:path>
              </a:pathLst>
            </a:custGeom>
            <a:solidFill>
              <a:srgbClr val="164A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77667" y="5605272"/>
              <a:ext cx="76200" cy="216408"/>
            </a:xfrm>
            <a:prstGeom prst="rect">
              <a:avLst/>
            </a:prstGeom>
          </p:spPr>
        </p:pic>
      </p:grpSp>
      <p:grpSp>
        <p:nvGrpSpPr>
          <p:cNvPr id="36" name="object 36"/>
          <p:cNvGrpSpPr/>
          <p:nvPr/>
        </p:nvGrpSpPr>
        <p:grpSpPr>
          <a:xfrm>
            <a:off x="725423" y="1572767"/>
            <a:ext cx="8100059" cy="751840"/>
            <a:chOff x="725423" y="1572767"/>
            <a:chExt cx="8100059" cy="751840"/>
          </a:xfrm>
        </p:grpSpPr>
        <p:sp>
          <p:nvSpPr>
            <p:cNvPr id="37" name="object 37"/>
            <p:cNvSpPr/>
            <p:nvPr/>
          </p:nvSpPr>
          <p:spPr>
            <a:xfrm>
              <a:off x="729995" y="1577339"/>
              <a:ext cx="8091170" cy="742315"/>
            </a:xfrm>
            <a:custGeom>
              <a:avLst/>
              <a:gdLst/>
              <a:ahLst/>
              <a:cxnLst/>
              <a:rect l="l" t="t" r="r" b="b"/>
              <a:pathLst>
                <a:path w="8091170" h="742314">
                  <a:moveTo>
                    <a:pt x="7967218" y="0"/>
                  </a:moveTo>
                  <a:lnTo>
                    <a:pt x="123698" y="0"/>
                  </a:lnTo>
                  <a:lnTo>
                    <a:pt x="75550" y="9719"/>
                  </a:lnTo>
                  <a:lnTo>
                    <a:pt x="36231" y="36226"/>
                  </a:lnTo>
                  <a:lnTo>
                    <a:pt x="9721" y="75545"/>
                  </a:lnTo>
                  <a:lnTo>
                    <a:pt x="0" y="123698"/>
                  </a:lnTo>
                  <a:lnTo>
                    <a:pt x="0" y="618489"/>
                  </a:lnTo>
                  <a:lnTo>
                    <a:pt x="9721" y="666642"/>
                  </a:lnTo>
                  <a:lnTo>
                    <a:pt x="36231" y="705961"/>
                  </a:lnTo>
                  <a:lnTo>
                    <a:pt x="75550" y="732468"/>
                  </a:lnTo>
                  <a:lnTo>
                    <a:pt x="123698" y="742188"/>
                  </a:lnTo>
                  <a:lnTo>
                    <a:pt x="7967218" y="742188"/>
                  </a:lnTo>
                  <a:lnTo>
                    <a:pt x="8015370" y="732468"/>
                  </a:lnTo>
                  <a:lnTo>
                    <a:pt x="8054689" y="705961"/>
                  </a:lnTo>
                  <a:lnTo>
                    <a:pt x="8081196" y="666642"/>
                  </a:lnTo>
                  <a:lnTo>
                    <a:pt x="8090915" y="618489"/>
                  </a:lnTo>
                  <a:lnTo>
                    <a:pt x="8090915" y="123698"/>
                  </a:lnTo>
                  <a:lnTo>
                    <a:pt x="8081196" y="75545"/>
                  </a:lnTo>
                  <a:lnTo>
                    <a:pt x="8054689" y="36226"/>
                  </a:lnTo>
                  <a:lnTo>
                    <a:pt x="8015370" y="9719"/>
                  </a:lnTo>
                  <a:lnTo>
                    <a:pt x="7967218" y="0"/>
                  </a:lnTo>
                  <a:close/>
                </a:path>
              </a:pathLst>
            </a:custGeom>
            <a:solidFill>
              <a:srgbClr val="DCEE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729995" y="1577339"/>
              <a:ext cx="8091170" cy="742315"/>
            </a:xfrm>
            <a:custGeom>
              <a:avLst/>
              <a:gdLst/>
              <a:ahLst/>
              <a:cxnLst/>
              <a:rect l="l" t="t" r="r" b="b"/>
              <a:pathLst>
                <a:path w="8091170" h="742314">
                  <a:moveTo>
                    <a:pt x="0" y="123698"/>
                  </a:moveTo>
                  <a:lnTo>
                    <a:pt x="9721" y="75545"/>
                  </a:lnTo>
                  <a:lnTo>
                    <a:pt x="36231" y="36226"/>
                  </a:lnTo>
                  <a:lnTo>
                    <a:pt x="75550" y="9719"/>
                  </a:lnTo>
                  <a:lnTo>
                    <a:pt x="123698" y="0"/>
                  </a:lnTo>
                  <a:lnTo>
                    <a:pt x="7967218" y="0"/>
                  </a:lnTo>
                  <a:lnTo>
                    <a:pt x="8015370" y="9719"/>
                  </a:lnTo>
                  <a:lnTo>
                    <a:pt x="8054689" y="36226"/>
                  </a:lnTo>
                  <a:lnTo>
                    <a:pt x="8081196" y="75545"/>
                  </a:lnTo>
                  <a:lnTo>
                    <a:pt x="8090915" y="123698"/>
                  </a:lnTo>
                  <a:lnTo>
                    <a:pt x="8090915" y="618489"/>
                  </a:lnTo>
                  <a:lnTo>
                    <a:pt x="8081196" y="666642"/>
                  </a:lnTo>
                  <a:lnTo>
                    <a:pt x="8054689" y="705961"/>
                  </a:lnTo>
                  <a:lnTo>
                    <a:pt x="8015370" y="732468"/>
                  </a:lnTo>
                  <a:lnTo>
                    <a:pt x="7967218" y="742188"/>
                  </a:lnTo>
                  <a:lnTo>
                    <a:pt x="123698" y="742188"/>
                  </a:lnTo>
                  <a:lnTo>
                    <a:pt x="75550" y="732468"/>
                  </a:lnTo>
                  <a:lnTo>
                    <a:pt x="36231" y="705961"/>
                  </a:lnTo>
                  <a:lnTo>
                    <a:pt x="9721" y="666642"/>
                  </a:lnTo>
                  <a:lnTo>
                    <a:pt x="0" y="618489"/>
                  </a:lnTo>
                  <a:lnTo>
                    <a:pt x="0" y="123698"/>
                  </a:lnTo>
                  <a:close/>
                </a:path>
              </a:pathLst>
            </a:custGeom>
            <a:ln w="9144">
              <a:solidFill>
                <a:srgbClr val="90A6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794004" y="1543811"/>
            <a:ext cx="8027034" cy="829310"/>
          </a:xfrm>
          <a:prstGeom prst="rect">
            <a:avLst/>
          </a:prstGeom>
          <a:solidFill>
            <a:srgbClr val="DFF4F6"/>
          </a:solidFill>
        </p:spPr>
        <p:txBody>
          <a:bodyPr vert="horz" wrap="square" lIns="0" tIns="45085" rIns="0" bIns="0" rtlCol="0">
            <a:spAutoFit/>
          </a:bodyPr>
          <a:lstStyle/>
          <a:p>
            <a:pPr marL="90805" marR="114935">
              <a:lnSpc>
                <a:spcPct val="100000"/>
              </a:lnSpc>
              <a:spcBef>
                <a:spcPts val="355"/>
              </a:spcBef>
              <a:tabLst>
                <a:tab pos="4203700" algn="l"/>
              </a:tabLst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Підготовка</a:t>
            </a:r>
            <a:r>
              <a:rPr sz="1600" spc="3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робочого</a:t>
            </a:r>
            <a:r>
              <a:rPr sz="1600" spc="7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місця,</a:t>
            </a:r>
            <a:r>
              <a:rPr sz="1600" spc="3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підбір</a:t>
            </a:r>
            <a:r>
              <a:rPr sz="1600" spc="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посуду,	допоміжних</a:t>
            </a:r>
            <a:r>
              <a:rPr sz="1600" spc="4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матеріалів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. Обробка 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робочої</a:t>
            </a:r>
            <a:r>
              <a:rPr sz="1600" spc="3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поверхні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стола</a:t>
            </a:r>
            <a:r>
              <a:rPr sz="1600" spc="4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,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чашок</a:t>
            </a:r>
            <a:r>
              <a:rPr sz="1600" spc="3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терезів</a:t>
            </a:r>
            <a:r>
              <a:rPr sz="1600" spc="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дезінфікуючими</a:t>
            </a:r>
            <a:r>
              <a:rPr sz="1600" spc="6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засобами,</a:t>
            </a:r>
            <a:r>
              <a:rPr sz="1600" spc="3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дозволеними</a:t>
            </a:r>
            <a:r>
              <a:rPr sz="1600" spc="3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до </a:t>
            </a:r>
            <a:r>
              <a:rPr sz="1600" spc="-484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використання</a:t>
            </a:r>
            <a:r>
              <a:rPr sz="1600" spc="3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в умовах</a:t>
            </a:r>
            <a:r>
              <a:rPr sz="1600" spc="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аптеки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B1C38F3D-4EAF-481E-A3FF-A67EB9F494D2}"/>
              </a:ext>
            </a:extLst>
          </p:cNvPr>
          <p:cNvSpPr/>
          <p:nvPr/>
        </p:nvSpPr>
        <p:spPr>
          <a:xfrm>
            <a:off x="161799" y="-141413"/>
            <a:ext cx="866939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6. </a:t>
            </a:r>
            <a:r>
              <a:rPr lang="ru-RU" sz="2800" b="1" spc="-5" dirty="0"/>
              <a:t>ЗАГАЛЬНІ </a:t>
            </a:r>
            <a:r>
              <a:rPr lang="ru-RU" sz="2800" b="1" dirty="0"/>
              <a:t>ПРАВИЛА </a:t>
            </a:r>
            <a:r>
              <a:rPr lang="ru-RU" sz="2800" b="1" spc="-5" dirty="0"/>
              <a:t>ВИГОТОВЛЕННЯ ПОРОШКІВ </a:t>
            </a:r>
            <a:r>
              <a:rPr lang="ru-RU" sz="2800" b="1" spc="-575" dirty="0"/>
              <a:t> </a:t>
            </a:r>
            <a:r>
              <a:rPr lang="ru-RU" sz="2800" b="1" spc="-5" dirty="0"/>
              <a:t>ІЗ</a:t>
            </a:r>
            <a:r>
              <a:rPr lang="ru-RU" sz="2800" b="1" spc="-20" dirty="0"/>
              <a:t> </a:t>
            </a:r>
            <a:r>
              <a:rPr lang="ru-RU" sz="2800" b="1" spc="-5" dirty="0"/>
              <a:t>ЕКСТРАКТАМИ </a:t>
            </a:r>
            <a:r>
              <a:rPr lang="ru-RU" sz="2800" b="1" dirty="0"/>
              <a:t>ТА </a:t>
            </a:r>
            <a:r>
              <a:rPr lang="ru-RU" sz="2800" b="1" spc="-5" dirty="0"/>
              <a:t>НАПІВФАБРИКАТАМИ</a:t>
            </a:r>
            <a:endParaRPr lang="ru-RU" sz="28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18659" y="637031"/>
            <a:ext cx="4617720" cy="295910"/>
            <a:chOff x="4518659" y="637031"/>
            <a:chExt cx="4617720" cy="295910"/>
          </a:xfrm>
        </p:grpSpPr>
        <p:sp>
          <p:nvSpPr>
            <p:cNvPr id="3" name="object 3"/>
            <p:cNvSpPr/>
            <p:nvPr/>
          </p:nvSpPr>
          <p:spPr>
            <a:xfrm>
              <a:off x="4523231" y="641603"/>
              <a:ext cx="4608830" cy="287020"/>
            </a:xfrm>
            <a:custGeom>
              <a:avLst/>
              <a:gdLst/>
              <a:ahLst/>
              <a:cxnLst/>
              <a:rect l="l" t="t" r="r" b="b"/>
              <a:pathLst>
                <a:path w="4608830" h="287019">
                  <a:moveTo>
                    <a:pt x="4560823" y="0"/>
                  </a:moveTo>
                  <a:lnTo>
                    <a:pt x="47751" y="0"/>
                  </a:lnTo>
                  <a:lnTo>
                    <a:pt x="29146" y="3746"/>
                  </a:lnTo>
                  <a:lnTo>
                    <a:pt x="13970" y="13970"/>
                  </a:lnTo>
                  <a:lnTo>
                    <a:pt x="3746" y="29146"/>
                  </a:lnTo>
                  <a:lnTo>
                    <a:pt x="0" y="47751"/>
                  </a:lnTo>
                  <a:lnTo>
                    <a:pt x="0" y="238760"/>
                  </a:lnTo>
                  <a:lnTo>
                    <a:pt x="3746" y="257365"/>
                  </a:lnTo>
                  <a:lnTo>
                    <a:pt x="13969" y="272541"/>
                  </a:lnTo>
                  <a:lnTo>
                    <a:pt x="29146" y="282765"/>
                  </a:lnTo>
                  <a:lnTo>
                    <a:pt x="47751" y="286512"/>
                  </a:lnTo>
                  <a:lnTo>
                    <a:pt x="4560823" y="286512"/>
                  </a:lnTo>
                  <a:lnTo>
                    <a:pt x="4579429" y="282765"/>
                  </a:lnTo>
                  <a:lnTo>
                    <a:pt x="4594606" y="272541"/>
                  </a:lnTo>
                  <a:lnTo>
                    <a:pt x="4604829" y="257365"/>
                  </a:lnTo>
                  <a:lnTo>
                    <a:pt x="4608575" y="238760"/>
                  </a:lnTo>
                  <a:lnTo>
                    <a:pt x="4608575" y="47751"/>
                  </a:lnTo>
                  <a:lnTo>
                    <a:pt x="4604829" y="29146"/>
                  </a:lnTo>
                  <a:lnTo>
                    <a:pt x="4594606" y="13970"/>
                  </a:lnTo>
                  <a:lnTo>
                    <a:pt x="4579429" y="3746"/>
                  </a:lnTo>
                  <a:lnTo>
                    <a:pt x="4560823" y="0"/>
                  </a:lnTo>
                  <a:close/>
                </a:path>
              </a:pathLst>
            </a:custGeom>
            <a:solidFill>
              <a:srgbClr val="FFDE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23231" y="641603"/>
              <a:ext cx="4608830" cy="287020"/>
            </a:xfrm>
            <a:custGeom>
              <a:avLst/>
              <a:gdLst/>
              <a:ahLst/>
              <a:cxnLst/>
              <a:rect l="l" t="t" r="r" b="b"/>
              <a:pathLst>
                <a:path w="4608830" h="287019">
                  <a:moveTo>
                    <a:pt x="0" y="47751"/>
                  </a:moveTo>
                  <a:lnTo>
                    <a:pt x="3746" y="29146"/>
                  </a:lnTo>
                  <a:lnTo>
                    <a:pt x="13970" y="13970"/>
                  </a:lnTo>
                  <a:lnTo>
                    <a:pt x="29146" y="3746"/>
                  </a:lnTo>
                  <a:lnTo>
                    <a:pt x="47751" y="0"/>
                  </a:lnTo>
                  <a:lnTo>
                    <a:pt x="4560823" y="0"/>
                  </a:lnTo>
                  <a:lnTo>
                    <a:pt x="4579429" y="3746"/>
                  </a:lnTo>
                  <a:lnTo>
                    <a:pt x="4594606" y="13970"/>
                  </a:lnTo>
                  <a:lnTo>
                    <a:pt x="4604829" y="29146"/>
                  </a:lnTo>
                  <a:lnTo>
                    <a:pt x="4608575" y="47751"/>
                  </a:lnTo>
                  <a:lnTo>
                    <a:pt x="4608575" y="238760"/>
                  </a:lnTo>
                  <a:lnTo>
                    <a:pt x="4604829" y="257365"/>
                  </a:lnTo>
                  <a:lnTo>
                    <a:pt x="4594606" y="272541"/>
                  </a:lnTo>
                  <a:lnTo>
                    <a:pt x="4579429" y="282765"/>
                  </a:lnTo>
                  <a:lnTo>
                    <a:pt x="4560823" y="286512"/>
                  </a:lnTo>
                  <a:lnTo>
                    <a:pt x="47751" y="286512"/>
                  </a:lnTo>
                  <a:lnTo>
                    <a:pt x="29146" y="282765"/>
                  </a:lnTo>
                  <a:lnTo>
                    <a:pt x="13969" y="272541"/>
                  </a:lnTo>
                  <a:lnTo>
                    <a:pt x="3746" y="257365"/>
                  </a:lnTo>
                  <a:lnTo>
                    <a:pt x="0" y="238760"/>
                  </a:lnTo>
                  <a:lnTo>
                    <a:pt x="0" y="47751"/>
                  </a:lnTo>
                  <a:close/>
                </a:path>
              </a:pathLst>
            </a:custGeom>
            <a:ln w="9143">
              <a:solidFill>
                <a:srgbClr val="90A6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591121" y="111061"/>
            <a:ext cx="8315325" cy="365125"/>
            <a:chOff x="591121" y="111061"/>
            <a:chExt cx="8315325" cy="36512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5883" y="115823"/>
              <a:ext cx="8305800" cy="355091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95883" y="115823"/>
              <a:ext cx="8305800" cy="355600"/>
            </a:xfrm>
            <a:custGeom>
              <a:avLst/>
              <a:gdLst/>
              <a:ahLst/>
              <a:cxnLst/>
              <a:rect l="l" t="t" r="r" b="b"/>
              <a:pathLst>
                <a:path w="8305800" h="355600">
                  <a:moveTo>
                    <a:pt x="0" y="59181"/>
                  </a:moveTo>
                  <a:lnTo>
                    <a:pt x="4650" y="36165"/>
                  </a:lnTo>
                  <a:lnTo>
                    <a:pt x="17332" y="17351"/>
                  </a:lnTo>
                  <a:lnTo>
                    <a:pt x="36143" y="4657"/>
                  </a:lnTo>
                  <a:lnTo>
                    <a:pt x="59181" y="0"/>
                  </a:lnTo>
                  <a:lnTo>
                    <a:pt x="8246618" y="0"/>
                  </a:lnTo>
                  <a:lnTo>
                    <a:pt x="8269634" y="4657"/>
                  </a:lnTo>
                  <a:lnTo>
                    <a:pt x="8288448" y="17351"/>
                  </a:lnTo>
                  <a:lnTo>
                    <a:pt x="8301142" y="36165"/>
                  </a:lnTo>
                  <a:lnTo>
                    <a:pt x="8305800" y="59181"/>
                  </a:lnTo>
                  <a:lnTo>
                    <a:pt x="8305800" y="295910"/>
                  </a:lnTo>
                  <a:lnTo>
                    <a:pt x="8301142" y="318926"/>
                  </a:lnTo>
                  <a:lnTo>
                    <a:pt x="8288448" y="337740"/>
                  </a:lnTo>
                  <a:lnTo>
                    <a:pt x="8269634" y="350434"/>
                  </a:lnTo>
                  <a:lnTo>
                    <a:pt x="8246618" y="355091"/>
                  </a:lnTo>
                  <a:lnTo>
                    <a:pt x="59181" y="355091"/>
                  </a:lnTo>
                  <a:lnTo>
                    <a:pt x="36143" y="350434"/>
                  </a:lnTo>
                  <a:lnTo>
                    <a:pt x="17332" y="337740"/>
                  </a:lnTo>
                  <a:lnTo>
                    <a:pt x="4650" y="318926"/>
                  </a:lnTo>
                  <a:lnTo>
                    <a:pt x="0" y="295910"/>
                  </a:lnTo>
                  <a:lnTo>
                    <a:pt x="0" y="59181"/>
                  </a:lnTo>
                  <a:close/>
                </a:path>
              </a:pathLst>
            </a:custGeom>
            <a:ln w="9144">
              <a:solidFill>
                <a:srgbClr val="90A6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595883" y="108534"/>
            <a:ext cx="8449055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634230" algn="l"/>
              </a:tabLst>
            </a:pPr>
            <a:r>
              <a:rPr sz="2800" b="1" dirty="0"/>
              <a:t>7. ОКРЕМІ</a:t>
            </a:r>
            <a:r>
              <a:rPr sz="2800" b="1" spc="-25" dirty="0"/>
              <a:t> </a:t>
            </a:r>
            <a:r>
              <a:rPr sz="2800" b="1" spc="-5" dirty="0"/>
              <a:t>ВИПАДКИ</a:t>
            </a:r>
            <a:r>
              <a:rPr sz="2800" b="1" spc="5" dirty="0"/>
              <a:t> </a:t>
            </a:r>
            <a:r>
              <a:rPr sz="2800" b="1" spc="-5" dirty="0"/>
              <a:t>ТЕХНОЛОГІЇ</a:t>
            </a:r>
            <a:r>
              <a:rPr lang="uk-UA" sz="2800" b="1" spc="-5" dirty="0"/>
              <a:t> </a:t>
            </a:r>
            <a:r>
              <a:rPr sz="2800" b="1" spc="-5" dirty="0"/>
              <a:t>СКЛАДНИХ</a:t>
            </a:r>
            <a:r>
              <a:rPr sz="2800" b="1" spc="-40" dirty="0"/>
              <a:t> </a:t>
            </a:r>
            <a:r>
              <a:rPr sz="2800" b="1" spc="-5" dirty="0"/>
              <a:t>ПОРОШКІВ</a:t>
            </a:r>
          </a:p>
        </p:txBody>
      </p:sp>
      <p:grpSp>
        <p:nvGrpSpPr>
          <p:cNvPr id="9" name="object 9"/>
          <p:cNvGrpSpPr/>
          <p:nvPr/>
        </p:nvGrpSpPr>
        <p:grpSpPr>
          <a:xfrm>
            <a:off x="4448365" y="994981"/>
            <a:ext cx="4688205" cy="1029335"/>
            <a:chOff x="4448365" y="994981"/>
            <a:chExt cx="4688205" cy="1029335"/>
          </a:xfrm>
        </p:grpSpPr>
        <p:sp>
          <p:nvSpPr>
            <p:cNvPr id="10" name="object 10"/>
            <p:cNvSpPr/>
            <p:nvPr/>
          </p:nvSpPr>
          <p:spPr>
            <a:xfrm>
              <a:off x="4453128" y="999744"/>
              <a:ext cx="4678680" cy="1019810"/>
            </a:xfrm>
            <a:custGeom>
              <a:avLst/>
              <a:gdLst/>
              <a:ahLst/>
              <a:cxnLst/>
              <a:rect l="l" t="t" r="r" b="b"/>
              <a:pathLst>
                <a:path w="4678680" h="1019810">
                  <a:moveTo>
                    <a:pt x="4508754" y="0"/>
                  </a:moveTo>
                  <a:lnTo>
                    <a:pt x="169925" y="0"/>
                  </a:lnTo>
                  <a:lnTo>
                    <a:pt x="124751" y="6069"/>
                  </a:lnTo>
                  <a:lnTo>
                    <a:pt x="84158" y="23198"/>
                  </a:lnTo>
                  <a:lnTo>
                    <a:pt x="49768" y="49768"/>
                  </a:lnTo>
                  <a:lnTo>
                    <a:pt x="23198" y="84158"/>
                  </a:lnTo>
                  <a:lnTo>
                    <a:pt x="6069" y="124751"/>
                  </a:lnTo>
                  <a:lnTo>
                    <a:pt x="0" y="169925"/>
                  </a:lnTo>
                  <a:lnTo>
                    <a:pt x="0" y="849629"/>
                  </a:lnTo>
                  <a:lnTo>
                    <a:pt x="6069" y="894804"/>
                  </a:lnTo>
                  <a:lnTo>
                    <a:pt x="23198" y="935397"/>
                  </a:lnTo>
                  <a:lnTo>
                    <a:pt x="49768" y="969787"/>
                  </a:lnTo>
                  <a:lnTo>
                    <a:pt x="84158" y="996357"/>
                  </a:lnTo>
                  <a:lnTo>
                    <a:pt x="124751" y="1013486"/>
                  </a:lnTo>
                  <a:lnTo>
                    <a:pt x="169925" y="1019555"/>
                  </a:lnTo>
                  <a:lnTo>
                    <a:pt x="4508754" y="1019555"/>
                  </a:lnTo>
                  <a:lnTo>
                    <a:pt x="4553928" y="1013486"/>
                  </a:lnTo>
                  <a:lnTo>
                    <a:pt x="4594521" y="996357"/>
                  </a:lnTo>
                  <a:lnTo>
                    <a:pt x="4628911" y="969787"/>
                  </a:lnTo>
                  <a:lnTo>
                    <a:pt x="4655481" y="935397"/>
                  </a:lnTo>
                  <a:lnTo>
                    <a:pt x="4672610" y="894804"/>
                  </a:lnTo>
                  <a:lnTo>
                    <a:pt x="4678680" y="849629"/>
                  </a:lnTo>
                  <a:lnTo>
                    <a:pt x="4678680" y="169925"/>
                  </a:lnTo>
                  <a:lnTo>
                    <a:pt x="4672610" y="124751"/>
                  </a:lnTo>
                  <a:lnTo>
                    <a:pt x="4655481" y="84158"/>
                  </a:lnTo>
                  <a:lnTo>
                    <a:pt x="4628911" y="49768"/>
                  </a:lnTo>
                  <a:lnTo>
                    <a:pt x="4594521" y="23198"/>
                  </a:lnTo>
                  <a:lnTo>
                    <a:pt x="4553928" y="6069"/>
                  </a:lnTo>
                  <a:lnTo>
                    <a:pt x="4508754" y="0"/>
                  </a:lnTo>
                  <a:close/>
                </a:path>
              </a:pathLst>
            </a:custGeom>
            <a:solidFill>
              <a:srgbClr val="C5E4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453128" y="999744"/>
              <a:ext cx="4678680" cy="1019810"/>
            </a:xfrm>
            <a:custGeom>
              <a:avLst/>
              <a:gdLst/>
              <a:ahLst/>
              <a:cxnLst/>
              <a:rect l="l" t="t" r="r" b="b"/>
              <a:pathLst>
                <a:path w="4678680" h="1019810">
                  <a:moveTo>
                    <a:pt x="0" y="169925"/>
                  </a:moveTo>
                  <a:lnTo>
                    <a:pt x="6069" y="124751"/>
                  </a:lnTo>
                  <a:lnTo>
                    <a:pt x="23198" y="84158"/>
                  </a:lnTo>
                  <a:lnTo>
                    <a:pt x="49768" y="49768"/>
                  </a:lnTo>
                  <a:lnTo>
                    <a:pt x="84158" y="23198"/>
                  </a:lnTo>
                  <a:lnTo>
                    <a:pt x="124751" y="6069"/>
                  </a:lnTo>
                  <a:lnTo>
                    <a:pt x="169925" y="0"/>
                  </a:lnTo>
                  <a:lnTo>
                    <a:pt x="4508754" y="0"/>
                  </a:lnTo>
                  <a:lnTo>
                    <a:pt x="4553928" y="6069"/>
                  </a:lnTo>
                  <a:lnTo>
                    <a:pt x="4594521" y="23198"/>
                  </a:lnTo>
                  <a:lnTo>
                    <a:pt x="4628911" y="49768"/>
                  </a:lnTo>
                  <a:lnTo>
                    <a:pt x="4655481" y="84158"/>
                  </a:lnTo>
                  <a:lnTo>
                    <a:pt x="4672610" y="124751"/>
                  </a:lnTo>
                  <a:lnTo>
                    <a:pt x="4678680" y="169925"/>
                  </a:lnTo>
                  <a:lnTo>
                    <a:pt x="4678680" y="849629"/>
                  </a:lnTo>
                  <a:lnTo>
                    <a:pt x="4672610" y="894804"/>
                  </a:lnTo>
                  <a:lnTo>
                    <a:pt x="4655481" y="935397"/>
                  </a:lnTo>
                  <a:lnTo>
                    <a:pt x="4628911" y="969787"/>
                  </a:lnTo>
                  <a:lnTo>
                    <a:pt x="4594521" y="996357"/>
                  </a:lnTo>
                  <a:lnTo>
                    <a:pt x="4553928" y="1013486"/>
                  </a:lnTo>
                  <a:lnTo>
                    <a:pt x="4508754" y="1019555"/>
                  </a:lnTo>
                  <a:lnTo>
                    <a:pt x="169925" y="1019555"/>
                  </a:lnTo>
                  <a:lnTo>
                    <a:pt x="124751" y="1013486"/>
                  </a:lnTo>
                  <a:lnTo>
                    <a:pt x="84158" y="996357"/>
                  </a:lnTo>
                  <a:lnTo>
                    <a:pt x="49768" y="969787"/>
                  </a:lnTo>
                  <a:lnTo>
                    <a:pt x="23198" y="935397"/>
                  </a:lnTo>
                  <a:lnTo>
                    <a:pt x="6069" y="894804"/>
                  </a:lnTo>
                  <a:lnTo>
                    <a:pt x="0" y="849629"/>
                  </a:lnTo>
                  <a:lnTo>
                    <a:pt x="0" y="169925"/>
                  </a:lnTo>
                  <a:close/>
                </a:path>
              </a:pathLst>
            </a:custGeom>
            <a:ln w="9144">
              <a:solidFill>
                <a:srgbClr val="90A6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4498975" y="1037590"/>
            <a:ext cx="4585335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Змішують</a:t>
            </a:r>
            <a:r>
              <a:rPr sz="1600" spc="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у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співвідношені</a:t>
            </a:r>
            <a:r>
              <a:rPr sz="1600" spc="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1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: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1</a:t>
            </a:r>
            <a:r>
              <a:rPr sz="1600" spc="-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з</a:t>
            </a:r>
            <a:r>
              <a:rPr sz="1600" spc="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індиферентною </a:t>
            </a:r>
            <a:r>
              <a:rPr sz="1600" spc="-484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речовиною</a:t>
            </a:r>
            <a:r>
              <a:rPr sz="1600" spc="3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або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речовиною</a:t>
            </a:r>
            <a:r>
              <a:rPr sz="1600" spc="3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загального</a:t>
            </a:r>
            <a:r>
              <a:rPr sz="1600" spc="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списку,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далі</a:t>
            </a:r>
            <a:r>
              <a:rPr sz="1600" spc="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–</a:t>
            </a:r>
            <a:r>
              <a:rPr sz="1600" spc="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решта</a:t>
            </a:r>
            <a:r>
              <a:rPr sz="1600" spc="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речовин</a:t>
            </a:r>
            <a:r>
              <a:rPr sz="1600" spc="3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в</a:t>
            </a:r>
            <a:r>
              <a:rPr sz="1600" spc="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порядку</a:t>
            </a:r>
            <a:r>
              <a:rPr sz="1600" spc="6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«від</a:t>
            </a:r>
            <a:r>
              <a:rPr sz="1600" spc="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меншого 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до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більшого»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662749" y="3280981"/>
            <a:ext cx="3743325" cy="581025"/>
            <a:chOff x="662749" y="3280981"/>
            <a:chExt cx="3743325" cy="581025"/>
          </a:xfrm>
        </p:grpSpPr>
        <p:sp>
          <p:nvSpPr>
            <p:cNvPr id="14" name="object 14"/>
            <p:cNvSpPr/>
            <p:nvPr/>
          </p:nvSpPr>
          <p:spPr>
            <a:xfrm>
              <a:off x="667512" y="3285744"/>
              <a:ext cx="3733800" cy="571500"/>
            </a:xfrm>
            <a:custGeom>
              <a:avLst/>
              <a:gdLst/>
              <a:ahLst/>
              <a:cxnLst/>
              <a:rect l="l" t="t" r="r" b="b"/>
              <a:pathLst>
                <a:path w="3733800" h="571500">
                  <a:moveTo>
                    <a:pt x="3638550" y="0"/>
                  </a:moveTo>
                  <a:lnTo>
                    <a:pt x="95250" y="0"/>
                  </a:lnTo>
                  <a:lnTo>
                    <a:pt x="58175" y="7489"/>
                  </a:lnTo>
                  <a:lnTo>
                    <a:pt x="27898" y="27908"/>
                  </a:lnTo>
                  <a:lnTo>
                    <a:pt x="7485" y="58185"/>
                  </a:lnTo>
                  <a:lnTo>
                    <a:pt x="0" y="95250"/>
                  </a:lnTo>
                  <a:lnTo>
                    <a:pt x="0" y="476249"/>
                  </a:lnTo>
                  <a:lnTo>
                    <a:pt x="7485" y="513314"/>
                  </a:lnTo>
                  <a:lnTo>
                    <a:pt x="27898" y="543591"/>
                  </a:lnTo>
                  <a:lnTo>
                    <a:pt x="58175" y="564010"/>
                  </a:lnTo>
                  <a:lnTo>
                    <a:pt x="95250" y="571499"/>
                  </a:lnTo>
                  <a:lnTo>
                    <a:pt x="3638550" y="571499"/>
                  </a:lnTo>
                  <a:lnTo>
                    <a:pt x="3675614" y="564010"/>
                  </a:lnTo>
                  <a:lnTo>
                    <a:pt x="3705891" y="543591"/>
                  </a:lnTo>
                  <a:lnTo>
                    <a:pt x="3726310" y="513314"/>
                  </a:lnTo>
                  <a:lnTo>
                    <a:pt x="3733800" y="476249"/>
                  </a:lnTo>
                  <a:lnTo>
                    <a:pt x="3733800" y="95250"/>
                  </a:lnTo>
                  <a:lnTo>
                    <a:pt x="3726310" y="58185"/>
                  </a:lnTo>
                  <a:lnTo>
                    <a:pt x="3705891" y="27908"/>
                  </a:lnTo>
                  <a:lnTo>
                    <a:pt x="3675614" y="7489"/>
                  </a:lnTo>
                  <a:lnTo>
                    <a:pt x="3638550" y="0"/>
                  </a:lnTo>
                  <a:close/>
                </a:path>
              </a:pathLst>
            </a:custGeom>
            <a:solidFill>
              <a:srgbClr val="DFF4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67512" y="3285744"/>
              <a:ext cx="3733800" cy="571500"/>
            </a:xfrm>
            <a:custGeom>
              <a:avLst/>
              <a:gdLst/>
              <a:ahLst/>
              <a:cxnLst/>
              <a:rect l="l" t="t" r="r" b="b"/>
              <a:pathLst>
                <a:path w="3733800" h="571500">
                  <a:moveTo>
                    <a:pt x="0" y="95250"/>
                  </a:moveTo>
                  <a:lnTo>
                    <a:pt x="7485" y="58185"/>
                  </a:lnTo>
                  <a:lnTo>
                    <a:pt x="27898" y="27908"/>
                  </a:lnTo>
                  <a:lnTo>
                    <a:pt x="58175" y="7489"/>
                  </a:lnTo>
                  <a:lnTo>
                    <a:pt x="95250" y="0"/>
                  </a:lnTo>
                  <a:lnTo>
                    <a:pt x="3638550" y="0"/>
                  </a:lnTo>
                  <a:lnTo>
                    <a:pt x="3675614" y="7489"/>
                  </a:lnTo>
                  <a:lnTo>
                    <a:pt x="3705891" y="27908"/>
                  </a:lnTo>
                  <a:lnTo>
                    <a:pt x="3726310" y="58185"/>
                  </a:lnTo>
                  <a:lnTo>
                    <a:pt x="3733800" y="95250"/>
                  </a:lnTo>
                  <a:lnTo>
                    <a:pt x="3733800" y="476249"/>
                  </a:lnTo>
                  <a:lnTo>
                    <a:pt x="3726310" y="513314"/>
                  </a:lnTo>
                  <a:lnTo>
                    <a:pt x="3705891" y="543591"/>
                  </a:lnTo>
                  <a:lnTo>
                    <a:pt x="3675614" y="564010"/>
                  </a:lnTo>
                  <a:lnTo>
                    <a:pt x="3638550" y="571499"/>
                  </a:lnTo>
                  <a:lnTo>
                    <a:pt x="95250" y="571499"/>
                  </a:lnTo>
                  <a:lnTo>
                    <a:pt x="58175" y="564010"/>
                  </a:lnTo>
                  <a:lnTo>
                    <a:pt x="27898" y="543591"/>
                  </a:lnTo>
                  <a:lnTo>
                    <a:pt x="7485" y="513314"/>
                  </a:lnTo>
                  <a:lnTo>
                    <a:pt x="0" y="476249"/>
                  </a:lnTo>
                  <a:lnTo>
                    <a:pt x="0" y="95250"/>
                  </a:lnTo>
                  <a:close/>
                </a:path>
              </a:pathLst>
            </a:custGeom>
            <a:ln w="9144">
              <a:solidFill>
                <a:srgbClr val="90A6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922731" y="3347973"/>
            <a:ext cx="322262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49020" marR="5080" indent="-1036955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Порошки</a:t>
            </a:r>
            <a:r>
              <a:rPr sz="1600" spc="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з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важкоподрібнюваними </a:t>
            </a:r>
            <a:r>
              <a:rPr sz="1600" spc="-484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речовинами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4518469" y="2086165"/>
            <a:ext cx="4618355" cy="369570"/>
            <a:chOff x="4518469" y="2086165"/>
            <a:chExt cx="4618355" cy="369570"/>
          </a:xfrm>
        </p:grpSpPr>
        <p:sp>
          <p:nvSpPr>
            <p:cNvPr id="18" name="object 18"/>
            <p:cNvSpPr/>
            <p:nvPr/>
          </p:nvSpPr>
          <p:spPr>
            <a:xfrm>
              <a:off x="4523232" y="2090927"/>
              <a:ext cx="4608830" cy="360045"/>
            </a:xfrm>
            <a:custGeom>
              <a:avLst/>
              <a:gdLst/>
              <a:ahLst/>
              <a:cxnLst/>
              <a:rect l="l" t="t" r="r" b="b"/>
              <a:pathLst>
                <a:path w="4608830" h="360044">
                  <a:moveTo>
                    <a:pt x="4548632" y="0"/>
                  </a:moveTo>
                  <a:lnTo>
                    <a:pt x="59943" y="0"/>
                  </a:lnTo>
                  <a:lnTo>
                    <a:pt x="36593" y="4704"/>
                  </a:lnTo>
                  <a:lnTo>
                    <a:pt x="17541" y="17541"/>
                  </a:lnTo>
                  <a:lnTo>
                    <a:pt x="4704" y="36593"/>
                  </a:lnTo>
                  <a:lnTo>
                    <a:pt x="0" y="59944"/>
                  </a:lnTo>
                  <a:lnTo>
                    <a:pt x="0" y="299720"/>
                  </a:lnTo>
                  <a:lnTo>
                    <a:pt x="4704" y="323070"/>
                  </a:lnTo>
                  <a:lnTo>
                    <a:pt x="17541" y="342122"/>
                  </a:lnTo>
                  <a:lnTo>
                    <a:pt x="36593" y="354959"/>
                  </a:lnTo>
                  <a:lnTo>
                    <a:pt x="59943" y="359663"/>
                  </a:lnTo>
                  <a:lnTo>
                    <a:pt x="4548632" y="359663"/>
                  </a:lnTo>
                  <a:lnTo>
                    <a:pt x="4571982" y="354959"/>
                  </a:lnTo>
                  <a:lnTo>
                    <a:pt x="4591034" y="342122"/>
                  </a:lnTo>
                  <a:lnTo>
                    <a:pt x="4603871" y="323070"/>
                  </a:lnTo>
                  <a:lnTo>
                    <a:pt x="4608575" y="299720"/>
                  </a:lnTo>
                  <a:lnTo>
                    <a:pt x="4608575" y="59944"/>
                  </a:lnTo>
                  <a:lnTo>
                    <a:pt x="4603871" y="36593"/>
                  </a:lnTo>
                  <a:lnTo>
                    <a:pt x="4591034" y="17541"/>
                  </a:lnTo>
                  <a:lnTo>
                    <a:pt x="4571982" y="4704"/>
                  </a:lnTo>
                  <a:lnTo>
                    <a:pt x="4548632" y="0"/>
                  </a:lnTo>
                  <a:close/>
                </a:path>
              </a:pathLst>
            </a:custGeom>
            <a:solidFill>
              <a:srgbClr val="C5E4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523232" y="2090927"/>
              <a:ext cx="4608830" cy="360045"/>
            </a:xfrm>
            <a:custGeom>
              <a:avLst/>
              <a:gdLst/>
              <a:ahLst/>
              <a:cxnLst/>
              <a:rect l="l" t="t" r="r" b="b"/>
              <a:pathLst>
                <a:path w="4608830" h="360044">
                  <a:moveTo>
                    <a:pt x="0" y="59944"/>
                  </a:moveTo>
                  <a:lnTo>
                    <a:pt x="4704" y="36593"/>
                  </a:lnTo>
                  <a:lnTo>
                    <a:pt x="17541" y="17541"/>
                  </a:lnTo>
                  <a:lnTo>
                    <a:pt x="36593" y="4704"/>
                  </a:lnTo>
                  <a:lnTo>
                    <a:pt x="59943" y="0"/>
                  </a:lnTo>
                  <a:lnTo>
                    <a:pt x="4548632" y="0"/>
                  </a:lnTo>
                  <a:lnTo>
                    <a:pt x="4571982" y="4704"/>
                  </a:lnTo>
                  <a:lnTo>
                    <a:pt x="4591034" y="17541"/>
                  </a:lnTo>
                  <a:lnTo>
                    <a:pt x="4603871" y="36593"/>
                  </a:lnTo>
                  <a:lnTo>
                    <a:pt x="4608575" y="59944"/>
                  </a:lnTo>
                  <a:lnTo>
                    <a:pt x="4608575" y="299720"/>
                  </a:lnTo>
                  <a:lnTo>
                    <a:pt x="4603871" y="323070"/>
                  </a:lnTo>
                  <a:lnTo>
                    <a:pt x="4591034" y="342122"/>
                  </a:lnTo>
                  <a:lnTo>
                    <a:pt x="4571982" y="354959"/>
                  </a:lnTo>
                  <a:lnTo>
                    <a:pt x="4548632" y="359663"/>
                  </a:lnTo>
                  <a:lnTo>
                    <a:pt x="59943" y="359663"/>
                  </a:lnTo>
                  <a:lnTo>
                    <a:pt x="36593" y="354959"/>
                  </a:lnTo>
                  <a:lnTo>
                    <a:pt x="17541" y="342122"/>
                  </a:lnTo>
                  <a:lnTo>
                    <a:pt x="4704" y="323070"/>
                  </a:lnTo>
                  <a:lnTo>
                    <a:pt x="0" y="299720"/>
                  </a:lnTo>
                  <a:lnTo>
                    <a:pt x="0" y="59944"/>
                  </a:lnTo>
                  <a:close/>
                </a:path>
              </a:pathLst>
            </a:custGeom>
            <a:ln w="9144">
              <a:solidFill>
                <a:srgbClr val="90A6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5004308" y="2141981"/>
            <a:ext cx="364744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159635" algn="l"/>
              </a:tabLst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Змішують</a:t>
            </a:r>
            <a:r>
              <a:rPr sz="1600" spc="3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за</a:t>
            </a:r>
            <a:r>
              <a:rPr sz="1600" spc="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методом	«тришаровості</a:t>
            </a:r>
            <a:r>
              <a:rPr sz="1400" b="1" spc="-5" dirty="0">
                <a:latin typeface="Arial"/>
                <a:cs typeface="Arial"/>
              </a:rPr>
              <a:t>»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4591621" y="2567749"/>
            <a:ext cx="4510405" cy="651510"/>
            <a:chOff x="4591621" y="2567749"/>
            <a:chExt cx="4510405" cy="651510"/>
          </a:xfrm>
        </p:grpSpPr>
        <p:sp>
          <p:nvSpPr>
            <p:cNvPr id="22" name="object 22"/>
            <p:cNvSpPr/>
            <p:nvPr/>
          </p:nvSpPr>
          <p:spPr>
            <a:xfrm>
              <a:off x="4596384" y="2572511"/>
              <a:ext cx="4500880" cy="641985"/>
            </a:xfrm>
            <a:custGeom>
              <a:avLst/>
              <a:gdLst/>
              <a:ahLst/>
              <a:cxnLst/>
              <a:rect l="l" t="t" r="r" b="b"/>
              <a:pathLst>
                <a:path w="4500880" h="641985">
                  <a:moveTo>
                    <a:pt x="4393438" y="0"/>
                  </a:moveTo>
                  <a:lnTo>
                    <a:pt x="106933" y="0"/>
                  </a:lnTo>
                  <a:lnTo>
                    <a:pt x="65311" y="8403"/>
                  </a:lnTo>
                  <a:lnTo>
                    <a:pt x="31321" y="31321"/>
                  </a:lnTo>
                  <a:lnTo>
                    <a:pt x="8403" y="65311"/>
                  </a:lnTo>
                  <a:lnTo>
                    <a:pt x="0" y="106934"/>
                  </a:lnTo>
                  <a:lnTo>
                    <a:pt x="0" y="534670"/>
                  </a:lnTo>
                  <a:lnTo>
                    <a:pt x="8403" y="576292"/>
                  </a:lnTo>
                  <a:lnTo>
                    <a:pt x="31321" y="610282"/>
                  </a:lnTo>
                  <a:lnTo>
                    <a:pt x="65311" y="633200"/>
                  </a:lnTo>
                  <a:lnTo>
                    <a:pt x="106933" y="641603"/>
                  </a:lnTo>
                  <a:lnTo>
                    <a:pt x="4393438" y="641603"/>
                  </a:lnTo>
                  <a:lnTo>
                    <a:pt x="4435060" y="633200"/>
                  </a:lnTo>
                  <a:lnTo>
                    <a:pt x="4469050" y="610282"/>
                  </a:lnTo>
                  <a:lnTo>
                    <a:pt x="4491968" y="576292"/>
                  </a:lnTo>
                  <a:lnTo>
                    <a:pt x="4500371" y="534670"/>
                  </a:lnTo>
                  <a:lnTo>
                    <a:pt x="4500371" y="106934"/>
                  </a:lnTo>
                  <a:lnTo>
                    <a:pt x="4491968" y="65311"/>
                  </a:lnTo>
                  <a:lnTo>
                    <a:pt x="4469050" y="31321"/>
                  </a:lnTo>
                  <a:lnTo>
                    <a:pt x="4435060" y="8403"/>
                  </a:lnTo>
                  <a:lnTo>
                    <a:pt x="4393438" y="0"/>
                  </a:lnTo>
                  <a:close/>
                </a:path>
              </a:pathLst>
            </a:custGeom>
            <a:solidFill>
              <a:srgbClr val="C5E4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596384" y="2572511"/>
              <a:ext cx="4500880" cy="641985"/>
            </a:xfrm>
            <a:custGeom>
              <a:avLst/>
              <a:gdLst/>
              <a:ahLst/>
              <a:cxnLst/>
              <a:rect l="l" t="t" r="r" b="b"/>
              <a:pathLst>
                <a:path w="4500880" h="641985">
                  <a:moveTo>
                    <a:pt x="0" y="106934"/>
                  </a:moveTo>
                  <a:lnTo>
                    <a:pt x="8403" y="65311"/>
                  </a:lnTo>
                  <a:lnTo>
                    <a:pt x="31321" y="31321"/>
                  </a:lnTo>
                  <a:lnTo>
                    <a:pt x="65311" y="8403"/>
                  </a:lnTo>
                  <a:lnTo>
                    <a:pt x="106933" y="0"/>
                  </a:lnTo>
                  <a:lnTo>
                    <a:pt x="4393438" y="0"/>
                  </a:lnTo>
                  <a:lnTo>
                    <a:pt x="4435060" y="8403"/>
                  </a:lnTo>
                  <a:lnTo>
                    <a:pt x="4469050" y="31321"/>
                  </a:lnTo>
                  <a:lnTo>
                    <a:pt x="4491968" y="65311"/>
                  </a:lnTo>
                  <a:lnTo>
                    <a:pt x="4500371" y="106934"/>
                  </a:lnTo>
                  <a:lnTo>
                    <a:pt x="4500371" y="534670"/>
                  </a:lnTo>
                  <a:lnTo>
                    <a:pt x="4491968" y="576292"/>
                  </a:lnTo>
                  <a:lnTo>
                    <a:pt x="4469050" y="610282"/>
                  </a:lnTo>
                  <a:lnTo>
                    <a:pt x="4435060" y="633200"/>
                  </a:lnTo>
                  <a:lnTo>
                    <a:pt x="4393438" y="641603"/>
                  </a:lnTo>
                  <a:lnTo>
                    <a:pt x="106933" y="641603"/>
                  </a:lnTo>
                  <a:lnTo>
                    <a:pt x="65311" y="633200"/>
                  </a:lnTo>
                  <a:lnTo>
                    <a:pt x="31321" y="610282"/>
                  </a:lnTo>
                  <a:lnTo>
                    <a:pt x="8403" y="576292"/>
                  </a:lnTo>
                  <a:lnTo>
                    <a:pt x="0" y="534670"/>
                  </a:lnTo>
                  <a:lnTo>
                    <a:pt x="0" y="106934"/>
                  </a:lnTo>
                  <a:close/>
                </a:path>
              </a:pathLst>
            </a:custGeom>
            <a:ln w="9144">
              <a:solidFill>
                <a:srgbClr val="90A6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4707128" y="2636900"/>
            <a:ext cx="408686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Змішують</a:t>
            </a:r>
            <a:r>
              <a:rPr sz="1600" spc="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за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загальними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правилами</a:t>
            </a:r>
            <a:r>
              <a:rPr sz="1600" spc="47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з 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ура- </a:t>
            </a:r>
            <a:r>
              <a:rPr sz="1600" spc="-484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хуванням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раніше</a:t>
            </a:r>
            <a:r>
              <a:rPr sz="1600" spc="-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перерахованих</a:t>
            </a:r>
            <a:r>
              <a:rPr sz="1600" spc="-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факторів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591121" y="1077277"/>
            <a:ext cx="3803015" cy="3467735"/>
            <a:chOff x="591121" y="1077277"/>
            <a:chExt cx="3803015" cy="3467735"/>
          </a:xfrm>
        </p:grpSpPr>
        <p:sp>
          <p:nvSpPr>
            <p:cNvPr id="26" name="object 26"/>
            <p:cNvSpPr/>
            <p:nvPr/>
          </p:nvSpPr>
          <p:spPr>
            <a:xfrm>
              <a:off x="667511" y="3968495"/>
              <a:ext cx="3721735" cy="571500"/>
            </a:xfrm>
            <a:custGeom>
              <a:avLst/>
              <a:gdLst/>
              <a:ahLst/>
              <a:cxnLst/>
              <a:rect l="l" t="t" r="r" b="b"/>
              <a:pathLst>
                <a:path w="3721735" h="571500">
                  <a:moveTo>
                    <a:pt x="3626358" y="0"/>
                  </a:moveTo>
                  <a:lnTo>
                    <a:pt x="95250" y="0"/>
                  </a:lnTo>
                  <a:lnTo>
                    <a:pt x="58175" y="7489"/>
                  </a:lnTo>
                  <a:lnTo>
                    <a:pt x="27898" y="27908"/>
                  </a:lnTo>
                  <a:lnTo>
                    <a:pt x="7485" y="58185"/>
                  </a:lnTo>
                  <a:lnTo>
                    <a:pt x="0" y="95249"/>
                  </a:lnTo>
                  <a:lnTo>
                    <a:pt x="0" y="476249"/>
                  </a:lnTo>
                  <a:lnTo>
                    <a:pt x="7485" y="513314"/>
                  </a:lnTo>
                  <a:lnTo>
                    <a:pt x="27898" y="543591"/>
                  </a:lnTo>
                  <a:lnTo>
                    <a:pt x="58175" y="564010"/>
                  </a:lnTo>
                  <a:lnTo>
                    <a:pt x="95250" y="571499"/>
                  </a:lnTo>
                  <a:lnTo>
                    <a:pt x="3626358" y="571499"/>
                  </a:lnTo>
                  <a:lnTo>
                    <a:pt x="3663422" y="564010"/>
                  </a:lnTo>
                  <a:lnTo>
                    <a:pt x="3693699" y="543591"/>
                  </a:lnTo>
                  <a:lnTo>
                    <a:pt x="3714118" y="513314"/>
                  </a:lnTo>
                  <a:lnTo>
                    <a:pt x="3721608" y="476249"/>
                  </a:lnTo>
                  <a:lnTo>
                    <a:pt x="3721608" y="95249"/>
                  </a:lnTo>
                  <a:lnTo>
                    <a:pt x="3714118" y="58185"/>
                  </a:lnTo>
                  <a:lnTo>
                    <a:pt x="3693699" y="27908"/>
                  </a:lnTo>
                  <a:lnTo>
                    <a:pt x="3663422" y="7489"/>
                  </a:lnTo>
                  <a:lnTo>
                    <a:pt x="3626358" y="0"/>
                  </a:lnTo>
                  <a:close/>
                </a:path>
              </a:pathLst>
            </a:custGeom>
            <a:solidFill>
              <a:srgbClr val="DFF4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667511" y="3968495"/>
              <a:ext cx="3721735" cy="571500"/>
            </a:xfrm>
            <a:custGeom>
              <a:avLst/>
              <a:gdLst/>
              <a:ahLst/>
              <a:cxnLst/>
              <a:rect l="l" t="t" r="r" b="b"/>
              <a:pathLst>
                <a:path w="3721735" h="571500">
                  <a:moveTo>
                    <a:pt x="0" y="95249"/>
                  </a:moveTo>
                  <a:lnTo>
                    <a:pt x="7485" y="58185"/>
                  </a:lnTo>
                  <a:lnTo>
                    <a:pt x="27898" y="27908"/>
                  </a:lnTo>
                  <a:lnTo>
                    <a:pt x="58175" y="7489"/>
                  </a:lnTo>
                  <a:lnTo>
                    <a:pt x="95250" y="0"/>
                  </a:lnTo>
                  <a:lnTo>
                    <a:pt x="3626358" y="0"/>
                  </a:lnTo>
                  <a:lnTo>
                    <a:pt x="3663422" y="7489"/>
                  </a:lnTo>
                  <a:lnTo>
                    <a:pt x="3693699" y="27908"/>
                  </a:lnTo>
                  <a:lnTo>
                    <a:pt x="3714118" y="58185"/>
                  </a:lnTo>
                  <a:lnTo>
                    <a:pt x="3721608" y="95249"/>
                  </a:lnTo>
                  <a:lnTo>
                    <a:pt x="3721608" y="476249"/>
                  </a:lnTo>
                  <a:lnTo>
                    <a:pt x="3714118" y="513314"/>
                  </a:lnTo>
                  <a:lnTo>
                    <a:pt x="3693699" y="543591"/>
                  </a:lnTo>
                  <a:lnTo>
                    <a:pt x="3663422" y="564010"/>
                  </a:lnTo>
                  <a:lnTo>
                    <a:pt x="3626358" y="571499"/>
                  </a:lnTo>
                  <a:lnTo>
                    <a:pt x="95250" y="571499"/>
                  </a:lnTo>
                  <a:lnTo>
                    <a:pt x="58175" y="564010"/>
                  </a:lnTo>
                  <a:lnTo>
                    <a:pt x="27898" y="543591"/>
                  </a:lnTo>
                  <a:lnTo>
                    <a:pt x="7485" y="513314"/>
                  </a:lnTo>
                  <a:lnTo>
                    <a:pt x="0" y="476249"/>
                  </a:lnTo>
                  <a:lnTo>
                    <a:pt x="0" y="95249"/>
                  </a:lnTo>
                  <a:close/>
                </a:path>
              </a:pathLst>
            </a:custGeom>
            <a:ln w="9144">
              <a:solidFill>
                <a:srgbClr val="90A6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95883" y="1082039"/>
              <a:ext cx="3714115" cy="721360"/>
            </a:xfrm>
            <a:custGeom>
              <a:avLst/>
              <a:gdLst/>
              <a:ahLst/>
              <a:cxnLst/>
              <a:rect l="l" t="t" r="r" b="b"/>
              <a:pathLst>
                <a:path w="3714115" h="721360">
                  <a:moveTo>
                    <a:pt x="3593845" y="0"/>
                  </a:moveTo>
                  <a:lnTo>
                    <a:pt x="120142" y="0"/>
                  </a:lnTo>
                  <a:lnTo>
                    <a:pt x="73375" y="9449"/>
                  </a:lnTo>
                  <a:lnTo>
                    <a:pt x="35186" y="35210"/>
                  </a:lnTo>
                  <a:lnTo>
                    <a:pt x="9440" y="73402"/>
                  </a:lnTo>
                  <a:lnTo>
                    <a:pt x="0" y="120142"/>
                  </a:lnTo>
                  <a:lnTo>
                    <a:pt x="0" y="600710"/>
                  </a:lnTo>
                  <a:lnTo>
                    <a:pt x="9440" y="647449"/>
                  </a:lnTo>
                  <a:lnTo>
                    <a:pt x="35186" y="685641"/>
                  </a:lnTo>
                  <a:lnTo>
                    <a:pt x="73375" y="711402"/>
                  </a:lnTo>
                  <a:lnTo>
                    <a:pt x="120142" y="720851"/>
                  </a:lnTo>
                  <a:lnTo>
                    <a:pt x="3593845" y="720851"/>
                  </a:lnTo>
                  <a:lnTo>
                    <a:pt x="3640585" y="711402"/>
                  </a:lnTo>
                  <a:lnTo>
                    <a:pt x="3678777" y="685641"/>
                  </a:lnTo>
                  <a:lnTo>
                    <a:pt x="3704538" y="647449"/>
                  </a:lnTo>
                  <a:lnTo>
                    <a:pt x="3713988" y="600710"/>
                  </a:lnTo>
                  <a:lnTo>
                    <a:pt x="3713988" y="120142"/>
                  </a:lnTo>
                  <a:lnTo>
                    <a:pt x="3704538" y="73402"/>
                  </a:lnTo>
                  <a:lnTo>
                    <a:pt x="3678777" y="35210"/>
                  </a:lnTo>
                  <a:lnTo>
                    <a:pt x="3640585" y="9449"/>
                  </a:lnTo>
                  <a:lnTo>
                    <a:pt x="3593845" y="0"/>
                  </a:lnTo>
                  <a:close/>
                </a:path>
              </a:pathLst>
            </a:custGeom>
            <a:solidFill>
              <a:srgbClr val="DFF4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95883" y="1082039"/>
              <a:ext cx="3714115" cy="721360"/>
            </a:xfrm>
            <a:custGeom>
              <a:avLst/>
              <a:gdLst/>
              <a:ahLst/>
              <a:cxnLst/>
              <a:rect l="l" t="t" r="r" b="b"/>
              <a:pathLst>
                <a:path w="3714115" h="721360">
                  <a:moveTo>
                    <a:pt x="0" y="120142"/>
                  </a:moveTo>
                  <a:lnTo>
                    <a:pt x="9440" y="73402"/>
                  </a:lnTo>
                  <a:lnTo>
                    <a:pt x="35186" y="35210"/>
                  </a:lnTo>
                  <a:lnTo>
                    <a:pt x="73375" y="9449"/>
                  </a:lnTo>
                  <a:lnTo>
                    <a:pt x="120142" y="0"/>
                  </a:lnTo>
                  <a:lnTo>
                    <a:pt x="3593845" y="0"/>
                  </a:lnTo>
                  <a:lnTo>
                    <a:pt x="3640585" y="9449"/>
                  </a:lnTo>
                  <a:lnTo>
                    <a:pt x="3678777" y="35210"/>
                  </a:lnTo>
                  <a:lnTo>
                    <a:pt x="3704538" y="73402"/>
                  </a:lnTo>
                  <a:lnTo>
                    <a:pt x="3713988" y="120142"/>
                  </a:lnTo>
                  <a:lnTo>
                    <a:pt x="3713988" y="600710"/>
                  </a:lnTo>
                  <a:lnTo>
                    <a:pt x="3704538" y="647449"/>
                  </a:lnTo>
                  <a:lnTo>
                    <a:pt x="3678777" y="685641"/>
                  </a:lnTo>
                  <a:lnTo>
                    <a:pt x="3640585" y="711402"/>
                  </a:lnTo>
                  <a:lnTo>
                    <a:pt x="3593845" y="720851"/>
                  </a:lnTo>
                  <a:lnTo>
                    <a:pt x="120142" y="720851"/>
                  </a:lnTo>
                  <a:lnTo>
                    <a:pt x="73375" y="711402"/>
                  </a:lnTo>
                  <a:lnTo>
                    <a:pt x="35186" y="685641"/>
                  </a:lnTo>
                  <a:lnTo>
                    <a:pt x="9440" y="647449"/>
                  </a:lnTo>
                  <a:lnTo>
                    <a:pt x="0" y="600710"/>
                  </a:lnTo>
                  <a:lnTo>
                    <a:pt x="0" y="120142"/>
                  </a:lnTo>
                  <a:close/>
                </a:path>
              </a:pathLst>
            </a:custGeom>
            <a:ln w="9144">
              <a:solidFill>
                <a:srgbClr val="90A6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671880" y="1105661"/>
            <a:ext cx="3561079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39090" marR="5080" indent="-327025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Порошки</a:t>
            </a:r>
            <a:r>
              <a:rPr sz="1600" spc="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з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отруйними,</a:t>
            </a:r>
            <a:r>
              <a:rPr sz="1600" spc="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наркотичними </a:t>
            </a:r>
            <a:r>
              <a:rPr sz="1600" spc="-484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та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сильнодіючими</a:t>
            </a:r>
            <a:r>
              <a:rPr sz="1600" spc="3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речовинами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4591621" y="3280981"/>
            <a:ext cx="4510405" cy="709295"/>
            <a:chOff x="4591621" y="3280981"/>
            <a:chExt cx="4510405" cy="709295"/>
          </a:xfrm>
        </p:grpSpPr>
        <p:sp>
          <p:nvSpPr>
            <p:cNvPr id="32" name="object 32"/>
            <p:cNvSpPr/>
            <p:nvPr/>
          </p:nvSpPr>
          <p:spPr>
            <a:xfrm>
              <a:off x="4596384" y="3285744"/>
              <a:ext cx="4500880" cy="699770"/>
            </a:xfrm>
            <a:custGeom>
              <a:avLst/>
              <a:gdLst/>
              <a:ahLst/>
              <a:cxnLst/>
              <a:rect l="l" t="t" r="r" b="b"/>
              <a:pathLst>
                <a:path w="4500880" h="699770">
                  <a:moveTo>
                    <a:pt x="4383786" y="0"/>
                  </a:moveTo>
                  <a:lnTo>
                    <a:pt x="116586" y="0"/>
                  </a:lnTo>
                  <a:lnTo>
                    <a:pt x="71205" y="9161"/>
                  </a:lnTo>
                  <a:lnTo>
                    <a:pt x="34147" y="34147"/>
                  </a:lnTo>
                  <a:lnTo>
                    <a:pt x="9161" y="71205"/>
                  </a:lnTo>
                  <a:lnTo>
                    <a:pt x="0" y="116585"/>
                  </a:lnTo>
                  <a:lnTo>
                    <a:pt x="0" y="582929"/>
                  </a:lnTo>
                  <a:lnTo>
                    <a:pt x="9161" y="628310"/>
                  </a:lnTo>
                  <a:lnTo>
                    <a:pt x="34147" y="665368"/>
                  </a:lnTo>
                  <a:lnTo>
                    <a:pt x="71205" y="690354"/>
                  </a:lnTo>
                  <a:lnTo>
                    <a:pt x="116586" y="699515"/>
                  </a:lnTo>
                  <a:lnTo>
                    <a:pt x="4383786" y="699515"/>
                  </a:lnTo>
                  <a:lnTo>
                    <a:pt x="4429166" y="690354"/>
                  </a:lnTo>
                  <a:lnTo>
                    <a:pt x="4466224" y="665368"/>
                  </a:lnTo>
                  <a:lnTo>
                    <a:pt x="4491210" y="628310"/>
                  </a:lnTo>
                  <a:lnTo>
                    <a:pt x="4500371" y="582929"/>
                  </a:lnTo>
                  <a:lnTo>
                    <a:pt x="4500371" y="116585"/>
                  </a:lnTo>
                  <a:lnTo>
                    <a:pt x="4491210" y="71205"/>
                  </a:lnTo>
                  <a:lnTo>
                    <a:pt x="4466224" y="34147"/>
                  </a:lnTo>
                  <a:lnTo>
                    <a:pt x="4429166" y="9161"/>
                  </a:lnTo>
                  <a:lnTo>
                    <a:pt x="4383786" y="0"/>
                  </a:lnTo>
                  <a:close/>
                </a:path>
              </a:pathLst>
            </a:custGeom>
            <a:solidFill>
              <a:srgbClr val="C5E4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596384" y="3285744"/>
              <a:ext cx="4500880" cy="699770"/>
            </a:xfrm>
            <a:custGeom>
              <a:avLst/>
              <a:gdLst/>
              <a:ahLst/>
              <a:cxnLst/>
              <a:rect l="l" t="t" r="r" b="b"/>
              <a:pathLst>
                <a:path w="4500880" h="699770">
                  <a:moveTo>
                    <a:pt x="0" y="116585"/>
                  </a:moveTo>
                  <a:lnTo>
                    <a:pt x="9161" y="71205"/>
                  </a:lnTo>
                  <a:lnTo>
                    <a:pt x="34147" y="34147"/>
                  </a:lnTo>
                  <a:lnTo>
                    <a:pt x="71205" y="9161"/>
                  </a:lnTo>
                  <a:lnTo>
                    <a:pt x="116586" y="0"/>
                  </a:lnTo>
                  <a:lnTo>
                    <a:pt x="4383786" y="0"/>
                  </a:lnTo>
                  <a:lnTo>
                    <a:pt x="4429166" y="9161"/>
                  </a:lnTo>
                  <a:lnTo>
                    <a:pt x="4466224" y="34147"/>
                  </a:lnTo>
                  <a:lnTo>
                    <a:pt x="4491210" y="71205"/>
                  </a:lnTo>
                  <a:lnTo>
                    <a:pt x="4500371" y="116585"/>
                  </a:lnTo>
                  <a:lnTo>
                    <a:pt x="4500371" y="582929"/>
                  </a:lnTo>
                  <a:lnTo>
                    <a:pt x="4491210" y="628310"/>
                  </a:lnTo>
                  <a:lnTo>
                    <a:pt x="4466224" y="665368"/>
                  </a:lnTo>
                  <a:lnTo>
                    <a:pt x="4429166" y="690354"/>
                  </a:lnTo>
                  <a:lnTo>
                    <a:pt x="4383786" y="699515"/>
                  </a:lnTo>
                  <a:lnTo>
                    <a:pt x="116586" y="699515"/>
                  </a:lnTo>
                  <a:lnTo>
                    <a:pt x="71205" y="690354"/>
                  </a:lnTo>
                  <a:lnTo>
                    <a:pt x="34147" y="665368"/>
                  </a:lnTo>
                  <a:lnTo>
                    <a:pt x="9161" y="628310"/>
                  </a:lnTo>
                  <a:lnTo>
                    <a:pt x="0" y="582929"/>
                  </a:lnTo>
                  <a:lnTo>
                    <a:pt x="0" y="116585"/>
                  </a:lnTo>
                  <a:close/>
                </a:path>
              </a:pathLst>
            </a:custGeom>
            <a:ln w="9144">
              <a:solidFill>
                <a:srgbClr val="90A6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4658359" y="3308350"/>
            <a:ext cx="4372610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Подрібнюють</a:t>
            </a:r>
            <a:r>
              <a:rPr sz="1600" spc="4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,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в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попередньо</a:t>
            </a:r>
            <a:r>
              <a:rPr sz="1600" spc="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затертій</a:t>
            </a:r>
            <a:r>
              <a:rPr sz="1600" spc="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ступці</a:t>
            </a:r>
            <a:r>
              <a:rPr sz="1600" spc="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в </a:t>
            </a:r>
            <a:r>
              <a:rPr sz="1600" spc="-484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присутності</a:t>
            </a:r>
            <a:r>
              <a:rPr sz="1600" spc="3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леткої</a:t>
            </a:r>
            <a:r>
              <a:rPr sz="1600" spc="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рідини</a:t>
            </a:r>
            <a:r>
              <a:rPr sz="1600" spc="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(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етанолу</a:t>
            </a:r>
            <a:r>
              <a:rPr sz="1600" spc="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або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етеру </a:t>
            </a:r>
            <a:r>
              <a:rPr sz="1600" spc="-484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медичного)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591312" y="646176"/>
            <a:ext cx="3744595" cy="352425"/>
            <a:chOff x="591312" y="646176"/>
            <a:chExt cx="3744595" cy="352425"/>
          </a:xfrm>
        </p:grpSpPr>
        <p:sp>
          <p:nvSpPr>
            <p:cNvPr id="36" name="object 36"/>
            <p:cNvSpPr/>
            <p:nvPr/>
          </p:nvSpPr>
          <p:spPr>
            <a:xfrm>
              <a:off x="595884" y="650748"/>
              <a:ext cx="3735704" cy="342900"/>
            </a:xfrm>
            <a:custGeom>
              <a:avLst/>
              <a:gdLst/>
              <a:ahLst/>
              <a:cxnLst/>
              <a:rect l="l" t="t" r="r" b="b"/>
              <a:pathLst>
                <a:path w="3735704" h="342900">
                  <a:moveTo>
                    <a:pt x="3678174" y="0"/>
                  </a:moveTo>
                  <a:lnTo>
                    <a:pt x="57150" y="0"/>
                  </a:lnTo>
                  <a:lnTo>
                    <a:pt x="34906" y="4482"/>
                  </a:lnTo>
                  <a:lnTo>
                    <a:pt x="16740" y="16716"/>
                  </a:lnTo>
                  <a:lnTo>
                    <a:pt x="4491" y="34879"/>
                  </a:lnTo>
                  <a:lnTo>
                    <a:pt x="0" y="57150"/>
                  </a:lnTo>
                  <a:lnTo>
                    <a:pt x="0" y="285750"/>
                  </a:lnTo>
                  <a:lnTo>
                    <a:pt x="4491" y="308020"/>
                  </a:lnTo>
                  <a:lnTo>
                    <a:pt x="16740" y="326183"/>
                  </a:lnTo>
                  <a:lnTo>
                    <a:pt x="34906" y="338417"/>
                  </a:lnTo>
                  <a:lnTo>
                    <a:pt x="57150" y="342900"/>
                  </a:lnTo>
                  <a:lnTo>
                    <a:pt x="3678174" y="342900"/>
                  </a:lnTo>
                  <a:lnTo>
                    <a:pt x="3700444" y="338417"/>
                  </a:lnTo>
                  <a:lnTo>
                    <a:pt x="3718607" y="326183"/>
                  </a:lnTo>
                  <a:lnTo>
                    <a:pt x="3730841" y="308020"/>
                  </a:lnTo>
                  <a:lnTo>
                    <a:pt x="3735324" y="285750"/>
                  </a:lnTo>
                  <a:lnTo>
                    <a:pt x="3735324" y="57150"/>
                  </a:lnTo>
                  <a:lnTo>
                    <a:pt x="3730841" y="34879"/>
                  </a:lnTo>
                  <a:lnTo>
                    <a:pt x="3718607" y="16716"/>
                  </a:lnTo>
                  <a:lnTo>
                    <a:pt x="3700444" y="4482"/>
                  </a:lnTo>
                  <a:lnTo>
                    <a:pt x="3678174" y="0"/>
                  </a:lnTo>
                  <a:close/>
                </a:path>
              </a:pathLst>
            </a:custGeom>
            <a:solidFill>
              <a:srgbClr val="DCEE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595884" y="650748"/>
              <a:ext cx="3735704" cy="342900"/>
            </a:xfrm>
            <a:custGeom>
              <a:avLst/>
              <a:gdLst/>
              <a:ahLst/>
              <a:cxnLst/>
              <a:rect l="l" t="t" r="r" b="b"/>
              <a:pathLst>
                <a:path w="3735704" h="342900">
                  <a:moveTo>
                    <a:pt x="0" y="57150"/>
                  </a:moveTo>
                  <a:lnTo>
                    <a:pt x="4491" y="34879"/>
                  </a:lnTo>
                  <a:lnTo>
                    <a:pt x="16740" y="16716"/>
                  </a:lnTo>
                  <a:lnTo>
                    <a:pt x="34906" y="4482"/>
                  </a:lnTo>
                  <a:lnTo>
                    <a:pt x="57150" y="0"/>
                  </a:lnTo>
                  <a:lnTo>
                    <a:pt x="3678174" y="0"/>
                  </a:lnTo>
                  <a:lnTo>
                    <a:pt x="3700444" y="4482"/>
                  </a:lnTo>
                  <a:lnTo>
                    <a:pt x="3718607" y="16716"/>
                  </a:lnTo>
                  <a:lnTo>
                    <a:pt x="3730841" y="34879"/>
                  </a:lnTo>
                  <a:lnTo>
                    <a:pt x="3735324" y="57150"/>
                  </a:lnTo>
                  <a:lnTo>
                    <a:pt x="3735324" y="285750"/>
                  </a:lnTo>
                  <a:lnTo>
                    <a:pt x="3730841" y="308020"/>
                  </a:lnTo>
                  <a:lnTo>
                    <a:pt x="3718607" y="326183"/>
                  </a:lnTo>
                  <a:lnTo>
                    <a:pt x="3700444" y="338417"/>
                  </a:lnTo>
                  <a:lnTo>
                    <a:pt x="3678174" y="342900"/>
                  </a:lnTo>
                  <a:lnTo>
                    <a:pt x="57150" y="342900"/>
                  </a:lnTo>
                  <a:lnTo>
                    <a:pt x="34906" y="338417"/>
                  </a:lnTo>
                  <a:lnTo>
                    <a:pt x="16740" y="326183"/>
                  </a:lnTo>
                  <a:lnTo>
                    <a:pt x="4491" y="308020"/>
                  </a:lnTo>
                  <a:lnTo>
                    <a:pt x="0" y="285750"/>
                  </a:lnTo>
                  <a:lnTo>
                    <a:pt x="0" y="57150"/>
                  </a:lnTo>
                  <a:close/>
                </a:path>
              </a:pathLst>
            </a:custGeom>
            <a:ln w="9144">
              <a:solidFill>
                <a:srgbClr val="90A6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1540002" y="700786"/>
            <a:ext cx="580580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783455" algn="l"/>
              </a:tabLst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О</a:t>
            </a:r>
            <a:r>
              <a:rPr sz="1600" spc="-15" dirty="0">
                <a:solidFill>
                  <a:srgbClr val="496382"/>
                </a:solidFill>
                <a:latin typeface="Tahoma"/>
                <a:cs typeface="Tahoma"/>
              </a:rPr>
              <a:t>с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обливі</a:t>
            </a:r>
            <a:r>
              <a:rPr sz="1600" spc="-15" dirty="0">
                <a:solidFill>
                  <a:srgbClr val="496382"/>
                </a:solidFill>
                <a:latin typeface="Tahoma"/>
                <a:cs typeface="Tahoma"/>
              </a:rPr>
              <a:t>с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ть</a:t>
            </a:r>
            <a:r>
              <a:rPr sz="1600" spc="3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с</a:t>
            </a:r>
            <a:r>
              <a:rPr sz="1600" spc="-15" dirty="0">
                <a:solidFill>
                  <a:srgbClr val="496382"/>
                </a:solidFill>
                <a:latin typeface="Tahoma"/>
                <a:cs typeface="Tahoma"/>
              </a:rPr>
              <a:t>к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лад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у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	</a:t>
            </a:r>
            <a:r>
              <a:rPr sz="2400" spc="-7" baseline="3472" dirty="0">
                <a:solidFill>
                  <a:srgbClr val="496382"/>
                </a:solidFill>
                <a:latin typeface="Tahoma"/>
                <a:cs typeface="Tahoma"/>
              </a:rPr>
              <a:t>Технолог</a:t>
            </a:r>
            <a:r>
              <a:rPr sz="2400" spc="-22" baseline="3472" dirty="0">
                <a:solidFill>
                  <a:srgbClr val="496382"/>
                </a:solidFill>
                <a:latin typeface="Tahoma"/>
                <a:cs typeface="Tahoma"/>
              </a:rPr>
              <a:t>і</a:t>
            </a:r>
            <a:r>
              <a:rPr sz="2400" spc="-7" baseline="3472" dirty="0">
                <a:solidFill>
                  <a:srgbClr val="496382"/>
                </a:solidFill>
                <a:latin typeface="Tahoma"/>
                <a:cs typeface="Tahoma"/>
              </a:rPr>
              <a:t>я</a:t>
            </a:r>
            <a:endParaRPr sz="2400" baseline="3472">
              <a:latin typeface="Tahoma"/>
              <a:cs typeface="Tahoma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662749" y="2637853"/>
            <a:ext cx="3743325" cy="515620"/>
            <a:chOff x="662749" y="2637853"/>
            <a:chExt cx="3743325" cy="515620"/>
          </a:xfrm>
        </p:grpSpPr>
        <p:sp>
          <p:nvSpPr>
            <p:cNvPr id="40" name="object 40"/>
            <p:cNvSpPr/>
            <p:nvPr/>
          </p:nvSpPr>
          <p:spPr>
            <a:xfrm>
              <a:off x="667512" y="2642616"/>
              <a:ext cx="3733800" cy="506095"/>
            </a:xfrm>
            <a:custGeom>
              <a:avLst/>
              <a:gdLst/>
              <a:ahLst/>
              <a:cxnLst/>
              <a:rect l="l" t="t" r="r" b="b"/>
              <a:pathLst>
                <a:path w="3733800" h="506094">
                  <a:moveTo>
                    <a:pt x="3649472" y="0"/>
                  </a:moveTo>
                  <a:lnTo>
                    <a:pt x="84328" y="0"/>
                  </a:lnTo>
                  <a:lnTo>
                    <a:pt x="51504" y="6621"/>
                  </a:lnTo>
                  <a:lnTo>
                    <a:pt x="24699" y="24685"/>
                  </a:lnTo>
                  <a:lnTo>
                    <a:pt x="6627" y="51488"/>
                  </a:lnTo>
                  <a:lnTo>
                    <a:pt x="0" y="84328"/>
                  </a:lnTo>
                  <a:lnTo>
                    <a:pt x="0" y="421639"/>
                  </a:lnTo>
                  <a:lnTo>
                    <a:pt x="6627" y="454479"/>
                  </a:lnTo>
                  <a:lnTo>
                    <a:pt x="24699" y="481282"/>
                  </a:lnTo>
                  <a:lnTo>
                    <a:pt x="51504" y="499346"/>
                  </a:lnTo>
                  <a:lnTo>
                    <a:pt x="84328" y="505968"/>
                  </a:lnTo>
                  <a:lnTo>
                    <a:pt x="3649472" y="505968"/>
                  </a:lnTo>
                  <a:lnTo>
                    <a:pt x="3682311" y="499346"/>
                  </a:lnTo>
                  <a:lnTo>
                    <a:pt x="3709114" y="481282"/>
                  </a:lnTo>
                  <a:lnTo>
                    <a:pt x="3727178" y="454479"/>
                  </a:lnTo>
                  <a:lnTo>
                    <a:pt x="3733800" y="421639"/>
                  </a:lnTo>
                  <a:lnTo>
                    <a:pt x="3733800" y="84328"/>
                  </a:lnTo>
                  <a:lnTo>
                    <a:pt x="3727178" y="51488"/>
                  </a:lnTo>
                  <a:lnTo>
                    <a:pt x="3709114" y="24685"/>
                  </a:lnTo>
                  <a:lnTo>
                    <a:pt x="3682311" y="6621"/>
                  </a:lnTo>
                  <a:lnTo>
                    <a:pt x="3649472" y="0"/>
                  </a:lnTo>
                  <a:close/>
                </a:path>
              </a:pathLst>
            </a:custGeom>
            <a:solidFill>
              <a:srgbClr val="DFF4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667512" y="2642616"/>
              <a:ext cx="3733800" cy="506095"/>
            </a:xfrm>
            <a:custGeom>
              <a:avLst/>
              <a:gdLst/>
              <a:ahLst/>
              <a:cxnLst/>
              <a:rect l="l" t="t" r="r" b="b"/>
              <a:pathLst>
                <a:path w="3733800" h="506094">
                  <a:moveTo>
                    <a:pt x="0" y="84328"/>
                  </a:moveTo>
                  <a:lnTo>
                    <a:pt x="6627" y="51488"/>
                  </a:lnTo>
                  <a:lnTo>
                    <a:pt x="24699" y="24685"/>
                  </a:lnTo>
                  <a:lnTo>
                    <a:pt x="51504" y="6621"/>
                  </a:lnTo>
                  <a:lnTo>
                    <a:pt x="84328" y="0"/>
                  </a:lnTo>
                  <a:lnTo>
                    <a:pt x="3649472" y="0"/>
                  </a:lnTo>
                  <a:lnTo>
                    <a:pt x="3682311" y="6621"/>
                  </a:lnTo>
                  <a:lnTo>
                    <a:pt x="3709114" y="24685"/>
                  </a:lnTo>
                  <a:lnTo>
                    <a:pt x="3727178" y="51488"/>
                  </a:lnTo>
                  <a:lnTo>
                    <a:pt x="3733800" y="84328"/>
                  </a:lnTo>
                  <a:lnTo>
                    <a:pt x="3733800" y="421639"/>
                  </a:lnTo>
                  <a:lnTo>
                    <a:pt x="3727178" y="454479"/>
                  </a:lnTo>
                  <a:lnTo>
                    <a:pt x="3709114" y="481282"/>
                  </a:lnTo>
                  <a:lnTo>
                    <a:pt x="3682311" y="499346"/>
                  </a:lnTo>
                  <a:lnTo>
                    <a:pt x="3649472" y="505968"/>
                  </a:lnTo>
                  <a:lnTo>
                    <a:pt x="84328" y="505968"/>
                  </a:lnTo>
                  <a:lnTo>
                    <a:pt x="51504" y="499346"/>
                  </a:lnTo>
                  <a:lnTo>
                    <a:pt x="24699" y="481282"/>
                  </a:lnTo>
                  <a:lnTo>
                    <a:pt x="6627" y="454479"/>
                  </a:lnTo>
                  <a:lnTo>
                    <a:pt x="0" y="421639"/>
                  </a:lnTo>
                  <a:lnTo>
                    <a:pt x="0" y="84328"/>
                  </a:lnTo>
                  <a:close/>
                </a:path>
              </a:pathLst>
            </a:custGeom>
            <a:ln w="9143">
              <a:solidFill>
                <a:srgbClr val="90A6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 txBox="1"/>
          <p:nvPr/>
        </p:nvSpPr>
        <p:spPr>
          <a:xfrm>
            <a:off x="786790" y="2701543"/>
            <a:ext cx="349313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Порошки</a:t>
            </a:r>
            <a:r>
              <a:rPr sz="1600" spc="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з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забарвленим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 речовинами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662749" y="4067365"/>
            <a:ext cx="8474075" cy="1437640"/>
            <a:chOff x="662749" y="4067365"/>
            <a:chExt cx="8474075" cy="1437640"/>
          </a:xfrm>
        </p:grpSpPr>
        <p:sp>
          <p:nvSpPr>
            <p:cNvPr id="44" name="object 44"/>
            <p:cNvSpPr/>
            <p:nvPr/>
          </p:nvSpPr>
          <p:spPr>
            <a:xfrm>
              <a:off x="667512" y="4928616"/>
              <a:ext cx="3721735" cy="571500"/>
            </a:xfrm>
            <a:custGeom>
              <a:avLst/>
              <a:gdLst/>
              <a:ahLst/>
              <a:cxnLst/>
              <a:rect l="l" t="t" r="r" b="b"/>
              <a:pathLst>
                <a:path w="3721735" h="571500">
                  <a:moveTo>
                    <a:pt x="3626358" y="0"/>
                  </a:moveTo>
                  <a:lnTo>
                    <a:pt x="95250" y="0"/>
                  </a:lnTo>
                  <a:lnTo>
                    <a:pt x="58175" y="7489"/>
                  </a:lnTo>
                  <a:lnTo>
                    <a:pt x="27898" y="27908"/>
                  </a:lnTo>
                  <a:lnTo>
                    <a:pt x="7485" y="58185"/>
                  </a:lnTo>
                  <a:lnTo>
                    <a:pt x="0" y="95249"/>
                  </a:lnTo>
                  <a:lnTo>
                    <a:pt x="0" y="476249"/>
                  </a:lnTo>
                  <a:lnTo>
                    <a:pt x="7485" y="513314"/>
                  </a:lnTo>
                  <a:lnTo>
                    <a:pt x="27898" y="543591"/>
                  </a:lnTo>
                  <a:lnTo>
                    <a:pt x="58175" y="564010"/>
                  </a:lnTo>
                  <a:lnTo>
                    <a:pt x="95250" y="571499"/>
                  </a:lnTo>
                  <a:lnTo>
                    <a:pt x="3626358" y="571499"/>
                  </a:lnTo>
                  <a:lnTo>
                    <a:pt x="3663422" y="564010"/>
                  </a:lnTo>
                  <a:lnTo>
                    <a:pt x="3693699" y="543591"/>
                  </a:lnTo>
                  <a:lnTo>
                    <a:pt x="3714118" y="513314"/>
                  </a:lnTo>
                  <a:lnTo>
                    <a:pt x="3721608" y="476249"/>
                  </a:lnTo>
                  <a:lnTo>
                    <a:pt x="3721608" y="95249"/>
                  </a:lnTo>
                  <a:lnTo>
                    <a:pt x="3714118" y="58185"/>
                  </a:lnTo>
                  <a:lnTo>
                    <a:pt x="3693699" y="27908"/>
                  </a:lnTo>
                  <a:lnTo>
                    <a:pt x="3663422" y="7489"/>
                  </a:lnTo>
                  <a:lnTo>
                    <a:pt x="3626358" y="0"/>
                  </a:lnTo>
                  <a:close/>
                </a:path>
              </a:pathLst>
            </a:custGeom>
            <a:solidFill>
              <a:srgbClr val="DFF4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667512" y="4928616"/>
              <a:ext cx="3721735" cy="571500"/>
            </a:xfrm>
            <a:custGeom>
              <a:avLst/>
              <a:gdLst/>
              <a:ahLst/>
              <a:cxnLst/>
              <a:rect l="l" t="t" r="r" b="b"/>
              <a:pathLst>
                <a:path w="3721735" h="571500">
                  <a:moveTo>
                    <a:pt x="0" y="95249"/>
                  </a:moveTo>
                  <a:lnTo>
                    <a:pt x="7485" y="58185"/>
                  </a:lnTo>
                  <a:lnTo>
                    <a:pt x="27898" y="27908"/>
                  </a:lnTo>
                  <a:lnTo>
                    <a:pt x="58175" y="7489"/>
                  </a:lnTo>
                  <a:lnTo>
                    <a:pt x="95250" y="0"/>
                  </a:lnTo>
                  <a:lnTo>
                    <a:pt x="3626358" y="0"/>
                  </a:lnTo>
                  <a:lnTo>
                    <a:pt x="3663422" y="7489"/>
                  </a:lnTo>
                  <a:lnTo>
                    <a:pt x="3693699" y="27908"/>
                  </a:lnTo>
                  <a:lnTo>
                    <a:pt x="3714118" y="58185"/>
                  </a:lnTo>
                  <a:lnTo>
                    <a:pt x="3721608" y="95249"/>
                  </a:lnTo>
                  <a:lnTo>
                    <a:pt x="3721608" y="476249"/>
                  </a:lnTo>
                  <a:lnTo>
                    <a:pt x="3714118" y="513314"/>
                  </a:lnTo>
                  <a:lnTo>
                    <a:pt x="3693699" y="543591"/>
                  </a:lnTo>
                  <a:lnTo>
                    <a:pt x="3663422" y="564010"/>
                  </a:lnTo>
                  <a:lnTo>
                    <a:pt x="3626358" y="571499"/>
                  </a:lnTo>
                  <a:lnTo>
                    <a:pt x="95250" y="571499"/>
                  </a:lnTo>
                  <a:lnTo>
                    <a:pt x="58175" y="564010"/>
                  </a:lnTo>
                  <a:lnTo>
                    <a:pt x="27898" y="543591"/>
                  </a:lnTo>
                  <a:lnTo>
                    <a:pt x="7485" y="513314"/>
                  </a:lnTo>
                  <a:lnTo>
                    <a:pt x="0" y="476249"/>
                  </a:lnTo>
                  <a:lnTo>
                    <a:pt x="0" y="95249"/>
                  </a:lnTo>
                  <a:close/>
                </a:path>
              </a:pathLst>
            </a:custGeom>
            <a:ln w="9144">
              <a:solidFill>
                <a:srgbClr val="90A6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596383" y="4072128"/>
              <a:ext cx="4535805" cy="467995"/>
            </a:xfrm>
            <a:custGeom>
              <a:avLst/>
              <a:gdLst/>
              <a:ahLst/>
              <a:cxnLst/>
              <a:rect l="l" t="t" r="r" b="b"/>
              <a:pathLst>
                <a:path w="4535805" h="467995">
                  <a:moveTo>
                    <a:pt x="4457445" y="0"/>
                  </a:moveTo>
                  <a:lnTo>
                    <a:pt x="77977" y="0"/>
                  </a:lnTo>
                  <a:lnTo>
                    <a:pt x="47630" y="6129"/>
                  </a:lnTo>
                  <a:lnTo>
                    <a:pt x="22844" y="22844"/>
                  </a:lnTo>
                  <a:lnTo>
                    <a:pt x="6129" y="47630"/>
                  </a:lnTo>
                  <a:lnTo>
                    <a:pt x="0" y="77978"/>
                  </a:lnTo>
                  <a:lnTo>
                    <a:pt x="0" y="389890"/>
                  </a:lnTo>
                  <a:lnTo>
                    <a:pt x="6129" y="420237"/>
                  </a:lnTo>
                  <a:lnTo>
                    <a:pt x="22844" y="445023"/>
                  </a:lnTo>
                  <a:lnTo>
                    <a:pt x="47630" y="461738"/>
                  </a:lnTo>
                  <a:lnTo>
                    <a:pt x="77977" y="467868"/>
                  </a:lnTo>
                  <a:lnTo>
                    <a:pt x="4457445" y="467868"/>
                  </a:lnTo>
                  <a:lnTo>
                    <a:pt x="4487793" y="461738"/>
                  </a:lnTo>
                  <a:lnTo>
                    <a:pt x="4512579" y="445023"/>
                  </a:lnTo>
                  <a:lnTo>
                    <a:pt x="4529294" y="420237"/>
                  </a:lnTo>
                  <a:lnTo>
                    <a:pt x="4535423" y="389890"/>
                  </a:lnTo>
                  <a:lnTo>
                    <a:pt x="4535423" y="77978"/>
                  </a:lnTo>
                  <a:lnTo>
                    <a:pt x="4529294" y="47630"/>
                  </a:lnTo>
                  <a:lnTo>
                    <a:pt x="4512579" y="22844"/>
                  </a:lnTo>
                  <a:lnTo>
                    <a:pt x="4487793" y="6129"/>
                  </a:lnTo>
                  <a:lnTo>
                    <a:pt x="4457445" y="0"/>
                  </a:lnTo>
                  <a:close/>
                </a:path>
              </a:pathLst>
            </a:custGeom>
            <a:solidFill>
              <a:srgbClr val="C5E4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596383" y="4072128"/>
              <a:ext cx="4535805" cy="467995"/>
            </a:xfrm>
            <a:custGeom>
              <a:avLst/>
              <a:gdLst/>
              <a:ahLst/>
              <a:cxnLst/>
              <a:rect l="l" t="t" r="r" b="b"/>
              <a:pathLst>
                <a:path w="4535805" h="467995">
                  <a:moveTo>
                    <a:pt x="0" y="77978"/>
                  </a:moveTo>
                  <a:lnTo>
                    <a:pt x="6129" y="47630"/>
                  </a:lnTo>
                  <a:lnTo>
                    <a:pt x="22844" y="22844"/>
                  </a:lnTo>
                  <a:lnTo>
                    <a:pt x="47630" y="6129"/>
                  </a:lnTo>
                  <a:lnTo>
                    <a:pt x="77977" y="0"/>
                  </a:lnTo>
                  <a:lnTo>
                    <a:pt x="4457445" y="0"/>
                  </a:lnTo>
                  <a:lnTo>
                    <a:pt x="4487793" y="6129"/>
                  </a:lnTo>
                  <a:lnTo>
                    <a:pt x="4512579" y="22844"/>
                  </a:lnTo>
                  <a:lnTo>
                    <a:pt x="4529294" y="47630"/>
                  </a:lnTo>
                  <a:lnTo>
                    <a:pt x="4535423" y="77978"/>
                  </a:lnTo>
                  <a:lnTo>
                    <a:pt x="4535423" y="389890"/>
                  </a:lnTo>
                  <a:lnTo>
                    <a:pt x="4529294" y="420237"/>
                  </a:lnTo>
                  <a:lnTo>
                    <a:pt x="4512579" y="445023"/>
                  </a:lnTo>
                  <a:lnTo>
                    <a:pt x="4487793" y="461738"/>
                  </a:lnTo>
                  <a:lnTo>
                    <a:pt x="4457445" y="467868"/>
                  </a:lnTo>
                  <a:lnTo>
                    <a:pt x="77977" y="467868"/>
                  </a:lnTo>
                  <a:lnTo>
                    <a:pt x="47630" y="461738"/>
                  </a:lnTo>
                  <a:lnTo>
                    <a:pt x="22844" y="445023"/>
                  </a:lnTo>
                  <a:lnTo>
                    <a:pt x="6129" y="420237"/>
                  </a:lnTo>
                  <a:lnTo>
                    <a:pt x="0" y="389890"/>
                  </a:lnTo>
                  <a:lnTo>
                    <a:pt x="0" y="77978"/>
                  </a:lnTo>
                  <a:close/>
                </a:path>
              </a:pathLst>
            </a:custGeom>
            <a:ln w="9144">
              <a:solidFill>
                <a:srgbClr val="90A6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" name="object 48"/>
          <p:cNvSpPr txBox="1"/>
          <p:nvPr/>
        </p:nvSpPr>
        <p:spPr>
          <a:xfrm>
            <a:off x="1108354" y="4991480"/>
            <a:ext cx="284035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45819" marR="5080" indent="-833755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Порошки</a:t>
            </a:r>
            <a:r>
              <a:rPr sz="1600" spc="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з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екстрактами</a:t>
            </a:r>
            <a:r>
              <a:rPr sz="1600" spc="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різної </a:t>
            </a:r>
            <a:r>
              <a:rPr sz="1600" spc="-484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консистенції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49" name="object 49"/>
          <p:cNvGrpSpPr/>
          <p:nvPr/>
        </p:nvGrpSpPr>
        <p:grpSpPr>
          <a:xfrm>
            <a:off x="4591621" y="4606861"/>
            <a:ext cx="4545330" cy="1378585"/>
            <a:chOff x="4591621" y="4606861"/>
            <a:chExt cx="4545330" cy="1378585"/>
          </a:xfrm>
        </p:grpSpPr>
        <p:sp>
          <p:nvSpPr>
            <p:cNvPr id="50" name="object 50"/>
            <p:cNvSpPr/>
            <p:nvPr/>
          </p:nvSpPr>
          <p:spPr>
            <a:xfrm>
              <a:off x="4596384" y="4611623"/>
              <a:ext cx="4535805" cy="1369060"/>
            </a:xfrm>
            <a:custGeom>
              <a:avLst/>
              <a:gdLst/>
              <a:ahLst/>
              <a:cxnLst/>
              <a:rect l="l" t="t" r="r" b="b"/>
              <a:pathLst>
                <a:path w="4535805" h="1369060">
                  <a:moveTo>
                    <a:pt x="4307332" y="0"/>
                  </a:moveTo>
                  <a:lnTo>
                    <a:pt x="228091" y="0"/>
                  </a:lnTo>
                  <a:lnTo>
                    <a:pt x="182119" y="4633"/>
                  </a:lnTo>
                  <a:lnTo>
                    <a:pt x="139303" y="17922"/>
                  </a:lnTo>
                  <a:lnTo>
                    <a:pt x="100558" y="38951"/>
                  </a:lnTo>
                  <a:lnTo>
                    <a:pt x="66801" y="66801"/>
                  </a:lnTo>
                  <a:lnTo>
                    <a:pt x="38951" y="100558"/>
                  </a:lnTo>
                  <a:lnTo>
                    <a:pt x="17922" y="139303"/>
                  </a:lnTo>
                  <a:lnTo>
                    <a:pt x="4633" y="182119"/>
                  </a:lnTo>
                  <a:lnTo>
                    <a:pt x="0" y="228092"/>
                  </a:lnTo>
                  <a:lnTo>
                    <a:pt x="0" y="1140460"/>
                  </a:lnTo>
                  <a:lnTo>
                    <a:pt x="4633" y="1186428"/>
                  </a:lnTo>
                  <a:lnTo>
                    <a:pt x="17922" y="1229243"/>
                  </a:lnTo>
                  <a:lnTo>
                    <a:pt x="38951" y="1267988"/>
                  </a:lnTo>
                  <a:lnTo>
                    <a:pt x="66801" y="1301745"/>
                  </a:lnTo>
                  <a:lnTo>
                    <a:pt x="100558" y="1329597"/>
                  </a:lnTo>
                  <a:lnTo>
                    <a:pt x="139303" y="1350627"/>
                  </a:lnTo>
                  <a:lnTo>
                    <a:pt x="182119" y="1363917"/>
                  </a:lnTo>
                  <a:lnTo>
                    <a:pt x="228091" y="1368552"/>
                  </a:lnTo>
                  <a:lnTo>
                    <a:pt x="4307332" y="1368552"/>
                  </a:lnTo>
                  <a:lnTo>
                    <a:pt x="4353304" y="1363917"/>
                  </a:lnTo>
                  <a:lnTo>
                    <a:pt x="4396120" y="1350627"/>
                  </a:lnTo>
                  <a:lnTo>
                    <a:pt x="4434865" y="1329597"/>
                  </a:lnTo>
                  <a:lnTo>
                    <a:pt x="4468621" y="1301745"/>
                  </a:lnTo>
                  <a:lnTo>
                    <a:pt x="4496472" y="1267988"/>
                  </a:lnTo>
                  <a:lnTo>
                    <a:pt x="4517501" y="1229243"/>
                  </a:lnTo>
                  <a:lnTo>
                    <a:pt x="4530790" y="1186428"/>
                  </a:lnTo>
                  <a:lnTo>
                    <a:pt x="4535423" y="1140460"/>
                  </a:lnTo>
                  <a:lnTo>
                    <a:pt x="4535423" y="228092"/>
                  </a:lnTo>
                  <a:lnTo>
                    <a:pt x="4530790" y="182119"/>
                  </a:lnTo>
                  <a:lnTo>
                    <a:pt x="4517501" y="139303"/>
                  </a:lnTo>
                  <a:lnTo>
                    <a:pt x="4496472" y="100558"/>
                  </a:lnTo>
                  <a:lnTo>
                    <a:pt x="4468621" y="66801"/>
                  </a:lnTo>
                  <a:lnTo>
                    <a:pt x="4434865" y="38951"/>
                  </a:lnTo>
                  <a:lnTo>
                    <a:pt x="4396120" y="17922"/>
                  </a:lnTo>
                  <a:lnTo>
                    <a:pt x="4353304" y="4633"/>
                  </a:lnTo>
                  <a:lnTo>
                    <a:pt x="4307332" y="0"/>
                  </a:lnTo>
                  <a:close/>
                </a:path>
              </a:pathLst>
            </a:custGeom>
            <a:solidFill>
              <a:srgbClr val="C5E4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596384" y="4611623"/>
              <a:ext cx="4535805" cy="1369060"/>
            </a:xfrm>
            <a:custGeom>
              <a:avLst/>
              <a:gdLst/>
              <a:ahLst/>
              <a:cxnLst/>
              <a:rect l="l" t="t" r="r" b="b"/>
              <a:pathLst>
                <a:path w="4535805" h="1369060">
                  <a:moveTo>
                    <a:pt x="0" y="228092"/>
                  </a:moveTo>
                  <a:lnTo>
                    <a:pt x="4633" y="182119"/>
                  </a:lnTo>
                  <a:lnTo>
                    <a:pt x="17922" y="139303"/>
                  </a:lnTo>
                  <a:lnTo>
                    <a:pt x="38951" y="100558"/>
                  </a:lnTo>
                  <a:lnTo>
                    <a:pt x="66801" y="66801"/>
                  </a:lnTo>
                  <a:lnTo>
                    <a:pt x="100558" y="38951"/>
                  </a:lnTo>
                  <a:lnTo>
                    <a:pt x="139303" y="17922"/>
                  </a:lnTo>
                  <a:lnTo>
                    <a:pt x="182119" y="4633"/>
                  </a:lnTo>
                  <a:lnTo>
                    <a:pt x="228091" y="0"/>
                  </a:lnTo>
                  <a:lnTo>
                    <a:pt x="4307332" y="0"/>
                  </a:lnTo>
                  <a:lnTo>
                    <a:pt x="4353304" y="4633"/>
                  </a:lnTo>
                  <a:lnTo>
                    <a:pt x="4396120" y="17922"/>
                  </a:lnTo>
                  <a:lnTo>
                    <a:pt x="4434865" y="38951"/>
                  </a:lnTo>
                  <a:lnTo>
                    <a:pt x="4468621" y="66801"/>
                  </a:lnTo>
                  <a:lnTo>
                    <a:pt x="4496472" y="100558"/>
                  </a:lnTo>
                  <a:lnTo>
                    <a:pt x="4517501" y="139303"/>
                  </a:lnTo>
                  <a:lnTo>
                    <a:pt x="4530790" y="182119"/>
                  </a:lnTo>
                  <a:lnTo>
                    <a:pt x="4535423" y="228092"/>
                  </a:lnTo>
                  <a:lnTo>
                    <a:pt x="4535423" y="1140460"/>
                  </a:lnTo>
                  <a:lnTo>
                    <a:pt x="4530790" y="1186428"/>
                  </a:lnTo>
                  <a:lnTo>
                    <a:pt x="4517501" y="1229243"/>
                  </a:lnTo>
                  <a:lnTo>
                    <a:pt x="4496472" y="1267988"/>
                  </a:lnTo>
                  <a:lnTo>
                    <a:pt x="4468621" y="1301745"/>
                  </a:lnTo>
                  <a:lnTo>
                    <a:pt x="4434865" y="1329597"/>
                  </a:lnTo>
                  <a:lnTo>
                    <a:pt x="4396120" y="1350627"/>
                  </a:lnTo>
                  <a:lnTo>
                    <a:pt x="4353304" y="1363917"/>
                  </a:lnTo>
                  <a:lnTo>
                    <a:pt x="4307332" y="1368552"/>
                  </a:lnTo>
                  <a:lnTo>
                    <a:pt x="228091" y="1368552"/>
                  </a:lnTo>
                  <a:lnTo>
                    <a:pt x="182119" y="1363917"/>
                  </a:lnTo>
                  <a:lnTo>
                    <a:pt x="139303" y="1350627"/>
                  </a:lnTo>
                  <a:lnTo>
                    <a:pt x="100558" y="1329597"/>
                  </a:lnTo>
                  <a:lnTo>
                    <a:pt x="66801" y="1301745"/>
                  </a:lnTo>
                  <a:lnTo>
                    <a:pt x="38951" y="1267988"/>
                  </a:lnTo>
                  <a:lnTo>
                    <a:pt x="17922" y="1229243"/>
                  </a:lnTo>
                  <a:lnTo>
                    <a:pt x="4633" y="1186428"/>
                  </a:lnTo>
                  <a:lnTo>
                    <a:pt x="0" y="1140460"/>
                  </a:lnTo>
                  <a:lnTo>
                    <a:pt x="0" y="228092"/>
                  </a:lnTo>
                  <a:close/>
                </a:path>
              </a:pathLst>
            </a:custGeom>
            <a:ln w="9144">
              <a:solidFill>
                <a:srgbClr val="90A6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2" name="object 52"/>
          <p:cNvSpPr txBox="1"/>
          <p:nvPr/>
        </p:nvSpPr>
        <p:spPr>
          <a:xfrm>
            <a:off x="4650994" y="4128897"/>
            <a:ext cx="4425315" cy="10509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4295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Додають</a:t>
            </a:r>
            <a:r>
              <a:rPr sz="1600" spc="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до</a:t>
            </a:r>
            <a:r>
              <a:rPr sz="1600" spc="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суміші</a:t>
            </a:r>
            <a:r>
              <a:rPr sz="1600" spc="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порошків</a:t>
            </a:r>
            <a:r>
              <a:rPr sz="1600" spc="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в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останню</a:t>
            </a:r>
            <a:r>
              <a:rPr sz="1600" spc="4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чергу</a:t>
            </a:r>
            <a:endParaRPr sz="16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90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  <a:tabLst>
                <a:tab pos="737870" algn="l"/>
                <a:tab pos="1724025" algn="l"/>
                <a:tab pos="2192020" algn="l"/>
                <a:tab pos="3105150" algn="l"/>
                <a:tab pos="3385820" algn="l"/>
              </a:tabLst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Сухий	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ек</a:t>
            </a:r>
            <a:r>
              <a:rPr sz="1600" spc="-15" dirty="0">
                <a:solidFill>
                  <a:srgbClr val="496382"/>
                </a:solidFill>
                <a:latin typeface="Tahoma"/>
                <a:cs typeface="Tahoma"/>
              </a:rPr>
              <a:t>с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тр</a:t>
            </a:r>
            <a:r>
              <a:rPr sz="1600" spc="10" dirty="0">
                <a:solidFill>
                  <a:srgbClr val="496382"/>
                </a:solidFill>
                <a:latin typeface="Tahoma"/>
                <a:cs typeface="Tahoma"/>
              </a:rPr>
              <a:t>а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к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т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	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1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: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2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	</a:t>
            </a:r>
            <a:r>
              <a:rPr sz="1600" spc="-15" dirty="0">
                <a:solidFill>
                  <a:srgbClr val="496382"/>
                </a:solidFill>
                <a:latin typeface="Tahoma"/>
                <a:cs typeface="Tahoma"/>
              </a:rPr>
              <a:t>в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вод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я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ть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	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в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	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поро</a:t>
            </a:r>
            <a:r>
              <a:rPr sz="1600" spc="10" dirty="0">
                <a:solidFill>
                  <a:srgbClr val="496382"/>
                </a:solidFill>
                <a:latin typeface="Tahoma"/>
                <a:cs typeface="Tahoma"/>
              </a:rPr>
              <a:t>ш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к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о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в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у 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суміш</a:t>
            </a:r>
            <a:r>
              <a:rPr sz="1600" spc="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за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загальними</a:t>
            </a:r>
            <a:r>
              <a:rPr sz="1600" spc="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правилами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;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8257413" y="5154929"/>
            <a:ext cx="819785" cy="5124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7305" marR="5080" indent="-15240">
              <a:lnSpc>
                <a:spcPct val="100000"/>
              </a:lnSpc>
              <a:spcBef>
                <a:spcPts val="95"/>
              </a:spcBef>
              <a:tabLst>
                <a:tab pos="419100" algn="l"/>
              </a:tabLst>
            </a:pP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дода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ю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ть 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д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о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	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вс</a:t>
            </a:r>
            <a:r>
              <a:rPr sz="1600" spc="-15" dirty="0">
                <a:solidFill>
                  <a:srgbClr val="496382"/>
                </a:solidFill>
                <a:latin typeface="Tahoma"/>
                <a:cs typeface="Tahoma"/>
              </a:rPr>
              <a:t>і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єї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4650994" y="5154929"/>
            <a:ext cx="3478529" cy="7562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932815" algn="l"/>
                <a:tab pos="1080770" algn="l"/>
                <a:tab pos="1474470" algn="l"/>
                <a:tab pos="1879600" algn="l"/>
                <a:tab pos="2391410" algn="l"/>
                <a:tab pos="3059430" algn="l"/>
                <a:tab pos="3136900" algn="l"/>
              </a:tabLst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Розчин	густого	екстракту	1:2 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кра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п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л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я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ми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		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д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о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	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ча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с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тини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	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с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ум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і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ші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		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або 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кількості</a:t>
            </a:r>
            <a:r>
              <a:rPr sz="1600" spc="3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суміші</a:t>
            </a:r>
            <a:r>
              <a:rPr sz="1600" spc="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порошків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55" name="object 55"/>
          <p:cNvGrpSpPr/>
          <p:nvPr/>
        </p:nvGrpSpPr>
        <p:grpSpPr>
          <a:xfrm>
            <a:off x="4591621" y="6047041"/>
            <a:ext cx="4545330" cy="815975"/>
            <a:chOff x="4591621" y="6047041"/>
            <a:chExt cx="4545330" cy="815975"/>
          </a:xfrm>
        </p:grpSpPr>
        <p:sp>
          <p:nvSpPr>
            <p:cNvPr id="56" name="object 56"/>
            <p:cNvSpPr/>
            <p:nvPr/>
          </p:nvSpPr>
          <p:spPr>
            <a:xfrm>
              <a:off x="4596384" y="6051803"/>
              <a:ext cx="4535805" cy="806450"/>
            </a:xfrm>
            <a:custGeom>
              <a:avLst/>
              <a:gdLst/>
              <a:ahLst/>
              <a:cxnLst/>
              <a:rect l="l" t="t" r="r" b="b"/>
              <a:pathLst>
                <a:path w="4535805" h="806450">
                  <a:moveTo>
                    <a:pt x="4401058" y="0"/>
                  </a:moveTo>
                  <a:lnTo>
                    <a:pt x="134365" y="0"/>
                  </a:lnTo>
                  <a:lnTo>
                    <a:pt x="91911" y="6850"/>
                  </a:lnTo>
                  <a:lnTo>
                    <a:pt x="55028" y="25925"/>
                  </a:lnTo>
                  <a:lnTo>
                    <a:pt x="25936" y="55012"/>
                  </a:lnTo>
                  <a:lnTo>
                    <a:pt x="6853" y="91896"/>
                  </a:lnTo>
                  <a:lnTo>
                    <a:pt x="0" y="134366"/>
                  </a:lnTo>
                  <a:lnTo>
                    <a:pt x="0" y="671830"/>
                  </a:lnTo>
                  <a:lnTo>
                    <a:pt x="6853" y="714299"/>
                  </a:lnTo>
                  <a:lnTo>
                    <a:pt x="25936" y="751184"/>
                  </a:lnTo>
                  <a:lnTo>
                    <a:pt x="55028" y="780270"/>
                  </a:lnTo>
                  <a:lnTo>
                    <a:pt x="91911" y="799345"/>
                  </a:lnTo>
                  <a:lnTo>
                    <a:pt x="134365" y="806196"/>
                  </a:lnTo>
                  <a:lnTo>
                    <a:pt x="4401058" y="806196"/>
                  </a:lnTo>
                  <a:lnTo>
                    <a:pt x="4443512" y="799345"/>
                  </a:lnTo>
                  <a:lnTo>
                    <a:pt x="4480395" y="780270"/>
                  </a:lnTo>
                  <a:lnTo>
                    <a:pt x="4509487" y="751184"/>
                  </a:lnTo>
                  <a:lnTo>
                    <a:pt x="4528570" y="714299"/>
                  </a:lnTo>
                  <a:lnTo>
                    <a:pt x="4535423" y="671830"/>
                  </a:lnTo>
                  <a:lnTo>
                    <a:pt x="4535423" y="134366"/>
                  </a:lnTo>
                  <a:lnTo>
                    <a:pt x="4528570" y="91896"/>
                  </a:lnTo>
                  <a:lnTo>
                    <a:pt x="4509487" y="55012"/>
                  </a:lnTo>
                  <a:lnTo>
                    <a:pt x="4480395" y="25925"/>
                  </a:lnTo>
                  <a:lnTo>
                    <a:pt x="4443512" y="6850"/>
                  </a:lnTo>
                  <a:lnTo>
                    <a:pt x="4401058" y="0"/>
                  </a:lnTo>
                  <a:close/>
                </a:path>
              </a:pathLst>
            </a:custGeom>
            <a:solidFill>
              <a:srgbClr val="C5E4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4596384" y="6051803"/>
              <a:ext cx="4535805" cy="806450"/>
            </a:xfrm>
            <a:custGeom>
              <a:avLst/>
              <a:gdLst/>
              <a:ahLst/>
              <a:cxnLst/>
              <a:rect l="l" t="t" r="r" b="b"/>
              <a:pathLst>
                <a:path w="4535805" h="806450">
                  <a:moveTo>
                    <a:pt x="0" y="134366"/>
                  </a:moveTo>
                  <a:lnTo>
                    <a:pt x="6853" y="91896"/>
                  </a:lnTo>
                  <a:lnTo>
                    <a:pt x="25936" y="55012"/>
                  </a:lnTo>
                  <a:lnTo>
                    <a:pt x="55028" y="25925"/>
                  </a:lnTo>
                  <a:lnTo>
                    <a:pt x="91911" y="6850"/>
                  </a:lnTo>
                  <a:lnTo>
                    <a:pt x="134365" y="0"/>
                  </a:lnTo>
                  <a:lnTo>
                    <a:pt x="4401058" y="0"/>
                  </a:lnTo>
                  <a:lnTo>
                    <a:pt x="4443512" y="6850"/>
                  </a:lnTo>
                  <a:lnTo>
                    <a:pt x="4480395" y="25925"/>
                  </a:lnTo>
                  <a:lnTo>
                    <a:pt x="4509487" y="55012"/>
                  </a:lnTo>
                  <a:lnTo>
                    <a:pt x="4528570" y="91896"/>
                  </a:lnTo>
                  <a:lnTo>
                    <a:pt x="4535423" y="134366"/>
                  </a:lnTo>
                  <a:lnTo>
                    <a:pt x="4535423" y="671830"/>
                  </a:lnTo>
                  <a:lnTo>
                    <a:pt x="4528570" y="714299"/>
                  </a:lnTo>
                  <a:lnTo>
                    <a:pt x="4509487" y="751184"/>
                  </a:lnTo>
                  <a:lnTo>
                    <a:pt x="4480395" y="780270"/>
                  </a:lnTo>
                  <a:lnTo>
                    <a:pt x="4443512" y="799345"/>
                  </a:lnTo>
                  <a:lnTo>
                    <a:pt x="4401058" y="806196"/>
                  </a:lnTo>
                  <a:lnTo>
                    <a:pt x="134365" y="806196"/>
                  </a:lnTo>
                  <a:lnTo>
                    <a:pt x="91911" y="799345"/>
                  </a:lnTo>
                  <a:lnTo>
                    <a:pt x="55028" y="780270"/>
                  </a:lnTo>
                  <a:lnTo>
                    <a:pt x="25936" y="751184"/>
                  </a:lnTo>
                  <a:lnTo>
                    <a:pt x="6853" y="714299"/>
                  </a:lnTo>
                  <a:lnTo>
                    <a:pt x="0" y="671830"/>
                  </a:lnTo>
                  <a:lnTo>
                    <a:pt x="0" y="134366"/>
                  </a:lnTo>
                  <a:close/>
                </a:path>
              </a:pathLst>
            </a:custGeom>
            <a:ln w="9144">
              <a:solidFill>
                <a:srgbClr val="90A6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8" name="object 58"/>
          <p:cNvSpPr txBox="1"/>
          <p:nvPr/>
        </p:nvSpPr>
        <p:spPr>
          <a:xfrm>
            <a:off x="4623561" y="6079337"/>
            <a:ext cx="429069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Виготовляють</a:t>
            </a:r>
            <a:r>
              <a:rPr sz="1600" spc="4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за загальними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правилами</a:t>
            </a:r>
            <a:r>
              <a:rPr sz="1600" spc="-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,при </a:t>
            </a:r>
            <a:r>
              <a:rPr sz="1600" spc="-484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цьому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зменшується</a:t>
            </a:r>
            <a:r>
              <a:rPr sz="1600" spc="3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кількість</a:t>
            </a:r>
            <a:r>
              <a:rPr sz="1600" spc="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операцій 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зважувань</a:t>
            </a:r>
            <a:r>
              <a:rPr sz="1600" spc="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та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змішування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59" name="object 59"/>
          <p:cNvGrpSpPr/>
          <p:nvPr/>
        </p:nvGrpSpPr>
        <p:grpSpPr>
          <a:xfrm>
            <a:off x="662749" y="6047041"/>
            <a:ext cx="3731260" cy="657225"/>
            <a:chOff x="662749" y="6047041"/>
            <a:chExt cx="3731260" cy="657225"/>
          </a:xfrm>
        </p:grpSpPr>
        <p:sp>
          <p:nvSpPr>
            <p:cNvPr id="60" name="object 60"/>
            <p:cNvSpPr/>
            <p:nvPr/>
          </p:nvSpPr>
          <p:spPr>
            <a:xfrm>
              <a:off x="667512" y="6051803"/>
              <a:ext cx="3721735" cy="647700"/>
            </a:xfrm>
            <a:custGeom>
              <a:avLst/>
              <a:gdLst/>
              <a:ahLst/>
              <a:cxnLst/>
              <a:rect l="l" t="t" r="r" b="b"/>
              <a:pathLst>
                <a:path w="3721735" h="647700">
                  <a:moveTo>
                    <a:pt x="3613658" y="0"/>
                  </a:moveTo>
                  <a:lnTo>
                    <a:pt x="107950" y="0"/>
                  </a:lnTo>
                  <a:lnTo>
                    <a:pt x="65933" y="8483"/>
                  </a:lnTo>
                  <a:lnTo>
                    <a:pt x="31619" y="31619"/>
                  </a:lnTo>
                  <a:lnTo>
                    <a:pt x="8483" y="65933"/>
                  </a:lnTo>
                  <a:lnTo>
                    <a:pt x="0" y="107950"/>
                  </a:lnTo>
                  <a:lnTo>
                    <a:pt x="0" y="539750"/>
                  </a:lnTo>
                  <a:lnTo>
                    <a:pt x="8483" y="581766"/>
                  </a:lnTo>
                  <a:lnTo>
                    <a:pt x="31619" y="616080"/>
                  </a:lnTo>
                  <a:lnTo>
                    <a:pt x="65933" y="639216"/>
                  </a:lnTo>
                  <a:lnTo>
                    <a:pt x="107950" y="647700"/>
                  </a:lnTo>
                  <a:lnTo>
                    <a:pt x="3613658" y="647700"/>
                  </a:lnTo>
                  <a:lnTo>
                    <a:pt x="3655653" y="639216"/>
                  </a:lnTo>
                  <a:lnTo>
                    <a:pt x="3689969" y="616080"/>
                  </a:lnTo>
                  <a:lnTo>
                    <a:pt x="3713116" y="581766"/>
                  </a:lnTo>
                  <a:lnTo>
                    <a:pt x="3721608" y="539750"/>
                  </a:lnTo>
                  <a:lnTo>
                    <a:pt x="3721608" y="107950"/>
                  </a:lnTo>
                  <a:lnTo>
                    <a:pt x="3713116" y="65933"/>
                  </a:lnTo>
                  <a:lnTo>
                    <a:pt x="3689969" y="31619"/>
                  </a:lnTo>
                  <a:lnTo>
                    <a:pt x="3655653" y="8483"/>
                  </a:lnTo>
                  <a:lnTo>
                    <a:pt x="3613658" y="0"/>
                  </a:lnTo>
                  <a:close/>
                </a:path>
              </a:pathLst>
            </a:custGeom>
            <a:solidFill>
              <a:srgbClr val="DFF4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667512" y="6051803"/>
              <a:ext cx="3721735" cy="647700"/>
            </a:xfrm>
            <a:custGeom>
              <a:avLst/>
              <a:gdLst/>
              <a:ahLst/>
              <a:cxnLst/>
              <a:rect l="l" t="t" r="r" b="b"/>
              <a:pathLst>
                <a:path w="3721735" h="647700">
                  <a:moveTo>
                    <a:pt x="0" y="107950"/>
                  </a:moveTo>
                  <a:lnTo>
                    <a:pt x="8483" y="65933"/>
                  </a:lnTo>
                  <a:lnTo>
                    <a:pt x="31619" y="31619"/>
                  </a:lnTo>
                  <a:lnTo>
                    <a:pt x="65933" y="8483"/>
                  </a:lnTo>
                  <a:lnTo>
                    <a:pt x="107950" y="0"/>
                  </a:lnTo>
                  <a:lnTo>
                    <a:pt x="3613658" y="0"/>
                  </a:lnTo>
                  <a:lnTo>
                    <a:pt x="3655653" y="8483"/>
                  </a:lnTo>
                  <a:lnTo>
                    <a:pt x="3689969" y="31619"/>
                  </a:lnTo>
                  <a:lnTo>
                    <a:pt x="3713116" y="65933"/>
                  </a:lnTo>
                  <a:lnTo>
                    <a:pt x="3721608" y="107950"/>
                  </a:lnTo>
                  <a:lnTo>
                    <a:pt x="3721608" y="539750"/>
                  </a:lnTo>
                  <a:lnTo>
                    <a:pt x="3713116" y="581766"/>
                  </a:lnTo>
                  <a:lnTo>
                    <a:pt x="3689969" y="616080"/>
                  </a:lnTo>
                  <a:lnTo>
                    <a:pt x="3655653" y="639216"/>
                  </a:lnTo>
                  <a:lnTo>
                    <a:pt x="3613658" y="647700"/>
                  </a:lnTo>
                  <a:lnTo>
                    <a:pt x="107950" y="647700"/>
                  </a:lnTo>
                  <a:lnTo>
                    <a:pt x="65933" y="639216"/>
                  </a:lnTo>
                  <a:lnTo>
                    <a:pt x="31619" y="616080"/>
                  </a:lnTo>
                  <a:lnTo>
                    <a:pt x="8483" y="581766"/>
                  </a:lnTo>
                  <a:lnTo>
                    <a:pt x="0" y="539750"/>
                  </a:lnTo>
                  <a:lnTo>
                    <a:pt x="0" y="107950"/>
                  </a:lnTo>
                  <a:close/>
                </a:path>
              </a:pathLst>
            </a:custGeom>
            <a:ln w="9143">
              <a:solidFill>
                <a:srgbClr val="90A6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2" name="object 62"/>
          <p:cNvSpPr txBox="1"/>
          <p:nvPr/>
        </p:nvSpPr>
        <p:spPr>
          <a:xfrm>
            <a:off x="1112316" y="6242405"/>
            <a:ext cx="282956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Порошки</a:t>
            </a:r>
            <a:r>
              <a:rPr sz="1600" spc="-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з</a:t>
            </a:r>
            <a:r>
              <a:rPr sz="1600" spc="-4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напівфабрикатами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595883" y="256031"/>
            <a:ext cx="608330" cy="0"/>
          </a:xfrm>
          <a:custGeom>
            <a:avLst/>
            <a:gdLst/>
            <a:ahLst/>
            <a:cxnLst/>
            <a:rect l="l" t="t" r="r" b="b"/>
            <a:pathLst>
              <a:path w="608330">
                <a:moveTo>
                  <a:pt x="608076" y="0"/>
                </a:moveTo>
                <a:lnTo>
                  <a:pt x="0" y="0"/>
                </a:lnTo>
              </a:path>
            </a:pathLst>
          </a:custGeom>
          <a:ln w="9144">
            <a:solidFill>
              <a:srgbClr val="90A6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4" name="object 64"/>
          <p:cNvGrpSpPr/>
          <p:nvPr/>
        </p:nvGrpSpPr>
        <p:grpSpPr>
          <a:xfrm>
            <a:off x="447865" y="210121"/>
            <a:ext cx="3867150" cy="6153150"/>
            <a:chOff x="447865" y="210121"/>
            <a:chExt cx="3867150" cy="6153150"/>
          </a:xfrm>
        </p:grpSpPr>
        <p:sp>
          <p:nvSpPr>
            <p:cNvPr id="65" name="object 65"/>
            <p:cNvSpPr/>
            <p:nvPr/>
          </p:nvSpPr>
          <p:spPr>
            <a:xfrm>
              <a:off x="452627" y="214884"/>
              <a:ext cx="372110" cy="6143625"/>
            </a:xfrm>
            <a:custGeom>
              <a:avLst/>
              <a:gdLst/>
              <a:ahLst/>
              <a:cxnLst/>
              <a:rect l="l" t="t" r="r" b="b"/>
              <a:pathLst>
                <a:path w="372109" h="6143625">
                  <a:moveTo>
                    <a:pt x="0" y="0"/>
                  </a:moveTo>
                  <a:lnTo>
                    <a:pt x="0" y="6120384"/>
                  </a:lnTo>
                </a:path>
                <a:path w="372109" h="6143625">
                  <a:moveTo>
                    <a:pt x="0" y="6143244"/>
                  </a:moveTo>
                  <a:lnTo>
                    <a:pt x="228600" y="6143244"/>
                  </a:lnTo>
                </a:path>
                <a:path w="372109" h="6143625">
                  <a:moveTo>
                    <a:pt x="0" y="5000244"/>
                  </a:moveTo>
                  <a:lnTo>
                    <a:pt x="228600" y="5000244"/>
                  </a:lnTo>
                </a:path>
                <a:path w="372109" h="6143625">
                  <a:moveTo>
                    <a:pt x="228600" y="4000500"/>
                  </a:moveTo>
                  <a:lnTo>
                    <a:pt x="0" y="4000500"/>
                  </a:lnTo>
                </a:path>
                <a:path w="372109" h="6143625">
                  <a:moveTo>
                    <a:pt x="228600" y="3214116"/>
                  </a:moveTo>
                  <a:lnTo>
                    <a:pt x="0" y="3214116"/>
                  </a:lnTo>
                </a:path>
                <a:path w="372109" h="6143625">
                  <a:moveTo>
                    <a:pt x="228600" y="2642616"/>
                  </a:moveTo>
                  <a:lnTo>
                    <a:pt x="0" y="2642616"/>
                  </a:lnTo>
                </a:path>
                <a:path w="372109" h="6143625">
                  <a:moveTo>
                    <a:pt x="371856" y="2057400"/>
                  </a:moveTo>
                  <a:lnTo>
                    <a:pt x="143256" y="2057400"/>
                  </a:lnTo>
                </a:path>
                <a:path w="372109" h="6143625">
                  <a:moveTo>
                    <a:pt x="143256" y="1260348"/>
                  </a:moveTo>
                  <a:lnTo>
                    <a:pt x="0" y="1214628"/>
                  </a:lnTo>
                </a:path>
              </a:pathLst>
            </a:custGeom>
            <a:ln w="9144">
              <a:solidFill>
                <a:srgbClr val="90A6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595883" y="2001011"/>
              <a:ext cx="3714115" cy="356870"/>
            </a:xfrm>
            <a:custGeom>
              <a:avLst/>
              <a:gdLst/>
              <a:ahLst/>
              <a:cxnLst/>
              <a:rect l="l" t="t" r="r" b="b"/>
              <a:pathLst>
                <a:path w="3714115" h="356869">
                  <a:moveTo>
                    <a:pt x="3654552" y="0"/>
                  </a:moveTo>
                  <a:lnTo>
                    <a:pt x="59436" y="0"/>
                  </a:lnTo>
                  <a:lnTo>
                    <a:pt x="36299" y="4679"/>
                  </a:lnTo>
                  <a:lnTo>
                    <a:pt x="17406" y="17430"/>
                  </a:lnTo>
                  <a:lnTo>
                    <a:pt x="4670" y="36325"/>
                  </a:lnTo>
                  <a:lnTo>
                    <a:pt x="0" y="59436"/>
                  </a:lnTo>
                  <a:lnTo>
                    <a:pt x="0" y="297179"/>
                  </a:lnTo>
                  <a:lnTo>
                    <a:pt x="4670" y="320290"/>
                  </a:lnTo>
                  <a:lnTo>
                    <a:pt x="17406" y="339185"/>
                  </a:lnTo>
                  <a:lnTo>
                    <a:pt x="36299" y="351936"/>
                  </a:lnTo>
                  <a:lnTo>
                    <a:pt x="59436" y="356615"/>
                  </a:lnTo>
                  <a:lnTo>
                    <a:pt x="3654552" y="356615"/>
                  </a:lnTo>
                  <a:lnTo>
                    <a:pt x="3677662" y="351936"/>
                  </a:lnTo>
                  <a:lnTo>
                    <a:pt x="3696557" y="339185"/>
                  </a:lnTo>
                  <a:lnTo>
                    <a:pt x="3709308" y="320290"/>
                  </a:lnTo>
                  <a:lnTo>
                    <a:pt x="3713988" y="297179"/>
                  </a:lnTo>
                  <a:lnTo>
                    <a:pt x="3713988" y="59436"/>
                  </a:lnTo>
                  <a:lnTo>
                    <a:pt x="3709308" y="36325"/>
                  </a:lnTo>
                  <a:lnTo>
                    <a:pt x="3696557" y="17430"/>
                  </a:lnTo>
                  <a:lnTo>
                    <a:pt x="3677662" y="4679"/>
                  </a:lnTo>
                  <a:lnTo>
                    <a:pt x="3654552" y="0"/>
                  </a:lnTo>
                  <a:close/>
                </a:path>
              </a:pathLst>
            </a:custGeom>
            <a:solidFill>
              <a:srgbClr val="DFF4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595883" y="2001011"/>
              <a:ext cx="3714115" cy="356870"/>
            </a:xfrm>
            <a:custGeom>
              <a:avLst/>
              <a:gdLst/>
              <a:ahLst/>
              <a:cxnLst/>
              <a:rect l="l" t="t" r="r" b="b"/>
              <a:pathLst>
                <a:path w="3714115" h="356869">
                  <a:moveTo>
                    <a:pt x="0" y="59436"/>
                  </a:moveTo>
                  <a:lnTo>
                    <a:pt x="4670" y="36325"/>
                  </a:lnTo>
                  <a:lnTo>
                    <a:pt x="17406" y="17430"/>
                  </a:lnTo>
                  <a:lnTo>
                    <a:pt x="36299" y="4679"/>
                  </a:lnTo>
                  <a:lnTo>
                    <a:pt x="59436" y="0"/>
                  </a:lnTo>
                  <a:lnTo>
                    <a:pt x="3654552" y="0"/>
                  </a:lnTo>
                  <a:lnTo>
                    <a:pt x="3677662" y="4679"/>
                  </a:lnTo>
                  <a:lnTo>
                    <a:pt x="3696557" y="17430"/>
                  </a:lnTo>
                  <a:lnTo>
                    <a:pt x="3709308" y="36325"/>
                  </a:lnTo>
                  <a:lnTo>
                    <a:pt x="3713988" y="59436"/>
                  </a:lnTo>
                  <a:lnTo>
                    <a:pt x="3713988" y="297179"/>
                  </a:lnTo>
                  <a:lnTo>
                    <a:pt x="3709308" y="320290"/>
                  </a:lnTo>
                  <a:lnTo>
                    <a:pt x="3696557" y="339185"/>
                  </a:lnTo>
                  <a:lnTo>
                    <a:pt x="3677662" y="351936"/>
                  </a:lnTo>
                  <a:lnTo>
                    <a:pt x="3654552" y="356615"/>
                  </a:lnTo>
                  <a:lnTo>
                    <a:pt x="59436" y="356615"/>
                  </a:lnTo>
                  <a:lnTo>
                    <a:pt x="36299" y="351936"/>
                  </a:lnTo>
                  <a:lnTo>
                    <a:pt x="17406" y="339185"/>
                  </a:lnTo>
                  <a:lnTo>
                    <a:pt x="4670" y="320290"/>
                  </a:lnTo>
                  <a:lnTo>
                    <a:pt x="0" y="297179"/>
                  </a:lnTo>
                  <a:lnTo>
                    <a:pt x="0" y="59436"/>
                  </a:lnTo>
                  <a:close/>
                </a:path>
              </a:pathLst>
            </a:custGeom>
            <a:ln w="9144">
              <a:solidFill>
                <a:srgbClr val="90A6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8" name="object 68"/>
          <p:cNvSpPr txBox="1"/>
          <p:nvPr/>
        </p:nvSpPr>
        <p:spPr>
          <a:xfrm>
            <a:off x="825804" y="2051430"/>
            <a:ext cx="325056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Порошки</a:t>
            </a:r>
            <a:r>
              <a:rPr sz="1600" spc="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з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барвними</a:t>
            </a:r>
            <a:r>
              <a:rPr sz="1600" spc="48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речовинами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69" name="object 69"/>
          <p:cNvGrpSpPr/>
          <p:nvPr/>
        </p:nvGrpSpPr>
        <p:grpSpPr>
          <a:xfrm>
            <a:off x="4308602" y="1408049"/>
            <a:ext cx="374650" cy="5060315"/>
            <a:chOff x="4308602" y="1408049"/>
            <a:chExt cx="374650" cy="5060315"/>
          </a:xfrm>
        </p:grpSpPr>
        <p:pic>
          <p:nvPicPr>
            <p:cNvPr id="70" name="object 7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08602" y="1408049"/>
              <a:ext cx="217677" cy="74549"/>
            </a:xfrm>
            <a:prstGeom prst="rect">
              <a:avLst/>
            </a:prstGeom>
          </p:spPr>
        </p:pic>
        <p:sp>
          <p:nvSpPr>
            <p:cNvPr id="71" name="object 71"/>
            <p:cNvSpPr/>
            <p:nvPr/>
          </p:nvSpPr>
          <p:spPr>
            <a:xfrm>
              <a:off x="4309872" y="2247899"/>
              <a:ext cx="373380" cy="647700"/>
            </a:xfrm>
            <a:custGeom>
              <a:avLst/>
              <a:gdLst/>
              <a:ahLst/>
              <a:cxnLst/>
              <a:rect l="l" t="t" r="r" b="b"/>
              <a:pathLst>
                <a:path w="373379" h="647700">
                  <a:moveTo>
                    <a:pt x="306324" y="38100"/>
                  </a:moveTo>
                  <a:lnTo>
                    <a:pt x="293624" y="31750"/>
                  </a:lnTo>
                  <a:lnTo>
                    <a:pt x="230124" y="0"/>
                  </a:lnTo>
                  <a:lnTo>
                    <a:pt x="230124" y="31750"/>
                  </a:lnTo>
                  <a:lnTo>
                    <a:pt x="0" y="31750"/>
                  </a:lnTo>
                  <a:lnTo>
                    <a:pt x="0" y="44450"/>
                  </a:lnTo>
                  <a:lnTo>
                    <a:pt x="230124" y="44450"/>
                  </a:lnTo>
                  <a:lnTo>
                    <a:pt x="230124" y="76200"/>
                  </a:lnTo>
                  <a:lnTo>
                    <a:pt x="293624" y="44450"/>
                  </a:lnTo>
                  <a:lnTo>
                    <a:pt x="306324" y="38100"/>
                  </a:lnTo>
                  <a:close/>
                </a:path>
                <a:path w="373379" h="647700">
                  <a:moveTo>
                    <a:pt x="373380" y="609600"/>
                  </a:moveTo>
                  <a:lnTo>
                    <a:pt x="360680" y="603250"/>
                  </a:lnTo>
                  <a:lnTo>
                    <a:pt x="297180" y="571500"/>
                  </a:lnTo>
                  <a:lnTo>
                    <a:pt x="297180" y="603250"/>
                  </a:lnTo>
                  <a:lnTo>
                    <a:pt x="71628" y="603250"/>
                  </a:lnTo>
                  <a:lnTo>
                    <a:pt x="71628" y="615950"/>
                  </a:lnTo>
                  <a:lnTo>
                    <a:pt x="297180" y="615950"/>
                  </a:lnTo>
                  <a:lnTo>
                    <a:pt x="297180" y="647700"/>
                  </a:lnTo>
                  <a:lnTo>
                    <a:pt x="360680" y="615950"/>
                  </a:lnTo>
                  <a:lnTo>
                    <a:pt x="373380" y="609600"/>
                  </a:lnTo>
                  <a:close/>
                </a:path>
              </a:pathLst>
            </a:custGeom>
            <a:solidFill>
              <a:srgbClr val="90A6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2" name="object 7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80230" y="3564890"/>
              <a:ext cx="216154" cy="74549"/>
            </a:xfrm>
            <a:prstGeom prst="rect">
              <a:avLst/>
            </a:prstGeom>
          </p:spPr>
        </p:pic>
        <p:sp>
          <p:nvSpPr>
            <p:cNvPr id="73" name="object 73"/>
            <p:cNvSpPr/>
            <p:nvPr/>
          </p:nvSpPr>
          <p:spPr>
            <a:xfrm>
              <a:off x="4309872" y="4248911"/>
              <a:ext cx="373380" cy="2219325"/>
            </a:xfrm>
            <a:custGeom>
              <a:avLst/>
              <a:gdLst/>
              <a:ahLst/>
              <a:cxnLst/>
              <a:rect l="l" t="t" r="r" b="b"/>
              <a:pathLst>
                <a:path w="373379" h="2219325">
                  <a:moveTo>
                    <a:pt x="306324" y="2180844"/>
                  </a:moveTo>
                  <a:lnTo>
                    <a:pt x="293624" y="2174494"/>
                  </a:lnTo>
                  <a:lnTo>
                    <a:pt x="230124" y="2142744"/>
                  </a:lnTo>
                  <a:lnTo>
                    <a:pt x="230124" y="2174494"/>
                  </a:lnTo>
                  <a:lnTo>
                    <a:pt x="0" y="2174494"/>
                  </a:lnTo>
                  <a:lnTo>
                    <a:pt x="0" y="2187194"/>
                  </a:lnTo>
                  <a:lnTo>
                    <a:pt x="230124" y="2187194"/>
                  </a:lnTo>
                  <a:lnTo>
                    <a:pt x="230124" y="2218944"/>
                  </a:lnTo>
                  <a:lnTo>
                    <a:pt x="293624" y="2187194"/>
                  </a:lnTo>
                  <a:lnTo>
                    <a:pt x="306324" y="2180844"/>
                  </a:lnTo>
                  <a:close/>
                </a:path>
                <a:path w="373379" h="2219325">
                  <a:moveTo>
                    <a:pt x="373380" y="1037844"/>
                  </a:moveTo>
                  <a:lnTo>
                    <a:pt x="360680" y="1031494"/>
                  </a:lnTo>
                  <a:lnTo>
                    <a:pt x="297180" y="999744"/>
                  </a:lnTo>
                  <a:lnTo>
                    <a:pt x="297180" y="1031494"/>
                  </a:lnTo>
                  <a:lnTo>
                    <a:pt x="71628" y="1031494"/>
                  </a:lnTo>
                  <a:lnTo>
                    <a:pt x="71628" y="1044194"/>
                  </a:lnTo>
                  <a:lnTo>
                    <a:pt x="297180" y="1044194"/>
                  </a:lnTo>
                  <a:lnTo>
                    <a:pt x="297180" y="1075944"/>
                  </a:lnTo>
                  <a:lnTo>
                    <a:pt x="360680" y="1044194"/>
                  </a:lnTo>
                  <a:lnTo>
                    <a:pt x="373380" y="1037844"/>
                  </a:lnTo>
                  <a:close/>
                </a:path>
                <a:path w="373379" h="2219325">
                  <a:moveTo>
                    <a:pt x="373380" y="38100"/>
                  </a:moveTo>
                  <a:lnTo>
                    <a:pt x="360680" y="31750"/>
                  </a:lnTo>
                  <a:lnTo>
                    <a:pt x="297180" y="0"/>
                  </a:lnTo>
                  <a:lnTo>
                    <a:pt x="297180" y="31750"/>
                  </a:lnTo>
                  <a:lnTo>
                    <a:pt x="71628" y="31750"/>
                  </a:lnTo>
                  <a:lnTo>
                    <a:pt x="71628" y="44450"/>
                  </a:lnTo>
                  <a:lnTo>
                    <a:pt x="297180" y="44450"/>
                  </a:lnTo>
                  <a:lnTo>
                    <a:pt x="297180" y="76200"/>
                  </a:lnTo>
                  <a:lnTo>
                    <a:pt x="360680" y="44450"/>
                  </a:lnTo>
                  <a:lnTo>
                    <a:pt x="373380" y="38100"/>
                  </a:lnTo>
                  <a:close/>
                </a:path>
              </a:pathLst>
            </a:custGeom>
            <a:solidFill>
              <a:srgbClr val="90A6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4" name="object 74"/>
          <p:cNvSpPr txBox="1"/>
          <p:nvPr/>
        </p:nvSpPr>
        <p:spPr>
          <a:xfrm>
            <a:off x="774293" y="4034104"/>
            <a:ext cx="317182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400" spc="-7" baseline="1736" dirty="0">
                <a:solidFill>
                  <a:srgbClr val="496382"/>
                </a:solidFill>
                <a:latin typeface="Tahoma"/>
                <a:cs typeface="Tahoma"/>
              </a:rPr>
              <a:t>Порошки</a:t>
            </a:r>
            <a:r>
              <a:rPr sz="2400" spc="30" baseline="1736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2400" spc="-7" baseline="1736" dirty="0">
                <a:solidFill>
                  <a:srgbClr val="496382"/>
                </a:solidFill>
                <a:latin typeface="Tahoma"/>
                <a:cs typeface="Tahoma"/>
              </a:rPr>
              <a:t>з </a:t>
            </a:r>
            <a:r>
              <a:rPr sz="2400" spc="-15" baseline="1736" dirty="0">
                <a:solidFill>
                  <a:srgbClr val="496382"/>
                </a:solidFill>
                <a:latin typeface="Tahoma"/>
                <a:cs typeface="Tahoma"/>
              </a:rPr>
              <a:t>пахучими</a:t>
            </a:r>
            <a:r>
              <a:rPr sz="2400" baseline="1736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речовинами</a:t>
            </a:r>
            <a:endParaRPr sz="16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01192" y="-21597"/>
            <a:ext cx="788797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2400" b="1" dirty="0"/>
              <a:t>8.</a:t>
            </a:r>
            <a:r>
              <a:rPr sz="2400" b="1" spc="-15" dirty="0"/>
              <a:t> </a:t>
            </a:r>
            <a:r>
              <a:rPr sz="2400" b="1" dirty="0"/>
              <a:t>ДОЗУВАННЯ,</a:t>
            </a:r>
            <a:r>
              <a:rPr sz="2400" b="1" spc="-40" dirty="0"/>
              <a:t> </a:t>
            </a:r>
            <a:r>
              <a:rPr sz="2400" b="1" dirty="0"/>
              <a:t>ПАКУВАННЯ</a:t>
            </a:r>
            <a:r>
              <a:rPr sz="2400" b="1" spc="-30" dirty="0"/>
              <a:t> </a:t>
            </a:r>
            <a:r>
              <a:rPr sz="2400" b="1" dirty="0"/>
              <a:t>І</a:t>
            </a:r>
            <a:r>
              <a:rPr sz="2400" b="1" spc="-15" dirty="0"/>
              <a:t> </a:t>
            </a:r>
            <a:r>
              <a:rPr sz="2400" b="1" spc="-5" dirty="0"/>
              <a:t>ОФОРМЛЕННЯ</a:t>
            </a:r>
            <a:r>
              <a:rPr sz="2400" b="1" spc="-35" dirty="0"/>
              <a:t> </a:t>
            </a:r>
            <a:r>
              <a:rPr sz="2400" b="1" dirty="0"/>
              <a:t>ДО</a:t>
            </a:r>
            <a:r>
              <a:rPr sz="2400" b="1" spc="-15" dirty="0"/>
              <a:t> </a:t>
            </a:r>
            <a:r>
              <a:rPr sz="2400" b="1" dirty="0"/>
              <a:t>ВІДПУСКУ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14884" y="333756"/>
            <a:ext cx="8929370" cy="1833880"/>
            <a:chOff x="214884" y="333756"/>
            <a:chExt cx="8929370" cy="1833880"/>
          </a:xfrm>
        </p:grpSpPr>
        <p:sp>
          <p:nvSpPr>
            <p:cNvPr id="4" name="object 4"/>
            <p:cNvSpPr/>
            <p:nvPr/>
          </p:nvSpPr>
          <p:spPr>
            <a:xfrm>
              <a:off x="1115567" y="333756"/>
              <a:ext cx="8028940" cy="73660"/>
            </a:xfrm>
            <a:custGeom>
              <a:avLst/>
              <a:gdLst/>
              <a:ahLst/>
              <a:cxnLst/>
              <a:rect l="l" t="t" r="r" b="b"/>
              <a:pathLst>
                <a:path w="8028940" h="73659">
                  <a:moveTo>
                    <a:pt x="8028432" y="0"/>
                  </a:moveTo>
                  <a:lnTo>
                    <a:pt x="0" y="0"/>
                  </a:lnTo>
                  <a:lnTo>
                    <a:pt x="0" y="73152"/>
                  </a:lnTo>
                  <a:lnTo>
                    <a:pt x="8028432" y="73152"/>
                  </a:lnTo>
                  <a:lnTo>
                    <a:pt x="80284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14884" y="364236"/>
              <a:ext cx="8749665" cy="1803400"/>
            </a:xfrm>
            <a:custGeom>
              <a:avLst/>
              <a:gdLst/>
              <a:ahLst/>
              <a:cxnLst/>
              <a:rect l="l" t="t" r="r" b="b"/>
              <a:pathLst>
                <a:path w="8749665" h="1803400">
                  <a:moveTo>
                    <a:pt x="8749284" y="0"/>
                  </a:moveTo>
                  <a:lnTo>
                    <a:pt x="0" y="0"/>
                  </a:lnTo>
                  <a:lnTo>
                    <a:pt x="0" y="1802892"/>
                  </a:lnTo>
                  <a:lnTo>
                    <a:pt x="8749284" y="1802892"/>
                  </a:lnTo>
                  <a:lnTo>
                    <a:pt x="8749284" y="0"/>
                  </a:lnTo>
                  <a:close/>
                </a:path>
              </a:pathLst>
            </a:custGeom>
            <a:solidFill>
              <a:srgbClr val="DFF4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337515" y="399415"/>
            <a:ext cx="8501380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Дозування</a:t>
            </a:r>
            <a:r>
              <a:rPr sz="1600" spc="5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порошків</a:t>
            </a:r>
            <a:r>
              <a:rPr sz="1600" spc="4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за</a:t>
            </a:r>
            <a:r>
              <a:rPr sz="1600" spc="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масою</a:t>
            </a:r>
            <a:r>
              <a:rPr sz="1600" spc="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здійснюється</a:t>
            </a:r>
            <a:r>
              <a:rPr sz="1600" spc="4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шляхом</a:t>
            </a:r>
            <a:r>
              <a:rPr sz="1600" spc="3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відважування</a:t>
            </a:r>
            <a:r>
              <a:rPr sz="1600" spc="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окремих</a:t>
            </a:r>
            <a:r>
              <a:rPr sz="1600" spc="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доз</a:t>
            </a:r>
            <a:r>
              <a:rPr sz="1600" spc="3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на</a:t>
            </a:r>
            <a:r>
              <a:rPr sz="1600" spc="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ручних </a:t>
            </a:r>
            <a:r>
              <a:rPr sz="1600" spc="-484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аптечних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або</a:t>
            </a:r>
            <a:r>
              <a:rPr sz="1600" spc="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електронних</a:t>
            </a:r>
            <a:r>
              <a:rPr sz="1600" spc="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вагах.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В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наказі МОЗ</a:t>
            </a:r>
            <a:r>
              <a:rPr sz="1600" spc="3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України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№</a:t>
            </a:r>
            <a:r>
              <a:rPr sz="1600" spc="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812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від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5" dirty="0">
                <a:solidFill>
                  <a:srgbClr val="496382"/>
                </a:solidFill>
                <a:latin typeface="Tahoma"/>
                <a:cs typeface="Tahoma"/>
              </a:rPr>
              <a:t>17.10.2012</a:t>
            </a:r>
            <a:r>
              <a:rPr sz="1600" spc="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р.</a:t>
            </a:r>
            <a:r>
              <a:rPr sz="1600" spc="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наведено </a:t>
            </a:r>
            <a:r>
              <a:rPr sz="1600" spc="-484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максимально</a:t>
            </a:r>
            <a:r>
              <a:rPr sz="1600" spc="3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допустимі</a:t>
            </a:r>
            <a:r>
              <a:rPr sz="1600" spc="3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норми</a:t>
            </a:r>
            <a:r>
              <a:rPr sz="1600" spc="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відхилення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 в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масі окремих</a:t>
            </a:r>
            <a:r>
              <a:rPr sz="1600" spc="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доз</a:t>
            </a:r>
            <a:r>
              <a:rPr sz="1600" spc="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порошків.</a:t>
            </a:r>
            <a:r>
              <a:rPr sz="1600" spc="4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При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масі:</a:t>
            </a:r>
            <a:endParaRPr sz="1600">
              <a:latin typeface="Tahoma"/>
              <a:cs typeface="Tahoma"/>
            </a:endParaRPr>
          </a:p>
          <a:p>
            <a:pPr marL="231775" algn="ctr">
              <a:lnSpc>
                <a:spcPct val="100000"/>
              </a:lnSpc>
              <a:tabLst>
                <a:tab pos="1146175" algn="l"/>
              </a:tabLst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до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0,1	±15%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949953" y="1374774"/>
            <a:ext cx="1508760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0,11–0,30±10%</a:t>
            </a: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0,31–1,0</a:t>
            </a:r>
            <a:r>
              <a:rPr sz="1600" spc="44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±5%</a:t>
            </a: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більше1,0</a:t>
            </a:r>
            <a:r>
              <a:rPr sz="1600" spc="-3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±3%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29933" y="3410521"/>
            <a:ext cx="1683385" cy="382905"/>
            <a:chOff x="229933" y="3410521"/>
            <a:chExt cx="1683385" cy="382905"/>
          </a:xfrm>
        </p:grpSpPr>
        <p:sp>
          <p:nvSpPr>
            <p:cNvPr id="9" name="object 9"/>
            <p:cNvSpPr/>
            <p:nvPr/>
          </p:nvSpPr>
          <p:spPr>
            <a:xfrm>
              <a:off x="234695" y="3415284"/>
              <a:ext cx="1673860" cy="373380"/>
            </a:xfrm>
            <a:custGeom>
              <a:avLst/>
              <a:gdLst/>
              <a:ahLst/>
              <a:cxnLst/>
              <a:rect l="l" t="t" r="r" b="b"/>
              <a:pathLst>
                <a:path w="1673860" h="373379">
                  <a:moveTo>
                    <a:pt x="1611122" y="0"/>
                  </a:moveTo>
                  <a:lnTo>
                    <a:pt x="62229" y="0"/>
                  </a:lnTo>
                  <a:lnTo>
                    <a:pt x="38008" y="4883"/>
                  </a:lnTo>
                  <a:lnTo>
                    <a:pt x="18227" y="18208"/>
                  </a:lnTo>
                  <a:lnTo>
                    <a:pt x="4890" y="37986"/>
                  </a:lnTo>
                  <a:lnTo>
                    <a:pt x="0" y="62229"/>
                  </a:lnTo>
                  <a:lnTo>
                    <a:pt x="0" y="311149"/>
                  </a:lnTo>
                  <a:lnTo>
                    <a:pt x="4890" y="335393"/>
                  </a:lnTo>
                  <a:lnTo>
                    <a:pt x="18227" y="355171"/>
                  </a:lnTo>
                  <a:lnTo>
                    <a:pt x="38008" y="368496"/>
                  </a:lnTo>
                  <a:lnTo>
                    <a:pt x="62229" y="373379"/>
                  </a:lnTo>
                  <a:lnTo>
                    <a:pt x="1611122" y="373379"/>
                  </a:lnTo>
                  <a:lnTo>
                    <a:pt x="1635365" y="368496"/>
                  </a:lnTo>
                  <a:lnTo>
                    <a:pt x="1655143" y="355171"/>
                  </a:lnTo>
                  <a:lnTo>
                    <a:pt x="1668468" y="335393"/>
                  </a:lnTo>
                  <a:lnTo>
                    <a:pt x="1673352" y="311149"/>
                  </a:lnTo>
                  <a:lnTo>
                    <a:pt x="1673352" y="62229"/>
                  </a:lnTo>
                  <a:lnTo>
                    <a:pt x="1668468" y="37986"/>
                  </a:lnTo>
                  <a:lnTo>
                    <a:pt x="1655143" y="18208"/>
                  </a:lnTo>
                  <a:lnTo>
                    <a:pt x="1635365" y="4883"/>
                  </a:lnTo>
                  <a:lnTo>
                    <a:pt x="1611122" y="0"/>
                  </a:lnTo>
                  <a:close/>
                </a:path>
              </a:pathLst>
            </a:custGeom>
            <a:solidFill>
              <a:srgbClr val="DFF4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34695" y="3415284"/>
              <a:ext cx="1673860" cy="373380"/>
            </a:xfrm>
            <a:custGeom>
              <a:avLst/>
              <a:gdLst/>
              <a:ahLst/>
              <a:cxnLst/>
              <a:rect l="l" t="t" r="r" b="b"/>
              <a:pathLst>
                <a:path w="1673860" h="373379">
                  <a:moveTo>
                    <a:pt x="0" y="62229"/>
                  </a:moveTo>
                  <a:lnTo>
                    <a:pt x="4890" y="37986"/>
                  </a:lnTo>
                  <a:lnTo>
                    <a:pt x="18227" y="18208"/>
                  </a:lnTo>
                  <a:lnTo>
                    <a:pt x="38008" y="4883"/>
                  </a:lnTo>
                  <a:lnTo>
                    <a:pt x="62229" y="0"/>
                  </a:lnTo>
                  <a:lnTo>
                    <a:pt x="1611122" y="0"/>
                  </a:lnTo>
                  <a:lnTo>
                    <a:pt x="1635365" y="4883"/>
                  </a:lnTo>
                  <a:lnTo>
                    <a:pt x="1655143" y="18208"/>
                  </a:lnTo>
                  <a:lnTo>
                    <a:pt x="1668468" y="37986"/>
                  </a:lnTo>
                  <a:lnTo>
                    <a:pt x="1673352" y="62229"/>
                  </a:lnTo>
                  <a:lnTo>
                    <a:pt x="1673352" y="311149"/>
                  </a:lnTo>
                  <a:lnTo>
                    <a:pt x="1668468" y="335393"/>
                  </a:lnTo>
                  <a:lnTo>
                    <a:pt x="1655143" y="355171"/>
                  </a:lnTo>
                  <a:lnTo>
                    <a:pt x="1635365" y="368496"/>
                  </a:lnTo>
                  <a:lnTo>
                    <a:pt x="1611122" y="373379"/>
                  </a:lnTo>
                  <a:lnTo>
                    <a:pt x="62229" y="373379"/>
                  </a:lnTo>
                  <a:lnTo>
                    <a:pt x="38008" y="368496"/>
                  </a:lnTo>
                  <a:lnTo>
                    <a:pt x="18227" y="355171"/>
                  </a:lnTo>
                  <a:lnTo>
                    <a:pt x="4890" y="335393"/>
                  </a:lnTo>
                  <a:lnTo>
                    <a:pt x="0" y="311149"/>
                  </a:lnTo>
                  <a:lnTo>
                    <a:pt x="0" y="62229"/>
                  </a:lnTo>
                  <a:close/>
                </a:path>
              </a:pathLst>
            </a:custGeom>
            <a:ln w="9144">
              <a:solidFill>
                <a:srgbClr val="90A6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332028" y="3466846"/>
            <a:ext cx="85090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Дозовані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2038921" y="2744533"/>
            <a:ext cx="1426845" cy="586105"/>
            <a:chOff x="2038921" y="2744533"/>
            <a:chExt cx="1426845" cy="586105"/>
          </a:xfrm>
        </p:grpSpPr>
        <p:sp>
          <p:nvSpPr>
            <p:cNvPr id="13" name="object 13"/>
            <p:cNvSpPr/>
            <p:nvPr/>
          </p:nvSpPr>
          <p:spPr>
            <a:xfrm>
              <a:off x="2043683" y="2749295"/>
              <a:ext cx="1417320" cy="576580"/>
            </a:xfrm>
            <a:custGeom>
              <a:avLst/>
              <a:gdLst/>
              <a:ahLst/>
              <a:cxnLst/>
              <a:rect l="l" t="t" r="r" b="b"/>
              <a:pathLst>
                <a:path w="1417320" h="576579">
                  <a:moveTo>
                    <a:pt x="1321308" y="0"/>
                  </a:moveTo>
                  <a:lnTo>
                    <a:pt x="96012" y="0"/>
                  </a:lnTo>
                  <a:lnTo>
                    <a:pt x="58614" y="7536"/>
                  </a:lnTo>
                  <a:lnTo>
                    <a:pt x="28098" y="28098"/>
                  </a:lnTo>
                  <a:lnTo>
                    <a:pt x="7536" y="58614"/>
                  </a:lnTo>
                  <a:lnTo>
                    <a:pt x="0" y="96012"/>
                  </a:lnTo>
                  <a:lnTo>
                    <a:pt x="0" y="480059"/>
                  </a:lnTo>
                  <a:lnTo>
                    <a:pt x="7536" y="517457"/>
                  </a:lnTo>
                  <a:lnTo>
                    <a:pt x="28098" y="547973"/>
                  </a:lnTo>
                  <a:lnTo>
                    <a:pt x="58614" y="568535"/>
                  </a:lnTo>
                  <a:lnTo>
                    <a:pt x="96012" y="576071"/>
                  </a:lnTo>
                  <a:lnTo>
                    <a:pt x="1321308" y="576071"/>
                  </a:lnTo>
                  <a:lnTo>
                    <a:pt x="1358705" y="568535"/>
                  </a:lnTo>
                  <a:lnTo>
                    <a:pt x="1389221" y="547973"/>
                  </a:lnTo>
                  <a:lnTo>
                    <a:pt x="1409783" y="517457"/>
                  </a:lnTo>
                  <a:lnTo>
                    <a:pt x="1417320" y="480059"/>
                  </a:lnTo>
                  <a:lnTo>
                    <a:pt x="1417320" y="96012"/>
                  </a:lnTo>
                  <a:lnTo>
                    <a:pt x="1409783" y="58614"/>
                  </a:lnTo>
                  <a:lnTo>
                    <a:pt x="1389221" y="28098"/>
                  </a:lnTo>
                  <a:lnTo>
                    <a:pt x="1358705" y="7536"/>
                  </a:lnTo>
                  <a:lnTo>
                    <a:pt x="1321308" y="0"/>
                  </a:lnTo>
                  <a:close/>
                </a:path>
              </a:pathLst>
            </a:custGeom>
            <a:solidFill>
              <a:srgbClr val="FFDE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043683" y="2749295"/>
              <a:ext cx="1417320" cy="576580"/>
            </a:xfrm>
            <a:custGeom>
              <a:avLst/>
              <a:gdLst/>
              <a:ahLst/>
              <a:cxnLst/>
              <a:rect l="l" t="t" r="r" b="b"/>
              <a:pathLst>
                <a:path w="1417320" h="576579">
                  <a:moveTo>
                    <a:pt x="0" y="96012"/>
                  </a:moveTo>
                  <a:lnTo>
                    <a:pt x="7536" y="58614"/>
                  </a:lnTo>
                  <a:lnTo>
                    <a:pt x="28098" y="28098"/>
                  </a:lnTo>
                  <a:lnTo>
                    <a:pt x="58614" y="7536"/>
                  </a:lnTo>
                  <a:lnTo>
                    <a:pt x="96012" y="0"/>
                  </a:lnTo>
                  <a:lnTo>
                    <a:pt x="1321308" y="0"/>
                  </a:lnTo>
                  <a:lnTo>
                    <a:pt x="1358705" y="7536"/>
                  </a:lnTo>
                  <a:lnTo>
                    <a:pt x="1389221" y="28098"/>
                  </a:lnTo>
                  <a:lnTo>
                    <a:pt x="1409783" y="58614"/>
                  </a:lnTo>
                  <a:lnTo>
                    <a:pt x="1417320" y="96012"/>
                  </a:lnTo>
                  <a:lnTo>
                    <a:pt x="1417320" y="480059"/>
                  </a:lnTo>
                  <a:lnTo>
                    <a:pt x="1409783" y="517457"/>
                  </a:lnTo>
                  <a:lnTo>
                    <a:pt x="1389221" y="547973"/>
                  </a:lnTo>
                  <a:lnTo>
                    <a:pt x="1358705" y="568535"/>
                  </a:lnTo>
                  <a:lnTo>
                    <a:pt x="1321308" y="576071"/>
                  </a:lnTo>
                  <a:lnTo>
                    <a:pt x="96012" y="576071"/>
                  </a:lnTo>
                  <a:lnTo>
                    <a:pt x="58614" y="568535"/>
                  </a:lnTo>
                  <a:lnTo>
                    <a:pt x="28098" y="547973"/>
                  </a:lnTo>
                  <a:lnTo>
                    <a:pt x="7536" y="517457"/>
                  </a:lnTo>
                  <a:lnTo>
                    <a:pt x="0" y="480059"/>
                  </a:lnTo>
                  <a:lnTo>
                    <a:pt x="0" y="96012"/>
                  </a:lnTo>
                  <a:close/>
                </a:path>
              </a:pathLst>
            </a:custGeom>
            <a:ln w="9144">
              <a:solidFill>
                <a:srgbClr val="90A6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2330576" y="2811525"/>
            <a:ext cx="842644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27305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Капсули </a:t>
            </a:r>
            <a:r>
              <a:rPr sz="1600" spc="-484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па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п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е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рові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2046541" y="3855529"/>
            <a:ext cx="1451610" cy="586105"/>
            <a:chOff x="2046541" y="3855529"/>
            <a:chExt cx="1451610" cy="586105"/>
          </a:xfrm>
        </p:grpSpPr>
        <p:sp>
          <p:nvSpPr>
            <p:cNvPr id="17" name="object 17"/>
            <p:cNvSpPr/>
            <p:nvPr/>
          </p:nvSpPr>
          <p:spPr>
            <a:xfrm>
              <a:off x="2051304" y="3860291"/>
              <a:ext cx="1442085" cy="576580"/>
            </a:xfrm>
            <a:custGeom>
              <a:avLst/>
              <a:gdLst/>
              <a:ahLst/>
              <a:cxnLst/>
              <a:rect l="l" t="t" r="r" b="b"/>
              <a:pathLst>
                <a:path w="1442085" h="576579">
                  <a:moveTo>
                    <a:pt x="1345692" y="0"/>
                  </a:moveTo>
                  <a:lnTo>
                    <a:pt x="96012" y="0"/>
                  </a:lnTo>
                  <a:lnTo>
                    <a:pt x="58614" y="7536"/>
                  </a:lnTo>
                  <a:lnTo>
                    <a:pt x="28098" y="28098"/>
                  </a:lnTo>
                  <a:lnTo>
                    <a:pt x="7536" y="58614"/>
                  </a:lnTo>
                  <a:lnTo>
                    <a:pt x="0" y="96011"/>
                  </a:lnTo>
                  <a:lnTo>
                    <a:pt x="0" y="480059"/>
                  </a:lnTo>
                  <a:lnTo>
                    <a:pt x="7536" y="517457"/>
                  </a:lnTo>
                  <a:lnTo>
                    <a:pt x="28098" y="547973"/>
                  </a:lnTo>
                  <a:lnTo>
                    <a:pt x="58614" y="568535"/>
                  </a:lnTo>
                  <a:lnTo>
                    <a:pt x="96012" y="576071"/>
                  </a:lnTo>
                  <a:lnTo>
                    <a:pt x="1345692" y="576071"/>
                  </a:lnTo>
                  <a:lnTo>
                    <a:pt x="1383089" y="568535"/>
                  </a:lnTo>
                  <a:lnTo>
                    <a:pt x="1413605" y="547973"/>
                  </a:lnTo>
                  <a:lnTo>
                    <a:pt x="1434167" y="517457"/>
                  </a:lnTo>
                  <a:lnTo>
                    <a:pt x="1441704" y="480059"/>
                  </a:lnTo>
                  <a:lnTo>
                    <a:pt x="1441704" y="96011"/>
                  </a:lnTo>
                  <a:lnTo>
                    <a:pt x="1434167" y="58614"/>
                  </a:lnTo>
                  <a:lnTo>
                    <a:pt x="1413605" y="28098"/>
                  </a:lnTo>
                  <a:lnTo>
                    <a:pt x="1383089" y="7536"/>
                  </a:lnTo>
                  <a:lnTo>
                    <a:pt x="1345692" y="0"/>
                  </a:lnTo>
                  <a:close/>
                </a:path>
              </a:pathLst>
            </a:custGeom>
            <a:solidFill>
              <a:srgbClr val="FFDE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051304" y="3860291"/>
              <a:ext cx="1442085" cy="576580"/>
            </a:xfrm>
            <a:custGeom>
              <a:avLst/>
              <a:gdLst/>
              <a:ahLst/>
              <a:cxnLst/>
              <a:rect l="l" t="t" r="r" b="b"/>
              <a:pathLst>
                <a:path w="1442085" h="576579">
                  <a:moveTo>
                    <a:pt x="0" y="96011"/>
                  </a:moveTo>
                  <a:lnTo>
                    <a:pt x="7536" y="58614"/>
                  </a:lnTo>
                  <a:lnTo>
                    <a:pt x="28098" y="28098"/>
                  </a:lnTo>
                  <a:lnTo>
                    <a:pt x="58614" y="7536"/>
                  </a:lnTo>
                  <a:lnTo>
                    <a:pt x="96012" y="0"/>
                  </a:lnTo>
                  <a:lnTo>
                    <a:pt x="1345692" y="0"/>
                  </a:lnTo>
                  <a:lnTo>
                    <a:pt x="1383089" y="7536"/>
                  </a:lnTo>
                  <a:lnTo>
                    <a:pt x="1413605" y="28098"/>
                  </a:lnTo>
                  <a:lnTo>
                    <a:pt x="1434167" y="58614"/>
                  </a:lnTo>
                  <a:lnTo>
                    <a:pt x="1441704" y="96011"/>
                  </a:lnTo>
                  <a:lnTo>
                    <a:pt x="1441704" y="480059"/>
                  </a:lnTo>
                  <a:lnTo>
                    <a:pt x="1434167" y="517457"/>
                  </a:lnTo>
                  <a:lnTo>
                    <a:pt x="1413605" y="547973"/>
                  </a:lnTo>
                  <a:lnTo>
                    <a:pt x="1383089" y="568535"/>
                  </a:lnTo>
                  <a:lnTo>
                    <a:pt x="1345692" y="576071"/>
                  </a:lnTo>
                  <a:lnTo>
                    <a:pt x="96012" y="576071"/>
                  </a:lnTo>
                  <a:lnTo>
                    <a:pt x="58614" y="568535"/>
                  </a:lnTo>
                  <a:lnTo>
                    <a:pt x="28098" y="547973"/>
                  </a:lnTo>
                  <a:lnTo>
                    <a:pt x="7536" y="517457"/>
                  </a:lnTo>
                  <a:lnTo>
                    <a:pt x="0" y="480059"/>
                  </a:lnTo>
                  <a:lnTo>
                    <a:pt x="0" y="96011"/>
                  </a:lnTo>
                  <a:close/>
                </a:path>
              </a:pathLst>
            </a:custGeom>
            <a:ln w="9144">
              <a:solidFill>
                <a:srgbClr val="90A6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2230373" y="3922903"/>
            <a:ext cx="108458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4732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Капсули 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желати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нові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3596449" y="2269045"/>
            <a:ext cx="5444490" cy="300990"/>
            <a:chOff x="3596449" y="2269045"/>
            <a:chExt cx="5444490" cy="300990"/>
          </a:xfrm>
        </p:grpSpPr>
        <p:sp>
          <p:nvSpPr>
            <p:cNvPr id="21" name="object 21"/>
            <p:cNvSpPr/>
            <p:nvPr/>
          </p:nvSpPr>
          <p:spPr>
            <a:xfrm>
              <a:off x="3601211" y="2273807"/>
              <a:ext cx="5434965" cy="291465"/>
            </a:xfrm>
            <a:custGeom>
              <a:avLst/>
              <a:gdLst/>
              <a:ahLst/>
              <a:cxnLst/>
              <a:rect l="l" t="t" r="r" b="b"/>
              <a:pathLst>
                <a:path w="5434965" h="291464">
                  <a:moveTo>
                    <a:pt x="5386070" y="0"/>
                  </a:moveTo>
                  <a:lnTo>
                    <a:pt x="48513" y="0"/>
                  </a:lnTo>
                  <a:lnTo>
                    <a:pt x="29628" y="3811"/>
                  </a:lnTo>
                  <a:lnTo>
                    <a:pt x="14208" y="14208"/>
                  </a:lnTo>
                  <a:lnTo>
                    <a:pt x="3811" y="29628"/>
                  </a:lnTo>
                  <a:lnTo>
                    <a:pt x="0" y="48513"/>
                  </a:lnTo>
                  <a:lnTo>
                    <a:pt x="0" y="242569"/>
                  </a:lnTo>
                  <a:lnTo>
                    <a:pt x="3811" y="261455"/>
                  </a:lnTo>
                  <a:lnTo>
                    <a:pt x="14208" y="276875"/>
                  </a:lnTo>
                  <a:lnTo>
                    <a:pt x="29628" y="287272"/>
                  </a:lnTo>
                  <a:lnTo>
                    <a:pt x="48513" y="291083"/>
                  </a:lnTo>
                  <a:lnTo>
                    <a:pt x="5386070" y="291083"/>
                  </a:lnTo>
                  <a:lnTo>
                    <a:pt x="5404955" y="287272"/>
                  </a:lnTo>
                  <a:lnTo>
                    <a:pt x="5420375" y="276875"/>
                  </a:lnTo>
                  <a:lnTo>
                    <a:pt x="5430772" y="261455"/>
                  </a:lnTo>
                  <a:lnTo>
                    <a:pt x="5434584" y="242569"/>
                  </a:lnTo>
                  <a:lnTo>
                    <a:pt x="5434584" y="48513"/>
                  </a:lnTo>
                  <a:lnTo>
                    <a:pt x="5430772" y="29628"/>
                  </a:lnTo>
                  <a:lnTo>
                    <a:pt x="5420375" y="14208"/>
                  </a:lnTo>
                  <a:lnTo>
                    <a:pt x="5404955" y="3811"/>
                  </a:lnTo>
                  <a:lnTo>
                    <a:pt x="5386070" y="0"/>
                  </a:lnTo>
                  <a:close/>
                </a:path>
              </a:pathLst>
            </a:custGeom>
            <a:solidFill>
              <a:srgbClr val="C5E4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601211" y="2273807"/>
              <a:ext cx="5434965" cy="291465"/>
            </a:xfrm>
            <a:custGeom>
              <a:avLst/>
              <a:gdLst/>
              <a:ahLst/>
              <a:cxnLst/>
              <a:rect l="l" t="t" r="r" b="b"/>
              <a:pathLst>
                <a:path w="5434965" h="291464">
                  <a:moveTo>
                    <a:pt x="0" y="48513"/>
                  </a:moveTo>
                  <a:lnTo>
                    <a:pt x="3811" y="29628"/>
                  </a:lnTo>
                  <a:lnTo>
                    <a:pt x="14208" y="14208"/>
                  </a:lnTo>
                  <a:lnTo>
                    <a:pt x="29628" y="3811"/>
                  </a:lnTo>
                  <a:lnTo>
                    <a:pt x="48513" y="0"/>
                  </a:lnTo>
                  <a:lnTo>
                    <a:pt x="5386070" y="0"/>
                  </a:lnTo>
                  <a:lnTo>
                    <a:pt x="5404955" y="3811"/>
                  </a:lnTo>
                  <a:lnTo>
                    <a:pt x="5420375" y="14208"/>
                  </a:lnTo>
                  <a:lnTo>
                    <a:pt x="5430772" y="29628"/>
                  </a:lnTo>
                  <a:lnTo>
                    <a:pt x="5434584" y="48513"/>
                  </a:lnTo>
                  <a:lnTo>
                    <a:pt x="5434584" y="242569"/>
                  </a:lnTo>
                  <a:lnTo>
                    <a:pt x="5430772" y="261455"/>
                  </a:lnTo>
                  <a:lnTo>
                    <a:pt x="5420375" y="276875"/>
                  </a:lnTo>
                  <a:lnTo>
                    <a:pt x="5404955" y="287272"/>
                  </a:lnTo>
                  <a:lnTo>
                    <a:pt x="5386070" y="291083"/>
                  </a:lnTo>
                  <a:lnTo>
                    <a:pt x="48513" y="291083"/>
                  </a:lnTo>
                  <a:lnTo>
                    <a:pt x="29628" y="287272"/>
                  </a:lnTo>
                  <a:lnTo>
                    <a:pt x="14208" y="276875"/>
                  </a:lnTo>
                  <a:lnTo>
                    <a:pt x="3811" y="261455"/>
                  </a:lnTo>
                  <a:lnTo>
                    <a:pt x="0" y="242569"/>
                  </a:lnTo>
                  <a:lnTo>
                    <a:pt x="0" y="48513"/>
                  </a:lnTo>
                  <a:close/>
                </a:path>
              </a:pathLst>
            </a:custGeom>
            <a:ln w="9144">
              <a:solidFill>
                <a:srgbClr val="90A6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4477639" y="2285492"/>
            <a:ext cx="368046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прості</a:t>
            </a:r>
            <a:r>
              <a:rPr sz="1600" spc="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(для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не</a:t>
            </a:r>
            <a:r>
              <a:rPr sz="1600" spc="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гігроскопічних</a:t>
            </a:r>
            <a:r>
              <a:rPr sz="1600" spc="5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речовин)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3686365" y="2640901"/>
            <a:ext cx="5354320" cy="793115"/>
            <a:chOff x="3686365" y="2640901"/>
            <a:chExt cx="5354320" cy="793115"/>
          </a:xfrm>
        </p:grpSpPr>
        <p:sp>
          <p:nvSpPr>
            <p:cNvPr id="25" name="object 25"/>
            <p:cNvSpPr/>
            <p:nvPr/>
          </p:nvSpPr>
          <p:spPr>
            <a:xfrm>
              <a:off x="3691128" y="2645664"/>
              <a:ext cx="5344795" cy="783590"/>
            </a:xfrm>
            <a:custGeom>
              <a:avLst/>
              <a:gdLst/>
              <a:ahLst/>
              <a:cxnLst/>
              <a:rect l="l" t="t" r="r" b="b"/>
              <a:pathLst>
                <a:path w="5344795" h="783589">
                  <a:moveTo>
                    <a:pt x="5214112" y="0"/>
                  </a:moveTo>
                  <a:lnTo>
                    <a:pt x="130556" y="0"/>
                  </a:lnTo>
                  <a:lnTo>
                    <a:pt x="79724" y="10255"/>
                  </a:lnTo>
                  <a:lnTo>
                    <a:pt x="38226" y="38227"/>
                  </a:lnTo>
                  <a:lnTo>
                    <a:pt x="10255" y="79724"/>
                  </a:lnTo>
                  <a:lnTo>
                    <a:pt x="0" y="130556"/>
                  </a:lnTo>
                  <a:lnTo>
                    <a:pt x="0" y="652780"/>
                  </a:lnTo>
                  <a:lnTo>
                    <a:pt x="10255" y="703611"/>
                  </a:lnTo>
                  <a:lnTo>
                    <a:pt x="38227" y="745109"/>
                  </a:lnTo>
                  <a:lnTo>
                    <a:pt x="79724" y="773080"/>
                  </a:lnTo>
                  <a:lnTo>
                    <a:pt x="130556" y="783336"/>
                  </a:lnTo>
                  <a:lnTo>
                    <a:pt x="5214112" y="783336"/>
                  </a:lnTo>
                  <a:lnTo>
                    <a:pt x="5264943" y="773080"/>
                  </a:lnTo>
                  <a:lnTo>
                    <a:pt x="5306441" y="745109"/>
                  </a:lnTo>
                  <a:lnTo>
                    <a:pt x="5334412" y="703611"/>
                  </a:lnTo>
                  <a:lnTo>
                    <a:pt x="5344668" y="652780"/>
                  </a:lnTo>
                  <a:lnTo>
                    <a:pt x="5344668" y="130556"/>
                  </a:lnTo>
                  <a:lnTo>
                    <a:pt x="5334412" y="79724"/>
                  </a:lnTo>
                  <a:lnTo>
                    <a:pt x="5306441" y="38226"/>
                  </a:lnTo>
                  <a:lnTo>
                    <a:pt x="5264943" y="10255"/>
                  </a:lnTo>
                  <a:lnTo>
                    <a:pt x="5214112" y="0"/>
                  </a:lnTo>
                  <a:close/>
                </a:path>
              </a:pathLst>
            </a:custGeom>
            <a:solidFill>
              <a:srgbClr val="C5E4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691128" y="2645664"/>
              <a:ext cx="5344795" cy="783590"/>
            </a:xfrm>
            <a:custGeom>
              <a:avLst/>
              <a:gdLst/>
              <a:ahLst/>
              <a:cxnLst/>
              <a:rect l="l" t="t" r="r" b="b"/>
              <a:pathLst>
                <a:path w="5344795" h="783589">
                  <a:moveTo>
                    <a:pt x="0" y="130556"/>
                  </a:moveTo>
                  <a:lnTo>
                    <a:pt x="10255" y="79724"/>
                  </a:lnTo>
                  <a:lnTo>
                    <a:pt x="38226" y="38227"/>
                  </a:lnTo>
                  <a:lnTo>
                    <a:pt x="79724" y="10255"/>
                  </a:lnTo>
                  <a:lnTo>
                    <a:pt x="130556" y="0"/>
                  </a:lnTo>
                  <a:lnTo>
                    <a:pt x="5214112" y="0"/>
                  </a:lnTo>
                  <a:lnTo>
                    <a:pt x="5264943" y="10255"/>
                  </a:lnTo>
                  <a:lnTo>
                    <a:pt x="5306441" y="38226"/>
                  </a:lnTo>
                  <a:lnTo>
                    <a:pt x="5334412" y="79724"/>
                  </a:lnTo>
                  <a:lnTo>
                    <a:pt x="5344668" y="130556"/>
                  </a:lnTo>
                  <a:lnTo>
                    <a:pt x="5344668" y="652780"/>
                  </a:lnTo>
                  <a:lnTo>
                    <a:pt x="5334412" y="703611"/>
                  </a:lnTo>
                  <a:lnTo>
                    <a:pt x="5306441" y="745109"/>
                  </a:lnTo>
                  <a:lnTo>
                    <a:pt x="5264943" y="773080"/>
                  </a:lnTo>
                  <a:lnTo>
                    <a:pt x="5214112" y="783336"/>
                  </a:lnTo>
                  <a:lnTo>
                    <a:pt x="130556" y="783336"/>
                  </a:lnTo>
                  <a:lnTo>
                    <a:pt x="79724" y="773080"/>
                  </a:lnTo>
                  <a:lnTo>
                    <a:pt x="38227" y="745109"/>
                  </a:lnTo>
                  <a:lnTo>
                    <a:pt x="10255" y="703611"/>
                  </a:lnTo>
                  <a:lnTo>
                    <a:pt x="0" y="652780"/>
                  </a:lnTo>
                  <a:lnTo>
                    <a:pt x="0" y="130556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4136897" y="2659456"/>
            <a:ext cx="4450080" cy="7575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905" algn="ctr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вощані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або парафінові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(для</a:t>
            </a:r>
            <a:r>
              <a:rPr sz="1600" spc="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гігроскопічних,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 вивітрювальних,</a:t>
            </a:r>
            <a:r>
              <a:rPr sz="1600" spc="-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що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 окиснюються,</a:t>
            </a:r>
            <a:r>
              <a:rPr sz="1600" spc="3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поглинають </a:t>
            </a:r>
            <a:r>
              <a:rPr sz="1600" spc="-484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вуглекислоту</a:t>
            </a:r>
            <a:r>
              <a:rPr sz="1600" spc="3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повітря</a:t>
            </a:r>
            <a:r>
              <a:rPr sz="1600" spc="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речовин)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3727513" y="3457765"/>
            <a:ext cx="5313045" cy="335915"/>
            <a:chOff x="3727513" y="3457765"/>
            <a:chExt cx="5313045" cy="335915"/>
          </a:xfrm>
        </p:grpSpPr>
        <p:sp>
          <p:nvSpPr>
            <p:cNvPr id="29" name="object 29"/>
            <p:cNvSpPr/>
            <p:nvPr/>
          </p:nvSpPr>
          <p:spPr>
            <a:xfrm>
              <a:off x="3732276" y="3462528"/>
              <a:ext cx="5303520" cy="326390"/>
            </a:xfrm>
            <a:custGeom>
              <a:avLst/>
              <a:gdLst/>
              <a:ahLst/>
              <a:cxnLst/>
              <a:rect l="l" t="t" r="r" b="b"/>
              <a:pathLst>
                <a:path w="5303520" h="326389">
                  <a:moveTo>
                    <a:pt x="5249164" y="0"/>
                  </a:moveTo>
                  <a:lnTo>
                    <a:pt x="54356" y="0"/>
                  </a:lnTo>
                  <a:lnTo>
                    <a:pt x="33218" y="4278"/>
                  </a:lnTo>
                  <a:lnTo>
                    <a:pt x="15938" y="15938"/>
                  </a:lnTo>
                  <a:lnTo>
                    <a:pt x="4278" y="33218"/>
                  </a:lnTo>
                  <a:lnTo>
                    <a:pt x="0" y="54356"/>
                  </a:lnTo>
                  <a:lnTo>
                    <a:pt x="0" y="271780"/>
                  </a:lnTo>
                  <a:lnTo>
                    <a:pt x="4278" y="292917"/>
                  </a:lnTo>
                  <a:lnTo>
                    <a:pt x="15938" y="310197"/>
                  </a:lnTo>
                  <a:lnTo>
                    <a:pt x="33218" y="321857"/>
                  </a:lnTo>
                  <a:lnTo>
                    <a:pt x="54356" y="326136"/>
                  </a:lnTo>
                  <a:lnTo>
                    <a:pt x="5249164" y="326136"/>
                  </a:lnTo>
                  <a:lnTo>
                    <a:pt x="5270301" y="321857"/>
                  </a:lnTo>
                  <a:lnTo>
                    <a:pt x="5287581" y="310197"/>
                  </a:lnTo>
                  <a:lnTo>
                    <a:pt x="5299241" y="292917"/>
                  </a:lnTo>
                  <a:lnTo>
                    <a:pt x="5303520" y="271780"/>
                  </a:lnTo>
                  <a:lnTo>
                    <a:pt x="5303520" y="54356"/>
                  </a:lnTo>
                  <a:lnTo>
                    <a:pt x="5299241" y="33218"/>
                  </a:lnTo>
                  <a:lnTo>
                    <a:pt x="5287581" y="15938"/>
                  </a:lnTo>
                  <a:lnTo>
                    <a:pt x="5270301" y="4278"/>
                  </a:lnTo>
                  <a:lnTo>
                    <a:pt x="5249164" y="0"/>
                  </a:lnTo>
                  <a:close/>
                </a:path>
              </a:pathLst>
            </a:custGeom>
            <a:solidFill>
              <a:srgbClr val="C5E4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732276" y="3462528"/>
              <a:ext cx="5303520" cy="326390"/>
            </a:xfrm>
            <a:custGeom>
              <a:avLst/>
              <a:gdLst/>
              <a:ahLst/>
              <a:cxnLst/>
              <a:rect l="l" t="t" r="r" b="b"/>
              <a:pathLst>
                <a:path w="5303520" h="326389">
                  <a:moveTo>
                    <a:pt x="0" y="54356"/>
                  </a:moveTo>
                  <a:lnTo>
                    <a:pt x="4278" y="33218"/>
                  </a:lnTo>
                  <a:lnTo>
                    <a:pt x="15938" y="15938"/>
                  </a:lnTo>
                  <a:lnTo>
                    <a:pt x="33218" y="4278"/>
                  </a:lnTo>
                  <a:lnTo>
                    <a:pt x="54356" y="0"/>
                  </a:lnTo>
                  <a:lnTo>
                    <a:pt x="5249164" y="0"/>
                  </a:lnTo>
                  <a:lnTo>
                    <a:pt x="5270301" y="4278"/>
                  </a:lnTo>
                  <a:lnTo>
                    <a:pt x="5287581" y="15938"/>
                  </a:lnTo>
                  <a:lnTo>
                    <a:pt x="5299241" y="33218"/>
                  </a:lnTo>
                  <a:lnTo>
                    <a:pt x="5303520" y="54356"/>
                  </a:lnTo>
                  <a:lnTo>
                    <a:pt x="5303520" y="271780"/>
                  </a:lnTo>
                  <a:lnTo>
                    <a:pt x="5299241" y="292917"/>
                  </a:lnTo>
                  <a:lnTo>
                    <a:pt x="5287581" y="310197"/>
                  </a:lnTo>
                  <a:lnTo>
                    <a:pt x="5270301" y="321857"/>
                  </a:lnTo>
                  <a:lnTo>
                    <a:pt x="5249164" y="326136"/>
                  </a:lnTo>
                  <a:lnTo>
                    <a:pt x="54356" y="326136"/>
                  </a:lnTo>
                  <a:lnTo>
                    <a:pt x="33218" y="321857"/>
                  </a:lnTo>
                  <a:lnTo>
                    <a:pt x="15938" y="310197"/>
                  </a:lnTo>
                  <a:lnTo>
                    <a:pt x="4278" y="292917"/>
                  </a:lnTo>
                  <a:lnTo>
                    <a:pt x="0" y="271780"/>
                  </a:lnTo>
                  <a:lnTo>
                    <a:pt x="0" y="54356"/>
                  </a:lnTo>
                  <a:close/>
                </a:path>
              </a:pathLst>
            </a:custGeom>
            <a:ln w="9144">
              <a:solidFill>
                <a:srgbClr val="90A6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3744817" y="3492246"/>
            <a:ext cx="527875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26084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пергаментні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(для</a:t>
            </a:r>
            <a:r>
              <a:rPr sz="1600" spc="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пахучих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та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барвних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речовин)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3715321" y="3860101"/>
            <a:ext cx="5325745" cy="581025"/>
            <a:chOff x="3715321" y="3860101"/>
            <a:chExt cx="5325745" cy="581025"/>
          </a:xfrm>
        </p:grpSpPr>
        <p:sp>
          <p:nvSpPr>
            <p:cNvPr id="33" name="object 33"/>
            <p:cNvSpPr/>
            <p:nvPr/>
          </p:nvSpPr>
          <p:spPr>
            <a:xfrm>
              <a:off x="3720084" y="3864864"/>
              <a:ext cx="5316220" cy="571500"/>
            </a:xfrm>
            <a:custGeom>
              <a:avLst/>
              <a:gdLst/>
              <a:ahLst/>
              <a:cxnLst/>
              <a:rect l="l" t="t" r="r" b="b"/>
              <a:pathLst>
                <a:path w="5316220" h="571500">
                  <a:moveTo>
                    <a:pt x="5220462" y="0"/>
                  </a:moveTo>
                  <a:lnTo>
                    <a:pt x="95250" y="0"/>
                  </a:lnTo>
                  <a:lnTo>
                    <a:pt x="58185" y="7489"/>
                  </a:lnTo>
                  <a:lnTo>
                    <a:pt x="27908" y="27908"/>
                  </a:lnTo>
                  <a:lnTo>
                    <a:pt x="7489" y="58185"/>
                  </a:lnTo>
                  <a:lnTo>
                    <a:pt x="0" y="95250"/>
                  </a:lnTo>
                  <a:lnTo>
                    <a:pt x="0" y="476250"/>
                  </a:lnTo>
                  <a:lnTo>
                    <a:pt x="7489" y="513314"/>
                  </a:lnTo>
                  <a:lnTo>
                    <a:pt x="27908" y="543591"/>
                  </a:lnTo>
                  <a:lnTo>
                    <a:pt x="58185" y="564010"/>
                  </a:lnTo>
                  <a:lnTo>
                    <a:pt x="95250" y="571500"/>
                  </a:lnTo>
                  <a:lnTo>
                    <a:pt x="5220462" y="571500"/>
                  </a:lnTo>
                  <a:lnTo>
                    <a:pt x="5257526" y="564010"/>
                  </a:lnTo>
                  <a:lnTo>
                    <a:pt x="5287803" y="543591"/>
                  </a:lnTo>
                  <a:lnTo>
                    <a:pt x="5308222" y="513314"/>
                  </a:lnTo>
                  <a:lnTo>
                    <a:pt x="5315712" y="476250"/>
                  </a:lnTo>
                  <a:lnTo>
                    <a:pt x="5315712" y="95250"/>
                  </a:lnTo>
                  <a:lnTo>
                    <a:pt x="5308222" y="58185"/>
                  </a:lnTo>
                  <a:lnTo>
                    <a:pt x="5287803" y="27908"/>
                  </a:lnTo>
                  <a:lnTo>
                    <a:pt x="5257526" y="7489"/>
                  </a:lnTo>
                  <a:lnTo>
                    <a:pt x="5220462" y="0"/>
                  </a:lnTo>
                  <a:close/>
                </a:path>
              </a:pathLst>
            </a:custGeom>
            <a:solidFill>
              <a:srgbClr val="C5E4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720084" y="3864864"/>
              <a:ext cx="5316220" cy="571500"/>
            </a:xfrm>
            <a:custGeom>
              <a:avLst/>
              <a:gdLst/>
              <a:ahLst/>
              <a:cxnLst/>
              <a:rect l="l" t="t" r="r" b="b"/>
              <a:pathLst>
                <a:path w="5316220" h="571500">
                  <a:moveTo>
                    <a:pt x="0" y="95250"/>
                  </a:moveTo>
                  <a:lnTo>
                    <a:pt x="7489" y="58185"/>
                  </a:lnTo>
                  <a:lnTo>
                    <a:pt x="27908" y="27908"/>
                  </a:lnTo>
                  <a:lnTo>
                    <a:pt x="58185" y="7489"/>
                  </a:lnTo>
                  <a:lnTo>
                    <a:pt x="95250" y="0"/>
                  </a:lnTo>
                  <a:lnTo>
                    <a:pt x="5220462" y="0"/>
                  </a:lnTo>
                  <a:lnTo>
                    <a:pt x="5257526" y="7489"/>
                  </a:lnTo>
                  <a:lnTo>
                    <a:pt x="5287803" y="27908"/>
                  </a:lnTo>
                  <a:lnTo>
                    <a:pt x="5308222" y="58185"/>
                  </a:lnTo>
                  <a:lnTo>
                    <a:pt x="5315712" y="95250"/>
                  </a:lnTo>
                  <a:lnTo>
                    <a:pt x="5315712" y="476250"/>
                  </a:lnTo>
                  <a:lnTo>
                    <a:pt x="5308222" y="513314"/>
                  </a:lnTo>
                  <a:lnTo>
                    <a:pt x="5287803" y="543591"/>
                  </a:lnTo>
                  <a:lnTo>
                    <a:pt x="5257526" y="564010"/>
                  </a:lnTo>
                  <a:lnTo>
                    <a:pt x="5220462" y="571500"/>
                  </a:lnTo>
                  <a:lnTo>
                    <a:pt x="95250" y="571500"/>
                  </a:lnTo>
                  <a:lnTo>
                    <a:pt x="58185" y="564010"/>
                  </a:lnTo>
                  <a:lnTo>
                    <a:pt x="27908" y="543591"/>
                  </a:lnTo>
                  <a:lnTo>
                    <a:pt x="7489" y="513314"/>
                  </a:lnTo>
                  <a:lnTo>
                    <a:pt x="0" y="476250"/>
                  </a:lnTo>
                  <a:lnTo>
                    <a:pt x="0" y="95250"/>
                  </a:lnTo>
                  <a:close/>
                </a:path>
              </a:pathLst>
            </a:custGeom>
            <a:ln w="9144">
              <a:solidFill>
                <a:srgbClr val="90A6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3906773" y="3895725"/>
            <a:ext cx="494157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160270" marR="5080" indent="-214757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за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вказівкою</a:t>
            </a:r>
            <a:r>
              <a:rPr sz="1600" spc="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лікаря</a:t>
            </a:r>
            <a:r>
              <a:rPr sz="1600" spc="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для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 маскування</a:t>
            </a:r>
            <a:r>
              <a:rPr sz="1600" spc="3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смаку,</a:t>
            </a:r>
            <a:r>
              <a:rPr sz="1600" spc="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кольору, </a:t>
            </a:r>
            <a:r>
              <a:rPr sz="1600" spc="-484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запаху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2066353" y="4923853"/>
            <a:ext cx="1451610" cy="351155"/>
            <a:chOff x="2066353" y="4923853"/>
            <a:chExt cx="1451610" cy="351155"/>
          </a:xfrm>
        </p:grpSpPr>
        <p:sp>
          <p:nvSpPr>
            <p:cNvPr id="37" name="object 37"/>
            <p:cNvSpPr/>
            <p:nvPr/>
          </p:nvSpPr>
          <p:spPr>
            <a:xfrm>
              <a:off x="2071116" y="4928615"/>
              <a:ext cx="1442085" cy="341630"/>
            </a:xfrm>
            <a:custGeom>
              <a:avLst/>
              <a:gdLst/>
              <a:ahLst/>
              <a:cxnLst/>
              <a:rect l="l" t="t" r="r" b="b"/>
              <a:pathLst>
                <a:path w="1442085" h="341629">
                  <a:moveTo>
                    <a:pt x="1384808" y="0"/>
                  </a:moveTo>
                  <a:lnTo>
                    <a:pt x="56895" y="0"/>
                  </a:lnTo>
                  <a:lnTo>
                    <a:pt x="34772" y="4478"/>
                  </a:lnTo>
                  <a:lnTo>
                    <a:pt x="16684" y="16684"/>
                  </a:lnTo>
                  <a:lnTo>
                    <a:pt x="4478" y="34772"/>
                  </a:lnTo>
                  <a:lnTo>
                    <a:pt x="0" y="56895"/>
                  </a:lnTo>
                  <a:lnTo>
                    <a:pt x="0" y="284479"/>
                  </a:lnTo>
                  <a:lnTo>
                    <a:pt x="4478" y="306603"/>
                  </a:lnTo>
                  <a:lnTo>
                    <a:pt x="16684" y="324691"/>
                  </a:lnTo>
                  <a:lnTo>
                    <a:pt x="34772" y="336897"/>
                  </a:lnTo>
                  <a:lnTo>
                    <a:pt x="56895" y="341375"/>
                  </a:lnTo>
                  <a:lnTo>
                    <a:pt x="1384808" y="341375"/>
                  </a:lnTo>
                  <a:lnTo>
                    <a:pt x="1406931" y="336897"/>
                  </a:lnTo>
                  <a:lnTo>
                    <a:pt x="1425019" y="324691"/>
                  </a:lnTo>
                  <a:lnTo>
                    <a:pt x="1437225" y="306603"/>
                  </a:lnTo>
                  <a:lnTo>
                    <a:pt x="1441704" y="284479"/>
                  </a:lnTo>
                  <a:lnTo>
                    <a:pt x="1441704" y="56895"/>
                  </a:lnTo>
                  <a:lnTo>
                    <a:pt x="1437225" y="34772"/>
                  </a:lnTo>
                  <a:lnTo>
                    <a:pt x="1425019" y="16684"/>
                  </a:lnTo>
                  <a:lnTo>
                    <a:pt x="1406931" y="4478"/>
                  </a:lnTo>
                  <a:lnTo>
                    <a:pt x="1384808" y="0"/>
                  </a:lnTo>
                  <a:close/>
                </a:path>
              </a:pathLst>
            </a:custGeom>
            <a:solidFill>
              <a:srgbClr val="FFDE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2071116" y="4928615"/>
              <a:ext cx="1442085" cy="341630"/>
            </a:xfrm>
            <a:custGeom>
              <a:avLst/>
              <a:gdLst/>
              <a:ahLst/>
              <a:cxnLst/>
              <a:rect l="l" t="t" r="r" b="b"/>
              <a:pathLst>
                <a:path w="1442085" h="341629">
                  <a:moveTo>
                    <a:pt x="0" y="56895"/>
                  </a:moveTo>
                  <a:lnTo>
                    <a:pt x="4478" y="34772"/>
                  </a:lnTo>
                  <a:lnTo>
                    <a:pt x="16684" y="16684"/>
                  </a:lnTo>
                  <a:lnTo>
                    <a:pt x="34772" y="4478"/>
                  </a:lnTo>
                  <a:lnTo>
                    <a:pt x="56895" y="0"/>
                  </a:lnTo>
                  <a:lnTo>
                    <a:pt x="1384808" y="0"/>
                  </a:lnTo>
                  <a:lnTo>
                    <a:pt x="1406931" y="4478"/>
                  </a:lnTo>
                  <a:lnTo>
                    <a:pt x="1425019" y="16684"/>
                  </a:lnTo>
                  <a:lnTo>
                    <a:pt x="1437225" y="34772"/>
                  </a:lnTo>
                  <a:lnTo>
                    <a:pt x="1441704" y="56895"/>
                  </a:lnTo>
                  <a:lnTo>
                    <a:pt x="1441704" y="284479"/>
                  </a:lnTo>
                  <a:lnTo>
                    <a:pt x="1437225" y="306603"/>
                  </a:lnTo>
                  <a:lnTo>
                    <a:pt x="1425019" y="324691"/>
                  </a:lnTo>
                  <a:lnTo>
                    <a:pt x="1406931" y="336897"/>
                  </a:lnTo>
                  <a:lnTo>
                    <a:pt x="1384808" y="341375"/>
                  </a:lnTo>
                  <a:lnTo>
                    <a:pt x="56895" y="341375"/>
                  </a:lnTo>
                  <a:lnTo>
                    <a:pt x="34772" y="336897"/>
                  </a:lnTo>
                  <a:lnTo>
                    <a:pt x="16684" y="324691"/>
                  </a:lnTo>
                  <a:lnTo>
                    <a:pt x="4478" y="306603"/>
                  </a:lnTo>
                  <a:lnTo>
                    <a:pt x="0" y="284479"/>
                  </a:lnTo>
                  <a:lnTo>
                    <a:pt x="0" y="56895"/>
                  </a:lnTo>
                  <a:close/>
                </a:path>
              </a:pathLst>
            </a:custGeom>
            <a:ln w="9144">
              <a:solidFill>
                <a:srgbClr val="90A6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2084030" y="4980178"/>
            <a:ext cx="141224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3053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Банки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3703129" y="4503229"/>
            <a:ext cx="5337810" cy="515620"/>
            <a:chOff x="3703129" y="4503229"/>
            <a:chExt cx="5337810" cy="515620"/>
          </a:xfrm>
        </p:grpSpPr>
        <p:sp>
          <p:nvSpPr>
            <p:cNvPr id="41" name="object 41"/>
            <p:cNvSpPr/>
            <p:nvPr/>
          </p:nvSpPr>
          <p:spPr>
            <a:xfrm>
              <a:off x="3707891" y="4507991"/>
              <a:ext cx="5328285" cy="506095"/>
            </a:xfrm>
            <a:custGeom>
              <a:avLst/>
              <a:gdLst/>
              <a:ahLst/>
              <a:cxnLst/>
              <a:rect l="l" t="t" r="r" b="b"/>
              <a:pathLst>
                <a:path w="5328284" h="506095">
                  <a:moveTo>
                    <a:pt x="5243576" y="0"/>
                  </a:moveTo>
                  <a:lnTo>
                    <a:pt x="84328" y="0"/>
                  </a:lnTo>
                  <a:lnTo>
                    <a:pt x="51488" y="6621"/>
                  </a:lnTo>
                  <a:lnTo>
                    <a:pt x="24685" y="24685"/>
                  </a:lnTo>
                  <a:lnTo>
                    <a:pt x="6621" y="51488"/>
                  </a:lnTo>
                  <a:lnTo>
                    <a:pt x="0" y="84327"/>
                  </a:lnTo>
                  <a:lnTo>
                    <a:pt x="0" y="421639"/>
                  </a:lnTo>
                  <a:lnTo>
                    <a:pt x="6621" y="454479"/>
                  </a:lnTo>
                  <a:lnTo>
                    <a:pt x="24685" y="481282"/>
                  </a:lnTo>
                  <a:lnTo>
                    <a:pt x="51488" y="499346"/>
                  </a:lnTo>
                  <a:lnTo>
                    <a:pt x="84328" y="505967"/>
                  </a:lnTo>
                  <a:lnTo>
                    <a:pt x="5243576" y="505967"/>
                  </a:lnTo>
                  <a:lnTo>
                    <a:pt x="5276415" y="499346"/>
                  </a:lnTo>
                  <a:lnTo>
                    <a:pt x="5303218" y="481282"/>
                  </a:lnTo>
                  <a:lnTo>
                    <a:pt x="5321282" y="454479"/>
                  </a:lnTo>
                  <a:lnTo>
                    <a:pt x="5327904" y="421639"/>
                  </a:lnTo>
                  <a:lnTo>
                    <a:pt x="5327904" y="84327"/>
                  </a:lnTo>
                  <a:lnTo>
                    <a:pt x="5321282" y="51488"/>
                  </a:lnTo>
                  <a:lnTo>
                    <a:pt x="5303218" y="24685"/>
                  </a:lnTo>
                  <a:lnTo>
                    <a:pt x="5276415" y="6621"/>
                  </a:lnTo>
                  <a:lnTo>
                    <a:pt x="5243576" y="0"/>
                  </a:lnTo>
                  <a:close/>
                </a:path>
              </a:pathLst>
            </a:custGeom>
            <a:solidFill>
              <a:srgbClr val="C5E4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707891" y="4507991"/>
              <a:ext cx="5328285" cy="506095"/>
            </a:xfrm>
            <a:custGeom>
              <a:avLst/>
              <a:gdLst/>
              <a:ahLst/>
              <a:cxnLst/>
              <a:rect l="l" t="t" r="r" b="b"/>
              <a:pathLst>
                <a:path w="5328284" h="506095">
                  <a:moveTo>
                    <a:pt x="0" y="84327"/>
                  </a:moveTo>
                  <a:lnTo>
                    <a:pt x="6621" y="51488"/>
                  </a:lnTo>
                  <a:lnTo>
                    <a:pt x="24685" y="24685"/>
                  </a:lnTo>
                  <a:lnTo>
                    <a:pt x="51488" y="6621"/>
                  </a:lnTo>
                  <a:lnTo>
                    <a:pt x="84328" y="0"/>
                  </a:lnTo>
                  <a:lnTo>
                    <a:pt x="5243576" y="0"/>
                  </a:lnTo>
                  <a:lnTo>
                    <a:pt x="5276415" y="6621"/>
                  </a:lnTo>
                  <a:lnTo>
                    <a:pt x="5303218" y="24685"/>
                  </a:lnTo>
                  <a:lnTo>
                    <a:pt x="5321282" y="51488"/>
                  </a:lnTo>
                  <a:lnTo>
                    <a:pt x="5327904" y="84327"/>
                  </a:lnTo>
                  <a:lnTo>
                    <a:pt x="5327904" y="421639"/>
                  </a:lnTo>
                  <a:lnTo>
                    <a:pt x="5321282" y="454479"/>
                  </a:lnTo>
                  <a:lnTo>
                    <a:pt x="5303218" y="481282"/>
                  </a:lnTo>
                  <a:lnTo>
                    <a:pt x="5276415" y="499346"/>
                  </a:lnTo>
                  <a:lnTo>
                    <a:pt x="5243576" y="505967"/>
                  </a:lnTo>
                  <a:lnTo>
                    <a:pt x="84328" y="505967"/>
                  </a:lnTo>
                  <a:lnTo>
                    <a:pt x="51488" y="499346"/>
                  </a:lnTo>
                  <a:lnTo>
                    <a:pt x="24685" y="481282"/>
                  </a:lnTo>
                  <a:lnTo>
                    <a:pt x="6621" y="454479"/>
                  </a:lnTo>
                  <a:lnTo>
                    <a:pt x="0" y="421639"/>
                  </a:lnTo>
                  <a:lnTo>
                    <a:pt x="0" y="84327"/>
                  </a:lnTo>
                  <a:close/>
                </a:path>
              </a:pathLst>
            </a:custGeom>
            <a:ln w="9144">
              <a:solidFill>
                <a:srgbClr val="90A6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3755263" y="4505705"/>
            <a:ext cx="523240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050414" marR="5080" indent="-2038350">
              <a:lnSpc>
                <a:spcPct val="100000"/>
              </a:lnSpc>
              <a:spcBef>
                <a:spcPts val="95"/>
              </a:spcBef>
              <a:tabLst>
                <a:tab pos="5172710" algn="l"/>
              </a:tabLst>
            </a:pP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с</a:t>
            </a:r>
            <a:r>
              <a:rPr sz="1600" spc="-15" dirty="0">
                <a:solidFill>
                  <a:srgbClr val="496382"/>
                </a:solidFill>
                <a:latin typeface="Tahoma"/>
                <a:cs typeface="Tahoma"/>
              </a:rPr>
              <a:t>к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лянні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,</a:t>
            </a:r>
            <a:r>
              <a:rPr sz="1600" spc="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з</a:t>
            </a:r>
            <a:r>
              <a:rPr sz="1600" spc="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пл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а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с</a:t>
            </a:r>
            <a:r>
              <a:rPr sz="1600" spc="-15" dirty="0">
                <a:solidFill>
                  <a:srgbClr val="496382"/>
                </a:solidFill>
                <a:latin typeface="Tahoma"/>
                <a:cs typeface="Tahoma"/>
              </a:rPr>
              <a:t>т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масовою</a:t>
            </a:r>
            <a:r>
              <a:rPr sz="1600" spc="3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кри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ш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ко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ю,</a:t>
            </a:r>
            <a:r>
              <a:rPr sz="1600" spc="4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щ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о</a:t>
            </a:r>
            <a:r>
              <a:rPr sz="1600" spc="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нагв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инчуєт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ь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с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я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	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і 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прокладкою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3703129" y="5704141"/>
            <a:ext cx="5337810" cy="466725"/>
            <a:chOff x="3703129" y="5704141"/>
            <a:chExt cx="5337810" cy="466725"/>
          </a:xfrm>
        </p:grpSpPr>
        <p:sp>
          <p:nvSpPr>
            <p:cNvPr id="45" name="object 45"/>
            <p:cNvSpPr/>
            <p:nvPr/>
          </p:nvSpPr>
          <p:spPr>
            <a:xfrm>
              <a:off x="3707891" y="5708903"/>
              <a:ext cx="5328285" cy="457200"/>
            </a:xfrm>
            <a:custGeom>
              <a:avLst/>
              <a:gdLst/>
              <a:ahLst/>
              <a:cxnLst/>
              <a:rect l="l" t="t" r="r" b="b"/>
              <a:pathLst>
                <a:path w="5328284" h="457200">
                  <a:moveTo>
                    <a:pt x="5251704" y="0"/>
                  </a:moveTo>
                  <a:lnTo>
                    <a:pt x="76200" y="0"/>
                  </a:lnTo>
                  <a:lnTo>
                    <a:pt x="46559" y="5987"/>
                  </a:lnTo>
                  <a:lnTo>
                    <a:pt x="22336" y="22317"/>
                  </a:lnTo>
                  <a:lnTo>
                    <a:pt x="5994" y="46537"/>
                  </a:lnTo>
                  <a:lnTo>
                    <a:pt x="0" y="76200"/>
                  </a:lnTo>
                  <a:lnTo>
                    <a:pt x="0" y="381000"/>
                  </a:lnTo>
                  <a:lnTo>
                    <a:pt x="5994" y="410662"/>
                  </a:lnTo>
                  <a:lnTo>
                    <a:pt x="22336" y="434882"/>
                  </a:lnTo>
                  <a:lnTo>
                    <a:pt x="46559" y="451212"/>
                  </a:lnTo>
                  <a:lnTo>
                    <a:pt x="76200" y="457200"/>
                  </a:lnTo>
                  <a:lnTo>
                    <a:pt x="5251704" y="457200"/>
                  </a:lnTo>
                  <a:lnTo>
                    <a:pt x="5281344" y="451212"/>
                  </a:lnTo>
                  <a:lnTo>
                    <a:pt x="5305567" y="434882"/>
                  </a:lnTo>
                  <a:lnTo>
                    <a:pt x="5321909" y="410662"/>
                  </a:lnTo>
                  <a:lnTo>
                    <a:pt x="5327904" y="381000"/>
                  </a:lnTo>
                  <a:lnTo>
                    <a:pt x="5327904" y="76200"/>
                  </a:lnTo>
                  <a:lnTo>
                    <a:pt x="5321909" y="46537"/>
                  </a:lnTo>
                  <a:lnTo>
                    <a:pt x="5305567" y="22317"/>
                  </a:lnTo>
                  <a:lnTo>
                    <a:pt x="5281344" y="5987"/>
                  </a:lnTo>
                  <a:lnTo>
                    <a:pt x="5251704" y="0"/>
                  </a:lnTo>
                  <a:close/>
                </a:path>
              </a:pathLst>
            </a:custGeom>
            <a:solidFill>
              <a:srgbClr val="C5E4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707891" y="5708903"/>
              <a:ext cx="5328285" cy="457200"/>
            </a:xfrm>
            <a:custGeom>
              <a:avLst/>
              <a:gdLst/>
              <a:ahLst/>
              <a:cxnLst/>
              <a:rect l="l" t="t" r="r" b="b"/>
              <a:pathLst>
                <a:path w="5328284" h="457200">
                  <a:moveTo>
                    <a:pt x="0" y="76200"/>
                  </a:moveTo>
                  <a:lnTo>
                    <a:pt x="5994" y="46537"/>
                  </a:lnTo>
                  <a:lnTo>
                    <a:pt x="22336" y="22317"/>
                  </a:lnTo>
                  <a:lnTo>
                    <a:pt x="46559" y="5987"/>
                  </a:lnTo>
                  <a:lnTo>
                    <a:pt x="76200" y="0"/>
                  </a:lnTo>
                  <a:lnTo>
                    <a:pt x="5251704" y="0"/>
                  </a:lnTo>
                  <a:lnTo>
                    <a:pt x="5281344" y="5987"/>
                  </a:lnTo>
                  <a:lnTo>
                    <a:pt x="5305567" y="22317"/>
                  </a:lnTo>
                  <a:lnTo>
                    <a:pt x="5321909" y="46537"/>
                  </a:lnTo>
                  <a:lnTo>
                    <a:pt x="5327904" y="76200"/>
                  </a:lnTo>
                  <a:lnTo>
                    <a:pt x="5327904" y="381000"/>
                  </a:lnTo>
                  <a:lnTo>
                    <a:pt x="5321909" y="410662"/>
                  </a:lnTo>
                  <a:lnTo>
                    <a:pt x="5305567" y="434882"/>
                  </a:lnTo>
                  <a:lnTo>
                    <a:pt x="5281344" y="451212"/>
                  </a:lnTo>
                  <a:lnTo>
                    <a:pt x="5251704" y="457200"/>
                  </a:lnTo>
                  <a:lnTo>
                    <a:pt x="76200" y="457200"/>
                  </a:lnTo>
                  <a:lnTo>
                    <a:pt x="46559" y="451212"/>
                  </a:lnTo>
                  <a:lnTo>
                    <a:pt x="22336" y="434882"/>
                  </a:lnTo>
                  <a:lnTo>
                    <a:pt x="5994" y="410662"/>
                  </a:lnTo>
                  <a:lnTo>
                    <a:pt x="0" y="381000"/>
                  </a:lnTo>
                  <a:lnTo>
                    <a:pt x="0" y="76200"/>
                  </a:lnTo>
                  <a:close/>
                </a:path>
              </a:pathLst>
            </a:custGeom>
            <a:ln w="9144">
              <a:solidFill>
                <a:srgbClr val="90A6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" name="object 47"/>
          <p:cNvSpPr txBox="1"/>
          <p:nvPr/>
        </p:nvSpPr>
        <p:spPr>
          <a:xfrm>
            <a:off x="3862578" y="5682183"/>
            <a:ext cx="501967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662679" algn="l"/>
              </a:tabLst>
            </a:pP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склянні</a:t>
            </a:r>
            <a:r>
              <a:rPr sz="1600" spc="3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з</a:t>
            </a:r>
            <a:r>
              <a:rPr sz="1600" spc="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пластмасовою</a:t>
            </a:r>
            <a:r>
              <a:rPr sz="1600" spc="5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пробкою,</a:t>
            </a:r>
            <a:r>
              <a:rPr sz="1600" spc="5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що	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нагвинчується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325871" y="5926023"/>
            <a:ext cx="209359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або</a:t>
            </a:r>
            <a:r>
              <a:rPr sz="1600" spc="-3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гумовою</a:t>
            </a:r>
            <a:r>
              <a:rPr sz="1600" spc="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пробкою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49" name="object 49"/>
          <p:cNvGrpSpPr/>
          <p:nvPr/>
        </p:nvGrpSpPr>
        <p:grpSpPr>
          <a:xfrm>
            <a:off x="3703129" y="5085397"/>
            <a:ext cx="5337810" cy="581025"/>
            <a:chOff x="3703129" y="5085397"/>
            <a:chExt cx="5337810" cy="581025"/>
          </a:xfrm>
        </p:grpSpPr>
        <p:sp>
          <p:nvSpPr>
            <p:cNvPr id="50" name="object 50"/>
            <p:cNvSpPr/>
            <p:nvPr/>
          </p:nvSpPr>
          <p:spPr>
            <a:xfrm>
              <a:off x="3707891" y="5090159"/>
              <a:ext cx="5328285" cy="571500"/>
            </a:xfrm>
            <a:custGeom>
              <a:avLst/>
              <a:gdLst/>
              <a:ahLst/>
              <a:cxnLst/>
              <a:rect l="l" t="t" r="r" b="b"/>
              <a:pathLst>
                <a:path w="5328284" h="571500">
                  <a:moveTo>
                    <a:pt x="5232654" y="0"/>
                  </a:moveTo>
                  <a:lnTo>
                    <a:pt x="95250" y="0"/>
                  </a:lnTo>
                  <a:lnTo>
                    <a:pt x="58185" y="7489"/>
                  </a:lnTo>
                  <a:lnTo>
                    <a:pt x="27908" y="27908"/>
                  </a:lnTo>
                  <a:lnTo>
                    <a:pt x="7489" y="58185"/>
                  </a:lnTo>
                  <a:lnTo>
                    <a:pt x="0" y="95250"/>
                  </a:lnTo>
                  <a:lnTo>
                    <a:pt x="0" y="476249"/>
                  </a:lnTo>
                  <a:lnTo>
                    <a:pt x="7489" y="513324"/>
                  </a:lnTo>
                  <a:lnTo>
                    <a:pt x="27908" y="543601"/>
                  </a:lnTo>
                  <a:lnTo>
                    <a:pt x="58185" y="564014"/>
                  </a:lnTo>
                  <a:lnTo>
                    <a:pt x="95250" y="571499"/>
                  </a:lnTo>
                  <a:lnTo>
                    <a:pt x="5232654" y="571499"/>
                  </a:lnTo>
                  <a:lnTo>
                    <a:pt x="5269718" y="564014"/>
                  </a:lnTo>
                  <a:lnTo>
                    <a:pt x="5299995" y="543601"/>
                  </a:lnTo>
                  <a:lnTo>
                    <a:pt x="5320414" y="513324"/>
                  </a:lnTo>
                  <a:lnTo>
                    <a:pt x="5327904" y="476249"/>
                  </a:lnTo>
                  <a:lnTo>
                    <a:pt x="5327904" y="95250"/>
                  </a:lnTo>
                  <a:lnTo>
                    <a:pt x="5320414" y="58185"/>
                  </a:lnTo>
                  <a:lnTo>
                    <a:pt x="5299995" y="27908"/>
                  </a:lnTo>
                  <a:lnTo>
                    <a:pt x="5269718" y="7489"/>
                  </a:lnTo>
                  <a:lnTo>
                    <a:pt x="5232654" y="0"/>
                  </a:lnTo>
                  <a:close/>
                </a:path>
              </a:pathLst>
            </a:custGeom>
            <a:solidFill>
              <a:srgbClr val="C5E4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3707891" y="5090159"/>
              <a:ext cx="5328285" cy="571500"/>
            </a:xfrm>
            <a:custGeom>
              <a:avLst/>
              <a:gdLst/>
              <a:ahLst/>
              <a:cxnLst/>
              <a:rect l="l" t="t" r="r" b="b"/>
              <a:pathLst>
                <a:path w="5328284" h="571500">
                  <a:moveTo>
                    <a:pt x="0" y="95250"/>
                  </a:moveTo>
                  <a:lnTo>
                    <a:pt x="7489" y="58185"/>
                  </a:lnTo>
                  <a:lnTo>
                    <a:pt x="27908" y="27908"/>
                  </a:lnTo>
                  <a:lnTo>
                    <a:pt x="58185" y="7489"/>
                  </a:lnTo>
                  <a:lnTo>
                    <a:pt x="95250" y="0"/>
                  </a:lnTo>
                  <a:lnTo>
                    <a:pt x="5232654" y="0"/>
                  </a:lnTo>
                  <a:lnTo>
                    <a:pt x="5269718" y="7489"/>
                  </a:lnTo>
                  <a:lnTo>
                    <a:pt x="5299995" y="27908"/>
                  </a:lnTo>
                  <a:lnTo>
                    <a:pt x="5320414" y="58185"/>
                  </a:lnTo>
                  <a:lnTo>
                    <a:pt x="5327904" y="95250"/>
                  </a:lnTo>
                  <a:lnTo>
                    <a:pt x="5327904" y="476249"/>
                  </a:lnTo>
                  <a:lnTo>
                    <a:pt x="5320414" y="513324"/>
                  </a:lnTo>
                  <a:lnTo>
                    <a:pt x="5299995" y="543601"/>
                  </a:lnTo>
                  <a:lnTo>
                    <a:pt x="5269718" y="564014"/>
                  </a:lnTo>
                  <a:lnTo>
                    <a:pt x="5232654" y="571499"/>
                  </a:lnTo>
                  <a:lnTo>
                    <a:pt x="95250" y="571499"/>
                  </a:lnTo>
                  <a:lnTo>
                    <a:pt x="58185" y="564014"/>
                  </a:lnTo>
                  <a:lnTo>
                    <a:pt x="27908" y="543601"/>
                  </a:lnTo>
                  <a:lnTo>
                    <a:pt x="7489" y="513324"/>
                  </a:lnTo>
                  <a:lnTo>
                    <a:pt x="0" y="476249"/>
                  </a:lnTo>
                  <a:lnTo>
                    <a:pt x="0" y="95250"/>
                  </a:lnTo>
                  <a:close/>
                </a:path>
              </a:pathLst>
            </a:custGeom>
            <a:ln w="9144">
              <a:solidFill>
                <a:srgbClr val="90A6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2" name="object 52"/>
          <p:cNvSpPr txBox="1"/>
          <p:nvPr/>
        </p:nvSpPr>
        <p:spPr>
          <a:xfrm>
            <a:off x="3982339" y="5120132"/>
            <a:ext cx="478028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46990">
              <a:lnSpc>
                <a:spcPct val="100000"/>
              </a:lnSpc>
              <a:spcBef>
                <a:spcPts val="95"/>
              </a:spcBef>
              <a:tabLst>
                <a:tab pos="937894" algn="l"/>
              </a:tabLst>
            </a:pP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склянні,	що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 щільно закупорюють</a:t>
            </a:r>
            <a:r>
              <a:rPr sz="1600" spc="4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пластмассовою </a:t>
            </a:r>
            <a:r>
              <a:rPr sz="1600" spc="-484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кришкою</a:t>
            </a:r>
            <a:r>
              <a:rPr sz="1600" spc="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і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кришкою</a:t>
            </a:r>
            <a:r>
              <a:rPr sz="1600" spc="2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з ущільнювальним</a:t>
            </a:r>
            <a:r>
              <a:rPr sz="1600" spc="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елементом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53" name="object 53"/>
          <p:cNvGrpSpPr/>
          <p:nvPr/>
        </p:nvGrpSpPr>
        <p:grpSpPr>
          <a:xfrm>
            <a:off x="2046541" y="5961697"/>
            <a:ext cx="1451610" cy="640715"/>
            <a:chOff x="2046541" y="5961697"/>
            <a:chExt cx="1451610" cy="640715"/>
          </a:xfrm>
        </p:grpSpPr>
        <p:sp>
          <p:nvSpPr>
            <p:cNvPr id="54" name="object 54"/>
            <p:cNvSpPr/>
            <p:nvPr/>
          </p:nvSpPr>
          <p:spPr>
            <a:xfrm>
              <a:off x="2051304" y="5966459"/>
              <a:ext cx="1442085" cy="631190"/>
            </a:xfrm>
            <a:custGeom>
              <a:avLst/>
              <a:gdLst/>
              <a:ahLst/>
              <a:cxnLst/>
              <a:rect l="l" t="t" r="r" b="b"/>
              <a:pathLst>
                <a:path w="1442085" h="631190">
                  <a:moveTo>
                    <a:pt x="1336547" y="0"/>
                  </a:moveTo>
                  <a:lnTo>
                    <a:pt x="105156" y="0"/>
                  </a:lnTo>
                  <a:lnTo>
                    <a:pt x="64240" y="8263"/>
                  </a:lnTo>
                  <a:lnTo>
                    <a:pt x="30813" y="30799"/>
                  </a:lnTo>
                  <a:lnTo>
                    <a:pt x="8268" y="64224"/>
                  </a:lnTo>
                  <a:lnTo>
                    <a:pt x="0" y="105155"/>
                  </a:lnTo>
                  <a:lnTo>
                    <a:pt x="0" y="525779"/>
                  </a:lnTo>
                  <a:lnTo>
                    <a:pt x="8268" y="566711"/>
                  </a:lnTo>
                  <a:lnTo>
                    <a:pt x="30813" y="600136"/>
                  </a:lnTo>
                  <a:lnTo>
                    <a:pt x="64240" y="622672"/>
                  </a:lnTo>
                  <a:lnTo>
                    <a:pt x="105156" y="630935"/>
                  </a:lnTo>
                  <a:lnTo>
                    <a:pt x="1336547" y="630935"/>
                  </a:lnTo>
                  <a:lnTo>
                    <a:pt x="1377463" y="622672"/>
                  </a:lnTo>
                  <a:lnTo>
                    <a:pt x="1410890" y="600136"/>
                  </a:lnTo>
                  <a:lnTo>
                    <a:pt x="1433435" y="566711"/>
                  </a:lnTo>
                  <a:lnTo>
                    <a:pt x="1441704" y="525779"/>
                  </a:lnTo>
                  <a:lnTo>
                    <a:pt x="1441704" y="105155"/>
                  </a:lnTo>
                  <a:lnTo>
                    <a:pt x="1433435" y="64224"/>
                  </a:lnTo>
                  <a:lnTo>
                    <a:pt x="1410890" y="30799"/>
                  </a:lnTo>
                  <a:lnTo>
                    <a:pt x="1377463" y="8263"/>
                  </a:lnTo>
                  <a:lnTo>
                    <a:pt x="1336547" y="0"/>
                  </a:lnTo>
                  <a:close/>
                </a:path>
              </a:pathLst>
            </a:custGeom>
            <a:solidFill>
              <a:srgbClr val="FFDE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2051304" y="5966459"/>
              <a:ext cx="1442085" cy="631190"/>
            </a:xfrm>
            <a:custGeom>
              <a:avLst/>
              <a:gdLst/>
              <a:ahLst/>
              <a:cxnLst/>
              <a:rect l="l" t="t" r="r" b="b"/>
              <a:pathLst>
                <a:path w="1442085" h="631190">
                  <a:moveTo>
                    <a:pt x="0" y="105155"/>
                  </a:moveTo>
                  <a:lnTo>
                    <a:pt x="8268" y="64224"/>
                  </a:lnTo>
                  <a:lnTo>
                    <a:pt x="30813" y="30799"/>
                  </a:lnTo>
                  <a:lnTo>
                    <a:pt x="64240" y="8263"/>
                  </a:lnTo>
                  <a:lnTo>
                    <a:pt x="105156" y="0"/>
                  </a:lnTo>
                  <a:lnTo>
                    <a:pt x="1336547" y="0"/>
                  </a:lnTo>
                  <a:lnTo>
                    <a:pt x="1377463" y="8263"/>
                  </a:lnTo>
                  <a:lnTo>
                    <a:pt x="1410890" y="30799"/>
                  </a:lnTo>
                  <a:lnTo>
                    <a:pt x="1433435" y="64224"/>
                  </a:lnTo>
                  <a:lnTo>
                    <a:pt x="1441704" y="105155"/>
                  </a:lnTo>
                  <a:lnTo>
                    <a:pt x="1441704" y="525779"/>
                  </a:lnTo>
                  <a:lnTo>
                    <a:pt x="1433435" y="566711"/>
                  </a:lnTo>
                  <a:lnTo>
                    <a:pt x="1410890" y="600136"/>
                  </a:lnTo>
                  <a:lnTo>
                    <a:pt x="1377463" y="622672"/>
                  </a:lnTo>
                  <a:lnTo>
                    <a:pt x="1336547" y="630935"/>
                  </a:lnTo>
                  <a:lnTo>
                    <a:pt x="105156" y="630935"/>
                  </a:lnTo>
                  <a:lnTo>
                    <a:pt x="64240" y="622672"/>
                  </a:lnTo>
                  <a:lnTo>
                    <a:pt x="30813" y="600136"/>
                  </a:lnTo>
                  <a:lnTo>
                    <a:pt x="8268" y="566711"/>
                  </a:lnTo>
                  <a:lnTo>
                    <a:pt x="0" y="525779"/>
                  </a:lnTo>
                  <a:lnTo>
                    <a:pt x="0" y="105155"/>
                  </a:lnTo>
                  <a:close/>
                </a:path>
              </a:pathLst>
            </a:custGeom>
            <a:ln w="9144">
              <a:solidFill>
                <a:srgbClr val="90A6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6" name="object 56"/>
          <p:cNvSpPr txBox="1"/>
          <p:nvPr/>
        </p:nvSpPr>
        <p:spPr>
          <a:xfrm>
            <a:off x="2204466" y="6031179"/>
            <a:ext cx="113538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2550" marR="5080" indent="-70485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К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о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нтейне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р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и  (флакони)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57" name="object 57"/>
          <p:cNvGrpSpPr/>
          <p:nvPr/>
        </p:nvGrpSpPr>
        <p:grpSpPr>
          <a:xfrm>
            <a:off x="210121" y="1709737"/>
            <a:ext cx="3100705" cy="299085"/>
            <a:chOff x="210121" y="1709737"/>
            <a:chExt cx="3100705" cy="299085"/>
          </a:xfrm>
        </p:grpSpPr>
        <p:sp>
          <p:nvSpPr>
            <p:cNvPr id="58" name="object 58"/>
            <p:cNvSpPr/>
            <p:nvPr/>
          </p:nvSpPr>
          <p:spPr>
            <a:xfrm>
              <a:off x="214884" y="1714500"/>
              <a:ext cx="3091180" cy="289560"/>
            </a:xfrm>
            <a:custGeom>
              <a:avLst/>
              <a:gdLst/>
              <a:ahLst/>
              <a:cxnLst/>
              <a:rect l="l" t="t" r="r" b="b"/>
              <a:pathLst>
                <a:path w="3091179" h="289560">
                  <a:moveTo>
                    <a:pt x="3042412" y="0"/>
                  </a:moveTo>
                  <a:lnTo>
                    <a:pt x="48259" y="0"/>
                  </a:lnTo>
                  <a:lnTo>
                    <a:pt x="29473" y="3790"/>
                  </a:lnTo>
                  <a:lnTo>
                    <a:pt x="14133" y="14128"/>
                  </a:lnTo>
                  <a:lnTo>
                    <a:pt x="3791" y="29467"/>
                  </a:lnTo>
                  <a:lnTo>
                    <a:pt x="0" y="48260"/>
                  </a:lnTo>
                  <a:lnTo>
                    <a:pt x="0" y="241300"/>
                  </a:lnTo>
                  <a:lnTo>
                    <a:pt x="3791" y="260092"/>
                  </a:lnTo>
                  <a:lnTo>
                    <a:pt x="14133" y="275431"/>
                  </a:lnTo>
                  <a:lnTo>
                    <a:pt x="29473" y="285769"/>
                  </a:lnTo>
                  <a:lnTo>
                    <a:pt x="48259" y="289560"/>
                  </a:lnTo>
                  <a:lnTo>
                    <a:pt x="3042412" y="289560"/>
                  </a:lnTo>
                  <a:lnTo>
                    <a:pt x="3061204" y="285769"/>
                  </a:lnTo>
                  <a:lnTo>
                    <a:pt x="3076543" y="275431"/>
                  </a:lnTo>
                  <a:lnTo>
                    <a:pt x="3086881" y="260092"/>
                  </a:lnTo>
                  <a:lnTo>
                    <a:pt x="3090671" y="241300"/>
                  </a:lnTo>
                  <a:lnTo>
                    <a:pt x="3090671" y="48260"/>
                  </a:lnTo>
                  <a:lnTo>
                    <a:pt x="3086881" y="29467"/>
                  </a:lnTo>
                  <a:lnTo>
                    <a:pt x="3076543" y="14128"/>
                  </a:lnTo>
                  <a:lnTo>
                    <a:pt x="3061204" y="3790"/>
                  </a:lnTo>
                  <a:lnTo>
                    <a:pt x="3042412" y="0"/>
                  </a:lnTo>
                  <a:close/>
                </a:path>
              </a:pathLst>
            </a:custGeom>
            <a:solidFill>
              <a:srgbClr val="DFF4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214884" y="1714500"/>
              <a:ext cx="3091180" cy="289560"/>
            </a:xfrm>
            <a:custGeom>
              <a:avLst/>
              <a:gdLst/>
              <a:ahLst/>
              <a:cxnLst/>
              <a:rect l="l" t="t" r="r" b="b"/>
              <a:pathLst>
                <a:path w="3091179" h="289560">
                  <a:moveTo>
                    <a:pt x="0" y="48260"/>
                  </a:moveTo>
                  <a:lnTo>
                    <a:pt x="3791" y="29467"/>
                  </a:lnTo>
                  <a:lnTo>
                    <a:pt x="14133" y="14128"/>
                  </a:lnTo>
                  <a:lnTo>
                    <a:pt x="29473" y="3790"/>
                  </a:lnTo>
                  <a:lnTo>
                    <a:pt x="48259" y="0"/>
                  </a:lnTo>
                  <a:lnTo>
                    <a:pt x="3042412" y="0"/>
                  </a:lnTo>
                  <a:lnTo>
                    <a:pt x="3061204" y="3790"/>
                  </a:lnTo>
                  <a:lnTo>
                    <a:pt x="3076543" y="14128"/>
                  </a:lnTo>
                  <a:lnTo>
                    <a:pt x="3086881" y="29467"/>
                  </a:lnTo>
                  <a:lnTo>
                    <a:pt x="3090671" y="48260"/>
                  </a:lnTo>
                  <a:lnTo>
                    <a:pt x="3090671" y="241300"/>
                  </a:lnTo>
                  <a:lnTo>
                    <a:pt x="3086881" y="260092"/>
                  </a:lnTo>
                  <a:lnTo>
                    <a:pt x="3076543" y="275431"/>
                  </a:lnTo>
                  <a:lnTo>
                    <a:pt x="3061204" y="285769"/>
                  </a:lnTo>
                  <a:lnTo>
                    <a:pt x="3042412" y="289560"/>
                  </a:lnTo>
                  <a:lnTo>
                    <a:pt x="48259" y="289560"/>
                  </a:lnTo>
                  <a:lnTo>
                    <a:pt x="29473" y="285769"/>
                  </a:lnTo>
                  <a:lnTo>
                    <a:pt x="14133" y="275431"/>
                  </a:lnTo>
                  <a:lnTo>
                    <a:pt x="3791" y="260092"/>
                  </a:lnTo>
                  <a:lnTo>
                    <a:pt x="0" y="241300"/>
                  </a:lnTo>
                  <a:lnTo>
                    <a:pt x="0" y="48260"/>
                  </a:lnTo>
                  <a:close/>
                </a:path>
              </a:pathLst>
            </a:custGeom>
            <a:ln w="9143">
              <a:solidFill>
                <a:srgbClr val="90A6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0" name="object 60"/>
          <p:cNvSpPr txBox="1"/>
          <p:nvPr/>
        </p:nvSpPr>
        <p:spPr>
          <a:xfrm>
            <a:off x="226522" y="1731644"/>
            <a:ext cx="306768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4008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Упаковка порошків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61" name="object 61"/>
          <p:cNvGrpSpPr/>
          <p:nvPr/>
        </p:nvGrpSpPr>
        <p:grpSpPr>
          <a:xfrm>
            <a:off x="3703129" y="6232969"/>
            <a:ext cx="5337810" cy="581025"/>
            <a:chOff x="3703129" y="6232969"/>
            <a:chExt cx="5337810" cy="581025"/>
          </a:xfrm>
        </p:grpSpPr>
        <p:sp>
          <p:nvSpPr>
            <p:cNvPr id="62" name="object 62"/>
            <p:cNvSpPr/>
            <p:nvPr/>
          </p:nvSpPr>
          <p:spPr>
            <a:xfrm>
              <a:off x="3707891" y="6237732"/>
              <a:ext cx="5328285" cy="571500"/>
            </a:xfrm>
            <a:custGeom>
              <a:avLst/>
              <a:gdLst/>
              <a:ahLst/>
              <a:cxnLst/>
              <a:rect l="l" t="t" r="r" b="b"/>
              <a:pathLst>
                <a:path w="5328284" h="571500">
                  <a:moveTo>
                    <a:pt x="5232654" y="0"/>
                  </a:moveTo>
                  <a:lnTo>
                    <a:pt x="95250" y="0"/>
                  </a:lnTo>
                  <a:lnTo>
                    <a:pt x="58185" y="7485"/>
                  </a:lnTo>
                  <a:lnTo>
                    <a:pt x="27908" y="27898"/>
                  </a:lnTo>
                  <a:lnTo>
                    <a:pt x="7489" y="58175"/>
                  </a:lnTo>
                  <a:lnTo>
                    <a:pt x="0" y="95250"/>
                  </a:lnTo>
                  <a:lnTo>
                    <a:pt x="0" y="476250"/>
                  </a:lnTo>
                  <a:lnTo>
                    <a:pt x="7489" y="513325"/>
                  </a:lnTo>
                  <a:lnTo>
                    <a:pt x="27908" y="543601"/>
                  </a:lnTo>
                  <a:lnTo>
                    <a:pt x="58185" y="564014"/>
                  </a:lnTo>
                  <a:lnTo>
                    <a:pt x="95250" y="571500"/>
                  </a:lnTo>
                  <a:lnTo>
                    <a:pt x="5232654" y="571500"/>
                  </a:lnTo>
                  <a:lnTo>
                    <a:pt x="5269718" y="564014"/>
                  </a:lnTo>
                  <a:lnTo>
                    <a:pt x="5299995" y="543601"/>
                  </a:lnTo>
                  <a:lnTo>
                    <a:pt x="5320414" y="513325"/>
                  </a:lnTo>
                  <a:lnTo>
                    <a:pt x="5327904" y="476250"/>
                  </a:lnTo>
                  <a:lnTo>
                    <a:pt x="5327904" y="95250"/>
                  </a:lnTo>
                  <a:lnTo>
                    <a:pt x="5320414" y="58175"/>
                  </a:lnTo>
                  <a:lnTo>
                    <a:pt x="5299995" y="27898"/>
                  </a:lnTo>
                  <a:lnTo>
                    <a:pt x="5269718" y="7485"/>
                  </a:lnTo>
                  <a:lnTo>
                    <a:pt x="5232654" y="0"/>
                  </a:lnTo>
                  <a:close/>
                </a:path>
              </a:pathLst>
            </a:custGeom>
            <a:solidFill>
              <a:srgbClr val="C5E4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3707891" y="6237732"/>
              <a:ext cx="5328285" cy="571500"/>
            </a:xfrm>
            <a:custGeom>
              <a:avLst/>
              <a:gdLst/>
              <a:ahLst/>
              <a:cxnLst/>
              <a:rect l="l" t="t" r="r" b="b"/>
              <a:pathLst>
                <a:path w="5328284" h="571500">
                  <a:moveTo>
                    <a:pt x="0" y="95250"/>
                  </a:moveTo>
                  <a:lnTo>
                    <a:pt x="7489" y="58175"/>
                  </a:lnTo>
                  <a:lnTo>
                    <a:pt x="27908" y="27898"/>
                  </a:lnTo>
                  <a:lnTo>
                    <a:pt x="58185" y="7485"/>
                  </a:lnTo>
                  <a:lnTo>
                    <a:pt x="95250" y="0"/>
                  </a:lnTo>
                  <a:lnTo>
                    <a:pt x="5232654" y="0"/>
                  </a:lnTo>
                  <a:lnTo>
                    <a:pt x="5269718" y="7485"/>
                  </a:lnTo>
                  <a:lnTo>
                    <a:pt x="5299995" y="27898"/>
                  </a:lnTo>
                  <a:lnTo>
                    <a:pt x="5320414" y="58175"/>
                  </a:lnTo>
                  <a:lnTo>
                    <a:pt x="5327904" y="95250"/>
                  </a:lnTo>
                  <a:lnTo>
                    <a:pt x="5327904" y="476250"/>
                  </a:lnTo>
                  <a:lnTo>
                    <a:pt x="5320414" y="513325"/>
                  </a:lnTo>
                  <a:lnTo>
                    <a:pt x="5299995" y="543601"/>
                  </a:lnTo>
                  <a:lnTo>
                    <a:pt x="5269718" y="564014"/>
                  </a:lnTo>
                  <a:lnTo>
                    <a:pt x="5232654" y="571500"/>
                  </a:lnTo>
                  <a:lnTo>
                    <a:pt x="95250" y="571500"/>
                  </a:lnTo>
                  <a:lnTo>
                    <a:pt x="58185" y="564014"/>
                  </a:lnTo>
                  <a:lnTo>
                    <a:pt x="27908" y="543601"/>
                  </a:lnTo>
                  <a:lnTo>
                    <a:pt x="7489" y="513325"/>
                  </a:lnTo>
                  <a:lnTo>
                    <a:pt x="0" y="476250"/>
                  </a:lnTo>
                  <a:lnTo>
                    <a:pt x="0" y="95250"/>
                  </a:lnTo>
                  <a:close/>
                </a:path>
              </a:pathLst>
            </a:custGeom>
            <a:ln w="9144">
              <a:solidFill>
                <a:srgbClr val="90A6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4" name="object 64"/>
          <p:cNvSpPr txBox="1"/>
          <p:nvPr/>
        </p:nvSpPr>
        <p:spPr>
          <a:xfrm>
            <a:off x="4354448" y="6268008"/>
            <a:ext cx="4034154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Пластмасові</a:t>
            </a:r>
            <a:r>
              <a:rPr sz="160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з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пластмасовою</a:t>
            </a:r>
            <a:r>
              <a:rPr sz="1600" spc="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кришкою,</a:t>
            </a:r>
            <a:r>
              <a:rPr sz="1600" spc="2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що</a:t>
            </a:r>
            <a:endParaRPr sz="1600">
              <a:latin typeface="Tahoma"/>
              <a:cs typeface="Tahoma"/>
            </a:endParaRPr>
          </a:p>
          <a:p>
            <a:pPr marL="2540" algn="ctr">
              <a:lnSpc>
                <a:spcPct val="100000"/>
              </a:lnSpc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нагвинчується</a:t>
            </a:r>
            <a:r>
              <a:rPr sz="1600" spc="10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або</a:t>
            </a:r>
            <a:r>
              <a:rPr sz="1600" spc="-1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гумовою</a:t>
            </a:r>
            <a:r>
              <a:rPr sz="1600" spc="3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496382"/>
                </a:solidFill>
                <a:latin typeface="Tahoma"/>
                <a:cs typeface="Tahoma"/>
              </a:rPr>
              <a:t>пробкою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65" name="object 65"/>
          <p:cNvGrpSpPr/>
          <p:nvPr/>
        </p:nvGrpSpPr>
        <p:grpSpPr>
          <a:xfrm>
            <a:off x="173545" y="5440489"/>
            <a:ext cx="1811020" cy="369570"/>
            <a:chOff x="173545" y="5440489"/>
            <a:chExt cx="1811020" cy="369570"/>
          </a:xfrm>
        </p:grpSpPr>
        <p:sp>
          <p:nvSpPr>
            <p:cNvPr id="66" name="object 66"/>
            <p:cNvSpPr/>
            <p:nvPr/>
          </p:nvSpPr>
          <p:spPr>
            <a:xfrm>
              <a:off x="178307" y="5445252"/>
              <a:ext cx="1801495" cy="360045"/>
            </a:xfrm>
            <a:custGeom>
              <a:avLst/>
              <a:gdLst/>
              <a:ahLst/>
              <a:cxnLst/>
              <a:rect l="l" t="t" r="r" b="b"/>
              <a:pathLst>
                <a:path w="1801495" h="360045">
                  <a:moveTo>
                    <a:pt x="1741424" y="0"/>
                  </a:moveTo>
                  <a:lnTo>
                    <a:pt x="59944" y="0"/>
                  </a:lnTo>
                  <a:lnTo>
                    <a:pt x="36609" y="4704"/>
                  </a:lnTo>
                  <a:lnTo>
                    <a:pt x="17556" y="17541"/>
                  </a:lnTo>
                  <a:lnTo>
                    <a:pt x="4710" y="36593"/>
                  </a:lnTo>
                  <a:lnTo>
                    <a:pt x="0" y="59944"/>
                  </a:lnTo>
                  <a:lnTo>
                    <a:pt x="0" y="299720"/>
                  </a:lnTo>
                  <a:lnTo>
                    <a:pt x="4710" y="323054"/>
                  </a:lnTo>
                  <a:lnTo>
                    <a:pt x="17556" y="342107"/>
                  </a:lnTo>
                  <a:lnTo>
                    <a:pt x="36609" y="354953"/>
                  </a:lnTo>
                  <a:lnTo>
                    <a:pt x="59944" y="359664"/>
                  </a:lnTo>
                  <a:lnTo>
                    <a:pt x="1741424" y="359664"/>
                  </a:lnTo>
                  <a:lnTo>
                    <a:pt x="1764774" y="354953"/>
                  </a:lnTo>
                  <a:lnTo>
                    <a:pt x="1783826" y="342107"/>
                  </a:lnTo>
                  <a:lnTo>
                    <a:pt x="1796663" y="323054"/>
                  </a:lnTo>
                  <a:lnTo>
                    <a:pt x="1801368" y="299720"/>
                  </a:lnTo>
                  <a:lnTo>
                    <a:pt x="1801368" y="59944"/>
                  </a:lnTo>
                  <a:lnTo>
                    <a:pt x="1796663" y="36593"/>
                  </a:lnTo>
                  <a:lnTo>
                    <a:pt x="1783826" y="17541"/>
                  </a:lnTo>
                  <a:lnTo>
                    <a:pt x="1764774" y="4704"/>
                  </a:lnTo>
                  <a:lnTo>
                    <a:pt x="1741424" y="0"/>
                  </a:lnTo>
                  <a:close/>
                </a:path>
              </a:pathLst>
            </a:custGeom>
            <a:solidFill>
              <a:srgbClr val="DFF4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178307" y="5445252"/>
              <a:ext cx="1801495" cy="360045"/>
            </a:xfrm>
            <a:custGeom>
              <a:avLst/>
              <a:gdLst/>
              <a:ahLst/>
              <a:cxnLst/>
              <a:rect l="l" t="t" r="r" b="b"/>
              <a:pathLst>
                <a:path w="1801495" h="360045">
                  <a:moveTo>
                    <a:pt x="0" y="59944"/>
                  </a:moveTo>
                  <a:lnTo>
                    <a:pt x="4710" y="36593"/>
                  </a:lnTo>
                  <a:lnTo>
                    <a:pt x="17556" y="17541"/>
                  </a:lnTo>
                  <a:lnTo>
                    <a:pt x="36609" y="4704"/>
                  </a:lnTo>
                  <a:lnTo>
                    <a:pt x="59944" y="0"/>
                  </a:lnTo>
                  <a:lnTo>
                    <a:pt x="1741424" y="0"/>
                  </a:lnTo>
                  <a:lnTo>
                    <a:pt x="1764774" y="4704"/>
                  </a:lnTo>
                  <a:lnTo>
                    <a:pt x="1783826" y="17541"/>
                  </a:lnTo>
                  <a:lnTo>
                    <a:pt x="1796663" y="36593"/>
                  </a:lnTo>
                  <a:lnTo>
                    <a:pt x="1801368" y="59944"/>
                  </a:lnTo>
                  <a:lnTo>
                    <a:pt x="1801368" y="299720"/>
                  </a:lnTo>
                  <a:lnTo>
                    <a:pt x="1796663" y="323054"/>
                  </a:lnTo>
                  <a:lnTo>
                    <a:pt x="1783826" y="342107"/>
                  </a:lnTo>
                  <a:lnTo>
                    <a:pt x="1764774" y="354953"/>
                  </a:lnTo>
                  <a:lnTo>
                    <a:pt x="1741424" y="359664"/>
                  </a:lnTo>
                  <a:lnTo>
                    <a:pt x="59944" y="359664"/>
                  </a:lnTo>
                  <a:lnTo>
                    <a:pt x="36609" y="354953"/>
                  </a:lnTo>
                  <a:lnTo>
                    <a:pt x="17556" y="342107"/>
                  </a:lnTo>
                  <a:lnTo>
                    <a:pt x="4710" y="323054"/>
                  </a:lnTo>
                  <a:lnTo>
                    <a:pt x="0" y="299720"/>
                  </a:lnTo>
                  <a:lnTo>
                    <a:pt x="0" y="59944"/>
                  </a:lnTo>
                  <a:close/>
                </a:path>
              </a:pathLst>
            </a:custGeom>
            <a:ln w="9144">
              <a:solidFill>
                <a:srgbClr val="90A6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8" name="object 68"/>
          <p:cNvSpPr txBox="1"/>
          <p:nvPr/>
        </p:nvSpPr>
        <p:spPr>
          <a:xfrm>
            <a:off x="274116" y="5497169"/>
            <a:ext cx="113093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Не</a:t>
            </a:r>
            <a:r>
              <a:rPr sz="1600" spc="-75" dirty="0">
                <a:solidFill>
                  <a:srgbClr val="496382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496382"/>
                </a:solidFill>
                <a:latin typeface="Tahoma"/>
                <a:cs typeface="Tahoma"/>
              </a:rPr>
              <a:t>дозовані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69" name="object 69"/>
          <p:cNvGrpSpPr/>
          <p:nvPr/>
        </p:nvGrpSpPr>
        <p:grpSpPr>
          <a:xfrm>
            <a:off x="281940" y="2001011"/>
            <a:ext cx="3431540" cy="4523740"/>
            <a:chOff x="281940" y="2001011"/>
            <a:chExt cx="3431540" cy="4523740"/>
          </a:xfrm>
        </p:grpSpPr>
        <p:sp>
          <p:nvSpPr>
            <p:cNvPr id="70" name="object 70"/>
            <p:cNvSpPr/>
            <p:nvPr/>
          </p:nvSpPr>
          <p:spPr>
            <a:xfrm>
              <a:off x="286512" y="2001011"/>
              <a:ext cx="38100" cy="3373120"/>
            </a:xfrm>
            <a:custGeom>
              <a:avLst/>
              <a:gdLst/>
              <a:ahLst/>
              <a:cxnLst/>
              <a:rect l="l" t="t" r="r" b="b"/>
              <a:pathLst>
                <a:path w="38100" h="3373120">
                  <a:moveTo>
                    <a:pt x="0" y="0"/>
                  </a:moveTo>
                  <a:lnTo>
                    <a:pt x="0" y="1223772"/>
                  </a:lnTo>
                </a:path>
                <a:path w="38100" h="3373120">
                  <a:moveTo>
                    <a:pt x="38100" y="1787652"/>
                  </a:moveTo>
                  <a:lnTo>
                    <a:pt x="38100" y="3372612"/>
                  </a:lnTo>
                </a:path>
              </a:pathLst>
            </a:custGeom>
            <a:ln w="9144">
              <a:solidFill>
                <a:srgbClr val="164A4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1902206" y="2491739"/>
              <a:ext cx="1811020" cy="3601720"/>
            </a:xfrm>
            <a:custGeom>
              <a:avLst/>
              <a:gdLst/>
              <a:ahLst/>
              <a:cxnLst/>
              <a:rect l="l" t="t" r="r" b="b"/>
              <a:pathLst>
                <a:path w="1811020" h="3601720">
                  <a:moveTo>
                    <a:pt x="156337" y="1500124"/>
                  </a:moveTo>
                  <a:lnTo>
                    <a:pt x="126771" y="1511896"/>
                  </a:lnTo>
                  <a:lnTo>
                    <a:pt x="11684" y="1222883"/>
                  </a:lnTo>
                  <a:lnTo>
                    <a:pt x="0" y="1227582"/>
                  </a:lnTo>
                  <a:lnTo>
                    <a:pt x="115062" y="1516545"/>
                  </a:lnTo>
                  <a:lnTo>
                    <a:pt x="85471" y="1528318"/>
                  </a:lnTo>
                  <a:lnTo>
                    <a:pt x="149098" y="1584960"/>
                  </a:lnTo>
                  <a:lnTo>
                    <a:pt x="153924" y="1528318"/>
                  </a:lnTo>
                  <a:lnTo>
                    <a:pt x="156337" y="1500124"/>
                  </a:lnTo>
                  <a:close/>
                </a:path>
                <a:path w="1811020" h="3601720">
                  <a:moveTo>
                    <a:pt x="156337" y="662432"/>
                  </a:moveTo>
                  <a:lnTo>
                    <a:pt x="153924" y="634238"/>
                  </a:lnTo>
                  <a:lnTo>
                    <a:pt x="149098" y="577596"/>
                  </a:lnTo>
                  <a:lnTo>
                    <a:pt x="85471" y="634238"/>
                  </a:lnTo>
                  <a:lnTo>
                    <a:pt x="115062" y="646023"/>
                  </a:lnTo>
                  <a:lnTo>
                    <a:pt x="0" y="934847"/>
                  </a:lnTo>
                  <a:lnTo>
                    <a:pt x="11684" y="939546"/>
                  </a:lnTo>
                  <a:lnTo>
                    <a:pt x="126758" y="650671"/>
                  </a:lnTo>
                  <a:lnTo>
                    <a:pt x="156337" y="662432"/>
                  </a:lnTo>
                  <a:close/>
                </a:path>
                <a:path w="1811020" h="3601720">
                  <a:moveTo>
                    <a:pt x="171450" y="3519017"/>
                  </a:moveTo>
                  <a:lnTo>
                    <a:pt x="140373" y="3525240"/>
                  </a:lnTo>
                  <a:lnTo>
                    <a:pt x="83693" y="3241827"/>
                  </a:lnTo>
                  <a:lnTo>
                    <a:pt x="71247" y="3244316"/>
                  </a:lnTo>
                  <a:lnTo>
                    <a:pt x="127927" y="3527729"/>
                  </a:lnTo>
                  <a:lnTo>
                    <a:pt x="96774" y="3533965"/>
                  </a:lnTo>
                  <a:lnTo>
                    <a:pt x="149098" y="3601212"/>
                  </a:lnTo>
                  <a:lnTo>
                    <a:pt x="165684" y="3540188"/>
                  </a:lnTo>
                  <a:lnTo>
                    <a:pt x="171450" y="3519017"/>
                  </a:lnTo>
                  <a:close/>
                </a:path>
                <a:path w="1811020" h="3601720">
                  <a:moveTo>
                    <a:pt x="171704" y="2674493"/>
                  </a:moveTo>
                  <a:lnTo>
                    <a:pt x="165900" y="2653411"/>
                  </a:lnTo>
                  <a:lnTo>
                    <a:pt x="149098" y="2592324"/>
                  </a:lnTo>
                  <a:lnTo>
                    <a:pt x="96901" y="2659634"/>
                  </a:lnTo>
                  <a:lnTo>
                    <a:pt x="128079" y="2665831"/>
                  </a:lnTo>
                  <a:lnTo>
                    <a:pt x="71247" y="2952242"/>
                  </a:lnTo>
                  <a:lnTo>
                    <a:pt x="83693" y="2954782"/>
                  </a:lnTo>
                  <a:lnTo>
                    <a:pt x="140525" y="2668308"/>
                  </a:lnTo>
                  <a:lnTo>
                    <a:pt x="171704" y="2674493"/>
                  </a:lnTo>
                  <a:close/>
                </a:path>
                <a:path w="1811020" h="3601720">
                  <a:moveTo>
                    <a:pt x="1811020" y="85090"/>
                  </a:moveTo>
                  <a:lnTo>
                    <a:pt x="1809191" y="56007"/>
                  </a:lnTo>
                  <a:lnTo>
                    <a:pt x="1805686" y="0"/>
                  </a:lnTo>
                  <a:lnTo>
                    <a:pt x="1740789" y="55245"/>
                  </a:lnTo>
                  <a:lnTo>
                    <a:pt x="1770100" y="67716"/>
                  </a:lnTo>
                  <a:lnTo>
                    <a:pt x="1584960" y="503428"/>
                  </a:lnTo>
                  <a:lnTo>
                    <a:pt x="1596644" y="508508"/>
                  </a:lnTo>
                  <a:lnTo>
                    <a:pt x="1781784" y="72669"/>
                  </a:lnTo>
                  <a:lnTo>
                    <a:pt x="1811020" y="85090"/>
                  </a:lnTo>
                  <a:close/>
                </a:path>
              </a:pathLst>
            </a:custGeom>
            <a:solidFill>
              <a:srgbClr val="164A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2" name="object 7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90975" y="2985642"/>
              <a:ext cx="216915" cy="89662"/>
            </a:xfrm>
            <a:prstGeom prst="rect">
              <a:avLst/>
            </a:prstGeom>
          </p:spPr>
        </p:pic>
        <p:sp>
          <p:nvSpPr>
            <p:cNvPr id="73" name="object 73"/>
            <p:cNvSpPr/>
            <p:nvPr/>
          </p:nvSpPr>
          <p:spPr>
            <a:xfrm>
              <a:off x="3487293" y="3138169"/>
              <a:ext cx="220979" cy="435609"/>
            </a:xfrm>
            <a:custGeom>
              <a:avLst/>
              <a:gdLst/>
              <a:ahLst/>
              <a:cxnLst/>
              <a:rect l="l" t="t" r="r" b="b"/>
              <a:pathLst>
                <a:path w="220979" h="435610">
                  <a:moveTo>
                    <a:pt x="181048" y="370147"/>
                  </a:moveTo>
                  <a:lnTo>
                    <a:pt x="152527" y="384301"/>
                  </a:lnTo>
                  <a:lnTo>
                    <a:pt x="220599" y="435609"/>
                  </a:lnTo>
                  <a:lnTo>
                    <a:pt x="220760" y="381507"/>
                  </a:lnTo>
                  <a:lnTo>
                    <a:pt x="186690" y="381507"/>
                  </a:lnTo>
                  <a:lnTo>
                    <a:pt x="181048" y="370147"/>
                  </a:lnTo>
                  <a:close/>
                </a:path>
                <a:path w="220979" h="435610">
                  <a:moveTo>
                    <a:pt x="192345" y="364540"/>
                  </a:moveTo>
                  <a:lnTo>
                    <a:pt x="181048" y="370147"/>
                  </a:lnTo>
                  <a:lnTo>
                    <a:pt x="186690" y="381507"/>
                  </a:lnTo>
                  <a:lnTo>
                    <a:pt x="197993" y="375919"/>
                  </a:lnTo>
                  <a:lnTo>
                    <a:pt x="192345" y="364540"/>
                  </a:lnTo>
                  <a:close/>
                </a:path>
                <a:path w="220979" h="435610">
                  <a:moveTo>
                    <a:pt x="220853" y="350392"/>
                  </a:moveTo>
                  <a:lnTo>
                    <a:pt x="192345" y="364540"/>
                  </a:lnTo>
                  <a:lnTo>
                    <a:pt x="197993" y="375919"/>
                  </a:lnTo>
                  <a:lnTo>
                    <a:pt x="186690" y="381507"/>
                  </a:lnTo>
                  <a:lnTo>
                    <a:pt x="220760" y="381507"/>
                  </a:lnTo>
                  <a:lnTo>
                    <a:pt x="220853" y="350392"/>
                  </a:lnTo>
                  <a:close/>
                </a:path>
                <a:path w="220979" h="435610">
                  <a:moveTo>
                    <a:pt x="11430" y="0"/>
                  </a:moveTo>
                  <a:lnTo>
                    <a:pt x="0" y="5587"/>
                  </a:lnTo>
                  <a:lnTo>
                    <a:pt x="181048" y="370147"/>
                  </a:lnTo>
                  <a:lnTo>
                    <a:pt x="192345" y="364540"/>
                  </a:lnTo>
                  <a:lnTo>
                    <a:pt x="11430" y="0"/>
                  </a:lnTo>
                  <a:close/>
                </a:path>
              </a:pathLst>
            </a:custGeom>
            <a:solidFill>
              <a:srgbClr val="164A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4" name="object 7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93007" y="4111751"/>
              <a:ext cx="214883" cy="76200"/>
            </a:xfrm>
            <a:prstGeom prst="rect">
              <a:avLst/>
            </a:prstGeom>
          </p:spPr>
        </p:pic>
        <p:sp>
          <p:nvSpPr>
            <p:cNvPr id="75" name="object 75"/>
            <p:cNvSpPr/>
            <p:nvPr/>
          </p:nvSpPr>
          <p:spPr>
            <a:xfrm>
              <a:off x="3487547" y="4797551"/>
              <a:ext cx="220345" cy="1727200"/>
            </a:xfrm>
            <a:custGeom>
              <a:avLst/>
              <a:gdLst/>
              <a:ahLst/>
              <a:cxnLst/>
              <a:rect l="l" t="t" r="r" b="b"/>
              <a:pathLst>
                <a:path w="220345" h="1727200">
                  <a:moveTo>
                    <a:pt x="220345" y="1726692"/>
                  </a:moveTo>
                  <a:lnTo>
                    <a:pt x="211797" y="1679702"/>
                  </a:lnTo>
                  <a:lnTo>
                    <a:pt x="205105" y="1642872"/>
                  </a:lnTo>
                  <a:lnTo>
                    <a:pt x="179705" y="1661922"/>
                  </a:lnTo>
                  <a:lnTo>
                    <a:pt x="10541" y="1436370"/>
                  </a:lnTo>
                  <a:lnTo>
                    <a:pt x="381" y="1443990"/>
                  </a:lnTo>
                  <a:lnTo>
                    <a:pt x="169545" y="1669542"/>
                  </a:lnTo>
                  <a:lnTo>
                    <a:pt x="144145" y="1688592"/>
                  </a:lnTo>
                  <a:lnTo>
                    <a:pt x="220345" y="1726692"/>
                  </a:lnTo>
                  <a:close/>
                </a:path>
                <a:path w="220345" h="1727200">
                  <a:moveTo>
                    <a:pt x="220345" y="1078992"/>
                  </a:moveTo>
                  <a:lnTo>
                    <a:pt x="144399" y="1117473"/>
                  </a:lnTo>
                  <a:lnTo>
                    <a:pt x="169849" y="1136396"/>
                  </a:lnTo>
                  <a:lnTo>
                    <a:pt x="381" y="1364767"/>
                  </a:lnTo>
                  <a:lnTo>
                    <a:pt x="10541" y="1372336"/>
                  </a:lnTo>
                  <a:lnTo>
                    <a:pt x="180009" y="1143965"/>
                  </a:lnTo>
                  <a:lnTo>
                    <a:pt x="205486" y="1162888"/>
                  </a:lnTo>
                  <a:lnTo>
                    <a:pt x="211975" y="1126197"/>
                  </a:lnTo>
                  <a:lnTo>
                    <a:pt x="220345" y="1078992"/>
                  </a:lnTo>
                  <a:close/>
                </a:path>
                <a:path w="220345" h="1727200">
                  <a:moveTo>
                    <a:pt x="220345" y="0"/>
                  </a:moveTo>
                  <a:lnTo>
                    <a:pt x="144145" y="38100"/>
                  </a:lnTo>
                  <a:lnTo>
                    <a:pt x="169545" y="57162"/>
                  </a:lnTo>
                  <a:lnTo>
                    <a:pt x="381" y="282702"/>
                  </a:lnTo>
                  <a:lnTo>
                    <a:pt x="5461" y="286512"/>
                  </a:lnTo>
                  <a:lnTo>
                    <a:pt x="0" y="289814"/>
                  </a:lnTo>
                  <a:lnTo>
                    <a:pt x="175882" y="585495"/>
                  </a:lnTo>
                  <a:lnTo>
                    <a:pt x="148590" y="601726"/>
                  </a:lnTo>
                  <a:lnTo>
                    <a:pt x="220345" y="647700"/>
                  </a:lnTo>
                  <a:lnTo>
                    <a:pt x="216585" y="596392"/>
                  </a:lnTo>
                  <a:lnTo>
                    <a:pt x="214122" y="562737"/>
                  </a:lnTo>
                  <a:lnTo>
                    <a:pt x="186791" y="578993"/>
                  </a:lnTo>
                  <a:lnTo>
                    <a:pt x="13106" y="286905"/>
                  </a:lnTo>
                  <a:lnTo>
                    <a:pt x="179705" y="64770"/>
                  </a:lnTo>
                  <a:lnTo>
                    <a:pt x="205105" y="83820"/>
                  </a:lnTo>
                  <a:lnTo>
                    <a:pt x="211797" y="46990"/>
                  </a:lnTo>
                  <a:lnTo>
                    <a:pt x="220345" y="0"/>
                  </a:lnTo>
                  <a:close/>
                </a:path>
              </a:pathLst>
            </a:custGeom>
            <a:solidFill>
              <a:srgbClr val="164A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2900" y="1200150"/>
            <a:ext cx="7715250" cy="34474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tabLst>
                <a:tab pos="135255" algn="l"/>
                <a:tab pos="306705" algn="l"/>
              </a:tabLst>
            </a:pPr>
            <a:r>
              <a:rPr lang="ru-RU" sz="13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Використана</a:t>
            </a:r>
            <a:r>
              <a:rPr lang="ru-RU" sz="13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література</a:t>
            </a:r>
            <a:r>
              <a:rPr lang="ru-RU" sz="13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uk-UA" sz="135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1350" dirty="0"/>
              <a:t>1. </a:t>
            </a:r>
            <a:r>
              <a:rPr lang="ru-RU" sz="1350" dirty="0"/>
              <a:t>Тихонов О. І. </a:t>
            </a:r>
            <a:r>
              <a:rPr lang="ru-RU" sz="1350" dirty="0" err="1"/>
              <a:t>Аптечна</a:t>
            </a:r>
            <a:r>
              <a:rPr lang="ru-RU" sz="1350" dirty="0"/>
              <a:t> </a:t>
            </a:r>
            <a:r>
              <a:rPr lang="ru-RU" sz="1350" dirty="0" err="1"/>
              <a:t>технологія</a:t>
            </a:r>
            <a:r>
              <a:rPr lang="ru-RU" sz="1350" dirty="0"/>
              <a:t> </a:t>
            </a:r>
            <a:r>
              <a:rPr lang="ru-RU" sz="1350" dirty="0" err="1"/>
              <a:t>ліків</a:t>
            </a:r>
            <a:r>
              <a:rPr lang="ru-RU" sz="1350" dirty="0"/>
              <a:t> : </a:t>
            </a:r>
            <a:r>
              <a:rPr lang="ru-RU" sz="1350" dirty="0" err="1"/>
              <a:t>підруч</a:t>
            </a:r>
            <a:r>
              <a:rPr lang="ru-RU" sz="1350" dirty="0"/>
              <a:t>. для </a:t>
            </a:r>
            <a:r>
              <a:rPr lang="ru-RU" sz="1350" dirty="0" err="1"/>
              <a:t>студентів</a:t>
            </a:r>
            <a:r>
              <a:rPr lang="ru-RU" sz="1350" dirty="0"/>
              <a:t> </a:t>
            </a:r>
            <a:r>
              <a:rPr lang="ru-RU" sz="1350" dirty="0" err="1"/>
              <a:t>вищ</a:t>
            </a:r>
            <a:r>
              <a:rPr lang="ru-RU" sz="1350" dirty="0"/>
              <a:t>. </a:t>
            </a:r>
            <a:r>
              <a:rPr lang="ru-RU" sz="1350" dirty="0" err="1"/>
              <a:t>навч</a:t>
            </a:r>
            <a:r>
              <a:rPr lang="ru-RU" sz="1350" dirty="0"/>
              <a:t>. </a:t>
            </a:r>
            <a:r>
              <a:rPr lang="ru-RU" sz="1350" dirty="0" err="1"/>
              <a:t>закл</a:t>
            </a:r>
            <a:r>
              <a:rPr lang="ru-RU" sz="1350" dirty="0"/>
              <a:t>. / О. І. Тихонов, Т. Г. </a:t>
            </a:r>
            <a:r>
              <a:rPr lang="ru-RU" sz="1350" dirty="0" err="1"/>
              <a:t>Ярних</a:t>
            </a:r>
            <a:r>
              <a:rPr lang="ru-RU" sz="1350" dirty="0"/>
              <a:t>. - 5-е вид. - </a:t>
            </a:r>
            <a:r>
              <a:rPr lang="ru-RU" sz="1350" dirty="0" err="1"/>
              <a:t>Вінниця</a:t>
            </a:r>
            <a:r>
              <a:rPr lang="ru-RU" sz="1350" dirty="0"/>
              <a:t> : Нова кн., 2019. - 535 с.</a:t>
            </a:r>
            <a:endParaRPr lang="uk-UA" sz="1350" dirty="0"/>
          </a:p>
          <a:p>
            <a:pPr algn="just"/>
            <a:r>
              <a:rPr lang="uk-UA" sz="1350" dirty="0"/>
              <a:t>2. </a:t>
            </a:r>
            <a:r>
              <a:rPr lang="ru-RU" sz="1350" dirty="0" err="1"/>
              <a:t>Аптечна</a:t>
            </a:r>
            <a:r>
              <a:rPr lang="ru-RU" sz="1350" dirty="0"/>
              <a:t> </a:t>
            </a:r>
            <a:r>
              <a:rPr lang="ru-RU" sz="1350" dirty="0" err="1"/>
              <a:t>технологія</a:t>
            </a:r>
            <a:r>
              <a:rPr lang="ru-RU" sz="1350" dirty="0"/>
              <a:t> </a:t>
            </a:r>
            <a:r>
              <a:rPr lang="ru-RU" sz="1350" dirty="0" err="1"/>
              <a:t>ліків</a:t>
            </a:r>
            <a:r>
              <a:rPr lang="ru-RU" sz="1350" dirty="0"/>
              <a:t>: метод. рек. для </a:t>
            </a:r>
            <a:r>
              <a:rPr lang="ru-RU" sz="1350" dirty="0" err="1"/>
              <a:t>самостійної</a:t>
            </a:r>
            <a:r>
              <a:rPr lang="ru-RU" sz="1350" dirty="0"/>
              <a:t> </a:t>
            </a:r>
            <a:r>
              <a:rPr lang="ru-RU" sz="1350" dirty="0" err="1"/>
              <a:t>роботи</a:t>
            </a:r>
            <a:r>
              <a:rPr lang="ru-RU" sz="1350" dirty="0"/>
              <a:t> </a:t>
            </a:r>
            <a:r>
              <a:rPr lang="ru-RU" sz="1350" dirty="0" err="1"/>
              <a:t>здобувачів</a:t>
            </a:r>
            <a:r>
              <a:rPr lang="ru-RU" sz="1350" dirty="0"/>
              <a:t> </a:t>
            </a:r>
            <a:r>
              <a:rPr lang="ru-RU" sz="1350" dirty="0" err="1"/>
              <a:t>вищої</a:t>
            </a:r>
            <a:r>
              <a:rPr lang="ru-RU" sz="1350" dirty="0"/>
              <a:t> </a:t>
            </a:r>
            <a:r>
              <a:rPr lang="ru-RU" sz="1350" dirty="0" err="1"/>
              <a:t>освіти</a:t>
            </a:r>
            <a:r>
              <a:rPr lang="ru-RU" sz="1350" dirty="0"/>
              <a:t> </a:t>
            </a:r>
            <a:r>
              <a:rPr lang="ru-RU" sz="1350" dirty="0" err="1"/>
              <a:t>спеціальності</a:t>
            </a:r>
            <a:r>
              <a:rPr lang="ru-RU" sz="1350" dirty="0"/>
              <a:t> «</a:t>
            </a:r>
            <a:r>
              <a:rPr lang="ru-RU" sz="1350" dirty="0" err="1"/>
              <a:t>Фармація</a:t>
            </a:r>
            <a:r>
              <a:rPr lang="ru-RU" sz="1350" dirty="0"/>
              <a:t>, </a:t>
            </a:r>
            <a:r>
              <a:rPr lang="ru-RU" sz="1350" dirty="0" err="1"/>
              <a:t>промислова</a:t>
            </a:r>
            <a:r>
              <a:rPr lang="ru-RU" sz="1350" dirty="0"/>
              <a:t> </a:t>
            </a:r>
            <a:r>
              <a:rPr lang="ru-RU" sz="1350" dirty="0" err="1"/>
              <a:t>фармація</a:t>
            </a:r>
            <a:r>
              <a:rPr lang="ru-RU" sz="1350" dirty="0"/>
              <a:t>» </a:t>
            </a:r>
            <a:r>
              <a:rPr lang="ru-RU" sz="1350" dirty="0" err="1"/>
              <a:t>денної</a:t>
            </a:r>
            <a:r>
              <a:rPr lang="ru-RU" sz="1350" dirty="0"/>
              <a:t> та </a:t>
            </a:r>
            <a:r>
              <a:rPr lang="ru-RU" sz="1350" dirty="0" err="1"/>
              <a:t>заочної</a:t>
            </a:r>
            <a:r>
              <a:rPr lang="ru-RU" sz="1350" dirty="0"/>
              <a:t> </a:t>
            </a:r>
            <a:r>
              <a:rPr lang="ru-RU" sz="1350" dirty="0" err="1"/>
              <a:t>форми</a:t>
            </a:r>
            <a:r>
              <a:rPr lang="ru-RU" sz="1350" dirty="0"/>
              <a:t> </a:t>
            </a:r>
            <a:r>
              <a:rPr lang="ru-RU" sz="1350" dirty="0" err="1"/>
              <a:t>навчання</a:t>
            </a:r>
            <a:r>
              <a:rPr lang="ru-RU" sz="1350" dirty="0"/>
              <a:t> / Н. П. </a:t>
            </a:r>
            <a:r>
              <a:rPr lang="ru-RU" sz="1350" dirty="0" err="1"/>
              <a:t>Половко</a:t>
            </a:r>
            <a:r>
              <a:rPr lang="ru-RU" sz="1350" dirty="0"/>
              <a:t> [та </a:t>
            </a:r>
            <a:r>
              <a:rPr lang="ru-RU" sz="1350" dirty="0" err="1"/>
              <a:t>ін</a:t>
            </a:r>
            <a:r>
              <a:rPr lang="ru-RU" sz="1350" dirty="0"/>
              <a:t>.]. – Х. : Вид-во </a:t>
            </a:r>
            <a:r>
              <a:rPr lang="ru-RU" sz="1350" dirty="0" err="1"/>
              <a:t>НФаУ</a:t>
            </a:r>
            <a:r>
              <a:rPr lang="ru-RU" sz="1350" dirty="0"/>
              <a:t>, 2018. – 72 c.</a:t>
            </a:r>
            <a:endParaRPr lang="uk-UA" sz="1350" dirty="0"/>
          </a:p>
          <a:p>
            <a:pPr algn="just"/>
            <a:r>
              <a:rPr lang="uk-UA" sz="1350" dirty="0"/>
              <a:t>3. </a:t>
            </a:r>
            <a:r>
              <a:rPr lang="ru-RU" sz="1350" dirty="0" err="1"/>
              <a:t>Виробнича</a:t>
            </a:r>
            <a:r>
              <a:rPr lang="ru-RU" sz="1350" dirty="0"/>
              <a:t> практика з </a:t>
            </a:r>
            <a:r>
              <a:rPr lang="ru-RU" sz="1350" dirty="0" err="1"/>
              <a:t>аптечної</a:t>
            </a:r>
            <a:r>
              <a:rPr lang="ru-RU" sz="1350" dirty="0"/>
              <a:t> </a:t>
            </a:r>
            <a:r>
              <a:rPr lang="ru-RU" sz="1350" dirty="0" err="1"/>
              <a:t>технології</a:t>
            </a:r>
            <a:r>
              <a:rPr lang="ru-RU" sz="1350" dirty="0"/>
              <a:t> </a:t>
            </a:r>
            <a:r>
              <a:rPr lang="ru-RU" sz="1350" dirty="0" err="1"/>
              <a:t>ліків</a:t>
            </a:r>
            <a:r>
              <a:rPr lang="ru-RU" sz="1350" dirty="0"/>
              <a:t>: метод. рек. з </a:t>
            </a:r>
            <a:r>
              <a:rPr lang="ru-RU" sz="1350" dirty="0" err="1"/>
              <a:t>підготовки</a:t>
            </a:r>
            <a:r>
              <a:rPr lang="ru-RU" sz="1350" dirty="0"/>
              <a:t> до </a:t>
            </a:r>
            <a:r>
              <a:rPr lang="ru-RU" sz="1350" dirty="0" err="1"/>
              <a:t>підсумкового</a:t>
            </a:r>
            <a:r>
              <a:rPr lang="ru-RU" sz="1350" dirty="0"/>
              <a:t> модульного </a:t>
            </a:r>
            <a:r>
              <a:rPr lang="ru-RU" sz="1350" dirty="0"/>
              <a:t>контролю </a:t>
            </a:r>
            <a:r>
              <a:rPr lang="ru-RU" sz="1350" dirty="0" err="1"/>
              <a:t>здобувачів</a:t>
            </a:r>
            <a:r>
              <a:rPr lang="ru-RU" sz="1350" dirty="0"/>
              <a:t> </a:t>
            </a:r>
            <a:r>
              <a:rPr lang="ru-RU" sz="1350" dirty="0" err="1"/>
              <a:t>вищої</a:t>
            </a:r>
            <a:r>
              <a:rPr lang="ru-RU" sz="1350" dirty="0"/>
              <a:t> </a:t>
            </a:r>
            <a:r>
              <a:rPr lang="ru-RU" sz="1350" dirty="0" err="1"/>
              <a:t>освіти</a:t>
            </a:r>
            <a:r>
              <a:rPr lang="ru-RU" sz="1350" dirty="0"/>
              <a:t> </a:t>
            </a:r>
            <a:r>
              <a:rPr lang="ru-RU" sz="1350" dirty="0" err="1"/>
              <a:t>спеціальності</a:t>
            </a:r>
            <a:r>
              <a:rPr lang="ru-RU" sz="1350" dirty="0"/>
              <a:t> «</a:t>
            </a:r>
            <a:r>
              <a:rPr lang="ru-RU" sz="1350" dirty="0" err="1"/>
              <a:t>Фармація</a:t>
            </a:r>
            <a:r>
              <a:rPr lang="ru-RU" sz="1350" dirty="0"/>
              <a:t>» </a:t>
            </a:r>
            <a:r>
              <a:rPr lang="ru-RU" sz="1350" dirty="0" err="1"/>
              <a:t>денної</a:t>
            </a:r>
            <a:r>
              <a:rPr lang="ru-RU" sz="1350" dirty="0"/>
              <a:t> та </a:t>
            </a:r>
            <a:r>
              <a:rPr lang="ru-RU" sz="1350" dirty="0" err="1"/>
              <a:t>заочної</a:t>
            </a:r>
            <a:r>
              <a:rPr lang="ru-RU" sz="1350" dirty="0"/>
              <a:t> </a:t>
            </a:r>
            <a:r>
              <a:rPr lang="ru-RU" sz="1350" dirty="0" err="1"/>
              <a:t>форми</a:t>
            </a:r>
            <a:r>
              <a:rPr lang="ru-RU" sz="1350" dirty="0"/>
              <a:t> </a:t>
            </a:r>
            <a:r>
              <a:rPr lang="ru-RU" sz="1350" dirty="0" err="1"/>
              <a:t>навчання</a:t>
            </a:r>
            <a:r>
              <a:rPr lang="ru-RU" sz="1350" dirty="0"/>
              <a:t> / Н. П. </a:t>
            </a:r>
            <a:r>
              <a:rPr lang="ru-RU" sz="1350" dirty="0" err="1"/>
              <a:t>Половко</a:t>
            </a:r>
            <a:r>
              <a:rPr lang="ru-RU" sz="1350" dirty="0"/>
              <a:t>, Л. І. </a:t>
            </a:r>
            <a:r>
              <a:rPr lang="ru-RU" sz="1350" dirty="0" err="1"/>
              <a:t>Вишневська</a:t>
            </a:r>
            <a:r>
              <a:rPr lang="ru-RU" sz="1350" dirty="0"/>
              <a:t>, Т. М. Зубченко, Т. М. Ковалева. – Х.: Вид-во НФАУ, 2018. – 27 с.</a:t>
            </a:r>
            <a:endParaRPr lang="uk-UA" sz="1350" dirty="0"/>
          </a:p>
          <a:p>
            <a:pPr algn="just"/>
            <a:r>
              <a:rPr lang="uk-UA" sz="1350" dirty="0"/>
              <a:t>4</a:t>
            </a:r>
            <a:r>
              <a:rPr lang="uk-UA" sz="1350" dirty="0"/>
              <a:t>.Допоміжні </a:t>
            </a:r>
            <a:r>
              <a:rPr lang="uk-UA" sz="1350" dirty="0"/>
              <a:t>речовини у виробництві ліків : </a:t>
            </a:r>
            <a:r>
              <a:rPr lang="uk-UA" sz="1350" dirty="0" err="1"/>
              <a:t>навч</a:t>
            </a:r>
            <a:r>
              <a:rPr lang="uk-UA" sz="1350" dirty="0"/>
              <a:t>. </a:t>
            </a:r>
            <a:r>
              <a:rPr lang="uk-UA" sz="1350" dirty="0" err="1"/>
              <a:t>посібн</a:t>
            </a:r>
            <a:r>
              <a:rPr lang="uk-UA" sz="1350" dirty="0"/>
              <a:t>. для </a:t>
            </a:r>
            <a:r>
              <a:rPr lang="uk-UA" sz="1350" dirty="0" err="1"/>
              <a:t>студ</a:t>
            </a:r>
            <a:r>
              <a:rPr lang="uk-UA" sz="1350" dirty="0"/>
              <a:t>. </a:t>
            </a:r>
            <a:r>
              <a:rPr lang="uk-UA" sz="1350" dirty="0" err="1"/>
              <a:t>вищ</a:t>
            </a:r>
            <a:r>
              <a:rPr lang="uk-UA" sz="1350" dirty="0"/>
              <a:t>. </a:t>
            </a:r>
            <a:r>
              <a:rPr lang="uk-UA" sz="1350" dirty="0" err="1"/>
              <a:t>фармац</a:t>
            </a:r>
            <a:r>
              <a:rPr lang="uk-UA" sz="1350" dirty="0"/>
              <a:t>. </a:t>
            </a:r>
            <a:r>
              <a:rPr lang="uk-UA" sz="1350" dirty="0" err="1"/>
              <a:t>навч</a:t>
            </a:r>
            <a:r>
              <a:rPr lang="uk-UA" sz="1350" dirty="0"/>
              <a:t>. </a:t>
            </a:r>
            <a:r>
              <a:rPr lang="uk-UA" sz="1350" dirty="0" err="1"/>
              <a:t>закл</a:t>
            </a:r>
            <a:r>
              <a:rPr lang="uk-UA" sz="1350" dirty="0"/>
              <a:t>. / О.А. Рубан, І.М. </a:t>
            </a:r>
            <a:r>
              <a:rPr lang="uk-UA" sz="1350" dirty="0" err="1"/>
              <a:t>Перцев</a:t>
            </a:r>
            <a:r>
              <a:rPr lang="uk-UA" sz="1350" dirty="0"/>
              <a:t>, С.А. Куценко, Ю.С. </a:t>
            </a:r>
            <a:r>
              <a:rPr lang="uk-UA" sz="1350" dirty="0" err="1"/>
              <a:t>Маслій</a:t>
            </a:r>
            <a:r>
              <a:rPr lang="uk-UA" sz="1350" dirty="0"/>
              <a:t>; за ред. І.М. Перцева. – Х.: Золоті сторінки, 2016. – 720 с.</a:t>
            </a:r>
          </a:p>
          <a:p>
            <a:pPr algn="just" fontAlgn="base" hangingPunct="0"/>
            <a:r>
              <a:rPr lang="uk-UA" sz="1350" dirty="0"/>
              <a:t>5</a:t>
            </a:r>
            <a:r>
              <a:rPr lang="uk-UA" sz="1350" dirty="0"/>
              <a:t>. </a:t>
            </a:r>
            <a:r>
              <a:rPr lang="uk-UA" sz="1350" dirty="0"/>
              <a:t>Навчальний посібник</a:t>
            </a:r>
            <a:r>
              <a:rPr lang="uk-UA" sz="1350" b="1" dirty="0"/>
              <a:t> </a:t>
            </a:r>
            <a:r>
              <a:rPr lang="uk-UA" sz="1350" dirty="0"/>
              <a:t>для самостійної підготовки студентів фармацевтичного факультету до ліцензійного тестового іспиту «Крок - 2. Фармація» / під редакцією І.Ю. Борисюк, Н.С. </a:t>
            </a:r>
            <a:r>
              <a:rPr lang="uk-UA" sz="1350" dirty="0" err="1"/>
              <a:t>Фізор</a:t>
            </a:r>
            <a:r>
              <a:rPr lang="uk-UA" sz="1350" dirty="0"/>
              <a:t>, А.В. Замкова - Одеса.: </a:t>
            </a:r>
            <a:r>
              <a:rPr lang="uk-UA" sz="1350" dirty="0" err="1"/>
              <a:t>ОНМедУ</a:t>
            </a:r>
            <a:r>
              <a:rPr lang="uk-UA" sz="1350" dirty="0"/>
              <a:t>, 2019. – 88 с. </a:t>
            </a:r>
          </a:p>
        </p:txBody>
      </p:sp>
    </p:spTree>
    <p:extLst>
      <p:ext uri="{BB962C8B-B14F-4D97-AF65-F5344CB8AC3E}">
        <p14:creationId xmlns:p14="http://schemas.microsoft.com/office/powerpoint/2010/main" val="135235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43912" y="3142011"/>
            <a:ext cx="3464719" cy="470802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257175" indent="-248126">
              <a:spcBef>
                <a:spcPts val="71"/>
              </a:spcBef>
              <a:buClr>
                <a:srgbClr val="B03E9A"/>
              </a:buClr>
              <a:buSzPct val="70000"/>
              <a:buFont typeface="Wingdings 2"/>
              <a:buChar char=""/>
              <a:tabLst>
                <a:tab pos="257651" algn="l"/>
              </a:tabLst>
            </a:pPr>
            <a:r>
              <a:rPr sz="3000" b="1" spc="-4" dirty="0">
                <a:latin typeface="Trebuchet MS"/>
                <a:cs typeface="Trebuchet MS"/>
              </a:rPr>
              <a:t>ДЯКУЮ </a:t>
            </a:r>
            <a:r>
              <a:rPr sz="3000" b="1" dirty="0">
                <a:latin typeface="Trebuchet MS"/>
                <a:cs typeface="Trebuchet MS"/>
              </a:rPr>
              <a:t>ЗА</a:t>
            </a:r>
            <a:r>
              <a:rPr sz="3000" b="1" spc="-68" dirty="0">
                <a:latin typeface="Trebuchet MS"/>
                <a:cs typeface="Trebuchet MS"/>
              </a:rPr>
              <a:t> </a:t>
            </a:r>
            <a:r>
              <a:rPr sz="3000" b="1" spc="-4" dirty="0">
                <a:latin typeface="Trebuchet MS"/>
                <a:cs typeface="Trebuchet MS"/>
              </a:rPr>
              <a:t>УВАГУ</a:t>
            </a:r>
            <a:endParaRPr sz="3000" dirty="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85533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60</TotalTime>
  <Words>4589</Words>
  <Application>Microsoft Office PowerPoint</Application>
  <PresentationFormat>Экран (4:3)</PresentationFormat>
  <Paragraphs>839</Paragraphs>
  <Slides>50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50</vt:i4>
      </vt:variant>
    </vt:vector>
  </HeadingPairs>
  <TitlesOfParts>
    <vt:vector size="62" baseType="lpstr">
      <vt:lpstr>Microsoft JhengHei</vt:lpstr>
      <vt:lpstr>Algerian</vt:lpstr>
      <vt:lpstr>Arial</vt:lpstr>
      <vt:lpstr>Calibri</vt:lpstr>
      <vt:lpstr>Symbol</vt:lpstr>
      <vt:lpstr>Tahoma</vt:lpstr>
      <vt:lpstr>Times New Roman</vt:lpstr>
      <vt:lpstr>Trebuchet MS</vt:lpstr>
      <vt:lpstr>Tw Cen MT</vt:lpstr>
      <vt:lpstr>Wingdings</vt:lpstr>
      <vt:lpstr>Wingdings 2</vt:lpstr>
      <vt:lpstr>Капля</vt:lpstr>
      <vt:lpstr> презентація до лекції 2 Тверді лікарські форми. Технологія порошків з лікарськими речовинами, що відрізняються прописаною кількістю, насипною масою і будовою частинок. Технологія порошків з отруйними і сильнодіючими речовинами. Технологія порошків з барвними, пахучими, важко подрібнюваними речовинами та екстрактами.</vt:lpstr>
      <vt:lpstr>Презентация PowerPoint</vt:lpstr>
      <vt:lpstr>ПЛАН ЛЕКЦІЇ</vt:lpstr>
      <vt:lpstr>Презентация PowerPoint</vt:lpstr>
      <vt:lpstr>1. ВИЗНАЧЕННЯ ПОРОШКІВ, ЇХ КЛАСИФІКАЦІЯ,  СПОСОБИ ПРОПИСУВАННЯ, ВИМОГИ ДО НИХ</vt:lpstr>
      <vt:lpstr>1. ВИЗНАЧЕННЯ ПОРОШКІВ, ЇХ КЛАСИФІКАЦІЯ,  СПОСОБИ ПРОПИСУВАННЯ, ВИМОГИ ДО НИХ</vt:lpstr>
      <vt:lpstr>Презентация PowerPoint</vt:lpstr>
      <vt:lpstr>1. ВИЗНАЧЕННЯ ПОРОШКІВ, ЇХ КЛАСИФІКАЦІЯ,  СПОСОБИ ПРОПИСУВАННЯ, ВИМОГИ ДО НИХ</vt:lpstr>
      <vt:lpstr>2. ТЕХНОЛОГІЧНІ СТАДІЇ ВИГОТОВЛЕННЯ ПОРОШКІВ</vt:lpstr>
      <vt:lpstr>2. ТЕХНОЛОГІЧНІ СТАДІЇ ВИГОТОВЛЕННЯ ПОРОШКІВ</vt:lpstr>
      <vt:lpstr>2. ТЕХНОЛОГІЧНІ СТАДІЇ ВИГОТОВЛЕННЯ ПОРОШКІВ</vt:lpstr>
      <vt:lpstr>3. ЗАГАЛЬНІ ПРАВИЛА ВИГОТОВЛЕННЯ ПОРОШКІВ</vt:lpstr>
      <vt:lpstr>3. ЗАГАЛЬНІ ПРАВИЛА ВИГОТОВЛЕННЯ ПОРОШКІВ</vt:lpstr>
      <vt:lpstr>3. ЗАГАЛЬНІ ПРАВИЛА ВИГОТОВЛЕННЯ ПОРОШКІВ</vt:lpstr>
      <vt:lpstr>3. ЗАГАЛЬНІ ПРАВИЛА ВИГОТОВЛЕННЯ ПОРОШКІВ</vt:lpstr>
      <vt:lpstr>3. ЗАГАЛЬНІ ПРАВИЛА ВИГОТОВЛЕННЯ ПОРОШКІВ</vt:lpstr>
      <vt:lpstr>Презентация PowerPoint</vt:lpstr>
      <vt:lpstr>3. ЗАГАЛЬНІ ПРАВИЛА ВИГОТОВЛЕННЯ ПОРОШКІВ</vt:lpstr>
      <vt:lpstr>3. ЗАГАЛЬНІ ПРАВИЛА ВИГОТОВЛЕННЯ ПОРОШКІВ</vt:lpstr>
      <vt:lpstr>3. ЗАГАЛЬНІ ПРАВИЛА ВИГОТОВЛЕННЯ ПОРОШКІВ</vt:lpstr>
      <vt:lpstr>3. ЗАГАЛЬНІ ПРАВИЛА ВИГОТОВЛЕННЯ ПОРОШКІВ</vt:lpstr>
      <vt:lpstr>3. ЗАГАЛЬНІ ПРАВИЛА ВИГОТОВЛЕННЯ ПОРОШКІВ</vt:lpstr>
      <vt:lpstr>3. ЗАГАЛЬНІ ПРАВИЛА ВИГОТОВЛЕННЯ ПОРОШКІВ</vt:lpstr>
      <vt:lpstr>3. ЗАГАЛЬНІ ПРАВИЛА ВИГОТОВЛЕННЯ ПОРОШКІВ</vt:lpstr>
      <vt:lpstr>3. ЗАГАЛЬНІ ПРАВИЛА ВИГОТОВЛЕННЯ ПОРОШКІВ</vt:lpstr>
      <vt:lpstr>3. ЗАГАЛЬНІ ПРАВИЛА ВИГОТОВЛЕННЯ ПОРОШКІВ</vt:lpstr>
      <vt:lpstr>3. ЗАГАЛЬНІ ПРАВИЛА ВИГОТОВЛЕННЯ ПОРОШКІВ</vt:lpstr>
      <vt:lpstr>4. ПРИКЛАДИ РОЗРАХУНКІВ КІЛЬКОСТІ  ТРИТУРАЦІІЇ НА  ВИГОТОВЛЕНН Я ПОРОШКІВ</vt:lpstr>
      <vt:lpstr>5. ЗАГАЛЬНІ ПРАВИЛА ВИГОТОВЛЕННЯ ПОРОШКІВ ІЗ  БАРВНИМИ ТА ВАЖКОПОДРІБНЮВАНИМИ РЕЧОВИНАМИ</vt:lpstr>
      <vt:lpstr>5. ЗАГАЛЬНІ ПРАВИЛА ВИГОТОВЛЕННЯ ПОРОШКІВ ІЗ  БАРВНИМИ ТА ВАЖКОПОДРІБНЮВАНИМИ РЕЧОВИНАМИ</vt:lpstr>
      <vt:lpstr>5. ЗАГАЛЬНІ ПРАВИЛА ВИГОТОВЛЕННЯ ПОРОШКІВ ІЗ  БАРВНИМИ ТА ВАЖКОПОДРІБНЮВАНИМИ РЕЧОВИНАМИ</vt:lpstr>
      <vt:lpstr>5. ЗАГАЛЬНІ ПРАВИЛА ВИГОТОВЛЕННЯ ПОРОШКІВ ІЗ  БАРВНИМИ ТА ВАЖКОПОДРІБНЮВАНИМИ РЕЧОВИНАМИ</vt:lpstr>
      <vt:lpstr>5. ЗАГАЛЬНІ ПРАВИЛА ВИГОТОВЛЕННЯ ПОРОШКІВ ІЗ  БАРВНИМИ ТА ВАЖКОПОДРІБНЮВАНИМИ РЕЧОВИНАМИ</vt:lpstr>
      <vt:lpstr>5. ЗАГАЛЬНІ ПРАВИЛА ВИГОТОВЛЕННЯ ПОРОШКІВ ІЗ  БАРВНИМИ ТА ВАЖКОПОДРІБНЮВАНИМИ РЕЧОВИНАМИ</vt:lpstr>
      <vt:lpstr>5. ЗАГАЛЬНІ ПРАВИЛА ВИГОТОВЛЕННЯ ПОРОШКІВ ІЗ  БАРВНИМИ ТА ВАЖКОПОДРІБНЮВАНИМИ РЕЧОВИНАМИ</vt:lpstr>
      <vt:lpstr>6. ЗАГАЛЬНІ ПРАВИЛА ВИГОТОВЛЕННЯ ПОРОШКІВ  ІЗ ЕКСТРАКТАМИ ТА НАПІВФАБРИКАТАМИ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7. ОКРЕМІ ВИПАДКИ ТЕХНОЛОГІЇ СКЛАДНИХ ПОРОШКІВ</vt:lpstr>
      <vt:lpstr>8. ДОЗУВАННЯ, ПАКУВАННЯ І ОФОРМЛЕННЯ ДО ВІДПУСКУ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Доклад по диссертационной работе «Разработка технологии и исследование мази «Пролидоксид»</dc:title>
  <dc:creator>Nata</dc:creator>
  <cp:lastModifiedBy>Валіводзь Ірина Петрівна</cp:lastModifiedBy>
  <cp:revision>5</cp:revision>
  <dcterms:created xsi:type="dcterms:W3CDTF">2021-09-25T11:38:52Z</dcterms:created>
  <dcterms:modified xsi:type="dcterms:W3CDTF">2021-10-22T13:09:21Z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2019-11-14T00:00:00Z</vt:filetime>
  </property>
  <property fmtid="{D5CDD505-2E9C-101B-9397-08002B2CF9AE}" pid="3" name="Creator">
    <vt:lpwstr>Microsoft® PowerPoint® for Office 365</vt:lpwstr>
  </property>
  <property fmtid="{D5CDD505-2E9C-101B-9397-08002B2CF9AE}" pid="4" name="LastSaved">
    <vt:filetime>2021-09-25T00:00:00Z</vt:filetime>
  </property>
</Properties>
</file>