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2" r:id="rId1"/>
  </p:sldMasterIdLst>
  <p:sldIdLst>
    <p:sldId id="28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8" r:id="rId32"/>
    <p:sldId id="289" r:id="rId33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3749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62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037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425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980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605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940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48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680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395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178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6277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617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9" Type="http://schemas.openxmlformats.org/officeDocument/2006/relationships/image" Target="../media/image44.png"/><Relationship Id="rId21" Type="http://schemas.openxmlformats.org/officeDocument/2006/relationships/image" Target="../media/image26.png"/><Relationship Id="rId34" Type="http://schemas.openxmlformats.org/officeDocument/2006/relationships/image" Target="../media/image39.png"/><Relationship Id="rId42" Type="http://schemas.openxmlformats.org/officeDocument/2006/relationships/image" Target="../media/image47.png"/><Relationship Id="rId47" Type="http://schemas.openxmlformats.org/officeDocument/2006/relationships/image" Target="../media/image52.png"/><Relationship Id="rId50" Type="http://schemas.openxmlformats.org/officeDocument/2006/relationships/image" Target="../media/image55.png"/><Relationship Id="rId55" Type="http://schemas.openxmlformats.org/officeDocument/2006/relationships/image" Target="../media/image60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9" Type="http://schemas.openxmlformats.org/officeDocument/2006/relationships/image" Target="../media/image34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32" Type="http://schemas.openxmlformats.org/officeDocument/2006/relationships/image" Target="../media/image37.png"/><Relationship Id="rId37" Type="http://schemas.openxmlformats.org/officeDocument/2006/relationships/image" Target="../media/image42.png"/><Relationship Id="rId40" Type="http://schemas.openxmlformats.org/officeDocument/2006/relationships/image" Target="../media/image45.png"/><Relationship Id="rId45" Type="http://schemas.openxmlformats.org/officeDocument/2006/relationships/image" Target="../media/image50.png"/><Relationship Id="rId53" Type="http://schemas.openxmlformats.org/officeDocument/2006/relationships/image" Target="../media/image58.png"/><Relationship Id="rId5" Type="http://schemas.openxmlformats.org/officeDocument/2006/relationships/image" Target="../media/image10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35" Type="http://schemas.openxmlformats.org/officeDocument/2006/relationships/image" Target="../media/image40.png"/><Relationship Id="rId43" Type="http://schemas.openxmlformats.org/officeDocument/2006/relationships/image" Target="../media/image48.png"/><Relationship Id="rId48" Type="http://schemas.openxmlformats.org/officeDocument/2006/relationships/image" Target="../media/image53.png"/><Relationship Id="rId56" Type="http://schemas.openxmlformats.org/officeDocument/2006/relationships/image" Target="../media/image61.png"/><Relationship Id="rId8" Type="http://schemas.openxmlformats.org/officeDocument/2006/relationships/image" Target="../media/image13.png"/><Relationship Id="rId51" Type="http://schemas.openxmlformats.org/officeDocument/2006/relationships/image" Target="../media/image56.png"/><Relationship Id="rId3" Type="http://schemas.openxmlformats.org/officeDocument/2006/relationships/image" Target="../media/image8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33" Type="http://schemas.openxmlformats.org/officeDocument/2006/relationships/image" Target="../media/image38.png"/><Relationship Id="rId38" Type="http://schemas.openxmlformats.org/officeDocument/2006/relationships/image" Target="../media/image43.png"/><Relationship Id="rId46" Type="http://schemas.openxmlformats.org/officeDocument/2006/relationships/image" Target="../media/image51.png"/><Relationship Id="rId20" Type="http://schemas.openxmlformats.org/officeDocument/2006/relationships/image" Target="../media/image25.png"/><Relationship Id="rId41" Type="http://schemas.openxmlformats.org/officeDocument/2006/relationships/image" Target="../media/image46.png"/><Relationship Id="rId54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36" Type="http://schemas.openxmlformats.org/officeDocument/2006/relationships/image" Target="../media/image41.png"/><Relationship Id="rId49" Type="http://schemas.openxmlformats.org/officeDocument/2006/relationships/image" Target="../media/image54.png"/><Relationship Id="rId57" Type="http://schemas.openxmlformats.org/officeDocument/2006/relationships/image" Target="../media/image62.png"/><Relationship Id="rId10" Type="http://schemas.openxmlformats.org/officeDocument/2006/relationships/image" Target="../media/image15.png"/><Relationship Id="rId31" Type="http://schemas.openxmlformats.org/officeDocument/2006/relationships/image" Target="../media/image36.png"/><Relationship Id="rId44" Type="http://schemas.openxmlformats.org/officeDocument/2006/relationships/image" Target="../media/image49.png"/><Relationship Id="rId52" Type="http://schemas.openxmlformats.org/officeDocument/2006/relationships/image" Target="../media/image5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image" Target="../media/image3.png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" Type="http://schemas.openxmlformats.org/officeDocument/2006/relationships/image" Target="../media/image3.png"/><Relationship Id="rId16" Type="http://schemas.openxmlformats.org/officeDocument/2006/relationships/image" Target="../media/image92.png"/><Relationship Id="rId20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19" Type="http://schemas.openxmlformats.org/officeDocument/2006/relationships/image" Target="../media/image95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7.jpg"/><Relationship Id="rId7" Type="http://schemas.openxmlformats.org/officeDocument/2006/relationships/image" Target="../media/image10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png"/><Relationship Id="rId18" Type="http://schemas.openxmlformats.org/officeDocument/2006/relationships/image" Target="../media/image121.jpg"/><Relationship Id="rId3" Type="http://schemas.openxmlformats.org/officeDocument/2006/relationships/image" Target="../media/image106.png"/><Relationship Id="rId21" Type="http://schemas.openxmlformats.org/officeDocument/2006/relationships/image" Target="../media/image124.png"/><Relationship Id="rId7" Type="http://schemas.openxmlformats.org/officeDocument/2006/relationships/image" Target="../media/image110.png"/><Relationship Id="rId12" Type="http://schemas.openxmlformats.org/officeDocument/2006/relationships/image" Target="../media/image115.png"/><Relationship Id="rId17" Type="http://schemas.openxmlformats.org/officeDocument/2006/relationships/image" Target="../media/image120.png"/><Relationship Id="rId25" Type="http://schemas.openxmlformats.org/officeDocument/2006/relationships/image" Target="../media/image128.png"/><Relationship Id="rId2" Type="http://schemas.openxmlformats.org/officeDocument/2006/relationships/image" Target="../media/image7.png"/><Relationship Id="rId16" Type="http://schemas.openxmlformats.org/officeDocument/2006/relationships/image" Target="../media/image119.png"/><Relationship Id="rId20" Type="http://schemas.openxmlformats.org/officeDocument/2006/relationships/image" Target="../media/image1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24" Type="http://schemas.openxmlformats.org/officeDocument/2006/relationships/image" Target="../media/image127.jpg"/><Relationship Id="rId5" Type="http://schemas.openxmlformats.org/officeDocument/2006/relationships/image" Target="../media/image108.png"/><Relationship Id="rId15" Type="http://schemas.openxmlformats.org/officeDocument/2006/relationships/image" Target="../media/image118.png"/><Relationship Id="rId23" Type="http://schemas.openxmlformats.org/officeDocument/2006/relationships/image" Target="../media/image126.jpg"/><Relationship Id="rId10" Type="http://schemas.openxmlformats.org/officeDocument/2006/relationships/image" Target="../media/image113.png"/><Relationship Id="rId19" Type="http://schemas.openxmlformats.org/officeDocument/2006/relationships/image" Target="../media/image122.jpg"/><Relationship Id="rId4" Type="http://schemas.openxmlformats.org/officeDocument/2006/relationships/image" Target="../media/image107.png"/><Relationship Id="rId9" Type="http://schemas.openxmlformats.org/officeDocument/2006/relationships/image" Target="../media/image112.png"/><Relationship Id="rId14" Type="http://schemas.openxmlformats.org/officeDocument/2006/relationships/image" Target="../media/image117.png"/><Relationship Id="rId22" Type="http://schemas.openxmlformats.org/officeDocument/2006/relationships/image" Target="../media/image12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39.png"/><Relationship Id="rId18" Type="http://schemas.openxmlformats.org/officeDocument/2006/relationships/image" Target="../media/image144.png"/><Relationship Id="rId26" Type="http://schemas.openxmlformats.org/officeDocument/2006/relationships/image" Target="../media/image152.png"/><Relationship Id="rId3" Type="http://schemas.openxmlformats.org/officeDocument/2006/relationships/image" Target="../media/image130.png"/><Relationship Id="rId21" Type="http://schemas.openxmlformats.org/officeDocument/2006/relationships/image" Target="../media/image147.png"/><Relationship Id="rId7" Type="http://schemas.openxmlformats.org/officeDocument/2006/relationships/image" Target="../media/image133.png"/><Relationship Id="rId12" Type="http://schemas.openxmlformats.org/officeDocument/2006/relationships/image" Target="../media/image138.png"/><Relationship Id="rId17" Type="http://schemas.openxmlformats.org/officeDocument/2006/relationships/image" Target="../media/image143.png"/><Relationship Id="rId25" Type="http://schemas.openxmlformats.org/officeDocument/2006/relationships/image" Target="../media/image151.png"/><Relationship Id="rId2" Type="http://schemas.openxmlformats.org/officeDocument/2006/relationships/image" Target="../media/image129.png"/><Relationship Id="rId16" Type="http://schemas.openxmlformats.org/officeDocument/2006/relationships/image" Target="../media/image142.png"/><Relationship Id="rId20" Type="http://schemas.openxmlformats.org/officeDocument/2006/relationships/image" Target="../media/image146.png"/><Relationship Id="rId29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11" Type="http://schemas.openxmlformats.org/officeDocument/2006/relationships/image" Target="../media/image137.png"/><Relationship Id="rId24" Type="http://schemas.openxmlformats.org/officeDocument/2006/relationships/image" Target="../media/image150.png"/><Relationship Id="rId5" Type="http://schemas.openxmlformats.org/officeDocument/2006/relationships/image" Target="../media/image132.png"/><Relationship Id="rId15" Type="http://schemas.openxmlformats.org/officeDocument/2006/relationships/image" Target="../media/image141.png"/><Relationship Id="rId23" Type="http://schemas.openxmlformats.org/officeDocument/2006/relationships/image" Target="../media/image149.png"/><Relationship Id="rId28" Type="http://schemas.openxmlformats.org/officeDocument/2006/relationships/image" Target="../media/image154.png"/><Relationship Id="rId10" Type="http://schemas.openxmlformats.org/officeDocument/2006/relationships/image" Target="../media/image136.png"/><Relationship Id="rId19" Type="http://schemas.openxmlformats.org/officeDocument/2006/relationships/image" Target="../media/image145.png"/><Relationship Id="rId31" Type="http://schemas.openxmlformats.org/officeDocument/2006/relationships/image" Target="../media/image157.png"/><Relationship Id="rId4" Type="http://schemas.openxmlformats.org/officeDocument/2006/relationships/image" Target="../media/image131.png"/><Relationship Id="rId9" Type="http://schemas.openxmlformats.org/officeDocument/2006/relationships/image" Target="../media/image135.png"/><Relationship Id="rId14" Type="http://schemas.openxmlformats.org/officeDocument/2006/relationships/image" Target="../media/image140.png"/><Relationship Id="rId22" Type="http://schemas.openxmlformats.org/officeDocument/2006/relationships/image" Target="../media/image148.png"/><Relationship Id="rId27" Type="http://schemas.openxmlformats.org/officeDocument/2006/relationships/image" Target="../media/image153.png"/><Relationship Id="rId30" Type="http://schemas.openxmlformats.org/officeDocument/2006/relationships/image" Target="../media/image1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69.png"/><Relationship Id="rId3" Type="http://schemas.openxmlformats.org/officeDocument/2006/relationships/image" Target="../media/image159.png"/><Relationship Id="rId7" Type="http://schemas.openxmlformats.org/officeDocument/2006/relationships/image" Target="../media/image163.png"/><Relationship Id="rId12" Type="http://schemas.openxmlformats.org/officeDocument/2006/relationships/image" Target="../media/image168.png"/><Relationship Id="rId2" Type="http://schemas.openxmlformats.org/officeDocument/2006/relationships/image" Target="../media/image158.png"/><Relationship Id="rId16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11" Type="http://schemas.openxmlformats.org/officeDocument/2006/relationships/image" Target="../media/image167.png"/><Relationship Id="rId5" Type="http://schemas.openxmlformats.org/officeDocument/2006/relationships/image" Target="../media/image161.png"/><Relationship Id="rId15" Type="http://schemas.openxmlformats.org/officeDocument/2006/relationships/image" Target="../media/image171.png"/><Relationship Id="rId10" Type="http://schemas.openxmlformats.org/officeDocument/2006/relationships/image" Target="../media/image166.png"/><Relationship Id="rId4" Type="http://schemas.openxmlformats.org/officeDocument/2006/relationships/image" Target="../media/image160.png"/><Relationship Id="rId9" Type="http://schemas.openxmlformats.org/officeDocument/2006/relationships/image" Target="../media/image165.png"/><Relationship Id="rId14" Type="http://schemas.openxmlformats.org/officeDocument/2006/relationships/image" Target="../media/image17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5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7.png"/><Relationship Id="rId18" Type="http://schemas.openxmlformats.org/officeDocument/2006/relationships/image" Target="../media/image192.png"/><Relationship Id="rId26" Type="http://schemas.openxmlformats.org/officeDocument/2006/relationships/image" Target="../media/image200.png"/><Relationship Id="rId3" Type="http://schemas.openxmlformats.org/officeDocument/2006/relationships/image" Target="../media/image177.png"/><Relationship Id="rId21" Type="http://schemas.openxmlformats.org/officeDocument/2006/relationships/image" Target="../media/image195.png"/><Relationship Id="rId7" Type="http://schemas.openxmlformats.org/officeDocument/2006/relationships/image" Target="../media/image181.png"/><Relationship Id="rId12" Type="http://schemas.openxmlformats.org/officeDocument/2006/relationships/image" Target="../media/image186.png"/><Relationship Id="rId17" Type="http://schemas.openxmlformats.org/officeDocument/2006/relationships/image" Target="../media/image191.png"/><Relationship Id="rId25" Type="http://schemas.openxmlformats.org/officeDocument/2006/relationships/image" Target="../media/image199.png"/><Relationship Id="rId33" Type="http://schemas.openxmlformats.org/officeDocument/2006/relationships/image" Target="../media/image207.png"/><Relationship Id="rId2" Type="http://schemas.openxmlformats.org/officeDocument/2006/relationships/image" Target="../media/image176.png"/><Relationship Id="rId16" Type="http://schemas.openxmlformats.org/officeDocument/2006/relationships/image" Target="../media/image190.png"/><Relationship Id="rId20" Type="http://schemas.openxmlformats.org/officeDocument/2006/relationships/image" Target="../media/image194.png"/><Relationship Id="rId29" Type="http://schemas.openxmlformats.org/officeDocument/2006/relationships/image" Target="../media/image2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11" Type="http://schemas.openxmlformats.org/officeDocument/2006/relationships/image" Target="../media/image185.png"/><Relationship Id="rId24" Type="http://schemas.openxmlformats.org/officeDocument/2006/relationships/image" Target="../media/image198.png"/><Relationship Id="rId32" Type="http://schemas.openxmlformats.org/officeDocument/2006/relationships/image" Target="../media/image206.png"/><Relationship Id="rId5" Type="http://schemas.openxmlformats.org/officeDocument/2006/relationships/image" Target="../media/image179.png"/><Relationship Id="rId15" Type="http://schemas.openxmlformats.org/officeDocument/2006/relationships/image" Target="../media/image189.png"/><Relationship Id="rId23" Type="http://schemas.openxmlformats.org/officeDocument/2006/relationships/image" Target="../media/image197.png"/><Relationship Id="rId28" Type="http://schemas.openxmlformats.org/officeDocument/2006/relationships/image" Target="../media/image202.png"/><Relationship Id="rId10" Type="http://schemas.openxmlformats.org/officeDocument/2006/relationships/image" Target="../media/image184.png"/><Relationship Id="rId19" Type="http://schemas.openxmlformats.org/officeDocument/2006/relationships/image" Target="../media/image193.png"/><Relationship Id="rId31" Type="http://schemas.openxmlformats.org/officeDocument/2006/relationships/image" Target="../media/image205.png"/><Relationship Id="rId4" Type="http://schemas.openxmlformats.org/officeDocument/2006/relationships/image" Target="../media/image178.png"/><Relationship Id="rId9" Type="http://schemas.openxmlformats.org/officeDocument/2006/relationships/image" Target="../media/image183.png"/><Relationship Id="rId14" Type="http://schemas.openxmlformats.org/officeDocument/2006/relationships/image" Target="../media/image188.png"/><Relationship Id="rId22" Type="http://schemas.openxmlformats.org/officeDocument/2006/relationships/image" Target="../media/image196.png"/><Relationship Id="rId27" Type="http://schemas.openxmlformats.org/officeDocument/2006/relationships/image" Target="../media/image201.png"/><Relationship Id="rId30" Type="http://schemas.openxmlformats.org/officeDocument/2006/relationships/image" Target="../media/image204.png"/><Relationship Id="rId8" Type="http://schemas.openxmlformats.org/officeDocument/2006/relationships/image" Target="../media/image182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9.png"/><Relationship Id="rId18" Type="http://schemas.openxmlformats.org/officeDocument/2006/relationships/image" Target="../media/image224.png"/><Relationship Id="rId26" Type="http://schemas.openxmlformats.org/officeDocument/2006/relationships/image" Target="../media/image232.png"/><Relationship Id="rId39" Type="http://schemas.openxmlformats.org/officeDocument/2006/relationships/image" Target="../media/image245.jpg"/><Relationship Id="rId21" Type="http://schemas.openxmlformats.org/officeDocument/2006/relationships/image" Target="../media/image227.png"/><Relationship Id="rId34" Type="http://schemas.openxmlformats.org/officeDocument/2006/relationships/image" Target="../media/image240.png"/><Relationship Id="rId42" Type="http://schemas.openxmlformats.org/officeDocument/2006/relationships/image" Target="../media/image248.jpg"/><Relationship Id="rId7" Type="http://schemas.openxmlformats.org/officeDocument/2006/relationships/image" Target="../media/image213.png"/><Relationship Id="rId2" Type="http://schemas.openxmlformats.org/officeDocument/2006/relationships/image" Target="../media/image208.png"/><Relationship Id="rId16" Type="http://schemas.openxmlformats.org/officeDocument/2006/relationships/image" Target="../media/image222.png"/><Relationship Id="rId20" Type="http://schemas.openxmlformats.org/officeDocument/2006/relationships/image" Target="../media/image226.png"/><Relationship Id="rId29" Type="http://schemas.openxmlformats.org/officeDocument/2006/relationships/image" Target="../media/image235.png"/><Relationship Id="rId41" Type="http://schemas.openxmlformats.org/officeDocument/2006/relationships/image" Target="../media/image24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2.png"/><Relationship Id="rId11" Type="http://schemas.openxmlformats.org/officeDocument/2006/relationships/image" Target="../media/image217.png"/><Relationship Id="rId24" Type="http://schemas.openxmlformats.org/officeDocument/2006/relationships/image" Target="../media/image230.png"/><Relationship Id="rId32" Type="http://schemas.openxmlformats.org/officeDocument/2006/relationships/image" Target="../media/image238.png"/><Relationship Id="rId37" Type="http://schemas.openxmlformats.org/officeDocument/2006/relationships/image" Target="../media/image243.jpg"/><Relationship Id="rId40" Type="http://schemas.openxmlformats.org/officeDocument/2006/relationships/image" Target="../media/image246.jpg"/><Relationship Id="rId5" Type="http://schemas.openxmlformats.org/officeDocument/2006/relationships/image" Target="../media/image211.png"/><Relationship Id="rId15" Type="http://schemas.openxmlformats.org/officeDocument/2006/relationships/image" Target="../media/image221.png"/><Relationship Id="rId23" Type="http://schemas.openxmlformats.org/officeDocument/2006/relationships/image" Target="../media/image229.png"/><Relationship Id="rId28" Type="http://schemas.openxmlformats.org/officeDocument/2006/relationships/image" Target="../media/image234.png"/><Relationship Id="rId36" Type="http://schemas.openxmlformats.org/officeDocument/2006/relationships/image" Target="../media/image242.jpg"/><Relationship Id="rId10" Type="http://schemas.openxmlformats.org/officeDocument/2006/relationships/image" Target="../media/image216.png"/><Relationship Id="rId19" Type="http://schemas.openxmlformats.org/officeDocument/2006/relationships/image" Target="../media/image225.png"/><Relationship Id="rId31" Type="http://schemas.openxmlformats.org/officeDocument/2006/relationships/image" Target="../media/image237.png"/><Relationship Id="rId4" Type="http://schemas.openxmlformats.org/officeDocument/2006/relationships/image" Target="../media/image210.png"/><Relationship Id="rId9" Type="http://schemas.openxmlformats.org/officeDocument/2006/relationships/image" Target="../media/image215.png"/><Relationship Id="rId14" Type="http://schemas.openxmlformats.org/officeDocument/2006/relationships/image" Target="../media/image220.png"/><Relationship Id="rId22" Type="http://schemas.openxmlformats.org/officeDocument/2006/relationships/image" Target="../media/image228.png"/><Relationship Id="rId27" Type="http://schemas.openxmlformats.org/officeDocument/2006/relationships/image" Target="../media/image233.png"/><Relationship Id="rId30" Type="http://schemas.openxmlformats.org/officeDocument/2006/relationships/image" Target="../media/image236.png"/><Relationship Id="rId35" Type="http://schemas.openxmlformats.org/officeDocument/2006/relationships/image" Target="../media/image241.png"/><Relationship Id="rId8" Type="http://schemas.openxmlformats.org/officeDocument/2006/relationships/image" Target="../media/image214.png"/><Relationship Id="rId3" Type="http://schemas.openxmlformats.org/officeDocument/2006/relationships/image" Target="../media/image209.png"/><Relationship Id="rId12" Type="http://schemas.openxmlformats.org/officeDocument/2006/relationships/image" Target="../media/image218.png"/><Relationship Id="rId17" Type="http://schemas.openxmlformats.org/officeDocument/2006/relationships/image" Target="../media/image223.png"/><Relationship Id="rId25" Type="http://schemas.openxmlformats.org/officeDocument/2006/relationships/image" Target="../media/image231.png"/><Relationship Id="rId33" Type="http://schemas.openxmlformats.org/officeDocument/2006/relationships/image" Target="../media/image239.png"/><Relationship Id="rId38" Type="http://schemas.openxmlformats.org/officeDocument/2006/relationships/image" Target="../media/image244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png"/><Relationship Id="rId13" Type="http://schemas.openxmlformats.org/officeDocument/2006/relationships/image" Target="../media/image260.jpg"/><Relationship Id="rId3" Type="http://schemas.openxmlformats.org/officeDocument/2006/relationships/image" Target="../media/image250.png"/><Relationship Id="rId7" Type="http://schemas.openxmlformats.org/officeDocument/2006/relationships/image" Target="../media/image254.png"/><Relationship Id="rId12" Type="http://schemas.openxmlformats.org/officeDocument/2006/relationships/image" Target="../media/image259.jp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3.png"/><Relationship Id="rId11" Type="http://schemas.openxmlformats.org/officeDocument/2006/relationships/image" Target="../media/image258.png"/><Relationship Id="rId5" Type="http://schemas.openxmlformats.org/officeDocument/2006/relationships/image" Target="../media/image252.png"/><Relationship Id="rId10" Type="http://schemas.openxmlformats.org/officeDocument/2006/relationships/image" Target="../media/image257.png"/><Relationship Id="rId4" Type="http://schemas.openxmlformats.org/officeDocument/2006/relationships/image" Target="../media/image251.png"/><Relationship Id="rId9" Type="http://schemas.openxmlformats.org/officeDocument/2006/relationships/image" Target="../media/image256.png"/><Relationship Id="rId14" Type="http://schemas.openxmlformats.org/officeDocument/2006/relationships/image" Target="../media/image261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png"/><Relationship Id="rId13" Type="http://schemas.openxmlformats.org/officeDocument/2006/relationships/image" Target="../media/image273.png"/><Relationship Id="rId18" Type="http://schemas.openxmlformats.org/officeDocument/2006/relationships/image" Target="../media/image278.png"/><Relationship Id="rId26" Type="http://schemas.openxmlformats.org/officeDocument/2006/relationships/image" Target="../media/image286.png"/><Relationship Id="rId3" Type="http://schemas.openxmlformats.org/officeDocument/2006/relationships/image" Target="../media/image263.jpg"/><Relationship Id="rId21" Type="http://schemas.openxmlformats.org/officeDocument/2006/relationships/image" Target="../media/image281.png"/><Relationship Id="rId7" Type="http://schemas.openxmlformats.org/officeDocument/2006/relationships/image" Target="../media/image267.png"/><Relationship Id="rId12" Type="http://schemas.openxmlformats.org/officeDocument/2006/relationships/image" Target="../media/image272.png"/><Relationship Id="rId17" Type="http://schemas.openxmlformats.org/officeDocument/2006/relationships/image" Target="../media/image277.png"/><Relationship Id="rId25" Type="http://schemas.openxmlformats.org/officeDocument/2006/relationships/image" Target="../media/image285.png"/><Relationship Id="rId2" Type="http://schemas.openxmlformats.org/officeDocument/2006/relationships/image" Target="../media/image3.png"/><Relationship Id="rId16" Type="http://schemas.openxmlformats.org/officeDocument/2006/relationships/image" Target="../media/image276.png"/><Relationship Id="rId20" Type="http://schemas.openxmlformats.org/officeDocument/2006/relationships/image" Target="../media/image2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6.png"/><Relationship Id="rId11" Type="http://schemas.openxmlformats.org/officeDocument/2006/relationships/image" Target="../media/image271.png"/><Relationship Id="rId24" Type="http://schemas.openxmlformats.org/officeDocument/2006/relationships/image" Target="../media/image284.png"/><Relationship Id="rId5" Type="http://schemas.openxmlformats.org/officeDocument/2006/relationships/image" Target="../media/image265.png"/><Relationship Id="rId15" Type="http://schemas.openxmlformats.org/officeDocument/2006/relationships/image" Target="../media/image275.png"/><Relationship Id="rId23" Type="http://schemas.openxmlformats.org/officeDocument/2006/relationships/image" Target="../media/image283.png"/><Relationship Id="rId28" Type="http://schemas.openxmlformats.org/officeDocument/2006/relationships/image" Target="../media/image288.jpg"/><Relationship Id="rId10" Type="http://schemas.openxmlformats.org/officeDocument/2006/relationships/image" Target="../media/image270.png"/><Relationship Id="rId19" Type="http://schemas.openxmlformats.org/officeDocument/2006/relationships/image" Target="../media/image279.png"/><Relationship Id="rId4" Type="http://schemas.openxmlformats.org/officeDocument/2006/relationships/image" Target="../media/image264.png"/><Relationship Id="rId9" Type="http://schemas.openxmlformats.org/officeDocument/2006/relationships/image" Target="../media/image269.png"/><Relationship Id="rId14" Type="http://schemas.openxmlformats.org/officeDocument/2006/relationships/image" Target="../media/image274.png"/><Relationship Id="rId22" Type="http://schemas.openxmlformats.org/officeDocument/2006/relationships/image" Target="../media/image282.png"/><Relationship Id="rId27" Type="http://schemas.openxmlformats.org/officeDocument/2006/relationships/image" Target="../media/image28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5.png"/><Relationship Id="rId3" Type="http://schemas.openxmlformats.org/officeDocument/2006/relationships/image" Target="../media/image290.png"/><Relationship Id="rId7" Type="http://schemas.openxmlformats.org/officeDocument/2006/relationships/image" Target="../media/image294.png"/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3.png"/><Relationship Id="rId5" Type="http://schemas.openxmlformats.org/officeDocument/2006/relationships/image" Target="../media/image292.png"/><Relationship Id="rId4" Type="http://schemas.openxmlformats.org/officeDocument/2006/relationships/image" Target="../media/image29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7.jpg"/><Relationship Id="rId2" Type="http://schemas.openxmlformats.org/officeDocument/2006/relationships/image" Target="../media/image29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png"/><Relationship Id="rId13" Type="http://schemas.openxmlformats.org/officeDocument/2006/relationships/image" Target="../media/image309.png"/><Relationship Id="rId18" Type="http://schemas.openxmlformats.org/officeDocument/2006/relationships/image" Target="../media/image314.png"/><Relationship Id="rId3" Type="http://schemas.openxmlformats.org/officeDocument/2006/relationships/image" Target="../media/image299.png"/><Relationship Id="rId21" Type="http://schemas.openxmlformats.org/officeDocument/2006/relationships/image" Target="../media/image317.jpg"/><Relationship Id="rId7" Type="http://schemas.openxmlformats.org/officeDocument/2006/relationships/image" Target="../media/image303.png"/><Relationship Id="rId12" Type="http://schemas.openxmlformats.org/officeDocument/2006/relationships/image" Target="../media/image308.png"/><Relationship Id="rId17" Type="http://schemas.openxmlformats.org/officeDocument/2006/relationships/image" Target="../media/image313.png"/><Relationship Id="rId2" Type="http://schemas.openxmlformats.org/officeDocument/2006/relationships/image" Target="../media/image298.png"/><Relationship Id="rId16" Type="http://schemas.openxmlformats.org/officeDocument/2006/relationships/image" Target="../media/image312.png"/><Relationship Id="rId20" Type="http://schemas.openxmlformats.org/officeDocument/2006/relationships/image" Target="../media/image3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7.png"/><Relationship Id="rId5" Type="http://schemas.openxmlformats.org/officeDocument/2006/relationships/image" Target="../media/image301.png"/><Relationship Id="rId15" Type="http://schemas.openxmlformats.org/officeDocument/2006/relationships/image" Target="../media/image311.png"/><Relationship Id="rId10" Type="http://schemas.openxmlformats.org/officeDocument/2006/relationships/image" Target="../media/image306.png"/><Relationship Id="rId19" Type="http://schemas.openxmlformats.org/officeDocument/2006/relationships/image" Target="../media/image315.png"/><Relationship Id="rId4" Type="http://schemas.openxmlformats.org/officeDocument/2006/relationships/image" Target="../media/image300.png"/><Relationship Id="rId9" Type="http://schemas.openxmlformats.org/officeDocument/2006/relationships/image" Target="../media/image305.png"/><Relationship Id="rId14" Type="http://schemas.openxmlformats.org/officeDocument/2006/relationships/image" Target="../media/image31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png"/><Relationship Id="rId13" Type="http://schemas.openxmlformats.org/officeDocument/2006/relationships/image" Target="../media/image328.png"/><Relationship Id="rId18" Type="http://schemas.openxmlformats.org/officeDocument/2006/relationships/image" Target="../media/image333.png"/><Relationship Id="rId3" Type="http://schemas.openxmlformats.org/officeDocument/2006/relationships/image" Target="../media/image318.png"/><Relationship Id="rId21" Type="http://schemas.openxmlformats.org/officeDocument/2006/relationships/image" Target="../media/image336.jpg"/><Relationship Id="rId7" Type="http://schemas.openxmlformats.org/officeDocument/2006/relationships/image" Target="../media/image322.png"/><Relationship Id="rId12" Type="http://schemas.openxmlformats.org/officeDocument/2006/relationships/image" Target="../media/image327.png"/><Relationship Id="rId17" Type="http://schemas.openxmlformats.org/officeDocument/2006/relationships/image" Target="../media/image332.png"/><Relationship Id="rId2" Type="http://schemas.openxmlformats.org/officeDocument/2006/relationships/image" Target="../media/image3.png"/><Relationship Id="rId16" Type="http://schemas.openxmlformats.org/officeDocument/2006/relationships/image" Target="../media/image331.png"/><Relationship Id="rId20" Type="http://schemas.openxmlformats.org/officeDocument/2006/relationships/image" Target="../media/image3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1.png"/><Relationship Id="rId11" Type="http://schemas.openxmlformats.org/officeDocument/2006/relationships/image" Target="../media/image326.png"/><Relationship Id="rId5" Type="http://schemas.openxmlformats.org/officeDocument/2006/relationships/image" Target="../media/image320.png"/><Relationship Id="rId15" Type="http://schemas.openxmlformats.org/officeDocument/2006/relationships/image" Target="../media/image330.png"/><Relationship Id="rId10" Type="http://schemas.openxmlformats.org/officeDocument/2006/relationships/image" Target="../media/image325.png"/><Relationship Id="rId19" Type="http://schemas.openxmlformats.org/officeDocument/2006/relationships/image" Target="../media/image334.png"/><Relationship Id="rId4" Type="http://schemas.openxmlformats.org/officeDocument/2006/relationships/image" Target="../media/image319.png"/><Relationship Id="rId9" Type="http://schemas.openxmlformats.org/officeDocument/2006/relationships/image" Target="../media/image324.png"/><Relationship Id="rId14" Type="http://schemas.openxmlformats.org/officeDocument/2006/relationships/image" Target="../media/image329.png"/><Relationship Id="rId22" Type="http://schemas.openxmlformats.org/officeDocument/2006/relationships/image" Target="../media/image337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3.png"/><Relationship Id="rId13" Type="http://schemas.openxmlformats.org/officeDocument/2006/relationships/image" Target="../media/image348.png"/><Relationship Id="rId3" Type="http://schemas.openxmlformats.org/officeDocument/2006/relationships/image" Target="../media/image338.jpg"/><Relationship Id="rId7" Type="http://schemas.openxmlformats.org/officeDocument/2006/relationships/image" Target="../media/image342.png"/><Relationship Id="rId12" Type="http://schemas.openxmlformats.org/officeDocument/2006/relationships/image" Target="../media/image347.png"/><Relationship Id="rId17" Type="http://schemas.openxmlformats.org/officeDocument/2006/relationships/image" Target="../media/image352.png"/><Relationship Id="rId2" Type="http://schemas.openxmlformats.org/officeDocument/2006/relationships/image" Target="../media/image3.png"/><Relationship Id="rId16" Type="http://schemas.openxmlformats.org/officeDocument/2006/relationships/image" Target="../media/image3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1.png"/><Relationship Id="rId11" Type="http://schemas.openxmlformats.org/officeDocument/2006/relationships/image" Target="../media/image346.png"/><Relationship Id="rId5" Type="http://schemas.openxmlformats.org/officeDocument/2006/relationships/image" Target="../media/image340.png"/><Relationship Id="rId15" Type="http://schemas.openxmlformats.org/officeDocument/2006/relationships/image" Target="../media/image350.png"/><Relationship Id="rId10" Type="http://schemas.openxmlformats.org/officeDocument/2006/relationships/image" Target="../media/image345.png"/><Relationship Id="rId4" Type="http://schemas.openxmlformats.org/officeDocument/2006/relationships/image" Target="../media/image339.png"/><Relationship Id="rId9" Type="http://schemas.openxmlformats.org/officeDocument/2006/relationships/image" Target="../media/image344.png"/><Relationship Id="rId14" Type="http://schemas.openxmlformats.org/officeDocument/2006/relationships/image" Target="../media/image3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8.png"/><Relationship Id="rId13" Type="http://schemas.openxmlformats.org/officeDocument/2006/relationships/image" Target="../media/image363.png"/><Relationship Id="rId3" Type="http://schemas.openxmlformats.org/officeDocument/2006/relationships/image" Target="../media/image353.png"/><Relationship Id="rId7" Type="http://schemas.openxmlformats.org/officeDocument/2006/relationships/image" Target="../media/image357.png"/><Relationship Id="rId12" Type="http://schemas.openxmlformats.org/officeDocument/2006/relationships/image" Target="../media/image36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6.png"/><Relationship Id="rId11" Type="http://schemas.openxmlformats.org/officeDocument/2006/relationships/image" Target="../media/image361.png"/><Relationship Id="rId5" Type="http://schemas.openxmlformats.org/officeDocument/2006/relationships/image" Target="../media/image355.png"/><Relationship Id="rId10" Type="http://schemas.openxmlformats.org/officeDocument/2006/relationships/image" Target="../media/image360.png"/><Relationship Id="rId4" Type="http://schemas.openxmlformats.org/officeDocument/2006/relationships/image" Target="../media/image354.png"/><Relationship Id="rId9" Type="http://schemas.openxmlformats.org/officeDocument/2006/relationships/image" Target="../media/image359.png"/><Relationship Id="rId14" Type="http://schemas.openxmlformats.org/officeDocument/2006/relationships/image" Target="../media/image364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1.png"/><Relationship Id="rId3" Type="http://schemas.openxmlformats.org/officeDocument/2006/relationships/image" Target="../media/image366.png"/><Relationship Id="rId7" Type="http://schemas.openxmlformats.org/officeDocument/2006/relationships/image" Target="../media/image370.png"/><Relationship Id="rId2" Type="http://schemas.openxmlformats.org/officeDocument/2006/relationships/image" Target="../media/image365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9.png"/><Relationship Id="rId11" Type="http://schemas.openxmlformats.org/officeDocument/2006/relationships/image" Target="../media/image374.jpg"/><Relationship Id="rId5" Type="http://schemas.openxmlformats.org/officeDocument/2006/relationships/image" Target="../media/image368.png"/><Relationship Id="rId10" Type="http://schemas.openxmlformats.org/officeDocument/2006/relationships/image" Target="../media/image373.png"/><Relationship Id="rId4" Type="http://schemas.openxmlformats.org/officeDocument/2006/relationships/image" Target="../media/image367.png"/><Relationship Id="rId9" Type="http://schemas.openxmlformats.org/officeDocument/2006/relationships/image" Target="../media/image37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13" Type="http://schemas.openxmlformats.org/officeDocument/2006/relationships/image" Target="../media/image364.jpg"/><Relationship Id="rId3" Type="http://schemas.openxmlformats.org/officeDocument/2006/relationships/image" Target="../media/image376.jpg"/><Relationship Id="rId7" Type="http://schemas.openxmlformats.org/officeDocument/2006/relationships/image" Target="../media/image380.png"/><Relationship Id="rId12" Type="http://schemas.openxmlformats.org/officeDocument/2006/relationships/image" Target="../media/image385.png"/><Relationship Id="rId2" Type="http://schemas.openxmlformats.org/officeDocument/2006/relationships/image" Target="../media/image3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9.png"/><Relationship Id="rId11" Type="http://schemas.openxmlformats.org/officeDocument/2006/relationships/image" Target="../media/image384.png"/><Relationship Id="rId5" Type="http://schemas.openxmlformats.org/officeDocument/2006/relationships/image" Target="../media/image378.png"/><Relationship Id="rId10" Type="http://schemas.openxmlformats.org/officeDocument/2006/relationships/image" Target="../media/image383.png"/><Relationship Id="rId4" Type="http://schemas.openxmlformats.org/officeDocument/2006/relationships/image" Target="../media/image377.jpg"/><Relationship Id="rId9" Type="http://schemas.openxmlformats.org/officeDocument/2006/relationships/image" Target="../media/image38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6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7384" y="2590800"/>
            <a:ext cx="6743700" cy="1234440"/>
          </a:xfrm>
        </p:spPr>
        <p:txBody>
          <a:bodyPr>
            <a:noAutofit/>
          </a:bodyPr>
          <a:lstStyle/>
          <a:p>
            <a:pPr marL="1010919" marR="419734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err="1" smtClean="0">
                <a:latin typeface="Arial"/>
                <a:cs typeface="Arial"/>
              </a:rPr>
              <a:t>Презентація</a:t>
            </a:r>
            <a:r>
              <a:rPr lang="ru-RU" sz="1400" b="1" dirty="0" smtClean="0">
                <a:latin typeface="Arial"/>
                <a:cs typeface="Arial"/>
              </a:rPr>
              <a:t> до </a:t>
            </a:r>
            <a:r>
              <a:rPr lang="ru-RU" sz="1400" b="1" dirty="0" err="1" smtClean="0">
                <a:latin typeface="Arial"/>
                <a:cs typeface="Arial"/>
              </a:rPr>
              <a:t>лекції</a:t>
            </a:r>
            <a:r>
              <a:rPr lang="ru-RU" sz="1400" b="1" dirty="0" smtClean="0">
                <a:latin typeface="Arial"/>
                <a:cs typeface="Arial"/>
              </a:rPr>
              <a:t> 3</a:t>
            </a:r>
            <a:br>
              <a:rPr lang="ru-RU" sz="1400" b="1" dirty="0" smtClean="0">
                <a:latin typeface="Arial"/>
                <a:cs typeface="Arial"/>
              </a:rPr>
            </a:br>
            <a:r>
              <a:rPr lang="ru-RU" sz="1400" b="1" dirty="0" smtClean="0">
                <a:latin typeface="Arial"/>
                <a:cs typeface="Arial"/>
              </a:rPr>
              <a:t/>
            </a:r>
            <a:br>
              <a:rPr lang="ru-RU" sz="1400" b="1" dirty="0" smtClean="0">
                <a:latin typeface="Arial"/>
                <a:cs typeface="Arial"/>
              </a:rPr>
            </a:br>
            <a:r>
              <a:rPr lang="ru-RU" sz="1400" b="1" dirty="0" smtClean="0">
                <a:latin typeface="Arial"/>
                <a:cs typeface="Arial"/>
              </a:rPr>
              <a:t>РІДКІ </a:t>
            </a:r>
            <a:r>
              <a:rPr lang="ru-RU" sz="1400" b="1" spc="-10" dirty="0">
                <a:latin typeface="Arial"/>
                <a:cs typeface="Arial"/>
              </a:rPr>
              <a:t>ЛІКАРСЬКІ</a:t>
            </a:r>
            <a:r>
              <a:rPr lang="ru-RU" sz="1400" b="1" spc="-90" dirty="0">
                <a:latin typeface="Arial"/>
                <a:cs typeface="Arial"/>
              </a:rPr>
              <a:t> </a:t>
            </a:r>
            <a:r>
              <a:rPr lang="ru-RU" sz="1400" b="1" spc="-10" dirty="0">
                <a:latin typeface="Arial"/>
                <a:cs typeface="Arial"/>
              </a:rPr>
              <a:t>ФОРМИ.  </a:t>
            </a:r>
            <a:r>
              <a:rPr lang="ru-RU" sz="1400" b="1" spc="-15" dirty="0">
                <a:latin typeface="Arial"/>
                <a:cs typeface="Arial"/>
              </a:rPr>
              <a:t>ВИГОТОВЛЕННЯ</a:t>
            </a:r>
            <a:r>
              <a:rPr lang="ru-RU" sz="1400" dirty="0">
                <a:latin typeface="Arial"/>
                <a:cs typeface="Arial"/>
              </a:rPr>
              <a:t/>
            </a:r>
            <a:br>
              <a:rPr lang="ru-RU" sz="1400" dirty="0">
                <a:latin typeface="Arial"/>
                <a:cs typeface="Arial"/>
              </a:rPr>
            </a:br>
            <a:r>
              <a:rPr lang="ru-RU" sz="1400" b="1" spc="-15" dirty="0">
                <a:latin typeface="Arial"/>
                <a:cs typeface="Arial"/>
              </a:rPr>
              <a:t>КОНЦЕНТРОВАНИХ</a:t>
            </a:r>
            <a:r>
              <a:rPr lang="ru-RU" sz="1400" b="1" spc="-55" dirty="0">
                <a:latin typeface="Arial"/>
                <a:cs typeface="Arial"/>
              </a:rPr>
              <a:t> </a:t>
            </a:r>
            <a:r>
              <a:rPr lang="ru-RU" sz="1400" b="1" spc="-20" dirty="0">
                <a:latin typeface="Arial"/>
                <a:cs typeface="Arial"/>
              </a:rPr>
              <a:t>РОЗЧИНІВ</a:t>
            </a:r>
            <a:endParaRPr lang="ru-RU" sz="1400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7958" y="963232"/>
            <a:ext cx="7141892" cy="738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100" b="1" dirty="0">
                <a:solidFill>
                  <a:schemeClr val="tx1"/>
                </a:solidFill>
              </a:rPr>
              <a:t>ОДЕСЬКИЙ НАЦ</a:t>
            </a:r>
            <a:r>
              <a:rPr lang="uk-UA" sz="2100" b="1" dirty="0">
                <a:solidFill>
                  <a:schemeClr val="tx1"/>
                </a:solidFill>
              </a:rPr>
              <a:t>І</a:t>
            </a:r>
            <a:r>
              <a:rPr lang="ru-RU" sz="2100" b="1" dirty="0">
                <a:solidFill>
                  <a:schemeClr val="tx1"/>
                </a:solidFill>
              </a:rPr>
              <a:t>ОНАЛЬНИЙ МЕДИЧНИЙ УНІВЕРСИТЕТ</a:t>
            </a:r>
          </a:p>
          <a:p>
            <a:pPr algn="ctr"/>
            <a:r>
              <a:rPr lang="uk-UA" sz="2100" b="1" dirty="0">
                <a:solidFill>
                  <a:schemeClr val="tx1"/>
                </a:solidFill>
              </a:rPr>
              <a:t>КАФЕДРА ТЕХНОЛОГІЇ ЛІКІВ</a:t>
            </a:r>
          </a:p>
        </p:txBody>
      </p:sp>
      <p:pic>
        <p:nvPicPr>
          <p:cNvPr id="6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084" y="963232"/>
            <a:ext cx="1114425" cy="145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612598" y="4358451"/>
            <a:ext cx="2309415" cy="7848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ru-RU" altLang="ru-RU" sz="1500" b="1" dirty="0" err="1">
                <a:solidFill>
                  <a:schemeClr val="tx1"/>
                </a:solidFill>
              </a:rPr>
              <a:t>Презентацію</a:t>
            </a:r>
            <a:r>
              <a:rPr lang="ru-RU" altLang="ru-RU" sz="1500" b="1" dirty="0">
                <a:solidFill>
                  <a:schemeClr val="tx1"/>
                </a:solidFill>
              </a:rPr>
              <a:t> </a:t>
            </a:r>
            <a:r>
              <a:rPr lang="ru-RU" altLang="ru-RU" sz="1500" b="1" dirty="0" err="1">
                <a:solidFill>
                  <a:schemeClr val="tx1"/>
                </a:solidFill>
              </a:rPr>
              <a:t>підготував</a:t>
            </a:r>
            <a:r>
              <a:rPr lang="ru-RU" altLang="ru-RU" sz="1500" b="1" dirty="0">
                <a:solidFill>
                  <a:schemeClr val="tx1"/>
                </a:solidFill>
              </a:rPr>
              <a:t>:</a:t>
            </a:r>
            <a:endParaRPr lang="uk-UA" sz="1500" b="1" dirty="0">
              <a:solidFill>
                <a:schemeClr val="tx1"/>
              </a:solidFill>
            </a:endParaRPr>
          </a:p>
          <a:p>
            <a:pPr algn="r"/>
            <a:r>
              <a:rPr lang="uk-UA" sz="1500" dirty="0" err="1">
                <a:solidFill>
                  <a:schemeClr val="tx1"/>
                </a:solidFill>
              </a:rPr>
              <a:t>д.фарм.н</a:t>
            </a:r>
            <a:r>
              <a:rPr lang="uk-UA" sz="1500" dirty="0">
                <a:solidFill>
                  <a:schemeClr val="tx1"/>
                </a:solidFill>
              </a:rPr>
              <a:t>. Борисюк І.Ю.</a:t>
            </a:r>
          </a:p>
          <a:p>
            <a:pPr algn="r"/>
            <a:r>
              <a:rPr lang="uk-UA" sz="1500" dirty="0" smtClean="0">
                <a:solidFill>
                  <a:schemeClr val="tx1"/>
                </a:solidFill>
              </a:rPr>
              <a:t>. </a:t>
            </a:r>
            <a:endParaRPr lang="uk-UA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0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62376" y="715263"/>
            <a:ext cx="26174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i="1" spc="-10" dirty="0">
                <a:latin typeface="Arial"/>
                <a:cs typeface="Arial"/>
              </a:rPr>
              <a:t>ПЛАН</a:t>
            </a:r>
            <a:r>
              <a:rPr sz="3200" i="1" spc="-55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ЛЕКЦІЇ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181" y="1509521"/>
            <a:ext cx="8839835" cy="3683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1155" indent="-33909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1790" algn="l"/>
              </a:tabLst>
            </a:pPr>
            <a:r>
              <a:rPr sz="2400" spc="-5" dirty="0">
                <a:latin typeface="Arial"/>
                <a:cs typeface="Arial"/>
              </a:rPr>
              <a:t>Характеристика рідких </a:t>
            </a:r>
            <a:r>
              <a:rPr sz="2400" dirty="0">
                <a:latin typeface="Arial"/>
                <a:cs typeface="Arial"/>
              </a:rPr>
              <a:t>лікарських форм, їх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класифікація.</a:t>
            </a:r>
          </a:p>
          <a:p>
            <a:pPr marL="349250" marR="1268095" indent="-337185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-25" dirty="0">
                <a:latin typeface="Arial"/>
                <a:cs typeface="Arial"/>
              </a:rPr>
              <a:t>Розчинники, </a:t>
            </a:r>
            <a:r>
              <a:rPr sz="2400" spc="-20" dirty="0">
                <a:latin typeface="Arial"/>
                <a:cs typeface="Arial"/>
              </a:rPr>
              <a:t>що </a:t>
            </a:r>
            <a:r>
              <a:rPr sz="2400" spc="-15" dirty="0">
                <a:latin typeface="Arial"/>
                <a:cs typeface="Arial"/>
              </a:rPr>
              <a:t>застосовуються </a:t>
            </a:r>
            <a:r>
              <a:rPr sz="2400" dirty="0">
                <a:latin typeface="Arial"/>
                <a:cs typeface="Arial"/>
              </a:rPr>
              <a:t>в </a:t>
            </a:r>
            <a:r>
              <a:rPr sz="2400" spc="-15" dirty="0">
                <a:latin typeface="Arial"/>
                <a:cs typeface="Arial"/>
              </a:rPr>
              <a:t>технології </a:t>
            </a:r>
            <a:r>
              <a:rPr sz="2400" spc="-5" dirty="0">
                <a:latin typeface="Arial"/>
                <a:cs typeface="Arial"/>
              </a:rPr>
              <a:t>рідких  </a:t>
            </a:r>
            <a:r>
              <a:rPr sz="2400" dirty="0">
                <a:latin typeface="Arial"/>
                <a:cs typeface="Arial"/>
              </a:rPr>
              <a:t>лікарських форм. Вимоги </a:t>
            </a:r>
            <a:r>
              <a:rPr sz="2400" spc="-5" dirty="0">
                <a:latin typeface="Arial"/>
                <a:cs typeface="Arial"/>
              </a:rPr>
              <a:t>до них.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Класифікація.</a:t>
            </a:r>
          </a:p>
          <a:p>
            <a:pPr marL="351155" indent="-33909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-20" dirty="0">
                <a:latin typeface="Arial"/>
                <a:cs typeface="Arial"/>
              </a:rPr>
              <a:t>Вода </a:t>
            </a:r>
            <a:r>
              <a:rPr sz="2400" spc="-15" dirty="0">
                <a:latin typeface="Arial"/>
                <a:cs typeface="Arial"/>
              </a:rPr>
              <a:t>очищена, </a:t>
            </a:r>
            <a:r>
              <a:rPr sz="2400" dirty="0">
                <a:latin typeface="Arial"/>
                <a:cs typeface="Arial"/>
              </a:rPr>
              <a:t>її </a:t>
            </a:r>
            <a:r>
              <a:rPr sz="2400" spc="-10" dirty="0">
                <a:latin typeface="Arial"/>
                <a:cs typeface="Arial"/>
              </a:rPr>
              <a:t>отримання </a:t>
            </a:r>
            <a:r>
              <a:rPr sz="2400" dirty="0">
                <a:latin typeface="Arial"/>
                <a:cs typeface="Arial"/>
              </a:rPr>
              <a:t>і </a:t>
            </a:r>
            <a:r>
              <a:rPr sz="2400" spc="-10" dirty="0">
                <a:latin typeface="Arial"/>
                <a:cs typeface="Arial"/>
              </a:rPr>
              <a:t>контроль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якості.</a:t>
            </a:r>
          </a:p>
          <a:p>
            <a:pPr marL="351155" indent="-33909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-35" dirty="0">
                <a:latin typeface="Arial"/>
                <a:cs typeface="Arial"/>
              </a:rPr>
              <a:t>Розчини. </a:t>
            </a:r>
            <a:r>
              <a:rPr sz="2400" dirty="0">
                <a:latin typeface="Arial"/>
                <a:cs typeface="Arial"/>
              </a:rPr>
              <a:t>Способи </a:t>
            </a:r>
            <a:r>
              <a:rPr sz="2400" spc="-5" dirty="0">
                <a:latin typeface="Arial"/>
                <a:cs typeface="Arial"/>
              </a:rPr>
              <a:t>прописування </a:t>
            </a:r>
            <a:r>
              <a:rPr sz="2400" dirty="0">
                <a:latin typeface="Arial"/>
                <a:cs typeface="Arial"/>
              </a:rPr>
              <a:t>і </a:t>
            </a:r>
            <a:r>
              <a:rPr sz="2400" spc="-25" dirty="0">
                <a:latin typeface="Arial"/>
                <a:cs typeface="Arial"/>
              </a:rPr>
              <a:t>виготовлення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розчинів.</a:t>
            </a:r>
            <a:endParaRPr sz="2400" dirty="0">
              <a:latin typeface="Arial"/>
              <a:cs typeface="Arial"/>
            </a:endParaRPr>
          </a:p>
          <a:p>
            <a:pPr marL="351155" indent="-33909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-30" dirty="0">
                <a:latin typeface="Arial"/>
                <a:cs typeface="Arial"/>
              </a:rPr>
              <a:t>Технологія </a:t>
            </a:r>
            <a:r>
              <a:rPr sz="2400" spc="-5" dirty="0">
                <a:latin typeface="Arial"/>
                <a:cs typeface="Arial"/>
              </a:rPr>
              <a:t>рідких </a:t>
            </a:r>
            <a:r>
              <a:rPr sz="2400" dirty="0">
                <a:latin typeface="Arial"/>
                <a:cs typeface="Arial"/>
              </a:rPr>
              <a:t>лікарських</a:t>
            </a:r>
            <a:r>
              <a:rPr sz="2400" spc="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форм.</a:t>
            </a:r>
          </a:p>
          <a:p>
            <a:pPr marL="351155" indent="-339090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-10" dirty="0">
                <a:latin typeface="Arial"/>
                <a:cs typeface="Arial"/>
              </a:rPr>
              <a:t>Номенклатура концентрованих </a:t>
            </a:r>
            <a:r>
              <a:rPr sz="2400" spc="-20" dirty="0">
                <a:latin typeface="Arial"/>
                <a:cs typeface="Arial"/>
              </a:rPr>
              <a:t>розчинів та </a:t>
            </a:r>
            <a:r>
              <a:rPr sz="2400" dirty="0">
                <a:latin typeface="Arial"/>
                <a:cs typeface="Arial"/>
              </a:rPr>
              <a:t>їх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виготовлення.</a:t>
            </a:r>
            <a:endParaRPr sz="2400" dirty="0">
              <a:latin typeface="Arial"/>
              <a:cs typeface="Arial"/>
            </a:endParaRPr>
          </a:p>
          <a:p>
            <a:pPr marL="349250" marR="530225" indent="-337185">
              <a:lnSpc>
                <a:spcPct val="100000"/>
              </a:lnSpc>
              <a:buAutoNum type="arabicPeriod"/>
              <a:tabLst>
                <a:tab pos="351790" algn="l"/>
              </a:tabLst>
            </a:pPr>
            <a:r>
              <a:rPr sz="2400" spc="-30" dirty="0">
                <a:latin typeface="Arial"/>
                <a:cs typeface="Arial"/>
              </a:rPr>
              <a:t>Розведення </a:t>
            </a:r>
            <a:r>
              <a:rPr sz="2400" spc="-15" dirty="0">
                <a:latin typeface="Arial"/>
                <a:cs typeface="Arial"/>
              </a:rPr>
              <a:t>та </a:t>
            </a:r>
            <a:r>
              <a:rPr sz="2400" spc="-5" dirty="0">
                <a:latin typeface="Arial"/>
                <a:cs typeface="Arial"/>
              </a:rPr>
              <a:t>укріплення, </a:t>
            </a:r>
            <a:r>
              <a:rPr sz="2400" spc="5" dirty="0">
                <a:latin typeface="Arial"/>
                <a:cs typeface="Arial"/>
              </a:rPr>
              <a:t>оцінка </a:t>
            </a:r>
            <a:r>
              <a:rPr sz="2400" dirty="0">
                <a:latin typeface="Arial"/>
                <a:cs typeface="Arial"/>
              </a:rPr>
              <a:t>якості </a:t>
            </a:r>
            <a:r>
              <a:rPr sz="2400" spc="-15" dirty="0">
                <a:latin typeface="Arial"/>
                <a:cs typeface="Arial"/>
              </a:rPr>
              <a:t>та </a:t>
            </a:r>
            <a:r>
              <a:rPr sz="2400" spc="-5" dirty="0">
                <a:latin typeface="Arial"/>
                <a:cs typeface="Arial"/>
              </a:rPr>
              <a:t>оформлення  </a:t>
            </a:r>
            <a:r>
              <a:rPr sz="2400" spc="-10" dirty="0">
                <a:latin typeface="Arial"/>
                <a:cs typeface="Arial"/>
              </a:rPr>
              <a:t>концентрованих </a:t>
            </a:r>
            <a:r>
              <a:rPr sz="2400" spc="-20" dirty="0">
                <a:latin typeface="Arial"/>
                <a:cs typeface="Arial"/>
              </a:rPr>
              <a:t>розчинів </a:t>
            </a:r>
            <a:r>
              <a:rPr sz="2400" spc="-5" dirty="0">
                <a:latin typeface="Arial"/>
                <a:cs typeface="Arial"/>
              </a:rPr>
              <a:t>для використання </a:t>
            </a:r>
            <a:r>
              <a:rPr sz="2400" dirty="0">
                <a:latin typeface="Arial"/>
                <a:cs typeface="Arial"/>
              </a:rPr>
              <a:t>як  </a:t>
            </a:r>
            <a:r>
              <a:rPr sz="2400" spc="-10" dirty="0">
                <a:latin typeface="Arial"/>
                <a:cs typeface="Arial"/>
              </a:rPr>
              <a:t>внутрішньоаптечної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заготовки.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2325" y="2017014"/>
            <a:ext cx="4988052" cy="43205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7170" y="1045464"/>
            <a:ext cx="8188325" cy="570738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523240" marR="5080" indent="169545">
              <a:lnSpc>
                <a:spcPts val="1939"/>
              </a:lnSpc>
              <a:spcBef>
                <a:spcPts val="345"/>
              </a:spcBef>
            </a:pPr>
            <a:r>
              <a:rPr sz="1800" b="1" i="1" spc="-5" dirty="0">
                <a:latin typeface="Arial"/>
                <a:cs typeface="Arial"/>
              </a:rPr>
              <a:t>Рідкі лікарські </a:t>
            </a:r>
            <a:r>
              <a:rPr sz="1800" b="1" i="1" spc="-10" dirty="0">
                <a:latin typeface="Arial"/>
                <a:cs typeface="Arial"/>
              </a:rPr>
              <a:t>форми </a:t>
            </a:r>
            <a:r>
              <a:rPr sz="1800" spc="-30" dirty="0">
                <a:latin typeface="Arial"/>
                <a:cs typeface="Arial"/>
              </a:rPr>
              <a:t>(РЛФ) </a:t>
            </a:r>
            <a:r>
              <a:rPr sz="1800" dirty="0">
                <a:latin typeface="Arial"/>
                <a:cs typeface="Arial"/>
              </a:rPr>
              <a:t>– </a:t>
            </a:r>
            <a:r>
              <a:rPr sz="1800" spc="-10" dirty="0">
                <a:latin typeface="Arial"/>
                <a:cs typeface="Arial"/>
              </a:rPr>
              <a:t>це </a:t>
            </a:r>
            <a:r>
              <a:rPr sz="1800" dirty="0">
                <a:latin typeface="Arial"/>
                <a:cs typeface="Arial"/>
              </a:rPr>
              <a:t>лікарські </a:t>
            </a:r>
            <a:r>
              <a:rPr sz="1800" spc="-10" dirty="0">
                <a:latin typeface="Arial"/>
                <a:cs typeface="Arial"/>
              </a:rPr>
              <a:t>препарати, що отримують  шляхом </a:t>
            </a:r>
            <a:r>
              <a:rPr sz="1800" spc="-5" dirty="0">
                <a:latin typeface="Arial"/>
                <a:cs typeface="Arial"/>
              </a:rPr>
              <a:t>змішування або </a:t>
            </a:r>
            <a:r>
              <a:rPr sz="1800" spc="-10" dirty="0">
                <a:latin typeface="Arial"/>
                <a:cs typeface="Arial"/>
              </a:rPr>
              <a:t>розчинення </a:t>
            </a:r>
            <a:r>
              <a:rPr sz="1800" spc="-5" dirty="0">
                <a:latin typeface="Arial"/>
                <a:cs typeface="Arial"/>
              </a:rPr>
              <a:t>лікарських </a:t>
            </a:r>
            <a:r>
              <a:rPr sz="1800" spc="-10" dirty="0">
                <a:latin typeface="Arial"/>
                <a:cs typeface="Arial"/>
              </a:rPr>
              <a:t>речовин </a:t>
            </a:r>
            <a:r>
              <a:rPr sz="1800" dirty="0">
                <a:latin typeface="Arial"/>
                <a:cs typeface="Arial"/>
              </a:rPr>
              <a:t>у</a:t>
            </a:r>
            <a:r>
              <a:rPr sz="1800" spc="4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розчиннику,</a:t>
            </a:r>
            <a:endParaRPr sz="1800">
              <a:latin typeface="Arial"/>
              <a:cs typeface="Arial"/>
            </a:endParaRPr>
          </a:p>
          <a:p>
            <a:pPr marL="876300">
              <a:lnSpc>
                <a:spcPts val="1920"/>
              </a:lnSpc>
            </a:pPr>
            <a:r>
              <a:rPr sz="1800" dirty="0">
                <a:latin typeface="Arial"/>
                <a:cs typeface="Arial"/>
              </a:rPr>
              <a:t>а </a:t>
            </a:r>
            <a:r>
              <a:rPr sz="1800" spc="-10" dirty="0">
                <a:latin typeface="Arial"/>
                <a:cs typeface="Arial"/>
              </a:rPr>
              <a:t>також шляхом </a:t>
            </a:r>
            <a:r>
              <a:rPr sz="1800" spc="-5" dirty="0">
                <a:latin typeface="Arial"/>
                <a:cs typeface="Arial"/>
              </a:rPr>
              <a:t>витягу </a:t>
            </a:r>
            <a:r>
              <a:rPr sz="1800" spc="-10" dirty="0">
                <a:latin typeface="Arial"/>
                <a:cs typeface="Arial"/>
              </a:rPr>
              <a:t>діючих речовин </a:t>
            </a:r>
            <a:r>
              <a:rPr sz="1800" dirty="0">
                <a:latin typeface="Arial"/>
                <a:cs typeface="Arial"/>
              </a:rPr>
              <a:t>з </a:t>
            </a:r>
            <a:r>
              <a:rPr sz="1800" spc="-10" dirty="0">
                <a:latin typeface="Arial"/>
                <a:cs typeface="Arial"/>
              </a:rPr>
              <a:t>рослинного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30" dirty="0">
                <a:latin typeface="Arial"/>
                <a:cs typeface="Arial"/>
              </a:rPr>
              <a:t>матеріалу.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5765800" marR="141605" indent="718820">
              <a:lnSpc>
                <a:spcPts val="1939"/>
              </a:lnSpc>
              <a:spcBef>
                <a:spcPts val="1595"/>
              </a:spcBef>
            </a:pPr>
            <a:r>
              <a:rPr sz="1800" b="1" i="1" dirty="0">
                <a:latin typeface="Arial"/>
                <a:cs typeface="Arial"/>
              </a:rPr>
              <a:t>За </a:t>
            </a:r>
            <a:r>
              <a:rPr sz="1800" b="1" i="1" spc="-5" dirty="0">
                <a:latin typeface="Arial"/>
                <a:cs typeface="Arial"/>
              </a:rPr>
              <a:t>фізико-  хімічною</a:t>
            </a:r>
            <a:r>
              <a:rPr sz="1800" b="1" i="1" spc="-60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природою</a:t>
            </a:r>
            <a:endParaRPr sz="1800">
              <a:latin typeface="Arial"/>
              <a:cs typeface="Arial"/>
            </a:endParaRPr>
          </a:p>
          <a:p>
            <a:pPr marL="5711190" marR="87630" indent="1270" algn="ctr">
              <a:lnSpc>
                <a:spcPts val="1939"/>
              </a:lnSpc>
              <a:spcBef>
                <a:spcPts val="10"/>
              </a:spcBef>
            </a:pPr>
            <a:r>
              <a:rPr sz="1800" b="1" i="1" dirty="0">
                <a:latin typeface="Arial"/>
                <a:cs typeface="Arial"/>
              </a:rPr>
              <a:t>істинні </a:t>
            </a:r>
            <a:r>
              <a:rPr sz="1800" b="1" i="1" spc="-15" dirty="0">
                <a:latin typeface="Arial"/>
                <a:cs typeface="Arial"/>
              </a:rPr>
              <a:t>розчини  </a:t>
            </a:r>
            <a:r>
              <a:rPr sz="1800" spc="-15" dirty="0">
                <a:latin typeface="Arial"/>
                <a:cs typeface="Arial"/>
              </a:rPr>
              <a:t>представляють </a:t>
            </a:r>
            <a:r>
              <a:rPr sz="1800" spc="-5" dirty="0">
                <a:latin typeface="Arial"/>
                <a:cs typeface="Arial"/>
              </a:rPr>
              <a:t>собою  вільні, </a:t>
            </a:r>
            <a:r>
              <a:rPr sz="1800" spc="-10" dirty="0">
                <a:latin typeface="Arial"/>
                <a:cs typeface="Arial"/>
              </a:rPr>
              <a:t>всебічно  </a:t>
            </a:r>
            <a:r>
              <a:rPr sz="1800" spc="-5" dirty="0">
                <a:latin typeface="Arial"/>
                <a:cs typeface="Arial"/>
              </a:rPr>
              <a:t>дисперсні системи, </a:t>
            </a:r>
            <a:r>
              <a:rPr sz="1800" dirty="0">
                <a:latin typeface="Arial"/>
                <a:cs typeface="Arial"/>
              </a:rPr>
              <a:t>в  </a:t>
            </a:r>
            <a:r>
              <a:rPr sz="1800" spc="-5" dirty="0">
                <a:latin typeface="Arial"/>
                <a:cs typeface="Arial"/>
              </a:rPr>
              <a:t>яких </a:t>
            </a:r>
            <a:r>
              <a:rPr sz="1800" spc="-15" dirty="0">
                <a:latin typeface="Arial"/>
                <a:cs typeface="Arial"/>
              </a:rPr>
              <a:t>тверда, </a:t>
            </a:r>
            <a:r>
              <a:rPr sz="1800" dirty="0">
                <a:latin typeface="Arial"/>
                <a:cs typeface="Arial"/>
              </a:rPr>
              <a:t>рідка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або</a:t>
            </a:r>
            <a:endParaRPr sz="1800">
              <a:latin typeface="Arial"/>
              <a:cs typeface="Arial"/>
            </a:endParaRPr>
          </a:p>
          <a:p>
            <a:pPr marL="5709920" marR="88900" algn="ctr">
              <a:lnSpc>
                <a:spcPts val="1939"/>
              </a:lnSpc>
              <a:spcBef>
                <a:spcPts val="20"/>
              </a:spcBef>
            </a:pPr>
            <a:r>
              <a:rPr sz="1800" spc="-15" dirty="0">
                <a:latin typeface="Arial"/>
                <a:cs typeface="Arial"/>
              </a:rPr>
              <a:t>газоподібна </a:t>
            </a:r>
            <a:r>
              <a:rPr sz="1800" dirty="0">
                <a:latin typeface="Arial"/>
                <a:cs typeface="Arial"/>
              </a:rPr>
              <a:t>лікарська  </a:t>
            </a:r>
            <a:r>
              <a:rPr sz="1800" spc="-10" dirty="0">
                <a:latin typeface="Arial"/>
                <a:cs typeface="Arial"/>
              </a:rPr>
              <a:t>речовина </a:t>
            </a:r>
            <a:r>
              <a:rPr sz="1800" dirty="0">
                <a:latin typeface="Arial"/>
                <a:cs typeface="Arial"/>
              </a:rPr>
              <a:t>(solvendum)  є </a:t>
            </a:r>
            <a:r>
              <a:rPr sz="1800" spc="-5" dirty="0">
                <a:latin typeface="Arial"/>
                <a:cs typeface="Arial"/>
              </a:rPr>
              <a:t>дисперсною </a:t>
            </a:r>
            <a:r>
              <a:rPr sz="1800" spc="-10" dirty="0">
                <a:latin typeface="Arial"/>
                <a:cs typeface="Arial"/>
              </a:rPr>
              <a:t>фазою,  що </a:t>
            </a:r>
            <a:r>
              <a:rPr sz="1800" spc="-5" dirty="0">
                <a:latin typeface="Arial"/>
                <a:cs typeface="Arial"/>
              </a:rPr>
              <a:t>рівномірно  </a:t>
            </a:r>
            <a:r>
              <a:rPr sz="1800" spc="-10" dirty="0">
                <a:latin typeface="Arial"/>
                <a:cs typeface="Arial"/>
              </a:rPr>
              <a:t>розподілена </a:t>
            </a:r>
            <a:r>
              <a:rPr sz="1800" dirty="0">
                <a:latin typeface="Arial"/>
                <a:cs typeface="Arial"/>
              </a:rPr>
              <a:t>у рідкому  </a:t>
            </a:r>
            <a:r>
              <a:rPr sz="1800" spc="-5" dirty="0">
                <a:latin typeface="Arial"/>
                <a:cs typeface="Arial"/>
              </a:rPr>
              <a:t>дисперсійному  </a:t>
            </a:r>
            <a:r>
              <a:rPr sz="1800" spc="-10" dirty="0">
                <a:latin typeface="Arial"/>
                <a:cs typeface="Arial"/>
              </a:rPr>
              <a:t>середовищі </a:t>
            </a:r>
            <a:r>
              <a:rPr sz="1800" dirty="0">
                <a:latin typeface="Arial"/>
                <a:cs typeface="Arial"/>
              </a:rPr>
              <a:t>–  </a:t>
            </a:r>
            <a:r>
              <a:rPr sz="1800" spc="-10" dirty="0">
                <a:latin typeface="Arial"/>
                <a:cs typeface="Arial"/>
              </a:rPr>
              <a:t>розчиннику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(solvens).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1800" b="1" i="1" spc="-5" dirty="0">
                <a:latin typeface="Arial"/>
                <a:cs typeface="Arial"/>
              </a:rPr>
              <a:t>Загальна монографія </a:t>
            </a:r>
            <a:r>
              <a:rPr sz="1800" b="1" i="1" dirty="0">
                <a:latin typeface="Arial"/>
                <a:cs typeface="Arial"/>
              </a:rPr>
              <a:t>в </a:t>
            </a:r>
            <a:r>
              <a:rPr sz="1800" b="1" i="1" spc="-50" dirty="0">
                <a:latin typeface="Arial"/>
                <a:cs typeface="Arial"/>
              </a:rPr>
              <a:t>ДФУ </a:t>
            </a:r>
            <a:r>
              <a:rPr sz="1800" b="1" i="1" spc="-5" dirty="0">
                <a:latin typeface="Arial"/>
                <a:cs typeface="Arial"/>
              </a:rPr>
              <a:t>1.2 </a:t>
            </a:r>
            <a:r>
              <a:rPr sz="1800" b="1" i="1" dirty="0">
                <a:latin typeface="Arial"/>
                <a:cs typeface="Arial"/>
              </a:rPr>
              <a:t>(2008), </a:t>
            </a:r>
            <a:r>
              <a:rPr sz="1800" b="1" i="1" spc="-5" dirty="0">
                <a:latin typeface="Arial"/>
                <a:cs typeface="Arial"/>
              </a:rPr>
              <a:t>с.</a:t>
            </a:r>
            <a:r>
              <a:rPr sz="1800" b="1" i="1" spc="50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331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7457" y="233062"/>
            <a:ext cx="7907274" cy="8124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43250" marR="5080" indent="-201993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1. </a:t>
            </a:r>
            <a:r>
              <a:rPr spc="-15" dirty="0"/>
              <a:t>ХАРАКТЕРИСТИКА </a:t>
            </a:r>
            <a:r>
              <a:rPr spc="-5" dirty="0"/>
              <a:t>РІДКИХ </a:t>
            </a:r>
            <a:r>
              <a:rPr spc="-10" dirty="0"/>
              <a:t>ЛІКАРСЬКИХ ФОРМ,  </a:t>
            </a:r>
            <a:r>
              <a:rPr spc="-5" dirty="0"/>
              <a:t>ЇХ </a:t>
            </a:r>
            <a:r>
              <a:rPr spc="-10" dirty="0"/>
              <a:t>КЛАСИФІКАЦІЯ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945" y="2160270"/>
            <a:ext cx="177546" cy="1775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8945" y="3135629"/>
            <a:ext cx="177546" cy="1775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8945" y="3501390"/>
            <a:ext cx="177546" cy="1775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8945" y="4171950"/>
            <a:ext cx="177546" cy="1775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8945" y="4537709"/>
            <a:ext cx="177546" cy="1775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8945" y="5208270"/>
            <a:ext cx="177546" cy="1775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8945" y="5878868"/>
            <a:ext cx="177546" cy="1775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86181" y="142748"/>
            <a:ext cx="8865235" cy="6281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95905" marR="1795780" indent="-108585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1. </a:t>
            </a:r>
            <a:r>
              <a:rPr sz="2000" b="1" spc="-15" dirty="0">
                <a:latin typeface="Arial"/>
                <a:cs typeface="Arial"/>
              </a:rPr>
              <a:t>ХАРАКТЕРИСТИКА </a:t>
            </a:r>
            <a:r>
              <a:rPr sz="2000" b="1" spc="-5" dirty="0">
                <a:latin typeface="Arial"/>
                <a:cs typeface="Arial"/>
              </a:rPr>
              <a:t>РІДКИХ </a:t>
            </a:r>
            <a:r>
              <a:rPr sz="2000" b="1" spc="-10" dirty="0">
                <a:latin typeface="Arial"/>
                <a:cs typeface="Arial"/>
              </a:rPr>
              <a:t>ЛІКАРСЬКИХ  ФОРМ, </a:t>
            </a:r>
            <a:r>
              <a:rPr sz="2000" b="1" spc="-5" dirty="0">
                <a:latin typeface="Arial"/>
                <a:cs typeface="Arial"/>
              </a:rPr>
              <a:t>ЇХ</a:t>
            </a:r>
            <a:r>
              <a:rPr sz="2000" b="1" spc="-10" dirty="0">
                <a:latin typeface="Arial"/>
                <a:cs typeface="Arial"/>
              </a:rPr>
              <a:t> КЛАСИФІКАЦІЯ</a:t>
            </a:r>
            <a:endParaRPr sz="2000">
              <a:latin typeface="Arial"/>
              <a:cs typeface="Arial"/>
            </a:endParaRPr>
          </a:p>
          <a:p>
            <a:pPr marL="397510" marR="367665" indent="243840">
              <a:lnSpc>
                <a:spcPct val="100000"/>
              </a:lnSpc>
              <a:spcBef>
                <a:spcPts val="780"/>
              </a:spcBef>
            </a:pPr>
            <a:r>
              <a:rPr sz="2000" spc="-5" dirty="0">
                <a:latin typeface="Arial"/>
                <a:cs typeface="Arial"/>
              </a:rPr>
              <a:t>Рідкі лікарські форми </a:t>
            </a:r>
            <a:r>
              <a:rPr sz="2000" spc="-30" dirty="0">
                <a:latin typeface="Arial"/>
                <a:cs typeface="Arial"/>
              </a:rPr>
              <a:t>(РЛФ), </a:t>
            </a:r>
            <a:r>
              <a:rPr sz="2000" spc="-20" dirty="0">
                <a:latin typeface="Arial"/>
                <a:cs typeface="Arial"/>
              </a:rPr>
              <a:t>що виготовляються </a:t>
            </a:r>
            <a:r>
              <a:rPr sz="2000" spc="-5" dirty="0">
                <a:latin typeface="Arial"/>
                <a:cs typeface="Arial"/>
              </a:rPr>
              <a:t>в </a:t>
            </a:r>
            <a:r>
              <a:rPr sz="2000" spc="-15" dirty="0">
                <a:latin typeface="Arial"/>
                <a:cs typeface="Arial"/>
              </a:rPr>
              <a:t>умовах </a:t>
            </a:r>
            <a:r>
              <a:rPr sz="2000" spc="-10" dirty="0">
                <a:latin typeface="Arial"/>
                <a:cs typeface="Arial"/>
              </a:rPr>
              <a:t>аптек,  </a:t>
            </a:r>
            <a:r>
              <a:rPr sz="2000" spc="-5" dirty="0">
                <a:latin typeface="Arial"/>
                <a:cs typeface="Arial"/>
              </a:rPr>
              <a:t>складають більше 60 % від </a:t>
            </a:r>
            <a:r>
              <a:rPr sz="2000" spc="-10" dirty="0">
                <a:latin typeface="Arial"/>
                <a:cs typeface="Arial"/>
              </a:rPr>
              <a:t>загальної </a:t>
            </a:r>
            <a:r>
              <a:rPr sz="2000" dirty="0">
                <a:latin typeface="Arial"/>
                <a:cs typeface="Arial"/>
              </a:rPr>
              <a:t>кількості </a:t>
            </a:r>
            <a:r>
              <a:rPr sz="2000" spc="-5" dirty="0">
                <a:latin typeface="Arial"/>
                <a:cs typeface="Arial"/>
              </a:rPr>
              <a:t>екстемпоральних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ЛП.</a:t>
            </a:r>
            <a:endParaRPr sz="2000">
              <a:latin typeface="Arial"/>
              <a:cs typeface="Arial"/>
            </a:endParaRPr>
          </a:p>
          <a:p>
            <a:pPr marL="1114425">
              <a:lnSpc>
                <a:spcPct val="100000"/>
              </a:lnSpc>
              <a:spcBef>
                <a:spcPts val="1914"/>
              </a:spcBef>
            </a:pPr>
            <a:r>
              <a:rPr sz="2000" b="1" i="1" spc="-10" dirty="0">
                <a:solidFill>
                  <a:srgbClr val="C00000"/>
                </a:solidFill>
                <a:latin typeface="Arial"/>
                <a:cs typeface="Arial"/>
              </a:rPr>
              <a:t>Переваги </a:t>
            </a:r>
            <a:r>
              <a:rPr sz="2000" b="1" i="1" spc="-30" dirty="0">
                <a:solidFill>
                  <a:srgbClr val="C00000"/>
                </a:solidFill>
                <a:latin typeface="Arial"/>
                <a:cs typeface="Arial"/>
              </a:rPr>
              <a:t>РЛФ </a:t>
            </a:r>
            <a:r>
              <a:rPr sz="2000" b="1" i="1" spc="-5" dirty="0">
                <a:solidFill>
                  <a:srgbClr val="C00000"/>
                </a:solidFill>
                <a:latin typeface="Arial"/>
                <a:cs typeface="Arial"/>
              </a:rPr>
              <a:t>перед іншими лікарськими</a:t>
            </a:r>
            <a:r>
              <a:rPr sz="2000" b="1" i="1" spc="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C00000"/>
                </a:solidFill>
                <a:latin typeface="Arial"/>
                <a:cs typeface="Arial"/>
              </a:rPr>
              <a:t>формами:</a:t>
            </a:r>
            <a:endParaRPr sz="2000">
              <a:latin typeface="Arial"/>
              <a:cs typeface="Arial"/>
            </a:endParaRPr>
          </a:p>
          <a:p>
            <a:pPr marL="12700" marR="231140" indent="356870">
              <a:lnSpc>
                <a:spcPct val="100000"/>
              </a:lnSpc>
              <a:spcBef>
                <a:spcPts val="484"/>
              </a:spcBef>
            </a:pPr>
            <a:r>
              <a:rPr sz="2000" spc="-5" dirty="0">
                <a:latin typeface="Arial"/>
                <a:cs typeface="Arial"/>
              </a:rPr>
              <a:t>оптимальний </a:t>
            </a:r>
            <a:r>
              <a:rPr sz="2000" dirty="0">
                <a:latin typeface="Arial"/>
                <a:cs typeface="Arial"/>
              </a:rPr>
              <a:t>ступінь </a:t>
            </a:r>
            <a:r>
              <a:rPr sz="2000" spc="-5" dirty="0">
                <a:latin typeface="Arial"/>
                <a:cs typeface="Arial"/>
              </a:rPr>
              <a:t>дисперсності </a:t>
            </a:r>
            <a:r>
              <a:rPr sz="2000" spc="-10" dirty="0">
                <a:latin typeface="Arial"/>
                <a:cs typeface="Arial"/>
              </a:rPr>
              <a:t>часток </a:t>
            </a:r>
            <a:r>
              <a:rPr sz="2000" dirty="0">
                <a:latin typeface="Arial"/>
                <a:cs typeface="Arial"/>
              </a:rPr>
              <a:t>лікарської </a:t>
            </a:r>
            <a:r>
              <a:rPr sz="2000" spc="-10" dirty="0">
                <a:latin typeface="Arial"/>
                <a:cs typeface="Arial"/>
              </a:rPr>
              <a:t>речовини, </a:t>
            </a:r>
            <a:r>
              <a:rPr sz="2000" spc="10" dirty="0">
                <a:latin typeface="Arial"/>
                <a:cs typeface="Arial"/>
              </a:rPr>
              <a:t>яка  </a:t>
            </a:r>
            <a:r>
              <a:rPr sz="2000" spc="-15" dirty="0">
                <a:latin typeface="Arial"/>
                <a:cs typeface="Arial"/>
              </a:rPr>
              <a:t>розчинена </a:t>
            </a:r>
            <a:r>
              <a:rPr sz="2000" spc="-5" dirty="0">
                <a:latin typeface="Arial"/>
                <a:cs typeface="Arial"/>
              </a:rPr>
              <a:t>або </a:t>
            </a:r>
            <a:r>
              <a:rPr sz="2000" spc="-10" dirty="0">
                <a:latin typeface="Arial"/>
                <a:cs typeface="Arial"/>
              </a:rPr>
              <a:t>рівномірно </a:t>
            </a:r>
            <a:r>
              <a:rPr sz="2000" spc="-15" dirty="0">
                <a:latin typeface="Arial"/>
                <a:cs typeface="Arial"/>
              </a:rPr>
              <a:t>розподілена </a:t>
            </a:r>
            <a:r>
              <a:rPr sz="2000" spc="-5" dirty="0">
                <a:latin typeface="Arial"/>
                <a:cs typeface="Arial"/>
              </a:rPr>
              <a:t>у </a:t>
            </a:r>
            <a:r>
              <a:rPr sz="2000" spc="-30" dirty="0">
                <a:latin typeface="Arial"/>
                <a:cs typeface="Arial"/>
              </a:rPr>
              <a:t>розчиннику, </a:t>
            </a:r>
            <a:r>
              <a:rPr sz="2000" spc="-15" dirty="0">
                <a:latin typeface="Arial"/>
                <a:cs typeface="Arial"/>
              </a:rPr>
              <a:t>що </a:t>
            </a:r>
            <a:r>
              <a:rPr sz="2000" spc="-5" dirty="0">
                <a:latin typeface="Arial"/>
                <a:cs typeface="Arial"/>
              </a:rPr>
              <a:t>суттєво </a:t>
            </a:r>
            <a:r>
              <a:rPr sz="2000" spc="-10" dirty="0">
                <a:latin typeface="Arial"/>
                <a:cs typeface="Arial"/>
              </a:rPr>
              <a:t>впливає  </a:t>
            </a:r>
            <a:r>
              <a:rPr sz="2000" spc="-5" dirty="0">
                <a:latin typeface="Arial"/>
                <a:cs typeface="Arial"/>
              </a:rPr>
              <a:t>на </a:t>
            </a:r>
            <a:r>
              <a:rPr sz="2000" spc="-10" dirty="0">
                <a:latin typeface="Arial"/>
                <a:cs typeface="Arial"/>
              </a:rPr>
              <a:t>терапевтичну </a:t>
            </a:r>
            <a:r>
              <a:rPr sz="2000" spc="-5" dirty="0">
                <a:latin typeface="Arial"/>
                <a:cs typeface="Arial"/>
              </a:rPr>
              <a:t>дію </a:t>
            </a:r>
            <a:r>
              <a:rPr sz="2000" dirty="0">
                <a:latin typeface="Arial"/>
                <a:cs typeface="Arial"/>
              </a:rPr>
              <a:t>лікарської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речовини;</a:t>
            </a:r>
            <a:endParaRPr sz="2000">
              <a:latin typeface="Arial"/>
              <a:cs typeface="Arial"/>
            </a:endParaRPr>
          </a:p>
          <a:p>
            <a:pPr marL="369570" marR="5080">
              <a:lnSpc>
                <a:spcPct val="120000"/>
              </a:lnSpc>
            </a:pPr>
            <a:r>
              <a:rPr sz="2000" spc="-50" dirty="0">
                <a:latin typeface="Arial"/>
                <a:cs typeface="Arial"/>
              </a:rPr>
              <a:t>РЛФ </a:t>
            </a:r>
            <a:r>
              <a:rPr sz="2000" spc="-10" dirty="0">
                <a:latin typeface="Arial"/>
                <a:cs typeface="Arial"/>
              </a:rPr>
              <a:t>відрізняються </a:t>
            </a:r>
            <a:r>
              <a:rPr sz="2000" spc="-5" dirty="0">
                <a:latin typeface="Arial"/>
                <a:cs typeface="Arial"/>
              </a:rPr>
              <a:t>різноманітністю </a:t>
            </a:r>
            <a:r>
              <a:rPr sz="2000" dirty="0">
                <a:latin typeface="Arial"/>
                <a:cs typeface="Arial"/>
              </a:rPr>
              <a:t>складу </a:t>
            </a:r>
            <a:r>
              <a:rPr sz="2000" spc="-5" dirty="0">
                <a:latin typeface="Arial"/>
                <a:cs typeface="Arial"/>
              </a:rPr>
              <a:t>і способами їх застосування;  </a:t>
            </a:r>
            <a:r>
              <a:rPr sz="2000" spc="-10" dirty="0">
                <a:latin typeface="Arial"/>
                <a:cs typeface="Arial"/>
              </a:rPr>
              <a:t>зменшують </a:t>
            </a:r>
            <a:r>
              <a:rPr sz="2000" spc="-15" dirty="0">
                <a:latin typeface="Arial"/>
                <a:cs typeface="Arial"/>
              </a:rPr>
              <a:t>подразнюючу </a:t>
            </a:r>
            <a:r>
              <a:rPr sz="2000" spc="-5" dirty="0">
                <a:latin typeface="Arial"/>
                <a:cs typeface="Arial"/>
              </a:rPr>
              <a:t>дію деяких </a:t>
            </a:r>
            <a:r>
              <a:rPr sz="2000" dirty="0">
                <a:latin typeface="Arial"/>
                <a:cs typeface="Arial"/>
              </a:rPr>
              <a:t>лікарських </a:t>
            </a:r>
            <a:r>
              <a:rPr sz="2000" spc="-15" dirty="0">
                <a:latin typeface="Arial"/>
                <a:cs typeface="Arial"/>
              </a:rPr>
              <a:t>речовин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(бромідів,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15" dirty="0">
                <a:latin typeface="Arial"/>
                <a:cs typeface="Arial"/>
              </a:rPr>
              <a:t>йодидів та</a:t>
            </a:r>
            <a:r>
              <a:rPr sz="2000" spc="-10" dirty="0">
                <a:latin typeface="Arial"/>
                <a:cs typeface="Arial"/>
              </a:rPr>
              <a:t> ін.);</a:t>
            </a:r>
            <a:endParaRPr sz="2000">
              <a:latin typeface="Arial"/>
              <a:cs typeface="Arial"/>
            </a:endParaRPr>
          </a:p>
          <a:p>
            <a:pPr marL="369570" marR="945515">
              <a:lnSpc>
                <a:spcPct val="120000"/>
              </a:lnSpc>
            </a:pPr>
            <a:r>
              <a:rPr sz="2000" spc="-5" dirty="0">
                <a:latin typeface="Arial"/>
                <a:cs typeface="Arial"/>
              </a:rPr>
              <a:t>для них </a:t>
            </a:r>
            <a:r>
              <a:rPr sz="2000" spc="-10" dirty="0">
                <a:latin typeface="Arial"/>
                <a:cs typeface="Arial"/>
              </a:rPr>
              <a:t>характерна </a:t>
            </a:r>
            <a:r>
              <a:rPr sz="2000" spc="-15" dirty="0">
                <a:latin typeface="Arial"/>
                <a:cs typeface="Arial"/>
              </a:rPr>
              <a:t>простота </a:t>
            </a:r>
            <a:r>
              <a:rPr sz="2000" spc="-5" dirty="0">
                <a:latin typeface="Arial"/>
                <a:cs typeface="Arial"/>
              </a:rPr>
              <a:t>і зручність застосування;  маскування </a:t>
            </a:r>
            <a:r>
              <a:rPr sz="2000" spc="-10" dirty="0">
                <a:latin typeface="Arial"/>
                <a:cs typeface="Arial"/>
              </a:rPr>
              <a:t>неприємного </a:t>
            </a:r>
            <a:r>
              <a:rPr sz="2000" dirty="0">
                <a:latin typeface="Arial"/>
                <a:cs typeface="Arial"/>
              </a:rPr>
              <a:t>смаку </a:t>
            </a:r>
            <a:r>
              <a:rPr sz="2000" spc="-5" dirty="0">
                <a:latin typeface="Arial"/>
                <a:cs typeface="Arial"/>
              </a:rPr>
              <a:t>і запаху </a:t>
            </a:r>
            <a:r>
              <a:rPr sz="2000" dirty="0">
                <a:latin typeface="Arial"/>
                <a:cs typeface="Arial"/>
              </a:rPr>
              <a:t>лікарських </a:t>
            </a:r>
            <a:r>
              <a:rPr sz="2000" spc="-10" dirty="0">
                <a:latin typeface="Arial"/>
                <a:cs typeface="Arial"/>
              </a:rPr>
              <a:t>речовин,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що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20" dirty="0">
                <a:latin typeface="Arial"/>
                <a:cs typeface="Arial"/>
              </a:rPr>
              <a:t>особливо </a:t>
            </a:r>
            <a:r>
              <a:rPr sz="2000" spc="-15" dirty="0">
                <a:latin typeface="Arial"/>
                <a:cs typeface="Arial"/>
              </a:rPr>
              <a:t>важливо </a:t>
            </a:r>
            <a:r>
              <a:rPr sz="2000" spc="-5" dirty="0">
                <a:latin typeface="Arial"/>
                <a:cs typeface="Arial"/>
              </a:rPr>
              <a:t>в </a:t>
            </a:r>
            <a:r>
              <a:rPr sz="2000" spc="-10" dirty="0">
                <a:latin typeface="Arial"/>
                <a:cs typeface="Arial"/>
              </a:rPr>
              <a:t>дитячій</a:t>
            </a:r>
            <a:r>
              <a:rPr sz="2000" dirty="0">
                <a:latin typeface="Arial"/>
                <a:cs typeface="Arial"/>
              </a:rPr>
              <a:t> практиці;</a:t>
            </a:r>
            <a:endParaRPr sz="2000">
              <a:latin typeface="Arial"/>
              <a:cs typeface="Arial"/>
            </a:endParaRPr>
          </a:p>
          <a:p>
            <a:pPr marL="12700" marR="604520" indent="35687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latin typeface="Arial"/>
                <a:cs typeface="Arial"/>
              </a:rPr>
              <a:t>при пероральному прийомі </a:t>
            </a:r>
            <a:r>
              <a:rPr sz="2000" spc="-50" dirty="0">
                <a:latin typeface="Arial"/>
                <a:cs typeface="Arial"/>
              </a:rPr>
              <a:t>РЛФ </a:t>
            </a:r>
            <a:r>
              <a:rPr sz="2000" spc="-5" dirty="0">
                <a:latin typeface="Arial"/>
                <a:cs typeface="Arial"/>
              </a:rPr>
              <a:t>всмоктуються і </a:t>
            </a:r>
            <a:r>
              <a:rPr sz="2000" spc="-10" dirty="0">
                <a:latin typeface="Arial"/>
                <a:cs typeface="Arial"/>
              </a:rPr>
              <a:t>діють швидше, ніж  </a:t>
            </a:r>
            <a:r>
              <a:rPr sz="2000" spc="-20" dirty="0">
                <a:latin typeface="Arial"/>
                <a:cs typeface="Arial"/>
              </a:rPr>
              <a:t>тверді </a:t>
            </a:r>
            <a:r>
              <a:rPr sz="2000" spc="-5" dirty="0">
                <a:latin typeface="Arial"/>
                <a:cs typeface="Arial"/>
              </a:rPr>
              <a:t>лікарські форми (порошки, </a:t>
            </a:r>
            <a:r>
              <a:rPr sz="2000" spc="-30" dirty="0">
                <a:latin typeface="Arial"/>
                <a:cs typeface="Arial"/>
              </a:rPr>
              <a:t>таблетки </a:t>
            </a:r>
            <a:r>
              <a:rPr sz="2000" spc="-15" dirty="0">
                <a:latin typeface="Arial"/>
                <a:cs typeface="Arial"/>
              </a:rPr>
              <a:t>та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ін.);</a:t>
            </a:r>
            <a:endParaRPr sz="2000">
              <a:latin typeface="Arial"/>
              <a:cs typeface="Arial"/>
            </a:endParaRPr>
          </a:p>
          <a:p>
            <a:pPr marL="12700" marR="864869" indent="356870">
              <a:lnSpc>
                <a:spcPct val="100000"/>
              </a:lnSpc>
              <a:spcBef>
                <a:spcPts val="480"/>
              </a:spcBef>
            </a:pPr>
            <a:r>
              <a:rPr sz="2000" spc="5" dirty="0">
                <a:latin typeface="Arial"/>
                <a:cs typeface="Arial"/>
              </a:rPr>
              <a:t>м'яка </a:t>
            </a:r>
            <a:r>
              <a:rPr sz="2000" spc="-5" dirty="0">
                <a:latin typeface="Arial"/>
                <a:cs typeface="Arial"/>
              </a:rPr>
              <a:t>і </a:t>
            </a:r>
            <a:r>
              <a:rPr sz="2000" spc="-10" dirty="0">
                <a:latin typeface="Arial"/>
                <a:cs typeface="Arial"/>
              </a:rPr>
              <a:t>обволікаюча </a:t>
            </a:r>
            <a:r>
              <a:rPr sz="2000" spc="-5" dirty="0">
                <a:latin typeface="Arial"/>
                <a:cs typeface="Arial"/>
              </a:rPr>
              <a:t>дія </a:t>
            </a:r>
            <a:r>
              <a:rPr sz="2000" spc="-10" dirty="0">
                <a:latin typeface="Arial"/>
                <a:cs typeface="Arial"/>
              </a:rPr>
              <a:t>ряду </a:t>
            </a:r>
            <a:r>
              <a:rPr sz="2000" dirty="0">
                <a:latin typeface="Arial"/>
                <a:cs typeface="Arial"/>
              </a:rPr>
              <a:t>лікарських </a:t>
            </a:r>
            <a:r>
              <a:rPr sz="2000" spc="-15" dirty="0">
                <a:latin typeface="Arial"/>
                <a:cs typeface="Arial"/>
              </a:rPr>
              <a:t>речовин </a:t>
            </a:r>
            <a:r>
              <a:rPr sz="2000" spc="-5" dirty="0">
                <a:latin typeface="Arial"/>
                <a:cs typeface="Arial"/>
              </a:rPr>
              <a:t>найбільш повно  </a:t>
            </a:r>
            <a:r>
              <a:rPr sz="2000" spc="-10" dirty="0">
                <a:latin typeface="Arial"/>
                <a:cs typeface="Arial"/>
              </a:rPr>
              <a:t>проявляється </a:t>
            </a:r>
            <a:r>
              <a:rPr sz="2000" spc="-5" dirty="0">
                <a:latin typeface="Arial"/>
                <a:cs typeface="Arial"/>
              </a:rPr>
              <a:t>у </a:t>
            </a:r>
            <a:r>
              <a:rPr sz="2000" spc="-30" dirty="0">
                <a:latin typeface="Arial"/>
                <a:cs typeface="Arial"/>
              </a:rPr>
              <a:t>випадку, </a:t>
            </a:r>
            <a:r>
              <a:rPr sz="2000" spc="-10" dirty="0">
                <a:latin typeface="Arial"/>
                <a:cs typeface="Arial"/>
              </a:rPr>
              <a:t>коли вони </a:t>
            </a:r>
            <a:r>
              <a:rPr sz="2000" spc="-15" dirty="0">
                <a:latin typeface="Arial"/>
                <a:cs typeface="Arial"/>
              </a:rPr>
              <a:t>перебувають </a:t>
            </a:r>
            <a:r>
              <a:rPr sz="2000" spc="-5" dirty="0">
                <a:latin typeface="Arial"/>
                <a:cs typeface="Arial"/>
              </a:rPr>
              <a:t>саме в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РЛФ.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4315" y="1506474"/>
            <a:ext cx="190500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4641" y="939597"/>
            <a:ext cx="7668259" cy="116586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0480" algn="ctr">
              <a:lnSpc>
                <a:spcPct val="100000"/>
              </a:lnSpc>
              <a:spcBef>
                <a:spcPts val="625"/>
              </a:spcBef>
            </a:pPr>
            <a:r>
              <a:rPr sz="2200" i="1" dirty="0">
                <a:solidFill>
                  <a:srgbClr val="C00000"/>
                </a:solidFill>
                <a:latin typeface="Arial"/>
                <a:cs typeface="Arial"/>
              </a:rPr>
              <a:t>Недоліки</a:t>
            </a:r>
            <a:r>
              <a:rPr sz="2200" i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200" i="1" spc="-25" dirty="0">
                <a:solidFill>
                  <a:srgbClr val="C00000"/>
                </a:solidFill>
                <a:latin typeface="Arial"/>
                <a:cs typeface="Arial"/>
              </a:rPr>
              <a:t>РЛФ:</a:t>
            </a:r>
            <a:endParaRPr sz="2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30"/>
              </a:spcBef>
            </a:pPr>
            <a:r>
              <a:rPr sz="2200" b="0" dirty="0">
                <a:latin typeface="Arial"/>
                <a:cs typeface="Arial"/>
              </a:rPr>
              <a:t>менш </a:t>
            </a:r>
            <a:r>
              <a:rPr sz="2200" b="0" spc="-10" dirty="0">
                <a:latin typeface="Arial"/>
                <a:cs typeface="Arial"/>
              </a:rPr>
              <a:t>стабільні </a:t>
            </a:r>
            <a:r>
              <a:rPr sz="2200" b="0" dirty="0">
                <a:latin typeface="Arial"/>
                <a:cs typeface="Arial"/>
              </a:rPr>
              <a:t>при </a:t>
            </a:r>
            <a:r>
              <a:rPr sz="2200" b="0" spc="-15" dirty="0">
                <a:latin typeface="Arial"/>
                <a:cs typeface="Arial"/>
              </a:rPr>
              <a:t>зберіганні, </a:t>
            </a:r>
            <a:r>
              <a:rPr sz="2200" b="0" spc="-5" dirty="0">
                <a:latin typeface="Arial"/>
                <a:cs typeface="Arial"/>
              </a:rPr>
              <a:t>тому </a:t>
            </a:r>
            <a:r>
              <a:rPr sz="2200" b="0" dirty="0">
                <a:latin typeface="Arial"/>
                <a:cs typeface="Arial"/>
              </a:rPr>
              <a:t>в </a:t>
            </a:r>
            <a:r>
              <a:rPr sz="2200" b="0" spc="-10" dirty="0">
                <a:latin typeface="Arial"/>
                <a:cs typeface="Arial"/>
              </a:rPr>
              <a:t>розчиненому </a:t>
            </a:r>
            <a:r>
              <a:rPr sz="2200" b="0" spc="-15" dirty="0">
                <a:latin typeface="Arial"/>
                <a:cs typeface="Arial"/>
              </a:rPr>
              <a:t>вигляді  </a:t>
            </a:r>
            <a:r>
              <a:rPr sz="2200" b="0" spc="-10" dirty="0">
                <a:latin typeface="Arial"/>
                <a:cs typeface="Arial"/>
              </a:rPr>
              <a:t>речовини </a:t>
            </a:r>
            <a:r>
              <a:rPr sz="2200" b="0" dirty="0">
                <a:latin typeface="Arial"/>
                <a:cs typeface="Arial"/>
              </a:rPr>
              <a:t>є </a:t>
            </a:r>
            <a:r>
              <a:rPr sz="2200" b="0" spc="-5" dirty="0">
                <a:latin typeface="Arial"/>
                <a:cs typeface="Arial"/>
              </a:rPr>
              <a:t>більш реакційно</a:t>
            </a:r>
            <a:r>
              <a:rPr sz="2200" b="0" dirty="0">
                <a:latin typeface="Arial"/>
                <a:cs typeface="Arial"/>
              </a:rPr>
              <a:t> </a:t>
            </a:r>
            <a:r>
              <a:rPr sz="2200" b="0" spc="-15" dirty="0">
                <a:latin typeface="Arial"/>
                <a:cs typeface="Arial"/>
              </a:rPr>
              <a:t>здатними;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34315" y="2244089"/>
            <a:ext cx="190500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4315" y="3316985"/>
            <a:ext cx="190500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34315" y="4389882"/>
            <a:ext cx="190500" cy="1958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64641" y="2146299"/>
            <a:ext cx="7850505" cy="4250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9400">
              <a:lnSpc>
                <a:spcPct val="100000"/>
              </a:lnSpc>
              <a:spcBef>
                <a:spcPts val="100"/>
              </a:spcBef>
            </a:pPr>
            <a:r>
              <a:rPr sz="2200" spc="-15" dirty="0">
                <a:latin typeface="Arial"/>
                <a:cs typeface="Arial"/>
              </a:rPr>
              <a:t>розчини </a:t>
            </a:r>
            <a:r>
              <a:rPr sz="2200" spc="-5" dirty="0">
                <a:latin typeface="Arial"/>
                <a:cs typeface="Arial"/>
              </a:rPr>
              <a:t>швидше піддаються мікробіологічному псуванню,  тому </a:t>
            </a:r>
            <a:r>
              <a:rPr sz="2200" dirty="0">
                <a:latin typeface="Arial"/>
                <a:cs typeface="Arial"/>
              </a:rPr>
              <a:t>у них </a:t>
            </a:r>
            <a:r>
              <a:rPr sz="2200" spc="-5" dirty="0">
                <a:latin typeface="Arial"/>
                <a:cs typeface="Arial"/>
              </a:rPr>
              <a:t>відповідно </a:t>
            </a:r>
            <a:r>
              <a:rPr sz="2200" spc="-10" dirty="0">
                <a:latin typeface="Arial"/>
                <a:cs typeface="Arial"/>
              </a:rPr>
              <a:t>обмежений термін </a:t>
            </a:r>
            <a:r>
              <a:rPr sz="2200" spc="-15" dirty="0">
                <a:latin typeface="Arial"/>
                <a:cs typeface="Arial"/>
              </a:rPr>
              <a:t>зберігання </a:t>
            </a:r>
            <a:r>
              <a:rPr sz="2200" dirty="0">
                <a:latin typeface="Arial"/>
                <a:cs typeface="Arial"/>
              </a:rPr>
              <a:t>– </a:t>
            </a:r>
            <a:r>
              <a:rPr sz="2200" spc="-5" dirty="0">
                <a:latin typeface="Arial"/>
                <a:cs typeface="Arial"/>
              </a:rPr>
              <a:t>не  </a:t>
            </a:r>
            <a:r>
              <a:rPr sz="2200" dirty="0">
                <a:latin typeface="Arial"/>
                <a:cs typeface="Arial"/>
              </a:rPr>
              <a:t>більше </a:t>
            </a:r>
            <a:r>
              <a:rPr sz="2200" spc="-5" dirty="0">
                <a:latin typeface="Arial"/>
                <a:cs typeface="Arial"/>
              </a:rPr>
              <a:t>10-ти </a:t>
            </a:r>
            <a:r>
              <a:rPr sz="2200" dirty="0">
                <a:latin typeface="Arial"/>
                <a:cs typeface="Arial"/>
              </a:rPr>
              <a:t>діб;</a:t>
            </a:r>
            <a:endParaRPr sz="2200">
              <a:latin typeface="Arial"/>
              <a:cs typeface="Arial"/>
            </a:endParaRPr>
          </a:p>
          <a:p>
            <a:pPr marL="12700" marR="510540">
              <a:lnSpc>
                <a:spcPct val="100000"/>
              </a:lnSpc>
              <a:spcBef>
                <a:spcPts val="530"/>
              </a:spcBef>
            </a:pPr>
            <a:r>
              <a:rPr sz="2200" spc="-5" dirty="0">
                <a:latin typeface="Arial"/>
                <a:cs typeface="Arial"/>
              </a:rPr>
              <a:t>деякі </a:t>
            </a:r>
            <a:r>
              <a:rPr sz="2200" dirty="0">
                <a:latin typeface="Arial"/>
                <a:cs typeface="Arial"/>
              </a:rPr>
              <a:t>з </a:t>
            </a:r>
            <a:r>
              <a:rPr sz="2200" spc="-5" dirty="0">
                <a:latin typeface="Arial"/>
                <a:cs typeface="Arial"/>
              </a:rPr>
              <a:t>них </a:t>
            </a:r>
            <a:r>
              <a:rPr sz="2200" dirty="0">
                <a:latin typeface="Arial"/>
                <a:cs typeface="Arial"/>
              </a:rPr>
              <a:t>є </a:t>
            </a:r>
            <a:r>
              <a:rPr sz="2200" spc="-10" dirty="0">
                <a:latin typeface="Arial"/>
                <a:cs typeface="Arial"/>
              </a:rPr>
              <a:t>трудомісткими </a:t>
            </a:r>
            <a:r>
              <a:rPr sz="2200" dirty="0">
                <a:latin typeface="Arial"/>
                <a:cs typeface="Arial"/>
              </a:rPr>
              <a:t>і </a:t>
            </a:r>
            <a:r>
              <a:rPr sz="2200" spc="-15" dirty="0">
                <a:latin typeface="Arial"/>
                <a:cs typeface="Arial"/>
              </a:rPr>
              <a:t>вимагають </a:t>
            </a:r>
            <a:r>
              <a:rPr sz="2200" spc="-5" dirty="0">
                <a:latin typeface="Arial"/>
                <a:cs typeface="Arial"/>
              </a:rPr>
              <a:t>спеціального  </a:t>
            </a:r>
            <a:r>
              <a:rPr sz="2200" spc="-15" dirty="0">
                <a:latin typeface="Arial"/>
                <a:cs typeface="Arial"/>
              </a:rPr>
              <a:t>обладнання та </a:t>
            </a:r>
            <a:r>
              <a:rPr sz="2200" spc="-10" dirty="0">
                <a:latin typeface="Arial"/>
                <a:cs typeface="Arial"/>
              </a:rPr>
              <a:t>відповідного </a:t>
            </a:r>
            <a:r>
              <a:rPr sz="2200" spc="-15" dirty="0">
                <a:latin typeface="Arial"/>
                <a:cs typeface="Arial"/>
              </a:rPr>
              <a:t>посуду </a:t>
            </a:r>
            <a:r>
              <a:rPr sz="2200" spc="-5" dirty="0">
                <a:latin typeface="Arial"/>
                <a:cs typeface="Arial"/>
              </a:rPr>
              <a:t>для </a:t>
            </a:r>
            <a:r>
              <a:rPr sz="2200" dirty="0">
                <a:latin typeface="Arial"/>
                <a:cs typeface="Arial"/>
              </a:rPr>
              <a:t>їх </a:t>
            </a:r>
            <a:r>
              <a:rPr sz="2200" spc="-20" dirty="0">
                <a:latin typeface="Arial"/>
                <a:cs typeface="Arial"/>
              </a:rPr>
              <a:t>виготовлення,  </a:t>
            </a:r>
            <a:r>
              <a:rPr sz="2200" spc="-15" dirty="0">
                <a:latin typeface="Arial"/>
                <a:cs typeface="Arial"/>
              </a:rPr>
              <a:t>незручні </a:t>
            </a:r>
            <a:r>
              <a:rPr sz="2200" dirty="0">
                <a:latin typeface="Arial"/>
                <a:cs typeface="Arial"/>
              </a:rPr>
              <a:t>при</a:t>
            </a:r>
            <a:r>
              <a:rPr sz="2200" spc="-5" dirty="0">
                <a:latin typeface="Arial"/>
                <a:cs typeface="Arial"/>
              </a:rPr>
              <a:t> транспортуванні;</a:t>
            </a:r>
            <a:endParaRPr sz="2200">
              <a:latin typeface="Arial"/>
              <a:cs typeface="Arial"/>
            </a:endParaRPr>
          </a:p>
          <a:p>
            <a:pPr marL="12700" marR="701675">
              <a:lnSpc>
                <a:spcPct val="100000"/>
              </a:lnSpc>
              <a:spcBef>
                <a:spcPts val="530"/>
              </a:spcBef>
            </a:pPr>
            <a:r>
              <a:rPr sz="2200" spc="-5" dirty="0">
                <a:latin typeface="Arial"/>
                <a:cs typeface="Arial"/>
              </a:rPr>
              <a:t>поступаються за </a:t>
            </a:r>
            <a:r>
              <a:rPr sz="2200" spc="-10" dirty="0">
                <a:latin typeface="Arial"/>
                <a:cs typeface="Arial"/>
              </a:rPr>
              <a:t>точністю дозування </a:t>
            </a:r>
            <a:r>
              <a:rPr sz="2200" spc="-5" dirty="0">
                <a:latin typeface="Arial"/>
                <a:cs typeface="Arial"/>
              </a:rPr>
              <a:t>іншим </a:t>
            </a:r>
            <a:r>
              <a:rPr sz="2200" dirty="0">
                <a:latin typeface="Arial"/>
                <a:cs typeface="Arial"/>
              </a:rPr>
              <a:t>лікарським  </a:t>
            </a:r>
            <a:r>
              <a:rPr sz="2200" spc="-5" dirty="0">
                <a:latin typeface="Arial"/>
                <a:cs typeface="Arial"/>
              </a:rPr>
              <a:t>формам, тому </a:t>
            </a:r>
            <a:r>
              <a:rPr sz="2200" spc="-15" dirty="0">
                <a:latin typeface="Arial"/>
                <a:cs typeface="Arial"/>
              </a:rPr>
              <a:t>що дозуються </a:t>
            </a:r>
            <a:r>
              <a:rPr sz="2200" spc="5" dirty="0">
                <a:latin typeface="Arial"/>
                <a:cs typeface="Arial"/>
              </a:rPr>
              <a:t>ложками </a:t>
            </a:r>
            <a:r>
              <a:rPr sz="2200" dirty="0">
                <a:latin typeface="Arial"/>
                <a:cs typeface="Arial"/>
              </a:rPr>
              <a:t>і</a:t>
            </a:r>
            <a:r>
              <a:rPr sz="2200" spc="3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краплями.</a:t>
            </a:r>
            <a:endParaRPr sz="2200">
              <a:latin typeface="Arial"/>
              <a:cs typeface="Arial"/>
            </a:endParaRPr>
          </a:p>
          <a:p>
            <a:pPr marL="583565">
              <a:lnSpc>
                <a:spcPct val="100000"/>
              </a:lnSpc>
              <a:spcBef>
                <a:spcPts val="525"/>
              </a:spcBef>
            </a:pPr>
            <a:r>
              <a:rPr sz="2200" b="1" spc="-10" dirty="0">
                <a:latin typeface="Arial"/>
                <a:cs typeface="Arial"/>
              </a:rPr>
              <a:t>Нестабільність </a:t>
            </a:r>
            <a:r>
              <a:rPr sz="2200" b="1" dirty="0">
                <a:latin typeface="Arial"/>
                <a:cs typeface="Arial"/>
              </a:rPr>
              <a:t>при </a:t>
            </a:r>
            <a:r>
              <a:rPr sz="2200" b="1" spc="-5" dirty="0">
                <a:latin typeface="Arial"/>
                <a:cs typeface="Arial"/>
              </a:rPr>
              <a:t>зберіганні </a:t>
            </a:r>
            <a:r>
              <a:rPr sz="2200" b="1" dirty="0">
                <a:latin typeface="Arial"/>
                <a:cs typeface="Arial"/>
              </a:rPr>
              <a:t>не</a:t>
            </a:r>
            <a:r>
              <a:rPr sz="2200" b="1" spc="-20" dirty="0">
                <a:latin typeface="Arial"/>
                <a:cs typeface="Arial"/>
              </a:rPr>
              <a:t> дозволяє</a:t>
            </a:r>
            <a:endParaRPr sz="22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2200" b="1" spc="-5" dirty="0">
                <a:latin typeface="Arial"/>
                <a:cs typeface="Arial"/>
              </a:rPr>
              <a:t>збільшити асортимент </a:t>
            </a:r>
            <a:r>
              <a:rPr sz="2200" b="1" spc="-20" dirty="0">
                <a:latin typeface="Arial"/>
                <a:cs typeface="Arial"/>
              </a:rPr>
              <a:t>готових </a:t>
            </a:r>
            <a:r>
              <a:rPr sz="2200" b="1" spc="-35" dirty="0">
                <a:latin typeface="Arial"/>
                <a:cs typeface="Arial"/>
              </a:rPr>
              <a:t>РЛФ, </a:t>
            </a:r>
            <a:r>
              <a:rPr sz="2200" b="1" spc="-25" dirty="0">
                <a:latin typeface="Arial"/>
                <a:cs typeface="Arial"/>
              </a:rPr>
              <a:t>тому </a:t>
            </a:r>
            <a:r>
              <a:rPr sz="2200" b="1" spc="-20" dirty="0">
                <a:latin typeface="Arial"/>
                <a:cs typeface="Arial"/>
              </a:rPr>
              <a:t>виготовлення  </a:t>
            </a:r>
            <a:r>
              <a:rPr sz="2200" b="1" spc="-5" dirty="0">
                <a:latin typeface="Arial"/>
                <a:cs typeface="Arial"/>
              </a:rPr>
              <a:t>екстемпоральних лікарських </a:t>
            </a:r>
            <a:r>
              <a:rPr sz="2200" b="1" dirty="0">
                <a:latin typeface="Arial"/>
                <a:cs typeface="Arial"/>
              </a:rPr>
              <a:t>препаратів в </a:t>
            </a:r>
            <a:r>
              <a:rPr sz="2200" b="1" spc="-20" dirty="0">
                <a:latin typeface="Arial"/>
                <a:cs typeface="Arial"/>
              </a:rPr>
              <a:t>умовах </a:t>
            </a:r>
            <a:r>
              <a:rPr sz="2200" b="1" dirty="0">
                <a:latin typeface="Arial"/>
                <a:cs typeface="Arial"/>
              </a:rPr>
              <a:t>аптек  є</a:t>
            </a:r>
            <a:r>
              <a:rPr sz="2200" b="1" spc="-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актуальним.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92022" y="211074"/>
            <a:ext cx="6635750" cy="64643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2348230" marR="5080" indent="-2336165">
              <a:lnSpc>
                <a:spcPct val="103699"/>
              </a:lnSpc>
              <a:spcBef>
                <a:spcPts val="10"/>
              </a:spcBef>
            </a:pPr>
            <a:r>
              <a:rPr sz="2000" b="1" spc="-5" dirty="0">
                <a:latin typeface="Arial"/>
                <a:cs typeface="Arial"/>
              </a:rPr>
              <a:t>1. </a:t>
            </a:r>
            <a:r>
              <a:rPr sz="2000" b="1" spc="-15" dirty="0">
                <a:latin typeface="Arial"/>
                <a:cs typeface="Arial"/>
              </a:rPr>
              <a:t>ХАРАКТЕРИСТИКА </a:t>
            </a:r>
            <a:r>
              <a:rPr sz="2000" b="1" spc="-5" dirty="0">
                <a:latin typeface="Arial"/>
                <a:cs typeface="Arial"/>
              </a:rPr>
              <a:t>РІДКИХ </a:t>
            </a:r>
            <a:r>
              <a:rPr sz="2000" b="1" spc="-10" dirty="0">
                <a:latin typeface="Arial"/>
                <a:cs typeface="Arial"/>
              </a:rPr>
              <a:t>ЛІКАРСЬКИХ ФОРМ, </a:t>
            </a:r>
            <a:r>
              <a:rPr sz="2000" b="1" spc="-5" dirty="0">
                <a:latin typeface="Arial"/>
                <a:cs typeface="Arial"/>
              </a:rPr>
              <a:t>ЇХ  </a:t>
            </a:r>
            <a:r>
              <a:rPr sz="2000" b="1" spc="-10" dirty="0">
                <a:latin typeface="Arial"/>
                <a:cs typeface="Arial"/>
              </a:rPr>
              <a:t>КЛАСИФІКАЦІЯ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67269" y="22414"/>
            <a:ext cx="5937755" cy="11887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04515" marR="5080" indent="-2048510">
              <a:lnSpc>
                <a:spcPts val="2490"/>
              </a:lnSpc>
              <a:spcBef>
                <a:spcPts val="105"/>
              </a:spcBef>
            </a:pPr>
            <a:r>
              <a:rPr sz="2400" dirty="0"/>
              <a:t>1. </a:t>
            </a:r>
            <a:r>
              <a:rPr spc="-15" dirty="0"/>
              <a:t>ХАРАКТЕРИСТИКА </a:t>
            </a:r>
            <a:r>
              <a:rPr spc="-5" dirty="0"/>
              <a:t>РІДКИХ </a:t>
            </a:r>
            <a:r>
              <a:rPr spc="-10" dirty="0"/>
              <a:t>ЛІКАРСЬКИХ ФОРМ,  </a:t>
            </a:r>
            <a:r>
              <a:rPr spc="-5" dirty="0"/>
              <a:t>ЇХ </a:t>
            </a:r>
            <a:r>
              <a:rPr spc="-10" dirty="0"/>
              <a:t>КЛАСИФІКАЦІЯ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1419605" y="1026452"/>
            <a:ext cx="6739890" cy="1633855"/>
            <a:chOff x="1419605" y="1026452"/>
            <a:chExt cx="6739890" cy="1633855"/>
          </a:xfrm>
        </p:grpSpPr>
        <p:sp>
          <p:nvSpPr>
            <p:cNvPr id="5" name="object 5"/>
            <p:cNvSpPr/>
            <p:nvPr/>
          </p:nvSpPr>
          <p:spPr>
            <a:xfrm>
              <a:off x="1431035" y="1026452"/>
              <a:ext cx="6728459" cy="51735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79876" y="1042415"/>
              <a:ext cx="2428494" cy="55549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77136" y="1052702"/>
              <a:ext cx="6643115" cy="43205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77136" y="1052702"/>
              <a:ext cx="6643370" cy="432434"/>
            </a:xfrm>
            <a:custGeom>
              <a:avLst/>
              <a:gdLst/>
              <a:ahLst/>
              <a:cxnLst/>
              <a:rect l="l" t="t" r="r" b="b"/>
              <a:pathLst>
                <a:path w="6643370" h="432434">
                  <a:moveTo>
                    <a:pt x="0" y="72009"/>
                  </a:moveTo>
                  <a:lnTo>
                    <a:pt x="5661" y="43987"/>
                  </a:lnTo>
                  <a:lnTo>
                    <a:pt x="21097" y="21097"/>
                  </a:lnTo>
                  <a:lnTo>
                    <a:pt x="43987" y="5661"/>
                  </a:lnTo>
                  <a:lnTo>
                    <a:pt x="72009" y="0"/>
                  </a:lnTo>
                  <a:lnTo>
                    <a:pt x="6571107" y="0"/>
                  </a:lnTo>
                  <a:lnTo>
                    <a:pt x="6599128" y="5661"/>
                  </a:lnTo>
                  <a:lnTo>
                    <a:pt x="6622018" y="21097"/>
                  </a:lnTo>
                  <a:lnTo>
                    <a:pt x="6637454" y="43987"/>
                  </a:lnTo>
                  <a:lnTo>
                    <a:pt x="6643115" y="72009"/>
                  </a:lnTo>
                  <a:lnTo>
                    <a:pt x="6643115" y="360045"/>
                  </a:lnTo>
                  <a:lnTo>
                    <a:pt x="6637454" y="388066"/>
                  </a:lnTo>
                  <a:lnTo>
                    <a:pt x="6622018" y="410956"/>
                  </a:lnTo>
                  <a:lnTo>
                    <a:pt x="6599128" y="426392"/>
                  </a:lnTo>
                  <a:lnTo>
                    <a:pt x="6571107" y="432054"/>
                  </a:lnTo>
                  <a:lnTo>
                    <a:pt x="72009" y="432054"/>
                  </a:lnTo>
                  <a:lnTo>
                    <a:pt x="43987" y="426392"/>
                  </a:lnTo>
                  <a:lnTo>
                    <a:pt x="21097" y="410956"/>
                  </a:lnTo>
                  <a:lnTo>
                    <a:pt x="5661" y="388066"/>
                  </a:lnTo>
                  <a:lnTo>
                    <a:pt x="0" y="360045"/>
                  </a:lnTo>
                  <a:lnTo>
                    <a:pt x="0" y="72009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23415" y="1787651"/>
              <a:ext cx="1581149" cy="87248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19605" y="1930895"/>
              <a:ext cx="1636014" cy="64009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29130" y="1773554"/>
              <a:ext cx="1572006" cy="86334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29130" y="1773554"/>
              <a:ext cx="1572260" cy="863600"/>
            </a:xfrm>
            <a:custGeom>
              <a:avLst/>
              <a:gdLst/>
              <a:ahLst/>
              <a:cxnLst/>
              <a:rect l="l" t="t" r="r" b="b"/>
              <a:pathLst>
                <a:path w="1572260" h="863600">
                  <a:moveTo>
                    <a:pt x="0" y="143891"/>
                  </a:moveTo>
                  <a:lnTo>
                    <a:pt x="7332" y="98397"/>
                  </a:lnTo>
                  <a:lnTo>
                    <a:pt x="27753" y="58896"/>
                  </a:lnTo>
                  <a:lnTo>
                    <a:pt x="58896" y="27753"/>
                  </a:lnTo>
                  <a:lnTo>
                    <a:pt x="98397" y="7332"/>
                  </a:lnTo>
                  <a:lnTo>
                    <a:pt x="143890" y="0"/>
                  </a:lnTo>
                  <a:lnTo>
                    <a:pt x="1428114" y="0"/>
                  </a:lnTo>
                  <a:lnTo>
                    <a:pt x="1473608" y="7332"/>
                  </a:lnTo>
                  <a:lnTo>
                    <a:pt x="1513109" y="27753"/>
                  </a:lnTo>
                  <a:lnTo>
                    <a:pt x="1544252" y="58896"/>
                  </a:lnTo>
                  <a:lnTo>
                    <a:pt x="1564673" y="98397"/>
                  </a:lnTo>
                  <a:lnTo>
                    <a:pt x="1572006" y="143891"/>
                  </a:lnTo>
                  <a:lnTo>
                    <a:pt x="1572006" y="719455"/>
                  </a:lnTo>
                  <a:lnTo>
                    <a:pt x="1564673" y="764948"/>
                  </a:lnTo>
                  <a:lnTo>
                    <a:pt x="1544252" y="804449"/>
                  </a:lnTo>
                  <a:lnTo>
                    <a:pt x="1513109" y="835592"/>
                  </a:lnTo>
                  <a:lnTo>
                    <a:pt x="1473608" y="856013"/>
                  </a:lnTo>
                  <a:lnTo>
                    <a:pt x="1428114" y="863346"/>
                  </a:lnTo>
                  <a:lnTo>
                    <a:pt x="143890" y="863346"/>
                  </a:lnTo>
                  <a:lnTo>
                    <a:pt x="98397" y="856013"/>
                  </a:lnTo>
                  <a:lnTo>
                    <a:pt x="58896" y="835592"/>
                  </a:lnTo>
                  <a:lnTo>
                    <a:pt x="27753" y="804449"/>
                  </a:lnTo>
                  <a:lnTo>
                    <a:pt x="7332" y="764948"/>
                  </a:lnTo>
                  <a:lnTo>
                    <a:pt x="0" y="719455"/>
                  </a:lnTo>
                  <a:lnTo>
                    <a:pt x="0" y="14389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522222" y="1938782"/>
            <a:ext cx="1384935" cy="507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5244">
              <a:lnSpc>
                <a:spcPct val="10530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За </a:t>
            </a:r>
            <a:r>
              <a:rPr sz="1500" b="1" dirty="0">
                <a:latin typeface="Arial"/>
                <a:cs typeface="Arial"/>
              </a:rPr>
              <a:t>медичним  призн</a:t>
            </a:r>
            <a:r>
              <a:rPr sz="1500" b="1" spc="-35" dirty="0">
                <a:latin typeface="Arial"/>
                <a:cs typeface="Arial"/>
              </a:rPr>
              <a:t>а</a:t>
            </a:r>
            <a:r>
              <a:rPr sz="1500" b="1" dirty="0">
                <a:latin typeface="Arial"/>
                <a:cs typeface="Arial"/>
              </a:rPr>
              <a:t>ченням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669029" y="1493558"/>
            <a:ext cx="1879600" cy="875665"/>
            <a:chOff x="3669029" y="1493558"/>
            <a:chExt cx="1879600" cy="875665"/>
          </a:xfrm>
        </p:grpSpPr>
        <p:sp>
          <p:nvSpPr>
            <p:cNvPr id="15" name="object 15"/>
            <p:cNvSpPr/>
            <p:nvPr/>
          </p:nvSpPr>
          <p:spPr>
            <a:xfrm>
              <a:off x="3669029" y="1546085"/>
              <a:ext cx="1879092" cy="71857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57243" y="1493558"/>
              <a:ext cx="1603248" cy="87549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15130" y="1572386"/>
              <a:ext cx="1793748" cy="63322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15130" y="1572386"/>
              <a:ext cx="1793875" cy="633730"/>
            </a:xfrm>
            <a:custGeom>
              <a:avLst/>
              <a:gdLst/>
              <a:ahLst/>
              <a:cxnLst/>
              <a:rect l="l" t="t" r="r" b="b"/>
              <a:pathLst>
                <a:path w="1793875" h="633730">
                  <a:moveTo>
                    <a:pt x="0" y="105537"/>
                  </a:moveTo>
                  <a:lnTo>
                    <a:pt x="8292" y="64454"/>
                  </a:lnTo>
                  <a:lnTo>
                    <a:pt x="30908" y="30908"/>
                  </a:lnTo>
                  <a:lnTo>
                    <a:pt x="64454" y="8292"/>
                  </a:lnTo>
                  <a:lnTo>
                    <a:pt x="105537" y="0"/>
                  </a:lnTo>
                  <a:lnTo>
                    <a:pt x="1688211" y="0"/>
                  </a:lnTo>
                  <a:lnTo>
                    <a:pt x="1729293" y="8292"/>
                  </a:lnTo>
                  <a:lnTo>
                    <a:pt x="1762839" y="30908"/>
                  </a:lnTo>
                  <a:lnTo>
                    <a:pt x="1785455" y="64454"/>
                  </a:lnTo>
                  <a:lnTo>
                    <a:pt x="1793748" y="105537"/>
                  </a:lnTo>
                  <a:lnTo>
                    <a:pt x="1793748" y="527685"/>
                  </a:lnTo>
                  <a:lnTo>
                    <a:pt x="1785455" y="568767"/>
                  </a:lnTo>
                  <a:lnTo>
                    <a:pt x="1762839" y="602313"/>
                  </a:lnTo>
                  <a:lnTo>
                    <a:pt x="1729293" y="624929"/>
                  </a:lnTo>
                  <a:lnTo>
                    <a:pt x="1688211" y="633222"/>
                  </a:lnTo>
                  <a:lnTo>
                    <a:pt x="105537" y="633222"/>
                  </a:lnTo>
                  <a:lnTo>
                    <a:pt x="64454" y="624929"/>
                  </a:lnTo>
                  <a:lnTo>
                    <a:pt x="30908" y="602313"/>
                  </a:lnTo>
                  <a:lnTo>
                    <a:pt x="8292" y="568767"/>
                  </a:lnTo>
                  <a:lnTo>
                    <a:pt x="0" y="527685"/>
                  </a:lnTo>
                  <a:lnTo>
                    <a:pt x="0" y="105537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746246" y="1112520"/>
            <a:ext cx="2105025" cy="1104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Класифікація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40" dirty="0">
                <a:latin typeface="Arial"/>
                <a:cs typeface="Arial"/>
              </a:rPr>
              <a:t>РЛФ</a:t>
            </a:r>
            <a:endParaRPr sz="1800">
              <a:latin typeface="Arial"/>
              <a:cs typeface="Arial"/>
            </a:endParaRPr>
          </a:p>
          <a:p>
            <a:pPr marR="366395" algn="ctr">
              <a:lnSpc>
                <a:spcPct val="100000"/>
              </a:lnSpc>
              <a:spcBef>
                <a:spcPts val="1290"/>
              </a:spcBef>
            </a:pPr>
            <a:r>
              <a:rPr sz="1400" b="1" spc="-10" dirty="0">
                <a:latin typeface="Arial"/>
                <a:cs typeface="Arial"/>
              </a:rPr>
              <a:t>Для</a:t>
            </a:r>
            <a:endParaRPr sz="1400">
              <a:latin typeface="Arial"/>
              <a:cs typeface="Arial"/>
            </a:endParaRPr>
          </a:p>
          <a:p>
            <a:pPr marL="259079" marR="624205" algn="ctr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вн</a:t>
            </a:r>
            <a:r>
              <a:rPr sz="1400" b="1" dirty="0">
                <a:latin typeface="Arial"/>
                <a:cs typeface="Arial"/>
              </a:rPr>
              <a:t>у</a:t>
            </a:r>
            <a:r>
              <a:rPr sz="1400" b="1" spc="-20" dirty="0">
                <a:latin typeface="Arial"/>
                <a:cs typeface="Arial"/>
              </a:rPr>
              <a:t>т</a:t>
            </a:r>
            <a:r>
              <a:rPr sz="1400" b="1" spc="-5" dirty="0">
                <a:latin typeface="Arial"/>
                <a:cs typeface="Arial"/>
              </a:rPr>
              <a:t>рішньо</a:t>
            </a:r>
            <a:r>
              <a:rPr sz="1400" b="1" spc="-25" dirty="0">
                <a:latin typeface="Arial"/>
                <a:cs typeface="Arial"/>
              </a:rPr>
              <a:t>г</a:t>
            </a:r>
            <a:r>
              <a:rPr sz="1400" b="1" spc="-5" dirty="0">
                <a:latin typeface="Arial"/>
                <a:cs typeface="Arial"/>
              </a:rPr>
              <a:t>о  </a:t>
            </a:r>
            <a:r>
              <a:rPr sz="1400" b="1" spc="-15" dirty="0">
                <a:latin typeface="Arial"/>
                <a:cs typeface="Arial"/>
              </a:rPr>
              <a:t>застосування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669029" y="2331758"/>
            <a:ext cx="1885314" cy="725170"/>
            <a:chOff x="3669029" y="2331758"/>
            <a:chExt cx="1885314" cy="725170"/>
          </a:xfrm>
        </p:grpSpPr>
        <p:sp>
          <p:nvSpPr>
            <p:cNvPr id="21" name="object 21"/>
            <p:cNvSpPr/>
            <p:nvPr/>
          </p:nvSpPr>
          <p:spPr>
            <a:xfrm>
              <a:off x="3669029" y="2331758"/>
              <a:ext cx="1879092" cy="72462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11701" y="2389606"/>
              <a:ext cx="1842516" cy="66220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15130" y="2358008"/>
              <a:ext cx="1793748" cy="63931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15130" y="2358008"/>
              <a:ext cx="1793875" cy="639445"/>
            </a:xfrm>
            <a:custGeom>
              <a:avLst/>
              <a:gdLst/>
              <a:ahLst/>
              <a:cxnLst/>
              <a:rect l="l" t="t" r="r" b="b"/>
              <a:pathLst>
                <a:path w="1793875" h="639444">
                  <a:moveTo>
                    <a:pt x="0" y="106552"/>
                  </a:moveTo>
                  <a:lnTo>
                    <a:pt x="8380" y="65097"/>
                  </a:lnTo>
                  <a:lnTo>
                    <a:pt x="31226" y="31226"/>
                  </a:lnTo>
                  <a:lnTo>
                    <a:pt x="65097" y="8380"/>
                  </a:lnTo>
                  <a:lnTo>
                    <a:pt x="106553" y="0"/>
                  </a:lnTo>
                  <a:lnTo>
                    <a:pt x="1687195" y="0"/>
                  </a:lnTo>
                  <a:lnTo>
                    <a:pt x="1728650" y="8380"/>
                  </a:lnTo>
                  <a:lnTo>
                    <a:pt x="1762521" y="31226"/>
                  </a:lnTo>
                  <a:lnTo>
                    <a:pt x="1785367" y="65097"/>
                  </a:lnTo>
                  <a:lnTo>
                    <a:pt x="1793748" y="106552"/>
                  </a:lnTo>
                  <a:lnTo>
                    <a:pt x="1793748" y="532764"/>
                  </a:lnTo>
                  <a:lnTo>
                    <a:pt x="1785367" y="574220"/>
                  </a:lnTo>
                  <a:lnTo>
                    <a:pt x="1762521" y="608091"/>
                  </a:lnTo>
                  <a:lnTo>
                    <a:pt x="1728650" y="630937"/>
                  </a:lnTo>
                  <a:lnTo>
                    <a:pt x="1687195" y="639317"/>
                  </a:lnTo>
                  <a:lnTo>
                    <a:pt x="106553" y="639317"/>
                  </a:lnTo>
                  <a:lnTo>
                    <a:pt x="65097" y="630937"/>
                  </a:lnTo>
                  <a:lnTo>
                    <a:pt x="31226" y="608091"/>
                  </a:lnTo>
                  <a:lnTo>
                    <a:pt x="8380" y="574220"/>
                  </a:lnTo>
                  <a:lnTo>
                    <a:pt x="0" y="532764"/>
                  </a:lnTo>
                  <a:lnTo>
                    <a:pt x="0" y="10655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847591" y="2447036"/>
            <a:ext cx="1528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7640" marR="5080" indent="-155575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Для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зовнішнього  </a:t>
            </a:r>
            <a:r>
              <a:rPr sz="1400" b="1" spc="-15" dirty="0">
                <a:latin typeface="Arial"/>
                <a:cs typeface="Arial"/>
              </a:rPr>
              <a:t>застосування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026658" y="1498066"/>
            <a:ext cx="2241550" cy="2079625"/>
            <a:chOff x="6026658" y="1498066"/>
            <a:chExt cx="2241550" cy="2079625"/>
          </a:xfrm>
        </p:grpSpPr>
        <p:sp>
          <p:nvSpPr>
            <p:cNvPr id="27" name="object 27"/>
            <p:cNvSpPr/>
            <p:nvPr/>
          </p:nvSpPr>
          <p:spPr>
            <a:xfrm>
              <a:off x="6026658" y="1546085"/>
              <a:ext cx="2085593" cy="51360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044184" y="1498066"/>
              <a:ext cx="1153693" cy="662203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072759" y="1572387"/>
              <a:ext cx="2000249" cy="428243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182106" y="2107691"/>
              <a:ext cx="2085594" cy="137160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241542" y="2061972"/>
              <a:ext cx="1715262" cy="151561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228207" y="2133980"/>
              <a:ext cx="2000249" cy="128625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228207" y="2133980"/>
              <a:ext cx="2000250" cy="1286510"/>
            </a:xfrm>
            <a:custGeom>
              <a:avLst/>
              <a:gdLst/>
              <a:ahLst/>
              <a:cxnLst/>
              <a:rect l="l" t="t" r="r" b="b"/>
              <a:pathLst>
                <a:path w="2000250" h="1286510">
                  <a:moveTo>
                    <a:pt x="0" y="214376"/>
                  </a:moveTo>
                  <a:lnTo>
                    <a:pt x="5663" y="165231"/>
                  </a:lnTo>
                  <a:lnTo>
                    <a:pt x="21795" y="120113"/>
                  </a:lnTo>
                  <a:lnTo>
                    <a:pt x="47106" y="80308"/>
                  </a:lnTo>
                  <a:lnTo>
                    <a:pt x="80308" y="47106"/>
                  </a:lnTo>
                  <a:lnTo>
                    <a:pt x="120113" y="21795"/>
                  </a:lnTo>
                  <a:lnTo>
                    <a:pt x="165231" y="5663"/>
                  </a:lnTo>
                  <a:lnTo>
                    <a:pt x="214375" y="0"/>
                  </a:lnTo>
                  <a:lnTo>
                    <a:pt x="1785873" y="0"/>
                  </a:lnTo>
                  <a:lnTo>
                    <a:pt x="1835018" y="5663"/>
                  </a:lnTo>
                  <a:lnTo>
                    <a:pt x="1880136" y="21795"/>
                  </a:lnTo>
                  <a:lnTo>
                    <a:pt x="1919941" y="47106"/>
                  </a:lnTo>
                  <a:lnTo>
                    <a:pt x="1953143" y="80308"/>
                  </a:lnTo>
                  <a:lnTo>
                    <a:pt x="1978454" y="120113"/>
                  </a:lnTo>
                  <a:lnTo>
                    <a:pt x="1994586" y="165231"/>
                  </a:lnTo>
                  <a:lnTo>
                    <a:pt x="2000249" y="214376"/>
                  </a:lnTo>
                  <a:lnTo>
                    <a:pt x="2000249" y="1071880"/>
                  </a:lnTo>
                  <a:lnTo>
                    <a:pt x="1994586" y="1121024"/>
                  </a:lnTo>
                  <a:lnTo>
                    <a:pt x="1978454" y="1166142"/>
                  </a:lnTo>
                  <a:lnTo>
                    <a:pt x="1953143" y="1205947"/>
                  </a:lnTo>
                  <a:lnTo>
                    <a:pt x="1919941" y="1239149"/>
                  </a:lnTo>
                  <a:lnTo>
                    <a:pt x="1880136" y="1264460"/>
                  </a:lnTo>
                  <a:lnTo>
                    <a:pt x="1835018" y="1280592"/>
                  </a:lnTo>
                  <a:lnTo>
                    <a:pt x="1785873" y="1286256"/>
                  </a:lnTo>
                  <a:lnTo>
                    <a:pt x="214375" y="1286256"/>
                  </a:lnTo>
                  <a:lnTo>
                    <a:pt x="165231" y="1280592"/>
                  </a:lnTo>
                  <a:lnTo>
                    <a:pt x="120113" y="1264460"/>
                  </a:lnTo>
                  <a:lnTo>
                    <a:pt x="80308" y="1239149"/>
                  </a:lnTo>
                  <a:lnTo>
                    <a:pt x="47106" y="1205947"/>
                  </a:lnTo>
                  <a:lnTo>
                    <a:pt x="21795" y="1166142"/>
                  </a:lnTo>
                  <a:lnTo>
                    <a:pt x="5663" y="1121024"/>
                  </a:lnTo>
                  <a:lnTo>
                    <a:pt x="0" y="1071880"/>
                  </a:lnTo>
                  <a:lnTo>
                    <a:pt x="0" y="21437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6103671" y="1555495"/>
            <a:ext cx="1938655" cy="1442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0180" indent="-9017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170815" algn="l"/>
              </a:tabLst>
            </a:pPr>
            <a:r>
              <a:rPr sz="1400" b="1" spc="-10" dirty="0">
                <a:latin typeface="Arial"/>
                <a:cs typeface="Arial"/>
              </a:rPr>
              <a:t>Мікстури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925320" algn="l"/>
              </a:tabLst>
            </a:pP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-1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•</a:t>
            </a:r>
            <a:r>
              <a:rPr sz="1400" u="sng" spc="-2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Краплі	</a:t>
            </a:r>
            <a:endParaRPr sz="1400">
              <a:latin typeface="Arial"/>
              <a:cs typeface="Arial"/>
            </a:endParaRPr>
          </a:p>
          <a:p>
            <a:pPr marL="367665" lvl="1" indent="-89535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368300" algn="l"/>
              </a:tabLst>
            </a:pPr>
            <a:r>
              <a:rPr sz="1400" b="1" spc="-15" dirty="0">
                <a:latin typeface="Arial"/>
                <a:cs typeface="Arial"/>
              </a:rPr>
              <a:t>Полоскання</a:t>
            </a:r>
            <a:endParaRPr sz="1400">
              <a:latin typeface="Arial"/>
              <a:cs typeface="Arial"/>
            </a:endParaRPr>
          </a:p>
          <a:p>
            <a:pPr marL="367665" lvl="1" indent="-89535">
              <a:lnSpc>
                <a:spcPct val="100000"/>
              </a:lnSpc>
              <a:buFont typeface="Arial"/>
              <a:buChar char="•"/>
              <a:tabLst>
                <a:tab pos="368300" algn="l"/>
              </a:tabLst>
            </a:pPr>
            <a:r>
              <a:rPr sz="1400" b="1" spc="-10" dirty="0">
                <a:latin typeface="Arial"/>
                <a:cs typeface="Arial"/>
              </a:rPr>
              <a:t>Обмивання</a:t>
            </a:r>
            <a:endParaRPr sz="1400">
              <a:latin typeface="Arial"/>
              <a:cs typeface="Arial"/>
            </a:endParaRPr>
          </a:p>
          <a:p>
            <a:pPr marL="367665" lvl="1" indent="-89535">
              <a:lnSpc>
                <a:spcPct val="100000"/>
              </a:lnSpc>
              <a:buFont typeface="Arial"/>
              <a:buChar char="•"/>
              <a:tabLst>
                <a:tab pos="368300" algn="l"/>
              </a:tabLst>
            </a:pPr>
            <a:r>
              <a:rPr sz="1400" b="1" spc="-15" dirty="0">
                <a:latin typeface="Arial"/>
                <a:cs typeface="Arial"/>
              </a:rPr>
              <a:t>Примочки</a:t>
            </a:r>
            <a:endParaRPr sz="1400">
              <a:latin typeface="Arial"/>
              <a:cs typeface="Arial"/>
            </a:endParaRPr>
          </a:p>
          <a:p>
            <a:pPr marL="367665" lvl="1" indent="-89535">
              <a:lnSpc>
                <a:spcPct val="100000"/>
              </a:lnSpc>
              <a:buFont typeface="Arial"/>
              <a:buChar char="•"/>
              <a:tabLst>
                <a:tab pos="368300" algn="l"/>
              </a:tabLst>
            </a:pPr>
            <a:r>
              <a:rPr sz="1400" b="1" spc="-10" dirty="0">
                <a:latin typeface="Arial"/>
                <a:cs typeface="Arial"/>
              </a:rPr>
              <a:t>Спринцювання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369811" y="2972816"/>
            <a:ext cx="7099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1600" indent="-89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102235" algn="l"/>
              </a:tabLst>
            </a:pPr>
            <a:r>
              <a:rPr sz="1400" b="1" spc="-10" dirty="0">
                <a:latin typeface="Arial"/>
                <a:cs typeface="Arial"/>
              </a:rPr>
              <a:t>Клі</a:t>
            </a:r>
            <a:r>
              <a:rPr sz="1400" b="1" spc="-40" dirty="0">
                <a:latin typeface="Arial"/>
                <a:cs typeface="Arial"/>
              </a:rPr>
              <a:t>з</a:t>
            </a:r>
            <a:r>
              <a:rPr sz="1400" b="1" spc="-5" dirty="0">
                <a:latin typeface="Arial"/>
                <a:cs typeface="Arial"/>
              </a:rPr>
              <a:t>ми</a:t>
            </a:r>
            <a:endParaRPr sz="1400">
              <a:latin typeface="Arial"/>
              <a:cs typeface="Arial"/>
            </a:endParaRPr>
          </a:p>
          <a:p>
            <a:pPr marL="101600" indent="-89535">
              <a:lnSpc>
                <a:spcPct val="100000"/>
              </a:lnSpc>
              <a:buFont typeface="Arial"/>
              <a:buChar char="•"/>
              <a:tabLst>
                <a:tab pos="102235" algn="l"/>
              </a:tabLst>
            </a:pPr>
            <a:r>
              <a:rPr sz="1400" b="1" spc="-10" dirty="0">
                <a:latin typeface="Arial"/>
                <a:cs typeface="Arial"/>
              </a:rPr>
              <a:t>Краплі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669029" y="3042666"/>
            <a:ext cx="2527300" cy="474345"/>
            <a:chOff x="3669029" y="3042666"/>
            <a:chExt cx="2527300" cy="474345"/>
          </a:xfrm>
        </p:grpSpPr>
        <p:sp>
          <p:nvSpPr>
            <p:cNvPr id="37" name="object 37"/>
            <p:cNvSpPr/>
            <p:nvPr/>
          </p:nvSpPr>
          <p:spPr>
            <a:xfrm>
              <a:off x="3669029" y="3042666"/>
              <a:ext cx="2526792" cy="445770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675887" y="3067862"/>
              <a:ext cx="2102358" cy="448767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715130" y="3068955"/>
              <a:ext cx="2441448" cy="360425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15130" y="3068955"/>
              <a:ext cx="2441575" cy="360680"/>
            </a:xfrm>
            <a:custGeom>
              <a:avLst/>
              <a:gdLst/>
              <a:ahLst/>
              <a:cxnLst/>
              <a:rect l="l" t="t" r="r" b="b"/>
              <a:pathLst>
                <a:path w="2441575" h="360679">
                  <a:moveTo>
                    <a:pt x="0" y="60071"/>
                  </a:moveTo>
                  <a:lnTo>
                    <a:pt x="4724" y="36701"/>
                  </a:lnTo>
                  <a:lnTo>
                    <a:pt x="17605" y="17605"/>
                  </a:lnTo>
                  <a:lnTo>
                    <a:pt x="36701" y="4724"/>
                  </a:lnTo>
                  <a:lnTo>
                    <a:pt x="60071" y="0"/>
                  </a:lnTo>
                  <a:lnTo>
                    <a:pt x="2381377" y="0"/>
                  </a:lnTo>
                  <a:lnTo>
                    <a:pt x="2404746" y="4724"/>
                  </a:lnTo>
                  <a:lnTo>
                    <a:pt x="2423842" y="17605"/>
                  </a:lnTo>
                  <a:lnTo>
                    <a:pt x="2436723" y="36701"/>
                  </a:lnTo>
                  <a:lnTo>
                    <a:pt x="2441448" y="60071"/>
                  </a:lnTo>
                  <a:lnTo>
                    <a:pt x="2441448" y="300355"/>
                  </a:lnTo>
                  <a:lnTo>
                    <a:pt x="2436723" y="323724"/>
                  </a:lnTo>
                  <a:lnTo>
                    <a:pt x="2423842" y="342820"/>
                  </a:lnTo>
                  <a:lnTo>
                    <a:pt x="2404746" y="355701"/>
                  </a:lnTo>
                  <a:lnTo>
                    <a:pt x="2381377" y="360425"/>
                  </a:lnTo>
                  <a:lnTo>
                    <a:pt x="60071" y="360425"/>
                  </a:lnTo>
                  <a:lnTo>
                    <a:pt x="36701" y="355701"/>
                  </a:lnTo>
                  <a:lnTo>
                    <a:pt x="17605" y="342820"/>
                  </a:lnTo>
                  <a:lnTo>
                    <a:pt x="4724" y="323724"/>
                  </a:lnTo>
                  <a:lnTo>
                    <a:pt x="0" y="300355"/>
                  </a:lnTo>
                  <a:lnTo>
                    <a:pt x="0" y="6007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3811270" y="3125216"/>
            <a:ext cx="18402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latin typeface="Arial"/>
                <a:cs typeface="Arial"/>
              </a:rPr>
              <a:t>Розчини </a:t>
            </a:r>
            <a:r>
              <a:rPr sz="1400" b="1" spc="-5" dirty="0">
                <a:latin typeface="Arial"/>
                <a:cs typeface="Arial"/>
              </a:rPr>
              <a:t>для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ін'єкцій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194180" y="1262761"/>
            <a:ext cx="5029200" cy="2821940"/>
            <a:chOff x="1194180" y="1262761"/>
            <a:chExt cx="5029200" cy="2821940"/>
          </a:xfrm>
        </p:grpSpPr>
        <p:sp>
          <p:nvSpPr>
            <p:cNvPr id="43" name="object 43"/>
            <p:cNvSpPr/>
            <p:nvPr/>
          </p:nvSpPr>
          <p:spPr>
            <a:xfrm>
              <a:off x="1194181" y="1262760"/>
              <a:ext cx="5029200" cy="2039620"/>
            </a:xfrm>
            <a:custGeom>
              <a:avLst/>
              <a:gdLst/>
              <a:ahLst/>
              <a:cxnLst/>
              <a:rect l="l" t="t" r="r" b="b"/>
              <a:pathLst>
                <a:path w="5029200" h="2039620">
                  <a:moveTo>
                    <a:pt x="282575" y="0"/>
                  </a:moveTo>
                  <a:lnTo>
                    <a:pt x="0" y="0"/>
                  </a:lnTo>
                  <a:lnTo>
                    <a:pt x="0" y="949325"/>
                  </a:lnTo>
                  <a:lnTo>
                    <a:pt x="198932" y="949325"/>
                  </a:lnTo>
                  <a:lnTo>
                    <a:pt x="139954" y="983742"/>
                  </a:lnTo>
                  <a:lnTo>
                    <a:pt x="138938" y="987552"/>
                  </a:lnTo>
                  <a:lnTo>
                    <a:pt x="142494" y="993648"/>
                  </a:lnTo>
                  <a:lnTo>
                    <a:pt x="146304" y="994664"/>
                  </a:lnTo>
                  <a:lnTo>
                    <a:pt x="224053" y="949325"/>
                  </a:lnTo>
                  <a:lnTo>
                    <a:pt x="234950" y="942975"/>
                  </a:lnTo>
                  <a:lnTo>
                    <a:pt x="224053" y="936625"/>
                  </a:lnTo>
                  <a:lnTo>
                    <a:pt x="146304" y="891286"/>
                  </a:lnTo>
                  <a:lnTo>
                    <a:pt x="142494" y="892302"/>
                  </a:lnTo>
                  <a:lnTo>
                    <a:pt x="138938" y="898398"/>
                  </a:lnTo>
                  <a:lnTo>
                    <a:pt x="139954" y="902208"/>
                  </a:lnTo>
                  <a:lnTo>
                    <a:pt x="198932" y="936625"/>
                  </a:lnTo>
                  <a:lnTo>
                    <a:pt x="12700" y="936625"/>
                  </a:lnTo>
                  <a:lnTo>
                    <a:pt x="12700" y="12700"/>
                  </a:lnTo>
                  <a:lnTo>
                    <a:pt x="282575" y="12700"/>
                  </a:lnTo>
                  <a:lnTo>
                    <a:pt x="282575" y="6350"/>
                  </a:lnTo>
                  <a:lnTo>
                    <a:pt x="282575" y="0"/>
                  </a:lnTo>
                  <a:close/>
                </a:path>
                <a:path w="5029200" h="2039620">
                  <a:moveTo>
                    <a:pt x="2521331" y="626618"/>
                  </a:moveTo>
                  <a:lnTo>
                    <a:pt x="2510434" y="620268"/>
                  </a:lnTo>
                  <a:lnTo>
                    <a:pt x="2432685" y="574929"/>
                  </a:lnTo>
                  <a:lnTo>
                    <a:pt x="2428875" y="575945"/>
                  </a:lnTo>
                  <a:lnTo>
                    <a:pt x="2425319" y="582041"/>
                  </a:lnTo>
                  <a:lnTo>
                    <a:pt x="2426335" y="585851"/>
                  </a:lnTo>
                  <a:lnTo>
                    <a:pt x="2485313" y="620268"/>
                  </a:lnTo>
                  <a:lnTo>
                    <a:pt x="2157730" y="620268"/>
                  </a:lnTo>
                  <a:lnTo>
                    <a:pt x="2157730" y="936244"/>
                  </a:lnTo>
                  <a:lnTo>
                    <a:pt x="1806956" y="936244"/>
                  </a:lnTo>
                  <a:lnTo>
                    <a:pt x="1806956" y="936498"/>
                  </a:lnTo>
                  <a:lnTo>
                    <a:pt x="1806956" y="948944"/>
                  </a:lnTo>
                  <a:lnTo>
                    <a:pt x="1806956" y="949198"/>
                  </a:lnTo>
                  <a:lnTo>
                    <a:pt x="2157730" y="949198"/>
                  </a:lnTo>
                  <a:lnTo>
                    <a:pt x="2157730" y="1422273"/>
                  </a:lnTo>
                  <a:lnTo>
                    <a:pt x="2157730" y="1993773"/>
                  </a:lnTo>
                  <a:lnTo>
                    <a:pt x="2485313" y="1993773"/>
                  </a:lnTo>
                  <a:lnTo>
                    <a:pt x="2426335" y="2028190"/>
                  </a:lnTo>
                  <a:lnTo>
                    <a:pt x="2425319" y="2032000"/>
                  </a:lnTo>
                  <a:lnTo>
                    <a:pt x="2428875" y="2038096"/>
                  </a:lnTo>
                  <a:lnTo>
                    <a:pt x="2432685" y="2039112"/>
                  </a:lnTo>
                  <a:lnTo>
                    <a:pt x="2510434" y="1993773"/>
                  </a:lnTo>
                  <a:lnTo>
                    <a:pt x="2521331" y="1987423"/>
                  </a:lnTo>
                  <a:lnTo>
                    <a:pt x="2510434" y="1981073"/>
                  </a:lnTo>
                  <a:lnTo>
                    <a:pt x="2432685" y="1935734"/>
                  </a:lnTo>
                  <a:lnTo>
                    <a:pt x="2428875" y="1936750"/>
                  </a:lnTo>
                  <a:lnTo>
                    <a:pt x="2425319" y="1942846"/>
                  </a:lnTo>
                  <a:lnTo>
                    <a:pt x="2426335" y="1946656"/>
                  </a:lnTo>
                  <a:lnTo>
                    <a:pt x="2485313" y="1981073"/>
                  </a:lnTo>
                  <a:lnTo>
                    <a:pt x="2170557" y="1981073"/>
                  </a:lnTo>
                  <a:lnTo>
                    <a:pt x="2170557" y="1422273"/>
                  </a:lnTo>
                  <a:lnTo>
                    <a:pt x="2485313" y="1422273"/>
                  </a:lnTo>
                  <a:lnTo>
                    <a:pt x="2426335" y="1456690"/>
                  </a:lnTo>
                  <a:lnTo>
                    <a:pt x="2425319" y="1460500"/>
                  </a:lnTo>
                  <a:lnTo>
                    <a:pt x="2428875" y="1466596"/>
                  </a:lnTo>
                  <a:lnTo>
                    <a:pt x="2432685" y="1467612"/>
                  </a:lnTo>
                  <a:lnTo>
                    <a:pt x="2510434" y="1422273"/>
                  </a:lnTo>
                  <a:lnTo>
                    <a:pt x="2521331" y="1415923"/>
                  </a:lnTo>
                  <a:lnTo>
                    <a:pt x="2510434" y="1409573"/>
                  </a:lnTo>
                  <a:lnTo>
                    <a:pt x="2432685" y="1364234"/>
                  </a:lnTo>
                  <a:lnTo>
                    <a:pt x="2428875" y="1365250"/>
                  </a:lnTo>
                  <a:lnTo>
                    <a:pt x="2425319" y="1371346"/>
                  </a:lnTo>
                  <a:lnTo>
                    <a:pt x="2426335" y="1375156"/>
                  </a:lnTo>
                  <a:lnTo>
                    <a:pt x="2485313" y="1409573"/>
                  </a:lnTo>
                  <a:lnTo>
                    <a:pt x="2170557" y="1409573"/>
                  </a:lnTo>
                  <a:lnTo>
                    <a:pt x="2170557" y="949198"/>
                  </a:lnTo>
                  <a:lnTo>
                    <a:pt x="2170557" y="942848"/>
                  </a:lnTo>
                  <a:lnTo>
                    <a:pt x="2170557" y="936498"/>
                  </a:lnTo>
                  <a:lnTo>
                    <a:pt x="2170430" y="936498"/>
                  </a:lnTo>
                  <a:lnTo>
                    <a:pt x="2170430" y="936244"/>
                  </a:lnTo>
                  <a:lnTo>
                    <a:pt x="2170430" y="632968"/>
                  </a:lnTo>
                  <a:lnTo>
                    <a:pt x="2485313" y="632968"/>
                  </a:lnTo>
                  <a:lnTo>
                    <a:pt x="2426335" y="667385"/>
                  </a:lnTo>
                  <a:lnTo>
                    <a:pt x="2425319" y="671195"/>
                  </a:lnTo>
                  <a:lnTo>
                    <a:pt x="2428875" y="677291"/>
                  </a:lnTo>
                  <a:lnTo>
                    <a:pt x="2432685" y="678307"/>
                  </a:lnTo>
                  <a:lnTo>
                    <a:pt x="2510434" y="632968"/>
                  </a:lnTo>
                  <a:lnTo>
                    <a:pt x="2521331" y="626618"/>
                  </a:lnTo>
                  <a:close/>
                </a:path>
                <a:path w="5029200" h="2039620">
                  <a:moveTo>
                    <a:pt x="4878324" y="523748"/>
                  </a:moveTo>
                  <a:lnTo>
                    <a:pt x="4867427" y="517398"/>
                  </a:lnTo>
                  <a:lnTo>
                    <a:pt x="4789678" y="472059"/>
                  </a:lnTo>
                  <a:lnTo>
                    <a:pt x="4785741" y="473075"/>
                  </a:lnTo>
                  <a:lnTo>
                    <a:pt x="4782185" y="479171"/>
                  </a:lnTo>
                  <a:lnTo>
                    <a:pt x="4783201" y="482981"/>
                  </a:lnTo>
                  <a:lnTo>
                    <a:pt x="4842180" y="517398"/>
                  </a:lnTo>
                  <a:lnTo>
                    <a:pt x="4589399" y="517398"/>
                  </a:lnTo>
                  <a:lnTo>
                    <a:pt x="4589399" y="620522"/>
                  </a:lnTo>
                  <a:lnTo>
                    <a:pt x="4314698" y="620522"/>
                  </a:lnTo>
                  <a:lnTo>
                    <a:pt x="4314698" y="633222"/>
                  </a:lnTo>
                  <a:lnTo>
                    <a:pt x="4602099" y="633222"/>
                  </a:lnTo>
                  <a:lnTo>
                    <a:pt x="4602099" y="626872"/>
                  </a:lnTo>
                  <a:lnTo>
                    <a:pt x="4602099" y="620522"/>
                  </a:lnTo>
                  <a:lnTo>
                    <a:pt x="4602099" y="530098"/>
                  </a:lnTo>
                  <a:lnTo>
                    <a:pt x="4842180" y="530098"/>
                  </a:lnTo>
                  <a:lnTo>
                    <a:pt x="4783201" y="564515"/>
                  </a:lnTo>
                  <a:lnTo>
                    <a:pt x="4782185" y="568325"/>
                  </a:lnTo>
                  <a:lnTo>
                    <a:pt x="4785741" y="574421"/>
                  </a:lnTo>
                  <a:lnTo>
                    <a:pt x="4789678" y="575437"/>
                  </a:lnTo>
                  <a:lnTo>
                    <a:pt x="4867427" y="530098"/>
                  </a:lnTo>
                  <a:lnTo>
                    <a:pt x="4878324" y="523748"/>
                  </a:lnTo>
                  <a:close/>
                </a:path>
                <a:path w="5029200" h="2039620">
                  <a:moveTo>
                    <a:pt x="5029073" y="1417574"/>
                  </a:moveTo>
                  <a:lnTo>
                    <a:pt x="5018176" y="1411224"/>
                  </a:lnTo>
                  <a:lnTo>
                    <a:pt x="4940427" y="1365885"/>
                  </a:lnTo>
                  <a:lnTo>
                    <a:pt x="4936617" y="1366901"/>
                  </a:lnTo>
                  <a:lnTo>
                    <a:pt x="4933061" y="1372997"/>
                  </a:lnTo>
                  <a:lnTo>
                    <a:pt x="4934077" y="1376934"/>
                  </a:lnTo>
                  <a:lnTo>
                    <a:pt x="4992852" y="1411224"/>
                  </a:lnTo>
                  <a:lnTo>
                    <a:pt x="4678172" y="1411224"/>
                  </a:lnTo>
                  <a:lnTo>
                    <a:pt x="4678172" y="1409700"/>
                  </a:lnTo>
                  <a:lnTo>
                    <a:pt x="4314698" y="1409700"/>
                  </a:lnTo>
                  <a:lnTo>
                    <a:pt x="4314698" y="1422400"/>
                  </a:lnTo>
                  <a:lnTo>
                    <a:pt x="4665472" y="1422400"/>
                  </a:lnTo>
                  <a:lnTo>
                    <a:pt x="4665472" y="1423924"/>
                  </a:lnTo>
                  <a:lnTo>
                    <a:pt x="4993068" y="1423924"/>
                  </a:lnTo>
                  <a:lnTo>
                    <a:pt x="4934077" y="1458341"/>
                  </a:lnTo>
                  <a:lnTo>
                    <a:pt x="4933061" y="1462278"/>
                  </a:lnTo>
                  <a:lnTo>
                    <a:pt x="4936617" y="1468374"/>
                  </a:lnTo>
                  <a:lnTo>
                    <a:pt x="4940427" y="1469390"/>
                  </a:lnTo>
                  <a:lnTo>
                    <a:pt x="5018202" y="1423924"/>
                  </a:lnTo>
                  <a:lnTo>
                    <a:pt x="5029073" y="1417574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383029" y="3617226"/>
              <a:ext cx="1657350" cy="371208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472945" y="3582187"/>
              <a:ext cx="1476755" cy="502132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429130" y="3643503"/>
              <a:ext cx="1572006" cy="285750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429130" y="3643503"/>
              <a:ext cx="1572260" cy="285750"/>
            </a:xfrm>
            <a:custGeom>
              <a:avLst/>
              <a:gdLst/>
              <a:ahLst/>
              <a:cxnLst/>
              <a:rect l="l" t="t" r="r" b="b"/>
              <a:pathLst>
                <a:path w="1572260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1524381" y="0"/>
                  </a:lnTo>
                  <a:lnTo>
                    <a:pt x="1542913" y="3744"/>
                  </a:lnTo>
                  <a:lnTo>
                    <a:pt x="1558051" y="13954"/>
                  </a:lnTo>
                  <a:lnTo>
                    <a:pt x="1568261" y="29092"/>
                  </a:lnTo>
                  <a:lnTo>
                    <a:pt x="1572006" y="47625"/>
                  </a:lnTo>
                  <a:lnTo>
                    <a:pt x="1572006" y="238125"/>
                  </a:lnTo>
                  <a:lnTo>
                    <a:pt x="1568261" y="256657"/>
                  </a:lnTo>
                  <a:lnTo>
                    <a:pt x="1558051" y="271795"/>
                  </a:lnTo>
                  <a:lnTo>
                    <a:pt x="1542913" y="282005"/>
                  </a:lnTo>
                  <a:lnTo>
                    <a:pt x="1524381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1623060" y="3645916"/>
            <a:ext cx="118237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За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складом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302508" y="3606596"/>
            <a:ext cx="1656714" cy="448945"/>
            <a:chOff x="3302508" y="3606596"/>
            <a:chExt cx="1656714" cy="448945"/>
          </a:xfrm>
        </p:grpSpPr>
        <p:sp>
          <p:nvSpPr>
            <p:cNvPr id="50" name="object 50"/>
            <p:cNvSpPr/>
            <p:nvPr/>
          </p:nvSpPr>
          <p:spPr>
            <a:xfrm>
              <a:off x="3302508" y="3618750"/>
              <a:ext cx="1656588" cy="371208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698748" y="3606596"/>
              <a:ext cx="862545" cy="448767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348609" y="3645027"/>
              <a:ext cx="1571243" cy="28575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348609" y="3645027"/>
              <a:ext cx="1571625" cy="285750"/>
            </a:xfrm>
            <a:custGeom>
              <a:avLst/>
              <a:gdLst/>
              <a:ahLst/>
              <a:cxnLst/>
              <a:rect l="l" t="t" r="r" b="b"/>
              <a:pathLst>
                <a:path w="1571625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1523618" y="0"/>
                  </a:lnTo>
                  <a:lnTo>
                    <a:pt x="1542151" y="3744"/>
                  </a:lnTo>
                  <a:lnTo>
                    <a:pt x="1557289" y="13954"/>
                  </a:lnTo>
                  <a:lnTo>
                    <a:pt x="1567499" y="29092"/>
                  </a:lnTo>
                  <a:lnTo>
                    <a:pt x="1571243" y="47625"/>
                  </a:lnTo>
                  <a:lnTo>
                    <a:pt x="1571243" y="238125"/>
                  </a:lnTo>
                  <a:lnTo>
                    <a:pt x="1567499" y="256657"/>
                  </a:lnTo>
                  <a:lnTo>
                    <a:pt x="1557289" y="271795"/>
                  </a:lnTo>
                  <a:lnTo>
                    <a:pt x="1542151" y="282005"/>
                  </a:lnTo>
                  <a:lnTo>
                    <a:pt x="1523618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3834384" y="3664203"/>
            <a:ext cx="59944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latin typeface="Arial"/>
                <a:cs typeface="Arial"/>
              </a:rPr>
              <a:t>Прості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3311652" y="4033316"/>
            <a:ext cx="1657350" cy="448945"/>
            <a:chOff x="3311652" y="4033316"/>
            <a:chExt cx="1657350" cy="448945"/>
          </a:xfrm>
        </p:grpSpPr>
        <p:sp>
          <p:nvSpPr>
            <p:cNvPr id="56" name="object 56"/>
            <p:cNvSpPr/>
            <p:nvPr/>
          </p:nvSpPr>
          <p:spPr>
            <a:xfrm>
              <a:off x="3311652" y="4046232"/>
              <a:ext cx="1657350" cy="371208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644646" y="4033316"/>
              <a:ext cx="1038580" cy="448767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357753" y="4072509"/>
              <a:ext cx="1572006" cy="285750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357753" y="4072509"/>
              <a:ext cx="1572260" cy="285750"/>
            </a:xfrm>
            <a:custGeom>
              <a:avLst/>
              <a:gdLst/>
              <a:ahLst/>
              <a:cxnLst/>
              <a:rect l="l" t="t" r="r" b="b"/>
              <a:pathLst>
                <a:path w="1572260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1524381" y="0"/>
                  </a:lnTo>
                  <a:lnTo>
                    <a:pt x="1542913" y="3744"/>
                  </a:lnTo>
                  <a:lnTo>
                    <a:pt x="1558051" y="13954"/>
                  </a:lnTo>
                  <a:lnTo>
                    <a:pt x="1568261" y="29092"/>
                  </a:lnTo>
                  <a:lnTo>
                    <a:pt x="1572006" y="47625"/>
                  </a:lnTo>
                  <a:lnTo>
                    <a:pt x="1572006" y="238125"/>
                  </a:lnTo>
                  <a:lnTo>
                    <a:pt x="1568261" y="256657"/>
                  </a:lnTo>
                  <a:lnTo>
                    <a:pt x="1558051" y="271795"/>
                  </a:lnTo>
                  <a:lnTo>
                    <a:pt x="1542913" y="282005"/>
                  </a:lnTo>
                  <a:lnTo>
                    <a:pt x="1524381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3780028" y="4091177"/>
            <a:ext cx="72580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Складні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5247132" y="3426688"/>
            <a:ext cx="3397250" cy="1238885"/>
            <a:chOff x="5247132" y="3426688"/>
            <a:chExt cx="3397250" cy="1238885"/>
          </a:xfrm>
        </p:grpSpPr>
        <p:sp>
          <p:nvSpPr>
            <p:cNvPr id="62" name="object 62"/>
            <p:cNvSpPr/>
            <p:nvPr/>
          </p:nvSpPr>
          <p:spPr>
            <a:xfrm>
              <a:off x="5247132" y="3474707"/>
              <a:ext cx="2871216" cy="513600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620512" y="3426688"/>
              <a:ext cx="2223516" cy="662203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293233" y="3501008"/>
              <a:ext cx="2785871" cy="428243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293233" y="3501008"/>
              <a:ext cx="2786380" cy="428625"/>
            </a:xfrm>
            <a:custGeom>
              <a:avLst/>
              <a:gdLst/>
              <a:ahLst/>
              <a:cxnLst/>
              <a:rect l="l" t="t" r="r" b="b"/>
              <a:pathLst>
                <a:path w="2786379" h="428625">
                  <a:moveTo>
                    <a:pt x="0" y="71374"/>
                  </a:moveTo>
                  <a:lnTo>
                    <a:pt x="5615" y="43612"/>
                  </a:lnTo>
                  <a:lnTo>
                    <a:pt x="20923" y="20923"/>
                  </a:lnTo>
                  <a:lnTo>
                    <a:pt x="43612" y="5615"/>
                  </a:lnTo>
                  <a:lnTo>
                    <a:pt x="71374" y="0"/>
                  </a:lnTo>
                  <a:lnTo>
                    <a:pt x="2714497" y="0"/>
                  </a:lnTo>
                  <a:lnTo>
                    <a:pt x="2742259" y="5615"/>
                  </a:lnTo>
                  <a:lnTo>
                    <a:pt x="2764948" y="20923"/>
                  </a:lnTo>
                  <a:lnTo>
                    <a:pt x="2780256" y="43612"/>
                  </a:lnTo>
                  <a:lnTo>
                    <a:pt x="2785871" y="71374"/>
                  </a:lnTo>
                  <a:lnTo>
                    <a:pt x="2785871" y="356869"/>
                  </a:lnTo>
                  <a:lnTo>
                    <a:pt x="2780256" y="384631"/>
                  </a:lnTo>
                  <a:lnTo>
                    <a:pt x="2764948" y="407320"/>
                  </a:lnTo>
                  <a:lnTo>
                    <a:pt x="2742259" y="422628"/>
                  </a:lnTo>
                  <a:lnTo>
                    <a:pt x="2714497" y="428243"/>
                  </a:lnTo>
                  <a:lnTo>
                    <a:pt x="71374" y="428243"/>
                  </a:lnTo>
                  <a:lnTo>
                    <a:pt x="43612" y="422628"/>
                  </a:lnTo>
                  <a:lnTo>
                    <a:pt x="20923" y="407320"/>
                  </a:lnTo>
                  <a:lnTo>
                    <a:pt x="5615" y="384631"/>
                  </a:lnTo>
                  <a:lnTo>
                    <a:pt x="0" y="356869"/>
                  </a:lnTo>
                  <a:lnTo>
                    <a:pt x="0" y="7137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247132" y="4050791"/>
              <a:ext cx="3396996" cy="514350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474208" y="4002760"/>
              <a:ext cx="2992374" cy="662203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293233" y="4077080"/>
              <a:ext cx="3311651" cy="429006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293233" y="4077080"/>
              <a:ext cx="3312160" cy="429259"/>
            </a:xfrm>
            <a:custGeom>
              <a:avLst/>
              <a:gdLst/>
              <a:ahLst/>
              <a:cxnLst/>
              <a:rect l="l" t="t" r="r" b="b"/>
              <a:pathLst>
                <a:path w="3312159" h="429260">
                  <a:moveTo>
                    <a:pt x="0" y="71501"/>
                  </a:moveTo>
                  <a:lnTo>
                    <a:pt x="5617" y="43666"/>
                  </a:lnTo>
                  <a:lnTo>
                    <a:pt x="20939" y="20939"/>
                  </a:lnTo>
                  <a:lnTo>
                    <a:pt x="43666" y="5617"/>
                  </a:lnTo>
                  <a:lnTo>
                    <a:pt x="71500" y="0"/>
                  </a:lnTo>
                  <a:lnTo>
                    <a:pt x="3240150" y="0"/>
                  </a:lnTo>
                  <a:lnTo>
                    <a:pt x="3267985" y="5617"/>
                  </a:lnTo>
                  <a:lnTo>
                    <a:pt x="3290712" y="20939"/>
                  </a:lnTo>
                  <a:lnTo>
                    <a:pt x="3306034" y="43666"/>
                  </a:lnTo>
                  <a:lnTo>
                    <a:pt x="3311651" y="71501"/>
                  </a:lnTo>
                  <a:lnTo>
                    <a:pt x="3311651" y="357505"/>
                  </a:lnTo>
                  <a:lnTo>
                    <a:pt x="3306034" y="385339"/>
                  </a:lnTo>
                  <a:lnTo>
                    <a:pt x="3290712" y="408066"/>
                  </a:lnTo>
                  <a:lnTo>
                    <a:pt x="3267985" y="423388"/>
                  </a:lnTo>
                  <a:lnTo>
                    <a:pt x="3240150" y="429006"/>
                  </a:lnTo>
                  <a:lnTo>
                    <a:pt x="71500" y="429006"/>
                  </a:lnTo>
                  <a:lnTo>
                    <a:pt x="43666" y="423388"/>
                  </a:lnTo>
                  <a:lnTo>
                    <a:pt x="20939" y="408066"/>
                  </a:lnTo>
                  <a:lnTo>
                    <a:pt x="5617" y="385339"/>
                  </a:lnTo>
                  <a:lnTo>
                    <a:pt x="0" y="357505"/>
                  </a:lnTo>
                  <a:lnTo>
                    <a:pt x="0" y="7150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5609590" y="3484371"/>
            <a:ext cx="2679700" cy="1028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79120" marR="678180" indent="-421005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З </a:t>
            </a:r>
            <a:r>
              <a:rPr sz="1400" b="1" spc="-10" dirty="0">
                <a:latin typeface="Arial"/>
                <a:cs typeface="Arial"/>
              </a:rPr>
              <a:t>одного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розчинного  </a:t>
            </a:r>
            <a:r>
              <a:rPr sz="1400" b="1" dirty="0">
                <a:latin typeface="Arial"/>
                <a:cs typeface="Arial"/>
              </a:rPr>
              <a:t>інгредієнту</a:t>
            </a:r>
            <a:endParaRPr sz="1400">
              <a:latin typeface="Arial"/>
              <a:cs typeface="Arial"/>
            </a:endParaRPr>
          </a:p>
          <a:p>
            <a:pPr marL="814705" marR="5080" indent="-802640">
              <a:lnSpc>
                <a:spcPct val="100000"/>
              </a:lnSpc>
              <a:spcBef>
                <a:spcPts val="1180"/>
              </a:spcBef>
            </a:pPr>
            <a:r>
              <a:rPr sz="1400" b="1" spc="-5" dirty="0">
                <a:latin typeface="Arial"/>
                <a:cs typeface="Arial"/>
              </a:rPr>
              <a:t>З </a:t>
            </a:r>
            <a:r>
              <a:rPr sz="1400" b="1" spc="-20" dirty="0">
                <a:latin typeface="Arial"/>
                <a:cs typeface="Arial"/>
              </a:rPr>
              <a:t>двох </a:t>
            </a:r>
            <a:r>
              <a:rPr sz="1400" b="1" dirty="0">
                <a:latin typeface="Arial"/>
                <a:cs typeface="Arial"/>
              </a:rPr>
              <a:t>або </a:t>
            </a:r>
            <a:r>
              <a:rPr sz="1400" b="1" spc="-5" dirty="0">
                <a:latin typeface="Arial"/>
                <a:cs typeface="Arial"/>
              </a:rPr>
              <a:t>більше </a:t>
            </a:r>
            <a:r>
              <a:rPr sz="1400" b="1" spc="-15" dirty="0">
                <a:latin typeface="Arial"/>
                <a:cs typeface="Arial"/>
              </a:rPr>
              <a:t>розчинних  </a:t>
            </a:r>
            <a:r>
              <a:rPr sz="1400" b="1" spc="-5" dirty="0">
                <a:latin typeface="Arial"/>
                <a:cs typeface="Arial"/>
              </a:rPr>
              <a:t>інгредієнтів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1194180" y="1262761"/>
            <a:ext cx="4099560" cy="4093845"/>
            <a:chOff x="1194180" y="1262761"/>
            <a:chExt cx="4099560" cy="4093845"/>
          </a:xfrm>
        </p:grpSpPr>
        <p:sp>
          <p:nvSpPr>
            <p:cNvPr id="72" name="object 72"/>
            <p:cNvSpPr/>
            <p:nvPr/>
          </p:nvSpPr>
          <p:spPr>
            <a:xfrm>
              <a:off x="1194181" y="1262760"/>
              <a:ext cx="4099560" cy="3061335"/>
            </a:xfrm>
            <a:custGeom>
              <a:avLst/>
              <a:gdLst/>
              <a:ahLst/>
              <a:cxnLst/>
              <a:rect l="l" t="t" r="r" b="b"/>
              <a:pathLst>
                <a:path w="4099560" h="3061335">
                  <a:moveTo>
                    <a:pt x="282575" y="0"/>
                  </a:moveTo>
                  <a:lnTo>
                    <a:pt x="0" y="0"/>
                  </a:lnTo>
                  <a:lnTo>
                    <a:pt x="0" y="2530475"/>
                  </a:lnTo>
                  <a:lnTo>
                    <a:pt x="198932" y="2530475"/>
                  </a:lnTo>
                  <a:lnTo>
                    <a:pt x="139954" y="2564892"/>
                  </a:lnTo>
                  <a:lnTo>
                    <a:pt x="138938" y="2568702"/>
                  </a:lnTo>
                  <a:lnTo>
                    <a:pt x="142494" y="2574798"/>
                  </a:lnTo>
                  <a:lnTo>
                    <a:pt x="146304" y="2575814"/>
                  </a:lnTo>
                  <a:lnTo>
                    <a:pt x="224053" y="2530475"/>
                  </a:lnTo>
                  <a:lnTo>
                    <a:pt x="234950" y="2524125"/>
                  </a:lnTo>
                  <a:lnTo>
                    <a:pt x="224053" y="2517775"/>
                  </a:lnTo>
                  <a:lnTo>
                    <a:pt x="146304" y="2472436"/>
                  </a:lnTo>
                  <a:lnTo>
                    <a:pt x="142494" y="2473452"/>
                  </a:lnTo>
                  <a:lnTo>
                    <a:pt x="138938" y="2479548"/>
                  </a:lnTo>
                  <a:lnTo>
                    <a:pt x="139954" y="2483358"/>
                  </a:lnTo>
                  <a:lnTo>
                    <a:pt x="198932" y="2517775"/>
                  </a:lnTo>
                  <a:lnTo>
                    <a:pt x="12700" y="2517775"/>
                  </a:lnTo>
                  <a:lnTo>
                    <a:pt x="12700" y="12700"/>
                  </a:lnTo>
                  <a:lnTo>
                    <a:pt x="282575" y="12700"/>
                  </a:lnTo>
                  <a:lnTo>
                    <a:pt x="282575" y="6350"/>
                  </a:lnTo>
                  <a:lnTo>
                    <a:pt x="282575" y="0"/>
                  </a:lnTo>
                  <a:close/>
                </a:path>
                <a:path w="4099560" h="3061335">
                  <a:moveTo>
                    <a:pt x="2164194" y="2952635"/>
                  </a:moveTo>
                  <a:lnTo>
                    <a:pt x="2153310" y="2946273"/>
                  </a:lnTo>
                  <a:lnTo>
                    <a:pt x="2075548" y="2900934"/>
                  </a:lnTo>
                  <a:lnTo>
                    <a:pt x="2071611" y="2901950"/>
                  </a:lnTo>
                  <a:lnTo>
                    <a:pt x="2068068" y="2908046"/>
                  </a:lnTo>
                  <a:lnTo>
                    <a:pt x="2069084" y="2911856"/>
                  </a:lnTo>
                  <a:lnTo>
                    <a:pt x="2128050" y="2946273"/>
                  </a:lnTo>
                  <a:lnTo>
                    <a:pt x="1991868" y="2946273"/>
                  </a:lnTo>
                  <a:lnTo>
                    <a:pt x="1991868" y="2531199"/>
                  </a:lnTo>
                  <a:lnTo>
                    <a:pt x="2118626" y="2531770"/>
                  </a:lnTo>
                  <a:lnTo>
                    <a:pt x="2059432" y="2565908"/>
                  </a:lnTo>
                  <a:lnTo>
                    <a:pt x="2058416" y="2569718"/>
                  </a:lnTo>
                  <a:lnTo>
                    <a:pt x="2060194" y="2572766"/>
                  </a:lnTo>
                  <a:lnTo>
                    <a:pt x="2061845" y="2575814"/>
                  </a:lnTo>
                  <a:lnTo>
                    <a:pt x="2065782" y="2576830"/>
                  </a:lnTo>
                  <a:lnTo>
                    <a:pt x="2068830" y="2575179"/>
                  </a:lnTo>
                  <a:lnTo>
                    <a:pt x="2143696" y="2531872"/>
                  </a:lnTo>
                  <a:lnTo>
                    <a:pt x="2154682" y="2525522"/>
                  </a:lnTo>
                  <a:lnTo>
                    <a:pt x="2069198" y="2475230"/>
                  </a:lnTo>
                  <a:lnTo>
                    <a:pt x="2066290" y="2473452"/>
                  </a:lnTo>
                  <a:lnTo>
                    <a:pt x="2062353" y="2474468"/>
                  </a:lnTo>
                  <a:lnTo>
                    <a:pt x="2058797" y="2480564"/>
                  </a:lnTo>
                  <a:lnTo>
                    <a:pt x="2059813" y="2484374"/>
                  </a:lnTo>
                  <a:lnTo>
                    <a:pt x="2118614" y="2519070"/>
                  </a:lnTo>
                  <a:lnTo>
                    <a:pt x="1989899" y="2518486"/>
                  </a:lnTo>
                  <a:lnTo>
                    <a:pt x="1989074" y="2517648"/>
                  </a:lnTo>
                  <a:lnTo>
                    <a:pt x="1806956" y="2517648"/>
                  </a:lnTo>
                  <a:lnTo>
                    <a:pt x="1806956" y="2530348"/>
                  </a:lnTo>
                  <a:lnTo>
                    <a:pt x="1979168" y="2531135"/>
                  </a:lnTo>
                  <a:lnTo>
                    <a:pt x="1979168" y="2956179"/>
                  </a:lnTo>
                  <a:lnTo>
                    <a:pt x="1982089" y="2958973"/>
                  </a:lnTo>
                  <a:lnTo>
                    <a:pt x="2128075" y="2958973"/>
                  </a:lnTo>
                  <a:lnTo>
                    <a:pt x="2138959" y="2952635"/>
                  </a:lnTo>
                  <a:lnTo>
                    <a:pt x="2069084" y="2993390"/>
                  </a:lnTo>
                  <a:lnTo>
                    <a:pt x="2068068" y="2997200"/>
                  </a:lnTo>
                  <a:lnTo>
                    <a:pt x="2071611" y="3003296"/>
                  </a:lnTo>
                  <a:lnTo>
                    <a:pt x="2075548" y="3004312"/>
                  </a:lnTo>
                  <a:lnTo>
                    <a:pt x="2153310" y="2958973"/>
                  </a:lnTo>
                  <a:lnTo>
                    <a:pt x="2164194" y="2952635"/>
                  </a:lnTo>
                  <a:close/>
                </a:path>
                <a:path w="4099560" h="3061335">
                  <a:moveTo>
                    <a:pt x="4098798" y="2452370"/>
                  </a:moveTo>
                  <a:lnTo>
                    <a:pt x="4087825" y="2448560"/>
                  </a:lnTo>
                  <a:lnTo>
                    <a:pt x="4005199" y="2419858"/>
                  </a:lnTo>
                  <a:lnTo>
                    <a:pt x="4001897" y="2418588"/>
                  </a:lnTo>
                  <a:lnTo>
                    <a:pt x="3998214" y="2420366"/>
                  </a:lnTo>
                  <a:lnTo>
                    <a:pt x="3995928" y="2426970"/>
                  </a:lnTo>
                  <a:lnTo>
                    <a:pt x="3997706" y="2430653"/>
                  </a:lnTo>
                  <a:lnTo>
                    <a:pt x="4062184" y="2453068"/>
                  </a:lnTo>
                  <a:lnTo>
                    <a:pt x="3724402" y="2519172"/>
                  </a:lnTo>
                  <a:lnTo>
                    <a:pt x="3726942" y="2531618"/>
                  </a:lnTo>
                  <a:lnTo>
                    <a:pt x="4064470" y="2465540"/>
                  </a:lnTo>
                  <a:lnTo>
                    <a:pt x="4015994" y="2508250"/>
                  </a:lnTo>
                  <a:lnTo>
                    <a:pt x="4013327" y="2510536"/>
                  </a:lnTo>
                  <a:lnTo>
                    <a:pt x="4013073" y="2514600"/>
                  </a:lnTo>
                  <a:lnTo>
                    <a:pt x="4017645" y="2519934"/>
                  </a:lnTo>
                  <a:lnTo>
                    <a:pt x="4021709" y="2520188"/>
                  </a:lnTo>
                  <a:lnTo>
                    <a:pt x="4024376" y="2517775"/>
                  </a:lnTo>
                  <a:lnTo>
                    <a:pt x="4098798" y="2452370"/>
                  </a:lnTo>
                  <a:close/>
                </a:path>
                <a:path w="4099560" h="3061335">
                  <a:moveTo>
                    <a:pt x="4099179" y="3028442"/>
                  </a:moveTo>
                  <a:lnTo>
                    <a:pt x="4022979" y="2959608"/>
                  </a:lnTo>
                  <a:lnTo>
                    <a:pt x="4019042" y="2959862"/>
                  </a:lnTo>
                  <a:lnTo>
                    <a:pt x="4014343" y="2965069"/>
                  </a:lnTo>
                  <a:lnTo>
                    <a:pt x="4014470" y="2969133"/>
                  </a:lnTo>
                  <a:lnTo>
                    <a:pt x="4017137" y="2971419"/>
                  </a:lnTo>
                  <a:lnTo>
                    <a:pt x="4065143" y="3014865"/>
                  </a:lnTo>
                  <a:lnTo>
                    <a:pt x="3736848" y="2946019"/>
                  </a:lnTo>
                  <a:lnTo>
                    <a:pt x="3734308" y="2958465"/>
                  </a:lnTo>
                  <a:lnTo>
                    <a:pt x="4062399" y="3027299"/>
                  </a:lnTo>
                  <a:lnTo>
                    <a:pt x="4001135" y="3047746"/>
                  </a:lnTo>
                  <a:lnTo>
                    <a:pt x="3997833" y="3048762"/>
                  </a:lnTo>
                  <a:lnTo>
                    <a:pt x="3995928" y="3052445"/>
                  </a:lnTo>
                  <a:lnTo>
                    <a:pt x="3998214" y="3059049"/>
                  </a:lnTo>
                  <a:lnTo>
                    <a:pt x="4001770" y="3060827"/>
                  </a:lnTo>
                  <a:lnTo>
                    <a:pt x="4005072" y="3059811"/>
                  </a:lnTo>
                  <a:lnTo>
                    <a:pt x="4088117" y="3032125"/>
                  </a:lnTo>
                  <a:lnTo>
                    <a:pt x="4099179" y="3028442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423415" y="4658106"/>
              <a:ext cx="1581149" cy="66598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421129" y="4686300"/>
              <a:ext cx="1639062" cy="669797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429130" y="4644008"/>
              <a:ext cx="1572006" cy="656844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429130" y="4644008"/>
              <a:ext cx="1572260" cy="657225"/>
            </a:xfrm>
            <a:custGeom>
              <a:avLst/>
              <a:gdLst/>
              <a:ahLst/>
              <a:cxnLst/>
              <a:rect l="l" t="t" r="r" b="b"/>
              <a:pathLst>
                <a:path w="1572260" h="657225">
                  <a:moveTo>
                    <a:pt x="0" y="109474"/>
                  </a:moveTo>
                  <a:lnTo>
                    <a:pt x="8604" y="66865"/>
                  </a:lnTo>
                  <a:lnTo>
                    <a:pt x="32067" y="32067"/>
                  </a:lnTo>
                  <a:lnTo>
                    <a:pt x="66865" y="8604"/>
                  </a:lnTo>
                  <a:lnTo>
                    <a:pt x="109474" y="0"/>
                  </a:lnTo>
                  <a:lnTo>
                    <a:pt x="1462532" y="0"/>
                  </a:lnTo>
                  <a:lnTo>
                    <a:pt x="1505140" y="8604"/>
                  </a:lnTo>
                  <a:lnTo>
                    <a:pt x="1539938" y="32067"/>
                  </a:lnTo>
                  <a:lnTo>
                    <a:pt x="1563401" y="66865"/>
                  </a:lnTo>
                  <a:lnTo>
                    <a:pt x="1572006" y="109474"/>
                  </a:lnTo>
                  <a:lnTo>
                    <a:pt x="1572006" y="547370"/>
                  </a:lnTo>
                  <a:lnTo>
                    <a:pt x="1563401" y="589978"/>
                  </a:lnTo>
                  <a:lnTo>
                    <a:pt x="1539938" y="624776"/>
                  </a:lnTo>
                  <a:lnTo>
                    <a:pt x="1505140" y="648239"/>
                  </a:lnTo>
                  <a:lnTo>
                    <a:pt x="1462532" y="656844"/>
                  </a:lnTo>
                  <a:lnTo>
                    <a:pt x="109474" y="656844"/>
                  </a:lnTo>
                  <a:lnTo>
                    <a:pt x="66865" y="648239"/>
                  </a:lnTo>
                  <a:lnTo>
                    <a:pt x="32067" y="624776"/>
                  </a:lnTo>
                  <a:lnTo>
                    <a:pt x="8604" y="589978"/>
                  </a:lnTo>
                  <a:lnTo>
                    <a:pt x="0" y="547370"/>
                  </a:lnTo>
                  <a:lnTo>
                    <a:pt x="0" y="10947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1531111" y="4709922"/>
            <a:ext cx="13671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060" marR="5080" indent="-86995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За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природою  </a:t>
            </a:r>
            <a:r>
              <a:rPr sz="1600" b="1" spc="-10" dirty="0">
                <a:latin typeface="Arial"/>
                <a:cs typeface="Arial"/>
              </a:rPr>
              <a:t>розчинника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3311652" y="4533950"/>
            <a:ext cx="1657350" cy="805815"/>
            <a:chOff x="3311652" y="4533950"/>
            <a:chExt cx="1657350" cy="805815"/>
          </a:xfrm>
        </p:grpSpPr>
        <p:sp>
          <p:nvSpPr>
            <p:cNvPr id="79" name="object 79"/>
            <p:cNvSpPr/>
            <p:nvPr/>
          </p:nvSpPr>
          <p:spPr>
            <a:xfrm>
              <a:off x="3311652" y="4546104"/>
              <a:ext cx="1657350" cy="371208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743706" y="4533950"/>
              <a:ext cx="792441" cy="448767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357753" y="4572380"/>
              <a:ext cx="1572006" cy="285750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357753" y="4572380"/>
              <a:ext cx="1572260" cy="285750"/>
            </a:xfrm>
            <a:custGeom>
              <a:avLst/>
              <a:gdLst/>
              <a:ahLst/>
              <a:cxnLst/>
              <a:rect l="l" t="t" r="r" b="b"/>
              <a:pathLst>
                <a:path w="1572260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1524381" y="0"/>
                  </a:lnTo>
                  <a:lnTo>
                    <a:pt x="1542913" y="3744"/>
                  </a:lnTo>
                  <a:lnTo>
                    <a:pt x="1558051" y="13954"/>
                  </a:lnTo>
                  <a:lnTo>
                    <a:pt x="1568261" y="29092"/>
                  </a:lnTo>
                  <a:lnTo>
                    <a:pt x="1572006" y="47625"/>
                  </a:lnTo>
                  <a:lnTo>
                    <a:pt x="1572006" y="238125"/>
                  </a:lnTo>
                  <a:lnTo>
                    <a:pt x="1568261" y="256657"/>
                  </a:lnTo>
                  <a:lnTo>
                    <a:pt x="1558051" y="271795"/>
                  </a:lnTo>
                  <a:lnTo>
                    <a:pt x="1542913" y="282005"/>
                  </a:lnTo>
                  <a:lnTo>
                    <a:pt x="1524381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311652" y="4903482"/>
              <a:ext cx="1657350" cy="371208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640836" y="4890566"/>
              <a:ext cx="998194" cy="448767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357753" y="4929758"/>
              <a:ext cx="1572006" cy="285750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357753" y="4929758"/>
              <a:ext cx="1572260" cy="285750"/>
            </a:xfrm>
            <a:custGeom>
              <a:avLst/>
              <a:gdLst/>
              <a:ahLst/>
              <a:cxnLst/>
              <a:rect l="l" t="t" r="r" b="b"/>
              <a:pathLst>
                <a:path w="1572260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1524381" y="0"/>
                  </a:lnTo>
                  <a:lnTo>
                    <a:pt x="1542913" y="3744"/>
                  </a:lnTo>
                  <a:lnTo>
                    <a:pt x="1558051" y="13954"/>
                  </a:lnTo>
                  <a:lnTo>
                    <a:pt x="1568261" y="29092"/>
                  </a:lnTo>
                  <a:lnTo>
                    <a:pt x="1572006" y="47625"/>
                  </a:lnTo>
                  <a:lnTo>
                    <a:pt x="1572006" y="238125"/>
                  </a:lnTo>
                  <a:lnTo>
                    <a:pt x="1568261" y="256657"/>
                  </a:lnTo>
                  <a:lnTo>
                    <a:pt x="1558051" y="271795"/>
                  </a:lnTo>
                  <a:lnTo>
                    <a:pt x="1542913" y="282005"/>
                  </a:lnTo>
                  <a:lnTo>
                    <a:pt x="1524381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3776217" y="4591303"/>
            <a:ext cx="734695" cy="596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Водні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135"/>
              </a:spcBef>
            </a:pPr>
            <a:r>
              <a:rPr sz="1400" b="1" spc="-10" dirty="0">
                <a:latin typeface="Arial"/>
                <a:cs typeface="Arial"/>
              </a:rPr>
              <a:t>Не</a:t>
            </a:r>
            <a:r>
              <a:rPr sz="1400" b="1" spc="-25" dirty="0">
                <a:latin typeface="Arial"/>
                <a:cs typeface="Arial"/>
              </a:rPr>
              <a:t>во</a:t>
            </a:r>
            <a:r>
              <a:rPr sz="1400" b="1" spc="-5" dirty="0">
                <a:latin typeface="Arial"/>
                <a:cs typeface="Arial"/>
              </a:rPr>
              <a:t>дні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1383030" y="5939790"/>
            <a:ext cx="2514600" cy="502284"/>
            <a:chOff x="1383030" y="5939790"/>
            <a:chExt cx="2514600" cy="502284"/>
          </a:xfrm>
        </p:grpSpPr>
        <p:sp>
          <p:nvSpPr>
            <p:cNvPr id="89" name="object 89"/>
            <p:cNvSpPr/>
            <p:nvPr/>
          </p:nvSpPr>
          <p:spPr>
            <a:xfrm>
              <a:off x="1383030" y="5974842"/>
              <a:ext cx="2514599" cy="371208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620774" y="5939790"/>
              <a:ext cx="2092452" cy="502132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429131" y="6001131"/>
              <a:ext cx="2429256" cy="285750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429131" y="6001131"/>
              <a:ext cx="2429510" cy="285750"/>
            </a:xfrm>
            <a:custGeom>
              <a:avLst/>
              <a:gdLst/>
              <a:ahLst/>
              <a:cxnLst/>
              <a:rect l="l" t="t" r="r" b="b"/>
              <a:pathLst>
                <a:path w="2429510" h="285750">
                  <a:moveTo>
                    <a:pt x="0" y="47625"/>
                  </a:moveTo>
                  <a:lnTo>
                    <a:pt x="3744" y="29087"/>
                  </a:lnTo>
                  <a:lnTo>
                    <a:pt x="13954" y="13949"/>
                  </a:lnTo>
                  <a:lnTo>
                    <a:pt x="29092" y="3742"/>
                  </a:lnTo>
                  <a:lnTo>
                    <a:pt x="47625" y="0"/>
                  </a:lnTo>
                  <a:lnTo>
                    <a:pt x="2381631" y="0"/>
                  </a:lnTo>
                  <a:lnTo>
                    <a:pt x="2400163" y="3742"/>
                  </a:lnTo>
                  <a:lnTo>
                    <a:pt x="2415301" y="13949"/>
                  </a:lnTo>
                  <a:lnTo>
                    <a:pt x="2425511" y="29087"/>
                  </a:lnTo>
                  <a:lnTo>
                    <a:pt x="2429256" y="47625"/>
                  </a:lnTo>
                  <a:lnTo>
                    <a:pt x="2429256" y="238125"/>
                  </a:lnTo>
                  <a:lnTo>
                    <a:pt x="2425511" y="256662"/>
                  </a:lnTo>
                  <a:lnTo>
                    <a:pt x="2415301" y="271800"/>
                  </a:lnTo>
                  <a:lnTo>
                    <a:pt x="2400163" y="282007"/>
                  </a:lnTo>
                  <a:lnTo>
                    <a:pt x="2381631" y="285750"/>
                  </a:lnTo>
                  <a:lnTo>
                    <a:pt x="47625" y="285750"/>
                  </a:lnTo>
                  <a:lnTo>
                    <a:pt x="29092" y="282007"/>
                  </a:lnTo>
                  <a:lnTo>
                    <a:pt x="13954" y="271800"/>
                  </a:lnTo>
                  <a:lnTo>
                    <a:pt x="3744" y="256662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1770888" y="6003544"/>
            <a:ext cx="17437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latin typeface="Arial"/>
                <a:cs typeface="Arial"/>
              </a:rPr>
              <a:t>Дисперсологічна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6026658" y="4890566"/>
            <a:ext cx="2472690" cy="1877695"/>
            <a:chOff x="6026658" y="4890566"/>
            <a:chExt cx="2472690" cy="1877695"/>
          </a:xfrm>
        </p:grpSpPr>
        <p:sp>
          <p:nvSpPr>
            <p:cNvPr id="95" name="object 95"/>
            <p:cNvSpPr/>
            <p:nvPr/>
          </p:nvSpPr>
          <p:spPr>
            <a:xfrm>
              <a:off x="6026658" y="6332207"/>
              <a:ext cx="2085593" cy="371208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29706" y="6319269"/>
              <a:ext cx="1369313" cy="448767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072759" y="6358509"/>
              <a:ext cx="2000249" cy="285750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072759" y="6358509"/>
              <a:ext cx="2000250" cy="285750"/>
            </a:xfrm>
            <a:custGeom>
              <a:avLst/>
              <a:gdLst/>
              <a:ahLst/>
              <a:cxnLst/>
              <a:rect l="l" t="t" r="r" b="b"/>
              <a:pathLst>
                <a:path w="2000250" h="285750">
                  <a:moveTo>
                    <a:pt x="0" y="47624"/>
                  </a:moveTo>
                  <a:lnTo>
                    <a:pt x="3744" y="29087"/>
                  </a:lnTo>
                  <a:lnTo>
                    <a:pt x="13954" y="13949"/>
                  </a:lnTo>
                  <a:lnTo>
                    <a:pt x="29092" y="3742"/>
                  </a:lnTo>
                  <a:lnTo>
                    <a:pt x="47625" y="0"/>
                  </a:lnTo>
                  <a:lnTo>
                    <a:pt x="1952624" y="0"/>
                  </a:lnTo>
                  <a:lnTo>
                    <a:pt x="1971157" y="3742"/>
                  </a:lnTo>
                  <a:lnTo>
                    <a:pt x="1986295" y="13949"/>
                  </a:lnTo>
                  <a:lnTo>
                    <a:pt x="1996505" y="29087"/>
                  </a:lnTo>
                  <a:lnTo>
                    <a:pt x="2000249" y="47624"/>
                  </a:lnTo>
                  <a:lnTo>
                    <a:pt x="2000249" y="238124"/>
                  </a:lnTo>
                  <a:lnTo>
                    <a:pt x="1996505" y="256662"/>
                  </a:lnTo>
                  <a:lnTo>
                    <a:pt x="1986295" y="271800"/>
                  </a:lnTo>
                  <a:lnTo>
                    <a:pt x="1971157" y="282007"/>
                  </a:lnTo>
                  <a:lnTo>
                    <a:pt x="1952624" y="285749"/>
                  </a:lnTo>
                  <a:lnTo>
                    <a:pt x="47625" y="285749"/>
                  </a:lnTo>
                  <a:lnTo>
                    <a:pt x="29092" y="282007"/>
                  </a:lnTo>
                  <a:lnTo>
                    <a:pt x="13954" y="271800"/>
                  </a:lnTo>
                  <a:lnTo>
                    <a:pt x="3744" y="256662"/>
                  </a:lnTo>
                  <a:lnTo>
                    <a:pt x="0" y="238124"/>
                  </a:lnTo>
                  <a:lnTo>
                    <a:pt x="0" y="4762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026658" y="5974842"/>
              <a:ext cx="2085593" cy="371208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029706" y="5962650"/>
              <a:ext cx="1050785" cy="448767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072759" y="6001131"/>
              <a:ext cx="2000249" cy="285750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072759" y="6001131"/>
              <a:ext cx="2000250" cy="285750"/>
            </a:xfrm>
            <a:custGeom>
              <a:avLst/>
              <a:gdLst/>
              <a:ahLst/>
              <a:cxnLst/>
              <a:rect l="l" t="t" r="r" b="b"/>
              <a:pathLst>
                <a:path w="2000250" h="285750">
                  <a:moveTo>
                    <a:pt x="0" y="47625"/>
                  </a:moveTo>
                  <a:lnTo>
                    <a:pt x="3744" y="29087"/>
                  </a:lnTo>
                  <a:lnTo>
                    <a:pt x="13954" y="13949"/>
                  </a:lnTo>
                  <a:lnTo>
                    <a:pt x="29092" y="3742"/>
                  </a:lnTo>
                  <a:lnTo>
                    <a:pt x="47625" y="0"/>
                  </a:lnTo>
                  <a:lnTo>
                    <a:pt x="1952624" y="0"/>
                  </a:lnTo>
                  <a:lnTo>
                    <a:pt x="1971157" y="3742"/>
                  </a:lnTo>
                  <a:lnTo>
                    <a:pt x="1986295" y="13949"/>
                  </a:lnTo>
                  <a:lnTo>
                    <a:pt x="1996505" y="29087"/>
                  </a:lnTo>
                  <a:lnTo>
                    <a:pt x="2000249" y="47625"/>
                  </a:lnTo>
                  <a:lnTo>
                    <a:pt x="2000249" y="238125"/>
                  </a:lnTo>
                  <a:lnTo>
                    <a:pt x="1996505" y="256662"/>
                  </a:lnTo>
                  <a:lnTo>
                    <a:pt x="1986295" y="271800"/>
                  </a:lnTo>
                  <a:lnTo>
                    <a:pt x="1971157" y="282007"/>
                  </a:lnTo>
                  <a:lnTo>
                    <a:pt x="1952624" y="285750"/>
                  </a:lnTo>
                  <a:lnTo>
                    <a:pt x="47625" y="285750"/>
                  </a:lnTo>
                  <a:lnTo>
                    <a:pt x="29092" y="282007"/>
                  </a:lnTo>
                  <a:lnTo>
                    <a:pt x="13954" y="271800"/>
                  </a:lnTo>
                  <a:lnTo>
                    <a:pt x="3744" y="256662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026658" y="5617464"/>
              <a:ext cx="2085593" cy="371208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029706" y="5605272"/>
              <a:ext cx="1110284" cy="448767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072759" y="5643753"/>
              <a:ext cx="2000249" cy="285750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072759" y="5643753"/>
              <a:ext cx="2000250" cy="285750"/>
            </a:xfrm>
            <a:custGeom>
              <a:avLst/>
              <a:gdLst/>
              <a:ahLst/>
              <a:cxnLst/>
              <a:rect l="l" t="t" r="r" b="b"/>
              <a:pathLst>
                <a:path w="2000250" h="285750">
                  <a:moveTo>
                    <a:pt x="0" y="47625"/>
                  </a:moveTo>
                  <a:lnTo>
                    <a:pt x="3744" y="29087"/>
                  </a:lnTo>
                  <a:lnTo>
                    <a:pt x="13954" y="13949"/>
                  </a:lnTo>
                  <a:lnTo>
                    <a:pt x="29092" y="3742"/>
                  </a:lnTo>
                  <a:lnTo>
                    <a:pt x="47625" y="0"/>
                  </a:lnTo>
                  <a:lnTo>
                    <a:pt x="1952624" y="0"/>
                  </a:lnTo>
                  <a:lnTo>
                    <a:pt x="1971157" y="3742"/>
                  </a:lnTo>
                  <a:lnTo>
                    <a:pt x="1986295" y="13949"/>
                  </a:lnTo>
                  <a:lnTo>
                    <a:pt x="1996505" y="29087"/>
                  </a:lnTo>
                  <a:lnTo>
                    <a:pt x="2000249" y="47625"/>
                  </a:lnTo>
                  <a:lnTo>
                    <a:pt x="2000249" y="238125"/>
                  </a:lnTo>
                  <a:lnTo>
                    <a:pt x="1996505" y="256662"/>
                  </a:lnTo>
                  <a:lnTo>
                    <a:pt x="1986295" y="271800"/>
                  </a:lnTo>
                  <a:lnTo>
                    <a:pt x="1971157" y="282007"/>
                  </a:lnTo>
                  <a:lnTo>
                    <a:pt x="1952624" y="285750"/>
                  </a:lnTo>
                  <a:lnTo>
                    <a:pt x="47625" y="285750"/>
                  </a:lnTo>
                  <a:lnTo>
                    <a:pt x="29092" y="282007"/>
                  </a:lnTo>
                  <a:lnTo>
                    <a:pt x="13954" y="271800"/>
                  </a:lnTo>
                  <a:lnTo>
                    <a:pt x="3744" y="256662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026658" y="5260848"/>
              <a:ext cx="2472690" cy="371208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029706" y="5247894"/>
              <a:ext cx="1812036" cy="448767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072759" y="5287137"/>
              <a:ext cx="2387345" cy="285750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072759" y="5287137"/>
              <a:ext cx="2387600" cy="285750"/>
            </a:xfrm>
            <a:custGeom>
              <a:avLst/>
              <a:gdLst/>
              <a:ahLst/>
              <a:cxnLst/>
              <a:rect l="l" t="t" r="r" b="b"/>
              <a:pathLst>
                <a:path w="2387600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2339720" y="0"/>
                  </a:lnTo>
                  <a:lnTo>
                    <a:pt x="2358253" y="3744"/>
                  </a:lnTo>
                  <a:lnTo>
                    <a:pt x="2373391" y="13954"/>
                  </a:lnTo>
                  <a:lnTo>
                    <a:pt x="2383601" y="29092"/>
                  </a:lnTo>
                  <a:lnTo>
                    <a:pt x="2387345" y="47625"/>
                  </a:lnTo>
                  <a:lnTo>
                    <a:pt x="2387345" y="238125"/>
                  </a:lnTo>
                  <a:lnTo>
                    <a:pt x="2383601" y="256657"/>
                  </a:lnTo>
                  <a:lnTo>
                    <a:pt x="2373391" y="271795"/>
                  </a:lnTo>
                  <a:lnTo>
                    <a:pt x="2358253" y="282005"/>
                  </a:lnTo>
                  <a:lnTo>
                    <a:pt x="2339720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026658" y="4903482"/>
              <a:ext cx="2472690" cy="371208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029706" y="4890566"/>
              <a:ext cx="1671827" cy="448767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072759" y="4929759"/>
              <a:ext cx="2387345" cy="285750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072759" y="4929759"/>
              <a:ext cx="2387600" cy="285750"/>
            </a:xfrm>
            <a:custGeom>
              <a:avLst/>
              <a:gdLst/>
              <a:ahLst/>
              <a:cxnLst/>
              <a:rect l="l" t="t" r="r" b="b"/>
              <a:pathLst>
                <a:path w="2387600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2339720" y="0"/>
                  </a:lnTo>
                  <a:lnTo>
                    <a:pt x="2358253" y="3744"/>
                  </a:lnTo>
                  <a:lnTo>
                    <a:pt x="2373391" y="13954"/>
                  </a:lnTo>
                  <a:lnTo>
                    <a:pt x="2383601" y="29092"/>
                  </a:lnTo>
                  <a:lnTo>
                    <a:pt x="2387345" y="47625"/>
                  </a:lnTo>
                  <a:lnTo>
                    <a:pt x="2387345" y="238125"/>
                  </a:lnTo>
                  <a:lnTo>
                    <a:pt x="2383601" y="256657"/>
                  </a:lnTo>
                  <a:lnTo>
                    <a:pt x="2373391" y="271795"/>
                  </a:lnTo>
                  <a:lnTo>
                    <a:pt x="2358253" y="282005"/>
                  </a:lnTo>
                  <a:lnTo>
                    <a:pt x="2339720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5" name="object 115"/>
          <p:cNvSpPr txBox="1"/>
          <p:nvPr/>
        </p:nvSpPr>
        <p:spPr>
          <a:xfrm>
            <a:off x="6165341" y="4948682"/>
            <a:ext cx="1549400" cy="1667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Істинні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розчини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67400"/>
              </a:lnSpc>
            </a:pPr>
            <a:r>
              <a:rPr sz="1400" b="1" spc="-10" dirty="0">
                <a:latin typeface="Arial"/>
                <a:cs typeface="Arial"/>
              </a:rPr>
              <a:t>Колоїдні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розчини  </a:t>
            </a:r>
            <a:r>
              <a:rPr sz="1400" b="1" spc="-10" dirty="0">
                <a:latin typeface="Arial"/>
                <a:cs typeface="Arial"/>
              </a:rPr>
              <a:t>Суспензії</a:t>
            </a:r>
            <a:endParaRPr sz="1400">
              <a:latin typeface="Arial"/>
              <a:cs typeface="Arial"/>
            </a:endParaRPr>
          </a:p>
          <a:p>
            <a:pPr marL="12700" marR="448309">
              <a:lnSpc>
                <a:spcPct val="167400"/>
              </a:lnSpc>
              <a:spcBef>
                <a:spcPts val="5"/>
              </a:spcBef>
            </a:pPr>
            <a:r>
              <a:rPr sz="1400" b="1" spc="-15" dirty="0">
                <a:latin typeface="Arial"/>
                <a:cs typeface="Arial"/>
              </a:rPr>
              <a:t>Емульсії  </a:t>
            </a:r>
            <a:r>
              <a:rPr sz="1400" b="1" spc="-10" dirty="0">
                <a:latin typeface="Arial"/>
                <a:cs typeface="Arial"/>
              </a:rPr>
              <a:t>К</a:t>
            </a:r>
            <a:r>
              <a:rPr sz="1400" b="1" spc="-30" dirty="0">
                <a:latin typeface="Arial"/>
                <a:cs typeface="Arial"/>
              </a:rPr>
              <a:t>ом</a:t>
            </a:r>
            <a:r>
              <a:rPr sz="1400" b="1" spc="-5" dirty="0">
                <a:latin typeface="Arial"/>
                <a:cs typeface="Arial"/>
              </a:rPr>
              <a:t>біно</a:t>
            </a:r>
            <a:r>
              <a:rPr sz="1400" b="1" spc="-25" dirty="0">
                <a:latin typeface="Arial"/>
                <a:cs typeface="Arial"/>
              </a:rPr>
              <a:t>в</a:t>
            </a:r>
            <a:r>
              <a:rPr sz="1400" b="1" spc="-10" dirty="0">
                <a:latin typeface="Arial"/>
                <a:cs typeface="Arial"/>
              </a:rPr>
              <a:t>а</a:t>
            </a:r>
            <a:r>
              <a:rPr sz="1400" b="1" spc="-5" dirty="0">
                <a:latin typeface="Arial"/>
                <a:cs typeface="Arial"/>
              </a:rPr>
              <a:t>ні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3858387" y="5020564"/>
            <a:ext cx="2214880" cy="1532890"/>
          </a:xfrm>
          <a:custGeom>
            <a:avLst/>
            <a:gdLst/>
            <a:ahLst/>
            <a:cxnLst/>
            <a:rect l="l" t="t" r="r" b="b"/>
            <a:pathLst>
              <a:path w="2214879" h="1532890">
                <a:moveTo>
                  <a:pt x="2214626" y="51689"/>
                </a:moveTo>
                <a:lnTo>
                  <a:pt x="2203729" y="45339"/>
                </a:lnTo>
                <a:lnTo>
                  <a:pt x="2125980" y="0"/>
                </a:lnTo>
                <a:lnTo>
                  <a:pt x="2122043" y="1016"/>
                </a:lnTo>
                <a:lnTo>
                  <a:pt x="2118487" y="7112"/>
                </a:lnTo>
                <a:lnTo>
                  <a:pt x="2119503" y="10922"/>
                </a:lnTo>
                <a:lnTo>
                  <a:pt x="2178481" y="45339"/>
                </a:lnTo>
                <a:lnTo>
                  <a:pt x="1100074" y="45339"/>
                </a:lnTo>
                <a:lnTo>
                  <a:pt x="1100074" y="402717"/>
                </a:lnTo>
                <a:lnTo>
                  <a:pt x="1100074" y="1116901"/>
                </a:lnTo>
                <a:lnTo>
                  <a:pt x="0" y="1116901"/>
                </a:lnTo>
                <a:lnTo>
                  <a:pt x="0" y="1130173"/>
                </a:lnTo>
                <a:lnTo>
                  <a:pt x="1102194" y="1130173"/>
                </a:lnTo>
                <a:lnTo>
                  <a:pt x="1103757" y="1131760"/>
                </a:lnTo>
                <a:lnTo>
                  <a:pt x="1846326" y="1131760"/>
                </a:lnTo>
                <a:lnTo>
                  <a:pt x="1846326" y="1484515"/>
                </a:lnTo>
                <a:lnTo>
                  <a:pt x="1849247" y="1487360"/>
                </a:lnTo>
                <a:lnTo>
                  <a:pt x="2178443" y="1487360"/>
                </a:lnTo>
                <a:lnTo>
                  <a:pt x="2189340" y="1481023"/>
                </a:lnTo>
                <a:lnTo>
                  <a:pt x="2119503" y="1521739"/>
                </a:lnTo>
                <a:lnTo>
                  <a:pt x="2118487" y="1525625"/>
                </a:lnTo>
                <a:lnTo>
                  <a:pt x="2122043" y="1531683"/>
                </a:lnTo>
                <a:lnTo>
                  <a:pt x="2125980" y="1532712"/>
                </a:lnTo>
                <a:lnTo>
                  <a:pt x="2203729" y="1487360"/>
                </a:lnTo>
                <a:lnTo>
                  <a:pt x="2214626" y="1481023"/>
                </a:lnTo>
                <a:lnTo>
                  <a:pt x="2203729" y="1474660"/>
                </a:lnTo>
                <a:lnTo>
                  <a:pt x="2125980" y="1429308"/>
                </a:lnTo>
                <a:lnTo>
                  <a:pt x="2122043" y="1430337"/>
                </a:lnTo>
                <a:lnTo>
                  <a:pt x="2118487" y="1436395"/>
                </a:lnTo>
                <a:lnTo>
                  <a:pt x="2119503" y="1440281"/>
                </a:lnTo>
                <a:lnTo>
                  <a:pt x="2178431" y="1474660"/>
                </a:lnTo>
                <a:lnTo>
                  <a:pt x="1859026" y="1474660"/>
                </a:lnTo>
                <a:lnTo>
                  <a:pt x="1859026" y="1131760"/>
                </a:lnTo>
                <a:lnTo>
                  <a:pt x="2178443" y="1131760"/>
                </a:lnTo>
                <a:lnTo>
                  <a:pt x="2119503" y="1166139"/>
                </a:lnTo>
                <a:lnTo>
                  <a:pt x="2118487" y="1170025"/>
                </a:lnTo>
                <a:lnTo>
                  <a:pt x="2122043" y="1176083"/>
                </a:lnTo>
                <a:lnTo>
                  <a:pt x="2125980" y="1177112"/>
                </a:lnTo>
                <a:lnTo>
                  <a:pt x="2203729" y="1131760"/>
                </a:lnTo>
                <a:lnTo>
                  <a:pt x="2214626" y="1125410"/>
                </a:lnTo>
                <a:lnTo>
                  <a:pt x="2203729" y="1119060"/>
                </a:lnTo>
                <a:lnTo>
                  <a:pt x="2125980" y="1073708"/>
                </a:lnTo>
                <a:lnTo>
                  <a:pt x="2122043" y="1074724"/>
                </a:lnTo>
                <a:lnTo>
                  <a:pt x="2118487" y="1080795"/>
                </a:lnTo>
                <a:lnTo>
                  <a:pt x="2119503" y="1084681"/>
                </a:lnTo>
                <a:lnTo>
                  <a:pt x="2178443" y="1119060"/>
                </a:lnTo>
                <a:lnTo>
                  <a:pt x="1859026" y="1119060"/>
                </a:lnTo>
                <a:lnTo>
                  <a:pt x="1859026" y="1117282"/>
                </a:lnTo>
                <a:lnTo>
                  <a:pt x="1859026" y="772795"/>
                </a:lnTo>
                <a:lnTo>
                  <a:pt x="2178443" y="772795"/>
                </a:lnTo>
                <a:lnTo>
                  <a:pt x="2119503" y="807173"/>
                </a:lnTo>
                <a:lnTo>
                  <a:pt x="2118487" y="811060"/>
                </a:lnTo>
                <a:lnTo>
                  <a:pt x="2122043" y="817118"/>
                </a:lnTo>
                <a:lnTo>
                  <a:pt x="2125980" y="818146"/>
                </a:lnTo>
                <a:lnTo>
                  <a:pt x="2203729" y="772795"/>
                </a:lnTo>
                <a:lnTo>
                  <a:pt x="2214626" y="766445"/>
                </a:lnTo>
                <a:lnTo>
                  <a:pt x="2203729" y="760095"/>
                </a:lnTo>
                <a:lnTo>
                  <a:pt x="2125980" y="714743"/>
                </a:lnTo>
                <a:lnTo>
                  <a:pt x="2122043" y="715772"/>
                </a:lnTo>
                <a:lnTo>
                  <a:pt x="2118487" y="721829"/>
                </a:lnTo>
                <a:lnTo>
                  <a:pt x="2119503" y="725716"/>
                </a:lnTo>
                <a:lnTo>
                  <a:pt x="2178443" y="760095"/>
                </a:lnTo>
                <a:lnTo>
                  <a:pt x="1849247" y="760095"/>
                </a:lnTo>
                <a:lnTo>
                  <a:pt x="1846326" y="762939"/>
                </a:lnTo>
                <a:lnTo>
                  <a:pt x="1846326" y="1117282"/>
                </a:lnTo>
                <a:lnTo>
                  <a:pt x="1112774" y="1117282"/>
                </a:lnTo>
                <a:lnTo>
                  <a:pt x="1112774" y="1117092"/>
                </a:lnTo>
                <a:lnTo>
                  <a:pt x="1112774" y="1116901"/>
                </a:lnTo>
                <a:lnTo>
                  <a:pt x="1112774" y="415417"/>
                </a:lnTo>
                <a:lnTo>
                  <a:pt x="2178481" y="415417"/>
                </a:lnTo>
                <a:lnTo>
                  <a:pt x="2119503" y="449834"/>
                </a:lnTo>
                <a:lnTo>
                  <a:pt x="2118487" y="453644"/>
                </a:lnTo>
                <a:lnTo>
                  <a:pt x="2122043" y="459740"/>
                </a:lnTo>
                <a:lnTo>
                  <a:pt x="2125980" y="460756"/>
                </a:lnTo>
                <a:lnTo>
                  <a:pt x="2203729" y="415417"/>
                </a:lnTo>
                <a:lnTo>
                  <a:pt x="2214626" y="409067"/>
                </a:lnTo>
                <a:lnTo>
                  <a:pt x="2203729" y="402717"/>
                </a:lnTo>
                <a:lnTo>
                  <a:pt x="2125980" y="357378"/>
                </a:lnTo>
                <a:lnTo>
                  <a:pt x="2122043" y="358394"/>
                </a:lnTo>
                <a:lnTo>
                  <a:pt x="2118487" y="364490"/>
                </a:lnTo>
                <a:lnTo>
                  <a:pt x="2119503" y="368300"/>
                </a:lnTo>
                <a:lnTo>
                  <a:pt x="2178481" y="402717"/>
                </a:lnTo>
                <a:lnTo>
                  <a:pt x="1112774" y="402717"/>
                </a:lnTo>
                <a:lnTo>
                  <a:pt x="1112774" y="58039"/>
                </a:lnTo>
                <a:lnTo>
                  <a:pt x="2178481" y="58039"/>
                </a:lnTo>
                <a:lnTo>
                  <a:pt x="2119503" y="92456"/>
                </a:lnTo>
                <a:lnTo>
                  <a:pt x="2118487" y="96266"/>
                </a:lnTo>
                <a:lnTo>
                  <a:pt x="2122043" y="102362"/>
                </a:lnTo>
                <a:lnTo>
                  <a:pt x="2125980" y="103378"/>
                </a:lnTo>
                <a:lnTo>
                  <a:pt x="2203729" y="58039"/>
                </a:lnTo>
                <a:lnTo>
                  <a:pt x="2214626" y="51689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7" name="object 117"/>
          <p:cNvGrpSpPr/>
          <p:nvPr/>
        </p:nvGrpSpPr>
        <p:grpSpPr>
          <a:xfrm>
            <a:off x="1194180" y="1262760"/>
            <a:ext cx="2164716" cy="4933315"/>
            <a:chOff x="1194180" y="1262760"/>
            <a:chExt cx="2164716" cy="4933315"/>
          </a:xfrm>
        </p:grpSpPr>
        <p:sp>
          <p:nvSpPr>
            <p:cNvPr id="118" name="object 118"/>
            <p:cNvSpPr/>
            <p:nvPr/>
          </p:nvSpPr>
          <p:spPr>
            <a:xfrm>
              <a:off x="1194180" y="1262761"/>
              <a:ext cx="282575" cy="3761740"/>
            </a:xfrm>
            <a:custGeom>
              <a:avLst/>
              <a:gdLst/>
              <a:ahLst/>
              <a:cxnLst/>
              <a:rect l="l" t="t" r="r" b="b"/>
              <a:pathLst>
                <a:path w="282575" h="3761740">
                  <a:moveTo>
                    <a:pt x="209731" y="3709987"/>
                  </a:moveTo>
                  <a:lnTo>
                    <a:pt x="139953" y="3750691"/>
                  </a:lnTo>
                  <a:lnTo>
                    <a:pt x="138937" y="3754628"/>
                  </a:lnTo>
                  <a:lnTo>
                    <a:pt x="142494" y="3760724"/>
                  </a:lnTo>
                  <a:lnTo>
                    <a:pt x="146303" y="3761740"/>
                  </a:lnTo>
                  <a:lnTo>
                    <a:pt x="224087" y="3716274"/>
                  </a:lnTo>
                  <a:lnTo>
                    <a:pt x="222377" y="3716274"/>
                  </a:lnTo>
                  <a:lnTo>
                    <a:pt x="222377" y="3715512"/>
                  </a:lnTo>
                  <a:lnTo>
                    <a:pt x="219202" y="3715512"/>
                  </a:lnTo>
                  <a:lnTo>
                    <a:pt x="209731" y="3709987"/>
                  </a:lnTo>
                  <a:close/>
                </a:path>
                <a:path w="282575" h="3761740">
                  <a:moveTo>
                    <a:pt x="282575" y="0"/>
                  </a:moveTo>
                  <a:lnTo>
                    <a:pt x="0" y="0"/>
                  </a:lnTo>
                  <a:lnTo>
                    <a:pt x="0" y="3716274"/>
                  </a:lnTo>
                  <a:lnTo>
                    <a:pt x="198954" y="3716274"/>
                  </a:lnTo>
                  <a:lnTo>
                    <a:pt x="209731" y="3709987"/>
                  </a:lnTo>
                  <a:lnTo>
                    <a:pt x="12700" y="3709924"/>
                  </a:lnTo>
                  <a:lnTo>
                    <a:pt x="6350" y="3703574"/>
                  </a:lnTo>
                  <a:lnTo>
                    <a:pt x="12700" y="3703574"/>
                  </a:lnTo>
                  <a:lnTo>
                    <a:pt x="12700" y="12700"/>
                  </a:lnTo>
                  <a:lnTo>
                    <a:pt x="6350" y="12700"/>
                  </a:lnTo>
                  <a:lnTo>
                    <a:pt x="12700" y="6350"/>
                  </a:lnTo>
                  <a:lnTo>
                    <a:pt x="282575" y="6350"/>
                  </a:lnTo>
                  <a:lnTo>
                    <a:pt x="282575" y="0"/>
                  </a:lnTo>
                  <a:close/>
                </a:path>
                <a:path w="282575" h="3761740">
                  <a:moveTo>
                    <a:pt x="224059" y="3703574"/>
                  </a:moveTo>
                  <a:lnTo>
                    <a:pt x="222377" y="3703574"/>
                  </a:lnTo>
                  <a:lnTo>
                    <a:pt x="222377" y="3716274"/>
                  </a:lnTo>
                  <a:lnTo>
                    <a:pt x="224087" y="3716274"/>
                  </a:lnTo>
                  <a:lnTo>
                    <a:pt x="234950" y="3709924"/>
                  </a:lnTo>
                  <a:lnTo>
                    <a:pt x="224059" y="3703574"/>
                  </a:lnTo>
                  <a:close/>
                </a:path>
                <a:path w="282575" h="3761740">
                  <a:moveTo>
                    <a:pt x="219202" y="3704463"/>
                  </a:moveTo>
                  <a:lnTo>
                    <a:pt x="209731" y="3709987"/>
                  </a:lnTo>
                  <a:lnTo>
                    <a:pt x="219202" y="3715512"/>
                  </a:lnTo>
                  <a:lnTo>
                    <a:pt x="219202" y="3704463"/>
                  </a:lnTo>
                  <a:close/>
                </a:path>
                <a:path w="282575" h="3761740">
                  <a:moveTo>
                    <a:pt x="222377" y="3704463"/>
                  </a:moveTo>
                  <a:lnTo>
                    <a:pt x="219202" y="3704463"/>
                  </a:lnTo>
                  <a:lnTo>
                    <a:pt x="219202" y="3715512"/>
                  </a:lnTo>
                  <a:lnTo>
                    <a:pt x="222377" y="3715512"/>
                  </a:lnTo>
                  <a:lnTo>
                    <a:pt x="222377" y="3704463"/>
                  </a:lnTo>
                  <a:close/>
                </a:path>
                <a:path w="282575" h="3761740">
                  <a:moveTo>
                    <a:pt x="146303" y="3658234"/>
                  </a:moveTo>
                  <a:lnTo>
                    <a:pt x="142494" y="3659251"/>
                  </a:lnTo>
                  <a:lnTo>
                    <a:pt x="138937" y="3665347"/>
                  </a:lnTo>
                  <a:lnTo>
                    <a:pt x="139953" y="3669283"/>
                  </a:lnTo>
                  <a:lnTo>
                    <a:pt x="209731" y="3709987"/>
                  </a:lnTo>
                  <a:lnTo>
                    <a:pt x="219202" y="3704463"/>
                  </a:lnTo>
                  <a:lnTo>
                    <a:pt x="222377" y="3704463"/>
                  </a:lnTo>
                  <a:lnTo>
                    <a:pt x="222377" y="3703574"/>
                  </a:lnTo>
                  <a:lnTo>
                    <a:pt x="224059" y="3703574"/>
                  </a:lnTo>
                  <a:lnTo>
                    <a:pt x="146303" y="3658234"/>
                  </a:lnTo>
                  <a:close/>
                </a:path>
                <a:path w="282575" h="3761740">
                  <a:moveTo>
                    <a:pt x="12700" y="3703574"/>
                  </a:moveTo>
                  <a:lnTo>
                    <a:pt x="6350" y="3703574"/>
                  </a:lnTo>
                  <a:lnTo>
                    <a:pt x="12700" y="3709924"/>
                  </a:lnTo>
                  <a:lnTo>
                    <a:pt x="12700" y="3703574"/>
                  </a:lnTo>
                  <a:close/>
                </a:path>
                <a:path w="282575" h="3761740">
                  <a:moveTo>
                    <a:pt x="198736" y="3703574"/>
                  </a:moveTo>
                  <a:lnTo>
                    <a:pt x="12700" y="3703574"/>
                  </a:lnTo>
                  <a:lnTo>
                    <a:pt x="12700" y="3709924"/>
                  </a:lnTo>
                  <a:lnTo>
                    <a:pt x="209622" y="3709924"/>
                  </a:lnTo>
                  <a:lnTo>
                    <a:pt x="198736" y="3703574"/>
                  </a:lnTo>
                  <a:close/>
                </a:path>
                <a:path w="282575" h="3761740">
                  <a:moveTo>
                    <a:pt x="12700" y="6350"/>
                  </a:moveTo>
                  <a:lnTo>
                    <a:pt x="6350" y="12700"/>
                  </a:lnTo>
                  <a:lnTo>
                    <a:pt x="12700" y="12700"/>
                  </a:lnTo>
                  <a:lnTo>
                    <a:pt x="12700" y="6350"/>
                  </a:lnTo>
                  <a:close/>
                </a:path>
                <a:path w="282575" h="3761740">
                  <a:moveTo>
                    <a:pt x="282575" y="6350"/>
                  </a:moveTo>
                  <a:lnTo>
                    <a:pt x="12700" y="6350"/>
                  </a:lnTo>
                  <a:lnTo>
                    <a:pt x="12700" y="12700"/>
                  </a:lnTo>
                  <a:lnTo>
                    <a:pt x="282575" y="12700"/>
                  </a:lnTo>
                  <a:lnTo>
                    <a:pt x="282575" y="63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194181" y="1262760"/>
              <a:ext cx="2164715" cy="4933315"/>
            </a:xfrm>
            <a:custGeom>
              <a:avLst/>
              <a:gdLst/>
              <a:ahLst/>
              <a:cxnLst/>
              <a:rect l="l" t="t" r="r" b="b"/>
              <a:pathLst>
                <a:path w="2164715" h="4933315">
                  <a:moveTo>
                    <a:pt x="282575" y="0"/>
                  </a:moveTo>
                  <a:lnTo>
                    <a:pt x="0" y="0"/>
                  </a:lnTo>
                  <a:lnTo>
                    <a:pt x="0" y="4887925"/>
                  </a:lnTo>
                  <a:lnTo>
                    <a:pt x="198894" y="4887912"/>
                  </a:lnTo>
                  <a:lnTo>
                    <a:pt x="139954" y="4922291"/>
                  </a:lnTo>
                  <a:lnTo>
                    <a:pt x="138938" y="4926177"/>
                  </a:lnTo>
                  <a:lnTo>
                    <a:pt x="142494" y="4932235"/>
                  </a:lnTo>
                  <a:lnTo>
                    <a:pt x="146304" y="4933264"/>
                  </a:lnTo>
                  <a:lnTo>
                    <a:pt x="224053" y="4887912"/>
                  </a:lnTo>
                  <a:lnTo>
                    <a:pt x="234950" y="4881562"/>
                  </a:lnTo>
                  <a:lnTo>
                    <a:pt x="224053" y="4875212"/>
                  </a:lnTo>
                  <a:lnTo>
                    <a:pt x="146304" y="4829861"/>
                  </a:lnTo>
                  <a:lnTo>
                    <a:pt x="142494" y="4830877"/>
                  </a:lnTo>
                  <a:lnTo>
                    <a:pt x="138938" y="4836934"/>
                  </a:lnTo>
                  <a:lnTo>
                    <a:pt x="139954" y="4840821"/>
                  </a:lnTo>
                  <a:lnTo>
                    <a:pt x="198894" y="4875212"/>
                  </a:lnTo>
                  <a:lnTo>
                    <a:pt x="12700" y="4875212"/>
                  </a:lnTo>
                  <a:lnTo>
                    <a:pt x="12700" y="12700"/>
                  </a:lnTo>
                  <a:lnTo>
                    <a:pt x="282575" y="12700"/>
                  </a:lnTo>
                  <a:lnTo>
                    <a:pt x="282575" y="6350"/>
                  </a:lnTo>
                  <a:lnTo>
                    <a:pt x="282575" y="0"/>
                  </a:lnTo>
                  <a:close/>
                </a:path>
                <a:path w="2164715" h="4933315">
                  <a:moveTo>
                    <a:pt x="2164207" y="3452876"/>
                  </a:moveTo>
                  <a:lnTo>
                    <a:pt x="2153310" y="3446526"/>
                  </a:lnTo>
                  <a:lnTo>
                    <a:pt x="2075548" y="3401187"/>
                  </a:lnTo>
                  <a:lnTo>
                    <a:pt x="2071611" y="3402203"/>
                  </a:lnTo>
                  <a:lnTo>
                    <a:pt x="2068068" y="3408299"/>
                  </a:lnTo>
                  <a:lnTo>
                    <a:pt x="2069084" y="3412109"/>
                  </a:lnTo>
                  <a:lnTo>
                    <a:pt x="2128062" y="3446526"/>
                  </a:lnTo>
                  <a:lnTo>
                    <a:pt x="1978406" y="3446526"/>
                  </a:lnTo>
                  <a:lnTo>
                    <a:pt x="1978406" y="3703320"/>
                  </a:lnTo>
                  <a:lnTo>
                    <a:pt x="1806956" y="3703320"/>
                  </a:lnTo>
                  <a:lnTo>
                    <a:pt x="1806956" y="3703701"/>
                  </a:lnTo>
                  <a:lnTo>
                    <a:pt x="1806956" y="3716020"/>
                  </a:lnTo>
                  <a:lnTo>
                    <a:pt x="1806956" y="3716401"/>
                  </a:lnTo>
                  <a:lnTo>
                    <a:pt x="1978406" y="3716401"/>
                  </a:lnTo>
                  <a:lnTo>
                    <a:pt x="1978406" y="3815969"/>
                  </a:lnTo>
                  <a:lnTo>
                    <a:pt x="2128075" y="3815969"/>
                  </a:lnTo>
                  <a:lnTo>
                    <a:pt x="2069084" y="3850386"/>
                  </a:lnTo>
                  <a:lnTo>
                    <a:pt x="2068068" y="3854323"/>
                  </a:lnTo>
                  <a:lnTo>
                    <a:pt x="2071611" y="3860419"/>
                  </a:lnTo>
                  <a:lnTo>
                    <a:pt x="2075548" y="3861435"/>
                  </a:lnTo>
                  <a:lnTo>
                    <a:pt x="2153335" y="3815969"/>
                  </a:lnTo>
                  <a:lnTo>
                    <a:pt x="2164207" y="3809619"/>
                  </a:lnTo>
                  <a:lnTo>
                    <a:pt x="2153310" y="3803269"/>
                  </a:lnTo>
                  <a:lnTo>
                    <a:pt x="2075548" y="3757930"/>
                  </a:lnTo>
                  <a:lnTo>
                    <a:pt x="2071611" y="3758946"/>
                  </a:lnTo>
                  <a:lnTo>
                    <a:pt x="2068068" y="3765042"/>
                  </a:lnTo>
                  <a:lnTo>
                    <a:pt x="2069084" y="3768979"/>
                  </a:lnTo>
                  <a:lnTo>
                    <a:pt x="2127859" y="3803269"/>
                  </a:lnTo>
                  <a:lnTo>
                    <a:pt x="1991106" y="3803269"/>
                  </a:lnTo>
                  <a:lnTo>
                    <a:pt x="1991106" y="3459226"/>
                  </a:lnTo>
                  <a:lnTo>
                    <a:pt x="2128062" y="3459226"/>
                  </a:lnTo>
                  <a:lnTo>
                    <a:pt x="2069084" y="3493643"/>
                  </a:lnTo>
                  <a:lnTo>
                    <a:pt x="2068068" y="3497453"/>
                  </a:lnTo>
                  <a:lnTo>
                    <a:pt x="2071611" y="3503549"/>
                  </a:lnTo>
                  <a:lnTo>
                    <a:pt x="2075548" y="3504565"/>
                  </a:lnTo>
                  <a:lnTo>
                    <a:pt x="2153310" y="3459226"/>
                  </a:lnTo>
                  <a:lnTo>
                    <a:pt x="2164207" y="3452876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8904" y="201930"/>
            <a:ext cx="788415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195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2. </a:t>
            </a:r>
            <a:r>
              <a:rPr spc="-15" dirty="0"/>
              <a:t>РОЗЧИННИКИ, </a:t>
            </a:r>
            <a:r>
              <a:rPr spc="-5" dirty="0"/>
              <a:t>ЩО </a:t>
            </a:r>
            <a:r>
              <a:rPr spc="-30" dirty="0"/>
              <a:t>ЗАСТОСОВУЮТЬСЯ </a:t>
            </a:r>
            <a:r>
              <a:rPr spc="-5" dirty="0"/>
              <a:t>В</a:t>
            </a:r>
            <a:r>
              <a:rPr spc="55" dirty="0"/>
              <a:t> </a:t>
            </a:r>
            <a:r>
              <a:rPr spc="-10" dirty="0"/>
              <a:t>ТЕХНОЛОГІЇ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РІДКИХ </a:t>
            </a:r>
            <a:r>
              <a:rPr spc="-10" dirty="0"/>
              <a:t>ЛІКАРСЬКИХ ФОРМ. </a:t>
            </a:r>
            <a:r>
              <a:rPr spc="-5" dirty="0"/>
              <a:t>ВИМОГИ ДО НИХ.</a:t>
            </a:r>
            <a:r>
              <a:rPr spc="10" dirty="0"/>
              <a:t> </a:t>
            </a:r>
            <a:r>
              <a:rPr spc="-10" dirty="0"/>
              <a:t>КЛАСИФІКАЦІЯ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141475" y="2539784"/>
            <a:ext cx="7791450" cy="4297680"/>
            <a:chOff x="1141475" y="2539784"/>
            <a:chExt cx="7791450" cy="4297680"/>
          </a:xfrm>
        </p:grpSpPr>
        <p:sp>
          <p:nvSpPr>
            <p:cNvPr id="5" name="object 5"/>
            <p:cNvSpPr/>
            <p:nvPr/>
          </p:nvSpPr>
          <p:spPr>
            <a:xfrm>
              <a:off x="1141475" y="2539784"/>
              <a:ext cx="7791450" cy="50758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98825" y="2572537"/>
              <a:ext cx="4475987" cy="5021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87576" y="2566035"/>
              <a:ext cx="7706106" cy="4221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87576" y="2566035"/>
              <a:ext cx="7706359" cy="422275"/>
            </a:xfrm>
            <a:custGeom>
              <a:avLst/>
              <a:gdLst/>
              <a:ahLst/>
              <a:cxnLst/>
              <a:rect l="l" t="t" r="r" b="b"/>
              <a:pathLst>
                <a:path w="7706359" h="422275">
                  <a:moveTo>
                    <a:pt x="0" y="70357"/>
                  </a:moveTo>
                  <a:lnTo>
                    <a:pt x="5528" y="42969"/>
                  </a:lnTo>
                  <a:lnTo>
                    <a:pt x="20605" y="20605"/>
                  </a:lnTo>
                  <a:lnTo>
                    <a:pt x="42969" y="5528"/>
                  </a:lnTo>
                  <a:lnTo>
                    <a:pt x="70357" y="0"/>
                  </a:lnTo>
                  <a:lnTo>
                    <a:pt x="7635748" y="0"/>
                  </a:lnTo>
                  <a:lnTo>
                    <a:pt x="7663136" y="5528"/>
                  </a:lnTo>
                  <a:lnTo>
                    <a:pt x="7685500" y="20605"/>
                  </a:lnTo>
                  <a:lnTo>
                    <a:pt x="7700577" y="42969"/>
                  </a:lnTo>
                  <a:lnTo>
                    <a:pt x="7706106" y="70357"/>
                  </a:lnTo>
                  <a:lnTo>
                    <a:pt x="7706106" y="351789"/>
                  </a:lnTo>
                  <a:lnTo>
                    <a:pt x="7700577" y="379178"/>
                  </a:lnTo>
                  <a:lnTo>
                    <a:pt x="7685500" y="401542"/>
                  </a:lnTo>
                  <a:lnTo>
                    <a:pt x="7663136" y="416619"/>
                  </a:lnTo>
                  <a:lnTo>
                    <a:pt x="7635748" y="422148"/>
                  </a:lnTo>
                  <a:lnTo>
                    <a:pt x="70357" y="422148"/>
                  </a:lnTo>
                  <a:lnTo>
                    <a:pt x="42969" y="416619"/>
                  </a:lnTo>
                  <a:lnTo>
                    <a:pt x="20605" y="401542"/>
                  </a:lnTo>
                  <a:lnTo>
                    <a:pt x="5528" y="379178"/>
                  </a:lnTo>
                  <a:lnTo>
                    <a:pt x="0" y="351789"/>
                  </a:lnTo>
                  <a:lnTo>
                    <a:pt x="0" y="70357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01901" y="3115843"/>
              <a:ext cx="6371844" cy="5851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0377" y="3065513"/>
              <a:ext cx="4825746" cy="74601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48002" y="3142106"/>
              <a:ext cx="6286500" cy="49987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48002" y="3142106"/>
              <a:ext cx="6286500" cy="500380"/>
            </a:xfrm>
            <a:custGeom>
              <a:avLst/>
              <a:gdLst/>
              <a:ahLst/>
              <a:cxnLst/>
              <a:rect l="l" t="t" r="r" b="b"/>
              <a:pathLst>
                <a:path w="6286500" h="500379">
                  <a:moveTo>
                    <a:pt x="0" y="83312"/>
                  </a:moveTo>
                  <a:lnTo>
                    <a:pt x="6552" y="50899"/>
                  </a:lnTo>
                  <a:lnTo>
                    <a:pt x="24415" y="24415"/>
                  </a:lnTo>
                  <a:lnTo>
                    <a:pt x="50899" y="6552"/>
                  </a:lnTo>
                  <a:lnTo>
                    <a:pt x="83311" y="0"/>
                  </a:lnTo>
                  <a:lnTo>
                    <a:pt x="6203188" y="0"/>
                  </a:lnTo>
                  <a:lnTo>
                    <a:pt x="6235600" y="6552"/>
                  </a:lnTo>
                  <a:lnTo>
                    <a:pt x="6262084" y="24415"/>
                  </a:lnTo>
                  <a:lnTo>
                    <a:pt x="6279947" y="50899"/>
                  </a:lnTo>
                  <a:lnTo>
                    <a:pt x="6286500" y="83312"/>
                  </a:lnTo>
                  <a:lnTo>
                    <a:pt x="6286500" y="416559"/>
                  </a:lnTo>
                  <a:lnTo>
                    <a:pt x="6279947" y="448972"/>
                  </a:lnTo>
                  <a:lnTo>
                    <a:pt x="6262084" y="475456"/>
                  </a:lnTo>
                  <a:lnTo>
                    <a:pt x="6235600" y="493319"/>
                  </a:lnTo>
                  <a:lnTo>
                    <a:pt x="6203188" y="499871"/>
                  </a:lnTo>
                  <a:lnTo>
                    <a:pt x="83311" y="499871"/>
                  </a:lnTo>
                  <a:lnTo>
                    <a:pt x="50899" y="493319"/>
                  </a:lnTo>
                  <a:lnTo>
                    <a:pt x="24415" y="475456"/>
                  </a:lnTo>
                  <a:lnTo>
                    <a:pt x="6552" y="448972"/>
                  </a:lnTo>
                  <a:lnTo>
                    <a:pt x="0" y="416559"/>
                  </a:lnTo>
                  <a:lnTo>
                    <a:pt x="0" y="8331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01901" y="3835158"/>
              <a:ext cx="6371844" cy="37120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90471" y="3799357"/>
              <a:ext cx="4193286" cy="50213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48002" y="3861435"/>
              <a:ext cx="6286500" cy="28575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48002" y="3861435"/>
              <a:ext cx="6286500" cy="285750"/>
            </a:xfrm>
            <a:custGeom>
              <a:avLst/>
              <a:gdLst/>
              <a:ahLst/>
              <a:cxnLst/>
              <a:rect l="l" t="t" r="r" b="b"/>
              <a:pathLst>
                <a:path w="6286500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6238875" y="0"/>
                  </a:lnTo>
                  <a:lnTo>
                    <a:pt x="6257407" y="3744"/>
                  </a:lnTo>
                  <a:lnTo>
                    <a:pt x="6272545" y="13954"/>
                  </a:lnTo>
                  <a:lnTo>
                    <a:pt x="6282755" y="29092"/>
                  </a:lnTo>
                  <a:lnTo>
                    <a:pt x="6286500" y="47625"/>
                  </a:lnTo>
                  <a:lnTo>
                    <a:pt x="6286500" y="238125"/>
                  </a:lnTo>
                  <a:lnTo>
                    <a:pt x="6282755" y="256657"/>
                  </a:lnTo>
                  <a:lnTo>
                    <a:pt x="6272545" y="271795"/>
                  </a:lnTo>
                  <a:lnTo>
                    <a:pt x="6257407" y="282005"/>
                  </a:lnTo>
                  <a:lnTo>
                    <a:pt x="6238875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01901" y="4339615"/>
              <a:ext cx="6371844" cy="5851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00377" y="4290047"/>
              <a:ext cx="6201918" cy="74601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548002" y="4365879"/>
              <a:ext cx="6286500" cy="49987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548002" y="4365879"/>
              <a:ext cx="6286500" cy="500380"/>
            </a:xfrm>
            <a:custGeom>
              <a:avLst/>
              <a:gdLst/>
              <a:ahLst/>
              <a:cxnLst/>
              <a:rect l="l" t="t" r="r" b="b"/>
              <a:pathLst>
                <a:path w="6286500" h="500379">
                  <a:moveTo>
                    <a:pt x="0" y="83312"/>
                  </a:moveTo>
                  <a:lnTo>
                    <a:pt x="6552" y="50899"/>
                  </a:lnTo>
                  <a:lnTo>
                    <a:pt x="24415" y="24415"/>
                  </a:lnTo>
                  <a:lnTo>
                    <a:pt x="50899" y="6552"/>
                  </a:lnTo>
                  <a:lnTo>
                    <a:pt x="83311" y="0"/>
                  </a:lnTo>
                  <a:lnTo>
                    <a:pt x="6203188" y="0"/>
                  </a:lnTo>
                  <a:lnTo>
                    <a:pt x="6235600" y="6552"/>
                  </a:lnTo>
                  <a:lnTo>
                    <a:pt x="6262084" y="24415"/>
                  </a:lnTo>
                  <a:lnTo>
                    <a:pt x="6279947" y="50899"/>
                  </a:lnTo>
                  <a:lnTo>
                    <a:pt x="6286500" y="83312"/>
                  </a:lnTo>
                  <a:lnTo>
                    <a:pt x="6286500" y="416560"/>
                  </a:lnTo>
                  <a:lnTo>
                    <a:pt x="6279947" y="448972"/>
                  </a:lnTo>
                  <a:lnTo>
                    <a:pt x="6262084" y="475456"/>
                  </a:lnTo>
                  <a:lnTo>
                    <a:pt x="6235600" y="493319"/>
                  </a:lnTo>
                  <a:lnTo>
                    <a:pt x="6203188" y="499872"/>
                  </a:lnTo>
                  <a:lnTo>
                    <a:pt x="83311" y="499872"/>
                  </a:lnTo>
                  <a:lnTo>
                    <a:pt x="50899" y="493319"/>
                  </a:lnTo>
                  <a:lnTo>
                    <a:pt x="24415" y="475456"/>
                  </a:lnTo>
                  <a:lnTo>
                    <a:pt x="6552" y="448972"/>
                  </a:lnTo>
                  <a:lnTo>
                    <a:pt x="0" y="416560"/>
                  </a:lnTo>
                  <a:lnTo>
                    <a:pt x="0" y="8331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01901" y="5058930"/>
              <a:ext cx="6371844" cy="37120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90471" y="5023891"/>
              <a:ext cx="4152900" cy="50213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48002" y="5085207"/>
              <a:ext cx="6286500" cy="28575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48002" y="5085207"/>
              <a:ext cx="6286500" cy="285750"/>
            </a:xfrm>
            <a:custGeom>
              <a:avLst/>
              <a:gdLst/>
              <a:ahLst/>
              <a:cxnLst/>
              <a:rect l="l" t="t" r="r" b="b"/>
              <a:pathLst>
                <a:path w="6286500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6238875" y="0"/>
                  </a:lnTo>
                  <a:lnTo>
                    <a:pt x="6257407" y="3744"/>
                  </a:lnTo>
                  <a:lnTo>
                    <a:pt x="6272545" y="13954"/>
                  </a:lnTo>
                  <a:lnTo>
                    <a:pt x="6282755" y="29092"/>
                  </a:lnTo>
                  <a:lnTo>
                    <a:pt x="6286500" y="47625"/>
                  </a:lnTo>
                  <a:lnTo>
                    <a:pt x="6286500" y="238125"/>
                  </a:lnTo>
                  <a:lnTo>
                    <a:pt x="6282755" y="256657"/>
                  </a:lnTo>
                  <a:lnTo>
                    <a:pt x="6272545" y="271795"/>
                  </a:lnTo>
                  <a:lnTo>
                    <a:pt x="6257407" y="282005"/>
                  </a:lnTo>
                  <a:lnTo>
                    <a:pt x="6238875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01901" y="5563361"/>
              <a:ext cx="6371844" cy="37120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90471" y="5528310"/>
              <a:ext cx="4644390" cy="50213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48002" y="5589651"/>
              <a:ext cx="6286500" cy="28575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48002" y="5589651"/>
              <a:ext cx="6286500" cy="285750"/>
            </a:xfrm>
            <a:custGeom>
              <a:avLst/>
              <a:gdLst/>
              <a:ahLst/>
              <a:cxnLst/>
              <a:rect l="l" t="t" r="r" b="b"/>
              <a:pathLst>
                <a:path w="6286500" h="285750">
                  <a:moveTo>
                    <a:pt x="0" y="47625"/>
                  </a:moveTo>
                  <a:lnTo>
                    <a:pt x="3744" y="29087"/>
                  </a:lnTo>
                  <a:lnTo>
                    <a:pt x="13954" y="13949"/>
                  </a:lnTo>
                  <a:lnTo>
                    <a:pt x="29092" y="3742"/>
                  </a:lnTo>
                  <a:lnTo>
                    <a:pt x="47625" y="0"/>
                  </a:lnTo>
                  <a:lnTo>
                    <a:pt x="6238875" y="0"/>
                  </a:lnTo>
                  <a:lnTo>
                    <a:pt x="6257407" y="3742"/>
                  </a:lnTo>
                  <a:lnTo>
                    <a:pt x="6272545" y="13949"/>
                  </a:lnTo>
                  <a:lnTo>
                    <a:pt x="6282755" y="29087"/>
                  </a:lnTo>
                  <a:lnTo>
                    <a:pt x="6286500" y="47625"/>
                  </a:lnTo>
                  <a:lnTo>
                    <a:pt x="6286500" y="238125"/>
                  </a:lnTo>
                  <a:lnTo>
                    <a:pt x="6282755" y="256662"/>
                  </a:lnTo>
                  <a:lnTo>
                    <a:pt x="6272545" y="271800"/>
                  </a:lnTo>
                  <a:lnTo>
                    <a:pt x="6257407" y="282007"/>
                  </a:lnTo>
                  <a:lnTo>
                    <a:pt x="6238875" y="285750"/>
                  </a:lnTo>
                  <a:lnTo>
                    <a:pt x="47625" y="285750"/>
                  </a:lnTo>
                  <a:lnTo>
                    <a:pt x="29092" y="282007"/>
                  </a:lnTo>
                  <a:lnTo>
                    <a:pt x="13954" y="271800"/>
                  </a:lnTo>
                  <a:lnTo>
                    <a:pt x="3744" y="256662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501901" y="6140196"/>
              <a:ext cx="6371844" cy="58820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501139" y="6091428"/>
              <a:ext cx="5504688" cy="74601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548002" y="6166484"/>
              <a:ext cx="6286500" cy="50292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548002" y="6166484"/>
              <a:ext cx="6286500" cy="502920"/>
            </a:xfrm>
            <a:custGeom>
              <a:avLst/>
              <a:gdLst/>
              <a:ahLst/>
              <a:cxnLst/>
              <a:rect l="l" t="t" r="r" b="b"/>
              <a:pathLst>
                <a:path w="6286500" h="502920">
                  <a:moveTo>
                    <a:pt x="0" y="83819"/>
                  </a:moveTo>
                  <a:lnTo>
                    <a:pt x="6578" y="51193"/>
                  </a:lnTo>
                  <a:lnTo>
                    <a:pt x="24526" y="24550"/>
                  </a:lnTo>
                  <a:lnTo>
                    <a:pt x="51167" y="6587"/>
                  </a:lnTo>
                  <a:lnTo>
                    <a:pt x="83820" y="0"/>
                  </a:lnTo>
                  <a:lnTo>
                    <a:pt x="6202680" y="0"/>
                  </a:lnTo>
                  <a:lnTo>
                    <a:pt x="6235332" y="6587"/>
                  </a:lnTo>
                  <a:lnTo>
                    <a:pt x="6261973" y="24550"/>
                  </a:lnTo>
                  <a:lnTo>
                    <a:pt x="6279921" y="51193"/>
                  </a:lnTo>
                  <a:lnTo>
                    <a:pt x="6286500" y="83819"/>
                  </a:lnTo>
                  <a:lnTo>
                    <a:pt x="6286500" y="419099"/>
                  </a:lnTo>
                  <a:lnTo>
                    <a:pt x="6279921" y="451726"/>
                  </a:lnTo>
                  <a:lnTo>
                    <a:pt x="6261973" y="478369"/>
                  </a:lnTo>
                  <a:lnTo>
                    <a:pt x="6235332" y="496332"/>
                  </a:lnTo>
                  <a:lnTo>
                    <a:pt x="6202680" y="502919"/>
                  </a:lnTo>
                  <a:lnTo>
                    <a:pt x="83820" y="502919"/>
                  </a:lnTo>
                  <a:lnTo>
                    <a:pt x="51167" y="496332"/>
                  </a:lnTo>
                  <a:lnTo>
                    <a:pt x="24526" y="478369"/>
                  </a:lnTo>
                  <a:lnTo>
                    <a:pt x="6578" y="451726"/>
                  </a:lnTo>
                  <a:lnTo>
                    <a:pt x="0" y="419099"/>
                  </a:lnTo>
                  <a:lnTo>
                    <a:pt x="0" y="8381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02336" y="1115059"/>
            <a:ext cx="7485380" cy="5554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56870" algn="just">
              <a:lnSpc>
                <a:spcPct val="100000"/>
              </a:lnSpc>
              <a:spcBef>
                <a:spcPts val="95"/>
              </a:spcBef>
            </a:pPr>
            <a:r>
              <a:rPr sz="2000" b="1" i="1" spc="-15" dirty="0">
                <a:latin typeface="Arial"/>
                <a:cs typeface="Arial"/>
              </a:rPr>
              <a:t>Розчинники </a:t>
            </a:r>
            <a:r>
              <a:rPr sz="2000" spc="-5" dirty="0">
                <a:latin typeface="Arial"/>
                <a:cs typeface="Arial"/>
              </a:rPr>
              <a:t>– </a:t>
            </a:r>
            <a:r>
              <a:rPr sz="2000" spc="-10" dirty="0">
                <a:latin typeface="Arial"/>
                <a:cs typeface="Arial"/>
              </a:rPr>
              <a:t>індивідуальні </a:t>
            </a:r>
            <a:r>
              <a:rPr sz="2000" spc="-5" dirty="0">
                <a:latin typeface="Arial"/>
                <a:cs typeface="Arial"/>
              </a:rPr>
              <a:t>хімічні чи </a:t>
            </a:r>
            <a:r>
              <a:rPr sz="2000" spc="-10" dirty="0">
                <a:latin typeface="Arial"/>
                <a:cs typeface="Arial"/>
              </a:rPr>
              <a:t>природні сполуки або  </a:t>
            </a:r>
            <a:r>
              <a:rPr sz="2000" spc="-5" dirty="0">
                <a:latin typeface="Arial"/>
                <a:cs typeface="Arial"/>
              </a:rPr>
              <a:t>суміші, </a:t>
            </a:r>
            <a:r>
              <a:rPr sz="2000" spc="-20" dirty="0">
                <a:latin typeface="Arial"/>
                <a:cs typeface="Arial"/>
              </a:rPr>
              <a:t>що здатні </a:t>
            </a:r>
            <a:r>
              <a:rPr sz="2000" spc="-15" dirty="0">
                <a:latin typeface="Arial"/>
                <a:cs typeface="Arial"/>
              </a:rPr>
              <a:t>розчиняти </a:t>
            </a:r>
            <a:r>
              <a:rPr sz="2000" spc="-5" dirty="0">
                <a:latin typeface="Arial"/>
                <a:cs typeface="Arial"/>
              </a:rPr>
              <a:t>різні </a:t>
            </a:r>
            <a:r>
              <a:rPr sz="2000" spc="-10" dirty="0">
                <a:latin typeface="Arial"/>
                <a:cs typeface="Arial"/>
              </a:rPr>
              <a:t>речовини, </a:t>
            </a:r>
            <a:r>
              <a:rPr sz="2000" spc="-15" dirty="0">
                <a:latin typeface="Arial"/>
                <a:cs typeface="Arial"/>
              </a:rPr>
              <a:t>тобто утворювати </a:t>
            </a:r>
            <a:r>
              <a:rPr sz="2000" spc="-5" dirty="0">
                <a:latin typeface="Arial"/>
                <a:cs typeface="Arial"/>
              </a:rPr>
              <a:t>з  ними </a:t>
            </a:r>
            <a:r>
              <a:rPr sz="2000" spc="-10" dirty="0">
                <a:latin typeface="Arial"/>
                <a:cs typeface="Arial"/>
              </a:rPr>
              <a:t>однорідні системи </a:t>
            </a:r>
            <a:r>
              <a:rPr sz="2000" spc="-5" dirty="0">
                <a:latin typeface="Arial"/>
                <a:cs typeface="Arial"/>
              </a:rPr>
              <a:t>– </a:t>
            </a:r>
            <a:r>
              <a:rPr sz="2000" spc="-15" dirty="0">
                <a:latin typeface="Arial"/>
                <a:cs typeface="Arial"/>
              </a:rPr>
              <a:t>розчини, що </a:t>
            </a:r>
            <a:r>
              <a:rPr sz="2000" spc="-5" dirty="0">
                <a:latin typeface="Arial"/>
                <a:cs typeface="Arial"/>
              </a:rPr>
              <a:t>складаються з </a:t>
            </a:r>
            <a:r>
              <a:rPr sz="2000" spc="-15" dirty="0">
                <a:latin typeface="Arial"/>
                <a:cs typeface="Arial"/>
              </a:rPr>
              <a:t>двох </a:t>
            </a:r>
            <a:r>
              <a:rPr sz="2000" spc="-10" dirty="0">
                <a:latin typeface="Arial"/>
                <a:cs typeface="Arial"/>
              </a:rPr>
              <a:t>або  </a:t>
            </a:r>
            <a:r>
              <a:rPr sz="2000" spc="-5" dirty="0">
                <a:latin typeface="Arial"/>
                <a:cs typeface="Arial"/>
              </a:rPr>
              <a:t>більшої кількості компонентів.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50">
              <a:latin typeface="Arial"/>
              <a:cs typeface="Arial"/>
            </a:endParaRPr>
          </a:p>
          <a:p>
            <a:pPr marL="2559685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Вимоги, </a:t>
            </a:r>
            <a:r>
              <a:rPr sz="1600" b="1" spc="-15" dirty="0">
                <a:latin typeface="Arial"/>
                <a:cs typeface="Arial"/>
              </a:rPr>
              <a:t>що </a:t>
            </a:r>
            <a:r>
              <a:rPr sz="1600" b="1" spc="-10" dirty="0">
                <a:latin typeface="Arial"/>
                <a:cs typeface="Arial"/>
              </a:rPr>
              <a:t>висуваються </a:t>
            </a:r>
            <a:r>
              <a:rPr sz="1600" b="1" dirty="0">
                <a:latin typeface="Arial"/>
                <a:cs typeface="Arial"/>
              </a:rPr>
              <a:t>до</a:t>
            </a:r>
            <a:r>
              <a:rPr sz="1600" b="1" spc="3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розчинників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Arial"/>
              <a:cs typeface="Arial"/>
            </a:endParaRPr>
          </a:p>
          <a:p>
            <a:pPr marL="1261110" marR="176403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Arial"/>
                <a:cs typeface="Arial"/>
              </a:rPr>
              <a:t>повинні </a:t>
            </a:r>
            <a:r>
              <a:rPr sz="1600" spc="-10" dirty="0">
                <a:latin typeface="Arial"/>
                <a:cs typeface="Arial"/>
              </a:rPr>
              <a:t>бути </a:t>
            </a:r>
            <a:r>
              <a:rPr sz="1600" dirty="0">
                <a:latin typeface="Arial"/>
                <a:cs typeface="Arial"/>
              </a:rPr>
              <a:t>стійкими при </a:t>
            </a:r>
            <a:r>
              <a:rPr sz="1600" spc="-10" dirty="0">
                <a:latin typeface="Arial"/>
                <a:cs typeface="Arial"/>
              </a:rPr>
              <a:t>збереженні, </a:t>
            </a:r>
            <a:r>
              <a:rPr sz="1600" dirty="0">
                <a:latin typeface="Arial"/>
                <a:cs typeface="Arial"/>
              </a:rPr>
              <a:t>хімічно і  </a:t>
            </a:r>
            <a:r>
              <a:rPr sz="1600" spc="-5" dirty="0">
                <a:latin typeface="Arial"/>
                <a:cs typeface="Arial"/>
              </a:rPr>
              <a:t>фармакологічно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індиферентними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Arial"/>
              <a:cs typeface="Arial"/>
            </a:endParaRPr>
          </a:p>
          <a:p>
            <a:pPr marL="125095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повинні </a:t>
            </a:r>
            <a:r>
              <a:rPr sz="1600" spc="-10" dirty="0">
                <a:latin typeface="Arial"/>
                <a:cs typeface="Arial"/>
              </a:rPr>
              <a:t>мати </a:t>
            </a:r>
            <a:r>
              <a:rPr sz="1600" dirty="0">
                <a:latin typeface="Arial"/>
                <a:cs typeface="Arial"/>
              </a:rPr>
              <a:t>високі </a:t>
            </a:r>
            <a:r>
              <a:rPr sz="1600" spc="-15" dirty="0">
                <a:latin typeface="Arial"/>
                <a:cs typeface="Arial"/>
              </a:rPr>
              <a:t>розчинні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властивості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Arial"/>
              <a:cs typeface="Arial"/>
            </a:endParaRPr>
          </a:p>
          <a:p>
            <a:pPr marL="126111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повинні </a:t>
            </a:r>
            <a:r>
              <a:rPr sz="1600" spc="-10" dirty="0">
                <a:latin typeface="Arial"/>
                <a:cs typeface="Arial"/>
              </a:rPr>
              <a:t>бути </a:t>
            </a:r>
            <a:r>
              <a:rPr sz="1600" spc="-5" dirty="0">
                <a:latin typeface="Arial"/>
                <a:cs typeface="Arial"/>
              </a:rPr>
              <a:t>дешевими, </a:t>
            </a:r>
            <a:r>
              <a:rPr sz="1600" spc="-10" dirty="0">
                <a:latin typeface="Arial"/>
                <a:cs typeface="Arial"/>
              </a:rPr>
              <a:t>загальнодоступними </a:t>
            </a:r>
            <a:r>
              <a:rPr sz="1600" spc="-15" dirty="0">
                <a:latin typeface="Arial"/>
                <a:cs typeface="Arial"/>
              </a:rPr>
              <a:t>та </a:t>
            </a:r>
            <a:r>
              <a:rPr sz="1600" spc="-10" dirty="0">
                <a:latin typeface="Arial"/>
                <a:cs typeface="Arial"/>
              </a:rPr>
              <a:t>мати</a:t>
            </a:r>
            <a:r>
              <a:rPr sz="1600" spc="1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простій</a:t>
            </a:r>
            <a:endParaRPr sz="1600">
              <a:latin typeface="Arial"/>
              <a:cs typeface="Arial"/>
            </a:endParaRPr>
          </a:p>
          <a:p>
            <a:pPr marL="126111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Arial"/>
                <a:cs typeface="Arial"/>
              </a:rPr>
              <a:t>спосіб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отримання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Arial"/>
              <a:cs typeface="Arial"/>
            </a:endParaRPr>
          </a:p>
          <a:p>
            <a:pPr marL="125095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не повинні </a:t>
            </a:r>
            <a:r>
              <a:rPr sz="1600" spc="-10" dirty="0">
                <a:latin typeface="Arial"/>
                <a:cs typeface="Arial"/>
              </a:rPr>
              <a:t>мати </a:t>
            </a:r>
            <a:r>
              <a:rPr sz="1600" spc="-5" dirty="0">
                <a:latin typeface="Arial"/>
                <a:cs typeface="Arial"/>
              </a:rPr>
              <a:t>неприємній </a:t>
            </a:r>
            <a:r>
              <a:rPr sz="1600" dirty="0">
                <a:latin typeface="Arial"/>
                <a:cs typeface="Arial"/>
              </a:rPr>
              <a:t>смак і</a:t>
            </a:r>
            <a:r>
              <a:rPr sz="1600" spc="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запах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50">
              <a:latin typeface="Arial"/>
              <a:cs typeface="Arial"/>
            </a:endParaRPr>
          </a:p>
          <a:p>
            <a:pPr marL="125095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Arial"/>
                <a:cs typeface="Arial"/>
              </a:rPr>
              <a:t>не повинні </a:t>
            </a:r>
            <a:r>
              <a:rPr sz="1600" spc="-10" dirty="0">
                <a:latin typeface="Arial"/>
                <a:cs typeface="Arial"/>
              </a:rPr>
              <a:t>бути </a:t>
            </a:r>
            <a:r>
              <a:rPr sz="1600" spc="-15" dirty="0">
                <a:latin typeface="Arial"/>
                <a:cs typeface="Arial"/>
              </a:rPr>
              <a:t>вогненебезпечними </a:t>
            </a:r>
            <a:r>
              <a:rPr sz="1600" dirty="0">
                <a:latin typeface="Arial"/>
                <a:cs typeface="Arial"/>
              </a:rPr>
              <a:t>і</a:t>
            </a:r>
            <a:r>
              <a:rPr sz="1600" spc="6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леткими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Arial"/>
              <a:cs typeface="Arial"/>
            </a:endParaRPr>
          </a:p>
          <a:p>
            <a:pPr marL="126111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повинні </a:t>
            </a:r>
            <a:r>
              <a:rPr sz="1600" spc="-10" dirty="0">
                <a:latin typeface="Arial"/>
                <a:cs typeface="Arial"/>
              </a:rPr>
              <a:t>бути </a:t>
            </a:r>
            <a:r>
              <a:rPr sz="1600" spc="-5" dirty="0">
                <a:latin typeface="Arial"/>
                <a:cs typeface="Arial"/>
              </a:rPr>
              <a:t>недоступним </a:t>
            </a:r>
            <a:r>
              <a:rPr sz="1600" spc="-10" dirty="0">
                <a:latin typeface="Arial"/>
                <a:cs typeface="Arial"/>
              </a:rPr>
              <a:t>середовищем </a:t>
            </a:r>
            <a:r>
              <a:rPr sz="1600" spc="-5" dirty="0">
                <a:latin typeface="Arial"/>
                <a:cs typeface="Arial"/>
              </a:rPr>
              <a:t>для</a:t>
            </a:r>
            <a:r>
              <a:rPr sz="1600" spc="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розвитку</a:t>
            </a:r>
            <a:endParaRPr sz="1600">
              <a:latin typeface="Arial"/>
              <a:cs typeface="Arial"/>
            </a:endParaRPr>
          </a:p>
          <a:p>
            <a:pPr marL="126111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мікроорганізмів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952627" y="2770758"/>
            <a:ext cx="595630" cy="3699510"/>
          </a:xfrm>
          <a:custGeom>
            <a:avLst/>
            <a:gdLst/>
            <a:ahLst/>
            <a:cxnLst/>
            <a:rect l="l" t="t" r="r" b="b"/>
            <a:pathLst>
              <a:path w="595630" h="3699510">
                <a:moveTo>
                  <a:pt x="595376" y="622300"/>
                </a:moveTo>
                <a:lnTo>
                  <a:pt x="584479" y="615950"/>
                </a:lnTo>
                <a:lnTo>
                  <a:pt x="506730" y="570611"/>
                </a:lnTo>
                <a:lnTo>
                  <a:pt x="502793" y="571627"/>
                </a:lnTo>
                <a:lnTo>
                  <a:pt x="499237" y="577723"/>
                </a:lnTo>
                <a:lnTo>
                  <a:pt x="500253" y="581533"/>
                </a:lnTo>
                <a:lnTo>
                  <a:pt x="559231" y="615950"/>
                </a:lnTo>
                <a:lnTo>
                  <a:pt x="12700" y="615950"/>
                </a:lnTo>
                <a:lnTo>
                  <a:pt x="12700" y="12700"/>
                </a:lnTo>
                <a:lnTo>
                  <a:pt x="234950" y="12700"/>
                </a:lnTo>
                <a:lnTo>
                  <a:pt x="234950" y="6350"/>
                </a:lnTo>
                <a:lnTo>
                  <a:pt x="234950" y="0"/>
                </a:lnTo>
                <a:lnTo>
                  <a:pt x="0" y="0"/>
                </a:lnTo>
                <a:lnTo>
                  <a:pt x="0" y="628650"/>
                </a:lnTo>
                <a:lnTo>
                  <a:pt x="0" y="1239774"/>
                </a:lnTo>
                <a:lnTo>
                  <a:pt x="0" y="1852549"/>
                </a:lnTo>
                <a:lnTo>
                  <a:pt x="0" y="2463800"/>
                </a:lnTo>
                <a:lnTo>
                  <a:pt x="0" y="2968625"/>
                </a:lnTo>
                <a:lnTo>
                  <a:pt x="0" y="3653764"/>
                </a:lnTo>
                <a:lnTo>
                  <a:pt x="559193" y="3653764"/>
                </a:lnTo>
                <a:lnTo>
                  <a:pt x="500253" y="3688143"/>
                </a:lnTo>
                <a:lnTo>
                  <a:pt x="499237" y="3692029"/>
                </a:lnTo>
                <a:lnTo>
                  <a:pt x="502793" y="3698087"/>
                </a:lnTo>
                <a:lnTo>
                  <a:pt x="506730" y="3699116"/>
                </a:lnTo>
                <a:lnTo>
                  <a:pt x="584479" y="3653764"/>
                </a:lnTo>
                <a:lnTo>
                  <a:pt x="595376" y="3647414"/>
                </a:lnTo>
                <a:lnTo>
                  <a:pt x="584479" y="3641064"/>
                </a:lnTo>
                <a:lnTo>
                  <a:pt x="506730" y="3595713"/>
                </a:lnTo>
                <a:lnTo>
                  <a:pt x="502793" y="3596729"/>
                </a:lnTo>
                <a:lnTo>
                  <a:pt x="499237" y="3602799"/>
                </a:lnTo>
                <a:lnTo>
                  <a:pt x="500253" y="3606685"/>
                </a:lnTo>
                <a:lnTo>
                  <a:pt x="559193" y="3641064"/>
                </a:lnTo>
                <a:lnTo>
                  <a:pt x="12700" y="3641064"/>
                </a:lnTo>
                <a:lnTo>
                  <a:pt x="12700" y="2968625"/>
                </a:lnTo>
                <a:lnTo>
                  <a:pt x="559193" y="2968625"/>
                </a:lnTo>
                <a:lnTo>
                  <a:pt x="500253" y="3003004"/>
                </a:lnTo>
                <a:lnTo>
                  <a:pt x="499237" y="3006890"/>
                </a:lnTo>
                <a:lnTo>
                  <a:pt x="502793" y="3012948"/>
                </a:lnTo>
                <a:lnTo>
                  <a:pt x="506730" y="3013976"/>
                </a:lnTo>
                <a:lnTo>
                  <a:pt x="584479" y="2968625"/>
                </a:lnTo>
                <a:lnTo>
                  <a:pt x="595376" y="2962275"/>
                </a:lnTo>
                <a:lnTo>
                  <a:pt x="584479" y="2955925"/>
                </a:lnTo>
                <a:lnTo>
                  <a:pt x="506730" y="2910573"/>
                </a:lnTo>
                <a:lnTo>
                  <a:pt x="502793" y="2911589"/>
                </a:lnTo>
                <a:lnTo>
                  <a:pt x="499237" y="2917647"/>
                </a:lnTo>
                <a:lnTo>
                  <a:pt x="500253" y="2921546"/>
                </a:lnTo>
                <a:lnTo>
                  <a:pt x="559193" y="2955925"/>
                </a:lnTo>
                <a:lnTo>
                  <a:pt x="12700" y="2955925"/>
                </a:lnTo>
                <a:lnTo>
                  <a:pt x="12700" y="2463800"/>
                </a:lnTo>
                <a:lnTo>
                  <a:pt x="559244" y="2463800"/>
                </a:lnTo>
                <a:lnTo>
                  <a:pt x="570128" y="2457462"/>
                </a:lnTo>
                <a:lnTo>
                  <a:pt x="500253" y="2498217"/>
                </a:lnTo>
                <a:lnTo>
                  <a:pt x="499237" y="2502027"/>
                </a:lnTo>
                <a:lnTo>
                  <a:pt x="502793" y="2508123"/>
                </a:lnTo>
                <a:lnTo>
                  <a:pt x="506730" y="2509139"/>
                </a:lnTo>
                <a:lnTo>
                  <a:pt x="584479" y="2463800"/>
                </a:lnTo>
                <a:lnTo>
                  <a:pt x="595363" y="2457462"/>
                </a:lnTo>
                <a:lnTo>
                  <a:pt x="584479" y="2451100"/>
                </a:lnTo>
                <a:lnTo>
                  <a:pt x="506730" y="2405761"/>
                </a:lnTo>
                <a:lnTo>
                  <a:pt x="502793" y="2406777"/>
                </a:lnTo>
                <a:lnTo>
                  <a:pt x="499237" y="2412873"/>
                </a:lnTo>
                <a:lnTo>
                  <a:pt x="500253" y="2416683"/>
                </a:lnTo>
                <a:lnTo>
                  <a:pt x="559219" y="2451100"/>
                </a:lnTo>
                <a:lnTo>
                  <a:pt x="12700" y="2451100"/>
                </a:lnTo>
                <a:lnTo>
                  <a:pt x="12700" y="1852549"/>
                </a:lnTo>
                <a:lnTo>
                  <a:pt x="559244" y="1852549"/>
                </a:lnTo>
                <a:lnTo>
                  <a:pt x="570026" y="1846275"/>
                </a:lnTo>
                <a:lnTo>
                  <a:pt x="500253" y="1886966"/>
                </a:lnTo>
                <a:lnTo>
                  <a:pt x="499237" y="1890903"/>
                </a:lnTo>
                <a:lnTo>
                  <a:pt x="502793" y="1896999"/>
                </a:lnTo>
                <a:lnTo>
                  <a:pt x="506730" y="1898015"/>
                </a:lnTo>
                <a:lnTo>
                  <a:pt x="584504" y="1852549"/>
                </a:lnTo>
                <a:lnTo>
                  <a:pt x="595376" y="1846199"/>
                </a:lnTo>
                <a:lnTo>
                  <a:pt x="584479" y="1839861"/>
                </a:lnTo>
                <a:lnTo>
                  <a:pt x="506730" y="1794510"/>
                </a:lnTo>
                <a:lnTo>
                  <a:pt x="502793" y="1795526"/>
                </a:lnTo>
                <a:lnTo>
                  <a:pt x="499237" y="1801622"/>
                </a:lnTo>
                <a:lnTo>
                  <a:pt x="500253" y="1805559"/>
                </a:lnTo>
                <a:lnTo>
                  <a:pt x="559028" y="1839861"/>
                </a:lnTo>
                <a:lnTo>
                  <a:pt x="12700" y="1839861"/>
                </a:lnTo>
                <a:lnTo>
                  <a:pt x="12700" y="1239774"/>
                </a:lnTo>
                <a:lnTo>
                  <a:pt x="559244" y="1239774"/>
                </a:lnTo>
                <a:lnTo>
                  <a:pt x="570026" y="1233500"/>
                </a:lnTo>
                <a:lnTo>
                  <a:pt x="500253" y="1274191"/>
                </a:lnTo>
                <a:lnTo>
                  <a:pt x="499237" y="1278128"/>
                </a:lnTo>
                <a:lnTo>
                  <a:pt x="502793" y="1284224"/>
                </a:lnTo>
                <a:lnTo>
                  <a:pt x="506730" y="1285240"/>
                </a:lnTo>
                <a:lnTo>
                  <a:pt x="584504" y="1239774"/>
                </a:lnTo>
                <a:lnTo>
                  <a:pt x="595376" y="1233424"/>
                </a:lnTo>
                <a:lnTo>
                  <a:pt x="584479" y="1227086"/>
                </a:lnTo>
                <a:lnTo>
                  <a:pt x="506730" y="1181735"/>
                </a:lnTo>
                <a:lnTo>
                  <a:pt x="502793" y="1182751"/>
                </a:lnTo>
                <a:lnTo>
                  <a:pt x="499237" y="1188847"/>
                </a:lnTo>
                <a:lnTo>
                  <a:pt x="500253" y="1192784"/>
                </a:lnTo>
                <a:lnTo>
                  <a:pt x="559028" y="1227086"/>
                </a:lnTo>
                <a:lnTo>
                  <a:pt x="12700" y="1227086"/>
                </a:lnTo>
                <a:lnTo>
                  <a:pt x="12700" y="628650"/>
                </a:lnTo>
                <a:lnTo>
                  <a:pt x="559231" y="628650"/>
                </a:lnTo>
                <a:lnTo>
                  <a:pt x="500253" y="663067"/>
                </a:lnTo>
                <a:lnTo>
                  <a:pt x="499237" y="666877"/>
                </a:lnTo>
                <a:lnTo>
                  <a:pt x="502793" y="672973"/>
                </a:lnTo>
                <a:lnTo>
                  <a:pt x="506730" y="673989"/>
                </a:lnTo>
                <a:lnTo>
                  <a:pt x="584479" y="628650"/>
                </a:lnTo>
                <a:lnTo>
                  <a:pt x="595376" y="62230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8904" y="382269"/>
            <a:ext cx="788415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195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2. </a:t>
            </a:r>
            <a:r>
              <a:rPr spc="-15" dirty="0"/>
              <a:t>РОЗЧИННИКИ, </a:t>
            </a:r>
            <a:r>
              <a:rPr spc="-5" dirty="0"/>
              <a:t>ЩО </a:t>
            </a:r>
            <a:r>
              <a:rPr spc="-30" dirty="0"/>
              <a:t>ЗАСТОСОВУЮТЬСЯ </a:t>
            </a:r>
            <a:r>
              <a:rPr spc="-5" dirty="0"/>
              <a:t>В</a:t>
            </a:r>
            <a:r>
              <a:rPr spc="55" dirty="0"/>
              <a:t> </a:t>
            </a:r>
            <a:r>
              <a:rPr spc="-10" dirty="0"/>
              <a:t>ТЕХНОЛОГІЇ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РІДКИХ </a:t>
            </a:r>
            <a:r>
              <a:rPr spc="-10" dirty="0"/>
              <a:t>ЛІКАРСЬКИХ ФОРМ. </a:t>
            </a:r>
            <a:r>
              <a:rPr spc="-5" dirty="0"/>
              <a:t>ВИМОГИ ДО НИХ.</a:t>
            </a:r>
            <a:r>
              <a:rPr spc="10" dirty="0"/>
              <a:t> </a:t>
            </a:r>
            <a:r>
              <a:rPr spc="-10" dirty="0"/>
              <a:t>КЛАСИФІКАЦІЯ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54202" y="1315148"/>
            <a:ext cx="7573645" cy="673100"/>
            <a:chOff x="854202" y="1315148"/>
            <a:chExt cx="7573645" cy="673100"/>
          </a:xfrm>
        </p:grpSpPr>
        <p:sp>
          <p:nvSpPr>
            <p:cNvPr id="5" name="object 5"/>
            <p:cNvSpPr/>
            <p:nvPr/>
          </p:nvSpPr>
          <p:spPr>
            <a:xfrm>
              <a:off x="854202" y="1315148"/>
              <a:ext cx="7573518" cy="6729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77896" y="1408938"/>
              <a:ext cx="3325367" cy="55549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0303" y="1341501"/>
              <a:ext cx="7488174" cy="58750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0303" y="1341501"/>
              <a:ext cx="7488555" cy="588010"/>
            </a:xfrm>
            <a:custGeom>
              <a:avLst/>
              <a:gdLst/>
              <a:ahLst/>
              <a:cxnLst/>
              <a:rect l="l" t="t" r="r" b="b"/>
              <a:pathLst>
                <a:path w="7488555" h="588010">
                  <a:moveTo>
                    <a:pt x="0" y="97916"/>
                  </a:moveTo>
                  <a:lnTo>
                    <a:pt x="7695" y="59793"/>
                  </a:lnTo>
                  <a:lnTo>
                    <a:pt x="28679" y="28670"/>
                  </a:lnTo>
                  <a:lnTo>
                    <a:pt x="59803" y="7691"/>
                  </a:lnTo>
                  <a:lnTo>
                    <a:pt x="97916" y="0"/>
                  </a:lnTo>
                  <a:lnTo>
                    <a:pt x="7390257" y="0"/>
                  </a:lnTo>
                  <a:lnTo>
                    <a:pt x="7428380" y="7691"/>
                  </a:lnTo>
                  <a:lnTo>
                    <a:pt x="7459503" y="28670"/>
                  </a:lnTo>
                  <a:lnTo>
                    <a:pt x="7480482" y="59793"/>
                  </a:lnTo>
                  <a:lnTo>
                    <a:pt x="7488174" y="97916"/>
                  </a:lnTo>
                  <a:lnTo>
                    <a:pt x="7488174" y="489585"/>
                  </a:lnTo>
                  <a:lnTo>
                    <a:pt x="7480482" y="527708"/>
                  </a:lnTo>
                  <a:lnTo>
                    <a:pt x="7459503" y="558831"/>
                  </a:lnTo>
                  <a:lnTo>
                    <a:pt x="7428380" y="579810"/>
                  </a:lnTo>
                  <a:lnTo>
                    <a:pt x="7390257" y="587501"/>
                  </a:lnTo>
                  <a:lnTo>
                    <a:pt x="97916" y="587501"/>
                  </a:lnTo>
                  <a:lnTo>
                    <a:pt x="59803" y="579810"/>
                  </a:lnTo>
                  <a:lnTo>
                    <a:pt x="28679" y="558831"/>
                  </a:lnTo>
                  <a:lnTo>
                    <a:pt x="7695" y="527708"/>
                  </a:lnTo>
                  <a:lnTo>
                    <a:pt x="0" y="489585"/>
                  </a:lnTo>
                  <a:lnTo>
                    <a:pt x="0" y="97916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143504" y="1479296"/>
            <a:ext cx="3001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Класифікація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розчинників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311402" y="2381250"/>
            <a:ext cx="2371725" cy="555625"/>
            <a:chOff x="1311402" y="2381250"/>
            <a:chExt cx="2371725" cy="555625"/>
          </a:xfrm>
        </p:grpSpPr>
        <p:sp>
          <p:nvSpPr>
            <p:cNvPr id="11" name="object 11"/>
            <p:cNvSpPr/>
            <p:nvPr/>
          </p:nvSpPr>
          <p:spPr>
            <a:xfrm>
              <a:off x="1311402" y="2403284"/>
              <a:ext cx="2371344" cy="44202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57350" y="2381250"/>
              <a:ext cx="1678686" cy="55549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57503" y="2429636"/>
              <a:ext cx="2286000" cy="35661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57503" y="2429636"/>
              <a:ext cx="2286000" cy="356870"/>
            </a:xfrm>
            <a:custGeom>
              <a:avLst/>
              <a:gdLst/>
              <a:ahLst/>
              <a:cxnLst/>
              <a:rect l="l" t="t" r="r" b="b"/>
              <a:pathLst>
                <a:path w="2286000" h="356869">
                  <a:moveTo>
                    <a:pt x="0" y="59436"/>
                  </a:moveTo>
                  <a:lnTo>
                    <a:pt x="4679" y="36325"/>
                  </a:lnTo>
                  <a:lnTo>
                    <a:pt x="17430" y="17430"/>
                  </a:lnTo>
                  <a:lnTo>
                    <a:pt x="36325" y="4679"/>
                  </a:lnTo>
                  <a:lnTo>
                    <a:pt x="59435" y="0"/>
                  </a:lnTo>
                  <a:lnTo>
                    <a:pt x="2226564" y="0"/>
                  </a:lnTo>
                  <a:lnTo>
                    <a:pt x="2249674" y="4679"/>
                  </a:lnTo>
                  <a:lnTo>
                    <a:pt x="2268569" y="17430"/>
                  </a:lnTo>
                  <a:lnTo>
                    <a:pt x="2281320" y="36325"/>
                  </a:lnTo>
                  <a:lnTo>
                    <a:pt x="2286000" y="59436"/>
                  </a:lnTo>
                  <a:lnTo>
                    <a:pt x="2286000" y="297179"/>
                  </a:lnTo>
                  <a:lnTo>
                    <a:pt x="2281320" y="320290"/>
                  </a:lnTo>
                  <a:lnTo>
                    <a:pt x="2268569" y="339185"/>
                  </a:lnTo>
                  <a:lnTo>
                    <a:pt x="2249674" y="351936"/>
                  </a:lnTo>
                  <a:lnTo>
                    <a:pt x="2226564" y="356615"/>
                  </a:lnTo>
                  <a:lnTo>
                    <a:pt x="59435" y="356615"/>
                  </a:lnTo>
                  <a:lnTo>
                    <a:pt x="36325" y="351936"/>
                  </a:lnTo>
                  <a:lnTo>
                    <a:pt x="17430" y="339185"/>
                  </a:lnTo>
                  <a:lnTo>
                    <a:pt x="4679" y="320290"/>
                  </a:lnTo>
                  <a:lnTo>
                    <a:pt x="0" y="297179"/>
                  </a:lnTo>
                  <a:lnTo>
                    <a:pt x="0" y="59436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823211" y="2451861"/>
            <a:ext cx="1354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Неорганіч</a:t>
            </a:r>
            <a:r>
              <a:rPr sz="1800" b="1" spc="-10" dirty="0">
                <a:latin typeface="Arial"/>
                <a:cs typeface="Arial"/>
              </a:rPr>
              <a:t>н</a:t>
            </a:r>
            <a:r>
              <a:rPr sz="1800" b="1" dirty="0">
                <a:latin typeface="Arial"/>
                <a:cs typeface="Arial"/>
              </a:rPr>
              <a:t>і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454652" y="2381250"/>
            <a:ext cx="3300729" cy="555625"/>
            <a:chOff x="4454652" y="2381250"/>
            <a:chExt cx="3300729" cy="555625"/>
          </a:xfrm>
        </p:grpSpPr>
        <p:sp>
          <p:nvSpPr>
            <p:cNvPr id="17" name="object 17"/>
            <p:cNvSpPr/>
            <p:nvPr/>
          </p:nvSpPr>
          <p:spPr>
            <a:xfrm>
              <a:off x="4454652" y="2403284"/>
              <a:ext cx="3300222" cy="44202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91912" y="2381250"/>
              <a:ext cx="1424178" cy="55549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00753" y="2429636"/>
              <a:ext cx="3214878" cy="35661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00753" y="2429636"/>
              <a:ext cx="3215005" cy="356870"/>
            </a:xfrm>
            <a:custGeom>
              <a:avLst/>
              <a:gdLst/>
              <a:ahLst/>
              <a:cxnLst/>
              <a:rect l="l" t="t" r="r" b="b"/>
              <a:pathLst>
                <a:path w="3215004" h="356869">
                  <a:moveTo>
                    <a:pt x="0" y="59436"/>
                  </a:moveTo>
                  <a:lnTo>
                    <a:pt x="4679" y="36325"/>
                  </a:lnTo>
                  <a:lnTo>
                    <a:pt x="17430" y="17430"/>
                  </a:lnTo>
                  <a:lnTo>
                    <a:pt x="36325" y="4679"/>
                  </a:lnTo>
                  <a:lnTo>
                    <a:pt x="59436" y="0"/>
                  </a:lnTo>
                  <a:lnTo>
                    <a:pt x="3155442" y="0"/>
                  </a:lnTo>
                  <a:lnTo>
                    <a:pt x="3178552" y="4679"/>
                  </a:lnTo>
                  <a:lnTo>
                    <a:pt x="3197447" y="17430"/>
                  </a:lnTo>
                  <a:lnTo>
                    <a:pt x="3210198" y="36325"/>
                  </a:lnTo>
                  <a:lnTo>
                    <a:pt x="3214878" y="59436"/>
                  </a:lnTo>
                  <a:lnTo>
                    <a:pt x="3214878" y="297179"/>
                  </a:lnTo>
                  <a:lnTo>
                    <a:pt x="3210198" y="320290"/>
                  </a:lnTo>
                  <a:lnTo>
                    <a:pt x="3197447" y="339185"/>
                  </a:lnTo>
                  <a:lnTo>
                    <a:pt x="3178552" y="351936"/>
                  </a:lnTo>
                  <a:lnTo>
                    <a:pt x="3155442" y="356615"/>
                  </a:lnTo>
                  <a:lnTo>
                    <a:pt x="59436" y="356615"/>
                  </a:lnTo>
                  <a:lnTo>
                    <a:pt x="36325" y="351936"/>
                  </a:lnTo>
                  <a:lnTo>
                    <a:pt x="17430" y="339185"/>
                  </a:lnTo>
                  <a:lnTo>
                    <a:pt x="4679" y="320290"/>
                  </a:lnTo>
                  <a:lnTo>
                    <a:pt x="0" y="297179"/>
                  </a:lnTo>
                  <a:lnTo>
                    <a:pt x="0" y="59436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558028" y="2451861"/>
            <a:ext cx="1101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Органічні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13231" y="3066923"/>
            <a:ext cx="2935605" cy="1033780"/>
            <a:chOff x="713231" y="3066923"/>
            <a:chExt cx="2935605" cy="1033780"/>
          </a:xfrm>
        </p:grpSpPr>
        <p:sp>
          <p:nvSpPr>
            <p:cNvPr id="23" name="object 23"/>
            <p:cNvSpPr/>
            <p:nvPr/>
          </p:nvSpPr>
          <p:spPr>
            <a:xfrm>
              <a:off x="750569" y="3086100"/>
              <a:ext cx="2896362" cy="101422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13231" y="3190494"/>
              <a:ext cx="1755648" cy="84886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56284" y="3072003"/>
              <a:ext cx="2887217" cy="100507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56284" y="3072003"/>
              <a:ext cx="2887345" cy="1005205"/>
            </a:xfrm>
            <a:custGeom>
              <a:avLst/>
              <a:gdLst/>
              <a:ahLst/>
              <a:cxnLst/>
              <a:rect l="l" t="t" r="r" b="b"/>
              <a:pathLst>
                <a:path w="2887345" h="1005204">
                  <a:moveTo>
                    <a:pt x="0" y="167512"/>
                  </a:moveTo>
                  <a:lnTo>
                    <a:pt x="5983" y="123001"/>
                  </a:lnTo>
                  <a:lnTo>
                    <a:pt x="22869" y="82992"/>
                  </a:lnTo>
                  <a:lnTo>
                    <a:pt x="49061" y="49085"/>
                  </a:lnTo>
                  <a:lnTo>
                    <a:pt x="82963" y="22883"/>
                  </a:lnTo>
                  <a:lnTo>
                    <a:pt x="122979" y="5987"/>
                  </a:lnTo>
                  <a:lnTo>
                    <a:pt x="167512" y="0"/>
                  </a:lnTo>
                  <a:lnTo>
                    <a:pt x="2719704" y="0"/>
                  </a:lnTo>
                  <a:lnTo>
                    <a:pt x="2764216" y="5987"/>
                  </a:lnTo>
                  <a:lnTo>
                    <a:pt x="2804225" y="22883"/>
                  </a:lnTo>
                  <a:lnTo>
                    <a:pt x="2838132" y="49085"/>
                  </a:lnTo>
                  <a:lnTo>
                    <a:pt x="2864334" y="82992"/>
                  </a:lnTo>
                  <a:lnTo>
                    <a:pt x="2881230" y="123001"/>
                  </a:lnTo>
                  <a:lnTo>
                    <a:pt x="2887217" y="167512"/>
                  </a:lnTo>
                  <a:lnTo>
                    <a:pt x="2887217" y="837565"/>
                  </a:lnTo>
                  <a:lnTo>
                    <a:pt x="2881230" y="882076"/>
                  </a:lnTo>
                  <a:lnTo>
                    <a:pt x="2864334" y="922085"/>
                  </a:lnTo>
                  <a:lnTo>
                    <a:pt x="2838132" y="955992"/>
                  </a:lnTo>
                  <a:lnTo>
                    <a:pt x="2804225" y="982194"/>
                  </a:lnTo>
                  <a:lnTo>
                    <a:pt x="2764216" y="999090"/>
                  </a:lnTo>
                  <a:lnTo>
                    <a:pt x="2719704" y="1005078"/>
                  </a:lnTo>
                  <a:lnTo>
                    <a:pt x="167512" y="1005078"/>
                  </a:lnTo>
                  <a:lnTo>
                    <a:pt x="122979" y="999090"/>
                  </a:lnTo>
                  <a:lnTo>
                    <a:pt x="82963" y="982194"/>
                  </a:lnTo>
                  <a:lnTo>
                    <a:pt x="49061" y="955992"/>
                  </a:lnTo>
                  <a:lnTo>
                    <a:pt x="22869" y="922085"/>
                  </a:lnTo>
                  <a:lnTo>
                    <a:pt x="5983" y="882076"/>
                  </a:lnTo>
                  <a:lnTo>
                    <a:pt x="0" y="837565"/>
                  </a:lnTo>
                  <a:lnTo>
                    <a:pt x="0" y="16751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810005" y="3210559"/>
            <a:ext cx="1567180" cy="71183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17475" marR="5080" indent="-105410">
              <a:lnSpc>
                <a:spcPct val="103400"/>
              </a:lnSpc>
              <a:spcBef>
                <a:spcPts val="35"/>
              </a:spcBef>
              <a:buSzPct val="93333"/>
              <a:buFont typeface="Carlito"/>
              <a:buChar char="•"/>
              <a:tabLst>
                <a:tab pos="141605" algn="l"/>
              </a:tabLst>
            </a:pPr>
            <a:r>
              <a:rPr sz="1500" spc="-10" dirty="0">
                <a:latin typeface="Arial"/>
                <a:cs typeface="Arial"/>
              </a:rPr>
              <a:t>Вода </a:t>
            </a:r>
            <a:r>
              <a:rPr sz="1500" spc="-15" dirty="0">
                <a:latin typeface="Arial"/>
                <a:cs typeface="Arial"/>
              </a:rPr>
              <a:t>очищена  </a:t>
            </a:r>
            <a:r>
              <a:rPr sz="1500" spc="-5" dirty="0">
                <a:latin typeface="Arial"/>
                <a:cs typeface="Arial"/>
              </a:rPr>
              <a:t>(Aqua purificata)  </a:t>
            </a:r>
            <a:r>
              <a:rPr sz="1400" spc="-20" dirty="0">
                <a:latin typeface="Arial"/>
                <a:cs typeface="Arial"/>
              </a:rPr>
              <a:t>(</a:t>
            </a:r>
            <a:r>
              <a:rPr sz="1400" b="1" spc="-20" dirty="0">
                <a:latin typeface="Arial"/>
                <a:cs typeface="Arial"/>
              </a:rPr>
              <a:t>ДФУ </a:t>
            </a:r>
            <a:r>
              <a:rPr sz="1400" b="1" spc="-5" dirty="0">
                <a:latin typeface="Arial"/>
                <a:cs typeface="Arial"/>
              </a:rPr>
              <a:t>1.2., с.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391)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207002" y="2924429"/>
            <a:ext cx="4835525" cy="3408679"/>
            <a:chOff x="4207002" y="2924429"/>
            <a:chExt cx="4835525" cy="3408679"/>
          </a:xfrm>
        </p:grpSpPr>
        <p:sp>
          <p:nvSpPr>
            <p:cNvPr id="29" name="object 29"/>
            <p:cNvSpPr/>
            <p:nvPr/>
          </p:nvSpPr>
          <p:spPr>
            <a:xfrm>
              <a:off x="4207002" y="2943606"/>
              <a:ext cx="4833365" cy="338937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277868" y="3076956"/>
              <a:ext cx="4609338" cy="293979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212717" y="2929509"/>
              <a:ext cx="4824222" cy="3380231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12717" y="2929509"/>
              <a:ext cx="4824730" cy="3380740"/>
            </a:xfrm>
            <a:custGeom>
              <a:avLst/>
              <a:gdLst/>
              <a:ahLst/>
              <a:cxnLst/>
              <a:rect l="l" t="t" r="r" b="b"/>
              <a:pathLst>
                <a:path w="4824730" h="3380740">
                  <a:moveTo>
                    <a:pt x="0" y="563371"/>
                  </a:moveTo>
                  <a:lnTo>
                    <a:pt x="2067" y="514760"/>
                  </a:lnTo>
                  <a:lnTo>
                    <a:pt x="8158" y="467298"/>
                  </a:lnTo>
                  <a:lnTo>
                    <a:pt x="18103" y="421153"/>
                  </a:lnTo>
                  <a:lnTo>
                    <a:pt x="31732" y="376495"/>
                  </a:lnTo>
                  <a:lnTo>
                    <a:pt x="48878" y="333492"/>
                  </a:lnTo>
                  <a:lnTo>
                    <a:pt x="69369" y="292314"/>
                  </a:lnTo>
                  <a:lnTo>
                    <a:pt x="93039" y="253131"/>
                  </a:lnTo>
                  <a:lnTo>
                    <a:pt x="119717" y="216110"/>
                  </a:lnTo>
                  <a:lnTo>
                    <a:pt x="149234" y="181421"/>
                  </a:lnTo>
                  <a:lnTo>
                    <a:pt x="181421" y="149234"/>
                  </a:lnTo>
                  <a:lnTo>
                    <a:pt x="216110" y="119717"/>
                  </a:lnTo>
                  <a:lnTo>
                    <a:pt x="253131" y="93039"/>
                  </a:lnTo>
                  <a:lnTo>
                    <a:pt x="292314" y="69369"/>
                  </a:lnTo>
                  <a:lnTo>
                    <a:pt x="333492" y="48878"/>
                  </a:lnTo>
                  <a:lnTo>
                    <a:pt x="376495" y="31732"/>
                  </a:lnTo>
                  <a:lnTo>
                    <a:pt x="421153" y="18103"/>
                  </a:lnTo>
                  <a:lnTo>
                    <a:pt x="467298" y="8158"/>
                  </a:lnTo>
                  <a:lnTo>
                    <a:pt x="514760" y="2067"/>
                  </a:lnTo>
                  <a:lnTo>
                    <a:pt x="563372" y="0"/>
                  </a:lnTo>
                  <a:lnTo>
                    <a:pt x="4260850" y="0"/>
                  </a:lnTo>
                  <a:lnTo>
                    <a:pt x="4309461" y="2067"/>
                  </a:lnTo>
                  <a:lnTo>
                    <a:pt x="4356923" y="8158"/>
                  </a:lnTo>
                  <a:lnTo>
                    <a:pt x="4403068" y="18103"/>
                  </a:lnTo>
                  <a:lnTo>
                    <a:pt x="4447726" y="31732"/>
                  </a:lnTo>
                  <a:lnTo>
                    <a:pt x="4490729" y="48878"/>
                  </a:lnTo>
                  <a:lnTo>
                    <a:pt x="4531907" y="69369"/>
                  </a:lnTo>
                  <a:lnTo>
                    <a:pt x="4571090" y="93039"/>
                  </a:lnTo>
                  <a:lnTo>
                    <a:pt x="4608111" y="119717"/>
                  </a:lnTo>
                  <a:lnTo>
                    <a:pt x="4642800" y="149234"/>
                  </a:lnTo>
                  <a:lnTo>
                    <a:pt x="4674987" y="181421"/>
                  </a:lnTo>
                  <a:lnTo>
                    <a:pt x="4704504" y="216110"/>
                  </a:lnTo>
                  <a:lnTo>
                    <a:pt x="4731182" y="253131"/>
                  </a:lnTo>
                  <a:lnTo>
                    <a:pt x="4754852" y="292314"/>
                  </a:lnTo>
                  <a:lnTo>
                    <a:pt x="4775343" y="333492"/>
                  </a:lnTo>
                  <a:lnTo>
                    <a:pt x="4792489" y="376495"/>
                  </a:lnTo>
                  <a:lnTo>
                    <a:pt x="4806118" y="421153"/>
                  </a:lnTo>
                  <a:lnTo>
                    <a:pt x="4816063" y="467298"/>
                  </a:lnTo>
                  <a:lnTo>
                    <a:pt x="4822154" y="514760"/>
                  </a:lnTo>
                  <a:lnTo>
                    <a:pt x="4824222" y="563371"/>
                  </a:lnTo>
                  <a:lnTo>
                    <a:pt x="4824222" y="2816847"/>
                  </a:lnTo>
                  <a:lnTo>
                    <a:pt x="4822154" y="2865458"/>
                  </a:lnTo>
                  <a:lnTo>
                    <a:pt x="4816063" y="2912921"/>
                  </a:lnTo>
                  <a:lnTo>
                    <a:pt x="4806118" y="2959066"/>
                  </a:lnTo>
                  <a:lnTo>
                    <a:pt x="4792489" y="3003725"/>
                  </a:lnTo>
                  <a:lnTo>
                    <a:pt x="4775343" y="3046728"/>
                  </a:lnTo>
                  <a:lnTo>
                    <a:pt x="4754852" y="3087907"/>
                  </a:lnTo>
                  <a:lnTo>
                    <a:pt x="4731182" y="3127092"/>
                  </a:lnTo>
                  <a:lnTo>
                    <a:pt x="4704504" y="3164113"/>
                  </a:lnTo>
                  <a:lnTo>
                    <a:pt x="4674987" y="3198803"/>
                  </a:lnTo>
                  <a:lnTo>
                    <a:pt x="4642800" y="3230991"/>
                  </a:lnTo>
                  <a:lnTo>
                    <a:pt x="4608111" y="3260510"/>
                  </a:lnTo>
                  <a:lnTo>
                    <a:pt x="4571090" y="3287188"/>
                  </a:lnTo>
                  <a:lnTo>
                    <a:pt x="4531907" y="3310859"/>
                  </a:lnTo>
                  <a:lnTo>
                    <a:pt x="4490729" y="3331351"/>
                  </a:lnTo>
                  <a:lnTo>
                    <a:pt x="4447726" y="3348497"/>
                  </a:lnTo>
                  <a:lnTo>
                    <a:pt x="4403068" y="3362127"/>
                  </a:lnTo>
                  <a:lnTo>
                    <a:pt x="4356923" y="3372072"/>
                  </a:lnTo>
                  <a:lnTo>
                    <a:pt x="4309461" y="3378164"/>
                  </a:lnTo>
                  <a:lnTo>
                    <a:pt x="4260850" y="3380231"/>
                  </a:lnTo>
                  <a:lnTo>
                    <a:pt x="563372" y="3380231"/>
                  </a:lnTo>
                  <a:lnTo>
                    <a:pt x="514760" y="3378164"/>
                  </a:lnTo>
                  <a:lnTo>
                    <a:pt x="467298" y="3372072"/>
                  </a:lnTo>
                  <a:lnTo>
                    <a:pt x="421153" y="3362127"/>
                  </a:lnTo>
                  <a:lnTo>
                    <a:pt x="376495" y="3348497"/>
                  </a:lnTo>
                  <a:lnTo>
                    <a:pt x="333492" y="3331351"/>
                  </a:lnTo>
                  <a:lnTo>
                    <a:pt x="292314" y="3310859"/>
                  </a:lnTo>
                  <a:lnTo>
                    <a:pt x="253131" y="3287188"/>
                  </a:lnTo>
                  <a:lnTo>
                    <a:pt x="216110" y="3260510"/>
                  </a:lnTo>
                  <a:lnTo>
                    <a:pt x="181421" y="3230991"/>
                  </a:lnTo>
                  <a:lnTo>
                    <a:pt x="149234" y="3198803"/>
                  </a:lnTo>
                  <a:lnTo>
                    <a:pt x="119717" y="3164113"/>
                  </a:lnTo>
                  <a:lnTo>
                    <a:pt x="93039" y="3127092"/>
                  </a:lnTo>
                  <a:lnTo>
                    <a:pt x="69369" y="3087907"/>
                  </a:lnTo>
                  <a:lnTo>
                    <a:pt x="48878" y="3046728"/>
                  </a:lnTo>
                  <a:lnTo>
                    <a:pt x="31732" y="3003725"/>
                  </a:lnTo>
                  <a:lnTo>
                    <a:pt x="18103" y="2959066"/>
                  </a:lnTo>
                  <a:lnTo>
                    <a:pt x="8158" y="2912921"/>
                  </a:lnTo>
                  <a:lnTo>
                    <a:pt x="2067" y="2865458"/>
                  </a:lnTo>
                  <a:lnTo>
                    <a:pt x="0" y="2816847"/>
                  </a:lnTo>
                  <a:lnTo>
                    <a:pt x="0" y="563371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382515" y="3107182"/>
            <a:ext cx="4405630" cy="2785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75" marR="130810" indent="-105410">
              <a:lnSpc>
                <a:spcPct val="100000"/>
              </a:lnSpc>
              <a:spcBef>
                <a:spcPts val="100"/>
              </a:spcBef>
              <a:buFont typeface="Carlito"/>
              <a:buChar char="•"/>
              <a:tabLst>
                <a:tab pos="151130" algn="l"/>
              </a:tabLst>
            </a:pPr>
            <a:r>
              <a:rPr sz="1500" spc="-10" dirty="0">
                <a:latin typeface="Arial"/>
                <a:cs typeface="Arial"/>
              </a:rPr>
              <a:t>Е</a:t>
            </a:r>
            <a:r>
              <a:rPr sz="1800" spc="-10" dirty="0">
                <a:latin typeface="Arial"/>
                <a:cs typeface="Arial"/>
              </a:rPr>
              <a:t>танол </a:t>
            </a:r>
            <a:r>
              <a:rPr sz="1500" spc="-10" dirty="0">
                <a:latin typeface="Arial"/>
                <a:cs typeface="Arial"/>
              </a:rPr>
              <a:t>(Спирт етиловий) </a:t>
            </a:r>
            <a:r>
              <a:rPr sz="1500" dirty="0">
                <a:latin typeface="Arial"/>
                <a:cs typeface="Arial"/>
              </a:rPr>
              <a:t>(Ethanolum, </a:t>
            </a:r>
            <a:r>
              <a:rPr sz="1500" spc="-5" dirty="0">
                <a:latin typeface="Arial"/>
                <a:cs typeface="Arial"/>
              </a:rPr>
              <a:t>Spiritus  </a:t>
            </a:r>
            <a:r>
              <a:rPr sz="1500" dirty="0">
                <a:latin typeface="Arial"/>
                <a:cs typeface="Arial"/>
              </a:rPr>
              <a:t>aethylicus) </a:t>
            </a:r>
            <a:r>
              <a:rPr sz="1400" b="1" spc="-20" dirty="0">
                <a:latin typeface="Arial"/>
                <a:cs typeface="Arial"/>
              </a:rPr>
              <a:t>(ДФУ </a:t>
            </a:r>
            <a:r>
              <a:rPr sz="1400" b="1" spc="-5" dirty="0">
                <a:latin typeface="Arial"/>
                <a:cs typeface="Arial"/>
              </a:rPr>
              <a:t>1.1., с.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343)</a:t>
            </a:r>
            <a:endParaRPr sz="1400">
              <a:latin typeface="Arial"/>
              <a:cs typeface="Arial"/>
            </a:endParaRPr>
          </a:p>
          <a:p>
            <a:pPr marL="132080" indent="-120014">
              <a:lnSpc>
                <a:spcPct val="100000"/>
              </a:lnSpc>
              <a:spcBef>
                <a:spcPts val="5"/>
              </a:spcBef>
              <a:buChar char="•"/>
              <a:tabLst>
                <a:tab pos="132715" algn="l"/>
              </a:tabLst>
            </a:pPr>
            <a:r>
              <a:rPr sz="1500" dirty="0">
                <a:latin typeface="Arial"/>
                <a:cs typeface="Arial"/>
              </a:rPr>
              <a:t>Ефір </a:t>
            </a:r>
            <a:r>
              <a:rPr sz="1500" spc="-10" dirty="0">
                <a:latin typeface="Arial"/>
                <a:cs typeface="Arial"/>
              </a:rPr>
              <a:t>медичний </a:t>
            </a:r>
            <a:r>
              <a:rPr sz="1500" dirty="0">
                <a:latin typeface="Arial"/>
                <a:cs typeface="Arial"/>
              </a:rPr>
              <a:t>(Aether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medicinalis)</a:t>
            </a:r>
            <a:endParaRPr sz="15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spcBef>
                <a:spcPts val="100"/>
              </a:spcBef>
            </a:pPr>
            <a:r>
              <a:rPr sz="1400" b="1" spc="-20" dirty="0">
                <a:latin typeface="Arial"/>
                <a:cs typeface="Arial"/>
              </a:rPr>
              <a:t>(ДФУ </a:t>
            </a:r>
            <a:r>
              <a:rPr sz="1400" b="1" spc="-5" dirty="0">
                <a:latin typeface="Arial"/>
                <a:cs typeface="Arial"/>
              </a:rPr>
              <a:t>1.1., с.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348)</a:t>
            </a:r>
            <a:endParaRPr sz="1400">
              <a:latin typeface="Arial"/>
              <a:cs typeface="Arial"/>
            </a:endParaRPr>
          </a:p>
          <a:p>
            <a:pPr marL="132080" indent="-120014">
              <a:lnSpc>
                <a:spcPct val="100000"/>
              </a:lnSpc>
              <a:spcBef>
                <a:spcPts val="20"/>
              </a:spcBef>
              <a:buChar char="•"/>
              <a:tabLst>
                <a:tab pos="132715" algn="l"/>
              </a:tabLst>
            </a:pPr>
            <a:r>
              <a:rPr sz="1500" spc="-5" dirty="0">
                <a:latin typeface="Arial"/>
                <a:cs typeface="Arial"/>
              </a:rPr>
              <a:t>Хлороформ (Chloroformium) </a:t>
            </a:r>
            <a:r>
              <a:rPr sz="1400" b="1" spc="-10" dirty="0">
                <a:latin typeface="Arial"/>
                <a:cs typeface="Arial"/>
              </a:rPr>
              <a:t>(ДФХ, </a:t>
            </a:r>
            <a:r>
              <a:rPr sz="1400" b="1" spc="-5" dirty="0">
                <a:latin typeface="Arial"/>
                <a:cs typeface="Arial"/>
              </a:rPr>
              <a:t>с.</a:t>
            </a:r>
            <a:r>
              <a:rPr sz="1400" b="1" spc="6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186)</a:t>
            </a:r>
            <a:endParaRPr sz="1400">
              <a:latin typeface="Arial"/>
              <a:cs typeface="Arial"/>
            </a:endParaRPr>
          </a:p>
          <a:p>
            <a:pPr marL="132080" indent="-120014">
              <a:lnSpc>
                <a:spcPct val="100000"/>
              </a:lnSpc>
              <a:buChar char="•"/>
              <a:tabLst>
                <a:tab pos="132715" algn="l"/>
              </a:tabLst>
            </a:pPr>
            <a:r>
              <a:rPr sz="1500" spc="-20" dirty="0">
                <a:latin typeface="Arial"/>
                <a:cs typeface="Arial"/>
              </a:rPr>
              <a:t>Гліцерин </a:t>
            </a:r>
            <a:r>
              <a:rPr sz="1500" dirty="0">
                <a:latin typeface="Arial"/>
                <a:cs typeface="Arial"/>
              </a:rPr>
              <a:t>(Glycerinum) </a:t>
            </a:r>
            <a:r>
              <a:rPr sz="1400" b="1" spc="-20" dirty="0">
                <a:latin typeface="Arial"/>
                <a:cs typeface="Arial"/>
              </a:rPr>
              <a:t>(ДФУ </a:t>
            </a:r>
            <a:r>
              <a:rPr sz="1400" b="1" spc="-5" dirty="0">
                <a:latin typeface="Arial"/>
                <a:cs typeface="Arial"/>
              </a:rPr>
              <a:t>1.2., с.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409)</a:t>
            </a:r>
            <a:endParaRPr sz="1400">
              <a:latin typeface="Arial"/>
              <a:cs typeface="Arial"/>
            </a:endParaRPr>
          </a:p>
          <a:p>
            <a:pPr marL="132080" indent="-120014">
              <a:lnSpc>
                <a:spcPct val="100000"/>
              </a:lnSpc>
              <a:buChar char="•"/>
              <a:tabLst>
                <a:tab pos="132715" algn="l"/>
              </a:tabLst>
            </a:pPr>
            <a:r>
              <a:rPr sz="15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Жирні </a:t>
            </a:r>
            <a:r>
              <a:rPr sz="15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олії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(Olea pinguia) </a:t>
            </a:r>
            <a:r>
              <a:rPr sz="1400" b="1" spc="-20" dirty="0">
                <a:latin typeface="Arial"/>
                <a:cs typeface="Arial"/>
              </a:rPr>
              <a:t>(ДФУ </a:t>
            </a:r>
            <a:r>
              <a:rPr sz="1400" b="1" spc="-5" dirty="0">
                <a:latin typeface="Arial"/>
                <a:cs typeface="Arial"/>
              </a:rPr>
              <a:t>1.2, с.</a:t>
            </a:r>
            <a:r>
              <a:rPr sz="1400" b="1" spc="5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282)</a:t>
            </a:r>
            <a:endParaRPr sz="1400">
              <a:latin typeface="Arial"/>
              <a:cs typeface="Arial"/>
            </a:endParaRPr>
          </a:p>
          <a:p>
            <a:pPr marL="110489" marR="869950" indent="-98425">
              <a:lnSpc>
                <a:spcPct val="100000"/>
              </a:lnSpc>
              <a:spcBef>
                <a:spcPts val="5"/>
              </a:spcBef>
              <a:buChar char="•"/>
              <a:tabLst>
                <a:tab pos="124460" algn="l"/>
              </a:tabLst>
            </a:pPr>
            <a:r>
              <a:rPr sz="1400" spc="-10" dirty="0">
                <a:latin typeface="Arial"/>
                <a:cs typeface="Arial"/>
              </a:rPr>
              <a:t>Диметилсульфоксид </a:t>
            </a:r>
            <a:r>
              <a:rPr sz="1400" spc="-5" dirty="0">
                <a:latin typeface="Arial"/>
                <a:cs typeface="Arial"/>
              </a:rPr>
              <a:t>(Dimethylsulfoxidum,  Dimexidum) </a:t>
            </a:r>
            <a:r>
              <a:rPr sz="1400" b="1" spc="-20" dirty="0">
                <a:latin typeface="Arial"/>
                <a:cs typeface="Arial"/>
              </a:rPr>
              <a:t>(ДФУ </a:t>
            </a:r>
            <a:r>
              <a:rPr sz="1400" b="1" spc="-5" dirty="0">
                <a:latin typeface="Arial"/>
                <a:cs typeface="Arial"/>
              </a:rPr>
              <a:t>1.2., с.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425)</a:t>
            </a:r>
            <a:endParaRPr sz="1400">
              <a:latin typeface="Arial"/>
              <a:cs typeface="Arial"/>
            </a:endParaRPr>
          </a:p>
          <a:p>
            <a:pPr marL="132080" indent="-120014">
              <a:lnSpc>
                <a:spcPts val="1795"/>
              </a:lnSpc>
              <a:buChar char="•"/>
              <a:tabLst>
                <a:tab pos="132715" algn="l"/>
              </a:tabLst>
            </a:pPr>
            <a:r>
              <a:rPr sz="1500" spc="-5" dirty="0">
                <a:latin typeface="Arial"/>
                <a:cs typeface="Arial"/>
              </a:rPr>
              <a:t>Поліетиленоксид-400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(Polyaethylenoxydum–400)</a:t>
            </a:r>
            <a:endParaRPr sz="1500">
              <a:latin typeface="Arial"/>
              <a:cs typeface="Arial"/>
            </a:endParaRPr>
          </a:p>
          <a:p>
            <a:pPr marL="132080" indent="-120014">
              <a:lnSpc>
                <a:spcPct val="100000"/>
              </a:lnSpc>
              <a:buChar char="•"/>
              <a:tabLst>
                <a:tab pos="132715" algn="l"/>
              </a:tabLst>
            </a:pPr>
            <a:r>
              <a:rPr sz="15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Силіконові рідини</a:t>
            </a:r>
            <a:r>
              <a:rPr sz="1500" spc="1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(Siliconum)</a:t>
            </a:r>
            <a:endParaRPr sz="15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</a:pPr>
            <a:r>
              <a:rPr sz="1500" i="1" spc="-5" dirty="0">
                <a:latin typeface="Arial"/>
                <a:cs typeface="Arial"/>
              </a:rPr>
              <a:t>(есилон-4, есилон-5)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97002" y="4331982"/>
            <a:ext cx="3470275" cy="1895475"/>
            <a:chOff x="397002" y="4331982"/>
            <a:chExt cx="3470275" cy="1895475"/>
          </a:xfrm>
        </p:grpSpPr>
        <p:sp>
          <p:nvSpPr>
            <p:cNvPr id="35" name="object 35"/>
            <p:cNvSpPr/>
            <p:nvPr/>
          </p:nvSpPr>
          <p:spPr>
            <a:xfrm>
              <a:off x="397002" y="4331982"/>
              <a:ext cx="3470148" cy="1895094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5488" y="4498111"/>
              <a:ext cx="3368040" cy="161848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43103" y="4358259"/>
              <a:ext cx="3384804" cy="180975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43103" y="4358259"/>
              <a:ext cx="3385185" cy="1809750"/>
            </a:xfrm>
            <a:custGeom>
              <a:avLst/>
              <a:gdLst/>
              <a:ahLst/>
              <a:cxnLst/>
              <a:rect l="l" t="t" r="r" b="b"/>
              <a:pathLst>
                <a:path w="3385185" h="1809750">
                  <a:moveTo>
                    <a:pt x="0" y="301625"/>
                  </a:moveTo>
                  <a:lnTo>
                    <a:pt x="3947" y="252689"/>
                  </a:lnTo>
                  <a:lnTo>
                    <a:pt x="15376" y="206272"/>
                  </a:lnTo>
                  <a:lnTo>
                    <a:pt x="33666" y="162992"/>
                  </a:lnTo>
                  <a:lnTo>
                    <a:pt x="58195" y="123471"/>
                  </a:lnTo>
                  <a:lnTo>
                    <a:pt x="88342" y="88328"/>
                  </a:lnTo>
                  <a:lnTo>
                    <a:pt x="123487" y="58184"/>
                  </a:lnTo>
                  <a:lnTo>
                    <a:pt x="163009" y="33659"/>
                  </a:lnTo>
                  <a:lnTo>
                    <a:pt x="206287" y="15373"/>
                  </a:lnTo>
                  <a:lnTo>
                    <a:pt x="252699" y="3946"/>
                  </a:lnTo>
                  <a:lnTo>
                    <a:pt x="301625" y="0"/>
                  </a:lnTo>
                  <a:lnTo>
                    <a:pt x="3083179" y="0"/>
                  </a:lnTo>
                  <a:lnTo>
                    <a:pt x="3132114" y="3946"/>
                  </a:lnTo>
                  <a:lnTo>
                    <a:pt x="3178531" y="15373"/>
                  </a:lnTo>
                  <a:lnTo>
                    <a:pt x="3221811" y="33659"/>
                  </a:lnTo>
                  <a:lnTo>
                    <a:pt x="3261332" y="58184"/>
                  </a:lnTo>
                  <a:lnTo>
                    <a:pt x="3296475" y="88328"/>
                  </a:lnTo>
                  <a:lnTo>
                    <a:pt x="3326619" y="123471"/>
                  </a:lnTo>
                  <a:lnTo>
                    <a:pt x="3351144" y="162992"/>
                  </a:lnTo>
                  <a:lnTo>
                    <a:pt x="3369430" y="206272"/>
                  </a:lnTo>
                  <a:lnTo>
                    <a:pt x="3380857" y="252689"/>
                  </a:lnTo>
                  <a:lnTo>
                    <a:pt x="3384804" y="301625"/>
                  </a:lnTo>
                  <a:lnTo>
                    <a:pt x="3384804" y="1508125"/>
                  </a:lnTo>
                  <a:lnTo>
                    <a:pt x="3380857" y="1557050"/>
                  </a:lnTo>
                  <a:lnTo>
                    <a:pt x="3369430" y="1603462"/>
                  </a:lnTo>
                  <a:lnTo>
                    <a:pt x="3351144" y="1646740"/>
                  </a:lnTo>
                  <a:lnTo>
                    <a:pt x="3326619" y="1686262"/>
                  </a:lnTo>
                  <a:lnTo>
                    <a:pt x="3296475" y="1721407"/>
                  </a:lnTo>
                  <a:lnTo>
                    <a:pt x="3261332" y="1751554"/>
                  </a:lnTo>
                  <a:lnTo>
                    <a:pt x="3221811" y="1776083"/>
                  </a:lnTo>
                  <a:lnTo>
                    <a:pt x="3178531" y="1794373"/>
                  </a:lnTo>
                  <a:lnTo>
                    <a:pt x="3132114" y="1805802"/>
                  </a:lnTo>
                  <a:lnTo>
                    <a:pt x="3083179" y="1809750"/>
                  </a:lnTo>
                  <a:lnTo>
                    <a:pt x="301625" y="1809750"/>
                  </a:lnTo>
                  <a:lnTo>
                    <a:pt x="252699" y="1805802"/>
                  </a:lnTo>
                  <a:lnTo>
                    <a:pt x="206287" y="1794373"/>
                  </a:lnTo>
                  <a:lnTo>
                    <a:pt x="163009" y="1776083"/>
                  </a:lnTo>
                  <a:lnTo>
                    <a:pt x="123487" y="1751554"/>
                  </a:lnTo>
                  <a:lnTo>
                    <a:pt x="88342" y="1721407"/>
                  </a:lnTo>
                  <a:lnTo>
                    <a:pt x="58195" y="1686262"/>
                  </a:lnTo>
                  <a:lnTo>
                    <a:pt x="33666" y="1646740"/>
                  </a:lnTo>
                  <a:lnTo>
                    <a:pt x="15376" y="1603462"/>
                  </a:lnTo>
                  <a:lnTo>
                    <a:pt x="3947" y="1557050"/>
                  </a:lnTo>
                  <a:lnTo>
                    <a:pt x="0" y="1508125"/>
                  </a:lnTo>
                  <a:lnTo>
                    <a:pt x="0" y="301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610108" y="4559045"/>
            <a:ext cx="304292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4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Arial"/>
                <a:cs typeface="Arial"/>
              </a:rPr>
              <a:t>Олії </a:t>
            </a:r>
            <a:r>
              <a:rPr sz="1500" dirty="0">
                <a:latin typeface="Arial"/>
                <a:cs typeface="Arial"/>
              </a:rPr>
              <a:t>:</a:t>
            </a:r>
            <a:endParaRPr sz="1500">
              <a:latin typeface="Arial"/>
              <a:cs typeface="Arial"/>
            </a:endParaRPr>
          </a:p>
          <a:p>
            <a:pPr marL="132080" indent="-120014">
              <a:lnSpc>
                <a:spcPct val="100000"/>
              </a:lnSpc>
              <a:buChar char="•"/>
              <a:tabLst>
                <a:tab pos="132715" algn="l"/>
              </a:tabLst>
            </a:pPr>
            <a:r>
              <a:rPr sz="1500" spc="-5" dirty="0">
                <a:latin typeface="Arial"/>
                <a:cs typeface="Arial"/>
              </a:rPr>
              <a:t>персикова (Oleum</a:t>
            </a:r>
            <a:r>
              <a:rPr sz="1500" spc="2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Persicorum)</a:t>
            </a:r>
            <a:endParaRPr sz="1500">
              <a:latin typeface="Arial"/>
              <a:cs typeface="Arial"/>
            </a:endParaRPr>
          </a:p>
          <a:p>
            <a:pPr marL="132080" indent="-120014">
              <a:lnSpc>
                <a:spcPct val="100000"/>
              </a:lnSpc>
              <a:buChar char="•"/>
              <a:tabLst>
                <a:tab pos="132715" algn="l"/>
              </a:tabLst>
            </a:pPr>
            <a:r>
              <a:rPr sz="1500" spc="-15" dirty="0">
                <a:latin typeface="Arial"/>
                <a:cs typeface="Arial"/>
              </a:rPr>
              <a:t>мигдальна </a:t>
            </a:r>
            <a:r>
              <a:rPr sz="1500" dirty="0">
                <a:latin typeface="Arial"/>
                <a:cs typeface="Arial"/>
              </a:rPr>
              <a:t>(Oleum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Amygdalarum)</a:t>
            </a:r>
            <a:endParaRPr sz="1500">
              <a:latin typeface="Arial"/>
              <a:cs typeface="Arial"/>
            </a:endParaRPr>
          </a:p>
          <a:p>
            <a:pPr marL="132080" indent="-120014">
              <a:lnSpc>
                <a:spcPct val="100000"/>
              </a:lnSpc>
              <a:buChar char="•"/>
              <a:tabLst>
                <a:tab pos="132715" algn="l"/>
              </a:tabLst>
            </a:pPr>
            <a:r>
              <a:rPr sz="1500" spc="-5" dirty="0">
                <a:latin typeface="Arial"/>
                <a:cs typeface="Arial"/>
              </a:rPr>
              <a:t>соняшникова </a:t>
            </a:r>
            <a:r>
              <a:rPr sz="1500" dirty="0">
                <a:latin typeface="Arial"/>
                <a:cs typeface="Arial"/>
              </a:rPr>
              <a:t>(Oleum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Helianthi)</a:t>
            </a:r>
            <a:endParaRPr sz="1500">
              <a:latin typeface="Arial"/>
              <a:cs typeface="Arial"/>
            </a:endParaRPr>
          </a:p>
          <a:p>
            <a:pPr marL="132080" indent="-120014">
              <a:lnSpc>
                <a:spcPct val="100000"/>
              </a:lnSpc>
              <a:buChar char="•"/>
              <a:tabLst>
                <a:tab pos="132715" algn="l"/>
              </a:tabLst>
            </a:pPr>
            <a:r>
              <a:rPr sz="1500" spc="-5" dirty="0">
                <a:latin typeface="Arial"/>
                <a:cs typeface="Arial"/>
              </a:rPr>
              <a:t>касторова (Oleum</a:t>
            </a:r>
            <a:r>
              <a:rPr sz="1500" spc="1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Ricini)</a:t>
            </a:r>
            <a:endParaRPr sz="1500">
              <a:latin typeface="Arial"/>
              <a:cs typeface="Arial"/>
            </a:endParaRPr>
          </a:p>
          <a:p>
            <a:pPr marL="132080" indent="-120014">
              <a:lnSpc>
                <a:spcPct val="100000"/>
              </a:lnSpc>
              <a:buChar char="•"/>
              <a:tabLst>
                <a:tab pos="132715" algn="l"/>
              </a:tabLst>
            </a:pPr>
            <a:r>
              <a:rPr sz="1500" spc="-10" dirty="0">
                <a:latin typeface="Arial"/>
                <a:cs typeface="Arial"/>
              </a:rPr>
              <a:t>оливкова </a:t>
            </a:r>
            <a:r>
              <a:rPr sz="1500" spc="-5" dirty="0">
                <a:latin typeface="Arial"/>
                <a:cs typeface="Arial"/>
              </a:rPr>
              <a:t>(Oleum</a:t>
            </a:r>
            <a:r>
              <a:rPr sz="1500" spc="2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Olivarum)</a:t>
            </a:r>
            <a:endParaRPr sz="15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715631" y="2601595"/>
            <a:ext cx="1156970" cy="1185545"/>
          </a:xfrm>
          <a:custGeom>
            <a:avLst/>
            <a:gdLst/>
            <a:ahLst/>
            <a:cxnLst/>
            <a:rect l="l" t="t" r="r" b="b"/>
            <a:pathLst>
              <a:path w="1156970" h="1185545">
                <a:moveTo>
                  <a:pt x="1060577" y="1089024"/>
                </a:moveTo>
                <a:lnTo>
                  <a:pt x="1054480" y="1092580"/>
                </a:lnTo>
                <a:lnTo>
                  <a:pt x="1053465" y="1096517"/>
                </a:lnTo>
                <a:lnTo>
                  <a:pt x="1055243" y="1099438"/>
                </a:lnTo>
                <a:lnTo>
                  <a:pt x="1105280" y="1185036"/>
                </a:lnTo>
                <a:lnTo>
                  <a:pt x="1112612" y="1172463"/>
                </a:lnTo>
                <a:lnTo>
                  <a:pt x="1098930" y="1172463"/>
                </a:lnTo>
                <a:lnTo>
                  <a:pt x="1098804" y="1148823"/>
                </a:lnTo>
                <a:lnTo>
                  <a:pt x="1064514" y="1090040"/>
                </a:lnTo>
                <a:lnTo>
                  <a:pt x="1060577" y="1089024"/>
                </a:lnTo>
                <a:close/>
              </a:path>
              <a:path w="1156970" h="1185545">
                <a:moveTo>
                  <a:pt x="1098930" y="1149041"/>
                </a:moveTo>
                <a:lnTo>
                  <a:pt x="1098930" y="1172463"/>
                </a:lnTo>
                <a:lnTo>
                  <a:pt x="1111630" y="1172463"/>
                </a:lnTo>
                <a:lnTo>
                  <a:pt x="1111630" y="1169288"/>
                </a:lnTo>
                <a:lnTo>
                  <a:pt x="1099693" y="1169288"/>
                </a:lnTo>
                <a:lnTo>
                  <a:pt x="1105217" y="1159818"/>
                </a:lnTo>
                <a:lnTo>
                  <a:pt x="1098930" y="1149041"/>
                </a:lnTo>
                <a:close/>
              </a:path>
              <a:path w="1156970" h="1185545">
                <a:moveTo>
                  <a:pt x="1149858" y="1089024"/>
                </a:moveTo>
                <a:lnTo>
                  <a:pt x="1145921" y="1090040"/>
                </a:lnTo>
                <a:lnTo>
                  <a:pt x="1111630" y="1148823"/>
                </a:lnTo>
                <a:lnTo>
                  <a:pt x="1111630" y="1172463"/>
                </a:lnTo>
                <a:lnTo>
                  <a:pt x="1112612" y="1172463"/>
                </a:lnTo>
                <a:lnTo>
                  <a:pt x="1155192" y="1099438"/>
                </a:lnTo>
                <a:lnTo>
                  <a:pt x="1156970" y="1096517"/>
                </a:lnTo>
                <a:lnTo>
                  <a:pt x="1155953" y="1092580"/>
                </a:lnTo>
                <a:lnTo>
                  <a:pt x="1149858" y="1089024"/>
                </a:lnTo>
                <a:close/>
              </a:path>
              <a:path w="1156970" h="1185545">
                <a:moveTo>
                  <a:pt x="1105217" y="1159818"/>
                </a:moveTo>
                <a:lnTo>
                  <a:pt x="1099693" y="1169288"/>
                </a:lnTo>
                <a:lnTo>
                  <a:pt x="1110742" y="1169288"/>
                </a:lnTo>
                <a:lnTo>
                  <a:pt x="1105217" y="1159818"/>
                </a:lnTo>
                <a:close/>
              </a:path>
              <a:path w="1156970" h="1185545">
                <a:moveTo>
                  <a:pt x="1111630" y="1148823"/>
                </a:moveTo>
                <a:lnTo>
                  <a:pt x="1105217" y="1159818"/>
                </a:lnTo>
                <a:lnTo>
                  <a:pt x="1110742" y="1169288"/>
                </a:lnTo>
                <a:lnTo>
                  <a:pt x="1111630" y="1169288"/>
                </a:lnTo>
                <a:lnTo>
                  <a:pt x="1111630" y="1148823"/>
                </a:lnTo>
                <a:close/>
              </a:path>
              <a:path w="1156970" h="1185545">
                <a:moveTo>
                  <a:pt x="1098930" y="6350"/>
                </a:moveTo>
                <a:lnTo>
                  <a:pt x="1098930" y="1149041"/>
                </a:lnTo>
                <a:lnTo>
                  <a:pt x="1105217" y="1159818"/>
                </a:lnTo>
                <a:lnTo>
                  <a:pt x="1111504" y="1149041"/>
                </a:lnTo>
                <a:lnTo>
                  <a:pt x="1111630" y="12700"/>
                </a:lnTo>
                <a:lnTo>
                  <a:pt x="1105280" y="12700"/>
                </a:lnTo>
                <a:lnTo>
                  <a:pt x="1098930" y="6350"/>
                </a:lnTo>
                <a:close/>
              </a:path>
              <a:path w="1156970" h="1185545">
                <a:moveTo>
                  <a:pt x="1111630" y="0"/>
                </a:moveTo>
                <a:lnTo>
                  <a:pt x="0" y="0"/>
                </a:lnTo>
                <a:lnTo>
                  <a:pt x="0" y="12700"/>
                </a:lnTo>
                <a:lnTo>
                  <a:pt x="1098930" y="12700"/>
                </a:lnTo>
                <a:lnTo>
                  <a:pt x="1098930" y="6350"/>
                </a:lnTo>
                <a:lnTo>
                  <a:pt x="1111630" y="6350"/>
                </a:lnTo>
                <a:lnTo>
                  <a:pt x="1111630" y="0"/>
                </a:lnTo>
                <a:close/>
              </a:path>
              <a:path w="1156970" h="1185545">
                <a:moveTo>
                  <a:pt x="1111630" y="6350"/>
                </a:moveTo>
                <a:lnTo>
                  <a:pt x="1098930" y="6350"/>
                </a:lnTo>
                <a:lnTo>
                  <a:pt x="1105280" y="12700"/>
                </a:lnTo>
                <a:lnTo>
                  <a:pt x="1111630" y="12700"/>
                </a:lnTo>
                <a:lnTo>
                  <a:pt x="1111630" y="635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149348" y="1929002"/>
            <a:ext cx="4011929" cy="1143000"/>
          </a:xfrm>
          <a:custGeom>
            <a:avLst/>
            <a:gdLst/>
            <a:ahLst/>
            <a:cxnLst/>
            <a:rect l="l" t="t" r="r" b="b"/>
            <a:pathLst>
              <a:path w="4011929" h="1143000">
                <a:moveTo>
                  <a:pt x="358140" y="857250"/>
                </a:moveTo>
                <a:lnTo>
                  <a:pt x="345440" y="857250"/>
                </a:lnTo>
                <a:lnTo>
                  <a:pt x="345440" y="992124"/>
                </a:lnTo>
                <a:lnTo>
                  <a:pt x="45339" y="992124"/>
                </a:lnTo>
                <a:lnTo>
                  <a:pt x="45339" y="1107008"/>
                </a:lnTo>
                <a:lnTo>
                  <a:pt x="10922" y="1048004"/>
                </a:lnTo>
                <a:lnTo>
                  <a:pt x="7112" y="1046988"/>
                </a:lnTo>
                <a:lnTo>
                  <a:pt x="1016" y="1050544"/>
                </a:lnTo>
                <a:lnTo>
                  <a:pt x="0" y="1054354"/>
                </a:lnTo>
                <a:lnTo>
                  <a:pt x="51689" y="1143000"/>
                </a:lnTo>
                <a:lnTo>
                  <a:pt x="59016" y="1130427"/>
                </a:lnTo>
                <a:lnTo>
                  <a:pt x="103378" y="1054354"/>
                </a:lnTo>
                <a:lnTo>
                  <a:pt x="102362" y="1050544"/>
                </a:lnTo>
                <a:lnTo>
                  <a:pt x="96266" y="1046988"/>
                </a:lnTo>
                <a:lnTo>
                  <a:pt x="92456" y="1048004"/>
                </a:lnTo>
                <a:lnTo>
                  <a:pt x="58039" y="1107008"/>
                </a:lnTo>
                <a:lnTo>
                  <a:pt x="58039" y="1004824"/>
                </a:lnTo>
                <a:lnTo>
                  <a:pt x="358140" y="1004824"/>
                </a:lnTo>
                <a:lnTo>
                  <a:pt x="358140" y="992124"/>
                </a:lnTo>
                <a:lnTo>
                  <a:pt x="358140" y="857250"/>
                </a:lnTo>
                <a:close/>
              </a:path>
              <a:path w="4011929" h="1143000">
                <a:moveTo>
                  <a:pt x="4011549" y="411480"/>
                </a:moveTo>
                <a:lnTo>
                  <a:pt x="4010533" y="407543"/>
                </a:lnTo>
                <a:lnTo>
                  <a:pt x="4004437" y="403987"/>
                </a:lnTo>
                <a:lnTo>
                  <a:pt x="4000627" y="405003"/>
                </a:lnTo>
                <a:lnTo>
                  <a:pt x="3966210" y="464007"/>
                </a:lnTo>
                <a:lnTo>
                  <a:pt x="3966210" y="255651"/>
                </a:lnTo>
                <a:lnTo>
                  <a:pt x="3966210" y="242951"/>
                </a:lnTo>
                <a:lnTo>
                  <a:pt x="2502535" y="242951"/>
                </a:lnTo>
                <a:lnTo>
                  <a:pt x="2502535" y="0"/>
                </a:lnTo>
                <a:lnTo>
                  <a:pt x="2502281" y="0"/>
                </a:lnTo>
                <a:lnTo>
                  <a:pt x="2489835" y="0"/>
                </a:lnTo>
                <a:lnTo>
                  <a:pt x="2489581" y="0"/>
                </a:lnTo>
                <a:lnTo>
                  <a:pt x="2489581" y="242951"/>
                </a:lnTo>
                <a:lnTo>
                  <a:pt x="344805" y="242951"/>
                </a:lnTo>
                <a:lnTo>
                  <a:pt x="344805" y="464007"/>
                </a:lnTo>
                <a:lnTo>
                  <a:pt x="310388" y="405003"/>
                </a:lnTo>
                <a:lnTo>
                  <a:pt x="306578" y="403987"/>
                </a:lnTo>
                <a:lnTo>
                  <a:pt x="300482" y="407543"/>
                </a:lnTo>
                <a:lnTo>
                  <a:pt x="299466" y="411480"/>
                </a:lnTo>
                <a:lnTo>
                  <a:pt x="351155" y="500126"/>
                </a:lnTo>
                <a:lnTo>
                  <a:pt x="358559" y="487426"/>
                </a:lnTo>
                <a:lnTo>
                  <a:pt x="402844" y="411480"/>
                </a:lnTo>
                <a:lnTo>
                  <a:pt x="401828" y="407543"/>
                </a:lnTo>
                <a:lnTo>
                  <a:pt x="395732" y="403987"/>
                </a:lnTo>
                <a:lnTo>
                  <a:pt x="391922" y="405003"/>
                </a:lnTo>
                <a:lnTo>
                  <a:pt x="357505" y="464007"/>
                </a:lnTo>
                <a:lnTo>
                  <a:pt x="357505" y="255651"/>
                </a:lnTo>
                <a:lnTo>
                  <a:pt x="2489835" y="255651"/>
                </a:lnTo>
                <a:lnTo>
                  <a:pt x="2502281" y="255651"/>
                </a:lnTo>
                <a:lnTo>
                  <a:pt x="3953510" y="255651"/>
                </a:lnTo>
                <a:lnTo>
                  <a:pt x="3953510" y="464007"/>
                </a:lnTo>
                <a:lnTo>
                  <a:pt x="3919093" y="405003"/>
                </a:lnTo>
                <a:lnTo>
                  <a:pt x="3915283" y="403987"/>
                </a:lnTo>
                <a:lnTo>
                  <a:pt x="3909187" y="407543"/>
                </a:lnTo>
                <a:lnTo>
                  <a:pt x="3908171" y="411480"/>
                </a:lnTo>
                <a:lnTo>
                  <a:pt x="3959860" y="500126"/>
                </a:lnTo>
                <a:lnTo>
                  <a:pt x="3967264" y="487426"/>
                </a:lnTo>
                <a:lnTo>
                  <a:pt x="4011549" y="41148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1752" y="3573016"/>
            <a:ext cx="4273296" cy="32026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98041" y="-207827"/>
            <a:ext cx="7055359" cy="8124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3. </a:t>
            </a:r>
            <a:r>
              <a:rPr spc="-25" dirty="0"/>
              <a:t>ВОДА </a:t>
            </a:r>
            <a:r>
              <a:rPr spc="-5" dirty="0"/>
              <a:t>ОЧИЩЕНА, ЇЇ ОТРИМАННЯ І </a:t>
            </a:r>
            <a:r>
              <a:rPr spc="-15" dirty="0"/>
              <a:t>КОНТРОЛЬ</a:t>
            </a:r>
            <a:r>
              <a:rPr spc="60" dirty="0"/>
              <a:t> </a:t>
            </a:r>
            <a:r>
              <a:rPr spc="-10" dirty="0"/>
              <a:t>ЯКОСТІ</a:t>
            </a:r>
          </a:p>
        </p:txBody>
      </p:sp>
      <p:sp>
        <p:nvSpPr>
          <p:cNvPr id="5" name="object 5"/>
          <p:cNvSpPr/>
          <p:nvPr/>
        </p:nvSpPr>
        <p:spPr>
          <a:xfrm>
            <a:off x="539495" y="611123"/>
            <a:ext cx="3797808" cy="27515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31664" y="611123"/>
            <a:ext cx="3797808" cy="39410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08015" y="4859528"/>
            <a:ext cx="32461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Монографія </a:t>
            </a:r>
            <a:r>
              <a:rPr sz="1800" b="1" spc="-10" dirty="0">
                <a:latin typeface="Arial"/>
                <a:cs typeface="Arial"/>
              </a:rPr>
              <a:t>«Вода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очищена»  </a:t>
            </a:r>
            <a:r>
              <a:rPr sz="1800" dirty="0">
                <a:latin typeface="Arial"/>
                <a:cs typeface="Arial"/>
              </a:rPr>
              <a:t>(Aqua </a:t>
            </a:r>
            <a:r>
              <a:rPr sz="1800" spc="-5" dirty="0">
                <a:latin typeface="Arial"/>
                <a:cs typeface="Arial"/>
              </a:rPr>
              <a:t>purificata), </a:t>
            </a:r>
            <a:r>
              <a:rPr sz="1800" spc="-95" dirty="0">
                <a:latin typeface="Arial"/>
                <a:cs typeface="Arial"/>
              </a:rPr>
              <a:t>ДФУ,  </a:t>
            </a:r>
            <a:r>
              <a:rPr sz="1800" spc="-5" dirty="0">
                <a:latin typeface="Arial"/>
                <a:cs typeface="Arial"/>
              </a:rPr>
              <a:t>Доповнення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1.2,</a:t>
            </a:r>
            <a:endParaRPr sz="18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С.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391-393.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56297" y="1120902"/>
            <a:ext cx="1972055" cy="14775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228851"/>
            <a:ext cx="6781800" cy="1300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75610">
              <a:lnSpc>
                <a:spcPct val="100000"/>
              </a:lnSpc>
              <a:spcBef>
                <a:spcPts val="95"/>
              </a:spcBef>
            </a:pPr>
            <a:r>
              <a:rPr sz="2000" b="1" i="1" spc="-10" dirty="0">
                <a:latin typeface="Arial"/>
                <a:cs typeface="Arial"/>
              </a:rPr>
              <a:t>Водопідготовка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Arial"/>
                <a:cs typeface="Arial"/>
              </a:rPr>
              <a:t>відділення </a:t>
            </a:r>
            <a:r>
              <a:rPr sz="1800" spc="-10" dirty="0">
                <a:solidFill>
                  <a:srgbClr val="001F5F"/>
                </a:solidFill>
                <a:latin typeface="Arial"/>
                <a:cs typeface="Arial"/>
              </a:rPr>
              <a:t>механічних </a:t>
            </a:r>
            <a:r>
              <a:rPr sz="1800" spc="-5" dirty="0">
                <a:solidFill>
                  <a:srgbClr val="001F5F"/>
                </a:solidFill>
                <a:latin typeface="Arial"/>
                <a:cs typeface="Arial"/>
              </a:rPr>
              <a:t>домішок </a:t>
            </a:r>
            <a:r>
              <a:rPr sz="1800" dirty="0">
                <a:solidFill>
                  <a:srgbClr val="001F5F"/>
                </a:solidFill>
                <a:latin typeface="Arial"/>
                <a:cs typeface="Arial"/>
              </a:rPr>
              <a:t>– </a:t>
            </a:r>
            <a:r>
              <a:rPr sz="1800" spc="-10" dirty="0">
                <a:solidFill>
                  <a:srgbClr val="001F5F"/>
                </a:solidFill>
                <a:latin typeface="Arial"/>
                <a:cs typeface="Arial"/>
              </a:rPr>
              <a:t>відстоювання </a:t>
            </a:r>
            <a:r>
              <a:rPr sz="1800" dirty="0">
                <a:solidFill>
                  <a:srgbClr val="001F5F"/>
                </a:solidFill>
                <a:latin typeface="Arial"/>
                <a:cs typeface="Arial"/>
              </a:rPr>
              <a:t>і</a:t>
            </a:r>
            <a:r>
              <a:rPr sz="1800" spc="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Arial"/>
                <a:cs typeface="Arial"/>
              </a:rPr>
              <a:t>декантація;</a:t>
            </a:r>
            <a:endParaRPr sz="1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1F5F"/>
                </a:solidFill>
                <a:latin typeface="Arial"/>
                <a:cs typeface="Arial"/>
              </a:rPr>
              <a:t>пом’якшення </a:t>
            </a:r>
            <a:r>
              <a:rPr sz="1800" spc="-20" dirty="0">
                <a:solidFill>
                  <a:srgbClr val="001F5F"/>
                </a:solidFill>
                <a:latin typeface="Arial"/>
                <a:cs typeface="Arial"/>
              </a:rPr>
              <a:t>води</a:t>
            </a:r>
            <a:r>
              <a:rPr sz="180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1F5F"/>
                </a:solidFill>
                <a:latin typeface="Symbol"/>
                <a:cs typeface="Symbol"/>
              </a:rPr>
              <a:t></a:t>
            </a:r>
            <a:endParaRPr sz="1800" dirty="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29171" y="3216909"/>
            <a:ext cx="2277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5125" algn="l"/>
              </a:tabLst>
            </a:pPr>
            <a:r>
              <a:rPr sz="1800" dirty="0">
                <a:solidFill>
                  <a:srgbClr val="001F5F"/>
                </a:solidFill>
                <a:latin typeface="Symbol"/>
                <a:cs typeface="Symbol"/>
              </a:rPr>
              <a:t></a:t>
            </a:r>
            <a:r>
              <a:rPr sz="1800" dirty="0">
                <a:solidFill>
                  <a:srgbClr val="001F5F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001F5F"/>
                </a:solidFill>
                <a:latin typeface="Arial"/>
                <a:cs typeface="Arial"/>
              </a:rPr>
              <a:t>кальцію</a:t>
            </a:r>
            <a:r>
              <a:rPr sz="1800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1F5F"/>
                </a:solidFill>
                <a:latin typeface="Arial"/>
                <a:cs typeface="Arial"/>
              </a:rPr>
              <a:t>гідроксид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4149852"/>
            <a:ext cx="7724140" cy="1945639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2165350" algn="l"/>
              </a:tabLst>
            </a:pPr>
            <a:r>
              <a:rPr sz="1800" spc="-10" dirty="0">
                <a:solidFill>
                  <a:srgbClr val="001F5F"/>
                </a:solidFill>
                <a:latin typeface="Arial"/>
                <a:cs typeface="Arial"/>
              </a:rPr>
              <a:t>натрію</a:t>
            </a:r>
            <a:r>
              <a:rPr sz="18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Arial"/>
                <a:cs typeface="Arial"/>
              </a:rPr>
              <a:t>карбонат</a:t>
            </a:r>
            <a:r>
              <a:rPr sz="18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1F5F"/>
                </a:solidFill>
                <a:latin typeface="Symbol"/>
                <a:cs typeface="Symbol"/>
              </a:rPr>
              <a:t></a:t>
            </a:r>
            <a:r>
              <a:rPr sz="1800" dirty="0">
                <a:solidFill>
                  <a:srgbClr val="001F5F"/>
                </a:solidFill>
                <a:latin typeface="Times New Roman"/>
                <a:cs typeface="Times New Roman"/>
              </a:rPr>
              <a:t>	</a:t>
            </a:r>
            <a:r>
              <a:rPr sz="1800" spc="-15" dirty="0">
                <a:solidFill>
                  <a:srgbClr val="001F5F"/>
                </a:solidFill>
                <a:latin typeface="Arial"/>
                <a:cs typeface="Arial"/>
              </a:rPr>
              <a:t>одночасне</a:t>
            </a:r>
            <a:r>
              <a:rPr sz="18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Arial"/>
                <a:cs typeface="Arial"/>
              </a:rPr>
              <a:t>додавання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800" spc="-5" dirty="0">
                <a:solidFill>
                  <a:srgbClr val="001F5F"/>
                </a:solidFill>
                <a:latin typeface="Arial"/>
                <a:cs typeface="Arial"/>
              </a:rPr>
              <a:t>руйнування </a:t>
            </a:r>
            <a:r>
              <a:rPr sz="1800" spc="-10" dirty="0">
                <a:solidFill>
                  <a:srgbClr val="001F5F"/>
                </a:solidFill>
                <a:latin typeface="Arial"/>
                <a:cs typeface="Arial"/>
              </a:rPr>
              <a:t>органічних </a:t>
            </a:r>
            <a:r>
              <a:rPr sz="1800" spc="-5" dirty="0">
                <a:solidFill>
                  <a:srgbClr val="001F5F"/>
                </a:solidFill>
                <a:latin typeface="Arial"/>
                <a:cs typeface="Arial"/>
              </a:rPr>
              <a:t>домішок </a:t>
            </a:r>
            <a:r>
              <a:rPr sz="1800" dirty="0">
                <a:solidFill>
                  <a:srgbClr val="001F5F"/>
                </a:solidFill>
                <a:latin typeface="Arial"/>
                <a:cs typeface="Arial"/>
              </a:rPr>
              <a:t>– </a:t>
            </a:r>
            <a:r>
              <a:rPr sz="1800" spc="-5" dirty="0">
                <a:solidFill>
                  <a:srgbClr val="001F5F"/>
                </a:solidFill>
                <a:latin typeface="Arial"/>
                <a:cs typeface="Arial"/>
              </a:rPr>
              <a:t>на 100 </a:t>
            </a:r>
            <a:r>
              <a:rPr sz="1800" dirty="0">
                <a:solidFill>
                  <a:srgbClr val="001F5F"/>
                </a:solidFill>
                <a:latin typeface="Arial"/>
                <a:cs typeface="Arial"/>
              </a:rPr>
              <a:t>л </a:t>
            </a:r>
            <a:r>
              <a:rPr sz="1800" spc="-20" dirty="0">
                <a:solidFill>
                  <a:srgbClr val="001F5F"/>
                </a:solidFill>
                <a:latin typeface="Arial"/>
                <a:cs typeface="Arial"/>
              </a:rPr>
              <a:t>води </a:t>
            </a:r>
            <a:r>
              <a:rPr sz="1800" spc="-5" dirty="0">
                <a:solidFill>
                  <a:srgbClr val="001F5F"/>
                </a:solidFill>
                <a:latin typeface="Arial"/>
                <a:cs typeface="Arial"/>
              </a:rPr>
              <a:t>2,5 </a:t>
            </a:r>
            <a:r>
              <a:rPr sz="1800" dirty="0">
                <a:solidFill>
                  <a:srgbClr val="001F5F"/>
                </a:solidFill>
                <a:latin typeface="Arial"/>
                <a:cs typeface="Arial"/>
              </a:rPr>
              <a:t>калію</a:t>
            </a:r>
            <a:r>
              <a:rPr sz="1800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Arial"/>
                <a:cs typeface="Arial"/>
              </a:rPr>
              <a:t>перманганату;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001F5F"/>
                </a:solidFill>
                <a:latin typeface="Arial"/>
                <a:cs typeface="Arial"/>
              </a:rPr>
              <a:t>зв'язування </a:t>
            </a:r>
            <a:r>
              <a:rPr sz="1800" spc="-5" dirty="0">
                <a:solidFill>
                  <a:srgbClr val="001F5F"/>
                </a:solidFill>
                <a:latin typeface="Arial"/>
                <a:cs typeface="Arial"/>
              </a:rPr>
              <a:t>аміаку </a:t>
            </a:r>
            <a:r>
              <a:rPr sz="1800" dirty="0">
                <a:solidFill>
                  <a:srgbClr val="001F5F"/>
                </a:solidFill>
                <a:latin typeface="Arial"/>
                <a:cs typeface="Arial"/>
              </a:rPr>
              <a:t>– </a:t>
            </a:r>
            <a:r>
              <a:rPr sz="1800" spc="-5" dirty="0">
                <a:solidFill>
                  <a:srgbClr val="001F5F"/>
                </a:solidFill>
                <a:latin typeface="Arial"/>
                <a:cs typeface="Arial"/>
              </a:rPr>
              <a:t>на 100 </a:t>
            </a:r>
            <a:r>
              <a:rPr sz="1800" dirty="0">
                <a:solidFill>
                  <a:srgbClr val="001F5F"/>
                </a:solidFill>
                <a:latin typeface="Arial"/>
                <a:cs typeface="Arial"/>
              </a:rPr>
              <a:t>л </a:t>
            </a:r>
            <a:r>
              <a:rPr sz="1800" spc="-20" dirty="0">
                <a:solidFill>
                  <a:srgbClr val="001F5F"/>
                </a:solidFill>
                <a:latin typeface="Arial"/>
                <a:cs typeface="Arial"/>
              </a:rPr>
              <a:t>води </a:t>
            </a:r>
            <a:r>
              <a:rPr sz="1800" spc="-5" dirty="0">
                <a:solidFill>
                  <a:srgbClr val="001F5F"/>
                </a:solidFill>
                <a:latin typeface="Arial"/>
                <a:cs typeface="Arial"/>
              </a:rPr>
              <a:t>50,0 алюмокалієвих</a:t>
            </a:r>
            <a:r>
              <a:rPr sz="1800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Arial"/>
                <a:cs typeface="Arial"/>
              </a:rPr>
              <a:t>галунів;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001F5F"/>
                </a:solidFill>
                <a:latin typeface="Arial"/>
                <a:cs typeface="Arial"/>
              </a:rPr>
              <a:t>зв'язування хлористого </a:t>
            </a:r>
            <a:r>
              <a:rPr sz="1800" spc="-20" dirty="0">
                <a:solidFill>
                  <a:srgbClr val="001F5F"/>
                </a:solidFill>
                <a:latin typeface="Arial"/>
                <a:cs typeface="Arial"/>
              </a:rPr>
              <a:t>водню </a:t>
            </a:r>
            <a:r>
              <a:rPr sz="1800" dirty="0">
                <a:solidFill>
                  <a:srgbClr val="001F5F"/>
                </a:solidFill>
                <a:latin typeface="Arial"/>
                <a:cs typeface="Arial"/>
              </a:rPr>
              <a:t>– </a:t>
            </a:r>
            <a:r>
              <a:rPr sz="1800" spc="-5" dirty="0">
                <a:solidFill>
                  <a:srgbClr val="001F5F"/>
                </a:solidFill>
                <a:latin typeface="Arial"/>
                <a:cs typeface="Arial"/>
              </a:rPr>
              <a:t>на 100 </a:t>
            </a:r>
            <a:r>
              <a:rPr sz="1800" dirty="0">
                <a:solidFill>
                  <a:srgbClr val="001F5F"/>
                </a:solidFill>
                <a:latin typeface="Arial"/>
                <a:cs typeface="Arial"/>
              </a:rPr>
              <a:t>л </a:t>
            </a:r>
            <a:r>
              <a:rPr sz="1800" spc="-20" dirty="0">
                <a:solidFill>
                  <a:srgbClr val="001F5F"/>
                </a:solidFill>
                <a:latin typeface="Arial"/>
                <a:cs typeface="Arial"/>
              </a:rPr>
              <a:t>води </a:t>
            </a:r>
            <a:r>
              <a:rPr sz="1800" spc="-5" dirty="0">
                <a:solidFill>
                  <a:srgbClr val="001F5F"/>
                </a:solidFill>
                <a:latin typeface="Arial"/>
                <a:cs typeface="Arial"/>
              </a:rPr>
              <a:t>35,0 </a:t>
            </a:r>
            <a:r>
              <a:rPr sz="1800" spc="-10" dirty="0">
                <a:solidFill>
                  <a:srgbClr val="001F5F"/>
                </a:solidFill>
                <a:latin typeface="Arial"/>
                <a:cs typeface="Arial"/>
              </a:rPr>
              <a:t>натрію</a:t>
            </a:r>
            <a:r>
              <a:rPr sz="1800" spc="1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Arial"/>
                <a:cs typeface="Arial"/>
              </a:rPr>
              <a:t>фосфату</a:t>
            </a:r>
            <a:endParaRPr sz="1800">
              <a:latin typeface="Arial"/>
              <a:cs typeface="Arial"/>
            </a:endParaRPr>
          </a:p>
          <a:p>
            <a:pPr marL="355600" marR="628650">
              <a:lnSpc>
                <a:spcPct val="100000"/>
              </a:lnSpc>
              <a:spcBef>
                <a:spcPts val="434"/>
              </a:spcBef>
              <a:tabLst>
                <a:tab pos="3780154" algn="l"/>
              </a:tabLst>
            </a:pPr>
            <a:r>
              <a:rPr sz="1800" spc="-5" dirty="0">
                <a:solidFill>
                  <a:srgbClr val="001F5F"/>
                </a:solidFill>
                <a:latin typeface="Arial"/>
                <a:cs typeface="Arial"/>
              </a:rPr>
              <a:t>виділяється</a:t>
            </a:r>
            <a:r>
              <a:rPr sz="180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1F5F"/>
                </a:solidFill>
                <a:latin typeface="Arial"/>
                <a:cs typeface="Arial"/>
              </a:rPr>
              <a:t>при	</a:t>
            </a:r>
            <a:r>
              <a:rPr sz="1800" spc="-15" dirty="0">
                <a:solidFill>
                  <a:srgbClr val="001F5F"/>
                </a:solidFill>
                <a:latin typeface="Arial"/>
                <a:cs typeface="Arial"/>
              </a:rPr>
              <a:t>двозаміщеного </a:t>
            </a:r>
            <a:r>
              <a:rPr sz="1800" dirty="0">
                <a:solidFill>
                  <a:srgbClr val="001F5F"/>
                </a:solidFill>
                <a:latin typeface="Arial"/>
                <a:cs typeface="Arial"/>
              </a:rPr>
              <a:t>(2/3 </a:t>
            </a:r>
            <a:r>
              <a:rPr sz="1800" spc="-5" dirty="0">
                <a:solidFill>
                  <a:srgbClr val="001F5F"/>
                </a:solidFill>
                <a:latin typeface="Arial"/>
                <a:cs typeface="Arial"/>
              </a:rPr>
              <a:t>від </a:t>
            </a:r>
            <a:r>
              <a:rPr sz="1800" spc="-10" dirty="0">
                <a:solidFill>
                  <a:srgbClr val="001F5F"/>
                </a:solidFill>
                <a:latin typeface="Arial"/>
                <a:cs typeface="Arial"/>
              </a:rPr>
              <a:t>галунів)  додаванні</a:t>
            </a:r>
            <a:r>
              <a:rPr sz="180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Arial"/>
                <a:cs typeface="Arial"/>
              </a:rPr>
              <a:t>галунів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446526" y="2827020"/>
            <a:ext cx="2738755" cy="1382395"/>
            <a:chOff x="3446526" y="2827020"/>
            <a:chExt cx="2738755" cy="1382395"/>
          </a:xfrm>
        </p:grpSpPr>
        <p:sp>
          <p:nvSpPr>
            <p:cNvPr id="8" name="object 8"/>
            <p:cNvSpPr/>
            <p:nvPr/>
          </p:nvSpPr>
          <p:spPr>
            <a:xfrm>
              <a:off x="3446526" y="2827020"/>
              <a:ext cx="2738628" cy="13822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83864" y="2907030"/>
              <a:ext cx="2556510" cy="128244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92627" y="2853309"/>
              <a:ext cx="2653284" cy="129692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92627" y="2853309"/>
              <a:ext cx="2653665" cy="1297305"/>
            </a:xfrm>
            <a:custGeom>
              <a:avLst/>
              <a:gdLst/>
              <a:ahLst/>
              <a:cxnLst/>
              <a:rect l="l" t="t" r="r" b="b"/>
              <a:pathLst>
                <a:path w="2653665" h="1297304">
                  <a:moveTo>
                    <a:pt x="0" y="216153"/>
                  </a:moveTo>
                  <a:lnTo>
                    <a:pt x="5708" y="166591"/>
                  </a:lnTo>
                  <a:lnTo>
                    <a:pt x="21969" y="121094"/>
                  </a:lnTo>
                  <a:lnTo>
                    <a:pt x="47486" y="80960"/>
                  </a:lnTo>
                  <a:lnTo>
                    <a:pt x="80960" y="47486"/>
                  </a:lnTo>
                  <a:lnTo>
                    <a:pt x="121094" y="21969"/>
                  </a:lnTo>
                  <a:lnTo>
                    <a:pt x="166591" y="5708"/>
                  </a:lnTo>
                  <a:lnTo>
                    <a:pt x="216153" y="0"/>
                  </a:lnTo>
                  <a:lnTo>
                    <a:pt x="2437130" y="0"/>
                  </a:lnTo>
                  <a:lnTo>
                    <a:pt x="2486692" y="5708"/>
                  </a:lnTo>
                  <a:lnTo>
                    <a:pt x="2532189" y="21969"/>
                  </a:lnTo>
                  <a:lnTo>
                    <a:pt x="2572323" y="47486"/>
                  </a:lnTo>
                  <a:lnTo>
                    <a:pt x="2605797" y="80960"/>
                  </a:lnTo>
                  <a:lnTo>
                    <a:pt x="2631314" y="121094"/>
                  </a:lnTo>
                  <a:lnTo>
                    <a:pt x="2647575" y="166591"/>
                  </a:lnTo>
                  <a:lnTo>
                    <a:pt x="2653284" y="216153"/>
                  </a:lnTo>
                  <a:lnTo>
                    <a:pt x="2653284" y="1080770"/>
                  </a:lnTo>
                  <a:lnTo>
                    <a:pt x="2647575" y="1130332"/>
                  </a:lnTo>
                  <a:lnTo>
                    <a:pt x="2631314" y="1175829"/>
                  </a:lnTo>
                  <a:lnTo>
                    <a:pt x="2605797" y="1215963"/>
                  </a:lnTo>
                  <a:lnTo>
                    <a:pt x="2572323" y="1249437"/>
                  </a:lnTo>
                  <a:lnTo>
                    <a:pt x="2532189" y="1274954"/>
                  </a:lnTo>
                  <a:lnTo>
                    <a:pt x="2486692" y="1291215"/>
                  </a:lnTo>
                  <a:lnTo>
                    <a:pt x="2437130" y="1296923"/>
                  </a:lnTo>
                  <a:lnTo>
                    <a:pt x="216153" y="1296923"/>
                  </a:lnTo>
                  <a:lnTo>
                    <a:pt x="166591" y="1291215"/>
                  </a:lnTo>
                  <a:lnTo>
                    <a:pt x="121094" y="1274954"/>
                  </a:lnTo>
                  <a:lnTo>
                    <a:pt x="80960" y="1249437"/>
                  </a:lnTo>
                  <a:lnTo>
                    <a:pt x="47486" y="1215963"/>
                  </a:lnTo>
                  <a:lnTo>
                    <a:pt x="21969" y="1175829"/>
                  </a:lnTo>
                  <a:lnTo>
                    <a:pt x="5708" y="1130332"/>
                  </a:lnTo>
                  <a:lnTo>
                    <a:pt x="0" y="1080770"/>
                  </a:lnTo>
                  <a:lnTo>
                    <a:pt x="0" y="21615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634740" y="2970783"/>
            <a:ext cx="2205355" cy="1050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3750"/>
              <a:buChar char="•"/>
              <a:tabLst>
                <a:tab pos="85090" algn="l"/>
              </a:tabLst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тимчасова</a:t>
            </a:r>
            <a:r>
              <a:rPr sz="1600" u="heavy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жорсткість,  </a:t>
            </a:r>
            <a:r>
              <a:rPr sz="1600" u="heavy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яка</a:t>
            </a:r>
            <a:r>
              <a:rPr sz="16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обумовлена</a:t>
            </a:r>
            <a:endParaRPr sz="1600">
              <a:latin typeface="Arial"/>
              <a:cs typeface="Arial"/>
            </a:endParaRPr>
          </a:p>
          <a:p>
            <a:pPr marL="12700" marR="494665">
              <a:lnSpc>
                <a:spcPct val="100000"/>
              </a:lnSpc>
              <a:spcBef>
                <a:spcPts val="385"/>
              </a:spcBef>
              <a:buSzPct val="93750"/>
              <a:buChar char="•"/>
              <a:tabLst>
                <a:tab pos="85090" algn="l"/>
              </a:tabLst>
            </a:pP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кальцію і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магнію 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гід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ро</a:t>
            </a:r>
            <a:r>
              <a:rPr sz="1600" u="heavy" spc="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к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бо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</a:t>
            </a:r>
            <a:r>
              <a:rPr sz="1600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</a:t>
            </a:r>
            <a:r>
              <a:rPr sz="1600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т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ами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69036" y="2856738"/>
            <a:ext cx="2371725" cy="1302385"/>
            <a:chOff x="669036" y="2856738"/>
            <a:chExt cx="2371725" cy="1302385"/>
          </a:xfrm>
        </p:grpSpPr>
        <p:sp>
          <p:nvSpPr>
            <p:cNvPr id="14" name="object 14"/>
            <p:cNvSpPr/>
            <p:nvPr/>
          </p:nvSpPr>
          <p:spPr>
            <a:xfrm>
              <a:off x="669036" y="2898609"/>
              <a:ext cx="2371344" cy="116589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10946" y="2856738"/>
              <a:ext cx="2157222" cy="130225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15137" y="2924937"/>
              <a:ext cx="2286000" cy="108051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15137" y="2924937"/>
              <a:ext cx="2286000" cy="1080770"/>
            </a:xfrm>
            <a:custGeom>
              <a:avLst/>
              <a:gdLst/>
              <a:ahLst/>
              <a:cxnLst/>
              <a:rect l="l" t="t" r="r" b="b"/>
              <a:pathLst>
                <a:path w="2286000" h="1080770">
                  <a:moveTo>
                    <a:pt x="0" y="180086"/>
                  </a:moveTo>
                  <a:lnTo>
                    <a:pt x="6433" y="132218"/>
                  </a:lnTo>
                  <a:lnTo>
                    <a:pt x="24588" y="89201"/>
                  </a:lnTo>
                  <a:lnTo>
                    <a:pt x="52747" y="52752"/>
                  </a:lnTo>
                  <a:lnTo>
                    <a:pt x="89195" y="24590"/>
                  </a:lnTo>
                  <a:lnTo>
                    <a:pt x="132213" y="6434"/>
                  </a:lnTo>
                  <a:lnTo>
                    <a:pt x="180085" y="0"/>
                  </a:lnTo>
                  <a:lnTo>
                    <a:pt x="2105914" y="0"/>
                  </a:lnTo>
                  <a:lnTo>
                    <a:pt x="2153781" y="6434"/>
                  </a:lnTo>
                  <a:lnTo>
                    <a:pt x="2196798" y="24590"/>
                  </a:lnTo>
                  <a:lnTo>
                    <a:pt x="2233247" y="52752"/>
                  </a:lnTo>
                  <a:lnTo>
                    <a:pt x="2261409" y="89201"/>
                  </a:lnTo>
                  <a:lnTo>
                    <a:pt x="2279565" y="132218"/>
                  </a:lnTo>
                  <a:lnTo>
                    <a:pt x="2286000" y="180086"/>
                  </a:lnTo>
                  <a:lnTo>
                    <a:pt x="2286000" y="900430"/>
                  </a:lnTo>
                  <a:lnTo>
                    <a:pt x="2279565" y="948297"/>
                  </a:lnTo>
                  <a:lnTo>
                    <a:pt x="2261409" y="991314"/>
                  </a:lnTo>
                  <a:lnTo>
                    <a:pt x="2233247" y="1027763"/>
                  </a:lnTo>
                  <a:lnTo>
                    <a:pt x="2196798" y="1055925"/>
                  </a:lnTo>
                  <a:lnTo>
                    <a:pt x="2153781" y="1074081"/>
                  </a:lnTo>
                  <a:lnTo>
                    <a:pt x="2105914" y="1080515"/>
                  </a:lnTo>
                  <a:lnTo>
                    <a:pt x="180085" y="1080515"/>
                  </a:lnTo>
                  <a:lnTo>
                    <a:pt x="132213" y="1074081"/>
                  </a:lnTo>
                  <a:lnTo>
                    <a:pt x="89195" y="1055925"/>
                  </a:lnTo>
                  <a:lnTo>
                    <a:pt x="52747" y="1027763"/>
                  </a:lnTo>
                  <a:lnTo>
                    <a:pt x="24588" y="991314"/>
                  </a:lnTo>
                  <a:lnTo>
                    <a:pt x="6433" y="948297"/>
                  </a:lnTo>
                  <a:lnTo>
                    <a:pt x="0" y="900430"/>
                  </a:lnTo>
                  <a:lnTo>
                    <a:pt x="0" y="18008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45883" y="2914395"/>
            <a:ext cx="1840864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95"/>
              </a:spcBef>
            </a:pPr>
            <a:r>
              <a:rPr sz="1400" u="heavy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постійна </a:t>
            </a:r>
            <a:r>
              <a:rPr sz="14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жорсткість, 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яка </a:t>
            </a:r>
            <a:r>
              <a:rPr sz="1400" spc="-15" dirty="0">
                <a:latin typeface="Arial"/>
                <a:cs typeface="Arial"/>
              </a:rPr>
              <a:t>обумовлена  </a:t>
            </a:r>
            <a:r>
              <a:rPr sz="1400" spc="-5" dirty="0">
                <a:latin typeface="Arial"/>
                <a:cs typeface="Arial"/>
              </a:rPr>
              <a:t>кальцію і магнію  </a:t>
            </a:r>
            <a:r>
              <a:rPr sz="1400" dirty="0">
                <a:latin typeface="Arial"/>
                <a:cs typeface="Arial"/>
              </a:rPr>
              <a:t>хлоридами </a:t>
            </a:r>
            <a:r>
              <a:rPr sz="1400" spc="-15" dirty="0">
                <a:latin typeface="Arial"/>
                <a:cs typeface="Arial"/>
              </a:rPr>
              <a:t>та  сульфатами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68196" y="2492882"/>
            <a:ext cx="392430" cy="1801495"/>
          </a:xfrm>
          <a:custGeom>
            <a:avLst/>
            <a:gdLst/>
            <a:ahLst/>
            <a:cxnLst/>
            <a:rect l="l" t="t" r="r" b="b"/>
            <a:pathLst>
              <a:path w="392430" h="1801495">
                <a:moveTo>
                  <a:pt x="103505" y="340233"/>
                </a:moveTo>
                <a:lnTo>
                  <a:pt x="102489" y="336296"/>
                </a:lnTo>
                <a:lnTo>
                  <a:pt x="96393" y="332740"/>
                </a:lnTo>
                <a:lnTo>
                  <a:pt x="92443" y="333756"/>
                </a:lnTo>
                <a:lnTo>
                  <a:pt x="57873" y="392620"/>
                </a:lnTo>
                <a:lnTo>
                  <a:pt x="59436" y="0"/>
                </a:lnTo>
                <a:lnTo>
                  <a:pt x="46736" y="0"/>
                </a:lnTo>
                <a:lnTo>
                  <a:pt x="45402" y="333502"/>
                </a:lnTo>
                <a:lnTo>
                  <a:pt x="45275" y="392607"/>
                </a:lnTo>
                <a:lnTo>
                  <a:pt x="45173" y="392430"/>
                </a:lnTo>
                <a:lnTo>
                  <a:pt x="11049" y="333502"/>
                </a:lnTo>
                <a:lnTo>
                  <a:pt x="7112" y="332486"/>
                </a:lnTo>
                <a:lnTo>
                  <a:pt x="4191" y="334137"/>
                </a:lnTo>
                <a:lnTo>
                  <a:pt x="1143" y="335915"/>
                </a:lnTo>
                <a:lnTo>
                  <a:pt x="0" y="339852"/>
                </a:lnTo>
                <a:lnTo>
                  <a:pt x="51435" y="428625"/>
                </a:lnTo>
                <a:lnTo>
                  <a:pt x="58839" y="416052"/>
                </a:lnTo>
                <a:lnTo>
                  <a:pt x="101727" y="343281"/>
                </a:lnTo>
                <a:lnTo>
                  <a:pt x="103505" y="340233"/>
                </a:lnTo>
                <a:close/>
              </a:path>
              <a:path w="392430" h="1801495">
                <a:moveTo>
                  <a:pt x="392430" y="1712722"/>
                </a:moveTo>
                <a:lnTo>
                  <a:pt x="391414" y="1708785"/>
                </a:lnTo>
                <a:lnTo>
                  <a:pt x="388366" y="1707007"/>
                </a:lnTo>
                <a:lnTo>
                  <a:pt x="385445" y="1705229"/>
                </a:lnTo>
                <a:lnTo>
                  <a:pt x="381508" y="1706245"/>
                </a:lnTo>
                <a:lnTo>
                  <a:pt x="379730" y="1709166"/>
                </a:lnTo>
                <a:lnTo>
                  <a:pt x="346837" y="1764893"/>
                </a:lnTo>
                <a:lnTo>
                  <a:pt x="348615" y="1441704"/>
                </a:lnTo>
                <a:lnTo>
                  <a:pt x="335915" y="1441704"/>
                </a:lnTo>
                <a:lnTo>
                  <a:pt x="334137" y="1764982"/>
                </a:lnTo>
                <a:lnTo>
                  <a:pt x="334073" y="1775815"/>
                </a:lnTo>
                <a:lnTo>
                  <a:pt x="334086" y="1764893"/>
                </a:lnTo>
                <a:lnTo>
                  <a:pt x="301752" y="1708785"/>
                </a:lnTo>
                <a:lnTo>
                  <a:pt x="300101" y="1705737"/>
                </a:lnTo>
                <a:lnTo>
                  <a:pt x="296164" y="1704721"/>
                </a:lnTo>
                <a:lnTo>
                  <a:pt x="293116" y="1706499"/>
                </a:lnTo>
                <a:lnTo>
                  <a:pt x="290068" y="1708150"/>
                </a:lnTo>
                <a:lnTo>
                  <a:pt x="289052" y="1712087"/>
                </a:lnTo>
                <a:lnTo>
                  <a:pt x="290830" y="1715135"/>
                </a:lnTo>
                <a:lnTo>
                  <a:pt x="340233" y="1800987"/>
                </a:lnTo>
                <a:lnTo>
                  <a:pt x="347649" y="1788414"/>
                </a:lnTo>
                <a:lnTo>
                  <a:pt x="390652" y="1715643"/>
                </a:lnTo>
                <a:lnTo>
                  <a:pt x="392430" y="17127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4656" y="5806059"/>
            <a:ext cx="71755" cy="428625"/>
          </a:xfrm>
          <a:custGeom>
            <a:avLst/>
            <a:gdLst/>
            <a:ahLst/>
            <a:cxnLst/>
            <a:rect l="l" t="t" r="r" b="b"/>
            <a:pathLst>
              <a:path w="71754" h="428625">
                <a:moveTo>
                  <a:pt x="71374" y="428243"/>
                </a:moveTo>
                <a:lnTo>
                  <a:pt x="43591" y="422635"/>
                </a:lnTo>
                <a:lnTo>
                  <a:pt x="20904" y="407339"/>
                </a:lnTo>
                <a:lnTo>
                  <a:pt x="5608" y="384652"/>
                </a:lnTo>
                <a:lnTo>
                  <a:pt x="0" y="356869"/>
                </a:lnTo>
                <a:lnTo>
                  <a:pt x="0" y="71373"/>
                </a:lnTo>
                <a:lnTo>
                  <a:pt x="5608" y="43591"/>
                </a:lnTo>
                <a:lnTo>
                  <a:pt x="20904" y="20904"/>
                </a:lnTo>
                <a:lnTo>
                  <a:pt x="43591" y="5608"/>
                </a:lnTo>
                <a:lnTo>
                  <a:pt x="71374" y="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45180" y="5806059"/>
            <a:ext cx="71755" cy="428625"/>
          </a:xfrm>
          <a:custGeom>
            <a:avLst/>
            <a:gdLst/>
            <a:ahLst/>
            <a:cxnLst/>
            <a:rect l="l" t="t" r="r" b="b"/>
            <a:pathLst>
              <a:path w="71755" h="428625">
                <a:moveTo>
                  <a:pt x="0" y="0"/>
                </a:moveTo>
                <a:lnTo>
                  <a:pt x="27761" y="5608"/>
                </a:lnTo>
                <a:lnTo>
                  <a:pt x="50450" y="20904"/>
                </a:lnTo>
                <a:lnTo>
                  <a:pt x="65758" y="43591"/>
                </a:lnTo>
                <a:lnTo>
                  <a:pt x="71374" y="71373"/>
                </a:lnTo>
                <a:lnTo>
                  <a:pt x="71374" y="356869"/>
                </a:lnTo>
                <a:lnTo>
                  <a:pt x="65758" y="384652"/>
                </a:lnTo>
                <a:lnTo>
                  <a:pt x="50450" y="407339"/>
                </a:lnTo>
                <a:lnTo>
                  <a:pt x="27761" y="422635"/>
                </a:lnTo>
                <a:lnTo>
                  <a:pt x="0" y="428243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472933" y="2625470"/>
            <a:ext cx="103505" cy="643255"/>
          </a:xfrm>
          <a:custGeom>
            <a:avLst/>
            <a:gdLst/>
            <a:ahLst/>
            <a:cxnLst/>
            <a:rect l="l" t="t" r="r" b="b"/>
            <a:pathLst>
              <a:path w="103504" h="643254">
                <a:moveTo>
                  <a:pt x="7112" y="546862"/>
                </a:moveTo>
                <a:lnTo>
                  <a:pt x="4064" y="548513"/>
                </a:lnTo>
                <a:lnTo>
                  <a:pt x="1016" y="550290"/>
                </a:lnTo>
                <a:lnTo>
                  <a:pt x="0" y="554227"/>
                </a:lnTo>
                <a:lnTo>
                  <a:pt x="1650" y="557276"/>
                </a:lnTo>
                <a:lnTo>
                  <a:pt x="51435" y="643001"/>
                </a:lnTo>
                <a:lnTo>
                  <a:pt x="58814" y="630427"/>
                </a:lnTo>
                <a:lnTo>
                  <a:pt x="45085" y="630301"/>
                </a:lnTo>
                <a:lnTo>
                  <a:pt x="45146" y="606872"/>
                </a:lnTo>
                <a:lnTo>
                  <a:pt x="10922" y="547877"/>
                </a:lnTo>
                <a:lnTo>
                  <a:pt x="7112" y="546862"/>
                </a:lnTo>
                <a:close/>
              </a:path>
              <a:path w="103504" h="643254">
                <a:moveTo>
                  <a:pt x="45146" y="606872"/>
                </a:moveTo>
                <a:lnTo>
                  <a:pt x="45085" y="630301"/>
                </a:lnTo>
                <a:lnTo>
                  <a:pt x="57785" y="630427"/>
                </a:lnTo>
                <a:lnTo>
                  <a:pt x="57793" y="627126"/>
                </a:lnTo>
                <a:lnTo>
                  <a:pt x="45974" y="627126"/>
                </a:lnTo>
                <a:lnTo>
                  <a:pt x="51469" y="617771"/>
                </a:lnTo>
                <a:lnTo>
                  <a:pt x="45146" y="606872"/>
                </a:lnTo>
                <a:close/>
              </a:path>
              <a:path w="103504" h="643254">
                <a:moveTo>
                  <a:pt x="96266" y="546988"/>
                </a:moveTo>
                <a:lnTo>
                  <a:pt x="92456" y="548004"/>
                </a:lnTo>
                <a:lnTo>
                  <a:pt x="57872" y="606872"/>
                </a:lnTo>
                <a:lnTo>
                  <a:pt x="57785" y="630427"/>
                </a:lnTo>
                <a:lnTo>
                  <a:pt x="58814" y="630427"/>
                </a:lnTo>
                <a:lnTo>
                  <a:pt x="103377" y="554481"/>
                </a:lnTo>
                <a:lnTo>
                  <a:pt x="102362" y="550544"/>
                </a:lnTo>
                <a:lnTo>
                  <a:pt x="96266" y="546988"/>
                </a:lnTo>
                <a:close/>
              </a:path>
              <a:path w="103504" h="643254">
                <a:moveTo>
                  <a:pt x="51469" y="617771"/>
                </a:moveTo>
                <a:lnTo>
                  <a:pt x="45974" y="627126"/>
                </a:lnTo>
                <a:lnTo>
                  <a:pt x="56896" y="627126"/>
                </a:lnTo>
                <a:lnTo>
                  <a:pt x="51469" y="617771"/>
                </a:lnTo>
                <a:close/>
              </a:path>
              <a:path w="103504" h="643254">
                <a:moveTo>
                  <a:pt x="57846" y="606916"/>
                </a:moveTo>
                <a:lnTo>
                  <a:pt x="51469" y="617771"/>
                </a:lnTo>
                <a:lnTo>
                  <a:pt x="56896" y="627126"/>
                </a:lnTo>
                <a:lnTo>
                  <a:pt x="57793" y="627126"/>
                </a:lnTo>
                <a:lnTo>
                  <a:pt x="57846" y="606916"/>
                </a:lnTo>
                <a:close/>
              </a:path>
              <a:path w="103504" h="643254">
                <a:moveTo>
                  <a:pt x="59436" y="0"/>
                </a:moveTo>
                <a:lnTo>
                  <a:pt x="46736" y="0"/>
                </a:lnTo>
                <a:lnTo>
                  <a:pt x="45294" y="550290"/>
                </a:lnTo>
                <a:lnTo>
                  <a:pt x="45172" y="606916"/>
                </a:lnTo>
                <a:lnTo>
                  <a:pt x="51469" y="617771"/>
                </a:lnTo>
                <a:lnTo>
                  <a:pt x="57846" y="606916"/>
                </a:lnTo>
                <a:lnTo>
                  <a:pt x="594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026160" y="292806"/>
            <a:ext cx="7092315" cy="8124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3. </a:t>
            </a:r>
            <a:r>
              <a:rPr spc="-25" dirty="0"/>
              <a:t>ВОДА </a:t>
            </a:r>
            <a:r>
              <a:rPr spc="-5" dirty="0"/>
              <a:t>ОЧИЩЕНА, ЇЇ ОТРИМАННЯ І </a:t>
            </a:r>
            <a:r>
              <a:rPr spc="-15" dirty="0"/>
              <a:t>КОНТРОЛЬ</a:t>
            </a:r>
            <a:r>
              <a:rPr spc="40" dirty="0"/>
              <a:t> </a:t>
            </a:r>
            <a:r>
              <a:rPr spc="-15" dirty="0" smtClean="0"/>
              <a:t>КОСТІ</a:t>
            </a:r>
            <a:endParaRPr spc="-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22932" y="78210"/>
            <a:ext cx="4424934" cy="121251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53769" marR="5080" indent="-941069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2. </a:t>
            </a:r>
            <a:r>
              <a:rPr spc="-25" dirty="0"/>
              <a:t>ВОДА </a:t>
            </a:r>
            <a:r>
              <a:rPr spc="-5" dirty="0"/>
              <a:t>ОЧИЩЕНА, ЇЇ ОТРИМАННЯ  </a:t>
            </a:r>
            <a:r>
              <a:rPr dirty="0"/>
              <a:t> </a:t>
            </a:r>
            <a:r>
              <a:rPr spc="-5" dirty="0"/>
              <a:t>І </a:t>
            </a:r>
            <a:r>
              <a:rPr spc="-15" dirty="0"/>
              <a:t>КОНТРОЛЬ</a:t>
            </a:r>
            <a:r>
              <a:rPr spc="-10" dirty="0"/>
              <a:t> </a:t>
            </a:r>
            <a:r>
              <a:rPr spc="-15" dirty="0"/>
              <a:t>ЯКОСТІ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152905" y="1603286"/>
            <a:ext cx="4467225" cy="612140"/>
            <a:chOff x="1152905" y="1603286"/>
            <a:chExt cx="4467225" cy="612140"/>
          </a:xfrm>
        </p:grpSpPr>
        <p:sp>
          <p:nvSpPr>
            <p:cNvPr id="5" name="object 5"/>
            <p:cNvSpPr/>
            <p:nvPr/>
          </p:nvSpPr>
          <p:spPr>
            <a:xfrm>
              <a:off x="1168907" y="1603286"/>
              <a:ext cx="4450842" cy="59965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52905" y="1659635"/>
              <a:ext cx="4389882" cy="55549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15008" y="1629536"/>
              <a:ext cx="4365498" cy="5143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15008" y="1629536"/>
              <a:ext cx="4365625" cy="514350"/>
            </a:xfrm>
            <a:custGeom>
              <a:avLst/>
              <a:gdLst/>
              <a:ahLst/>
              <a:cxnLst/>
              <a:rect l="l" t="t" r="r" b="b"/>
              <a:pathLst>
                <a:path w="4365625" h="514350">
                  <a:moveTo>
                    <a:pt x="0" y="85725"/>
                  </a:moveTo>
                  <a:lnTo>
                    <a:pt x="6736" y="52345"/>
                  </a:lnTo>
                  <a:lnTo>
                    <a:pt x="25107" y="25098"/>
                  </a:lnTo>
                  <a:lnTo>
                    <a:pt x="52356" y="6732"/>
                  </a:lnTo>
                  <a:lnTo>
                    <a:pt x="85725" y="0"/>
                  </a:lnTo>
                  <a:lnTo>
                    <a:pt x="4279773" y="0"/>
                  </a:lnTo>
                  <a:lnTo>
                    <a:pt x="4313152" y="6732"/>
                  </a:lnTo>
                  <a:lnTo>
                    <a:pt x="4340399" y="25098"/>
                  </a:lnTo>
                  <a:lnTo>
                    <a:pt x="4358765" y="52345"/>
                  </a:lnTo>
                  <a:lnTo>
                    <a:pt x="4365498" y="85725"/>
                  </a:lnTo>
                  <a:lnTo>
                    <a:pt x="4365498" y="428625"/>
                  </a:lnTo>
                  <a:lnTo>
                    <a:pt x="4358765" y="462004"/>
                  </a:lnTo>
                  <a:lnTo>
                    <a:pt x="4340399" y="489251"/>
                  </a:lnTo>
                  <a:lnTo>
                    <a:pt x="4313152" y="507617"/>
                  </a:lnTo>
                  <a:lnTo>
                    <a:pt x="4279773" y="514350"/>
                  </a:lnTo>
                  <a:lnTo>
                    <a:pt x="85725" y="514350"/>
                  </a:lnTo>
                  <a:lnTo>
                    <a:pt x="52356" y="507617"/>
                  </a:lnTo>
                  <a:lnTo>
                    <a:pt x="25107" y="489251"/>
                  </a:lnTo>
                  <a:lnTo>
                    <a:pt x="6736" y="462004"/>
                  </a:lnTo>
                  <a:lnTo>
                    <a:pt x="0" y="428625"/>
                  </a:lnTo>
                  <a:lnTo>
                    <a:pt x="0" y="857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318513" y="1730247"/>
            <a:ext cx="4064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0099"/>
                </a:solidFill>
                <a:latin typeface="Arial"/>
                <a:cs typeface="Arial"/>
              </a:rPr>
              <a:t>Способи </a:t>
            </a:r>
            <a:r>
              <a:rPr sz="1800" b="1" spc="-15" dirty="0">
                <a:solidFill>
                  <a:srgbClr val="000099"/>
                </a:solidFill>
                <a:latin typeface="Arial"/>
                <a:cs typeface="Arial"/>
              </a:rPr>
              <a:t>отримання води</a:t>
            </a:r>
            <a:r>
              <a:rPr sz="1800" b="1" spc="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99"/>
                </a:solidFill>
                <a:latin typeface="Arial"/>
                <a:cs typeface="Arial"/>
              </a:rPr>
              <a:t>очищеної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597152" y="2394966"/>
            <a:ext cx="7410450" cy="1733550"/>
            <a:chOff x="1597152" y="2394966"/>
            <a:chExt cx="7410450" cy="1733550"/>
          </a:xfrm>
        </p:grpSpPr>
        <p:sp>
          <p:nvSpPr>
            <p:cNvPr id="11" name="object 11"/>
            <p:cNvSpPr/>
            <p:nvPr/>
          </p:nvSpPr>
          <p:spPr>
            <a:xfrm>
              <a:off x="1597152" y="2903232"/>
              <a:ext cx="2871978" cy="37120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95450" y="2856750"/>
              <a:ext cx="2673857" cy="52881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43253" y="2929509"/>
              <a:ext cx="2786634" cy="28575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86705" y="2394966"/>
              <a:ext cx="4120896" cy="173354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644507" y="2924556"/>
            <a:ext cx="278447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0979" algn="l"/>
                <a:tab pos="2771140" algn="l"/>
              </a:tabLst>
            </a:pPr>
            <a:r>
              <a:rPr sz="1700" u="sng" spc="-5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700" u="sng" spc="-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Дистиляція</a:t>
            </a:r>
            <a:r>
              <a:rPr sz="1700" u="sng" spc="-5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 </a:t>
            </a:r>
            <a:r>
              <a:rPr sz="1700" u="sng" spc="-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(перегонка)	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927727" y="2416175"/>
            <a:ext cx="4046220" cy="1658620"/>
            <a:chOff x="4927727" y="2416175"/>
            <a:chExt cx="4046220" cy="1658620"/>
          </a:xfrm>
        </p:grpSpPr>
        <p:sp>
          <p:nvSpPr>
            <p:cNvPr id="17" name="object 17"/>
            <p:cNvSpPr/>
            <p:nvPr/>
          </p:nvSpPr>
          <p:spPr>
            <a:xfrm>
              <a:off x="4940808" y="2522981"/>
              <a:ext cx="4024884" cy="153847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32807" y="2421255"/>
              <a:ext cx="4035551" cy="164820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32807" y="2421255"/>
              <a:ext cx="4036060" cy="1648460"/>
            </a:xfrm>
            <a:custGeom>
              <a:avLst/>
              <a:gdLst/>
              <a:ahLst/>
              <a:cxnLst/>
              <a:rect l="l" t="t" r="r" b="b"/>
              <a:pathLst>
                <a:path w="4036059" h="1648460">
                  <a:moveTo>
                    <a:pt x="0" y="274700"/>
                  </a:moveTo>
                  <a:lnTo>
                    <a:pt x="4424" y="225309"/>
                  </a:lnTo>
                  <a:lnTo>
                    <a:pt x="17180" y="178828"/>
                  </a:lnTo>
                  <a:lnTo>
                    <a:pt x="37493" y="136031"/>
                  </a:lnTo>
                  <a:lnTo>
                    <a:pt x="64589" y="97693"/>
                  </a:lnTo>
                  <a:lnTo>
                    <a:pt x="97693" y="64589"/>
                  </a:lnTo>
                  <a:lnTo>
                    <a:pt x="136031" y="37493"/>
                  </a:lnTo>
                  <a:lnTo>
                    <a:pt x="178828" y="17180"/>
                  </a:lnTo>
                  <a:lnTo>
                    <a:pt x="225309" y="4424"/>
                  </a:lnTo>
                  <a:lnTo>
                    <a:pt x="274700" y="0"/>
                  </a:lnTo>
                  <a:lnTo>
                    <a:pt x="3760850" y="0"/>
                  </a:lnTo>
                  <a:lnTo>
                    <a:pt x="3810242" y="4424"/>
                  </a:lnTo>
                  <a:lnTo>
                    <a:pt x="3856723" y="17180"/>
                  </a:lnTo>
                  <a:lnTo>
                    <a:pt x="3899520" y="37493"/>
                  </a:lnTo>
                  <a:lnTo>
                    <a:pt x="3937858" y="64589"/>
                  </a:lnTo>
                  <a:lnTo>
                    <a:pt x="3970962" y="97693"/>
                  </a:lnTo>
                  <a:lnTo>
                    <a:pt x="3998058" y="136031"/>
                  </a:lnTo>
                  <a:lnTo>
                    <a:pt x="4018371" y="178828"/>
                  </a:lnTo>
                  <a:lnTo>
                    <a:pt x="4031127" y="225309"/>
                  </a:lnTo>
                  <a:lnTo>
                    <a:pt x="4035551" y="274700"/>
                  </a:lnTo>
                  <a:lnTo>
                    <a:pt x="4035551" y="1373505"/>
                  </a:lnTo>
                  <a:lnTo>
                    <a:pt x="4031127" y="1422896"/>
                  </a:lnTo>
                  <a:lnTo>
                    <a:pt x="4018371" y="1469377"/>
                  </a:lnTo>
                  <a:lnTo>
                    <a:pt x="3998058" y="1512174"/>
                  </a:lnTo>
                  <a:lnTo>
                    <a:pt x="3970962" y="1550512"/>
                  </a:lnTo>
                  <a:lnTo>
                    <a:pt x="3937858" y="1583616"/>
                  </a:lnTo>
                  <a:lnTo>
                    <a:pt x="3899520" y="1610712"/>
                  </a:lnTo>
                  <a:lnTo>
                    <a:pt x="3856723" y="1631025"/>
                  </a:lnTo>
                  <a:lnTo>
                    <a:pt x="3810242" y="1643781"/>
                  </a:lnTo>
                  <a:lnTo>
                    <a:pt x="3760850" y="1648206"/>
                  </a:lnTo>
                  <a:lnTo>
                    <a:pt x="274700" y="1648206"/>
                  </a:lnTo>
                  <a:lnTo>
                    <a:pt x="225309" y="1643781"/>
                  </a:lnTo>
                  <a:lnTo>
                    <a:pt x="178828" y="1631025"/>
                  </a:lnTo>
                  <a:lnTo>
                    <a:pt x="136031" y="1610712"/>
                  </a:lnTo>
                  <a:lnTo>
                    <a:pt x="97693" y="1583616"/>
                  </a:lnTo>
                  <a:lnTo>
                    <a:pt x="64589" y="1550512"/>
                  </a:lnTo>
                  <a:lnTo>
                    <a:pt x="37493" y="1512174"/>
                  </a:lnTo>
                  <a:lnTo>
                    <a:pt x="17180" y="1469377"/>
                  </a:lnTo>
                  <a:lnTo>
                    <a:pt x="4424" y="1422896"/>
                  </a:lnTo>
                  <a:lnTo>
                    <a:pt x="0" y="1373505"/>
                  </a:lnTo>
                  <a:lnTo>
                    <a:pt x="0" y="27470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091938" y="2561386"/>
            <a:ext cx="3674110" cy="133096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600" spc="-5" dirty="0">
                <a:latin typeface="Arial"/>
                <a:cs typeface="Arial"/>
              </a:rPr>
              <a:t>Аквадистилятори: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2200"/>
              </a:lnSpc>
              <a:spcBef>
                <a:spcPts val="155"/>
              </a:spcBef>
              <a:buSzPct val="93750"/>
              <a:buChar char="•"/>
              <a:tabLst>
                <a:tab pos="85090" algn="l"/>
              </a:tabLst>
            </a:pPr>
            <a:r>
              <a:rPr sz="1600" spc="-5" dirty="0">
                <a:latin typeface="Arial"/>
                <a:cs typeface="Arial"/>
              </a:rPr>
              <a:t>непереривної дії (електричні </a:t>
            </a:r>
            <a:r>
              <a:rPr sz="1600" dirty="0">
                <a:latin typeface="Arial"/>
                <a:cs typeface="Arial"/>
              </a:rPr>
              <a:t>) – ДЕ-2,  </a:t>
            </a:r>
            <a:r>
              <a:rPr sz="1600" spc="-5" dirty="0">
                <a:latin typeface="Arial"/>
                <a:cs typeface="Arial"/>
              </a:rPr>
              <a:t>ДЕ-4,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ДЕ-25</a:t>
            </a:r>
            <a:endParaRPr sz="1600">
              <a:latin typeface="Arial"/>
              <a:cs typeface="Arial"/>
            </a:endParaRPr>
          </a:p>
          <a:p>
            <a:pPr marL="12700" marR="168275">
              <a:lnSpc>
                <a:spcPct val="102200"/>
              </a:lnSpc>
              <a:spcBef>
                <a:spcPts val="160"/>
              </a:spcBef>
              <a:buSzPct val="93750"/>
              <a:buChar char="•"/>
              <a:tabLst>
                <a:tab pos="85090" algn="l"/>
              </a:tabLst>
            </a:pPr>
            <a:r>
              <a:rPr sz="1600" spc="-10" dirty="0">
                <a:latin typeface="Arial"/>
                <a:cs typeface="Arial"/>
              </a:rPr>
              <a:t>періодичної </a:t>
            </a:r>
            <a:r>
              <a:rPr sz="1600" spc="-5" dirty="0">
                <a:latin typeface="Arial"/>
                <a:cs typeface="Arial"/>
              </a:rPr>
              <a:t>дії (попогрів паливом) </a:t>
            </a:r>
            <a:r>
              <a:rPr sz="1600" dirty="0">
                <a:latin typeface="Arial"/>
                <a:cs typeface="Arial"/>
              </a:rPr>
              <a:t>–  </a:t>
            </a:r>
            <a:r>
              <a:rPr sz="1600" spc="-5" dirty="0">
                <a:latin typeface="Arial"/>
                <a:cs typeface="Arial"/>
              </a:rPr>
              <a:t>ДТ-10, </a:t>
            </a:r>
            <a:r>
              <a:rPr sz="1600" spc="-10" dirty="0">
                <a:latin typeface="Arial"/>
                <a:cs typeface="Arial"/>
              </a:rPr>
              <a:t>ДТВС-4 та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ін.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597152" y="3845814"/>
            <a:ext cx="2872105" cy="984250"/>
            <a:chOff x="1597152" y="3845814"/>
            <a:chExt cx="2872105" cy="984250"/>
          </a:xfrm>
        </p:grpSpPr>
        <p:sp>
          <p:nvSpPr>
            <p:cNvPr id="22" name="object 22"/>
            <p:cNvSpPr/>
            <p:nvPr/>
          </p:nvSpPr>
          <p:spPr>
            <a:xfrm>
              <a:off x="1597152" y="3902976"/>
              <a:ext cx="2871978" cy="37120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84248" y="3845814"/>
              <a:ext cx="2097024" cy="55549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43253" y="3929253"/>
              <a:ext cx="2786634" cy="28575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43253" y="3929253"/>
              <a:ext cx="2787015" cy="285750"/>
            </a:xfrm>
            <a:custGeom>
              <a:avLst/>
              <a:gdLst/>
              <a:ahLst/>
              <a:cxnLst/>
              <a:rect l="l" t="t" r="r" b="b"/>
              <a:pathLst>
                <a:path w="2787015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2739009" y="0"/>
                  </a:lnTo>
                  <a:lnTo>
                    <a:pt x="2757541" y="3744"/>
                  </a:lnTo>
                  <a:lnTo>
                    <a:pt x="2772679" y="13954"/>
                  </a:lnTo>
                  <a:lnTo>
                    <a:pt x="2782889" y="29092"/>
                  </a:lnTo>
                  <a:lnTo>
                    <a:pt x="2786634" y="47625"/>
                  </a:lnTo>
                  <a:lnTo>
                    <a:pt x="2786634" y="238125"/>
                  </a:lnTo>
                  <a:lnTo>
                    <a:pt x="2782889" y="256657"/>
                  </a:lnTo>
                  <a:lnTo>
                    <a:pt x="2772679" y="271795"/>
                  </a:lnTo>
                  <a:lnTo>
                    <a:pt x="2757541" y="282005"/>
                  </a:lnTo>
                  <a:lnTo>
                    <a:pt x="2739009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97152" y="4331982"/>
              <a:ext cx="2871978" cy="37120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122932" y="4274058"/>
              <a:ext cx="1819656" cy="55549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43253" y="4358259"/>
              <a:ext cx="2786634" cy="28575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43253" y="4358259"/>
              <a:ext cx="2787015" cy="285750"/>
            </a:xfrm>
            <a:custGeom>
              <a:avLst/>
              <a:gdLst/>
              <a:ahLst/>
              <a:cxnLst/>
              <a:rect l="l" t="t" r="r" b="b"/>
              <a:pathLst>
                <a:path w="2787015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2739009" y="0"/>
                  </a:lnTo>
                  <a:lnTo>
                    <a:pt x="2757541" y="3744"/>
                  </a:lnTo>
                  <a:lnTo>
                    <a:pt x="2772679" y="13954"/>
                  </a:lnTo>
                  <a:lnTo>
                    <a:pt x="2782889" y="29092"/>
                  </a:lnTo>
                  <a:lnTo>
                    <a:pt x="2786634" y="47625"/>
                  </a:lnTo>
                  <a:lnTo>
                    <a:pt x="2786634" y="238125"/>
                  </a:lnTo>
                  <a:lnTo>
                    <a:pt x="2782889" y="256657"/>
                  </a:lnTo>
                  <a:lnTo>
                    <a:pt x="2772679" y="271795"/>
                  </a:lnTo>
                  <a:lnTo>
                    <a:pt x="2757541" y="282005"/>
                  </a:lnTo>
                  <a:lnTo>
                    <a:pt x="2739009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655183" y="3762248"/>
            <a:ext cx="2762885" cy="88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5795" marR="500380" indent="-139065">
              <a:lnSpc>
                <a:spcPct val="1562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Зворотній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осмос  Електродіаліз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597152" y="4411243"/>
            <a:ext cx="6372225" cy="1093470"/>
            <a:chOff x="1597152" y="4411243"/>
            <a:chExt cx="6372225" cy="1093470"/>
          </a:xfrm>
        </p:grpSpPr>
        <p:sp>
          <p:nvSpPr>
            <p:cNvPr id="32" name="object 32"/>
            <p:cNvSpPr/>
            <p:nvPr/>
          </p:nvSpPr>
          <p:spPr>
            <a:xfrm>
              <a:off x="1597152" y="4760226"/>
              <a:ext cx="2871978" cy="37120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183130" y="4703064"/>
              <a:ext cx="1699260" cy="55549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43253" y="4786503"/>
              <a:ext cx="2786634" cy="28575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83658" y="4411243"/>
              <a:ext cx="3085338" cy="109344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644507" y="4773676"/>
            <a:ext cx="2784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6280" algn="l"/>
                <a:tab pos="2771140" algn="l"/>
              </a:tabLst>
            </a:pPr>
            <a:r>
              <a:rPr sz="1800" u="sng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800" u="sng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Іонний</a:t>
            </a:r>
            <a:r>
              <a:rPr sz="1800" u="sng" spc="-10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 </a:t>
            </a:r>
            <a:r>
              <a:rPr sz="1800" u="sng" spc="-1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обмін	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906517" y="4432427"/>
            <a:ext cx="3028315" cy="1050925"/>
            <a:chOff x="4906517" y="4432427"/>
            <a:chExt cx="3028315" cy="1050925"/>
          </a:xfrm>
        </p:grpSpPr>
        <p:sp>
          <p:nvSpPr>
            <p:cNvPr id="38" name="object 38"/>
            <p:cNvSpPr/>
            <p:nvPr/>
          </p:nvSpPr>
          <p:spPr>
            <a:xfrm>
              <a:off x="4906517" y="4493488"/>
              <a:ext cx="2802636" cy="989863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29758" y="4437507"/>
              <a:ext cx="2999993" cy="100812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29758" y="4437507"/>
              <a:ext cx="3000375" cy="1008380"/>
            </a:xfrm>
            <a:custGeom>
              <a:avLst/>
              <a:gdLst/>
              <a:ahLst/>
              <a:cxnLst/>
              <a:rect l="l" t="t" r="r" b="b"/>
              <a:pathLst>
                <a:path w="3000375" h="1008379">
                  <a:moveTo>
                    <a:pt x="0" y="168021"/>
                  </a:moveTo>
                  <a:lnTo>
                    <a:pt x="5998" y="123339"/>
                  </a:lnTo>
                  <a:lnTo>
                    <a:pt x="22930" y="83199"/>
                  </a:lnTo>
                  <a:lnTo>
                    <a:pt x="49196" y="49196"/>
                  </a:lnTo>
                  <a:lnTo>
                    <a:pt x="83199" y="22930"/>
                  </a:lnTo>
                  <a:lnTo>
                    <a:pt x="123339" y="5998"/>
                  </a:lnTo>
                  <a:lnTo>
                    <a:pt x="168020" y="0"/>
                  </a:lnTo>
                  <a:lnTo>
                    <a:pt x="2831972" y="0"/>
                  </a:lnTo>
                  <a:lnTo>
                    <a:pt x="2876654" y="5998"/>
                  </a:lnTo>
                  <a:lnTo>
                    <a:pt x="2916794" y="22930"/>
                  </a:lnTo>
                  <a:lnTo>
                    <a:pt x="2950797" y="49196"/>
                  </a:lnTo>
                  <a:lnTo>
                    <a:pt x="2977063" y="83199"/>
                  </a:lnTo>
                  <a:lnTo>
                    <a:pt x="2993995" y="123339"/>
                  </a:lnTo>
                  <a:lnTo>
                    <a:pt x="2999993" y="168021"/>
                  </a:lnTo>
                  <a:lnTo>
                    <a:pt x="2999993" y="840105"/>
                  </a:lnTo>
                  <a:lnTo>
                    <a:pt x="2993995" y="884786"/>
                  </a:lnTo>
                  <a:lnTo>
                    <a:pt x="2977063" y="924926"/>
                  </a:lnTo>
                  <a:lnTo>
                    <a:pt x="2950797" y="958929"/>
                  </a:lnTo>
                  <a:lnTo>
                    <a:pt x="2916794" y="985195"/>
                  </a:lnTo>
                  <a:lnTo>
                    <a:pt x="2876654" y="1002127"/>
                  </a:lnTo>
                  <a:lnTo>
                    <a:pt x="2831972" y="1008126"/>
                  </a:lnTo>
                  <a:lnTo>
                    <a:pt x="168020" y="1008126"/>
                  </a:lnTo>
                  <a:lnTo>
                    <a:pt x="123339" y="1002127"/>
                  </a:lnTo>
                  <a:lnTo>
                    <a:pt x="83199" y="985195"/>
                  </a:lnTo>
                  <a:lnTo>
                    <a:pt x="49196" y="958929"/>
                  </a:lnTo>
                  <a:lnTo>
                    <a:pt x="22930" y="924926"/>
                  </a:lnTo>
                  <a:lnTo>
                    <a:pt x="5998" y="884786"/>
                  </a:lnTo>
                  <a:lnTo>
                    <a:pt x="0" y="840105"/>
                  </a:lnTo>
                  <a:lnTo>
                    <a:pt x="0" y="168021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5057647" y="4557014"/>
            <a:ext cx="25095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установка НІІЕХАіІ</a:t>
            </a:r>
            <a:endParaRPr sz="1600">
              <a:latin typeface="Arial"/>
              <a:cs typeface="Arial"/>
            </a:endParaRPr>
          </a:p>
          <a:p>
            <a:pPr marL="84455" indent="-72390">
              <a:lnSpc>
                <a:spcPct val="100000"/>
              </a:lnSpc>
              <a:buSzPct val="93750"/>
              <a:buChar char="•"/>
              <a:tabLst>
                <a:tab pos="85090" algn="l"/>
              </a:tabLst>
            </a:pPr>
            <a:r>
              <a:rPr sz="1600" spc="-5" dirty="0">
                <a:latin typeface="Arial"/>
                <a:cs typeface="Arial"/>
              </a:rPr>
              <a:t>катіоніти </a:t>
            </a:r>
            <a:r>
              <a:rPr sz="1600" spc="5" dirty="0">
                <a:latin typeface="Arial"/>
                <a:cs typeface="Arial"/>
              </a:rPr>
              <a:t>КУ-1, </a:t>
            </a:r>
            <a:r>
              <a:rPr sz="1600" dirty="0">
                <a:latin typeface="Arial"/>
                <a:cs typeface="Arial"/>
              </a:rPr>
              <a:t>КУ-2,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СК-1</a:t>
            </a:r>
            <a:endParaRPr sz="1600">
              <a:latin typeface="Arial"/>
              <a:cs typeface="Arial"/>
            </a:endParaRPr>
          </a:p>
          <a:p>
            <a:pPr marL="84455" indent="-72390">
              <a:lnSpc>
                <a:spcPct val="100000"/>
              </a:lnSpc>
              <a:buSzPct val="93750"/>
              <a:buChar char="•"/>
              <a:tabLst>
                <a:tab pos="85090" algn="l"/>
              </a:tabLst>
            </a:pPr>
            <a:r>
              <a:rPr sz="1600" spc="-5" dirty="0">
                <a:latin typeface="Arial"/>
                <a:cs typeface="Arial"/>
              </a:rPr>
              <a:t>аніоніти АВ-17,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ЕДЕ-10П</a:t>
            </a:r>
            <a:endParaRPr sz="16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45998" y="91439"/>
            <a:ext cx="1008126" cy="143941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0" y="1879980"/>
            <a:ext cx="1644014" cy="4978400"/>
            <a:chOff x="0" y="1879980"/>
            <a:chExt cx="1644014" cy="4978400"/>
          </a:xfrm>
        </p:grpSpPr>
        <p:sp>
          <p:nvSpPr>
            <p:cNvPr id="44" name="object 44"/>
            <p:cNvSpPr/>
            <p:nvPr/>
          </p:nvSpPr>
          <p:spPr>
            <a:xfrm>
              <a:off x="980059" y="1879980"/>
              <a:ext cx="663575" cy="3101340"/>
            </a:xfrm>
            <a:custGeom>
              <a:avLst/>
              <a:gdLst/>
              <a:ahLst/>
              <a:cxnLst/>
              <a:rect l="l" t="t" r="r" b="b"/>
              <a:pathLst>
                <a:path w="663575" h="3101340">
                  <a:moveTo>
                    <a:pt x="663562" y="1192149"/>
                  </a:moveTo>
                  <a:lnTo>
                    <a:pt x="652678" y="1185799"/>
                  </a:lnTo>
                  <a:lnTo>
                    <a:pt x="574929" y="1140460"/>
                  </a:lnTo>
                  <a:lnTo>
                    <a:pt x="571119" y="1141476"/>
                  </a:lnTo>
                  <a:lnTo>
                    <a:pt x="567563" y="1147572"/>
                  </a:lnTo>
                  <a:lnTo>
                    <a:pt x="568579" y="1151509"/>
                  </a:lnTo>
                  <a:lnTo>
                    <a:pt x="627329" y="1185799"/>
                  </a:lnTo>
                  <a:lnTo>
                    <a:pt x="12700" y="1185799"/>
                  </a:lnTo>
                  <a:lnTo>
                    <a:pt x="12700" y="12700"/>
                  </a:lnTo>
                  <a:lnTo>
                    <a:pt x="234950" y="12700"/>
                  </a:lnTo>
                  <a:lnTo>
                    <a:pt x="234950" y="6350"/>
                  </a:lnTo>
                  <a:lnTo>
                    <a:pt x="234950" y="0"/>
                  </a:lnTo>
                  <a:lnTo>
                    <a:pt x="0" y="0"/>
                  </a:lnTo>
                  <a:lnTo>
                    <a:pt x="0" y="1198499"/>
                  </a:lnTo>
                  <a:lnTo>
                    <a:pt x="0" y="2198624"/>
                  </a:lnTo>
                  <a:lnTo>
                    <a:pt x="0" y="2627249"/>
                  </a:lnTo>
                  <a:lnTo>
                    <a:pt x="0" y="3055874"/>
                  </a:lnTo>
                  <a:lnTo>
                    <a:pt x="627570" y="3055874"/>
                  </a:lnTo>
                  <a:lnTo>
                    <a:pt x="568579" y="3090291"/>
                  </a:lnTo>
                  <a:lnTo>
                    <a:pt x="567563" y="3094228"/>
                  </a:lnTo>
                  <a:lnTo>
                    <a:pt x="571119" y="3100324"/>
                  </a:lnTo>
                  <a:lnTo>
                    <a:pt x="574929" y="3101340"/>
                  </a:lnTo>
                  <a:lnTo>
                    <a:pt x="652703" y="3055874"/>
                  </a:lnTo>
                  <a:lnTo>
                    <a:pt x="663562" y="3049524"/>
                  </a:lnTo>
                  <a:lnTo>
                    <a:pt x="652678" y="3043174"/>
                  </a:lnTo>
                  <a:lnTo>
                    <a:pt x="574929" y="2997835"/>
                  </a:lnTo>
                  <a:lnTo>
                    <a:pt x="571119" y="2998851"/>
                  </a:lnTo>
                  <a:lnTo>
                    <a:pt x="567563" y="3004947"/>
                  </a:lnTo>
                  <a:lnTo>
                    <a:pt x="568579" y="3008884"/>
                  </a:lnTo>
                  <a:lnTo>
                    <a:pt x="627354" y="3043174"/>
                  </a:lnTo>
                  <a:lnTo>
                    <a:pt x="12700" y="3043174"/>
                  </a:lnTo>
                  <a:lnTo>
                    <a:pt x="12700" y="2627249"/>
                  </a:lnTo>
                  <a:lnTo>
                    <a:pt x="627570" y="2627249"/>
                  </a:lnTo>
                  <a:lnTo>
                    <a:pt x="568579" y="2661666"/>
                  </a:lnTo>
                  <a:lnTo>
                    <a:pt x="567563" y="2665603"/>
                  </a:lnTo>
                  <a:lnTo>
                    <a:pt x="571119" y="2671699"/>
                  </a:lnTo>
                  <a:lnTo>
                    <a:pt x="574929" y="2672715"/>
                  </a:lnTo>
                  <a:lnTo>
                    <a:pt x="652703" y="2627249"/>
                  </a:lnTo>
                  <a:lnTo>
                    <a:pt x="663562" y="2620899"/>
                  </a:lnTo>
                  <a:lnTo>
                    <a:pt x="652678" y="2614549"/>
                  </a:lnTo>
                  <a:lnTo>
                    <a:pt x="574929" y="2569210"/>
                  </a:lnTo>
                  <a:lnTo>
                    <a:pt x="571119" y="2570226"/>
                  </a:lnTo>
                  <a:lnTo>
                    <a:pt x="567563" y="2576322"/>
                  </a:lnTo>
                  <a:lnTo>
                    <a:pt x="568579" y="2580259"/>
                  </a:lnTo>
                  <a:lnTo>
                    <a:pt x="627354" y="2614549"/>
                  </a:lnTo>
                  <a:lnTo>
                    <a:pt x="12700" y="2614549"/>
                  </a:lnTo>
                  <a:lnTo>
                    <a:pt x="12700" y="2198624"/>
                  </a:lnTo>
                  <a:lnTo>
                    <a:pt x="627570" y="2198624"/>
                  </a:lnTo>
                  <a:lnTo>
                    <a:pt x="568579" y="2233041"/>
                  </a:lnTo>
                  <a:lnTo>
                    <a:pt x="567563" y="2236978"/>
                  </a:lnTo>
                  <a:lnTo>
                    <a:pt x="571119" y="2243074"/>
                  </a:lnTo>
                  <a:lnTo>
                    <a:pt x="574929" y="2244090"/>
                  </a:lnTo>
                  <a:lnTo>
                    <a:pt x="652703" y="2198624"/>
                  </a:lnTo>
                  <a:lnTo>
                    <a:pt x="663562" y="2192274"/>
                  </a:lnTo>
                  <a:lnTo>
                    <a:pt x="652678" y="2185924"/>
                  </a:lnTo>
                  <a:lnTo>
                    <a:pt x="574929" y="2140585"/>
                  </a:lnTo>
                  <a:lnTo>
                    <a:pt x="571119" y="2141601"/>
                  </a:lnTo>
                  <a:lnTo>
                    <a:pt x="567563" y="2147697"/>
                  </a:lnTo>
                  <a:lnTo>
                    <a:pt x="568579" y="2151634"/>
                  </a:lnTo>
                  <a:lnTo>
                    <a:pt x="627354" y="2185924"/>
                  </a:lnTo>
                  <a:lnTo>
                    <a:pt x="12700" y="2185924"/>
                  </a:lnTo>
                  <a:lnTo>
                    <a:pt x="12700" y="1198499"/>
                  </a:lnTo>
                  <a:lnTo>
                    <a:pt x="627570" y="1198499"/>
                  </a:lnTo>
                  <a:lnTo>
                    <a:pt x="638352" y="1192225"/>
                  </a:lnTo>
                  <a:lnTo>
                    <a:pt x="568579" y="1232916"/>
                  </a:lnTo>
                  <a:lnTo>
                    <a:pt x="567563" y="1236853"/>
                  </a:lnTo>
                  <a:lnTo>
                    <a:pt x="571119" y="1242949"/>
                  </a:lnTo>
                  <a:lnTo>
                    <a:pt x="574929" y="1243965"/>
                  </a:lnTo>
                  <a:lnTo>
                    <a:pt x="652703" y="1198499"/>
                  </a:lnTo>
                  <a:lnTo>
                    <a:pt x="663562" y="1192149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0" y="2205227"/>
              <a:ext cx="1584198" cy="2016252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0" y="4437125"/>
              <a:ext cx="1474470" cy="2420873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2195322" y="0"/>
            <a:ext cx="6806182" cy="6740650"/>
            <a:chOff x="2195322" y="0"/>
            <a:chExt cx="6806182" cy="6740650"/>
          </a:xfrm>
        </p:grpSpPr>
        <p:sp>
          <p:nvSpPr>
            <p:cNvPr id="48" name="object 48"/>
            <p:cNvSpPr/>
            <p:nvPr/>
          </p:nvSpPr>
          <p:spPr>
            <a:xfrm>
              <a:off x="4427855" y="3066033"/>
              <a:ext cx="505459" cy="1925955"/>
            </a:xfrm>
            <a:custGeom>
              <a:avLst/>
              <a:gdLst/>
              <a:ahLst/>
              <a:cxnLst/>
              <a:rect l="l" t="t" r="r" b="b"/>
              <a:pathLst>
                <a:path w="505460" h="1925954">
                  <a:moveTo>
                    <a:pt x="502158" y="1876425"/>
                  </a:moveTo>
                  <a:lnTo>
                    <a:pt x="414782" y="1822450"/>
                  </a:lnTo>
                  <a:lnTo>
                    <a:pt x="410972" y="1823466"/>
                  </a:lnTo>
                  <a:lnTo>
                    <a:pt x="409067" y="1826387"/>
                  </a:lnTo>
                  <a:lnTo>
                    <a:pt x="407289" y="1829435"/>
                  </a:lnTo>
                  <a:lnTo>
                    <a:pt x="408178" y="1833245"/>
                  </a:lnTo>
                  <a:lnTo>
                    <a:pt x="411099" y="1835150"/>
                  </a:lnTo>
                  <a:lnTo>
                    <a:pt x="466051" y="1869097"/>
                  </a:lnTo>
                  <a:lnTo>
                    <a:pt x="2159" y="1857375"/>
                  </a:lnTo>
                  <a:lnTo>
                    <a:pt x="1905" y="1870075"/>
                  </a:lnTo>
                  <a:lnTo>
                    <a:pt x="465975" y="1881809"/>
                  </a:lnTo>
                  <a:lnTo>
                    <a:pt x="409194" y="1913001"/>
                  </a:lnTo>
                  <a:lnTo>
                    <a:pt x="406146" y="1914779"/>
                  </a:lnTo>
                  <a:lnTo>
                    <a:pt x="405003" y="1918589"/>
                  </a:lnTo>
                  <a:lnTo>
                    <a:pt x="408305" y="1924685"/>
                  </a:lnTo>
                  <a:lnTo>
                    <a:pt x="412242" y="1925828"/>
                  </a:lnTo>
                  <a:lnTo>
                    <a:pt x="491299" y="1882394"/>
                  </a:lnTo>
                  <a:lnTo>
                    <a:pt x="502158" y="1876425"/>
                  </a:lnTo>
                  <a:close/>
                </a:path>
                <a:path w="505460" h="1925954">
                  <a:moveTo>
                    <a:pt x="505333" y="179070"/>
                  </a:moveTo>
                  <a:lnTo>
                    <a:pt x="438277" y="101346"/>
                  </a:lnTo>
                  <a:lnTo>
                    <a:pt x="434340" y="100965"/>
                  </a:lnTo>
                  <a:lnTo>
                    <a:pt x="429006" y="105537"/>
                  </a:lnTo>
                  <a:lnTo>
                    <a:pt x="428625" y="109601"/>
                  </a:lnTo>
                  <a:lnTo>
                    <a:pt x="473202" y="161277"/>
                  </a:lnTo>
                  <a:lnTo>
                    <a:pt x="4064" y="0"/>
                  </a:lnTo>
                  <a:lnTo>
                    <a:pt x="0" y="11938"/>
                  </a:lnTo>
                  <a:lnTo>
                    <a:pt x="468985" y="173278"/>
                  </a:lnTo>
                  <a:lnTo>
                    <a:pt x="405638" y="185928"/>
                  </a:lnTo>
                  <a:lnTo>
                    <a:pt x="402209" y="186690"/>
                  </a:lnTo>
                  <a:lnTo>
                    <a:pt x="399923" y="189992"/>
                  </a:lnTo>
                  <a:lnTo>
                    <a:pt x="400685" y="193421"/>
                  </a:lnTo>
                  <a:lnTo>
                    <a:pt x="401320" y="196850"/>
                  </a:lnTo>
                  <a:lnTo>
                    <a:pt x="404622" y="199136"/>
                  </a:lnTo>
                  <a:lnTo>
                    <a:pt x="408051" y="198374"/>
                  </a:lnTo>
                  <a:lnTo>
                    <a:pt x="495731" y="180975"/>
                  </a:lnTo>
                  <a:lnTo>
                    <a:pt x="505333" y="17907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885175" y="4155185"/>
              <a:ext cx="1116329" cy="2077974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995927" y="5229605"/>
              <a:ext cx="863346" cy="1439418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195322" y="5229604"/>
              <a:ext cx="1151381" cy="1511046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012180" y="5516879"/>
              <a:ext cx="1367790" cy="1152144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689598" y="0"/>
              <a:ext cx="1566672" cy="2367534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2572" y="1233880"/>
            <a:ext cx="8033384" cy="478091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7465" algn="ctr">
              <a:lnSpc>
                <a:spcPct val="100000"/>
              </a:lnSpc>
              <a:spcBef>
                <a:spcPts val="580"/>
              </a:spcBef>
            </a:pPr>
            <a:r>
              <a:rPr sz="2000" b="1" spc="-10" dirty="0">
                <a:solidFill>
                  <a:srgbClr val="660033"/>
                </a:solidFill>
                <a:latin typeface="Arial"/>
                <a:cs typeface="Arial"/>
              </a:rPr>
              <a:t>Вимоги </a:t>
            </a:r>
            <a:r>
              <a:rPr sz="2000" b="1" spc="-5" dirty="0">
                <a:solidFill>
                  <a:srgbClr val="660033"/>
                </a:solidFill>
                <a:latin typeface="Arial"/>
                <a:cs typeface="Arial"/>
              </a:rPr>
              <a:t>до </a:t>
            </a:r>
            <a:r>
              <a:rPr sz="2000" b="1" spc="-15" dirty="0">
                <a:solidFill>
                  <a:srgbClr val="660033"/>
                </a:solidFill>
                <a:latin typeface="Arial"/>
                <a:cs typeface="Arial"/>
              </a:rPr>
              <a:t>отримання води</a:t>
            </a:r>
            <a:r>
              <a:rPr sz="2000" b="1" spc="15" dirty="0">
                <a:solidFill>
                  <a:srgbClr val="660033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660033"/>
                </a:solidFill>
                <a:latin typeface="Arial"/>
                <a:cs typeface="Arial"/>
              </a:rPr>
              <a:t>очищеної:</a:t>
            </a:r>
            <a:endParaRPr sz="2000">
              <a:latin typeface="Arial"/>
              <a:cs typeface="Arial"/>
            </a:endParaRPr>
          </a:p>
          <a:p>
            <a:pPr marL="80645" marR="38100" algn="ctr">
              <a:lnSpc>
                <a:spcPct val="120000"/>
              </a:lnSpc>
            </a:pPr>
            <a:r>
              <a:rPr sz="2000" spc="-10" dirty="0">
                <a:latin typeface="Arial"/>
                <a:cs typeface="Arial"/>
              </a:rPr>
              <a:t>(регламентуються </a:t>
            </a:r>
            <a:r>
              <a:rPr sz="2000" b="1" spc="-10" dirty="0">
                <a:latin typeface="Arial"/>
                <a:cs typeface="Arial"/>
              </a:rPr>
              <a:t>наказом </a:t>
            </a:r>
            <a:r>
              <a:rPr sz="2000" b="1" spc="-5" dirty="0">
                <a:latin typeface="Arial"/>
                <a:cs typeface="Arial"/>
              </a:rPr>
              <a:t>МОЗ </a:t>
            </a:r>
            <a:r>
              <a:rPr sz="2000" b="1" spc="-20" dirty="0">
                <a:latin typeface="Arial"/>
                <a:cs typeface="Arial"/>
              </a:rPr>
              <a:t>України </a:t>
            </a:r>
            <a:r>
              <a:rPr sz="2000" b="1" spc="-5" dirty="0">
                <a:latin typeface="Arial"/>
                <a:cs typeface="Arial"/>
              </a:rPr>
              <a:t>№ 275 від </a:t>
            </a:r>
            <a:r>
              <a:rPr sz="2000" b="1" spc="-10" dirty="0">
                <a:latin typeface="Arial"/>
                <a:cs typeface="Arial"/>
              </a:rPr>
              <a:t>15.05.2006 </a:t>
            </a:r>
            <a:r>
              <a:rPr sz="2000" b="1" spc="-5" dirty="0">
                <a:latin typeface="Arial"/>
                <a:cs typeface="Arial"/>
              </a:rPr>
              <a:t>р.,  та </a:t>
            </a:r>
            <a:r>
              <a:rPr sz="2000" b="1" spc="-15" dirty="0">
                <a:latin typeface="Arial"/>
                <a:cs typeface="Arial"/>
              </a:rPr>
              <a:t>наказом </a:t>
            </a:r>
            <a:r>
              <a:rPr sz="2000" b="1" spc="-5" dirty="0">
                <a:latin typeface="Arial"/>
                <a:cs typeface="Arial"/>
              </a:rPr>
              <a:t>МОЗ </a:t>
            </a:r>
            <a:r>
              <a:rPr sz="2000" b="1" spc="-20" dirty="0">
                <a:latin typeface="Arial"/>
                <a:cs typeface="Arial"/>
              </a:rPr>
              <a:t>України </a:t>
            </a:r>
            <a:r>
              <a:rPr sz="2000" b="1" spc="-5" dirty="0">
                <a:latin typeface="Arial"/>
                <a:cs typeface="Arial"/>
              </a:rPr>
              <a:t>№ 812 від </a:t>
            </a:r>
            <a:r>
              <a:rPr sz="2000" b="1" spc="-10" dirty="0">
                <a:latin typeface="Arial"/>
                <a:cs typeface="Arial"/>
              </a:rPr>
              <a:t>17.10.2012</a:t>
            </a:r>
            <a:r>
              <a:rPr sz="2000" b="1" spc="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р.</a:t>
            </a:r>
            <a:endParaRPr sz="2000">
              <a:latin typeface="Arial"/>
              <a:cs typeface="Arial"/>
            </a:endParaRPr>
          </a:p>
          <a:p>
            <a:pPr marL="638175" marR="179705" algn="ctr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«Про </a:t>
            </a:r>
            <a:r>
              <a:rPr sz="2000" spc="-15" dirty="0">
                <a:latin typeface="Arial"/>
                <a:cs typeface="Arial"/>
              </a:rPr>
              <a:t>затвердження </a:t>
            </a:r>
            <a:r>
              <a:rPr sz="2000" spc="-5" dirty="0">
                <a:latin typeface="Arial"/>
                <a:cs typeface="Arial"/>
              </a:rPr>
              <a:t>Інструкції із </a:t>
            </a:r>
            <a:r>
              <a:rPr sz="2000" spc="-10" dirty="0">
                <a:latin typeface="Arial"/>
                <a:cs typeface="Arial"/>
              </a:rPr>
              <a:t>санітарно-протиепідемічного  </a:t>
            </a:r>
            <a:r>
              <a:rPr sz="2000" spc="-5" dirty="0">
                <a:latin typeface="Arial"/>
                <a:cs typeface="Arial"/>
              </a:rPr>
              <a:t>режиму </a:t>
            </a:r>
            <a:r>
              <a:rPr sz="2000" spc="-15" dirty="0">
                <a:latin typeface="Arial"/>
                <a:cs typeface="Arial"/>
              </a:rPr>
              <a:t>аптечних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закладів»)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Arial"/>
              <a:cs typeface="Arial"/>
            </a:endParaRPr>
          </a:p>
          <a:p>
            <a:pPr marL="355600" marR="1143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Для </a:t>
            </a:r>
            <a:r>
              <a:rPr sz="2000" spc="-10" dirty="0">
                <a:latin typeface="Arial"/>
                <a:cs typeface="Arial"/>
              </a:rPr>
              <a:t>отримання </a:t>
            </a:r>
            <a:r>
              <a:rPr sz="2000" spc="-20" dirty="0">
                <a:latin typeface="Arial"/>
                <a:cs typeface="Arial"/>
              </a:rPr>
              <a:t>води </a:t>
            </a:r>
            <a:r>
              <a:rPr sz="2000" spc="-15" dirty="0">
                <a:latin typeface="Arial"/>
                <a:cs typeface="Arial"/>
              </a:rPr>
              <a:t>очищеної необхідне </a:t>
            </a:r>
            <a:r>
              <a:rPr sz="2000" spc="-10" dirty="0">
                <a:latin typeface="Arial"/>
                <a:cs typeface="Arial"/>
              </a:rPr>
              <a:t>окреме приміщення,  </a:t>
            </a:r>
            <a:r>
              <a:rPr sz="2000" spc="-5" dirty="0">
                <a:latin typeface="Arial"/>
                <a:cs typeface="Arial"/>
              </a:rPr>
              <a:t>стіни і </a:t>
            </a:r>
            <a:r>
              <a:rPr sz="2000" spc="-10" dirty="0">
                <a:latin typeface="Arial"/>
                <a:cs typeface="Arial"/>
              </a:rPr>
              <a:t>підлога </a:t>
            </a:r>
            <a:r>
              <a:rPr sz="2000" spc="-5" dirty="0">
                <a:latin typeface="Arial"/>
                <a:cs typeface="Arial"/>
              </a:rPr>
              <a:t>повинні </a:t>
            </a:r>
            <a:r>
              <a:rPr sz="2000" spc="-15" dirty="0">
                <a:latin typeface="Arial"/>
                <a:cs typeface="Arial"/>
              </a:rPr>
              <a:t>бути </a:t>
            </a:r>
            <a:r>
              <a:rPr sz="2000" spc="-5" dirty="0">
                <a:latin typeface="Arial"/>
                <a:cs typeface="Arial"/>
              </a:rPr>
              <a:t>викладені </a:t>
            </a:r>
            <a:r>
              <a:rPr sz="2000" spc="-15" dirty="0">
                <a:latin typeface="Arial"/>
                <a:cs typeface="Arial"/>
              </a:rPr>
              <a:t>облицювальною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плиткою;</a:t>
            </a:r>
            <a:endParaRPr sz="2000">
              <a:latin typeface="Arial"/>
              <a:cs typeface="Arial"/>
            </a:endParaRPr>
          </a:p>
          <a:p>
            <a:pPr marL="355600" marR="197485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Arial"/>
                <a:cs typeface="Arial"/>
              </a:rPr>
              <a:t>забороняється </a:t>
            </a:r>
            <a:r>
              <a:rPr sz="2000" spc="-15" dirty="0">
                <a:latin typeface="Arial"/>
                <a:cs typeface="Arial"/>
              </a:rPr>
              <a:t>проведення </a:t>
            </a:r>
            <a:r>
              <a:rPr sz="2000" spc="-45" dirty="0">
                <a:latin typeface="Arial"/>
                <a:cs typeface="Arial"/>
              </a:rPr>
              <a:t>робіт, </a:t>
            </a:r>
            <a:r>
              <a:rPr sz="2000" spc="-5" dirty="0">
                <a:latin typeface="Arial"/>
                <a:cs typeface="Arial"/>
              </a:rPr>
              <a:t>які не </a:t>
            </a:r>
            <a:r>
              <a:rPr sz="2000" spc="-10" dirty="0">
                <a:latin typeface="Arial"/>
                <a:cs typeface="Arial"/>
              </a:rPr>
              <a:t>пов'язані </a:t>
            </a:r>
            <a:r>
              <a:rPr sz="2000" spc="-5" dirty="0">
                <a:latin typeface="Arial"/>
                <a:cs typeface="Arial"/>
              </a:rPr>
              <a:t>з </a:t>
            </a:r>
            <a:r>
              <a:rPr sz="2000" spc="-10" dirty="0">
                <a:latin typeface="Arial"/>
                <a:cs typeface="Arial"/>
              </a:rPr>
              <a:t>отриманням  </a:t>
            </a:r>
            <a:r>
              <a:rPr sz="2000" spc="-20" dirty="0">
                <a:latin typeface="Arial"/>
                <a:cs typeface="Arial"/>
              </a:rPr>
              <a:t>води </a:t>
            </a:r>
            <a:r>
              <a:rPr sz="2000" spc="-15" dirty="0">
                <a:latin typeface="Arial"/>
                <a:cs typeface="Arial"/>
              </a:rPr>
              <a:t>очищеної;</a:t>
            </a:r>
            <a:endParaRPr sz="2000">
              <a:latin typeface="Arial"/>
              <a:cs typeface="Arial"/>
            </a:endParaRPr>
          </a:p>
          <a:p>
            <a:pPr marL="355600" marR="527685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збірники для </a:t>
            </a:r>
            <a:r>
              <a:rPr sz="2000" spc="-20" dirty="0">
                <a:latin typeface="Arial"/>
                <a:cs typeface="Arial"/>
              </a:rPr>
              <a:t>води </a:t>
            </a:r>
            <a:r>
              <a:rPr sz="2000" spc="-5" dirty="0">
                <a:latin typeface="Arial"/>
                <a:cs typeface="Arial"/>
              </a:rPr>
              <a:t>повинні </a:t>
            </a:r>
            <a:r>
              <a:rPr sz="2000" spc="-15" dirty="0">
                <a:latin typeface="Arial"/>
                <a:cs typeface="Arial"/>
              </a:rPr>
              <a:t>бути </a:t>
            </a:r>
            <a:r>
              <a:rPr sz="2000" spc="-5" dirty="0">
                <a:latin typeface="Arial"/>
                <a:cs typeface="Arial"/>
              </a:rPr>
              <a:t>з </a:t>
            </a:r>
            <a:r>
              <a:rPr sz="2000" spc="-10" dirty="0">
                <a:latin typeface="Arial"/>
                <a:cs typeface="Arial"/>
              </a:rPr>
              <a:t>нержавіючої сталі </a:t>
            </a:r>
            <a:r>
              <a:rPr sz="2000" spc="-5" dirty="0">
                <a:latin typeface="Arial"/>
                <a:cs typeface="Arial"/>
              </a:rPr>
              <a:t>або </a:t>
            </a:r>
            <a:r>
              <a:rPr sz="2000" dirty="0">
                <a:latin typeface="Arial"/>
                <a:cs typeface="Arial"/>
              </a:rPr>
              <a:t>скла  </a:t>
            </a:r>
            <a:r>
              <a:rPr sz="2000" spc="-5" dirty="0">
                <a:latin typeface="Arial"/>
                <a:cs typeface="Arial"/>
              </a:rPr>
              <a:t>(як</a:t>
            </a:r>
            <a:r>
              <a:rPr sz="2000" spc="-10" dirty="0">
                <a:latin typeface="Arial"/>
                <a:cs typeface="Arial"/>
              </a:rPr>
              <a:t> виняток);</a:t>
            </a:r>
            <a:endParaRPr sz="20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Arial"/>
                <a:cs typeface="Arial"/>
              </a:rPr>
              <a:t>балони </a:t>
            </a:r>
            <a:r>
              <a:rPr sz="2000" spc="-5" dirty="0">
                <a:latin typeface="Arial"/>
                <a:cs typeface="Arial"/>
              </a:rPr>
              <a:t>з </a:t>
            </a:r>
            <a:r>
              <a:rPr sz="2000" spc="-20" dirty="0">
                <a:latin typeface="Arial"/>
                <a:cs typeface="Arial"/>
              </a:rPr>
              <a:t>водою </a:t>
            </a:r>
            <a:r>
              <a:rPr sz="2000" spc="-10" dirty="0">
                <a:latin typeface="Arial"/>
                <a:cs typeface="Arial"/>
              </a:rPr>
              <a:t>поміщують </a:t>
            </a:r>
            <a:r>
              <a:rPr sz="2000" spc="-5" dirty="0">
                <a:latin typeface="Arial"/>
                <a:cs typeface="Arial"/>
              </a:rPr>
              <a:t>у ящики, пофарбовані </a:t>
            </a:r>
            <a:r>
              <a:rPr sz="2000" dirty="0">
                <a:latin typeface="Arial"/>
                <a:cs typeface="Arial"/>
              </a:rPr>
              <a:t>білою </a:t>
            </a:r>
            <a:r>
              <a:rPr sz="2000" spc="-15" dirty="0">
                <a:latin typeface="Arial"/>
                <a:cs typeface="Arial"/>
              </a:rPr>
              <a:t>олійною  </a:t>
            </a:r>
            <a:r>
              <a:rPr sz="2000" spc="-5" dirty="0">
                <a:latin typeface="Arial"/>
                <a:cs typeface="Arial"/>
              </a:rPr>
              <a:t>фарбою.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90600" y="126564"/>
            <a:ext cx="7128255" cy="8124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2. </a:t>
            </a:r>
            <a:r>
              <a:rPr spc="-25" dirty="0"/>
              <a:t>ВОДА </a:t>
            </a:r>
            <a:r>
              <a:rPr spc="-5" dirty="0"/>
              <a:t>ОЧИЩЕНА, ЇЇ ОТРИМАННЯ І </a:t>
            </a:r>
            <a:r>
              <a:rPr spc="-15" dirty="0"/>
              <a:t>КОНТРОЛЬ</a:t>
            </a:r>
            <a:r>
              <a:rPr spc="45" dirty="0"/>
              <a:t> </a:t>
            </a:r>
            <a:r>
              <a:rPr spc="-15" dirty="0"/>
              <a:t>ЯКОСТІ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68908" y="1188669"/>
              <a:ext cx="6800088" cy="4427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38300" y="1166622"/>
              <a:ext cx="5860542" cy="55549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15008" y="1215008"/>
              <a:ext cx="6714744" cy="35737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15008" y="1215008"/>
              <a:ext cx="6715125" cy="357505"/>
            </a:xfrm>
            <a:custGeom>
              <a:avLst/>
              <a:gdLst/>
              <a:ahLst/>
              <a:cxnLst/>
              <a:rect l="l" t="t" r="r" b="b"/>
              <a:pathLst>
                <a:path w="6715125" h="357505">
                  <a:moveTo>
                    <a:pt x="0" y="59562"/>
                  </a:moveTo>
                  <a:lnTo>
                    <a:pt x="4681" y="36379"/>
                  </a:lnTo>
                  <a:lnTo>
                    <a:pt x="17446" y="17446"/>
                  </a:lnTo>
                  <a:lnTo>
                    <a:pt x="36379" y="4681"/>
                  </a:lnTo>
                  <a:lnTo>
                    <a:pt x="59562" y="0"/>
                  </a:lnTo>
                  <a:lnTo>
                    <a:pt x="6655181" y="0"/>
                  </a:lnTo>
                  <a:lnTo>
                    <a:pt x="6678364" y="4681"/>
                  </a:lnTo>
                  <a:lnTo>
                    <a:pt x="6697297" y="17446"/>
                  </a:lnTo>
                  <a:lnTo>
                    <a:pt x="6710062" y="36379"/>
                  </a:lnTo>
                  <a:lnTo>
                    <a:pt x="6714744" y="59562"/>
                  </a:lnTo>
                  <a:lnTo>
                    <a:pt x="6714744" y="297814"/>
                  </a:lnTo>
                  <a:lnTo>
                    <a:pt x="6710062" y="320998"/>
                  </a:lnTo>
                  <a:lnTo>
                    <a:pt x="6697297" y="339931"/>
                  </a:lnTo>
                  <a:lnTo>
                    <a:pt x="6678364" y="352696"/>
                  </a:lnTo>
                  <a:lnTo>
                    <a:pt x="6655181" y="357377"/>
                  </a:lnTo>
                  <a:lnTo>
                    <a:pt x="59562" y="357377"/>
                  </a:lnTo>
                  <a:lnTo>
                    <a:pt x="36379" y="352696"/>
                  </a:lnTo>
                  <a:lnTo>
                    <a:pt x="17446" y="339931"/>
                  </a:lnTo>
                  <a:lnTo>
                    <a:pt x="4681" y="320998"/>
                  </a:lnTo>
                  <a:lnTo>
                    <a:pt x="0" y="297814"/>
                  </a:lnTo>
                  <a:lnTo>
                    <a:pt x="0" y="59562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803654" y="1237234"/>
            <a:ext cx="5534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Arial"/>
                <a:cs typeface="Arial"/>
              </a:rPr>
              <a:t>Контроль якості води </a:t>
            </a:r>
            <a:r>
              <a:rPr sz="1800" b="1" spc="-10" dirty="0">
                <a:latin typeface="Arial"/>
                <a:cs typeface="Arial"/>
              </a:rPr>
              <a:t>очищеної </a:t>
            </a:r>
            <a:r>
              <a:rPr sz="1800" b="1" dirty="0">
                <a:latin typeface="Arial"/>
                <a:cs typeface="Arial"/>
              </a:rPr>
              <a:t>( </a:t>
            </a:r>
            <a:r>
              <a:rPr sz="1800" b="1" spc="-35" dirty="0">
                <a:latin typeface="Arial"/>
                <a:cs typeface="Arial"/>
              </a:rPr>
              <a:t>ДФУ </a:t>
            </a:r>
            <a:r>
              <a:rPr sz="1800" b="1" spc="-5" dirty="0">
                <a:latin typeface="Arial"/>
                <a:cs typeface="Arial"/>
              </a:rPr>
              <a:t>1.2, с.</a:t>
            </a:r>
            <a:r>
              <a:rPr sz="1800" b="1" spc="1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391)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68908" y="1603247"/>
            <a:ext cx="6876415" cy="1525270"/>
            <a:chOff x="1168908" y="1603247"/>
            <a:chExt cx="6876415" cy="1525270"/>
          </a:xfrm>
        </p:grpSpPr>
        <p:sp>
          <p:nvSpPr>
            <p:cNvPr id="10" name="object 10"/>
            <p:cNvSpPr/>
            <p:nvPr/>
          </p:nvSpPr>
          <p:spPr>
            <a:xfrm>
              <a:off x="1168908" y="2188476"/>
              <a:ext cx="2871216" cy="37120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44574" y="2153437"/>
              <a:ext cx="2173986" cy="5021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15009" y="2214752"/>
              <a:ext cx="2785871" cy="28575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02352" y="1603247"/>
              <a:ext cx="2942844" cy="152476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216258" y="2216911"/>
            <a:ext cx="27838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1490" algn="l"/>
                <a:tab pos="2770505" algn="l"/>
              </a:tabLst>
            </a:pPr>
            <a:r>
              <a:rPr sz="1600" u="sng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b="1" u="sng" spc="-1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Органолептичний	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143372" y="1584960"/>
            <a:ext cx="2867660" cy="1618615"/>
            <a:chOff x="5143372" y="1584960"/>
            <a:chExt cx="2867660" cy="1618615"/>
          </a:xfrm>
        </p:grpSpPr>
        <p:sp>
          <p:nvSpPr>
            <p:cNvPr id="16" name="object 16"/>
            <p:cNvSpPr/>
            <p:nvPr/>
          </p:nvSpPr>
          <p:spPr>
            <a:xfrm>
              <a:off x="5154167" y="1584960"/>
              <a:ext cx="2824734" cy="161848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48452" y="1629537"/>
              <a:ext cx="2857500" cy="143941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48452" y="1629537"/>
              <a:ext cx="2857500" cy="1439545"/>
            </a:xfrm>
            <a:custGeom>
              <a:avLst/>
              <a:gdLst/>
              <a:ahLst/>
              <a:cxnLst/>
              <a:rect l="l" t="t" r="r" b="b"/>
              <a:pathLst>
                <a:path w="2857500" h="1439545">
                  <a:moveTo>
                    <a:pt x="0" y="239902"/>
                  </a:moveTo>
                  <a:lnTo>
                    <a:pt x="4875" y="191563"/>
                  </a:lnTo>
                  <a:lnTo>
                    <a:pt x="18857" y="146536"/>
                  </a:lnTo>
                  <a:lnTo>
                    <a:pt x="40980" y="105785"/>
                  </a:lnTo>
                  <a:lnTo>
                    <a:pt x="70278" y="70278"/>
                  </a:lnTo>
                  <a:lnTo>
                    <a:pt x="105785" y="40980"/>
                  </a:lnTo>
                  <a:lnTo>
                    <a:pt x="146536" y="18857"/>
                  </a:lnTo>
                  <a:lnTo>
                    <a:pt x="191563" y="4875"/>
                  </a:lnTo>
                  <a:lnTo>
                    <a:pt x="239902" y="0"/>
                  </a:lnTo>
                  <a:lnTo>
                    <a:pt x="2617597" y="0"/>
                  </a:lnTo>
                  <a:lnTo>
                    <a:pt x="2665936" y="4875"/>
                  </a:lnTo>
                  <a:lnTo>
                    <a:pt x="2710963" y="18857"/>
                  </a:lnTo>
                  <a:lnTo>
                    <a:pt x="2751714" y="40980"/>
                  </a:lnTo>
                  <a:lnTo>
                    <a:pt x="2787221" y="70278"/>
                  </a:lnTo>
                  <a:lnTo>
                    <a:pt x="2816519" y="105785"/>
                  </a:lnTo>
                  <a:lnTo>
                    <a:pt x="2838642" y="146536"/>
                  </a:lnTo>
                  <a:lnTo>
                    <a:pt x="2852624" y="191563"/>
                  </a:lnTo>
                  <a:lnTo>
                    <a:pt x="2857500" y="239902"/>
                  </a:lnTo>
                  <a:lnTo>
                    <a:pt x="2857500" y="1199514"/>
                  </a:lnTo>
                  <a:lnTo>
                    <a:pt x="2852624" y="1247854"/>
                  </a:lnTo>
                  <a:lnTo>
                    <a:pt x="2838642" y="1292881"/>
                  </a:lnTo>
                  <a:lnTo>
                    <a:pt x="2816519" y="1333632"/>
                  </a:lnTo>
                  <a:lnTo>
                    <a:pt x="2787221" y="1369139"/>
                  </a:lnTo>
                  <a:lnTo>
                    <a:pt x="2751714" y="1398437"/>
                  </a:lnTo>
                  <a:lnTo>
                    <a:pt x="2710963" y="1420560"/>
                  </a:lnTo>
                  <a:lnTo>
                    <a:pt x="2665936" y="1434542"/>
                  </a:lnTo>
                  <a:lnTo>
                    <a:pt x="2617597" y="1439417"/>
                  </a:lnTo>
                  <a:lnTo>
                    <a:pt x="239902" y="1439417"/>
                  </a:lnTo>
                  <a:lnTo>
                    <a:pt x="191563" y="1434542"/>
                  </a:lnTo>
                  <a:lnTo>
                    <a:pt x="146536" y="1420560"/>
                  </a:lnTo>
                  <a:lnTo>
                    <a:pt x="105785" y="1398437"/>
                  </a:lnTo>
                  <a:lnTo>
                    <a:pt x="70278" y="1369139"/>
                  </a:lnTo>
                  <a:lnTo>
                    <a:pt x="40980" y="1333632"/>
                  </a:lnTo>
                  <a:lnTo>
                    <a:pt x="18857" y="1292881"/>
                  </a:lnTo>
                  <a:lnTo>
                    <a:pt x="4875" y="1247854"/>
                  </a:lnTo>
                  <a:lnTo>
                    <a:pt x="0" y="1199514"/>
                  </a:lnTo>
                  <a:lnTo>
                    <a:pt x="0" y="23990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297678" y="1645158"/>
            <a:ext cx="254571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Arial"/>
                <a:cs typeface="Arial"/>
              </a:rPr>
              <a:t>Згідно </a:t>
            </a:r>
            <a:r>
              <a:rPr sz="1500" spc="-40" dirty="0">
                <a:latin typeface="Arial"/>
                <a:cs typeface="Arial"/>
              </a:rPr>
              <a:t>ДФУ </a:t>
            </a:r>
            <a:r>
              <a:rPr sz="1500" spc="-5" dirty="0">
                <a:latin typeface="Arial"/>
                <a:cs typeface="Arial"/>
              </a:rPr>
              <a:t>(1.2, </a:t>
            </a:r>
            <a:r>
              <a:rPr sz="1500" dirty="0">
                <a:latin typeface="Arial"/>
                <a:cs typeface="Arial"/>
              </a:rPr>
              <a:t>с. </a:t>
            </a:r>
            <a:r>
              <a:rPr sz="1500" spc="-5" dirty="0">
                <a:latin typeface="Arial"/>
                <a:cs typeface="Arial"/>
              </a:rPr>
              <a:t>391) </a:t>
            </a:r>
            <a:r>
              <a:rPr sz="1500" spc="-20" dirty="0">
                <a:latin typeface="Arial"/>
                <a:cs typeface="Arial"/>
              </a:rPr>
              <a:t>вода  </a:t>
            </a:r>
            <a:r>
              <a:rPr sz="1500" dirty="0">
                <a:latin typeface="Arial"/>
                <a:cs typeface="Arial"/>
              </a:rPr>
              <a:t>повинна </a:t>
            </a:r>
            <a:r>
              <a:rPr sz="1500" spc="-15" dirty="0">
                <a:latin typeface="Arial"/>
                <a:cs typeface="Arial"/>
              </a:rPr>
              <a:t>бути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:</a:t>
            </a:r>
            <a:endParaRPr sz="1500">
              <a:latin typeface="Arial"/>
              <a:cs typeface="Arial"/>
            </a:endParaRPr>
          </a:p>
          <a:p>
            <a:pPr marL="132080" indent="-120014">
              <a:lnSpc>
                <a:spcPct val="100000"/>
              </a:lnSpc>
              <a:buChar char="•"/>
              <a:tabLst>
                <a:tab pos="132715" algn="l"/>
              </a:tabLst>
            </a:pPr>
            <a:r>
              <a:rPr sz="1500" spc="-10" dirty="0">
                <a:latin typeface="Arial"/>
                <a:cs typeface="Arial"/>
              </a:rPr>
              <a:t>прозорою</a:t>
            </a:r>
            <a:endParaRPr sz="1500">
              <a:latin typeface="Arial"/>
              <a:cs typeface="Arial"/>
            </a:endParaRPr>
          </a:p>
          <a:p>
            <a:pPr marL="132080" indent="-120014">
              <a:lnSpc>
                <a:spcPct val="100000"/>
              </a:lnSpc>
              <a:buChar char="•"/>
              <a:tabLst>
                <a:tab pos="132715" algn="l"/>
              </a:tabLst>
            </a:pPr>
            <a:r>
              <a:rPr sz="1500" spc="-20" dirty="0">
                <a:latin typeface="Arial"/>
                <a:cs typeface="Arial"/>
              </a:rPr>
              <a:t>без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кольору</a:t>
            </a:r>
            <a:endParaRPr sz="1500">
              <a:latin typeface="Arial"/>
              <a:cs typeface="Arial"/>
            </a:endParaRPr>
          </a:p>
          <a:p>
            <a:pPr marL="132080" indent="-120014">
              <a:lnSpc>
                <a:spcPct val="100000"/>
              </a:lnSpc>
              <a:buChar char="•"/>
              <a:tabLst>
                <a:tab pos="132715" algn="l"/>
              </a:tabLst>
            </a:pPr>
            <a:r>
              <a:rPr sz="1500" spc="-20" dirty="0">
                <a:latin typeface="Arial"/>
                <a:cs typeface="Arial"/>
              </a:rPr>
              <a:t>без</a:t>
            </a:r>
            <a:r>
              <a:rPr sz="1500" spc="-5" dirty="0">
                <a:latin typeface="Arial"/>
                <a:cs typeface="Arial"/>
              </a:rPr>
              <a:t> запаху</a:t>
            </a:r>
            <a:endParaRPr sz="1500">
              <a:latin typeface="Arial"/>
              <a:cs typeface="Arial"/>
            </a:endParaRPr>
          </a:p>
          <a:p>
            <a:pPr marL="132080" indent="-120014">
              <a:lnSpc>
                <a:spcPct val="100000"/>
              </a:lnSpc>
              <a:buChar char="•"/>
              <a:tabLst>
                <a:tab pos="132715" algn="l"/>
              </a:tabLst>
            </a:pPr>
            <a:r>
              <a:rPr sz="1500" spc="-20" dirty="0">
                <a:latin typeface="Arial"/>
                <a:cs typeface="Arial"/>
              </a:rPr>
              <a:t>без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смаку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168908" y="2724937"/>
            <a:ext cx="2871470" cy="502284"/>
            <a:chOff x="1168908" y="2724937"/>
            <a:chExt cx="2871470" cy="502284"/>
          </a:xfrm>
        </p:grpSpPr>
        <p:sp>
          <p:nvSpPr>
            <p:cNvPr id="21" name="object 21"/>
            <p:cNvSpPr/>
            <p:nvPr/>
          </p:nvSpPr>
          <p:spPr>
            <a:xfrm>
              <a:off x="1168908" y="2759976"/>
              <a:ext cx="2871216" cy="37120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998725" y="2724937"/>
              <a:ext cx="1267218" cy="50213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15009" y="2786252"/>
              <a:ext cx="2785871" cy="28575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15009" y="2786252"/>
              <a:ext cx="2786380" cy="285750"/>
            </a:xfrm>
            <a:custGeom>
              <a:avLst/>
              <a:gdLst/>
              <a:ahLst/>
              <a:cxnLst/>
              <a:rect l="l" t="t" r="r" b="b"/>
              <a:pathLst>
                <a:path w="2786379" h="285750">
                  <a:moveTo>
                    <a:pt x="0" y="47625"/>
                  </a:moveTo>
                  <a:lnTo>
                    <a:pt x="3742" y="29092"/>
                  </a:lnTo>
                  <a:lnTo>
                    <a:pt x="13949" y="13954"/>
                  </a:lnTo>
                  <a:lnTo>
                    <a:pt x="29087" y="3744"/>
                  </a:lnTo>
                  <a:lnTo>
                    <a:pt x="47625" y="0"/>
                  </a:lnTo>
                  <a:lnTo>
                    <a:pt x="2738246" y="0"/>
                  </a:lnTo>
                  <a:lnTo>
                    <a:pt x="2756779" y="3744"/>
                  </a:lnTo>
                  <a:lnTo>
                    <a:pt x="2771917" y="13954"/>
                  </a:lnTo>
                  <a:lnTo>
                    <a:pt x="2782127" y="29092"/>
                  </a:lnTo>
                  <a:lnTo>
                    <a:pt x="2785871" y="47625"/>
                  </a:lnTo>
                  <a:lnTo>
                    <a:pt x="2785871" y="238125"/>
                  </a:lnTo>
                  <a:lnTo>
                    <a:pt x="2782127" y="256657"/>
                  </a:lnTo>
                  <a:lnTo>
                    <a:pt x="2771917" y="271795"/>
                  </a:lnTo>
                  <a:lnTo>
                    <a:pt x="2756779" y="282005"/>
                  </a:lnTo>
                  <a:lnTo>
                    <a:pt x="2738246" y="285750"/>
                  </a:lnTo>
                  <a:lnTo>
                    <a:pt x="47625" y="285750"/>
                  </a:lnTo>
                  <a:lnTo>
                    <a:pt x="29087" y="282005"/>
                  </a:lnTo>
                  <a:lnTo>
                    <a:pt x="13949" y="271795"/>
                  </a:lnTo>
                  <a:lnTo>
                    <a:pt x="3742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226936" y="2788411"/>
            <a:ext cx="27622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Хімічний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66216" y="3470783"/>
            <a:ext cx="2198370" cy="1326515"/>
            <a:chOff x="966216" y="3470783"/>
            <a:chExt cx="2198370" cy="1326515"/>
          </a:xfrm>
        </p:grpSpPr>
        <p:sp>
          <p:nvSpPr>
            <p:cNvPr id="27" name="object 27"/>
            <p:cNvSpPr/>
            <p:nvPr/>
          </p:nvSpPr>
          <p:spPr>
            <a:xfrm>
              <a:off x="966216" y="3489960"/>
              <a:ext cx="2176272" cy="130683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68502" y="3557016"/>
              <a:ext cx="2196084" cy="122605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71931" y="3475863"/>
              <a:ext cx="2167128" cy="129768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71931" y="3475863"/>
              <a:ext cx="2167255" cy="1297940"/>
            </a:xfrm>
            <a:custGeom>
              <a:avLst/>
              <a:gdLst/>
              <a:ahLst/>
              <a:cxnLst/>
              <a:rect l="l" t="t" r="r" b="b"/>
              <a:pathLst>
                <a:path w="2167255" h="1297939">
                  <a:moveTo>
                    <a:pt x="0" y="216281"/>
                  </a:moveTo>
                  <a:lnTo>
                    <a:pt x="5712" y="166671"/>
                  </a:lnTo>
                  <a:lnTo>
                    <a:pt x="21983" y="121140"/>
                  </a:lnTo>
                  <a:lnTo>
                    <a:pt x="47516" y="80983"/>
                  </a:lnTo>
                  <a:lnTo>
                    <a:pt x="81010" y="47496"/>
                  </a:lnTo>
                  <a:lnTo>
                    <a:pt x="121168" y="21972"/>
                  </a:lnTo>
                  <a:lnTo>
                    <a:pt x="166691" y="5709"/>
                  </a:lnTo>
                  <a:lnTo>
                    <a:pt x="216281" y="0"/>
                  </a:lnTo>
                  <a:lnTo>
                    <a:pt x="1950846" y="0"/>
                  </a:lnTo>
                  <a:lnTo>
                    <a:pt x="2000456" y="5709"/>
                  </a:lnTo>
                  <a:lnTo>
                    <a:pt x="2045987" y="21972"/>
                  </a:lnTo>
                  <a:lnTo>
                    <a:pt x="2086144" y="47496"/>
                  </a:lnTo>
                  <a:lnTo>
                    <a:pt x="2119631" y="80983"/>
                  </a:lnTo>
                  <a:lnTo>
                    <a:pt x="2145155" y="121140"/>
                  </a:lnTo>
                  <a:lnTo>
                    <a:pt x="2161418" y="166671"/>
                  </a:lnTo>
                  <a:lnTo>
                    <a:pt x="2167128" y="216281"/>
                  </a:lnTo>
                  <a:lnTo>
                    <a:pt x="2167128" y="1081405"/>
                  </a:lnTo>
                  <a:lnTo>
                    <a:pt x="2161418" y="1131014"/>
                  </a:lnTo>
                  <a:lnTo>
                    <a:pt x="2145155" y="1176545"/>
                  </a:lnTo>
                  <a:lnTo>
                    <a:pt x="2119631" y="1216702"/>
                  </a:lnTo>
                  <a:lnTo>
                    <a:pt x="2086144" y="1250189"/>
                  </a:lnTo>
                  <a:lnTo>
                    <a:pt x="2045987" y="1275713"/>
                  </a:lnTo>
                  <a:lnTo>
                    <a:pt x="2000456" y="1291976"/>
                  </a:lnTo>
                  <a:lnTo>
                    <a:pt x="1950846" y="1297686"/>
                  </a:lnTo>
                  <a:lnTo>
                    <a:pt x="216281" y="1297686"/>
                  </a:lnTo>
                  <a:lnTo>
                    <a:pt x="166691" y="1291976"/>
                  </a:lnTo>
                  <a:lnTo>
                    <a:pt x="121168" y="1275713"/>
                  </a:lnTo>
                  <a:lnTo>
                    <a:pt x="81010" y="1250189"/>
                  </a:lnTo>
                  <a:lnTo>
                    <a:pt x="47516" y="1216702"/>
                  </a:lnTo>
                  <a:lnTo>
                    <a:pt x="21983" y="1176545"/>
                  </a:lnTo>
                  <a:lnTo>
                    <a:pt x="5712" y="1131014"/>
                  </a:lnTo>
                  <a:lnTo>
                    <a:pt x="0" y="1081405"/>
                  </a:lnTo>
                  <a:lnTo>
                    <a:pt x="0" y="216281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062989" y="3574033"/>
            <a:ext cx="1984375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2540" algn="ctr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latin typeface="Arial"/>
                <a:cs typeface="Arial"/>
              </a:rPr>
              <a:t>Проводиться </a:t>
            </a:r>
            <a:r>
              <a:rPr sz="1400" spc="-5" dirty="0">
                <a:latin typeface="Arial"/>
                <a:cs typeface="Arial"/>
              </a:rPr>
              <a:t>в аптеках  </a:t>
            </a:r>
            <a:r>
              <a:rPr sz="1400" spc="-15" dirty="0">
                <a:latin typeface="Arial"/>
                <a:cs typeface="Arial"/>
              </a:rPr>
              <a:t>щоденно </a:t>
            </a:r>
            <a:r>
              <a:rPr sz="1400" spc="-5" dirty="0">
                <a:latin typeface="Arial"/>
                <a:cs typeface="Arial"/>
              </a:rPr>
              <a:t>з </a:t>
            </a:r>
            <a:r>
              <a:rPr sz="1400" spc="-10" dirty="0">
                <a:latin typeface="Arial"/>
                <a:cs typeface="Arial"/>
              </a:rPr>
              <a:t>кожного  балону </a:t>
            </a:r>
            <a:r>
              <a:rPr sz="1400" spc="-5" dirty="0">
                <a:latin typeface="Arial"/>
                <a:cs typeface="Arial"/>
              </a:rPr>
              <a:t>і на кожному  робочому місці при  </a:t>
            </a:r>
            <a:r>
              <a:rPr sz="1400" spc="-15" dirty="0">
                <a:latin typeface="Arial"/>
                <a:cs typeface="Arial"/>
              </a:rPr>
              <a:t>подачі </a:t>
            </a:r>
            <a:r>
              <a:rPr sz="1400" spc="-5" dirty="0">
                <a:latin typeface="Arial"/>
                <a:cs typeface="Arial"/>
              </a:rPr>
              <a:t>по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трубопроводу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198876" y="3495928"/>
            <a:ext cx="1640839" cy="1357630"/>
            <a:chOff x="3198876" y="3495928"/>
            <a:chExt cx="1640839" cy="1357630"/>
          </a:xfrm>
        </p:grpSpPr>
        <p:sp>
          <p:nvSpPr>
            <p:cNvPr id="33" name="object 33"/>
            <p:cNvSpPr/>
            <p:nvPr/>
          </p:nvSpPr>
          <p:spPr>
            <a:xfrm>
              <a:off x="3198876" y="3515105"/>
              <a:ext cx="1592579" cy="130606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04972" y="3539489"/>
              <a:ext cx="1634489" cy="131368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204591" y="3501008"/>
              <a:ext cx="1583435" cy="1296923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04591" y="3501008"/>
              <a:ext cx="1583690" cy="1297305"/>
            </a:xfrm>
            <a:custGeom>
              <a:avLst/>
              <a:gdLst/>
              <a:ahLst/>
              <a:cxnLst/>
              <a:rect l="l" t="t" r="r" b="b"/>
              <a:pathLst>
                <a:path w="1583689" h="1297304">
                  <a:moveTo>
                    <a:pt x="0" y="216153"/>
                  </a:moveTo>
                  <a:lnTo>
                    <a:pt x="5708" y="166591"/>
                  </a:lnTo>
                  <a:lnTo>
                    <a:pt x="21969" y="121094"/>
                  </a:lnTo>
                  <a:lnTo>
                    <a:pt x="47486" y="80960"/>
                  </a:lnTo>
                  <a:lnTo>
                    <a:pt x="80960" y="47486"/>
                  </a:lnTo>
                  <a:lnTo>
                    <a:pt x="121094" y="21969"/>
                  </a:lnTo>
                  <a:lnTo>
                    <a:pt x="166591" y="5708"/>
                  </a:lnTo>
                  <a:lnTo>
                    <a:pt x="216154" y="0"/>
                  </a:lnTo>
                  <a:lnTo>
                    <a:pt x="1367282" y="0"/>
                  </a:lnTo>
                  <a:lnTo>
                    <a:pt x="1416844" y="5708"/>
                  </a:lnTo>
                  <a:lnTo>
                    <a:pt x="1462341" y="21969"/>
                  </a:lnTo>
                  <a:lnTo>
                    <a:pt x="1502475" y="47486"/>
                  </a:lnTo>
                  <a:lnTo>
                    <a:pt x="1535949" y="80960"/>
                  </a:lnTo>
                  <a:lnTo>
                    <a:pt x="1561466" y="121094"/>
                  </a:lnTo>
                  <a:lnTo>
                    <a:pt x="1577727" y="166591"/>
                  </a:lnTo>
                  <a:lnTo>
                    <a:pt x="1583435" y="216153"/>
                  </a:lnTo>
                  <a:lnTo>
                    <a:pt x="1583435" y="1080770"/>
                  </a:lnTo>
                  <a:lnTo>
                    <a:pt x="1577727" y="1130332"/>
                  </a:lnTo>
                  <a:lnTo>
                    <a:pt x="1561466" y="1175829"/>
                  </a:lnTo>
                  <a:lnTo>
                    <a:pt x="1535949" y="1215963"/>
                  </a:lnTo>
                  <a:lnTo>
                    <a:pt x="1502475" y="1249437"/>
                  </a:lnTo>
                  <a:lnTo>
                    <a:pt x="1462341" y="1274954"/>
                  </a:lnTo>
                  <a:lnTo>
                    <a:pt x="1416844" y="1291215"/>
                  </a:lnTo>
                  <a:lnTo>
                    <a:pt x="1367282" y="1296923"/>
                  </a:lnTo>
                  <a:lnTo>
                    <a:pt x="216154" y="1296923"/>
                  </a:lnTo>
                  <a:lnTo>
                    <a:pt x="166591" y="1291215"/>
                  </a:lnTo>
                  <a:lnTo>
                    <a:pt x="121094" y="1274954"/>
                  </a:lnTo>
                  <a:lnTo>
                    <a:pt x="80960" y="1249437"/>
                  </a:lnTo>
                  <a:lnTo>
                    <a:pt x="47486" y="1215963"/>
                  </a:lnTo>
                  <a:lnTo>
                    <a:pt x="21969" y="1175829"/>
                  </a:lnTo>
                  <a:lnTo>
                    <a:pt x="5708" y="1130332"/>
                  </a:lnTo>
                  <a:lnTo>
                    <a:pt x="0" y="1080770"/>
                  </a:lnTo>
                  <a:lnTo>
                    <a:pt x="0" y="216153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307334" y="3559809"/>
            <a:ext cx="137731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Arial"/>
                <a:cs typeface="Arial"/>
              </a:rPr>
              <a:t>Напра</a:t>
            </a:r>
            <a:r>
              <a:rPr sz="1500" spc="-35" dirty="0">
                <a:latin typeface="Arial"/>
                <a:cs typeface="Arial"/>
              </a:rPr>
              <a:t>в</a:t>
            </a:r>
            <a:r>
              <a:rPr sz="1500" spc="-5" dirty="0">
                <a:latin typeface="Arial"/>
                <a:cs typeface="Arial"/>
              </a:rPr>
              <a:t>ляє</a:t>
            </a:r>
            <a:r>
              <a:rPr sz="1500" dirty="0">
                <a:latin typeface="Arial"/>
                <a:cs typeface="Arial"/>
              </a:rPr>
              <a:t>ться  у </a:t>
            </a:r>
            <a:r>
              <a:rPr sz="1500" spc="-10" dirty="0">
                <a:latin typeface="Arial"/>
                <a:cs typeface="Arial"/>
              </a:rPr>
              <a:t>контрольно-  </a:t>
            </a:r>
            <a:r>
              <a:rPr sz="1500" spc="-5" dirty="0">
                <a:latin typeface="Arial"/>
                <a:cs typeface="Arial"/>
              </a:rPr>
              <a:t>аналітичну  </a:t>
            </a:r>
            <a:r>
              <a:rPr sz="1500" spc="-10" dirty="0">
                <a:latin typeface="Arial"/>
                <a:cs typeface="Arial"/>
              </a:rPr>
              <a:t>лабораторію </a:t>
            </a:r>
            <a:r>
              <a:rPr sz="1500" dirty="0">
                <a:latin typeface="Arial"/>
                <a:cs typeface="Arial"/>
              </a:rPr>
              <a:t>1  </a:t>
            </a:r>
            <a:r>
              <a:rPr sz="1500" spc="-10" dirty="0">
                <a:latin typeface="Arial"/>
                <a:cs typeface="Arial"/>
              </a:rPr>
              <a:t>раз </a:t>
            </a:r>
            <a:r>
              <a:rPr sz="1500" spc="-5" dirty="0">
                <a:latin typeface="Arial"/>
                <a:cs typeface="Arial"/>
              </a:rPr>
              <a:t>на</a:t>
            </a:r>
            <a:r>
              <a:rPr sz="1500" spc="-65" dirty="0">
                <a:latin typeface="Arial"/>
                <a:cs typeface="Arial"/>
              </a:rPr>
              <a:t> </a:t>
            </a:r>
            <a:r>
              <a:rPr sz="1500" spc="-15" dirty="0">
                <a:latin typeface="Arial"/>
                <a:cs typeface="Arial"/>
              </a:rPr>
              <a:t>квартал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168908" y="2298573"/>
            <a:ext cx="7264400" cy="4297680"/>
            <a:chOff x="1168908" y="2298573"/>
            <a:chExt cx="7264400" cy="4297680"/>
          </a:xfrm>
        </p:grpSpPr>
        <p:sp>
          <p:nvSpPr>
            <p:cNvPr id="39" name="object 39"/>
            <p:cNvSpPr/>
            <p:nvPr/>
          </p:nvSpPr>
          <p:spPr>
            <a:xfrm>
              <a:off x="5031486" y="3331464"/>
              <a:ext cx="3401567" cy="1450848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079492" y="3275838"/>
              <a:ext cx="3341369" cy="161848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077586" y="3357753"/>
              <a:ext cx="3316223" cy="1365504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077586" y="3357753"/>
              <a:ext cx="3316604" cy="1365885"/>
            </a:xfrm>
            <a:custGeom>
              <a:avLst/>
              <a:gdLst/>
              <a:ahLst/>
              <a:cxnLst/>
              <a:rect l="l" t="t" r="r" b="b"/>
              <a:pathLst>
                <a:path w="3316604" h="1365885">
                  <a:moveTo>
                    <a:pt x="0" y="227584"/>
                  </a:moveTo>
                  <a:lnTo>
                    <a:pt x="4622" y="181706"/>
                  </a:lnTo>
                  <a:lnTo>
                    <a:pt x="17879" y="138981"/>
                  </a:lnTo>
                  <a:lnTo>
                    <a:pt x="38857" y="100322"/>
                  </a:lnTo>
                  <a:lnTo>
                    <a:pt x="66643" y="66643"/>
                  </a:lnTo>
                  <a:lnTo>
                    <a:pt x="100322" y="38857"/>
                  </a:lnTo>
                  <a:lnTo>
                    <a:pt x="138981" y="17879"/>
                  </a:lnTo>
                  <a:lnTo>
                    <a:pt x="181706" y="4622"/>
                  </a:lnTo>
                  <a:lnTo>
                    <a:pt x="227584" y="0"/>
                  </a:lnTo>
                  <a:lnTo>
                    <a:pt x="3088640" y="0"/>
                  </a:lnTo>
                  <a:lnTo>
                    <a:pt x="3134517" y="4622"/>
                  </a:lnTo>
                  <a:lnTo>
                    <a:pt x="3177242" y="17879"/>
                  </a:lnTo>
                  <a:lnTo>
                    <a:pt x="3215901" y="38857"/>
                  </a:lnTo>
                  <a:lnTo>
                    <a:pt x="3249580" y="66643"/>
                  </a:lnTo>
                  <a:lnTo>
                    <a:pt x="3277366" y="100322"/>
                  </a:lnTo>
                  <a:lnTo>
                    <a:pt x="3298344" y="138981"/>
                  </a:lnTo>
                  <a:lnTo>
                    <a:pt x="3311601" y="181706"/>
                  </a:lnTo>
                  <a:lnTo>
                    <a:pt x="3316223" y="227584"/>
                  </a:lnTo>
                  <a:lnTo>
                    <a:pt x="3316223" y="1137920"/>
                  </a:lnTo>
                  <a:lnTo>
                    <a:pt x="3311601" y="1183797"/>
                  </a:lnTo>
                  <a:lnTo>
                    <a:pt x="3298344" y="1226522"/>
                  </a:lnTo>
                  <a:lnTo>
                    <a:pt x="3277366" y="1265181"/>
                  </a:lnTo>
                  <a:lnTo>
                    <a:pt x="3249580" y="1298860"/>
                  </a:lnTo>
                  <a:lnTo>
                    <a:pt x="3215901" y="1326646"/>
                  </a:lnTo>
                  <a:lnTo>
                    <a:pt x="3177242" y="1347624"/>
                  </a:lnTo>
                  <a:lnTo>
                    <a:pt x="3134517" y="1360881"/>
                  </a:lnTo>
                  <a:lnTo>
                    <a:pt x="3088640" y="1365504"/>
                  </a:lnTo>
                  <a:lnTo>
                    <a:pt x="227584" y="1365504"/>
                  </a:lnTo>
                  <a:lnTo>
                    <a:pt x="181706" y="1360881"/>
                  </a:lnTo>
                  <a:lnTo>
                    <a:pt x="138981" y="1347624"/>
                  </a:lnTo>
                  <a:lnTo>
                    <a:pt x="100322" y="1326646"/>
                  </a:lnTo>
                  <a:lnTo>
                    <a:pt x="66643" y="1298860"/>
                  </a:lnTo>
                  <a:lnTo>
                    <a:pt x="38857" y="1265181"/>
                  </a:lnTo>
                  <a:lnTo>
                    <a:pt x="17879" y="1226522"/>
                  </a:lnTo>
                  <a:lnTo>
                    <a:pt x="4622" y="1183797"/>
                  </a:lnTo>
                  <a:lnTo>
                    <a:pt x="0" y="1137920"/>
                  </a:lnTo>
                  <a:lnTo>
                    <a:pt x="0" y="227584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000881" y="2298573"/>
              <a:ext cx="1148080" cy="103505"/>
            </a:xfrm>
            <a:custGeom>
              <a:avLst/>
              <a:gdLst/>
              <a:ahLst/>
              <a:cxnLst/>
              <a:rect l="l" t="t" r="r" b="b"/>
              <a:pathLst>
                <a:path w="1148079" h="103505">
                  <a:moveTo>
                    <a:pt x="1136995" y="44830"/>
                  </a:moveTo>
                  <a:lnTo>
                    <a:pt x="1135126" y="44830"/>
                  </a:lnTo>
                  <a:lnTo>
                    <a:pt x="1135253" y="57530"/>
                  </a:lnTo>
                  <a:lnTo>
                    <a:pt x="1111723" y="57694"/>
                  </a:lnTo>
                  <a:lnTo>
                    <a:pt x="1056005" y="90677"/>
                  </a:lnTo>
                  <a:lnTo>
                    <a:pt x="1053084" y="92455"/>
                  </a:lnTo>
                  <a:lnTo>
                    <a:pt x="1052068" y="96392"/>
                  </a:lnTo>
                  <a:lnTo>
                    <a:pt x="1053846" y="99313"/>
                  </a:lnTo>
                  <a:lnTo>
                    <a:pt x="1055624" y="102362"/>
                  </a:lnTo>
                  <a:lnTo>
                    <a:pt x="1059561" y="103377"/>
                  </a:lnTo>
                  <a:lnTo>
                    <a:pt x="1062482" y="101600"/>
                  </a:lnTo>
                  <a:lnTo>
                    <a:pt x="1147826" y="51053"/>
                  </a:lnTo>
                  <a:lnTo>
                    <a:pt x="1136995" y="44830"/>
                  </a:lnTo>
                  <a:close/>
                </a:path>
                <a:path w="1148079" h="103505">
                  <a:moveTo>
                    <a:pt x="1111776" y="44992"/>
                  </a:moveTo>
                  <a:lnTo>
                    <a:pt x="0" y="52704"/>
                  </a:lnTo>
                  <a:lnTo>
                    <a:pt x="0" y="65404"/>
                  </a:lnTo>
                  <a:lnTo>
                    <a:pt x="1111723" y="57694"/>
                  </a:lnTo>
                  <a:lnTo>
                    <a:pt x="1122644" y="51229"/>
                  </a:lnTo>
                  <a:lnTo>
                    <a:pt x="1111776" y="44992"/>
                  </a:lnTo>
                  <a:close/>
                </a:path>
                <a:path w="1148079" h="103505">
                  <a:moveTo>
                    <a:pt x="1122644" y="51229"/>
                  </a:moveTo>
                  <a:lnTo>
                    <a:pt x="1111723" y="57694"/>
                  </a:lnTo>
                  <a:lnTo>
                    <a:pt x="1135253" y="57530"/>
                  </a:lnTo>
                  <a:lnTo>
                    <a:pt x="1135244" y="56641"/>
                  </a:lnTo>
                  <a:lnTo>
                    <a:pt x="1132078" y="56641"/>
                  </a:lnTo>
                  <a:lnTo>
                    <a:pt x="1122644" y="51229"/>
                  </a:lnTo>
                  <a:close/>
                </a:path>
                <a:path w="1148079" h="103505">
                  <a:moveTo>
                    <a:pt x="1131951" y="45719"/>
                  </a:moveTo>
                  <a:lnTo>
                    <a:pt x="1122644" y="51229"/>
                  </a:lnTo>
                  <a:lnTo>
                    <a:pt x="1132078" y="56641"/>
                  </a:lnTo>
                  <a:lnTo>
                    <a:pt x="1131951" y="45719"/>
                  </a:lnTo>
                  <a:close/>
                </a:path>
                <a:path w="1148079" h="103505">
                  <a:moveTo>
                    <a:pt x="1135134" y="45719"/>
                  </a:moveTo>
                  <a:lnTo>
                    <a:pt x="1131951" y="45719"/>
                  </a:lnTo>
                  <a:lnTo>
                    <a:pt x="1132078" y="56641"/>
                  </a:lnTo>
                  <a:lnTo>
                    <a:pt x="1135244" y="56641"/>
                  </a:lnTo>
                  <a:lnTo>
                    <a:pt x="1135134" y="45719"/>
                  </a:lnTo>
                  <a:close/>
                </a:path>
                <a:path w="1148079" h="103505">
                  <a:moveTo>
                    <a:pt x="1135126" y="44830"/>
                  </a:moveTo>
                  <a:lnTo>
                    <a:pt x="1111776" y="44992"/>
                  </a:lnTo>
                  <a:lnTo>
                    <a:pt x="1122644" y="51229"/>
                  </a:lnTo>
                  <a:lnTo>
                    <a:pt x="1131951" y="45719"/>
                  </a:lnTo>
                  <a:lnTo>
                    <a:pt x="1135134" y="45719"/>
                  </a:lnTo>
                  <a:lnTo>
                    <a:pt x="1135126" y="44830"/>
                  </a:lnTo>
                  <a:close/>
                </a:path>
                <a:path w="1148079" h="103505">
                  <a:moveTo>
                    <a:pt x="1058799" y="0"/>
                  </a:moveTo>
                  <a:lnTo>
                    <a:pt x="1054862" y="1015"/>
                  </a:lnTo>
                  <a:lnTo>
                    <a:pt x="1053211" y="4063"/>
                  </a:lnTo>
                  <a:lnTo>
                    <a:pt x="1051433" y="7112"/>
                  </a:lnTo>
                  <a:lnTo>
                    <a:pt x="1052449" y="10922"/>
                  </a:lnTo>
                  <a:lnTo>
                    <a:pt x="1111776" y="44992"/>
                  </a:lnTo>
                  <a:lnTo>
                    <a:pt x="1136995" y="44830"/>
                  </a:lnTo>
                  <a:lnTo>
                    <a:pt x="1061847" y="1650"/>
                  </a:lnTo>
                  <a:lnTo>
                    <a:pt x="1058799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168908" y="4903470"/>
              <a:ext cx="3300222" cy="745261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764791" y="4841748"/>
              <a:ext cx="2156460" cy="913625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215009" y="4929758"/>
              <a:ext cx="3214878" cy="659892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168908" y="5689092"/>
              <a:ext cx="3156966" cy="823772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249680" y="5663183"/>
              <a:ext cx="2993897" cy="932738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215009" y="5715381"/>
              <a:ext cx="3071621" cy="738378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215009" y="5715381"/>
              <a:ext cx="3072130" cy="738505"/>
            </a:xfrm>
            <a:custGeom>
              <a:avLst/>
              <a:gdLst/>
              <a:ahLst/>
              <a:cxnLst/>
              <a:rect l="l" t="t" r="r" b="b"/>
              <a:pathLst>
                <a:path w="3072129" h="738504">
                  <a:moveTo>
                    <a:pt x="0" y="123063"/>
                  </a:moveTo>
                  <a:lnTo>
                    <a:pt x="9673" y="75159"/>
                  </a:lnTo>
                  <a:lnTo>
                    <a:pt x="36052" y="36042"/>
                  </a:lnTo>
                  <a:lnTo>
                    <a:pt x="75170" y="9670"/>
                  </a:lnTo>
                  <a:lnTo>
                    <a:pt x="123062" y="0"/>
                  </a:lnTo>
                  <a:lnTo>
                    <a:pt x="2948558" y="0"/>
                  </a:lnTo>
                  <a:lnTo>
                    <a:pt x="2996451" y="9670"/>
                  </a:lnTo>
                  <a:lnTo>
                    <a:pt x="3035569" y="36042"/>
                  </a:lnTo>
                  <a:lnTo>
                    <a:pt x="3061948" y="75159"/>
                  </a:lnTo>
                  <a:lnTo>
                    <a:pt x="3071621" y="123063"/>
                  </a:lnTo>
                  <a:lnTo>
                    <a:pt x="3071621" y="615315"/>
                  </a:lnTo>
                  <a:lnTo>
                    <a:pt x="3061948" y="663213"/>
                  </a:lnTo>
                  <a:lnTo>
                    <a:pt x="3035569" y="702330"/>
                  </a:lnTo>
                  <a:lnTo>
                    <a:pt x="2996451" y="728705"/>
                  </a:lnTo>
                  <a:lnTo>
                    <a:pt x="2948558" y="738378"/>
                  </a:lnTo>
                  <a:lnTo>
                    <a:pt x="123062" y="738378"/>
                  </a:lnTo>
                  <a:lnTo>
                    <a:pt x="75170" y="728705"/>
                  </a:lnTo>
                  <a:lnTo>
                    <a:pt x="36052" y="702330"/>
                  </a:lnTo>
                  <a:lnTo>
                    <a:pt x="9673" y="663213"/>
                  </a:lnTo>
                  <a:lnTo>
                    <a:pt x="0" y="615315"/>
                  </a:lnTo>
                  <a:lnTo>
                    <a:pt x="0" y="12306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269479" y="4905755"/>
            <a:ext cx="3106420" cy="1529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Бактеріологічний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1400" b="1" dirty="0">
                <a:latin typeface="Arial"/>
                <a:cs typeface="Arial"/>
              </a:rPr>
              <a:t>(наказ </a:t>
            </a:r>
            <a:r>
              <a:rPr sz="1400" b="1" spc="-5" dirty="0">
                <a:latin typeface="Arial"/>
                <a:cs typeface="Arial"/>
              </a:rPr>
              <a:t>МОЗ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України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630555" algn="l"/>
                <a:tab pos="3080385" algn="l"/>
              </a:tabLst>
            </a:pPr>
            <a:r>
              <a:rPr sz="1400" u="sng" spc="-5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400" b="1" u="sng" spc="-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№ 275 від 15.05.06</a:t>
            </a:r>
            <a:r>
              <a:rPr sz="1400" b="1" u="sng" spc="-6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р.)	</a:t>
            </a:r>
            <a:endParaRPr sz="1400">
              <a:latin typeface="Arial"/>
              <a:cs typeface="Arial"/>
            </a:endParaRPr>
          </a:p>
          <a:p>
            <a:pPr marL="135890" marR="272415" algn="ctr">
              <a:lnSpc>
                <a:spcPct val="100000"/>
              </a:lnSpc>
              <a:spcBef>
                <a:spcPts val="1150"/>
              </a:spcBef>
            </a:pPr>
            <a:r>
              <a:rPr sz="1500" spc="-10" dirty="0">
                <a:latin typeface="Arial"/>
                <a:cs typeface="Arial"/>
              </a:rPr>
              <a:t>Проводиться </a:t>
            </a:r>
            <a:r>
              <a:rPr sz="1500" dirty="0">
                <a:latin typeface="Arial"/>
                <a:cs typeface="Arial"/>
              </a:rPr>
              <a:t>в </a:t>
            </a:r>
            <a:r>
              <a:rPr sz="1500" spc="-10" dirty="0">
                <a:latin typeface="Arial"/>
                <a:cs typeface="Arial"/>
              </a:rPr>
              <a:t>баклабораторії  </a:t>
            </a:r>
            <a:r>
              <a:rPr sz="1500" spc="-5" dirty="0">
                <a:latin typeface="Arial"/>
                <a:cs typeface="Arial"/>
              </a:rPr>
              <a:t>санепідемстанції </a:t>
            </a:r>
            <a:r>
              <a:rPr sz="1500" dirty="0">
                <a:latin typeface="Arial"/>
                <a:cs typeface="Arial"/>
              </a:rPr>
              <a:t>2 </a:t>
            </a:r>
            <a:r>
              <a:rPr sz="1500" spc="-10" dirty="0">
                <a:latin typeface="Arial"/>
                <a:cs typeface="Arial"/>
              </a:rPr>
              <a:t>рази </a:t>
            </a:r>
            <a:r>
              <a:rPr sz="1500" spc="-5" dirty="0">
                <a:latin typeface="Arial"/>
                <a:cs typeface="Arial"/>
              </a:rPr>
              <a:t>на  </a:t>
            </a:r>
            <a:r>
              <a:rPr sz="1500" spc="-15" dirty="0">
                <a:latin typeface="Arial"/>
                <a:cs typeface="Arial"/>
              </a:rPr>
              <a:t>квартал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4955285" y="4796028"/>
            <a:ext cx="3472815" cy="1161415"/>
            <a:chOff x="4955285" y="4796028"/>
            <a:chExt cx="3472815" cy="1161415"/>
          </a:xfrm>
        </p:grpSpPr>
        <p:sp>
          <p:nvSpPr>
            <p:cNvPr id="53" name="object 53"/>
            <p:cNvSpPr/>
            <p:nvPr/>
          </p:nvSpPr>
          <p:spPr>
            <a:xfrm>
              <a:off x="4955285" y="4831842"/>
              <a:ext cx="3472434" cy="1033284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027675" y="4796028"/>
              <a:ext cx="3378708" cy="1161275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001386" y="4858131"/>
              <a:ext cx="3387090" cy="947928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001386" y="4858131"/>
              <a:ext cx="3387090" cy="948055"/>
            </a:xfrm>
            <a:custGeom>
              <a:avLst/>
              <a:gdLst/>
              <a:ahLst/>
              <a:cxnLst/>
              <a:rect l="l" t="t" r="r" b="b"/>
              <a:pathLst>
                <a:path w="3387090" h="948054">
                  <a:moveTo>
                    <a:pt x="0" y="157988"/>
                  </a:moveTo>
                  <a:lnTo>
                    <a:pt x="8054" y="108053"/>
                  </a:lnTo>
                  <a:lnTo>
                    <a:pt x="30484" y="64684"/>
                  </a:lnTo>
                  <a:lnTo>
                    <a:pt x="64684" y="30484"/>
                  </a:lnTo>
                  <a:lnTo>
                    <a:pt x="108053" y="8054"/>
                  </a:lnTo>
                  <a:lnTo>
                    <a:pt x="157987" y="0"/>
                  </a:lnTo>
                  <a:lnTo>
                    <a:pt x="3229102" y="0"/>
                  </a:lnTo>
                  <a:lnTo>
                    <a:pt x="3279036" y="8054"/>
                  </a:lnTo>
                  <a:lnTo>
                    <a:pt x="3322405" y="30484"/>
                  </a:lnTo>
                  <a:lnTo>
                    <a:pt x="3356605" y="64684"/>
                  </a:lnTo>
                  <a:lnTo>
                    <a:pt x="3379035" y="108053"/>
                  </a:lnTo>
                  <a:lnTo>
                    <a:pt x="3387090" y="157988"/>
                  </a:lnTo>
                  <a:lnTo>
                    <a:pt x="3387090" y="789940"/>
                  </a:lnTo>
                  <a:lnTo>
                    <a:pt x="3379035" y="839874"/>
                  </a:lnTo>
                  <a:lnTo>
                    <a:pt x="3356605" y="883243"/>
                  </a:lnTo>
                  <a:lnTo>
                    <a:pt x="3322405" y="917443"/>
                  </a:lnTo>
                  <a:lnTo>
                    <a:pt x="3279036" y="939873"/>
                  </a:lnTo>
                  <a:lnTo>
                    <a:pt x="3229102" y="947928"/>
                  </a:lnTo>
                  <a:lnTo>
                    <a:pt x="157987" y="947928"/>
                  </a:lnTo>
                  <a:lnTo>
                    <a:pt x="108053" y="939873"/>
                  </a:lnTo>
                  <a:lnTo>
                    <a:pt x="64684" y="917443"/>
                  </a:lnTo>
                  <a:lnTo>
                    <a:pt x="30484" y="883243"/>
                  </a:lnTo>
                  <a:lnTo>
                    <a:pt x="8054" y="839874"/>
                  </a:lnTo>
                  <a:lnTo>
                    <a:pt x="0" y="789940"/>
                  </a:lnTo>
                  <a:lnTo>
                    <a:pt x="0" y="15798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5170678" y="3336797"/>
            <a:ext cx="3061970" cy="2459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marR="344170">
              <a:lnSpc>
                <a:spcPct val="100000"/>
              </a:lnSpc>
              <a:spcBef>
                <a:spcPts val="100"/>
              </a:spcBef>
            </a:pPr>
            <a:r>
              <a:rPr sz="1500" b="1" spc="-30" dirty="0">
                <a:latin typeface="Arial"/>
                <a:cs typeface="Arial"/>
              </a:rPr>
              <a:t>ДФУ </a:t>
            </a:r>
            <a:r>
              <a:rPr sz="1500" b="1" spc="-5" dirty="0">
                <a:latin typeface="Arial"/>
                <a:cs typeface="Arial"/>
              </a:rPr>
              <a:t>(1.2, с. 391) </a:t>
            </a:r>
            <a:r>
              <a:rPr sz="1500" b="1" spc="-10" dirty="0">
                <a:latin typeface="Arial"/>
                <a:cs typeface="Arial"/>
              </a:rPr>
              <a:t>виключно  </a:t>
            </a:r>
            <a:r>
              <a:rPr sz="1500" b="1" spc="-5" dirty="0">
                <a:latin typeface="Arial"/>
                <a:cs typeface="Arial"/>
              </a:rPr>
              <a:t>регламентується </a:t>
            </a:r>
            <a:r>
              <a:rPr sz="1500" b="1" spc="-10" dirty="0">
                <a:latin typeface="Arial"/>
                <a:cs typeface="Arial"/>
              </a:rPr>
              <a:t>кількість </a:t>
            </a:r>
            <a:r>
              <a:rPr sz="1500" b="1" dirty="0">
                <a:latin typeface="Arial"/>
                <a:cs typeface="Arial"/>
              </a:rPr>
              <a:t>:  </a:t>
            </a:r>
            <a:r>
              <a:rPr sz="1500" spc="-5" dirty="0">
                <a:latin typeface="Arial"/>
                <a:cs typeface="Arial"/>
              </a:rPr>
              <a:t>відновлювальних </a:t>
            </a:r>
            <a:r>
              <a:rPr sz="1500" spc="-10" dirty="0">
                <a:latin typeface="Arial"/>
                <a:cs typeface="Arial"/>
              </a:rPr>
              <a:t>речовин,  нітратів, </a:t>
            </a:r>
            <a:r>
              <a:rPr sz="1500" dirty="0">
                <a:latin typeface="Arial"/>
                <a:cs typeface="Arial"/>
              </a:rPr>
              <a:t>хлоридів,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сульфатів,</a:t>
            </a:r>
            <a:endParaRPr sz="1500">
              <a:latin typeface="Arial"/>
              <a:cs typeface="Arial"/>
            </a:endParaRPr>
          </a:p>
          <a:p>
            <a:pPr marL="64135" marR="5080">
              <a:lnSpc>
                <a:spcPct val="100000"/>
              </a:lnSpc>
            </a:pPr>
            <a:r>
              <a:rPr sz="1500" spc="-5" dirty="0">
                <a:latin typeface="Arial"/>
                <a:cs typeface="Arial"/>
              </a:rPr>
              <a:t>алюмінію, </a:t>
            </a:r>
            <a:r>
              <a:rPr sz="1500" spc="-10" dirty="0">
                <a:latin typeface="Arial"/>
                <a:cs typeface="Arial"/>
              </a:rPr>
              <a:t>важких металів, </a:t>
            </a:r>
            <a:r>
              <a:rPr sz="1500" spc="-25" dirty="0">
                <a:latin typeface="Arial"/>
                <a:cs typeface="Arial"/>
              </a:rPr>
              <a:t>аміаку,  </a:t>
            </a:r>
            <a:r>
              <a:rPr sz="1500" dirty="0">
                <a:latin typeface="Arial"/>
                <a:cs typeface="Arial"/>
              </a:rPr>
              <a:t>кальцію і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магнію</a:t>
            </a:r>
            <a:endParaRPr sz="1500">
              <a:latin typeface="Arial"/>
              <a:cs typeface="Arial"/>
            </a:endParaRPr>
          </a:p>
          <a:p>
            <a:pPr marL="12700" marR="20955" indent="1905" algn="ctr">
              <a:lnSpc>
                <a:spcPct val="100000"/>
              </a:lnSpc>
              <a:spcBef>
                <a:spcPts val="1165"/>
              </a:spcBef>
            </a:pPr>
            <a:r>
              <a:rPr sz="1500" dirty="0">
                <a:latin typeface="Arial"/>
                <a:cs typeface="Arial"/>
              </a:rPr>
              <a:t>У 1 мл </a:t>
            </a:r>
            <a:r>
              <a:rPr sz="1500" spc="-20" dirty="0">
                <a:latin typeface="Arial"/>
                <a:cs typeface="Arial"/>
              </a:rPr>
              <a:t>води </a:t>
            </a:r>
            <a:r>
              <a:rPr sz="1500" spc="-10" dirty="0">
                <a:latin typeface="Arial"/>
                <a:cs typeface="Arial"/>
              </a:rPr>
              <a:t>очищеної, </a:t>
            </a:r>
            <a:r>
              <a:rPr sz="1500" spc="-5" dirty="0">
                <a:latin typeface="Arial"/>
                <a:cs typeface="Arial"/>
              </a:rPr>
              <a:t>який  висіяний на </a:t>
            </a:r>
            <a:r>
              <a:rPr sz="1500" spc="-15" dirty="0">
                <a:latin typeface="Arial"/>
                <a:cs typeface="Arial"/>
              </a:rPr>
              <a:t>агар, </a:t>
            </a:r>
            <a:r>
              <a:rPr sz="1500" spc="-5" dirty="0">
                <a:latin typeface="Arial"/>
                <a:cs typeface="Arial"/>
              </a:rPr>
              <a:t>допускається не  </a:t>
            </a:r>
            <a:r>
              <a:rPr sz="1500" dirty="0">
                <a:latin typeface="Arial"/>
                <a:cs typeface="Arial"/>
              </a:rPr>
              <a:t>більше </a:t>
            </a:r>
            <a:r>
              <a:rPr sz="1500" spc="-5" dirty="0">
                <a:latin typeface="Arial"/>
                <a:cs typeface="Arial"/>
              </a:rPr>
              <a:t>100 </a:t>
            </a:r>
            <a:r>
              <a:rPr sz="1500" spc="-15" dirty="0">
                <a:latin typeface="Arial"/>
                <a:cs typeface="Arial"/>
              </a:rPr>
              <a:t>непатогенних  </a:t>
            </a:r>
            <a:r>
              <a:rPr sz="1500" spc="-5" dirty="0">
                <a:latin typeface="Arial"/>
                <a:cs typeface="Arial"/>
              </a:rPr>
              <a:t>мікроорганізмів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665429" y="1386204"/>
            <a:ext cx="4411980" cy="4328884"/>
            <a:chOff x="665429" y="1386204"/>
            <a:chExt cx="4411980" cy="4328884"/>
          </a:xfrm>
        </p:grpSpPr>
        <p:sp>
          <p:nvSpPr>
            <p:cNvPr id="59" name="object 59"/>
            <p:cNvSpPr/>
            <p:nvPr/>
          </p:nvSpPr>
          <p:spPr>
            <a:xfrm>
              <a:off x="2749422" y="5586476"/>
              <a:ext cx="90804" cy="128612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65429" y="1386204"/>
              <a:ext cx="4411980" cy="3986529"/>
            </a:xfrm>
            <a:custGeom>
              <a:avLst/>
              <a:gdLst/>
              <a:ahLst/>
              <a:cxnLst/>
              <a:rect l="l" t="t" r="r" b="b"/>
              <a:pathLst>
                <a:path w="4411980" h="3986529">
                  <a:moveTo>
                    <a:pt x="236486" y="3892423"/>
                  </a:moveTo>
                  <a:lnTo>
                    <a:pt x="225590" y="3886085"/>
                  </a:lnTo>
                  <a:lnTo>
                    <a:pt x="147853" y="3840734"/>
                  </a:lnTo>
                  <a:lnTo>
                    <a:pt x="143967" y="3841750"/>
                  </a:lnTo>
                  <a:lnTo>
                    <a:pt x="140436" y="3847846"/>
                  </a:lnTo>
                  <a:lnTo>
                    <a:pt x="141452" y="3851783"/>
                  </a:lnTo>
                  <a:lnTo>
                    <a:pt x="200215" y="3886085"/>
                  </a:lnTo>
                  <a:lnTo>
                    <a:pt x="12700" y="3886085"/>
                  </a:lnTo>
                  <a:lnTo>
                    <a:pt x="12700" y="33274"/>
                  </a:lnTo>
                  <a:lnTo>
                    <a:pt x="234873" y="33274"/>
                  </a:lnTo>
                  <a:lnTo>
                    <a:pt x="234873" y="26924"/>
                  </a:lnTo>
                  <a:lnTo>
                    <a:pt x="234873" y="20574"/>
                  </a:lnTo>
                  <a:lnTo>
                    <a:pt x="0" y="20574"/>
                  </a:lnTo>
                  <a:lnTo>
                    <a:pt x="0" y="3898773"/>
                  </a:lnTo>
                  <a:lnTo>
                    <a:pt x="200431" y="3898773"/>
                  </a:lnTo>
                  <a:lnTo>
                    <a:pt x="141452" y="3933190"/>
                  </a:lnTo>
                  <a:lnTo>
                    <a:pt x="140436" y="3937127"/>
                  </a:lnTo>
                  <a:lnTo>
                    <a:pt x="143967" y="3943223"/>
                  </a:lnTo>
                  <a:lnTo>
                    <a:pt x="147853" y="3944239"/>
                  </a:lnTo>
                  <a:lnTo>
                    <a:pt x="225615" y="3898773"/>
                  </a:lnTo>
                  <a:lnTo>
                    <a:pt x="236486" y="3892423"/>
                  </a:lnTo>
                  <a:close/>
                </a:path>
                <a:path w="4411980" h="3986529">
                  <a:moveTo>
                    <a:pt x="551167" y="0"/>
                  </a:moveTo>
                  <a:lnTo>
                    <a:pt x="319201" y="0"/>
                  </a:lnTo>
                  <a:lnTo>
                    <a:pt x="316357" y="2794"/>
                  </a:lnTo>
                  <a:lnTo>
                    <a:pt x="316357" y="975106"/>
                  </a:lnTo>
                  <a:lnTo>
                    <a:pt x="316357" y="1546606"/>
                  </a:lnTo>
                  <a:lnTo>
                    <a:pt x="319201" y="1549400"/>
                  </a:lnTo>
                  <a:lnTo>
                    <a:pt x="513562" y="1549400"/>
                  </a:lnTo>
                  <a:lnTo>
                    <a:pt x="454583" y="1583817"/>
                  </a:lnTo>
                  <a:lnTo>
                    <a:pt x="453555" y="1587627"/>
                  </a:lnTo>
                  <a:lnTo>
                    <a:pt x="457085" y="1593723"/>
                  </a:lnTo>
                  <a:lnTo>
                    <a:pt x="460971" y="1594739"/>
                  </a:lnTo>
                  <a:lnTo>
                    <a:pt x="538708" y="1549400"/>
                  </a:lnTo>
                  <a:lnTo>
                    <a:pt x="549605" y="1543050"/>
                  </a:lnTo>
                  <a:lnTo>
                    <a:pt x="538708" y="1536700"/>
                  </a:lnTo>
                  <a:lnTo>
                    <a:pt x="460971" y="1491361"/>
                  </a:lnTo>
                  <a:lnTo>
                    <a:pt x="457085" y="1492377"/>
                  </a:lnTo>
                  <a:lnTo>
                    <a:pt x="453555" y="1498473"/>
                  </a:lnTo>
                  <a:lnTo>
                    <a:pt x="454583" y="1502283"/>
                  </a:lnTo>
                  <a:lnTo>
                    <a:pt x="513562" y="1536700"/>
                  </a:lnTo>
                  <a:lnTo>
                    <a:pt x="329057" y="1536700"/>
                  </a:lnTo>
                  <a:lnTo>
                    <a:pt x="329057" y="977900"/>
                  </a:lnTo>
                  <a:lnTo>
                    <a:pt x="513562" y="977900"/>
                  </a:lnTo>
                  <a:lnTo>
                    <a:pt x="454583" y="1012317"/>
                  </a:lnTo>
                  <a:lnTo>
                    <a:pt x="453555" y="1016127"/>
                  </a:lnTo>
                  <a:lnTo>
                    <a:pt x="457085" y="1022223"/>
                  </a:lnTo>
                  <a:lnTo>
                    <a:pt x="460971" y="1023239"/>
                  </a:lnTo>
                  <a:lnTo>
                    <a:pt x="538708" y="977900"/>
                  </a:lnTo>
                  <a:lnTo>
                    <a:pt x="549605" y="971550"/>
                  </a:lnTo>
                  <a:lnTo>
                    <a:pt x="538708" y="965200"/>
                  </a:lnTo>
                  <a:lnTo>
                    <a:pt x="460971" y="919861"/>
                  </a:lnTo>
                  <a:lnTo>
                    <a:pt x="457085" y="920877"/>
                  </a:lnTo>
                  <a:lnTo>
                    <a:pt x="453555" y="926973"/>
                  </a:lnTo>
                  <a:lnTo>
                    <a:pt x="454583" y="930783"/>
                  </a:lnTo>
                  <a:lnTo>
                    <a:pt x="513562" y="965200"/>
                  </a:lnTo>
                  <a:lnTo>
                    <a:pt x="329057" y="965200"/>
                  </a:lnTo>
                  <a:lnTo>
                    <a:pt x="329057" y="12700"/>
                  </a:lnTo>
                  <a:lnTo>
                    <a:pt x="551167" y="12700"/>
                  </a:lnTo>
                  <a:lnTo>
                    <a:pt x="551167" y="6350"/>
                  </a:lnTo>
                  <a:lnTo>
                    <a:pt x="551167" y="0"/>
                  </a:lnTo>
                  <a:close/>
                </a:path>
                <a:path w="4411980" h="3986529">
                  <a:moveTo>
                    <a:pt x="3382568" y="2025777"/>
                  </a:moveTo>
                  <a:lnTo>
                    <a:pt x="3381552" y="2021967"/>
                  </a:lnTo>
                  <a:lnTo>
                    <a:pt x="3378631" y="2020189"/>
                  </a:lnTo>
                  <a:lnTo>
                    <a:pt x="3375583" y="2018411"/>
                  </a:lnTo>
                  <a:lnTo>
                    <a:pt x="3371646" y="2019427"/>
                  </a:lnTo>
                  <a:lnTo>
                    <a:pt x="3337356" y="2078215"/>
                  </a:lnTo>
                  <a:lnTo>
                    <a:pt x="3337229" y="2101850"/>
                  </a:lnTo>
                  <a:lnTo>
                    <a:pt x="3337229" y="2098675"/>
                  </a:lnTo>
                  <a:lnTo>
                    <a:pt x="3337229" y="2078431"/>
                  </a:lnTo>
                  <a:lnTo>
                    <a:pt x="3337229" y="1906524"/>
                  </a:lnTo>
                  <a:lnTo>
                    <a:pt x="3337229" y="1893824"/>
                  </a:lnTo>
                  <a:lnTo>
                    <a:pt x="1948865" y="1893824"/>
                  </a:lnTo>
                  <a:lnTo>
                    <a:pt x="1948865" y="1685798"/>
                  </a:lnTo>
                  <a:lnTo>
                    <a:pt x="1948611" y="1685798"/>
                  </a:lnTo>
                  <a:lnTo>
                    <a:pt x="1936165" y="1685798"/>
                  </a:lnTo>
                  <a:lnTo>
                    <a:pt x="1935911" y="1685798"/>
                  </a:lnTo>
                  <a:lnTo>
                    <a:pt x="1935911" y="1881505"/>
                  </a:lnTo>
                  <a:lnTo>
                    <a:pt x="1383715" y="1881505"/>
                  </a:lnTo>
                  <a:lnTo>
                    <a:pt x="1383715" y="2053793"/>
                  </a:lnTo>
                  <a:lnTo>
                    <a:pt x="1349298" y="1994789"/>
                  </a:lnTo>
                  <a:lnTo>
                    <a:pt x="1345488" y="1993773"/>
                  </a:lnTo>
                  <a:lnTo>
                    <a:pt x="1339392" y="1997329"/>
                  </a:lnTo>
                  <a:lnTo>
                    <a:pt x="1338376" y="2001266"/>
                  </a:lnTo>
                  <a:lnTo>
                    <a:pt x="1340154" y="2004187"/>
                  </a:lnTo>
                  <a:lnTo>
                    <a:pt x="1390065" y="2089785"/>
                  </a:lnTo>
                  <a:lnTo>
                    <a:pt x="1397393" y="2077212"/>
                  </a:lnTo>
                  <a:lnTo>
                    <a:pt x="1439976" y="2004187"/>
                  </a:lnTo>
                  <a:lnTo>
                    <a:pt x="1441754" y="2001266"/>
                  </a:lnTo>
                  <a:lnTo>
                    <a:pt x="1440738" y="1997329"/>
                  </a:lnTo>
                  <a:lnTo>
                    <a:pt x="1434642" y="1993773"/>
                  </a:lnTo>
                  <a:lnTo>
                    <a:pt x="1430832" y="1994789"/>
                  </a:lnTo>
                  <a:lnTo>
                    <a:pt x="1396415" y="2053793"/>
                  </a:lnTo>
                  <a:lnTo>
                    <a:pt x="1396415" y="1894205"/>
                  </a:lnTo>
                  <a:lnTo>
                    <a:pt x="1936165" y="1894205"/>
                  </a:lnTo>
                  <a:lnTo>
                    <a:pt x="1936165" y="1906524"/>
                  </a:lnTo>
                  <a:lnTo>
                    <a:pt x="3324529" y="1906524"/>
                  </a:lnTo>
                  <a:lnTo>
                    <a:pt x="3324656" y="2078431"/>
                  </a:lnTo>
                  <a:lnTo>
                    <a:pt x="3330943" y="2089213"/>
                  </a:lnTo>
                  <a:lnTo>
                    <a:pt x="3324529" y="2078215"/>
                  </a:lnTo>
                  <a:lnTo>
                    <a:pt x="3290239" y="2019427"/>
                  </a:lnTo>
                  <a:lnTo>
                    <a:pt x="3286302" y="2018411"/>
                  </a:lnTo>
                  <a:lnTo>
                    <a:pt x="3280206" y="2021967"/>
                  </a:lnTo>
                  <a:lnTo>
                    <a:pt x="3279190" y="2025777"/>
                  </a:lnTo>
                  <a:lnTo>
                    <a:pt x="3330879" y="2114423"/>
                  </a:lnTo>
                  <a:lnTo>
                    <a:pt x="3338220" y="2101850"/>
                  </a:lnTo>
                  <a:lnTo>
                    <a:pt x="3380917" y="2028825"/>
                  </a:lnTo>
                  <a:lnTo>
                    <a:pt x="3382568" y="2025777"/>
                  </a:lnTo>
                  <a:close/>
                </a:path>
                <a:path w="4411980" h="3986529">
                  <a:moveTo>
                    <a:pt x="4335958" y="3946525"/>
                  </a:moveTo>
                  <a:lnTo>
                    <a:pt x="4257345" y="3886200"/>
                  </a:lnTo>
                  <a:lnTo>
                    <a:pt x="4254678" y="3884041"/>
                  </a:lnTo>
                  <a:lnTo>
                    <a:pt x="4250614" y="3884549"/>
                  </a:lnTo>
                  <a:lnTo>
                    <a:pt x="4248455" y="3887343"/>
                  </a:lnTo>
                  <a:lnTo>
                    <a:pt x="4246423" y="3890137"/>
                  </a:lnTo>
                  <a:lnTo>
                    <a:pt x="4246931" y="3894074"/>
                  </a:lnTo>
                  <a:lnTo>
                    <a:pt x="4301007" y="3935679"/>
                  </a:lnTo>
                  <a:lnTo>
                    <a:pt x="3765219" y="3867150"/>
                  </a:lnTo>
                  <a:lnTo>
                    <a:pt x="3763695" y="3879850"/>
                  </a:lnTo>
                  <a:lnTo>
                    <a:pt x="4299318" y="3948252"/>
                  </a:lnTo>
                  <a:lnTo>
                    <a:pt x="4239819" y="3973576"/>
                  </a:lnTo>
                  <a:lnTo>
                    <a:pt x="4236517" y="3974846"/>
                  </a:lnTo>
                  <a:lnTo>
                    <a:pt x="4234993" y="3978656"/>
                  </a:lnTo>
                  <a:lnTo>
                    <a:pt x="4236390" y="3981831"/>
                  </a:lnTo>
                  <a:lnTo>
                    <a:pt x="4237787" y="3985133"/>
                  </a:lnTo>
                  <a:lnTo>
                    <a:pt x="4241470" y="3986530"/>
                  </a:lnTo>
                  <a:lnTo>
                    <a:pt x="4244772" y="3985260"/>
                  </a:lnTo>
                  <a:lnTo>
                    <a:pt x="4324883" y="3951224"/>
                  </a:lnTo>
                  <a:lnTo>
                    <a:pt x="4335958" y="3946525"/>
                  </a:lnTo>
                  <a:close/>
                </a:path>
                <a:path w="4411980" h="3986529">
                  <a:moveTo>
                    <a:pt x="4411764" y="2654566"/>
                  </a:moveTo>
                  <a:lnTo>
                    <a:pt x="4400880" y="2648204"/>
                  </a:lnTo>
                  <a:lnTo>
                    <a:pt x="4323131" y="2602865"/>
                  </a:lnTo>
                  <a:lnTo>
                    <a:pt x="4319321" y="2603881"/>
                  </a:lnTo>
                  <a:lnTo>
                    <a:pt x="4315765" y="2609977"/>
                  </a:lnTo>
                  <a:lnTo>
                    <a:pt x="4316781" y="2613787"/>
                  </a:lnTo>
                  <a:lnTo>
                    <a:pt x="4375747" y="2648204"/>
                  </a:lnTo>
                  <a:lnTo>
                    <a:pt x="3878376" y="2648204"/>
                  </a:lnTo>
                  <a:lnTo>
                    <a:pt x="3878376" y="1549654"/>
                  </a:lnTo>
                  <a:lnTo>
                    <a:pt x="3878376" y="1543304"/>
                  </a:lnTo>
                  <a:lnTo>
                    <a:pt x="3878376" y="1536954"/>
                  </a:lnTo>
                  <a:lnTo>
                    <a:pt x="3335451" y="1536954"/>
                  </a:lnTo>
                  <a:lnTo>
                    <a:pt x="3335451" y="1549654"/>
                  </a:lnTo>
                  <a:lnTo>
                    <a:pt x="3865676" y="1549654"/>
                  </a:lnTo>
                  <a:lnTo>
                    <a:pt x="3865676" y="2660904"/>
                  </a:lnTo>
                  <a:lnTo>
                    <a:pt x="4375772" y="2660904"/>
                  </a:lnTo>
                  <a:lnTo>
                    <a:pt x="4386656" y="2654566"/>
                  </a:lnTo>
                  <a:lnTo>
                    <a:pt x="4316781" y="2695321"/>
                  </a:lnTo>
                  <a:lnTo>
                    <a:pt x="4315765" y="2699131"/>
                  </a:lnTo>
                  <a:lnTo>
                    <a:pt x="4319321" y="2705227"/>
                  </a:lnTo>
                  <a:lnTo>
                    <a:pt x="4323131" y="2706243"/>
                  </a:lnTo>
                  <a:lnTo>
                    <a:pt x="4400880" y="2660904"/>
                  </a:lnTo>
                  <a:lnTo>
                    <a:pt x="4411764" y="2654566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>
            <a:spLocks noGrp="1"/>
          </p:cNvSpPr>
          <p:nvPr>
            <p:ph type="title"/>
          </p:nvPr>
        </p:nvSpPr>
        <p:spPr>
          <a:xfrm>
            <a:off x="1062989" y="85607"/>
            <a:ext cx="7200773" cy="8124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3. </a:t>
            </a:r>
            <a:r>
              <a:rPr spc="-25" dirty="0"/>
              <a:t>ВОДА </a:t>
            </a:r>
            <a:r>
              <a:rPr spc="-5" dirty="0"/>
              <a:t>ОЧИЩЕНА, ЇЇ ОТРИМАННЯ І </a:t>
            </a:r>
            <a:r>
              <a:rPr spc="-15" dirty="0"/>
              <a:t>КОНТРОЛЬ</a:t>
            </a:r>
            <a:r>
              <a:rPr spc="40" dirty="0"/>
              <a:t> </a:t>
            </a:r>
            <a:r>
              <a:rPr spc="-15" dirty="0"/>
              <a:t>ЯКОСТІ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7305" y="354330"/>
            <a:ext cx="75482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19120" marR="5080" indent="-310705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4. </a:t>
            </a:r>
            <a:r>
              <a:rPr spc="-20" dirty="0"/>
              <a:t>РОЗЧИНИ. </a:t>
            </a:r>
            <a:r>
              <a:rPr spc="-15" dirty="0"/>
              <a:t>СПОСОБИ ПРОПИСУВАННЯ </a:t>
            </a:r>
            <a:r>
              <a:rPr spc="-5" dirty="0"/>
              <a:t>І </a:t>
            </a:r>
            <a:r>
              <a:rPr spc="-15" dirty="0"/>
              <a:t>ВИГОТОВЛЕННЯ  РОЗЧИНІВ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740151" y="2625851"/>
            <a:ext cx="3729354" cy="555625"/>
            <a:chOff x="2740151" y="2625851"/>
            <a:chExt cx="3729354" cy="555625"/>
          </a:xfrm>
        </p:grpSpPr>
        <p:sp>
          <p:nvSpPr>
            <p:cNvPr id="5" name="object 5"/>
            <p:cNvSpPr/>
            <p:nvPr/>
          </p:nvSpPr>
          <p:spPr>
            <a:xfrm>
              <a:off x="2740151" y="2683014"/>
              <a:ext cx="3729228" cy="37120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14927" y="2625851"/>
              <a:ext cx="1978914" cy="55549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86252" y="2709290"/>
              <a:ext cx="3643884" cy="2857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86252" y="2709290"/>
              <a:ext cx="3644265" cy="285750"/>
            </a:xfrm>
            <a:custGeom>
              <a:avLst/>
              <a:gdLst/>
              <a:ahLst/>
              <a:cxnLst/>
              <a:rect l="l" t="t" r="r" b="b"/>
              <a:pathLst>
                <a:path w="3644265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3596259" y="0"/>
                  </a:lnTo>
                  <a:lnTo>
                    <a:pt x="3614791" y="3744"/>
                  </a:lnTo>
                  <a:lnTo>
                    <a:pt x="3629929" y="13954"/>
                  </a:lnTo>
                  <a:lnTo>
                    <a:pt x="3640139" y="29092"/>
                  </a:lnTo>
                  <a:lnTo>
                    <a:pt x="3643884" y="47625"/>
                  </a:lnTo>
                  <a:lnTo>
                    <a:pt x="3643884" y="238125"/>
                  </a:lnTo>
                  <a:lnTo>
                    <a:pt x="3640139" y="256657"/>
                  </a:lnTo>
                  <a:lnTo>
                    <a:pt x="3629929" y="271795"/>
                  </a:lnTo>
                  <a:lnTo>
                    <a:pt x="3614791" y="282005"/>
                  </a:lnTo>
                  <a:lnTo>
                    <a:pt x="3596259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83336" y="1149095"/>
            <a:ext cx="7647305" cy="18472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2000" b="1" i="1" spc="-20" dirty="0">
                <a:latin typeface="Arial"/>
                <a:cs typeface="Arial"/>
              </a:rPr>
              <a:t>Розчини </a:t>
            </a:r>
            <a:r>
              <a:rPr sz="2000" spc="-5" dirty="0">
                <a:latin typeface="Arial"/>
                <a:cs typeface="Arial"/>
              </a:rPr>
              <a:t>– </a:t>
            </a:r>
            <a:r>
              <a:rPr sz="2000" spc="-20" dirty="0">
                <a:latin typeface="Arial"/>
                <a:cs typeface="Arial"/>
              </a:rPr>
              <a:t>гомогенні </a:t>
            </a:r>
            <a:r>
              <a:rPr sz="2000" spc="-10" dirty="0">
                <a:latin typeface="Arial"/>
                <a:cs typeface="Arial"/>
              </a:rPr>
              <a:t>дисперсні системи, </a:t>
            </a:r>
            <a:r>
              <a:rPr sz="2000" spc="-15" dirty="0">
                <a:latin typeface="Arial"/>
                <a:cs typeface="Arial"/>
              </a:rPr>
              <a:t>що </a:t>
            </a:r>
            <a:r>
              <a:rPr sz="2000" spc="-5" dirty="0">
                <a:latin typeface="Arial"/>
                <a:cs typeface="Arial"/>
              </a:rPr>
              <a:t>складаються з </a:t>
            </a:r>
            <a:r>
              <a:rPr sz="2000" spc="-15" dirty="0">
                <a:latin typeface="Arial"/>
                <a:cs typeface="Arial"/>
              </a:rPr>
              <a:t>двох  </a:t>
            </a:r>
            <a:r>
              <a:rPr sz="2000" spc="-5" dirty="0">
                <a:latin typeface="Arial"/>
                <a:cs typeface="Arial"/>
              </a:rPr>
              <a:t>або більшої </a:t>
            </a:r>
            <a:r>
              <a:rPr sz="2000" dirty="0">
                <a:latin typeface="Arial"/>
                <a:cs typeface="Arial"/>
              </a:rPr>
              <a:t>кількості </a:t>
            </a:r>
            <a:r>
              <a:rPr sz="2000" spc="-5" dirty="0">
                <a:latin typeface="Arial"/>
                <a:cs typeface="Arial"/>
              </a:rPr>
              <a:t>компонентів, </a:t>
            </a:r>
            <a:r>
              <a:rPr sz="2000" dirty="0">
                <a:latin typeface="Arial"/>
                <a:cs typeface="Arial"/>
              </a:rPr>
              <a:t>в </a:t>
            </a:r>
            <a:r>
              <a:rPr sz="2000" spc="-5" dirty="0">
                <a:latin typeface="Arial"/>
                <a:cs typeface="Arial"/>
              </a:rPr>
              <a:t>яких іони або </a:t>
            </a:r>
            <a:r>
              <a:rPr sz="2000" spc="-15" dirty="0">
                <a:latin typeface="Arial"/>
                <a:cs typeface="Arial"/>
              </a:rPr>
              <a:t>молекули  розчиненої речовини </a:t>
            </a:r>
            <a:r>
              <a:rPr sz="2000" spc="-10" dirty="0">
                <a:latin typeface="Arial"/>
                <a:cs typeface="Arial"/>
              </a:rPr>
              <a:t>рівномірно </a:t>
            </a:r>
            <a:r>
              <a:rPr sz="2000" spc="-15" dirty="0">
                <a:latin typeface="Arial"/>
                <a:cs typeface="Arial"/>
              </a:rPr>
              <a:t>розподілені </a:t>
            </a:r>
            <a:r>
              <a:rPr sz="2000" spc="-5" dirty="0">
                <a:latin typeface="Arial"/>
                <a:cs typeface="Arial"/>
              </a:rPr>
              <a:t>в </a:t>
            </a:r>
            <a:r>
              <a:rPr sz="2000" spc="-10" dirty="0">
                <a:latin typeface="Arial"/>
                <a:cs typeface="Arial"/>
              </a:rPr>
              <a:t>об’ємі розчинника  </a:t>
            </a:r>
            <a:r>
              <a:rPr sz="2000" spc="-5" dirty="0">
                <a:latin typeface="Arial"/>
                <a:cs typeface="Arial"/>
              </a:rPr>
              <a:t>між </a:t>
            </a:r>
            <a:r>
              <a:rPr sz="2000" spc="-15" dirty="0">
                <a:latin typeface="Arial"/>
                <a:cs typeface="Arial"/>
              </a:rPr>
              <a:t>його молекулами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Істинні </a:t>
            </a:r>
            <a:r>
              <a:rPr sz="1800" spc="-15" dirty="0">
                <a:latin typeface="Arial"/>
                <a:cs typeface="Arial"/>
              </a:rPr>
              <a:t>розчини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883658" y="3433597"/>
            <a:ext cx="3976370" cy="502284"/>
            <a:chOff x="4883658" y="3433597"/>
            <a:chExt cx="3976370" cy="502284"/>
          </a:xfrm>
        </p:grpSpPr>
        <p:sp>
          <p:nvSpPr>
            <p:cNvPr id="11" name="object 11"/>
            <p:cNvSpPr/>
            <p:nvPr/>
          </p:nvSpPr>
          <p:spPr>
            <a:xfrm>
              <a:off x="4883658" y="3468636"/>
              <a:ext cx="3976116" cy="37120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34356" y="3433597"/>
              <a:ext cx="3473196" cy="5021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29759" y="3494912"/>
              <a:ext cx="3890771" cy="28575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29759" y="3494912"/>
              <a:ext cx="3891279" cy="285750"/>
            </a:xfrm>
            <a:custGeom>
              <a:avLst/>
              <a:gdLst/>
              <a:ahLst/>
              <a:cxnLst/>
              <a:rect l="l" t="t" r="r" b="b"/>
              <a:pathLst>
                <a:path w="3891279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3843146" y="0"/>
                  </a:lnTo>
                  <a:lnTo>
                    <a:pt x="3861679" y="3744"/>
                  </a:lnTo>
                  <a:lnTo>
                    <a:pt x="3876817" y="13954"/>
                  </a:lnTo>
                  <a:lnTo>
                    <a:pt x="3887027" y="29092"/>
                  </a:lnTo>
                  <a:lnTo>
                    <a:pt x="3890771" y="47625"/>
                  </a:lnTo>
                  <a:lnTo>
                    <a:pt x="3890771" y="238125"/>
                  </a:lnTo>
                  <a:lnTo>
                    <a:pt x="3887027" y="256657"/>
                  </a:lnTo>
                  <a:lnTo>
                    <a:pt x="3876817" y="271795"/>
                  </a:lnTo>
                  <a:lnTo>
                    <a:pt x="3861679" y="282005"/>
                  </a:lnTo>
                  <a:lnTo>
                    <a:pt x="3843146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941689" y="3497326"/>
            <a:ext cx="38671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latin typeface="Arial"/>
                <a:cs typeface="Arial"/>
              </a:rPr>
              <a:t>Молекулярно-дисперсні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системи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83158" y="3433597"/>
            <a:ext cx="3442970" cy="502284"/>
            <a:chOff x="883158" y="3433597"/>
            <a:chExt cx="3442970" cy="502284"/>
          </a:xfrm>
        </p:grpSpPr>
        <p:sp>
          <p:nvSpPr>
            <p:cNvPr id="17" name="object 17"/>
            <p:cNvSpPr/>
            <p:nvPr/>
          </p:nvSpPr>
          <p:spPr>
            <a:xfrm>
              <a:off x="883158" y="3468636"/>
              <a:ext cx="3442716" cy="37120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43584" y="3433597"/>
              <a:ext cx="2720340" cy="50213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29259" y="3494912"/>
              <a:ext cx="3357371" cy="28575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29259" y="3494912"/>
              <a:ext cx="3357879" cy="285750"/>
            </a:xfrm>
            <a:custGeom>
              <a:avLst/>
              <a:gdLst/>
              <a:ahLst/>
              <a:cxnLst/>
              <a:rect l="l" t="t" r="r" b="b"/>
              <a:pathLst>
                <a:path w="3357879" h="285750">
                  <a:moveTo>
                    <a:pt x="0" y="47625"/>
                  </a:moveTo>
                  <a:lnTo>
                    <a:pt x="3742" y="29092"/>
                  </a:lnTo>
                  <a:lnTo>
                    <a:pt x="13949" y="13954"/>
                  </a:lnTo>
                  <a:lnTo>
                    <a:pt x="29087" y="3744"/>
                  </a:lnTo>
                  <a:lnTo>
                    <a:pt x="47625" y="0"/>
                  </a:lnTo>
                  <a:lnTo>
                    <a:pt x="3309746" y="0"/>
                  </a:lnTo>
                  <a:lnTo>
                    <a:pt x="3328279" y="3744"/>
                  </a:lnTo>
                  <a:lnTo>
                    <a:pt x="3343417" y="13954"/>
                  </a:lnTo>
                  <a:lnTo>
                    <a:pt x="3353627" y="29092"/>
                  </a:lnTo>
                  <a:lnTo>
                    <a:pt x="3357371" y="47625"/>
                  </a:lnTo>
                  <a:lnTo>
                    <a:pt x="3357371" y="238125"/>
                  </a:lnTo>
                  <a:lnTo>
                    <a:pt x="3353627" y="256657"/>
                  </a:lnTo>
                  <a:lnTo>
                    <a:pt x="3343417" y="271795"/>
                  </a:lnTo>
                  <a:lnTo>
                    <a:pt x="3328279" y="282005"/>
                  </a:lnTo>
                  <a:lnTo>
                    <a:pt x="3309746" y="285750"/>
                  </a:lnTo>
                  <a:lnTo>
                    <a:pt x="47625" y="285750"/>
                  </a:lnTo>
                  <a:lnTo>
                    <a:pt x="29087" y="282005"/>
                  </a:lnTo>
                  <a:lnTo>
                    <a:pt x="13949" y="271795"/>
                  </a:lnTo>
                  <a:lnTo>
                    <a:pt x="3742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941186" y="3497326"/>
            <a:ext cx="33337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5455">
              <a:lnSpc>
                <a:spcPct val="100000"/>
              </a:lnSpc>
              <a:spcBef>
                <a:spcPts val="100"/>
              </a:spcBef>
            </a:pPr>
            <a:r>
              <a:rPr sz="1600" i="1" spc="-5" dirty="0">
                <a:latin typeface="Arial"/>
                <a:cs typeface="Arial"/>
              </a:rPr>
              <a:t>Іонно-дисперсні</a:t>
            </a:r>
            <a:r>
              <a:rPr sz="1600" i="1" spc="-1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системи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883658" y="4255033"/>
            <a:ext cx="3760470" cy="1604010"/>
            <a:chOff x="4883658" y="4255033"/>
            <a:chExt cx="3760470" cy="1604010"/>
          </a:xfrm>
        </p:grpSpPr>
        <p:sp>
          <p:nvSpPr>
            <p:cNvPr id="23" name="object 23"/>
            <p:cNvSpPr/>
            <p:nvPr/>
          </p:nvSpPr>
          <p:spPr>
            <a:xfrm>
              <a:off x="4883658" y="4255033"/>
              <a:ext cx="3760470" cy="160401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82540" y="4348721"/>
              <a:ext cx="3416046" cy="147751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929759" y="4281296"/>
              <a:ext cx="3675125" cy="151866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929759" y="4281296"/>
              <a:ext cx="3675379" cy="1518920"/>
            </a:xfrm>
            <a:custGeom>
              <a:avLst/>
              <a:gdLst/>
              <a:ahLst/>
              <a:cxnLst/>
              <a:rect l="l" t="t" r="r" b="b"/>
              <a:pathLst>
                <a:path w="3675379" h="1518920">
                  <a:moveTo>
                    <a:pt x="0" y="253110"/>
                  </a:moveTo>
                  <a:lnTo>
                    <a:pt x="4076" y="207604"/>
                  </a:lnTo>
                  <a:lnTo>
                    <a:pt x="15830" y="164777"/>
                  </a:lnTo>
                  <a:lnTo>
                    <a:pt x="34548" y="125344"/>
                  </a:lnTo>
                  <a:lnTo>
                    <a:pt x="59516" y="90019"/>
                  </a:lnTo>
                  <a:lnTo>
                    <a:pt x="90019" y="59516"/>
                  </a:lnTo>
                  <a:lnTo>
                    <a:pt x="125344" y="34548"/>
                  </a:lnTo>
                  <a:lnTo>
                    <a:pt x="164777" y="15830"/>
                  </a:lnTo>
                  <a:lnTo>
                    <a:pt x="207604" y="4076"/>
                  </a:lnTo>
                  <a:lnTo>
                    <a:pt x="253111" y="0"/>
                  </a:lnTo>
                  <a:lnTo>
                    <a:pt x="3422015" y="0"/>
                  </a:lnTo>
                  <a:lnTo>
                    <a:pt x="3467521" y="4076"/>
                  </a:lnTo>
                  <a:lnTo>
                    <a:pt x="3510348" y="15830"/>
                  </a:lnTo>
                  <a:lnTo>
                    <a:pt x="3549781" y="34548"/>
                  </a:lnTo>
                  <a:lnTo>
                    <a:pt x="3585106" y="59516"/>
                  </a:lnTo>
                  <a:lnTo>
                    <a:pt x="3615609" y="90019"/>
                  </a:lnTo>
                  <a:lnTo>
                    <a:pt x="3640577" y="125344"/>
                  </a:lnTo>
                  <a:lnTo>
                    <a:pt x="3659295" y="164777"/>
                  </a:lnTo>
                  <a:lnTo>
                    <a:pt x="3671049" y="207604"/>
                  </a:lnTo>
                  <a:lnTo>
                    <a:pt x="3675125" y="253110"/>
                  </a:lnTo>
                  <a:lnTo>
                    <a:pt x="3675125" y="1265555"/>
                  </a:lnTo>
                  <a:lnTo>
                    <a:pt x="3671049" y="1311051"/>
                  </a:lnTo>
                  <a:lnTo>
                    <a:pt x="3659295" y="1353873"/>
                  </a:lnTo>
                  <a:lnTo>
                    <a:pt x="3640577" y="1393304"/>
                  </a:lnTo>
                  <a:lnTo>
                    <a:pt x="3615609" y="1428631"/>
                  </a:lnTo>
                  <a:lnTo>
                    <a:pt x="3585106" y="1459137"/>
                  </a:lnTo>
                  <a:lnTo>
                    <a:pt x="3549781" y="1484108"/>
                  </a:lnTo>
                  <a:lnTo>
                    <a:pt x="3510348" y="1502830"/>
                  </a:lnTo>
                  <a:lnTo>
                    <a:pt x="3467521" y="1514588"/>
                  </a:lnTo>
                  <a:lnTo>
                    <a:pt x="3422015" y="1518665"/>
                  </a:lnTo>
                  <a:lnTo>
                    <a:pt x="253111" y="1518665"/>
                  </a:lnTo>
                  <a:lnTo>
                    <a:pt x="207604" y="1514588"/>
                  </a:lnTo>
                  <a:lnTo>
                    <a:pt x="164777" y="1502830"/>
                  </a:lnTo>
                  <a:lnTo>
                    <a:pt x="125344" y="1484108"/>
                  </a:lnTo>
                  <a:lnTo>
                    <a:pt x="90019" y="1459137"/>
                  </a:lnTo>
                  <a:lnTo>
                    <a:pt x="59516" y="1428631"/>
                  </a:lnTo>
                  <a:lnTo>
                    <a:pt x="34548" y="1393304"/>
                  </a:lnTo>
                  <a:lnTo>
                    <a:pt x="15830" y="1353873"/>
                  </a:lnTo>
                  <a:lnTo>
                    <a:pt x="4076" y="1311051"/>
                  </a:lnTo>
                  <a:lnTo>
                    <a:pt x="0" y="1265555"/>
                  </a:lnTo>
                  <a:lnTo>
                    <a:pt x="0" y="25311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233670" y="4412234"/>
            <a:ext cx="306705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розмір </a:t>
            </a:r>
            <a:r>
              <a:rPr sz="1600" spc="-5" dirty="0">
                <a:latin typeface="Arial"/>
                <a:cs typeface="Arial"/>
              </a:rPr>
              <a:t>часток </a:t>
            </a:r>
            <a:r>
              <a:rPr sz="1600" dirty="0">
                <a:latin typeface="Arial"/>
                <a:cs typeface="Arial"/>
              </a:rPr>
              <a:t>біля 1 </a:t>
            </a:r>
            <a:r>
              <a:rPr sz="1600" spc="-5" dirty="0">
                <a:latin typeface="Arial"/>
                <a:cs typeface="Arial"/>
              </a:rPr>
              <a:t>нм  </a:t>
            </a:r>
            <a:r>
              <a:rPr sz="1600" spc="-10" dirty="0">
                <a:latin typeface="Arial"/>
                <a:cs typeface="Arial"/>
              </a:rPr>
              <a:t>(розчини неелектролітів </a:t>
            </a:r>
            <a:r>
              <a:rPr sz="1600" dirty="0">
                <a:latin typeface="Arial"/>
                <a:cs typeface="Arial"/>
              </a:rPr>
              <a:t>–  </a:t>
            </a:r>
            <a:r>
              <a:rPr sz="1600" spc="-5" dirty="0">
                <a:latin typeface="Arial"/>
                <a:cs typeface="Arial"/>
              </a:rPr>
              <a:t>наприклад, </a:t>
            </a:r>
            <a:r>
              <a:rPr sz="1600" spc="-10" dirty="0">
                <a:latin typeface="Arial"/>
                <a:cs typeface="Arial"/>
              </a:rPr>
              <a:t>глюкози, </a:t>
            </a:r>
            <a:r>
              <a:rPr sz="1600" spc="-30" dirty="0">
                <a:latin typeface="Arial"/>
                <a:cs typeface="Arial"/>
              </a:rPr>
              <a:t>цукру,  </a:t>
            </a:r>
            <a:r>
              <a:rPr sz="1600" spc="-10" dirty="0">
                <a:latin typeface="Arial"/>
                <a:cs typeface="Arial"/>
              </a:rPr>
              <a:t>гексаметилентетраміну </a:t>
            </a:r>
            <a:r>
              <a:rPr sz="1600" dirty="0">
                <a:latin typeface="Arial"/>
                <a:cs typeface="Arial"/>
              </a:rPr>
              <a:t>–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окремі  </a:t>
            </a:r>
            <a:r>
              <a:rPr sz="1600" spc="-10" dirty="0">
                <a:latin typeface="Arial"/>
                <a:cs typeface="Arial"/>
              </a:rPr>
              <a:t>молекули)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883158" y="4255008"/>
            <a:ext cx="3442970" cy="1748789"/>
            <a:chOff x="883158" y="4255008"/>
            <a:chExt cx="3442970" cy="1748789"/>
          </a:xfrm>
        </p:grpSpPr>
        <p:sp>
          <p:nvSpPr>
            <p:cNvPr id="29" name="object 29"/>
            <p:cNvSpPr/>
            <p:nvPr/>
          </p:nvSpPr>
          <p:spPr>
            <a:xfrm>
              <a:off x="883158" y="4255008"/>
              <a:ext cx="3442716" cy="174878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29259" y="4281297"/>
              <a:ext cx="3357371" cy="166344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29259" y="4281297"/>
              <a:ext cx="3357879" cy="1663700"/>
            </a:xfrm>
            <a:custGeom>
              <a:avLst/>
              <a:gdLst/>
              <a:ahLst/>
              <a:cxnLst/>
              <a:rect l="l" t="t" r="r" b="b"/>
              <a:pathLst>
                <a:path w="3357879" h="1663700">
                  <a:moveTo>
                    <a:pt x="0" y="277240"/>
                  </a:moveTo>
                  <a:lnTo>
                    <a:pt x="4466" y="227394"/>
                  </a:lnTo>
                  <a:lnTo>
                    <a:pt x="17345" y="180484"/>
                  </a:lnTo>
                  <a:lnTo>
                    <a:pt x="37853" y="137291"/>
                  </a:lnTo>
                  <a:lnTo>
                    <a:pt x="65206" y="98599"/>
                  </a:lnTo>
                  <a:lnTo>
                    <a:pt x="98622" y="65188"/>
                  </a:lnTo>
                  <a:lnTo>
                    <a:pt x="137318" y="37841"/>
                  </a:lnTo>
                  <a:lnTo>
                    <a:pt x="180510" y="17339"/>
                  </a:lnTo>
                  <a:lnTo>
                    <a:pt x="227416" y="4465"/>
                  </a:lnTo>
                  <a:lnTo>
                    <a:pt x="277253" y="0"/>
                  </a:lnTo>
                  <a:lnTo>
                    <a:pt x="3080130" y="0"/>
                  </a:lnTo>
                  <a:lnTo>
                    <a:pt x="3129977" y="4465"/>
                  </a:lnTo>
                  <a:lnTo>
                    <a:pt x="3176887" y="17339"/>
                  </a:lnTo>
                  <a:lnTo>
                    <a:pt x="3220080" y="37841"/>
                  </a:lnTo>
                  <a:lnTo>
                    <a:pt x="3258772" y="65188"/>
                  </a:lnTo>
                  <a:lnTo>
                    <a:pt x="3292183" y="98599"/>
                  </a:lnTo>
                  <a:lnTo>
                    <a:pt x="3319530" y="137291"/>
                  </a:lnTo>
                  <a:lnTo>
                    <a:pt x="3340032" y="180484"/>
                  </a:lnTo>
                  <a:lnTo>
                    <a:pt x="3352906" y="227394"/>
                  </a:lnTo>
                  <a:lnTo>
                    <a:pt x="3357371" y="277240"/>
                  </a:lnTo>
                  <a:lnTo>
                    <a:pt x="3357371" y="1386192"/>
                  </a:lnTo>
                  <a:lnTo>
                    <a:pt x="3352906" y="1436029"/>
                  </a:lnTo>
                  <a:lnTo>
                    <a:pt x="3340032" y="1482935"/>
                  </a:lnTo>
                  <a:lnTo>
                    <a:pt x="3319530" y="1526127"/>
                  </a:lnTo>
                  <a:lnTo>
                    <a:pt x="3292183" y="1564823"/>
                  </a:lnTo>
                  <a:lnTo>
                    <a:pt x="3258772" y="1598239"/>
                  </a:lnTo>
                  <a:lnTo>
                    <a:pt x="3220080" y="1625592"/>
                  </a:lnTo>
                  <a:lnTo>
                    <a:pt x="3176887" y="1646100"/>
                  </a:lnTo>
                  <a:lnTo>
                    <a:pt x="3129977" y="1658979"/>
                  </a:lnTo>
                  <a:lnTo>
                    <a:pt x="3080130" y="1663445"/>
                  </a:lnTo>
                  <a:lnTo>
                    <a:pt x="277253" y="1663445"/>
                  </a:lnTo>
                  <a:lnTo>
                    <a:pt x="227416" y="1658979"/>
                  </a:lnTo>
                  <a:lnTo>
                    <a:pt x="180510" y="1646100"/>
                  </a:lnTo>
                  <a:lnTo>
                    <a:pt x="137318" y="1625592"/>
                  </a:lnTo>
                  <a:lnTo>
                    <a:pt x="98622" y="1598239"/>
                  </a:lnTo>
                  <a:lnTo>
                    <a:pt x="65206" y="1564823"/>
                  </a:lnTo>
                  <a:lnTo>
                    <a:pt x="37853" y="1526127"/>
                  </a:lnTo>
                  <a:lnTo>
                    <a:pt x="17345" y="1482935"/>
                  </a:lnTo>
                  <a:lnTo>
                    <a:pt x="4466" y="1436029"/>
                  </a:lnTo>
                  <a:lnTo>
                    <a:pt x="0" y="1386192"/>
                  </a:lnTo>
                  <a:lnTo>
                    <a:pt x="0" y="277240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244600" y="4484370"/>
            <a:ext cx="272351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розмір </a:t>
            </a:r>
            <a:r>
              <a:rPr sz="1600" spc="-5" dirty="0">
                <a:latin typeface="Arial"/>
                <a:cs typeface="Arial"/>
              </a:rPr>
              <a:t>часток </a:t>
            </a:r>
            <a:r>
              <a:rPr sz="1600" dirty="0">
                <a:latin typeface="Arial"/>
                <a:cs typeface="Arial"/>
              </a:rPr>
              <a:t>біля </a:t>
            </a:r>
            <a:r>
              <a:rPr sz="1600" spc="-5" dirty="0">
                <a:latin typeface="Arial"/>
                <a:cs typeface="Arial"/>
              </a:rPr>
              <a:t>0,1 нм  </a:t>
            </a:r>
            <a:r>
              <a:rPr sz="1600" spc="-10" dirty="0">
                <a:latin typeface="Arial"/>
                <a:cs typeface="Arial"/>
              </a:rPr>
              <a:t>(розчини електролітів </a:t>
            </a:r>
            <a:r>
              <a:rPr sz="1600" dirty="0">
                <a:latin typeface="Arial"/>
                <a:cs typeface="Arial"/>
              </a:rPr>
              <a:t>–  </a:t>
            </a:r>
            <a:r>
              <a:rPr sz="1600" spc="-5" dirty="0">
                <a:latin typeface="Arial"/>
                <a:cs typeface="Arial"/>
              </a:rPr>
              <a:t>наприклад, </a:t>
            </a:r>
            <a:r>
              <a:rPr sz="1600" spc="-10" dirty="0">
                <a:latin typeface="Arial"/>
                <a:cs typeface="Arial"/>
              </a:rPr>
              <a:t>натрію </a:t>
            </a:r>
            <a:r>
              <a:rPr sz="1600" dirty="0">
                <a:latin typeface="Arial"/>
                <a:cs typeface="Arial"/>
              </a:rPr>
              <a:t>хлорид,  </a:t>
            </a:r>
            <a:r>
              <a:rPr sz="1600" spc="-10" dirty="0">
                <a:latin typeface="Arial"/>
                <a:cs typeface="Arial"/>
              </a:rPr>
              <a:t>гідратовані </a:t>
            </a:r>
            <a:r>
              <a:rPr sz="1600" spc="-5" dirty="0">
                <a:latin typeface="Arial"/>
                <a:cs typeface="Arial"/>
              </a:rPr>
              <a:t>іони </a:t>
            </a:r>
            <a:r>
              <a:rPr sz="1600" dirty="0">
                <a:latin typeface="Arial"/>
                <a:cs typeface="Arial"/>
              </a:rPr>
              <a:t>і </a:t>
            </a:r>
            <a:r>
              <a:rPr sz="1600" spc="-10" dirty="0">
                <a:latin typeface="Arial"/>
                <a:cs typeface="Arial"/>
              </a:rPr>
              <a:t>молекули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у  </a:t>
            </a:r>
            <a:r>
              <a:rPr sz="1600" spc="-10" dirty="0">
                <a:latin typeface="Arial"/>
                <a:cs typeface="Arial"/>
              </a:rPr>
              <a:t>рівноважній </a:t>
            </a:r>
            <a:r>
              <a:rPr sz="1600" dirty="0">
                <a:latin typeface="Arial"/>
                <a:cs typeface="Arial"/>
              </a:rPr>
              <a:t>кількості)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555494" y="2995040"/>
            <a:ext cx="4393565" cy="1285875"/>
          </a:xfrm>
          <a:custGeom>
            <a:avLst/>
            <a:gdLst/>
            <a:ahLst/>
            <a:cxnLst/>
            <a:rect l="l" t="t" r="r" b="b"/>
            <a:pathLst>
              <a:path w="4393565" h="1285875">
                <a:moveTo>
                  <a:pt x="104902" y="1197102"/>
                </a:moveTo>
                <a:lnTo>
                  <a:pt x="103886" y="1193165"/>
                </a:lnTo>
                <a:lnTo>
                  <a:pt x="97790" y="1189609"/>
                </a:lnTo>
                <a:lnTo>
                  <a:pt x="93980" y="1190625"/>
                </a:lnTo>
                <a:lnTo>
                  <a:pt x="59563" y="1249629"/>
                </a:lnTo>
                <a:lnTo>
                  <a:pt x="59563" y="785622"/>
                </a:lnTo>
                <a:lnTo>
                  <a:pt x="46863" y="785622"/>
                </a:lnTo>
                <a:lnTo>
                  <a:pt x="46863" y="1249629"/>
                </a:lnTo>
                <a:lnTo>
                  <a:pt x="12446" y="1190625"/>
                </a:lnTo>
                <a:lnTo>
                  <a:pt x="8636" y="1189609"/>
                </a:lnTo>
                <a:lnTo>
                  <a:pt x="2540" y="1193165"/>
                </a:lnTo>
                <a:lnTo>
                  <a:pt x="1524" y="1197102"/>
                </a:lnTo>
                <a:lnTo>
                  <a:pt x="53213" y="1285748"/>
                </a:lnTo>
                <a:lnTo>
                  <a:pt x="60617" y="1273048"/>
                </a:lnTo>
                <a:lnTo>
                  <a:pt x="104902" y="1197102"/>
                </a:lnTo>
                <a:close/>
              </a:path>
              <a:path w="4393565" h="1285875">
                <a:moveTo>
                  <a:pt x="4372102" y="411480"/>
                </a:moveTo>
                <a:lnTo>
                  <a:pt x="4371086" y="407543"/>
                </a:lnTo>
                <a:lnTo>
                  <a:pt x="4364990" y="403987"/>
                </a:lnTo>
                <a:lnTo>
                  <a:pt x="4361180" y="405003"/>
                </a:lnTo>
                <a:lnTo>
                  <a:pt x="4326763" y="464007"/>
                </a:lnTo>
                <a:lnTo>
                  <a:pt x="4326763" y="255651"/>
                </a:lnTo>
                <a:lnTo>
                  <a:pt x="4326763" y="242951"/>
                </a:lnTo>
                <a:lnTo>
                  <a:pt x="2059940" y="242951"/>
                </a:lnTo>
                <a:lnTo>
                  <a:pt x="2059940" y="0"/>
                </a:lnTo>
                <a:lnTo>
                  <a:pt x="2059813" y="0"/>
                </a:lnTo>
                <a:lnTo>
                  <a:pt x="2047240" y="0"/>
                </a:lnTo>
                <a:lnTo>
                  <a:pt x="2047113" y="0"/>
                </a:lnTo>
                <a:lnTo>
                  <a:pt x="2047113" y="243713"/>
                </a:lnTo>
                <a:lnTo>
                  <a:pt x="48133" y="243713"/>
                </a:lnTo>
                <a:lnTo>
                  <a:pt x="45339" y="246507"/>
                </a:lnTo>
                <a:lnTo>
                  <a:pt x="45339" y="464007"/>
                </a:lnTo>
                <a:lnTo>
                  <a:pt x="10922" y="405003"/>
                </a:lnTo>
                <a:lnTo>
                  <a:pt x="7112" y="403987"/>
                </a:lnTo>
                <a:lnTo>
                  <a:pt x="1016" y="407543"/>
                </a:lnTo>
                <a:lnTo>
                  <a:pt x="0" y="411480"/>
                </a:lnTo>
                <a:lnTo>
                  <a:pt x="51689" y="500126"/>
                </a:lnTo>
                <a:lnTo>
                  <a:pt x="59093" y="487426"/>
                </a:lnTo>
                <a:lnTo>
                  <a:pt x="103378" y="411480"/>
                </a:lnTo>
                <a:lnTo>
                  <a:pt x="102362" y="407543"/>
                </a:lnTo>
                <a:lnTo>
                  <a:pt x="96266" y="403987"/>
                </a:lnTo>
                <a:lnTo>
                  <a:pt x="92456" y="405003"/>
                </a:lnTo>
                <a:lnTo>
                  <a:pt x="58039" y="464007"/>
                </a:lnTo>
                <a:lnTo>
                  <a:pt x="58039" y="256413"/>
                </a:lnTo>
                <a:lnTo>
                  <a:pt x="2057019" y="256413"/>
                </a:lnTo>
                <a:lnTo>
                  <a:pt x="2057781" y="255651"/>
                </a:lnTo>
                <a:lnTo>
                  <a:pt x="4314063" y="255651"/>
                </a:lnTo>
                <a:lnTo>
                  <a:pt x="4314063" y="464007"/>
                </a:lnTo>
                <a:lnTo>
                  <a:pt x="4279646" y="405003"/>
                </a:lnTo>
                <a:lnTo>
                  <a:pt x="4275836" y="403987"/>
                </a:lnTo>
                <a:lnTo>
                  <a:pt x="4269740" y="407543"/>
                </a:lnTo>
                <a:lnTo>
                  <a:pt x="4268724" y="411480"/>
                </a:lnTo>
                <a:lnTo>
                  <a:pt x="4320413" y="500126"/>
                </a:lnTo>
                <a:lnTo>
                  <a:pt x="4327817" y="487426"/>
                </a:lnTo>
                <a:lnTo>
                  <a:pt x="4372102" y="411480"/>
                </a:lnTo>
                <a:close/>
              </a:path>
              <a:path w="4393565" h="1285875">
                <a:moveTo>
                  <a:pt x="4393184" y="788670"/>
                </a:moveTo>
                <a:lnTo>
                  <a:pt x="4380484" y="788670"/>
                </a:lnTo>
                <a:lnTo>
                  <a:pt x="4380484" y="1029970"/>
                </a:lnTo>
                <a:lnTo>
                  <a:pt x="4205859" y="1029970"/>
                </a:lnTo>
                <a:lnTo>
                  <a:pt x="4205859" y="1249502"/>
                </a:lnTo>
                <a:lnTo>
                  <a:pt x="4171442" y="1190498"/>
                </a:lnTo>
                <a:lnTo>
                  <a:pt x="4167632" y="1189482"/>
                </a:lnTo>
                <a:lnTo>
                  <a:pt x="4161536" y="1193038"/>
                </a:lnTo>
                <a:lnTo>
                  <a:pt x="4160520" y="1196975"/>
                </a:lnTo>
                <a:lnTo>
                  <a:pt x="4212209" y="1285621"/>
                </a:lnTo>
                <a:lnTo>
                  <a:pt x="4219613" y="1272921"/>
                </a:lnTo>
                <a:lnTo>
                  <a:pt x="4263898" y="1196975"/>
                </a:lnTo>
                <a:lnTo>
                  <a:pt x="4262882" y="1193038"/>
                </a:lnTo>
                <a:lnTo>
                  <a:pt x="4256786" y="1189482"/>
                </a:lnTo>
                <a:lnTo>
                  <a:pt x="4252976" y="1190498"/>
                </a:lnTo>
                <a:lnTo>
                  <a:pt x="4218559" y="1249502"/>
                </a:lnTo>
                <a:lnTo>
                  <a:pt x="4218559" y="1042670"/>
                </a:lnTo>
                <a:lnTo>
                  <a:pt x="4393184" y="1042670"/>
                </a:lnTo>
                <a:lnTo>
                  <a:pt x="4393184" y="1029970"/>
                </a:lnTo>
                <a:lnTo>
                  <a:pt x="4393184" y="78867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8640" y="1581150"/>
            <a:ext cx="152400" cy="160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8640" y="1911095"/>
            <a:ext cx="152400" cy="160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8640" y="2240279"/>
            <a:ext cx="152400" cy="160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8640" y="2569464"/>
            <a:ext cx="152400" cy="160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8640" y="2898648"/>
            <a:ext cx="152400" cy="160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8640" y="3227832"/>
            <a:ext cx="152400" cy="160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8640" y="3831335"/>
            <a:ext cx="152400" cy="1600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8640" y="4160520"/>
            <a:ext cx="152400" cy="1600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8640" y="4489703"/>
            <a:ext cx="152400" cy="1600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78839" y="1115314"/>
            <a:ext cx="6729730" cy="359219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609725">
              <a:lnSpc>
                <a:spcPct val="100000"/>
              </a:lnSpc>
              <a:spcBef>
                <a:spcPts val="530"/>
              </a:spcBef>
            </a:pPr>
            <a:r>
              <a:rPr sz="1800" b="1" spc="-10" dirty="0">
                <a:latin typeface="Arial"/>
                <a:cs typeface="Arial"/>
              </a:rPr>
              <a:t>Властивості </a:t>
            </a:r>
            <a:r>
              <a:rPr sz="1800" b="1" spc="-5" dirty="0">
                <a:latin typeface="Arial"/>
                <a:cs typeface="Arial"/>
              </a:rPr>
              <a:t>істинних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розчинів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800" spc="-5" dirty="0">
                <a:latin typeface="Arial"/>
                <a:cs typeface="Arial"/>
              </a:rPr>
              <a:t>Дифузія </a:t>
            </a:r>
            <a:r>
              <a:rPr sz="1800" dirty="0">
                <a:latin typeface="Arial"/>
                <a:cs typeface="Arial"/>
              </a:rPr>
              <a:t>– </a:t>
            </a:r>
            <a:r>
              <a:rPr sz="1800" spc="-5" dirty="0">
                <a:latin typeface="Arial"/>
                <a:cs typeface="Arial"/>
              </a:rPr>
              <a:t>добре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виражена</a:t>
            </a:r>
            <a:endParaRPr sz="1800">
              <a:latin typeface="Arial"/>
              <a:cs typeface="Arial"/>
            </a:endParaRPr>
          </a:p>
          <a:p>
            <a:pPr marL="12700" marR="12700">
              <a:lnSpc>
                <a:spcPct val="120000"/>
              </a:lnSpc>
            </a:pPr>
            <a:r>
              <a:rPr sz="1800" spc="-20" dirty="0">
                <a:latin typeface="Arial"/>
                <a:cs typeface="Arial"/>
              </a:rPr>
              <a:t>Фільтрація </a:t>
            </a:r>
            <a:r>
              <a:rPr sz="1800" dirty="0">
                <a:latin typeface="Arial"/>
                <a:cs typeface="Arial"/>
              </a:rPr>
              <a:t>– </a:t>
            </a:r>
            <a:r>
              <a:rPr sz="1800" spc="-5" dirty="0">
                <a:latin typeface="Arial"/>
                <a:cs typeface="Arial"/>
              </a:rPr>
              <a:t>частки </a:t>
            </a:r>
            <a:r>
              <a:rPr sz="1800" spc="-15" dirty="0">
                <a:latin typeface="Arial"/>
                <a:cs typeface="Arial"/>
              </a:rPr>
              <a:t>проходять </a:t>
            </a:r>
            <a:r>
              <a:rPr sz="1800" dirty="0">
                <a:latin typeface="Arial"/>
                <a:cs typeface="Arial"/>
              </a:rPr>
              <a:t>крізь </a:t>
            </a:r>
            <a:r>
              <a:rPr sz="1800" spc="-5" dirty="0">
                <a:latin typeface="Arial"/>
                <a:cs typeface="Arial"/>
              </a:rPr>
              <a:t>паперовий </a:t>
            </a:r>
            <a:r>
              <a:rPr sz="1800" dirty="0">
                <a:latin typeface="Arial"/>
                <a:cs typeface="Arial"/>
              </a:rPr>
              <a:t>і </a:t>
            </a:r>
            <a:r>
              <a:rPr sz="1800" spc="-30" dirty="0">
                <a:latin typeface="Arial"/>
                <a:cs typeface="Arial"/>
              </a:rPr>
              <a:t>ультрафільтри  </a:t>
            </a:r>
            <a:r>
              <a:rPr sz="1800" spc="-5" dirty="0">
                <a:latin typeface="Arial"/>
                <a:cs typeface="Arial"/>
              </a:rPr>
              <a:t>Прохідність </a:t>
            </a:r>
            <a:r>
              <a:rPr sz="1800" dirty="0">
                <a:latin typeface="Arial"/>
                <a:cs typeface="Arial"/>
              </a:rPr>
              <a:t>крізь </a:t>
            </a:r>
            <a:r>
              <a:rPr sz="1800" spc="-5" dirty="0">
                <a:latin typeface="Arial"/>
                <a:cs typeface="Arial"/>
              </a:rPr>
              <a:t>мембрану </a:t>
            </a:r>
            <a:r>
              <a:rPr sz="1800" dirty="0">
                <a:latin typeface="Arial"/>
                <a:cs typeface="Arial"/>
              </a:rPr>
              <a:t>–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проходять</a:t>
            </a:r>
            <a:endParaRPr sz="1800">
              <a:latin typeface="Arial"/>
              <a:cs typeface="Arial"/>
            </a:endParaRPr>
          </a:p>
          <a:p>
            <a:pPr marL="12700" marR="1755775">
              <a:lnSpc>
                <a:spcPct val="120000"/>
              </a:lnSpc>
            </a:pPr>
            <a:r>
              <a:rPr sz="1800" dirty="0">
                <a:latin typeface="Arial"/>
                <a:cs typeface="Arial"/>
              </a:rPr>
              <a:t>Видимість у </a:t>
            </a:r>
            <a:r>
              <a:rPr sz="1800" spc="-5" dirty="0">
                <a:latin typeface="Arial"/>
                <a:cs typeface="Arial"/>
              </a:rPr>
              <a:t>звичайному </a:t>
            </a:r>
            <a:r>
              <a:rPr sz="1800" dirty="0">
                <a:latin typeface="Arial"/>
                <a:cs typeface="Arial"/>
              </a:rPr>
              <a:t>мікроскопі – </a:t>
            </a:r>
            <a:r>
              <a:rPr sz="1800" spc="-5" dirty="0">
                <a:latin typeface="Arial"/>
                <a:cs typeface="Arial"/>
              </a:rPr>
              <a:t>невидимі  </a:t>
            </a:r>
            <a:r>
              <a:rPr sz="1800" dirty="0">
                <a:latin typeface="Arial"/>
                <a:cs typeface="Arial"/>
              </a:rPr>
              <a:t>Видимість у </a:t>
            </a:r>
            <a:r>
              <a:rPr sz="1800" spc="-15" dirty="0">
                <a:latin typeface="Arial"/>
                <a:cs typeface="Arial"/>
              </a:rPr>
              <a:t>ультрамікроскопі </a:t>
            </a:r>
            <a:r>
              <a:rPr sz="1800" dirty="0">
                <a:latin typeface="Arial"/>
                <a:cs typeface="Arial"/>
              </a:rPr>
              <a:t>–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невидимі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latin typeface="Arial"/>
                <a:cs typeface="Arial"/>
              </a:rPr>
              <a:t>Видимість у </a:t>
            </a:r>
            <a:r>
              <a:rPr sz="1800" spc="-5" dirty="0">
                <a:latin typeface="Arial"/>
                <a:cs typeface="Arial"/>
              </a:rPr>
              <a:t>електронному </a:t>
            </a:r>
            <a:r>
              <a:rPr sz="1800" dirty="0">
                <a:latin typeface="Arial"/>
                <a:cs typeface="Arial"/>
              </a:rPr>
              <a:t>мікроскопі – </a:t>
            </a:r>
            <a:r>
              <a:rPr sz="1800" spc="-5" dirty="0">
                <a:latin typeface="Arial"/>
                <a:cs typeface="Arial"/>
              </a:rPr>
              <a:t>видимі найбільш крупні  </a:t>
            </a:r>
            <a:r>
              <a:rPr sz="1800" spc="-15" dirty="0">
                <a:latin typeface="Arial"/>
                <a:cs typeface="Arial"/>
              </a:rPr>
              <a:t>молекули</a:t>
            </a:r>
            <a:endParaRPr sz="1800">
              <a:latin typeface="Arial"/>
              <a:cs typeface="Arial"/>
            </a:endParaRPr>
          </a:p>
          <a:p>
            <a:pPr marL="12700" marR="2719070">
              <a:lnSpc>
                <a:spcPct val="120000"/>
              </a:lnSpc>
            </a:pPr>
            <a:r>
              <a:rPr sz="1800" spc="-10" dirty="0">
                <a:latin typeface="Arial"/>
                <a:cs typeface="Arial"/>
              </a:rPr>
              <a:t>Поверхнева </a:t>
            </a:r>
            <a:r>
              <a:rPr sz="1800" spc="-5" dirty="0">
                <a:latin typeface="Arial"/>
                <a:cs typeface="Arial"/>
              </a:rPr>
              <a:t>енергія </a:t>
            </a:r>
            <a:r>
              <a:rPr sz="1800" dirty="0">
                <a:latin typeface="Arial"/>
                <a:cs typeface="Arial"/>
              </a:rPr>
              <a:t>– </a:t>
            </a:r>
            <a:r>
              <a:rPr sz="1800" spc="-5" dirty="0">
                <a:latin typeface="Arial"/>
                <a:cs typeface="Arial"/>
              </a:rPr>
              <a:t>відсутня  Заломлення </a:t>
            </a:r>
            <a:r>
              <a:rPr sz="1800" spc="-10" dirty="0">
                <a:latin typeface="Arial"/>
                <a:cs typeface="Arial"/>
              </a:rPr>
              <a:t>світла </a:t>
            </a:r>
            <a:r>
              <a:rPr sz="1800" dirty="0">
                <a:latin typeface="Arial"/>
                <a:cs typeface="Arial"/>
              </a:rPr>
              <a:t>- </a:t>
            </a:r>
            <a:r>
              <a:rPr sz="1800" spc="-5" dirty="0">
                <a:latin typeface="Arial"/>
                <a:cs typeface="Arial"/>
              </a:rPr>
              <a:t>оптично порожні  </a:t>
            </a:r>
            <a:r>
              <a:rPr sz="1800" spc="-10" dirty="0">
                <a:latin typeface="Arial"/>
                <a:cs typeface="Arial"/>
              </a:rPr>
              <a:t>Стабільність </a:t>
            </a:r>
            <a:r>
              <a:rPr sz="1800" dirty="0">
                <a:latin typeface="Arial"/>
                <a:cs typeface="Arial"/>
              </a:rPr>
              <a:t>– стійкі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204210" y="4364735"/>
            <a:ext cx="3971543" cy="18448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933954" y="6228841"/>
            <a:ext cx="4290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9925" marR="5080" indent="-65786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Рис. </a:t>
            </a:r>
            <a:r>
              <a:rPr sz="1800" spc="-5" dirty="0">
                <a:latin typeface="Carlito"/>
                <a:cs typeface="Carlito"/>
              </a:rPr>
              <a:t>Ефективність різних типів очистки </a:t>
            </a:r>
            <a:r>
              <a:rPr sz="1800" spc="-15" dirty="0">
                <a:latin typeface="Carlito"/>
                <a:cs typeface="Carlito"/>
              </a:rPr>
              <a:t>води  </a:t>
            </a:r>
            <a:r>
              <a:rPr sz="1800" spc="-5" dirty="0">
                <a:latin typeface="Carlito"/>
                <a:cs typeface="Carlito"/>
              </a:rPr>
              <a:t>для видалення</a:t>
            </a:r>
            <a:r>
              <a:rPr sz="1800" spc="-10" dirty="0">
                <a:latin typeface="Carlito"/>
                <a:cs typeface="Carlito"/>
              </a:rPr>
              <a:t> забруднювачів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797305" y="354330"/>
            <a:ext cx="75482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19120" marR="5080" indent="-310705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4. </a:t>
            </a:r>
            <a:r>
              <a:rPr spc="-20" dirty="0"/>
              <a:t>РОЗЧИНИ. </a:t>
            </a:r>
            <a:r>
              <a:rPr spc="-15" dirty="0"/>
              <a:t>СПОСОБИ ПРОПИСУВАННЯ </a:t>
            </a:r>
            <a:r>
              <a:rPr spc="-5" dirty="0"/>
              <a:t>І </a:t>
            </a:r>
            <a:r>
              <a:rPr spc="-15" dirty="0"/>
              <a:t>ВИГОТОВЛЕННЯ  РОЗЧИНІВ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7116" y="880109"/>
            <a:ext cx="77019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036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Концентрацію </a:t>
            </a:r>
            <a:r>
              <a:rPr sz="1800" spc="-15" dirty="0">
                <a:latin typeface="Arial"/>
                <a:cs typeface="Arial"/>
              </a:rPr>
              <a:t>розчинів </a:t>
            </a:r>
            <a:r>
              <a:rPr sz="1800" dirty="0">
                <a:latin typeface="Arial"/>
                <a:cs typeface="Arial"/>
              </a:rPr>
              <a:t>у </a:t>
            </a:r>
            <a:r>
              <a:rPr sz="1800" spc="-40" dirty="0">
                <a:latin typeface="Arial"/>
                <a:cs typeface="Arial"/>
              </a:rPr>
              <a:t>РЛФ </a:t>
            </a:r>
            <a:r>
              <a:rPr sz="1800" spc="-15" dirty="0">
                <a:latin typeface="Arial"/>
                <a:cs typeface="Arial"/>
              </a:rPr>
              <a:t>позначають </a:t>
            </a:r>
            <a:r>
              <a:rPr sz="1800" spc="-5" dirty="0">
                <a:latin typeface="Arial"/>
                <a:cs typeface="Arial"/>
              </a:rPr>
              <a:t>масо-об'ємними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способом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i="1" spc="-5" dirty="0">
                <a:solidFill>
                  <a:srgbClr val="CC0000"/>
                </a:solidFill>
                <a:latin typeface="Arial"/>
                <a:cs typeface="Arial"/>
              </a:rPr>
              <a:t>Для дуже легко, </a:t>
            </a:r>
            <a:r>
              <a:rPr sz="1800" i="1" dirty="0">
                <a:solidFill>
                  <a:srgbClr val="CC0000"/>
                </a:solidFill>
                <a:latin typeface="Arial"/>
                <a:cs typeface="Arial"/>
              </a:rPr>
              <a:t>легко </a:t>
            </a:r>
            <a:r>
              <a:rPr sz="1800" i="1" spc="-15" dirty="0">
                <a:solidFill>
                  <a:srgbClr val="CC0000"/>
                </a:solidFill>
                <a:latin typeface="Arial"/>
                <a:cs typeface="Arial"/>
              </a:rPr>
              <a:t>та розчинних</a:t>
            </a:r>
            <a:r>
              <a:rPr sz="1800" i="1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i="1" spc="-15" dirty="0">
                <a:solidFill>
                  <a:srgbClr val="CC0000"/>
                </a:solidFill>
                <a:latin typeface="Arial"/>
                <a:cs typeface="Arial"/>
              </a:rPr>
              <a:t>речовин: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7116" y="4814061"/>
            <a:ext cx="4355465" cy="62293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633095">
              <a:lnSpc>
                <a:spcPts val="1510"/>
              </a:lnSpc>
              <a:spcBef>
                <a:spcPts val="290"/>
              </a:spcBef>
            </a:pPr>
            <a:r>
              <a:rPr sz="1400" spc="-5" dirty="0">
                <a:latin typeface="Arial"/>
                <a:cs typeface="Arial"/>
              </a:rPr>
              <a:t>При </a:t>
            </a:r>
            <a:r>
              <a:rPr sz="1400" spc="-10" dirty="0">
                <a:latin typeface="Arial"/>
                <a:cs typeface="Arial"/>
              </a:rPr>
              <a:t>вище </a:t>
            </a:r>
            <a:r>
              <a:rPr sz="1400" spc="-5" dirty="0">
                <a:latin typeface="Arial"/>
                <a:cs typeface="Arial"/>
              </a:rPr>
              <a:t>вказаних способах прописування  </a:t>
            </a:r>
            <a:r>
              <a:rPr sz="1400" spc="-10" dirty="0">
                <a:latin typeface="Arial"/>
                <a:cs typeface="Arial"/>
              </a:rPr>
              <a:t>розчинів натрію </a:t>
            </a:r>
            <a:r>
              <a:rPr sz="1400" spc="-5" dirty="0">
                <a:latin typeface="Arial"/>
                <a:cs typeface="Arial"/>
              </a:rPr>
              <a:t>броміду </a:t>
            </a:r>
            <a:r>
              <a:rPr sz="1400" spc="-10" dirty="0">
                <a:latin typeface="Arial"/>
                <a:cs typeface="Arial"/>
              </a:rPr>
              <a:t>його </a:t>
            </a:r>
            <a:r>
              <a:rPr sz="1400" spc="-5" dirty="0">
                <a:latin typeface="Arial"/>
                <a:cs typeface="Arial"/>
              </a:rPr>
              <a:t>об'єм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дорівнює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490"/>
              </a:lnSpc>
            </a:pPr>
            <a:r>
              <a:rPr sz="1400" spc="-5" dirty="0">
                <a:latin typeface="Arial"/>
                <a:cs typeface="Arial"/>
              </a:rPr>
              <a:t>200 мл, а кількість </a:t>
            </a:r>
            <a:r>
              <a:rPr sz="1400" dirty="0">
                <a:latin typeface="Arial"/>
                <a:cs typeface="Arial"/>
              </a:rPr>
              <a:t>лікарської </a:t>
            </a:r>
            <a:r>
              <a:rPr sz="1400" spc="-10" dirty="0">
                <a:latin typeface="Arial"/>
                <a:cs typeface="Arial"/>
              </a:rPr>
              <a:t>речовини </a:t>
            </a:r>
            <a:r>
              <a:rPr sz="1400" spc="-5" dirty="0">
                <a:latin typeface="Arial"/>
                <a:cs typeface="Arial"/>
              </a:rPr>
              <a:t>складає 4,0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Carlito"/>
                <a:cs typeface="Carlito"/>
              </a:rPr>
              <a:t>г</a:t>
            </a:r>
            <a:endParaRPr sz="14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116" y="5383276"/>
            <a:ext cx="3107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solidFill>
                  <a:srgbClr val="CC0000"/>
                </a:solidFill>
                <a:latin typeface="Arial"/>
                <a:cs typeface="Arial"/>
              </a:rPr>
              <a:t>Для </a:t>
            </a:r>
            <a:r>
              <a:rPr sz="1800" i="1" spc="-15" dirty="0">
                <a:solidFill>
                  <a:srgbClr val="CC0000"/>
                </a:solidFill>
                <a:latin typeface="Arial"/>
                <a:cs typeface="Arial"/>
              </a:rPr>
              <a:t>малорозчинних</a:t>
            </a:r>
            <a:r>
              <a:rPr sz="1800" i="1" spc="-5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i="1" spc="-15" dirty="0">
                <a:solidFill>
                  <a:srgbClr val="CC0000"/>
                </a:solidFill>
                <a:latin typeface="Arial"/>
                <a:cs typeface="Arial"/>
              </a:rPr>
              <a:t>речовин: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40029" y="1747266"/>
            <a:ext cx="4407535" cy="1381125"/>
            <a:chOff x="240029" y="1747266"/>
            <a:chExt cx="4407535" cy="1381125"/>
          </a:xfrm>
        </p:grpSpPr>
        <p:sp>
          <p:nvSpPr>
            <p:cNvPr id="7" name="object 7"/>
            <p:cNvSpPr/>
            <p:nvPr/>
          </p:nvSpPr>
          <p:spPr>
            <a:xfrm>
              <a:off x="245363" y="1787652"/>
              <a:ext cx="4402074" cy="66522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699" y="1747266"/>
              <a:ext cx="4242816" cy="79933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1078" y="1773555"/>
              <a:ext cx="4392930" cy="65608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0029" y="2539809"/>
              <a:ext cx="4371594" cy="5882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05164" y="1764030"/>
            <a:ext cx="428498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9215" marR="22987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1. </a:t>
            </a:r>
            <a:r>
              <a:rPr sz="1400" spc="-10" dirty="0">
                <a:latin typeface="Arial"/>
                <a:cs typeface="Arial"/>
              </a:rPr>
              <a:t>Вказують </a:t>
            </a:r>
            <a:r>
              <a:rPr sz="1400" spc="-5" dirty="0">
                <a:latin typeface="Arial"/>
                <a:cs typeface="Arial"/>
              </a:rPr>
              <a:t>концентрацію </a:t>
            </a:r>
            <a:r>
              <a:rPr sz="1400" dirty="0">
                <a:latin typeface="Arial"/>
                <a:cs typeface="Arial"/>
              </a:rPr>
              <a:t>лікарської </a:t>
            </a:r>
            <a:r>
              <a:rPr sz="1400" spc="-10" dirty="0">
                <a:latin typeface="Arial"/>
                <a:cs typeface="Arial"/>
              </a:rPr>
              <a:t>речовини </a:t>
            </a:r>
            <a:r>
              <a:rPr sz="1400" spc="-5" dirty="0">
                <a:latin typeface="Arial"/>
                <a:cs typeface="Arial"/>
              </a:rPr>
              <a:t>у  відсотках </a:t>
            </a:r>
            <a:r>
              <a:rPr sz="1400" spc="-10" dirty="0">
                <a:latin typeface="Arial"/>
                <a:cs typeface="Arial"/>
              </a:rPr>
              <a:t>(тобто </a:t>
            </a:r>
            <a:r>
              <a:rPr sz="1400" spc="-15" dirty="0">
                <a:latin typeface="Arial"/>
                <a:cs typeface="Arial"/>
              </a:rPr>
              <a:t>розраховують </a:t>
            </a:r>
            <a:r>
              <a:rPr sz="1400" spc="-5" dirty="0">
                <a:latin typeface="Arial"/>
                <a:cs typeface="Arial"/>
              </a:rPr>
              <a:t>масу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розчинної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4271645" algn="l"/>
              </a:tabLst>
            </a:pPr>
            <a:r>
              <a:rPr sz="1400" u="sng" spc="90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-1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речовини </a:t>
            </a:r>
            <a:r>
              <a:rPr sz="1400" u="sng" spc="-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в грамах у 100 мл</a:t>
            </a:r>
            <a:r>
              <a:rPr sz="1400" u="sng" spc="-5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 </a:t>
            </a:r>
            <a:r>
              <a:rPr sz="1400" u="sng" spc="-1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розчину)	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34695" y="2529052"/>
            <a:ext cx="4342765" cy="662305"/>
            <a:chOff x="234695" y="2529052"/>
            <a:chExt cx="4342765" cy="662305"/>
          </a:xfrm>
        </p:grpSpPr>
        <p:sp>
          <p:nvSpPr>
            <p:cNvPr id="13" name="object 13"/>
            <p:cNvSpPr/>
            <p:nvPr/>
          </p:nvSpPr>
          <p:spPr>
            <a:xfrm>
              <a:off x="234695" y="2529052"/>
              <a:ext cx="4331208" cy="66220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6130" y="2566035"/>
              <a:ext cx="4286250" cy="50291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6130" y="2566035"/>
              <a:ext cx="4286250" cy="502920"/>
            </a:xfrm>
            <a:custGeom>
              <a:avLst/>
              <a:gdLst/>
              <a:ahLst/>
              <a:cxnLst/>
              <a:rect l="l" t="t" r="r" b="b"/>
              <a:pathLst>
                <a:path w="4286250" h="502919">
                  <a:moveTo>
                    <a:pt x="0" y="83819"/>
                  </a:moveTo>
                  <a:lnTo>
                    <a:pt x="6587" y="51167"/>
                  </a:lnTo>
                  <a:lnTo>
                    <a:pt x="24550" y="24526"/>
                  </a:lnTo>
                  <a:lnTo>
                    <a:pt x="51193" y="6578"/>
                  </a:lnTo>
                  <a:lnTo>
                    <a:pt x="83819" y="0"/>
                  </a:lnTo>
                  <a:lnTo>
                    <a:pt x="4202430" y="0"/>
                  </a:lnTo>
                  <a:lnTo>
                    <a:pt x="4235029" y="6578"/>
                  </a:lnTo>
                  <a:lnTo>
                    <a:pt x="4261675" y="24526"/>
                  </a:lnTo>
                  <a:lnTo>
                    <a:pt x="4279653" y="51167"/>
                  </a:lnTo>
                  <a:lnTo>
                    <a:pt x="4286250" y="83819"/>
                  </a:lnTo>
                  <a:lnTo>
                    <a:pt x="4286250" y="419100"/>
                  </a:lnTo>
                  <a:lnTo>
                    <a:pt x="4279653" y="451699"/>
                  </a:lnTo>
                  <a:lnTo>
                    <a:pt x="4261675" y="478345"/>
                  </a:lnTo>
                  <a:lnTo>
                    <a:pt x="4235029" y="496323"/>
                  </a:lnTo>
                  <a:lnTo>
                    <a:pt x="4202430" y="502919"/>
                  </a:lnTo>
                  <a:lnTo>
                    <a:pt x="83819" y="502919"/>
                  </a:lnTo>
                  <a:lnTo>
                    <a:pt x="51193" y="496323"/>
                  </a:lnTo>
                  <a:lnTo>
                    <a:pt x="24550" y="478345"/>
                  </a:lnTo>
                  <a:lnTo>
                    <a:pt x="6587" y="451699"/>
                  </a:lnTo>
                  <a:lnTo>
                    <a:pt x="0" y="419100"/>
                  </a:lnTo>
                  <a:lnTo>
                    <a:pt x="0" y="8381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69570" y="2586736"/>
            <a:ext cx="40176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2. </a:t>
            </a:r>
            <a:r>
              <a:rPr sz="1400" spc="-10" dirty="0">
                <a:latin typeface="Arial"/>
                <a:cs typeface="Arial"/>
              </a:rPr>
              <a:t>Вказують </a:t>
            </a:r>
            <a:r>
              <a:rPr sz="1400" spc="-5" dirty="0">
                <a:latin typeface="Arial"/>
                <a:cs typeface="Arial"/>
              </a:rPr>
              <a:t>кількість </a:t>
            </a:r>
            <a:r>
              <a:rPr sz="1400" dirty="0">
                <a:latin typeface="Arial"/>
                <a:cs typeface="Arial"/>
              </a:rPr>
              <a:t>лікарської </a:t>
            </a:r>
            <a:r>
              <a:rPr sz="1400" spc="-10" dirty="0">
                <a:latin typeface="Arial"/>
                <a:cs typeface="Arial"/>
              </a:rPr>
              <a:t>речовини </a:t>
            </a:r>
            <a:r>
              <a:rPr sz="1400" spc="-5" dirty="0">
                <a:latin typeface="Arial"/>
                <a:cs typeface="Arial"/>
              </a:rPr>
              <a:t>і </a:t>
            </a:r>
            <a:r>
              <a:rPr sz="1400" spc="-10" dirty="0">
                <a:latin typeface="Arial"/>
                <a:cs typeface="Arial"/>
              </a:rPr>
              <a:t>об'єм  розчинника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30886" y="3137026"/>
            <a:ext cx="4346575" cy="808355"/>
            <a:chOff x="230886" y="3137026"/>
            <a:chExt cx="4346575" cy="808355"/>
          </a:xfrm>
        </p:grpSpPr>
        <p:sp>
          <p:nvSpPr>
            <p:cNvPr id="18" name="object 18"/>
            <p:cNvSpPr/>
            <p:nvPr/>
          </p:nvSpPr>
          <p:spPr>
            <a:xfrm>
              <a:off x="280416" y="3156203"/>
              <a:ext cx="4295394" cy="72542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0886" y="3145535"/>
              <a:ext cx="4249674" cy="79933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6131" y="3142106"/>
              <a:ext cx="4286250" cy="71627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86131" y="3142106"/>
              <a:ext cx="4286250" cy="716280"/>
            </a:xfrm>
            <a:custGeom>
              <a:avLst/>
              <a:gdLst/>
              <a:ahLst/>
              <a:cxnLst/>
              <a:rect l="l" t="t" r="r" b="b"/>
              <a:pathLst>
                <a:path w="4286250" h="716279">
                  <a:moveTo>
                    <a:pt x="0" y="119379"/>
                  </a:moveTo>
                  <a:lnTo>
                    <a:pt x="9382" y="72919"/>
                  </a:lnTo>
                  <a:lnTo>
                    <a:pt x="34967" y="34972"/>
                  </a:lnTo>
                  <a:lnTo>
                    <a:pt x="72914" y="9384"/>
                  </a:lnTo>
                  <a:lnTo>
                    <a:pt x="119379" y="0"/>
                  </a:lnTo>
                  <a:lnTo>
                    <a:pt x="4166870" y="0"/>
                  </a:lnTo>
                  <a:lnTo>
                    <a:pt x="4213330" y="9384"/>
                  </a:lnTo>
                  <a:lnTo>
                    <a:pt x="4251277" y="34972"/>
                  </a:lnTo>
                  <a:lnTo>
                    <a:pt x="4276865" y="72919"/>
                  </a:lnTo>
                  <a:lnTo>
                    <a:pt x="4286250" y="119379"/>
                  </a:lnTo>
                  <a:lnTo>
                    <a:pt x="4286250" y="596899"/>
                  </a:lnTo>
                  <a:lnTo>
                    <a:pt x="4276865" y="643360"/>
                  </a:lnTo>
                  <a:lnTo>
                    <a:pt x="4251277" y="681307"/>
                  </a:lnTo>
                  <a:lnTo>
                    <a:pt x="4213330" y="706895"/>
                  </a:lnTo>
                  <a:lnTo>
                    <a:pt x="4166870" y="716279"/>
                  </a:lnTo>
                  <a:lnTo>
                    <a:pt x="119379" y="716279"/>
                  </a:lnTo>
                  <a:lnTo>
                    <a:pt x="72914" y="706895"/>
                  </a:lnTo>
                  <a:lnTo>
                    <a:pt x="34967" y="681307"/>
                  </a:lnTo>
                  <a:lnTo>
                    <a:pt x="9382" y="643360"/>
                  </a:lnTo>
                  <a:lnTo>
                    <a:pt x="0" y="596899"/>
                  </a:lnTo>
                  <a:lnTo>
                    <a:pt x="0" y="11937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26136" y="3162554"/>
            <a:ext cx="4011929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3. </a:t>
            </a:r>
            <a:r>
              <a:rPr sz="1400" spc="-10" dirty="0">
                <a:latin typeface="Arial"/>
                <a:cs typeface="Arial"/>
              </a:rPr>
              <a:t>Вказують </a:t>
            </a:r>
            <a:r>
              <a:rPr sz="1400" spc="-5" dirty="0">
                <a:latin typeface="Arial"/>
                <a:cs typeface="Arial"/>
              </a:rPr>
              <a:t>кількість </a:t>
            </a:r>
            <a:r>
              <a:rPr sz="1400" dirty="0">
                <a:latin typeface="Arial"/>
                <a:cs typeface="Arial"/>
              </a:rPr>
              <a:t>лікарської </a:t>
            </a:r>
            <a:r>
              <a:rPr sz="1400" spc="-10" dirty="0">
                <a:latin typeface="Arial"/>
                <a:cs typeface="Arial"/>
              </a:rPr>
              <a:t>речовини </a:t>
            </a:r>
            <a:r>
              <a:rPr sz="1400" spc="-5" dirty="0">
                <a:latin typeface="Arial"/>
                <a:cs typeface="Arial"/>
              </a:rPr>
              <a:t>і  </a:t>
            </a:r>
            <a:r>
              <a:rPr sz="1400" spc="-10" dirty="0">
                <a:latin typeface="Arial"/>
                <a:cs typeface="Arial"/>
              </a:rPr>
              <a:t>загальний </a:t>
            </a:r>
            <a:r>
              <a:rPr sz="1400" spc="-5" dirty="0">
                <a:latin typeface="Arial"/>
                <a:cs typeface="Arial"/>
              </a:rPr>
              <a:t>об'єм </a:t>
            </a:r>
            <a:r>
              <a:rPr sz="1400" spc="-30" dirty="0">
                <a:latin typeface="Arial"/>
                <a:cs typeface="Arial"/>
              </a:rPr>
              <a:t>розчину, </a:t>
            </a:r>
            <a:r>
              <a:rPr sz="1400" spc="-15" dirty="0">
                <a:latin typeface="Arial"/>
                <a:cs typeface="Arial"/>
              </a:rPr>
              <a:t>що </a:t>
            </a:r>
            <a:r>
              <a:rPr sz="1400" spc="-10" dirty="0">
                <a:latin typeface="Arial"/>
                <a:cs typeface="Arial"/>
              </a:rPr>
              <a:t>отримують шляхом  додавання прописаного розчинника </a:t>
            </a:r>
            <a:r>
              <a:rPr sz="1400" spc="-5" dirty="0">
                <a:latin typeface="Arial"/>
                <a:cs typeface="Arial"/>
              </a:rPr>
              <a:t>до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об'єму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40029" y="3896143"/>
            <a:ext cx="4390390" cy="875665"/>
            <a:chOff x="240029" y="3896143"/>
            <a:chExt cx="4390390" cy="875665"/>
          </a:xfrm>
        </p:grpSpPr>
        <p:sp>
          <p:nvSpPr>
            <p:cNvPr id="24" name="object 24"/>
            <p:cNvSpPr/>
            <p:nvPr/>
          </p:nvSpPr>
          <p:spPr>
            <a:xfrm>
              <a:off x="240029" y="3902913"/>
              <a:ext cx="4371594" cy="80929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4413" y="3896143"/>
              <a:ext cx="4365498" cy="87549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86130" y="3929252"/>
              <a:ext cx="4286250" cy="7239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86130" y="3929252"/>
              <a:ext cx="4286250" cy="723900"/>
            </a:xfrm>
            <a:custGeom>
              <a:avLst/>
              <a:gdLst/>
              <a:ahLst/>
              <a:cxnLst/>
              <a:rect l="l" t="t" r="r" b="b"/>
              <a:pathLst>
                <a:path w="4286250" h="723900">
                  <a:moveTo>
                    <a:pt x="0" y="120650"/>
                  </a:moveTo>
                  <a:lnTo>
                    <a:pt x="9480" y="73669"/>
                  </a:lnTo>
                  <a:lnTo>
                    <a:pt x="35336" y="35321"/>
                  </a:lnTo>
                  <a:lnTo>
                    <a:pt x="73685" y="9475"/>
                  </a:lnTo>
                  <a:lnTo>
                    <a:pt x="120650" y="0"/>
                  </a:lnTo>
                  <a:lnTo>
                    <a:pt x="4165600" y="0"/>
                  </a:lnTo>
                  <a:lnTo>
                    <a:pt x="4212580" y="9475"/>
                  </a:lnTo>
                  <a:lnTo>
                    <a:pt x="4250928" y="35321"/>
                  </a:lnTo>
                  <a:lnTo>
                    <a:pt x="4276774" y="73669"/>
                  </a:lnTo>
                  <a:lnTo>
                    <a:pt x="4286250" y="120650"/>
                  </a:lnTo>
                  <a:lnTo>
                    <a:pt x="4286250" y="603250"/>
                  </a:lnTo>
                  <a:lnTo>
                    <a:pt x="4276774" y="650230"/>
                  </a:lnTo>
                  <a:lnTo>
                    <a:pt x="4250928" y="688578"/>
                  </a:lnTo>
                  <a:lnTo>
                    <a:pt x="4212580" y="714424"/>
                  </a:lnTo>
                  <a:lnTo>
                    <a:pt x="4165600" y="723900"/>
                  </a:lnTo>
                  <a:lnTo>
                    <a:pt x="120650" y="723900"/>
                  </a:lnTo>
                  <a:lnTo>
                    <a:pt x="73685" y="714424"/>
                  </a:lnTo>
                  <a:lnTo>
                    <a:pt x="35336" y="688578"/>
                  </a:lnTo>
                  <a:lnTo>
                    <a:pt x="9480" y="650230"/>
                  </a:lnTo>
                  <a:lnTo>
                    <a:pt x="0" y="603250"/>
                  </a:lnTo>
                  <a:lnTo>
                    <a:pt x="0" y="12065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99795" y="3954017"/>
            <a:ext cx="405130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4. </a:t>
            </a:r>
            <a:r>
              <a:rPr sz="1400" spc="-10" dirty="0">
                <a:latin typeface="Arial"/>
                <a:cs typeface="Arial"/>
              </a:rPr>
              <a:t>Вказують </a:t>
            </a:r>
            <a:r>
              <a:rPr sz="1400" spc="-5" dirty="0">
                <a:latin typeface="Arial"/>
                <a:cs typeface="Arial"/>
              </a:rPr>
              <a:t>співвідношення </a:t>
            </a:r>
            <a:r>
              <a:rPr sz="1400" dirty="0">
                <a:latin typeface="Arial"/>
                <a:cs typeface="Arial"/>
              </a:rPr>
              <a:t>кількості </a:t>
            </a:r>
            <a:r>
              <a:rPr sz="1400" spc="-5" dirty="0">
                <a:latin typeface="Arial"/>
                <a:cs typeface="Arial"/>
              </a:rPr>
              <a:t>прописаної  </a:t>
            </a:r>
            <a:r>
              <a:rPr sz="1400" dirty="0">
                <a:latin typeface="Arial"/>
                <a:cs typeface="Arial"/>
              </a:rPr>
              <a:t>лікарської </a:t>
            </a:r>
            <a:r>
              <a:rPr sz="1400" spc="-10" dirty="0">
                <a:latin typeface="Arial"/>
                <a:cs typeface="Arial"/>
              </a:rPr>
              <a:t>речовини </a:t>
            </a:r>
            <a:r>
              <a:rPr sz="1400" spc="-5" dirty="0">
                <a:latin typeface="Arial"/>
                <a:cs typeface="Arial"/>
              </a:rPr>
              <a:t>до </a:t>
            </a:r>
            <a:r>
              <a:rPr sz="1400" spc="-15" dirty="0">
                <a:latin typeface="Arial"/>
                <a:cs typeface="Arial"/>
              </a:rPr>
              <a:t>загального </a:t>
            </a:r>
            <a:r>
              <a:rPr sz="1400" spc="-5" dirty="0">
                <a:latin typeface="Arial"/>
                <a:cs typeface="Arial"/>
              </a:rPr>
              <a:t>об'єму  </a:t>
            </a:r>
            <a:r>
              <a:rPr sz="1400" spc="-15" dirty="0">
                <a:latin typeface="Arial"/>
                <a:cs typeface="Arial"/>
              </a:rPr>
              <a:t>розчину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814315" y="1603197"/>
            <a:ext cx="4330065" cy="728345"/>
            <a:chOff x="4814315" y="1603197"/>
            <a:chExt cx="4330065" cy="728345"/>
          </a:xfrm>
        </p:grpSpPr>
        <p:sp>
          <p:nvSpPr>
            <p:cNvPr id="30" name="object 30"/>
            <p:cNvSpPr/>
            <p:nvPr/>
          </p:nvSpPr>
          <p:spPr>
            <a:xfrm>
              <a:off x="4814315" y="1603197"/>
              <a:ext cx="4329684" cy="72776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834889" y="1662658"/>
              <a:ext cx="3974591" cy="662203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60416" y="1629536"/>
              <a:ext cx="4247388" cy="64236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60416" y="1629536"/>
              <a:ext cx="4247515" cy="642620"/>
            </a:xfrm>
            <a:custGeom>
              <a:avLst/>
              <a:gdLst/>
              <a:ahLst/>
              <a:cxnLst/>
              <a:rect l="l" t="t" r="r" b="b"/>
              <a:pathLst>
                <a:path w="4247515" h="642619">
                  <a:moveTo>
                    <a:pt x="0" y="107061"/>
                  </a:moveTo>
                  <a:lnTo>
                    <a:pt x="8405" y="65365"/>
                  </a:lnTo>
                  <a:lnTo>
                    <a:pt x="31337" y="31337"/>
                  </a:lnTo>
                  <a:lnTo>
                    <a:pt x="65365" y="8405"/>
                  </a:lnTo>
                  <a:lnTo>
                    <a:pt x="107061" y="0"/>
                  </a:lnTo>
                  <a:lnTo>
                    <a:pt x="4140327" y="0"/>
                  </a:lnTo>
                  <a:lnTo>
                    <a:pt x="4182022" y="8405"/>
                  </a:lnTo>
                  <a:lnTo>
                    <a:pt x="4216050" y="31337"/>
                  </a:lnTo>
                  <a:lnTo>
                    <a:pt x="4238982" y="65365"/>
                  </a:lnTo>
                  <a:lnTo>
                    <a:pt x="4247388" y="107061"/>
                  </a:lnTo>
                  <a:lnTo>
                    <a:pt x="4247388" y="535304"/>
                  </a:lnTo>
                  <a:lnTo>
                    <a:pt x="4238982" y="577000"/>
                  </a:lnTo>
                  <a:lnTo>
                    <a:pt x="4216050" y="611028"/>
                  </a:lnTo>
                  <a:lnTo>
                    <a:pt x="4182022" y="633960"/>
                  </a:lnTo>
                  <a:lnTo>
                    <a:pt x="4140327" y="642365"/>
                  </a:lnTo>
                  <a:lnTo>
                    <a:pt x="107061" y="642365"/>
                  </a:lnTo>
                  <a:lnTo>
                    <a:pt x="65365" y="633960"/>
                  </a:lnTo>
                  <a:lnTo>
                    <a:pt x="31337" y="611028"/>
                  </a:lnTo>
                  <a:lnTo>
                    <a:pt x="8405" y="577000"/>
                  </a:lnTo>
                  <a:lnTo>
                    <a:pt x="0" y="535304"/>
                  </a:lnTo>
                  <a:lnTo>
                    <a:pt x="0" y="107061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970526" y="1719833"/>
            <a:ext cx="371030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Rp.: Solutionis Natrii bromidi 2 % – 200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ml</a:t>
            </a:r>
            <a:endParaRPr sz="1400">
              <a:latin typeface="Arial"/>
              <a:cs typeface="Arial"/>
            </a:endParaRPr>
          </a:p>
          <a:p>
            <a:pPr marL="4064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D.S. По 1 </a:t>
            </a:r>
            <a:r>
              <a:rPr sz="1400" spc="-10" dirty="0">
                <a:latin typeface="Arial"/>
                <a:cs typeface="Arial"/>
              </a:rPr>
              <a:t>столовій </a:t>
            </a:r>
            <a:r>
              <a:rPr sz="1400" spc="-5" dirty="0">
                <a:latin typeface="Arial"/>
                <a:cs typeface="Arial"/>
              </a:rPr>
              <a:t>ложці 3 </a:t>
            </a:r>
            <a:r>
              <a:rPr sz="1400" spc="-10" dirty="0">
                <a:latin typeface="Arial"/>
                <a:cs typeface="Arial"/>
              </a:rPr>
              <a:t>рази </a:t>
            </a:r>
            <a:r>
              <a:rPr sz="1400" spc="-5" dirty="0">
                <a:latin typeface="Arial"/>
                <a:cs typeface="Arial"/>
              </a:rPr>
              <a:t>на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день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814315" y="2395004"/>
            <a:ext cx="4330065" cy="944244"/>
            <a:chOff x="4814315" y="2395004"/>
            <a:chExt cx="4330065" cy="944244"/>
          </a:xfrm>
        </p:grpSpPr>
        <p:sp>
          <p:nvSpPr>
            <p:cNvPr id="36" name="object 36"/>
            <p:cNvSpPr/>
            <p:nvPr/>
          </p:nvSpPr>
          <p:spPr>
            <a:xfrm>
              <a:off x="4814315" y="2395004"/>
              <a:ext cx="4329684" cy="94407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45557" y="2455964"/>
              <a:ext cx="4171949" cy="875499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60416" y="2421254"/>
              <a:ext cx="4248912" cy="858774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860416" y="2421254"/>
              <a:ext cx="4249420" cy="859155"/>
            </a:xfrm>
            <a:custGeom>
              <a:avLst/>
              <a:gdLst/>
              <a:ahLst/>
              <a:cxnLst/>
              <a:rect l="l" t="t" r="r" b="b"/>
              <a:pathLst>
                <a:path w="4249420" h="859154">
                  <a:moveTo>
                    <a:pt x="0" y="143129"/>
                  </a:moveTo>
                  <a:lnTo>
                    <a:pt x="7301" y="97909"/>
                  </a:lnTo>
                  <a:lnTo>
                    <a:pt x="27631" y="58622"/>
                  </a:lnTo>
                  <a:lnTo>
                    <a:pt x="58622" y="27631"/>
                  </a:lnTo>
                  <a:lnTo>
                    <a:pt x="97909" y="7301"/>
                  </a:lnTo>
                  <a:lnTo>
                    <a:pt x="143129" y="0"/>
                  </a:lnTo>
                  <a:lnTo>
                    <a:pt x="4105783" y="0"/>
                  </a:lnTo>
                  <a:lnTo>
                    <a:pt x="4151002" y="7301"/>
                  </a:lnTo>
                  <a:lnTo>
                    <a:pt x="4190289" y="27631"/>
                  </a:lnTo>
                  <a:lnTo>
                    <a:pt x="4221280" y="58622"/>
                  </a:lnTo>
                  <a:lnTo>
                    <a:pt x="4241610" y="97909"/>
                  </a:lnTo>
                  <a:lnTo>
                    <a:pt x="4248912" y="143129"/>
                  </a:lnTo>
                  <a:lnTo>
                    <a:pt x="4248912" y="715645"/>
                  </a:lnTo>
                  <a:lnTo>
                    <a:pt x="4241610" y="760864"/>
                  </a:lnTo>
                  <a:lnTo>
                    <a:pt x="4221280" y="800151"/>
                  </a:lnTo>
                  <a:lnTo>
                    <a:pt x="4190289" y="831142"/>
                  </a:lnTo>
                  <a:lnTo>
                    <a:pt x="4151002" y="851472"/>
                  </a:lnTo>
                  <a:lnTo>
                    <a:pt x="4105783" y="858774"/>
                  </a:lnTo>
                  <a:lnTo>
                    <a:pt x="143129" y="858774"/>
                  </a:lnTo>
                  <a:lnTo>
                    <a:pt x="97909" y="851472"/>
                  </a:lnTo>
                  <a:lnTo>
                    <a:pt x="58622" y="831142"/>
                  </a:lnTo>
                  <a:lnTo>
                    <a:pt x="27631" y="800151"/>
                  </a:lnTo>
                  <a:lnTo>
                    <a:pt x="7301" y="760864"/>
                  </a:lnTo>
                  <a:lnTo>
                    <a:pt x="0" y="715645"/>
                  </a:lnTo>
                  <a:lnTo>
                    <a:pt x="0" y="14312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981194" y="2513330"/>
            <a:ext cx="3908425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Rp.: Natrii bromidi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4,0</a:t>
            </a:r>
            <a:endParaRPr sz="1400">
              <a:latin typeface="Arial"/>
              <a:cs typeface="Arial"/>
            </a:endParaRPr>
          </a:p>
          <a:p>
            <a:pPr marL="399415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Aquae purificatae 200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ml</a:t>
            </a:r>
            <a:endParaRPr sz="1400">
              <a:latin typeface="Arial"/>
              <a:cs typeface="Arial"/>
            </a:endParaRPr>
          </a:p>
          <a:p>
            <a:pPr marL="4064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M.D.S. По 1 </a:t>
            </a:r>
            <a:r>
              <a:rPr sz="1400" spc="-10" dirty="0">
                <a:latin typeface="Arial"/>
                <a:cs typeface="Arial"/>
              </a:rPr>
              <a:t>столовій </a:t>
            </a:r>
            <a:r>
              <a:rPr sz="1400" spc="-5" dirty="0">
                <a:latin typeface="Arial"/>
                <a:cs typeface="Arial"/>
              </a:rPr>
              <a:t>ложці 3 </a:t>
            </a:r>
            <a:r>
              <a:rPr sz="1400" spc="-10" dirty="0">
                <a:latin typeface="Arial"/>
                <a:cs typeface="Arial"/>
              </a:rPr>
              <a:t>рази </a:t>
            </a:r>
            <a:r>
              <a:rPr sz="1400" spc="-5" dirty="0">
                <a:latin typeface="Arial"/>
                <a:cs typeface="Arial"/>
              </a:rPr>
              <a:t>на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день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814315" y="3403117"/>
            <a:ext cx="4330065" cy="1093470"/>
            <a:chOff x="4814315" y="3403117"/>
            <a:chExt cx="4330065" cy="1093470"/>
          </a:xfrm>
        </p:grpSpPr>
        <p:sp>
          <p:nvSpPr>
            <p:cNvPr id="42" name="object 42"/>
            <p:cNvSpPr/>
            <p:nvPr/>
          </p:nvSpPr>
          <p:spPr>
            <a:xfrm>
              <a:off x="4814315" y="3403117"/>
              <a:ext cx="4329684" cy="1093444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853177" y="3538766"/>
              <a:ext cx="4171950" cy="875499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60416" y="3429381"/>
              <a:ext cx="4247388" cy="1008126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60416" y="3429381"/>
              <a:ext cx="4247515" cy="1008380"/>
            </a:xfrm>
            <a:custGeom>
              <a:avLst/>
              <a:gdLst/>
              <a:ahLst/>
              <a:cxnLst/>
              <a:rect l="l" t="t" r="r" b="b"/>
              <a:pathLst>
                <a:path w="4247515" h="1008379">
                  <a:moveTo>
                    <a:pt x="0" y="168021"/>
                  </a:moveTo>
                  <a:lnTo>
                    <a:pt x="5998" y="123339"/>
                  </a:lnTo>
                  <a:lnTo>
                    <a:pt x="22930" y="83199"/>
                  </a:lnTo>
                  <a:lnTo>
                    <a:pt x="49196" y="49196"/>
                  </a:lnTo>
                  <a:lnTo>
                    <a:pt x="83199" y="22930"/>
                  </a:lnTo>
                  <a:lnTo>
                    <a:pt x="123339" y="5998"/>
                  </a:lnTo>
                  <a:lnTo>
                    <a:pt x="168021" y="0"/>
                  </a:lnTo>
                  <a:lnTo>
                    <a:pt x="4079366" y="0"/>
                  </a:lnTo>
                  <a:lnTo>
                    <a:pt x="4124048" y="5998"/>
                  </a:lnTo>
                  <a:lnTo>
                    <a:pt x="4164188" y="22930"/>
                  </a:lnTo>
                  <a:lnTo>
                    <a:pt x="4198191" y="49196"/>
                  </a:lnTo>
                  <a:lnTo>
                    <a:pt x="4224457" y="83199"/>
                  </a:lnTo>
                  <a:lnTo>
                    <a:pt x="4241389" y="123339"/>
                  </a:lnTo>
                  <a:lnTo>
                    <a:pt x="4247388" y="168021"/>
                  </a:lnTo>
                  <a:lnTo>
                    <a:pt x="4247388" y="840105"/>
                  </a:lnTo>
                  <a:lnTo>
                    <a:pt x="4241389" y="884786"/>
                  </a:lnTo>
                  <a:lnTo>
                    <a:pt x="4224457" y="924926"/>
                  </a:lnTo>
                  <a:lnTo>
                    <a:pt x="4198191" y="958929"/>
                  </a:lnTo>
                  <a:lnTo>
                    <a:pt x="4164188" y="985195"/>
                  </a:lnTo>
                  <a:lnTo>
                    <a:pt x="4124048" y="1002127"/>
                  </a:lnTo>
                  <a:lnTo>
                    <a:pt x="4079366" y="1008126"/>
                  </a:lnTo>
                  <a:lnTo>
                    <a:pt x="168021" y="1008126"/>
                  </a:lnTo>
                  <a:lnTo>
                    <a:pt x="123339" y="1002127"/>
                  </a:lnTo>
                  <a:lnTo>
                    <a:pt x="83199" y="985195"/>
                  </a:lnTo>
                  <a:lnTo>
                    <a:pt x="49196" y="958929"/>
                  </a:lnTo>
                  <a:lnTo>
                    <a:pt x="22930" y="924926"/>
                  </a:lnTo>
                  <a:lnTo>
                    <a:pt x="5998" y="884786"/>
                  </a:lnTo>
                  <a:lnTo>
                    <a:pt x="0" y="840105"/>
                  </a:lnTo>
                  <a:lnTo>
                    <a:pt x="0" y="168021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4988305" y="3596132"/>
            <a:ext cx="3908425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Rp.: Natrii bromidi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4,0</a:t>
            </a:r>
            <a:endParaRPr sz="1400">
              <a:latin typeface="Arial"/>
              <a:cs typeface="Arial"/>
            </a:endParaRPr>
          </a:p>
          <a:p>
            <a:pPr marL="399415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Aquae purificatae ad 200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ml</a:t>
            </a:r>
            <a:endParaRPr sz="1400">
              <a:latin typeface="Arial"/>
              <a:cs typeface="Arial"/>
            </a:endParaRPr>
          </a:p>
          <a:p>
            <a:pPr marL="4064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M.D.S. По 1 </a:t>
            </a:r>
            <a:r>
              <a:rPr sz="1400" spc="-10" dirty="0">
                <a:latin typeface="Arial"/>
                <a:cs typeface="Arial"/>
              </a:rPr>
              <a:t>столовій </a:t>
            </a:r>
            <a:r>
              <a:rPr sz="1400" spc="-5" dirty="0">
                <a:latin typeface="Arial"/>
                <a:cs typeface="Arial"/>
              </a:rPr>
              <a:t>ложці 3 </a:t>
            </a:r>
            <a:r>
              <a:rPr sz="1400" spc="-10" dirty="0">
                <a:latin typeface="Arial"/>
                <a:cs typeface="Arial"/>
              </a:rPr>
              <a:t>рази </a:t>
            </a:r>
            <a:r>
              <a:rPr sz="1400" spc="-5" dirty="0">
                <a:latin typeface="Arial"/>
                <a:cs typeface="Arial"/>
              </a:rPr>
              <a:t>на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день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814315" y="4482795"/>
            <a:ext cx="4330065" cy="809625"/>
            <a:chOff x="4814315" y="4482795"/>
            <a:chExt cx="4330065" cy="809625"/>
          </a:xfrm>
        </p:grpSpPr>
        <p:sp>
          <p:nvSpPr>
            <p:cNvPr id="48" name="object 48"/>
            <p:cNvSpPr/>
            <p:nvPr/>
          </p:nvSpPr>
          <p:spPr>
            <a:xfrm>
              <a:off x="4814315" y="4482795"/>
              <a:ext cx="4329684" cy="809294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38699" y="4582642"/>
              <a:ext cx="4031742" cy="662203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860416" y="4509135"/>
              <a:ext cx="4247388" cy="723899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860416" y="4509135"/>
              <a:ext cx="4247515" cy="723900"/>
            </a:xfrm>
            <a:custGeom>
              <a:avLst/>
              <a:gdLst/>
              <a:ahLst/>
              <a:cxnLst/>
              <a:rect l="l" t="t" r="r" b="b"/>
              <a:pathLst>
                <a:path w="4247515" h="723900">
                  <a:moveTo>
                    <a:pt x="0" y="120650"/>
                  </a:moveTo>
                  <a:lnTo>
                    <a:pt x="9475" y="73669"/>
                  </a:lnTo>
                  <a:lnTo>
                    <a:pt x="35321" y="35321"/>
                  </a:lnTo>
                  <a:lnTo>
                    <a:pt x="73669" y="9475"/>
                  </a:lnTo>
                  <a:lnTo>
                    <a:pt x="120650" y="0"/>
                  </a:lnTo>
                  <a:lnTo>
                    <a:pt x="4126738" y="0"/>
                  </a:lnTo>
                  <a:lnTo>
                    <a:pt x="4173718" y="9475"/>
                  </a:lnTo>
                  <a:lnTo>
                    <a:pt x="4212066" y="35321"/>
                  </a:lnTo>
                  <a:lnTo>
                    <a:pt x="4237912" y="73669"/>
                  </a:lnTo>
                  <a:lnTo>
                    <a:pt x="4247388" y="120650"/>
                  </a:lnTo>
                  <a:lnTo>
                    <a:pt x="4247388" y="603250"/>
                  </a:lnTo>
                  <a:lnTo>
                    <a:pt x="4237912" y="650230"/>
                  </a:lnTo>
                  <a:lnTo>
                    <a:pt x="4212066" y="688578"/>
                  </a:lnTo>
                  <a:lnTo>
                    <a:pt x="4173718" y="714424"/>
                  </a:lnTo>
                  <a:lnTo>
                    <a:pt x="4126738" y="723899"/>
                  </a:lnTo>
                  <a:lnTo>
                    <a:pt x="120650" y="723899"/>
                  </a:lnTo>
                  <a:lnTo>
                    <a:pt x="73669" y="714424"/>
                  </a:lnTo>
                  <a:lnTo>
                    <a:pt x="35321" y="688578"/>
                  </a:lnTo>
                  <a:lnTo>
                    <a:pt x="9475" y="650230"/>
                  </a:lnTo>
                  <a:lnTo>
                    <a:pt x="0" y="603250"/>
                  </a:lnTo>
                  <a:lnTo>
                    <a:pt x="0" y="12065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974590" y="4640326"/>
            <a:ext cx="37687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Rp.: Solutionis Natrii bromidi ex 4,0 – 200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ml</a:t>
            </a:r>
            <a:endParaRPr sz="1400">
              <a:latin typeface="Arial"/>
              <a:cs typeface="Arial"/>
            </a:endParaRPr>
          </a:p>
          <a:p>
            <a:pPr marR="62865" algn="r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D.S. По 1 </a:t>
            </a:r>
            <a:r>
              <a:rPr sz="1400" spc="-10" dirty="0">
                <a:latin typeface="Arial"/>
                <a:cs typeface="Arial"/>
              </a:rPr>
              <a:t>столовій </a:t>
            </a:r>
            <a:r>
              <a:rPr sz="1400" spc="-5" dirty="0">
                <a:latin typeface="Arial"/>
                <a:cs typeface="Arial"/>
              </a:rPr>
              <a:t>ложці 3 </a:t>
            </a:r>
            <a:r>
              <a:rPr sz="1400" spc="-10" dirty="0">
                <a:latin typeface="Arial"/>
                <a:cs typeface="Arial"/>
              </a:rPr>
              <a:t>рази </a:t>
            </a:r>
            <a:r>
              <a:rPr sz="1400" spc="-5" dirty="0">
                <a:latin typeface="Arial"/>
                <a:cs typeface="Arial"/>
              </a:rPr>
              <a:t>на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день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204977" y="5777489"/>
            <a:ext cx="4371975" cy="989965"/>
            <a:chOff x="204977" y="5777489"/>
            <a:chExt cx="4371975" cy="989965"/>
          </a:xfrm>
        </p:grpSpPr>
        <p:sp>
          <p:nvSpPr>
            <p:cNvPr id="54" name="object 54"/>
            <p:cNvSpPr/>
            <p:nvPr/>
          </p:nvSpPr>
          <p:spPr>
            <a:xfrm>
              <a:off x="204977" y="5794248"/>
              <a:ext cx="4371594" cy="896124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18693" y="5777489"/>
              <a:ext cx="4148328" cy="989863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51078" y="5820537"/>
              <a:ext cx="4286250" cy="810768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51078" y="5820537"/>
              <a:ext cx="4286250" cy="810895"/>
            </a:xfrm>
            <a:custGeom>
              <a:avLst/>
              <a:gdLst/>
              <a:ahLst/>
              <a:cxnLst/>
              <a:rect l="l" t="t" r="r" b="b"/>
              <a:pathLst>
                <a:path w="4286250" h="810895">
                  <a:moveTo>
                    <a:pt x="0" y="135128"/>
                  </a:moveTo>
                  <a:lnTo>
                    <a:pt x="6889" y="92418"/>
                  </a:lnTo>
                  <a:lnTo>
                    <a:pt x="26072" y="55324"/>
                  </a:lnTo>
                  <a:lnTo>
                    <a:pt x="55324" y="26072"/>
                  </a:lnTo>
                  <a:lnTo>
                    <a:pt x="92418" y="6889"/>
                  </a:lnTo>
                  <a:lnTo>
                    <a:pt x="135128" y="0"/>
                  </a:lnTo>
                  <a:lnTo>
                    <a:pt x="4151122" y="0"/>
                  </a:lnTo>
                  <a:lnTo>
                    <a:pt x="4193850" y="6889"/>
                  </a:lnTo>
                  <a:lnTo>
                    <a:pt x="4230947" y="26072"/>
                  </a:lnTo>
                  <a:lnTo>
                    <a:pt x="4260191" y="55324"/>
                  </a:lnTo>
                  <a:lnTo>
                    <a:pt x="4279365" y="92418"/>
                  </a:lnTo>
                  <a:lnTo>
                    <a:pt x="4286250" y="135128"/>
                  </a:lnTo>
                  <a:lnTo>
                    <a:pt x="4286250" y="675640"/>
                  </a:lnTo>
                  <a:lnTo>
                    <a:pt x="4279365" y="718349"/>
                  </a:lnTo>
                  <a:lnTo>
                    <a:pt x="4260191" y="755443"/>
                  </a:lnTo>
                  <a:lnTo>
                    <a:pt x="4230947" y="784695"/>
                  </a:lnTo>
                  <a:lnTo>
                    <a:pt x="4193850" y="803878"/>
                  </a:lnTo>
                  <a:lnTo>
                    <a:pt x="4151122" y="810768"/>
                  </a:lnTo>
                  <a:lnTo>
                    <a:pt x="135128" y="810768"/>
                  </a:lnTo>
                  <a:lnTo>
                    <a:pt x="92418" y="803878"/>
                  </a:lnTo>
                  <a:lnTo>
                    <a:pt x="55324" y="784695"/>
                  </a:lnTo>
                  <a:lnTo>
                    <a:pt x="26072" y="755443"/>
                  </a:lnTo>
                  <a:lnTo>
                    <a:pt x="6889" y="718349"/>
                  </a:lnTo>
                  <a:lnTo>
                    <a:pt x="0" y="675640"/>
                  </a:lnTo>
                  <a:lnTo>
                    <a:pt x="0" y="13512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409194" y="1950339"/>
            <a:ext cx="8651240" cy="3634740"/>
            <a:chOff x="409194" y="1950339"/>
            <a:chExt cx="8651240" cy="3634740"/>
          </a:xfrm>
        </p:grpSpPr>
        <p:sp>
          <p:nvSpPr>
            <p:cNvPr id="59" name="object 59"/>
            <p:cNvSpPr/>
            <p:nvPr/>
          </p:nvSpPr>
          <p:spPr>
            <a:xfrm>
              <a:off x="4640326" y="1950339"/>
              <a:ext cx="220345" cy="156083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571619" y="2789301"/>
              <a:ext cx="288925" cy="102870"/>
            </a:xfrm>
            <a:custGeom>
              <a:avLst/>
              <a:gdLst/>
              <a:ahLst/>
              <a:cxnLst/>
              <a:rect l="l" t="t" r="r" b="b"/>
              <a:pathLst>
                <a:path w="288925" h="102869">
                  <a:moveTo>
                    <a:pt x="252165" y="63711"/>
                  </a:moveTo>
                  <a:lnTo>
                    <a:pt x="189737" y="91059"/>
                  </a:lnTo>
                  <a:lnTo>
                    <a:pt x="188213" y="94869"/>
                  </a:lnTo>
                  <a:lnTo>
                    <a:pt x="189737" y="98044"/>
                  </a:lnTo>
                  <a:lnTo>
                    <a:pt x="191134" y="101219"/>
                  </a:lnTo>
                  <a:lnTo>
                    <a:pt x="194817" y="102743"/>
                  </a:lnTo>
                  <a:lnTo>
                    <a:pt x="277775" y="66421"/>
                  </a:lnTo>
                  <a:lnTo>
                    <a:pt x="275589" y="66421"/>
                  </a:lnTo>
                  <a:lnTo>
                    <a:pt x="252165" y="63711"/>
                  </a:lnTo>
                  <a:close/>
                </a:path>
                <a:path w="288925" h="102869">
                  <a:moveTo>
                    <a:pt x="263817" y="58607"/>
                  </a:moveTo>
                  <a:lnTo>
                    <a:pt x="252165" y="63711"/>
                  </a:lnTo>
                  <a:lnTo>
                    <a:pt x="275589" y="66421"/>
                  </a:lnTo>
                  <a:lnTo>
                    <a:pt x="275729" y="65150"/>
                  </a:lnTo>
                  <a:lnTo>
                    <a:pt x="272541" y="65150"/>
                  </a:lnTo>
                  <a:lnTo>
                    <a:pt x="263817" y="58607"/>
                  </a:lnTo>
                  <a:close/>
                </a:path>
                <a:path w="288925" h="102869">
                  <a:moveTo>
                    <a:pt x="206755" y="0"/>
                  </a:moveTo>
                  <a:lnTo>
                    <a:pt x="202691" y="508"/>
                  </a:lnTo>
                  <a:lnTo>
                    <a:pt x="200659" y="3301"/>
                  </a:lnTo>
                  <a:lnTo>
                    <a:pt x="198500" y="6223"/>
                  </a:lnTo>
                  <a:lnTo>
                    <a:pt x="199135" y="10160"/>
                  </a:lnTo>
                  <a:lnTo>
                    <a:pt x="201929" y="12191"/>
                  </a:lnTo>
                  <a:lnTo>
                    <a:pt x="253710" y="51027"/>
                  </a:lnTo>
                  <a:lnTo>
                    <a:pt x="276986" y="53721"/>
                  </a:lnTo>
                  <a:lnTo>
                    <a:pt x="275589" y="66421"/>
                  </a:lnTo>
                  <a:lnTo>
                    <a:pt x="277775" y="66421"/>
                  </a:lnTo>
                  <a:lnTo>
                    <a:pt x="288797" y="61595"/>
                  </a:lnTo>
                  <a:lnTo>
                    <a:pt x="209550" y="2032"/>
                  </a:lnTo>
                  <a:lnTo>
                    <a:pt x="206755" y="0"/>
                  </a:lnTo>
                  <a:close/>
                </a:path>
                <a:path w="288925" h="102869">
                  <a:moveTo>
                    <a:pt x="273811" y="54228"/>
                  </a:moveTo>
                  <a:lnTo>
                    <a:pt x="263817" y="58607"/>
                  </a:lnTo>
                  <a:lnTo>
                    <a:pt x="272541" y="65150"/>
                  </a:lnTo>
                  <a:lnTo>
                    <a:pt x="273811" y="54228"/>
                  </a:lnTo>
                  <a:close/>
                </a:path>
                <a:path w="288925" h="102869">
                  <a:moveTo>
                    <a:pt x="276931" y="54228"/>
                  </a:moveTo>
                  <a:lnTo>
                    <a:pt x="273811" y="54228"/>
                  </a:lnTo>
                  <a:lnTo>
                    <a:pt x="272541" y="65150"/>
                  </a:lnTo>
                  <a:lnTo>
                    <a:pt x="275729" y="65150"/>
                  </a:lnTo>
                  <a:lnTo>
                    <a:pt x="276931" y="54228"/>
                  </a:lnTo>
                  <a:close/>
                </a:path>
                <a:path w="288925" h="102869">
                  <a:moveTo>
                    <a:pt x="1523" y="21844"/>
                  </a:moveTo>
                  <a:lnTo>
                    <a:pt x="0" y="34544"/>
                  </a:lnTo>
                  <a:lnTo>
                    <a:pt x="252165" y="63711"/>
                  </a:lnTo>
                  <a:lnTo>
                    <a:pt x="263817" y="58607"/>
                  </a:lnTo>
                  <a:lnTo>
                    <a:pt x="253710" y="51027"/>
                  </a:lnTo>
                  <a:lnTo>
                    <a:pt x="1523" y="21844"/>
                  </a:lnTo>
                  <a:close/>
                </a:path>
                <a:path w="288925" h="102869">
                  <a:moveTo>
                    <a:pt x="253710" y="51027"/>
                  </a:moveTo>
                  <a:lnTo>
                    <a:pt x="263817" y="58607"/>
                  </a:lnTo>
                  <a:lnTo>
                    <a:pt x="273811" y="54228"/>
                  </a:lnTo>
                  <a:lnTo>
                    <a:pt x="276931" y="54228"/>
                  </a:lnTo>
                  <a:lnTo>
                    <a:pt x="276986" y="53721"/>
                  </a:lnTo>
                  <a:lnTo>
                    <a:pt x="253710" y="51027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14147" y="5293995"/>
              <a:ext cx="8641080" cy="285750"/>
            </a:xfrm>
            <a:custGeom>
              <a:avLst/>
              <a:gdLst/>
              <a:ahLst/>
              <a:cxnLst/>
              <a:rect l="l" t="t" r="r" b="b"/>
              <a:pathLst>
                <a:path w="8641080" h="285750">
                  <a:moveTo>
                    <a:pt x="8641080" y="0"/>
                  </a:moveTo>
                  <a:lnTo>
                    <a:pt x="8639163" y="55596"/>
                  </a:lnTo>
                  <a:lnTo>
                    <a:pt x="8633936" y="101012"/>
                  </a:lnTo>
                  <a:lnTo>
                    <a:pt x="8626185" y="131641"/>
                  </a:lnTo>
                  <a:lnTo>
                    <a:pt x="8616696" y="142874"/>
                  </a:lnTo>
                  <a:lnTo>
                    <a:pt x="4344924" y="142874"/>
                  </a:lnTo>
                  <a:lnTo>
                    <a:pt x="4335434" y="154108"/>
                  </a:lnTo>
                  <a:lnTo>
                    <a:pt x="4327683" y="184737"/>
                  </a:lnTo>
                  <a:lnTo>
                    <a:pt x="4322456" y="230153"/>
                  </a:lnTo>
                  <a:lnTo>
                    <a:pt x="4320540" y="285749"/>
                  </a:lnTo>
                  <a:lnTo>
                    <a:pt x="4318623" y="230153"/>
                  </a:lnTo>
                  <a:lnTo>
                    <a:pt x="4313396" y="184737"/>
                  </a:lnTo>
                  <a:lnTo>
                    <a:pt x="4305645" y="154108"/>
                  </a:lnTo>
                  <a:lnTo>
                    <a:pt x="4296156" y="142874"/>
                  </a:lnTo>
                  <a:lnTo>
                    <a:pt x="24396" y="142874"/>
                  </a:lnTo>
                  <a:lnTo>
                    <a:pt x="14900" y="131641"/>
                  </a:lnTo>
                  <a:lnTo>
                    <a:pt x="7145" y="101012"/>
                  </a:lnTo>
                  <a:lnTo>
                    <a:pt x="1917" y="55596"/>
                  </a:lnTo>
                  <a:lnTo>
                    <a:pt x="0" y="0"/>
                  </a:lnTo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566666" y="3496690"/>
              <a:ext cx="300990" cy="1374140"/>
            </a:xfrm>
            <a:custGeom>
              <a:avLst/>
              <a:gdLst/>
              <a:ahLst/>
              <a:cxnLst/>
              <a:rect l="l" t="t" r="r" b="b"/>
              <a:pathLst>
                <a:path w="300989" h="1374139">
                  <a:moveTo>
                    <a:pt x="293751" y="437007"/>
                  </a:moveTo>
                  <a:lnTo>
                    <a:pt x="293331" y="430022"/>
                  </a:lnTo>
                  <a:lnTo>
                    <a:pt x="287909" y="338074"/>
                  </a:lnTo>
                  <a:lnTo>
                    <a:pt x="287782" y="334518"/>
                  </a:lnTo>
                  <a:lnTo>
                    <a:pt x="284734" y="331851"/>
                  </a:lnTo>
                  <a:lnTo>
                    <a:pt x="281305" y="332105"/>
                  </a:lnTo>
                  <a:lnTo>
                    <a:pt x="277749" y="332232"/>
                  </a:lnTo>
                  <a:lnTo>
                    <a:pt x="275082" y="335280"/>
                  </a:lnTo>
                  <a:lnTo>
                    <a:pt x="275336" y="338836"/>
                  </a:lnTo>
                  <a:lnTo>
                    <a:pt x="279044" y="403288"/>
                  </a:lnTo>
                  <a:lnTo>
                    <a:pt x="11049" y="0"/>
                  </a:lnTo>
                  <a:lnTo>
                    <a:pt x="381" y="7112"/>
                  </a:lnTo>
                  <a:lnTo>
                    <a:pt x="268516" y="410425"/>
                  </a:lnTo>
                  <a:lnTo>
                    <a:pt x="210439" y="381889"/>
                  </a:lnTo>
                  <a:lnTo>
                    <a:pt x="207264" y="380365"/>
                  </a:lnTo>
                  <a:lnTo>
                    <a:pt x="203454" y="381635"/>
                  </a:lnTo>
                  <a:lnTo>
                    <a:pt x="200406" y="387985"/>
                  </a:lnTo>
                  <a:lnTo>
                    <a:pt x="201676" y="391795"/>
                  </a:lnTo>
                  <a:lnTo>
                    <a:pt x="204851" y="393319"/>
                  </a:lnTo>
                  <a:lnTo>
                    <a:pt x="293751" y="437007"/>
                  </a:lnTo>
                  <a:close/>
                </a:path>
                <a:path w="300989" h="1374139">
                  <a:moveTo>
                    <a:pt x="300609" y="1271651"/>
                  </a:moveTo>
                  <a:lnTo>
                    <a:pt x="297942" y="1268603"/>
                  </a:lnTo>
                  <a:lnTo>
                    <a:pt x="290957" y="1268095"/>
                  </a:lnTo>
                  <a:lnTo>
                    <a:pt x="287909" y="1270762"/>
                  </a:lnTo>
                  <a:lnTo>
                    <a:pt x="287591" y="1275080"/>
                  </a:lnTo>
                  <a:lnTo>
                    <a:pt x="283362" y="1338783"/>
                  </a:lnTo>
                  <a:lnTo>
                    <a:pt x="11430" y="791718"/>
                  </a:lnTo>
                  <a:lnTo>
                    <a:pt x="0" y="797306"/>
                  </a:lnTo>
                  <a:lnTo>
                    <a:pt x="272008" y="1344523"/>
                  </a:lnTo>
                  <a:lnTo>
                    <a:pt x="217932" y="1308989"/>
                  </a:lnTo>
                  <a:lnTo>
                    <a:pt x="215011" y="1306957"/>
                  </a:lnTo>
                  <a:lnTo>
                    <a:pt x="211074" y="1307846"/>
                  </a:lnTo>
                  <a:lnTo>
                    <a:pt x="209169" y="1310767"/>
                  </a:lnTo>
                  <a:lnTo>
                    <a:pt x="207137" y="1313688"/>
                  </a:lnTo>
                  <a:lnTo>
                    <a:pt x="208026" y="1317625"/>
                  </a:lnTo>
                  <a:lnTo>
                    <a:pt x="293751" y="1374013"/>
                  </a:lnTo>
                  <a:lnTo>
                    <a:pt x="294309" y="1365504"/>
                  </a:lnTo>
                  <a:lnTo>
                    <a:pt x="300418" y="1274191"/>
                  </a:lnTo>
                  <a:lnTo>
                    <a:pt x="300609" y="1271651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369315" y="5841491"/>
            <a:ext cx="37973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Вказують </a:t>
            </a:r>
            <a:r>
              <a:rPr sz="1600" dirty="0">
                <a:latin typeface="Arial"/>
                <a:cs typeface="Arial"/>
              </a:rPr>
              <a:t>ступінь </a:t>
            </a:r>
            <a:r>
              <a:rPr sz="1600" spc="-15" dirty="0">
                <a:latin typeface="Arial"/>
                <a:cs typeface="Arial"/>
              </a:rPr>
              <a:t>розведення </a:t>
            </a:r>
            <a:r>
              <a:rPr sz="1600" dirty="0">
                <a:latin typeface="Arial"/>
                <a:cs typeface="Arial"/>
              </a:rPr>
              <a:t>лікарської  </a:t>
            </a:r>
            <a:r>
              <a:rPr sz="1600" spc="-10" dirty="0">
                <a:latin typeface="Arial"/>
                <a:cs typeface="Arial"/>
              </a:rPr>
              <a:t>речовини </a:t>
            </a:r>
            <a:r>
              <a:rPr sz="1600" spc="-5" dirty="0">
                <a:latin typeface="Arial"/>
                <a:cs typeface="Arial"/>
              </a:rPr>
              <a:t>(1:1000, 1:5000 </a:t>
            </a:r>
            <a:r>
              <a:rPr sz="1600" spc="-10" dirty="0">
                <a:latin typeface="Arial"/>
                <a:cs typeface="Arial"/>
              </a:rPr>
              <a:t>та </a:t>
            </a:r>
            <a:r>
              <a:rPr sz="1600" spc="-5" dirty="0">
                <a:latin typeface="Arial"/>
                <a:cs typeface="Arial"/>
              </a:rPr>
              <a:t>ін.) </a:t>
            </a:r>
            <a:r>
              <a:rPr sz="1600" dirty="0">
                <a:latin typeface="Arial"/>
                <a:cs typeface="Arial"/>
              </a:rPr>
              <a:t>і </a:t>
            </a:r>
            <a:r>
              <a:rPr sz="1600" spc="-5" dirty="0">
                <a:latin typeface="Arial"/>
                <a:cs typeface="Arial"/>
              </a:rPr>
              <a:t>об'єм  </a:t>
            </a:r>
            <a:r>
              <a:rPr sz="1600" spc="-15" dirty="0">
                <a:latin typeface="Arial"/>
                <a:cs typeface="Arial"/>
              </a:rPr>
              <a:t>розчину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4814315" y="5813297"/>
            <a:ext cx="4330065" cy="902969"/>
            <a:chOff x="4814315" y="5813297"/>
            <a:chExt cx="4330065" cy="902969"/>
          </a:xfrm>
        </p:grpSpPr>
        <p:sp>
          <p:nvSpPr>
            <p:cNvPr id="65" name="object 65"/>
            <p:cNvSpPr/>
            <p:nvPr/>
          </p:nvSpPr>
          <p:spPr>
            <a:xfrm>
              <a:off x="4814315" y="5813297"/>
              <a:ext cx="4329684" cy="877125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842509" y="5840729"/>
              <a:ext cx="3265932" cy="875499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860416" y="5839586"/>
              <a:ext cx="4247388" cy="791718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860416" y="5839586"/>
              <a:ext cx="4247515" cy="791845"/>
            </a:xfrm>
            <a:custGeom>
              <a:avLst/>
              <a:gdLst/>
              <a:ahLst/>
              <a:cxnLst/>
              <a:rect l="l" t="t" r="r" b="b"/>
              <a:pathLst>
                <a:path w="4247515" h="791845">
                  <a:moveTo>
                    <a:pt x="0" y="131953"/>
                  </a:moveTo>
                  <a:lnTo>
                    <a:pt x="6724" y="90246"/>
                  </a:lnTo>
                  <a:lnTo>
                    <a:pt x="25452" y="54024"/>
                  </a:lnTo>
                  <a:lnTo>
                    <a:pt x="54013" y="25460"/>
                  </a:lnTo>
                  <a:lnTo>
                    <a:pt x="90237" y="6727"/>
                  </a:lnTo>
                  <a:lnTo>
                    <a:pt x="131953" y="0"/>
                  </a:lnTo>
                  <a:lnTo>
                    <a:pt x="4115435" y="0"/>
                  </a:lnTo>
                  <a:lnTo>
                    <a:pt x="4157150" y="6727"/>
                  </a:lnTo>
                  <a:lnTo>
                    <a:pt x="4193374" y="25460"/>
                  </a:lnTo>
                  <a:lnTo>
                    <a:pt x="4221935" y="54024"/>
                  </a:lnTo>
                  <a:lnTo>
                    <a:pt x="4240663" y="90246"/>
                  </a:lnTo>
                  <a:lnTo>
                    <a:pt x="4247388" y="131953"/>
                  </a:lnTo>
                  <a:lnTo>
                    <a:pt x="4247388" y="659765"/>
                  </a:lnTo>
                  <a:lnTo>
                    <a:pt x="4240663" y="701471"/>
                  </a:lnTo>
                  <a:lnTo>
                    <a:pt x="4221935" y="737693"/>
                  </a:lnTo>
                  <a:lnTo>
                    <a:pt x="4193374" y="766257"/>
                  </a:lnTo>
                  <a:lnTo>
                    <a:pt x="4157150" y="784990"/>
                  </a:lnTo>
                  <a:lnTo>
                    <a:pt x="4115435" y="791718"/>
                  </a:lnTo>
                  <a:lnTo>
                    <a:pt x="131953" y="791718"/>
                  </a:lnTo>
                  <a:lnTo>
                    <a:pt x="90237" y="784990"/>
                  </a:lnTo>
                  <a:lnTo>
                    <a:pt x="54013" y="766257"/>
                  </a:lnTo>
                  <a:lnTo>
                    <a:pt x="25452" y="737693"/>
                  </a:lnTo>
                  <a:lnTo>
                    <a:pt x="6724" y="701471"/>
                  </a:lnTo>
                  <a:lnTo>
                    <a:pt x="0" y="659765"/>
                  </a:lnTo>
                  <a:lnTo>
                    <a:pt x="0" y="13195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4977891" y="5898134"/>
            <a:ext cx="3002915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6400" marR="5080" indent="-394335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Rp.: Solutionis Aethacridini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lactatis  (1:1000) 200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ml</a:t>
            </a:r>
            <a:endParaRPr sz="1400">
              <a:latin typeface="Arial"/>
              <a:cs typeface="Arial"/>
            </a:endParaRPr>
          </a:p>
          <a:p>
            <a:pPr marL="4064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D.S. Для обробки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ран</a:t>
            </a:r>
            <a:endParaRPr sz="14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537202" y="6181153"/>
            <a:ext cx="323215" cy="103505"/>
          </a:xfrm>
          <a:custGeom>
            <a:avLst/>
            <a:gdLst/>
            <a:ahLst/>
            <a:cxnLst/>
            <a:rect l="l" t="t" r="r" b="b"/>
            <a:pathLst>
              <a:path w="323214" h="103504">
                <a:moveTo>
                  <a:pt x="286859" y="59568"/>
                </a:moveTo>
                <a:lnTo>
                  <a:pt x="226949" y="92202"/>
                </a:lnTo>
                <a:lnTo>
                  <a:pt x="225806" y="96062"/>
                </a:lnTo>
                <a:lnTo>
                  <a:pt x="229108" y="102222"/>
                </a:lnTo>
                <a:lnTo>
                  <a:pt x="233045" y="103352"/>
                </a:lnTo>
                <a:lnTo>
                  <a:pt x="312129" y="60261"/>
                </a:lnTo>
                <a:lnTo>
                  <a:pt x="310388" y="60261"/>
                </a:lnTo>
                <a:lnTo>
                  <a:pt x="286859" y="59568"/>
                </a:lnTo>
                <a:close/>
              </a:path>
              <a:path w="323214" h="103504">
                <a:moveTo>
                  <a:pt x="297942" y="53534"/>
                </a:moveTo>
                <a:lnTo>
                  <a:pt x="286859" y="59568"/>
                </a:lnTo>
                <a:lnTo>
                  <a:pt x="310388" y="60261"/>
                </a:lnTo>
                <a:lnTo>
                  <a:pt x="310407" y="59309"/>
                </a:lnTo>
                <a:lnTo>
                  <a:pt x="307213" y="59309"/>
                </a:lnTo>
                <a:lnTo>
                  <a:pt x="297942" y="53534"/>
                </a:lnTo>
                <a:close/>
              </a:path>
              <a:path w="323214" h="103504">
                <a:moveTo>
                  <a:pt x="236093" y="0"/>
                </a:moveTo>
                <a:lnTo>
                  <a:pt x="232156" y="901"/>
                </a:lnTo>
                <a:lnTo>
                  <a:pt x="230250" y="3886"/>
                </a:lnTo>
                <a:lnTo>
                  <a:pt x="228473" y="6858"/>
                </a:lnTo>
                <a:lnTo>
                  <a:pt x="229362" y="10769"/>
                </a:lnTo>
                <a:lnTo>
                  <a:pt x="232283" y="12636"/>
                </a:lnTo>
                <a:lnTo>
                  <a:pt x="287266" y="46884"/>
                </a:lnTo>
                <a:lnTo>
                  <a:pt x="310642" y="47574"/>
                </a:lnTo>
                <a:lnTo>
                  <a:pt x="310388" y="60261"/>
                </a:lnTo>
                <a:lnTo>
                  <a:pt x="312129" y="60261"/>
                </a:lnTo>
                <a:lnTo>
                  <a:pt x="323088" y="54292"/>
                </a:lnTo>
                <a:lnTo>
                  <a:pt x="239013" y="1854"/>
                </a:lnTo>
                <a:lnTo>
                  <a:pt x="236093" y="0"/>
                </a:lnTo>
                <a:close/>
              </a:path>
              <a:path w="323214" h="103504">
                <a:moveTo>
                  <a:pt x="253" y="38417"/>
                </a:moveTo>
                <a:lnTo>
                  <a:pt x="0" y="51117"/>
                </a:lnTo>
                <a:lnTo>
                  <a:pt x="286859" y="59568"/>
                </a:lnTo>
                <a:lnTo>
                  <a:pt x="297942" y="53534"/>
                </a:lnTo>
                <a:lnTo>
                  <a:pt x="287266" y="46884"/>
                </a:lnTo>
                <a:lnTo>
                  <a:pt x="253" y="38417"/>
                </a:lnTo>
                <a:close/>
              </a:path>
              <a:path w="323214" h="103504">
                <a:moveTo>
                  <a:pt x="307467" y="48348"/>
                </a:moveTo>
                <a:lnTo>
                  <a:pt x="297942" y="53534"/>
                </a:lnTo>
                <a:lnTo>
                  <a:pt x="307213" y="59309"/>
                </a:lnTo>
                <a:lnTo>
                  <a:pt x="307467" y="48348"/>
                </a:lnTo>
                <a:close/>
              </a:path>
              <a:path w="323214" h="103504">
                <a:moveTo>
                  <a:pt x="310626" y="48348"/>
                </a:moveTo>
                <a:lnTo>
                  <a:pt x="307467" y="48348"/>
                </a:lnTo>
                <a:lnTo>
                  <a:pt x="307213" y="59309"/>
                </a:lnTo>
                <a:lnTo>
                  <a:pt x="310407" y="59309"/>
                </a:lnTo>
                <a:lnTo>
                  <a:pt x="310626" y="48348"/>
                </a:lnTo>
                <a:close/>
              </a:path>
              <a:path w="323214" h="103504">
                <a:moveTo>
                  <a:pt x="287266" y="46884"/>
                </a:moveTo>
                <a:lnTo>
                  <a:pt x="297942" y="53534"/>
                </a:lnTo>
                <a:lnTo>
                  <a:pt x="307467" y="48348"/>
                </a:lnTo>
                <a:lnTo>
                  <a:pt x="310626" y="48348"/>
                </a:lnTo>
                <a:lnTo>
                  <a:pt x="310642" y="47574"/>
                </a:lnTo>
                <a:lnTo>
                  <a:pt x="287266" y="46884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>
            <a:spLocks noGrp="1"/>
          </p:cNvSpPr>
          <p:nvPr>
            <p:ph type="title"/>
          </p:nvPr>
        </p:nvSpPr>
        <p:spPr>
          <a:xfrm>
            <a:off x="797305" y="152400"/>
            <a:ext cx="75482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19120" marR="5080" indent="-310705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4. </a:t>
            </a:r>
            <a:r>
              <a:rPr spc="-20" dirty="0"/>
              <a:t>РОЗЧИНИ. </a:t>
            </a:r>
            <a:r>
              <a:rPr spc="-15" dirty="0"/>
              <a:t>СПОСОБИ ПРОПИСУВАННЯ </a:t>
            </a:r>
            <a:r>
              <a:rPr spc="-5" dirty="0"/>
              <a:t>І </a:t>
            </a:r>
            <a:r>
              <a:rPr spc="-15" dirty="0"/>
              <a:t>ВИГОТОВЛЕННЯ  РОЗЧИНІВ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25652" y="1401317"/>
            <a:ext cx="6308725" cy="1254760"/>
            <a:chOff x="1025652" y="1401317"/>
            <a:chExt cx="6308725" cy="1254760"/>
          </a:xfrm>
        </p:grpSpPr>
        <p:sp>
          <p:nvSpPr>
            <p:cNvPr id="4" name="object 4"/>
            <p:cNvSpPr/>
            <p:nvPr/>
          </p:nvSpPr>
          <p:spPr>
            <a:xfrm>
              <a:off x="2654808" y="1458480"/>
              <a:ext cx="4679442" cy="37120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75609" y="1401317"/>
              <a:ext cx="4036314" cy="55549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00909" y="1484756"/>
              <a:ext cx="4594098" cy="2857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00909" y="1484756"/>
              <a:ext cx="4594225" cy="285750"/>
            </a:xfrm>
            <a:custGeom>
              <a:avLst/>
              <a:gdLst/>
              <a:ahLst/>
              <a:cxnLst/>
              <a:rect l="l" t="t" r="r" b="b"/>
              <a:pathLst>
                <a:path w="4594225" h="285750">
                  <a:moveTo>
                    <a:pt x="0" y="47625"/>
                  </a:moveTo>
                  <a:lnTo>
                    <a:pt x="3744" y="29092"/>
                  </a:lnTo>
                  <a:lnTo>
                    <a:pt x="13954" y="13954"/>
                  </a:lnTo>
                  <a:lnTo>
                    <a:pt x="29092" y="3744"/>
                  </a:lnTo>
                  <a:lnTo>
                    <a:pt x="47625" y="0"/>
                  </a:lnTo>
                  <a:lnTo>
                    <a:pt x="4546473" y="0"/>
                  </a:lnTo>
                  <a:lnTo>
                    <a:pt x="4565005" y="3744"/>
                  </a:lnTo>
                  <a:lnTo>
                    <a:pt x="4580143" y="13954"/>
                  </a:lnTo>
                  <a:lnTo>
                    <a:pt x="4590353" y="29092"/>
                  </a:lnTo>
                  <a:lnTo>
                    <a:pt x="4594098" y="47625"/>
                  </a:lnTo>
                  <a:lnTo>
                    <a:pt x="4594098" y="238125"/>
                  </a:lnTo>
                  <a:lnTo>
                    <a:pt x="4590353" y="256657"/>
                  </a:lnTo>
                  <a:lnTo>
                    <a:pt x="4580143" y="271795"/>
                  </a:lnTo>
                  <a:lnTo>
                    <a:pt x="4565005" y="282005"/>
                  </a:lnTo>
                  <a:lnTo>
                    <a:pt x="4546473" y="285750"/>
                  </a:lnTo>
                  <a:lnTo>
                    <a:pt x="47625" y="285750"/>
                  </a:lnTo>
                  <a:lnTo>
                    <a:pt x="29092" y="282005"/>
                  </a:lnTo>
                  <a:lnTo>
                    <a:pt x="13954" y="271795"/>
                  </a:lnTo>
                  <a:lnTo>
                    <a:pt x="3744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5652" y="2188476"/>
              <a:ext cx="1799844" cy="37120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08354" y="2153437"/>
              <a:ext cx="1233716" cy="5021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1753" y="2214752"/>
              <a:ext cx="1714500" cy="28575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71753" y="2214752"/>
              <a:ext cx="1714500" cy="285750"/>
            </a:xfrm>
            <a:custGeom>
              <a:avLst/>
              <a:gdLst/>
              <a:ahLst/>
              <a:cxnLst/>
              <a:rect l="l" t="t" r="r" b="b"/>
              <a:pathLst>
                <a:path w="1714500" h="285750">
                  <a:moveTo>
                    <a:pt x="0" y="47625"/>
                  </a:moveTo>
                  <a:lnTo>
                    <a:pt x="3742" y="29092"/>
                  </a:lnTo>
                  <a:lnTo>
                    <a:pt x="13949" y="13954"/>
                  </a:lnTo>
                  <a:lnTo>
                    <a:pt x="29087" y="3744"/>
                  </a:lnTo>
                  <a:lnTo>
                    <a:pt x="47625" y="0"/>
                  </a:lnTo>
                  <a:lnTo>
                    <a:pt x="1666875" y="0"/>
                  </a:lnTo>
                  <a:lnTo>
                    <a:pt x="1685407" y="3744"/>
                  </a:lnTo>
                  <a:lnTo>
                    <a:pt x="1700545" y="13954"/>
                  </a:lnTo>
                  <a:lnTo>
                    <a:pt x="1710755" y="29092"/>
                  </a:lnTo>
                  <a:lnTo>
                    <a:pt x="1714500" y="47625"/>
                  </a:lnTo>
                  <a:lnTo>
                    <a:pt x="1714500" y="238125"/>
                  </a:lnTo>
                  <a:lnTo>
                    <a:pt x="1710755" y="256657"/>
                  </a:lnTo>
                  <a:lnTo>
                    <a:pt x="1700545" y="271795"/>
                  </a:lnTo>
                  <a:lnTo>
                    <a:pt x="1685407" y="282005"/>
                  </a:lnTo>
                  <a:lnTo>
                    <a:pt x="1666875" y="285750"/>
                  </a:lnTo>
                  <a:lnTo>
                    <a:pt x="47625" y="285750"/>
                  </a:lnTo>
                  <a:lnTo>
                    <a:pt x="29087" y="282005"/>
                  </a:lnTo>
                  <a:lnTo>
                    <a:pt x="13949" y="271795"/>
                  </a:lnTo>
                  <a:lnTo>
                    <a:pt x="3742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458722" y="2216911"/>
            <a:ext cx="94043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За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масою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025652" y="3908285"/>
            <a:ext cx="1800225" cy="733425"/>
            <a:chOff x="1025652" y="3908285"/>
            <a:chExt cx="1800225" cy="733425"/>
          </a:xfrm>
        </p:grpSpPr>
        <p:sp>
          <p:nvSpPr>
            <p:cNvPr id="14" name="object 14"/>
            <p:cNvSpPr/>
            <p:nvPr/>
          </p:nvSpPr>
          <p:spPr>
            <a:xfrm>
              <a:off x="1025652" y="3908285"/>
              <a:ext cx="1799844" cy="73305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55370" y="4053865"/>
              <a:ext cx="1739645" cy="50213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71753" y="3934587"/>
              <a:ext cx="1714500" cy="6477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71753" y="3934587"/>
              <a:ext cx="1714500" cy="647700"/>
            </a:xfrm>
            <a:custGeom>
              <a:avLst/>
              <a:gdLst/>
              <a:ahLst/>
              <a:cxnLst/>
              <a:rect l="l" t="t" r="r" b="b"/>
              <a:pathLst>
                <a:path w="1714500" h="647700">
                  <a:moveTo>
                    <a:pt x="0" y="107950"/>
                  </a:moveTo>
                  <a:lnTo>
                    <a:pt x="8483" y="65954"/>
                  </a:lnTo>
                  <a:lnTo>
                    <a:pt x="31619" y="31638"/>
                  </a:lnTo>
                  <a:lnTo>
                    <a:pt x="65933" y="8491"/>
                  </a:lnTo>
                  <a:lnTo>
                    <a:pt x="107950" y="0"/>
                  </a:lnTo>
                  <a:lnTo>
                    <a:pt x="1606549" y="0"/>
                  </a:lnTo>
                  <a:lnTo>
                    <a:pt x="1648545" y="8491"/>
                  </a:lnTo>
                  <a:lnTo>
                    <a:pt x="1682861" y="31638"/>
                  </a:lnTo>
                  <a:lnTo>
                    <a:pt x="1706008" y="65954"/>
                  </a:lnTo>
                  <a:lnTo>
                    <a:pt x="1714500" y="107950"/>
                  </a:lnTo>
                  <a:lnTo>
                    <a:pt x="1714500" y="539750"/>
                  </a:lnTo>
                  <a:lnTo>
                    <a:pt x="1706008" y="581745"/>
                  </a:lnTo>
                  <a:lnTo>
                    <a:pt x="1682861" y="616061"/>
                  </a:lnTo>
                  <a:lnTo>
                    <a:pt x="1648545" y="639208"/>
                  </a:lnTo>
                  <a:lnTo>
                    <a:pt x="1606549" y="647700"/>
                  </a:lnTo>
                  <a:lnTo>
                    <a:pt x="107950" y="647700"/>
                  </a:lnTo>
                  <a:lnTo>
                    <a:pt x="65933" y="639208"/>
                  </a:lnTo>
                  <a:lnTo>
                    <a:pt x="31619" y="616061"/>
                  </a:lnTo>
                  <a:lnTo>
                    <a:pt x="8483" y="581745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205738" y="4117340"/>
            <a:ext cx="144653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10" dirty="0">
                <a:latin typeface="Arial"/>
                <a:cs typeface="Arial"/>
              </a:rPr>
              <a:t>М</a:t>
            </a:r>
            <a:r>
              <a:rPr sz="1600" spc="-5" dirty="0">
                <a:latin typeface="Arial"/>
                <a:cs typeface="Arial"/>
              </a:rPr>
              <a:t>а</a:t>
            </a:r>
            <a:r>
              <a:rPr sz="1600" spc="15" dirty="0">
                <a:latin typeface="Arial"/>
                <a:cs typeface="Arial"/>
              </a:rPr>
              <a:t>с</a:t>
            </a:r>
            <a:r>
              <a:rPr sz="1600" dirty="0">
                <a:latin typeface="Arial"/>
                <a:cs typeface="Arial"/>
              </a:rPr>
              <a:t>о-</a:t>
            </a:r>
            <a:r>
              <a:rPr sz="1600" spc="-5" dirty="0">
                <a:latin typeface="Arial"/>
                <a:cs typeface="Arial"/>
              </a:rPr>
              <a:t>о</a:t>
            </a:r>
            <a:r>
              <a:rPr sz="1600" dirty="0">
                <a:latin typeface="Arial"/>
                <a:cs typeface="Arial"/>
              </a:rPr>
              <a:t>б'</a:t>
            </a:r>
            <a:r>
              <a:rPr sz="1600" spc="-5" dirty="0">
                <a:latin typeface="Arial"/>
                <a:cs typeface="Arial"/>
              </a:rPr>
              <a:t>ємний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97458" y="4879911"/>
            <a:ext cx="1828164" cy="588645"/>
            <a:chOff x="997458" y="4879911"/>
            <a:chExt cx="1828164" cy="588645"/>
          </a:xfrm>
        </p:grpSpPr>
        <p:sp>
          <p:nvSpPr>
            <p:cNvPr id="20" name="object 20"/>
            <p:cNvSpPr/>
            <p:nvPr/>
          </p:nvSpPr>
          <p:spPr>
            <a:xfrm>
              <a:off x="997458" y="4879911"/>
              <a:ext cx="1828038" cy="5882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03020" y="4953025"/>
              <a:ext cx="1216139" cy="50213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43559" y="4906136"/>
              <a:ext cx="1742693" cy="502919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43559" y="4906136"/>
              <a:ext cx="1743075" cy="502920"/>
            </a:xfrm>
            <a:custGeom>
              <a:avLst/>
              <a:gdLst/>
              <a:ahLst/>
              <a:cxnLst/>
              <a:rect l="l" t="t" r="r" b="b"/>
              <a:pathLst>
                <a:path w="1743075" h="502920">
                  <a:moveTo>
                    <a:pt x="0" y="83819"/>
                  </a:moveTo>
                  <a:lnTo>
                    <a:pt x="6587" y="51167"/>
                  </a:lnTo>
                  <a:lnTo>
                    <a:pt x="24550" y="24526"/>
                  </a:lnTo>
                  <a:lnTo>
                    <a:pt x="51193" y="6578"/>
                  </a:lnTo>
                  <a:lnTo>
                    <a:pt x="83819" y="0"/>
                  </a:lnTo>
                  <a:lnTo>
                    <a:pt x="1658874" y="0"/>
                  </a:lnTo>
                  <a:lnTo>
                    <a:pt x="1691473" y="6578"/>
                  </a:lnTo>
                  <a:lnTo>
                    <a:pt x="1718119" y="24526"/>
                  </a:lnTo>
                  <a:lnTo>
                    <a:pt x="1736097" y="51167"/>
                  </a:lnTo>
                  <a:lnTo>
                    <a:pt x="1742693" y="83819"/>
                  </a:lnTo>
                  <a:lnTo>
                    <a:pt x="1742693" y="419100"/>
                  </a:lnTo>
                  <a:lnTo>
                    <a:pt x="1736097" y="451699"/>
                  </a:lnTo>
                  <a:lnTo>
                    <a:pt x="1718119" y="478345"/>
                  </a:lnTo>
                  <a:lnTo>
                    <a:pt x="1691473" y="496323"/>
                  </a:lnTo>
                  <a:lnTo>
                    <a:pt x="1658874" y="502919"/>
                  </a:lnTo>
                  <a:lnTo>
                    <a:pt x="83819" y="502919"/>
                  </a:lnTo>
                  <a:lnTo>
                    <a:pt x="51193" y="496323"/>
                  </a:lnTo>
                  <a:lnTo>
                    <a:pt x="24550" y="478345"/>
                  </a:lnTo>
                  <a:lnTo>
                    <a:pt x="6587" y="451699"/>
                  </a:lnTo>
                  <a:lnTo>
                    <a:pt x="0" y="419100"/>
                  </a:lnTo>
                  <a:lnTo>
                    <a:pt x="0" y="8381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453388" y="5016753"/>
            <a:ext cx="92329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Об'</a:t>
            </a:r>
            <a:r>
              <a:rPr sz="1600" spc="-5" dirty="0">
                <a:latin typeface="Arial"/>
                <a:cs typeface="Arial"/>
              </a:rPr>
              <a:t>є</a:t>
            </a:r>
            <a:r>
              <a:rPr sz="1600" dirty="0">
                <a:latin typeface="Arial"/>
                <a:cs typeface="Arial"/>
              </a:rPr>
              <a:t>мний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137916" y="2055748"/>
            <a:ext cx="2734945" cy="680720"/>
            <a:chOff x="3137916" y="2055748"/>
            <a:chExt cx="2734945" cy="680720"/>
          </a:xfrm>
        </p:grpSpPr>
        <p:sp>
          <p:nvSpPr>
            <p:cNvPr id="26" name="object 26"/>
            <p:cNvSpPr/>
            <p:nvPr/>
          </p:nvSpPr>
          <p:spPr>
            <a:xfrm>
              <a:off x="3137916" y="2074925"/>
              <a:ext cx="2733294" cy="59207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335274" y="2066543"/>
              <a:ext cx="2337054" cy="66979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43631" y="2060828"/>
              <a:ext cx="2724149" cy="58293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143631" y="2060828"/>
              <a:ext cx="2724150" cy="582930"/>
            </a:xfrm>
            <a:custGeom>
              <a:avLst/>
              <a:gdLst/>
              <a:ahLst/>
              <a:cxnLst/>
              <a:rect l="l" t="t" r="r" b="b"/>
              <a:pathLst>
                <a:path w="2724150" h="582930">
                  <a:moveTo>
                    <a:pt x="0" y="97155"/>
                  </a:moveTo>
                  <a:lnTo>
                    <a:pt x="7643" y="59364"/>
                  </a:lnTo>
                  <a:lnTo>
                    <a:pt x="28479" y="28479"/>
                  </a:lnTo>
                  <a:lnTo>
                    <a:pt x="59364" y="7643"/>
                  </a:lnTo>
                  <a:lnTo>
                    <a:pt x="97155" y="0"/>
                  </a:lnTo>
                  <a:lnTo>
                    <a:pt x="2626995" y="0"/>
                  </a:lnTo>
                  <a:lnTo>
                    <a:pt x="2664785" y="7643"/>
                  </a:lnTo>
                  <a:lnTo>
                    <a:pt x="2695670" y="28479"/>
                  </a:lnTo>
                  <a:lnTo>
                    <a:pt x="2716506" y="59364"/>
                  </a:lnTo>
                  <a:lnTo>
                    <a:pt x="2724149" y="97155"/>
                  </a:lnTo>
                  <a:lnTo>
                    <a:pt x="2724149" y="485775"/>
                  </a:lnTo>
                  <a:lnTo>
                    <a:pt x="2716506" y="523565"/>
                  </a:lnTo>
                  <a:lnTo>
                    <a:pt x="2695670" y="554450"/>
                  </a:lnTo>
                  <a:lnTo>
                    <a:pt x="2664785" y="575286"/>
                  </a:lnTo>
                  <a:lnTo>
                    <a:pt x="2626995" y="582930"/>
                  </a:lnTo>
                  <a:lnTo>
                    <a:pt x="97155" y="582930"/>
                  </a:lnTo>
                  <a:lnTo>
                    <a:pt x="59364" y="575286"/>
                  </a:lnTo>
                  <a:lnTo>
                    <a:pt x="28479" y="554450"/>
                  </a:lnTo>
                  <a:lnTo>
                    <a:pt x="7643" y="523565"/>
                  </a:lnTo>
                  <a:lnTo>
                    <a:pt x="0" y="485775"/>
                  </a:lnTo>
                  <a:lnTo>
                    <a:pt x="0" y="9715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445255" y="2089404"/>
            <a:ext cx="212026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1915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Лікарську </a:t>
            </a:r>
            <a:r>
              <a:rPr sz="1600" spc="-10" dirty="0">
                <a:latin typeface="Arial"/>
                <a:cs typeface="Arial"/>
              </a:rPr>
              <a:t>речовину </a:t>
            </a:r>
            <a:r>
              <a:rPr sz="1600" dirty="0">
                <a:latin typeface="Arial"/>
                <a:cs typeface="Arial"/>
              </a:rPr>
              <a:t>і  </a:t>
            </a:r>
            <a:r>
              <a:rPr sz="1600" spc="-15" dirty="0">
                <a:latin typeface="Arial"/>
                <a:cs typeface="Arial"/>
              </a:rPr>
              <a:t>розчинник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відважують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326885" y="2103843"/>
            <a:ext cx="2822575" cy="1233805"/>
            <a:chOff x="6326885" y="2103843"/>
            <a:chExt cx="2822575" cy="1233805"/>
          </a:xfrm>
        </p:grpSpPr>
        <p:sp>
          <p:nvSpPr>
            <p:cNvPr id="32" name="object 32"/>
            <p:cNvSpPr/>
            <p:nvPr/>
          </p:nvSpPr>
          <p:spPr>
            <a:xfrm>
              <a:off x="6326885" y="2179319"/>
              <a:ext cx="2817114" cy="1021841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346697" y="2103843"/>
              <a:ext cx="2312670" cy="1233716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372986" y="2205608"/>
              <a:ext cx="2771393" cy="93649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372986" y="2205608"/>
              <a:ext cx="2771775" cy="936625"/>
            </a:xfrm>
            <a:custGeom>
              <a:avLst/>
              <a:gdLst/>
              <a:ahLst/>
              <a:cxnLst/>
              <a:rect l="l" t="t" r="r" b="b"/>
              <a:pathLst>
                <a:path w="2771775" h="936625">
                  <a:moveTo>
                    <a:pt x="0" y="156082"/>
                  </a:moveTo>
                  <a:lnTo>
                    <a:pt x="7954" y="106736"/>
                  </a:lnTo>
                  <a:lnTo>
                    <a:pt x="30106" y="63889"/>
                  </a:lnTo>
                  <a:lnTo>
                    <a:pt x="63889" y="30106"/>
                  </a:lnTo>
                  <a:lnTo>
                    <a:pt x="106736" y="7954"/>
                  </a:lnTo>
                  <a:lnTo>
                    <a:pt x="156083" y="0"/>
                  </a:lnTo>
                  <a:lnTo>
                    <a:pt x="2615311" y="0"/>
                  </a:lnTo>
                  <a:lnTo>
                    <a:pt x="2664657" y="7954"/>
                  </a:lnTo>
                  <a:lnTo>
                    <a:pt x="2707504" y="30106"/>
                  </a:lnTo>
                  <a:lnTo>
                    <a:pt x="2741287" y="63889"/>
                  </a:lnTo>
                  <a:lnTo>
                    <a:pt x="2763439" y="106736"/>
                  </a:lnTo>
                  <a:lnTo>
                    <a:pt x="2771393" y="156082"/>
                  </a:lnTo>
                  <a:lnTo>
                    <a:pt x="2771393" y="780414"/>
                  </a:lnTo>
                  <a:lnTo>
                    <a:pt x="2763439" y="829761"/>
                  </a:lnTo>
                  <a:lnTo>
                    <a:pt x="2741287" y="872608"/>
                  </a:lnTo>
                  <a:lnTo>
                    <a:pt x="2707504" y="906391"/>
                  </a:lnTo>
                  <a:lnTo>
                    <a:pt x="2664657" y="928543"/>
                  </a:lnTo>
                  <a:lnTo>
                    <a:pt x="2615311" y="936498"/>
                  </a:lnTo>
                  <a:lnTo>
                    <a:pt x="156083" y="936498"/>
                  </a:lnTo>
                  <a:lnTo>
                    <a:pt x="106736" y="928543"/>
                  </a:lnTo>
                  <a:lnTo>
                    <a:pt x="63889" y="906391"/>
                  </a:lnTo>
                  <a:lnTo>
                    <a:pt x="30106" y="872608"/>
                  </a:lnTo>
                  <a:lnTo>
                    <a:pt x="7954" y="829761"/>
                  </a:lnTo>
                  <a:lnTo>
                    <a:pt x="0" y="780414"/>
                  </a:lnTo>
                  <a:lnTo>
                    <a:pt x="0" y="15608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497065" y="2167127"/>
            <a:ext cx="201993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10" dirty="0">
                <a:latin typeface="Arial"/>
                <a:cs typeface="Arial"/>
              </a:rPr>
              <a:t>Обладнання:</a:t>
            </a:r>
            <a:endParaRPr sz="1600">
              <a:latin typeface="Arial"/>
              <a:cs typeface="Arial"/>
            </a:endParaRPr>
          </a:p>
          <a:p>
            <a:pPr marL="229870" indent="-217804">
              <a:lnSpc>
                <a:spcPct val="100000"/>
              </a:lnSpc>
              <a:buFont typeface="Wingdings"/>
              <a:buChar char=""/>
              <a:tabLst>
                <a:tab pos="230504" algn="l"/>
              </a:tabLst>
            </a:pPr>
            <a:r>
              <a:rPr sz="1600" spc="-5" dirty="0">
                <a:latin typeface="Arial"/>
                <a:cs typeface="Arial"/>
              </a:rPr>
              <a:t>Ваги</a:t>
            </a:r>
            <a:endParaRPr sz="1600">
              <a:latin typeface="Arial"/>
              <a:cs typeface="Arial"/>
            </a:endParaRPr>
          </a:p>
          <a:p>
            <a:pPr marL="229870" indent="-217804">
              <a:lnSpc>
                <a:spcPct val="100000"/>
              </a:lnSpc>
              <a:buFont typeface="Wingdings"/>
              <a:buChar char=""/>
              <a:tabLst>
                <a:tab pos="230504" algn="l"/>
              </a:tabLst>
            </a:pPr>
            <a:r>
              <a:rPr sz="1600" spc="-5" dirty="0">
                <a:latin typeface="Arial"/>
                <a:cs typeface="Arial"/>
              </a:rPr>
              <a:t>Допоміжні</a:t>
            </a:r>
            <a:r>
              <a:rPr sz="1600" spc="3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ємності</a:t>
            </a:r>
            <a:endParaRPr sz="1600">
              <a:latin typeface="Arial"/>
              <a:cs typeface="Arial"/>
            </a:endParaRPr>
          </a:p>
          <a:p>
            <a:pPr marL="229870" indent="-217804">
              <a:lnSpc>
                <a:spcPct val="100000"/>
              </a:lnSpc>
              <a:buFont typeface="Wingdings"/>
              <a:buChar char=""/>
              <a:tabLst>
                <a:tab pos="230504" algn="l"/>
              </a:tabLst>
            </a:pPr>
            <a:r>
              <a:rPr sz="1600" spc="-5" dirty="0">
                <a:latin typeface="Arial"/>
                <a:cs typeface="Arial"/>
              </a:rPr>
              <a:t>Контейнери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097529" y="2713469"/>
            <a:ext cx="2809875" cy="1089025"/>
            <a:chOff x="3097529" y="2713469"/>
            <a:chExt cx="2809875" cy="1089025"/>
          </a:xfrm>
        </p:grpSpPr>
        <p:sp>
          <p:nvSpPr>
            <p:cNvPr id="38" name="object 38"/>
            <p:cNvSpPr/>
            <p:nvPr/>
          </p:nvSpPr>
          <p:spPr>
            <a:xfrm>
              <a:off x="3097529" y="2759989"/>
              <a:ext cx="2809494" cy="942568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128771" y="2713469"/>
              <a:ext cx="2637281" cy="108891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143630" y="2786252"/>
              <a:ext cx="2724149" cy="857250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143630" y="2786252"/>
              <a:ext cx="2724150" cy="857250"/>
            </a:xfrm>
            <a:custGeom>
              <a:avLst/>
              <a:gdLst/>
              <a:ahLst/>
              <a:cxnLst/>
              <a:rect l="l" t="t" r="r" b="b"/>
              <a:pathLst>
                <a:path w="2724150" h="857250">
                  <a:moveTo>
                    <a:pt x="0" y="142875"/>
                  </a:moveTo>
                  <a:lnTo>
                    <a:pt x="7287" y="97731"/>
                  </a:lnTo>
                  <a:lnTo>
                    <a:pt x="27578" y="58512"/>
                  </a:lnTo>
                  <a:lnTo>
                    <a:pt x="58512" y="27578"/>
                  </a:lnTo>
                  <a:lnTo>
                    <a:pt x="97731" y="7287"/>
                  </a:lnTo>
                  <a:lnTo>
                    <a:pt x="142874" y="0"/>
                  </a:lnTo>
                  <a:lnTo>
                    <a:pt x="2581274" y="0"/>
                  </a:lnTo>
                  <a:lnTo>
                    <a:pt x="2626418" y="7287"/>
                  </a:lnTo>
                  <a:lnTo>
                    <a:pt x="2665637" y="27578"/>
                  </a:lnTo>
                  <a:lnTo>
                    <a:pt x="2696571" y="58512"/>
                  </a:lnTo>
                  <a:lnTo>
                    <a:pt x="2716862" y="97731"/>
                  </a:lnTo>
                  <a:lnTo>
                    <a:pt x="2724149" y="142875"/>
                  </a:lnTo>
                  <a:lnTo>
                    <a:pt x="2724149" y="714375"/>
                  </a:lnTo>
                  <a:lnTo>
                    <a:pt x="2716862" y="759518"/>
                  </a:lnTo>
                  <a:lnTo>
                    <a:pt x="2696571" y="798737"/>
                  </a:lnTo>
                  <a:lnTo>
                    <a:pt x="2665637" y="829671"/>
                  </a:lnTo>
                  <a:lnTo>
                    <a:pt x="2626418" y="849962"/>
                  </a:lnTo>
                  <a:lnTo>
                    <a:pt x="2581274" y="857250"/>
                  </a:lnTo>
                  <a:lnTo>
                    <a:pt x="142874" y="857250"/>
                  </a:lnTo>
                  <a:lnTo>
                    <a:pt x="97731" y="849962"/>
                  </a:lnTo>
                  <a:lnTo>
                    <a:pt x="58512" y="829671"/>
                  </a:lnTo>
                  <a:lnTo>
                    <a:pt x="27578" y="798737"/>
                  </a:lnTo>
                  <a:lnTo>
                    <a:pt x="7287" y="759518"/>
                  </a:lnTo>
                  <a:lnTo>
                    <a:pt x="0" y="714375"/>
                  </a:lnTo>
                  <a:lnTo>
                    <a:pt x="0" y="14287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3264153" y="2770886"/>
            <a:ext cx="23234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на </a:t>
            </a:r>
            <a:r>
              <a:rPr sz="1400" spc="-10" dirty="0">
                <a:latin typeface="Arial"/>
                <a:cs typeface="Arial"/>
              </a:rPr>
              <a:t>в'язких розчинниках або  </a:t>
            </a:r>
            <a:r>
              <a:rPr sz="1400" spc="-5" dirty="0">
                <a:latin typeface="Arial"/>
                <a:cs typeface="Arial"/>
              </a:rPr>
              <a:t>на </a:t>
            </a:r>
            <a:r>
              <a:rPr sz="1400" spc="-10" dirty="0">
                <a:latin typeface="Arial"/>
                <a:cs typeface="Arial"/>
              </a:rPr>
              <a:t>розчинниках, </a:t>
            </a:r>
            <a:r>
              <a:rPr sz="1400" spc="-15" dirty="0">
                <a:latin typeface="Arial"/>
                <a:cs typeface="Arial"/>
              </a:rPr>
              <a:t>що  </a:t>
            </a:r>
            <a:r>
              <a:rPr sz="1400" spc="-10" dirty="0">
                <a:latin typeface="Arial"/>
                <a:cs typeface="Arial"/>
              </a:rPr>
              <a:t>відрізняються </a:t>
            </a:r>
            <a:r>
              <a:rPr sz="1400" spc="-5" dirty="0">
                <a:latin typeface="Arial"/>
                <a:cs typeface="Arial"/>
              </a:rPr>
              <a:t>щільністю від  </a:t>
            </a:r>
            <a:r>
              <a:rPr sz="1400" spc="-20" dirty="0">
                <a:latin typeface="Arial"/>
                <a:cs typeface="Arial"/>
              </a:rPr>
              <a:t>води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2786126" y="2302891"/>
            <a:ext cx="4266565" cy="2450465"/>
            <a:chOff x="2786126" y="2302891"/>
            <a:chExt cx="4266565" cy="2450465"/>
          </a:xfrm>
        </p:grpSpPr>
        <p:sp>
          <p:nvSpPr>
            <p:cNvPr id="44" name="object 44"/>
            <p:cNvSpPr/>
            <p:nvPr/>
          </p:nvSpPr>
          <p:spPr>
            <a:xfrm>
              <a:off x="4506086" y="2643759"/>
              <a:ext cx="0" cy="14287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786126" y="2302890"/>
              <a:ext cx="3590290" cy="376555"/>
            </a:xfrm>
            <a:custGeom>
              <a:avLst/>
              <a:gdLst/>
              <a:ahLst/>
              <a:cxnLst/>
              <a:rect l="l" t="t" r="r" b="b"/>
              <a:pathLst>
                <a:path w="3590290" h="376555">
                  <a:moveTo>
                    <a:pt x="357378" y="50546"/>
                  </a:moveTo>
                  <a:lnTo>
                    <a:pt x="346354" y="44323"/>
                  </a:lnTo>
                  <a:lnTo>
                    <a:pt x="271018" y="1778"/>
                  </a:lnTo>
                  <a:lnTo>
                    <a:pt x="267970" y="0"/>
                  </a:lnTo>
                  <a:lnTo>
                    <a:pt x="264160" y="1143"/>
                  </a:lnTo>
                  <a:lnTo>
                    <a:pt x="262382" y="4191"/>
                  </a:lnTo>
                  <a:lnTo>
                    <a:pt x="260731" y="7239"/>
                  </a:lnTo>
                  <a:lnTo>
                    <a:pt x="261747" y="11049"/>
                  </a:lnTo>
                  <a:lnTo>
                    <a:pt x="264795" y="12827"/>
                  </a:lnTo>
                  <a:lnTo>
                    <a:pt x="321068" y="44653"/>
                  </a:lnTo>
                  <a:lnTo>
                    <a:pt x="0" y="49022"/>
                  </a:lnTo>
                  <a:lnTo>
                    <a:pt x="254" y="61722"/>
                  </a:lnTo>
                  <a:lnTo>
                    <a:pt x="321297" y="57353"/>
                  </a:lnTo>
                  <a:lnTo>
                    <a:pt x="265811" y="90678"/>
                  </a:lnTo>
                  <a:lnTo>
                    <a:pt x="262890" y="92583"/>
                  </a:lnTo>
                  <a:lnTo>
                    <a:pt x="261874" y="96393"/>
                  </a:lnTo>
                  <a:lnTo>
                    <a:pt x="263652" y="99441"/>
                  </a:lnTo>
                  <a:lnTo>
                    <a:pt x="265557" y="102489"/>
                  </a:lnTo>
                  <a:lnTo>
                    <a:pt x="269367" y="103378"/>
                  </a:lnTo>
                  <a:lnTo>
                    <a:pt x="272415" y="101600"/>
                  </a:lnTo>
                  <a:lnTo>
                    <a:pt x="357378" y="50546"/>
                  </a:lnTo>
                  <a:close/>
                </a:path>
                <a:path w="3590290" h="376555">
                  <a:moveTo>
                    <a:pt x="3589909" y="365887"/>
                  </a:moveTo>
                  <a:lnTo>
                    <a:pt x="3115386" y="64503"/>
                  </a:lnTo>
                  <a:lnTo>
                    <a:pt x="3183636" y="67056"/>
                  </a:lnTo>
                  <a:lnTo>
                    <a:pt x="3186684" y="64389"/>
                  </a:lnTo>
                  <a:lnTo>
                    <a:pt x="3186938" y="57404"/>
                  </a:lnTo>
                  <a:lnTo>
                    <a:pt x="3184144" y="54356"/>
                  </a:lnTo>
                  <a:lnTo>
                    <a:pt x="3119234" y="51943"/>
                  </a:lnTo>
                  <a:lnTo>
                    <a:pt x="3081655" y="50546"/>
                  </a:lnTo>
                  <a:lnTo>
                    <a:pt x="3128772" y="141732"/>
                  </a:lnTo>
                  <a:lnTo>
                    <a:pt x="3132582" y="142875"/>
                  </a:lnTo>
                  <a:lnTo>
                    <a:pt x="3135630" y="141351"/>
                  </a:lnTo>
                  <a:lnTo>
                    <a:pt x="3138805" y="139700"/>
                  </a:lnTo>
                  <a:lnTo>
                    <a:pt x="3139948" y="135890"/>
                  </a:lnTo>
                  <a:lnTo>
                    <a:pt x="3138424" y="132715"/>
                  </a:lnTo>
                  <a:lnTo>
                    <a:pt x="3108668" y="75184"/>
                  </a:lnTo>
                  <a:lnTo>
                    <a:pt x="3583051" y="376555"/>
                  </a:lnTo>
                  <a:lnTo>
                    <a:pt x="3589909" y="365887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137916" y="3856482"/>
              <a:ext cx="3814572" cy="850391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087624" y="3862577"/>
              <a:ext cx="3964685" cy="890778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143631" y="3842385"/>
              <a:ext cx="3805428" cy="841247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143631" y="3842385"/>
              <a:ext cx="3805554" cy="841375"/>
            </a:xfrm>
            <a:custGeom>
              <a:avLst/>
              <a:gdLst/>
              <a:ahLst/>
              <a:cxnLst/>
              <a:rect l="l" t="t" r="r" b="b"/>
              <a:pathLst>
                <a:path w="3805554" h="841375">
                  <a:moveTo>
                    <a:pt x="0" y="140207"/>
                  </a:moveTo>
                  <a:lnTo>
                    <a:pt x="7144" y="95877"/>
                  </a:lnTo>
                  <a:lnTo>
                    <a:pt x="27041" y="57387"/>
                  </a:lnTo>
                  <a:lnTo>
                    <a:pt x="57387" y="27041"/>
                  </a:lnTo>
                  <a:lnTo>
                    <a:pt x="95877" y="7144"/>
                  </a:lnTo>
                  <a:lnTo>
                    <a:pt x="140207" y="0"/>
                  </a:lnTo>
                  <a:lnTo>
                    <a:pt x="3665220" y="0"/>
                  </a:lnTo>
                  <a:lnTo>
                    <a:pt x="3709550" y="7144"/>
                  </a:lnTo>
                  <a:lnTo>
                    <a:pt x="3748040" y="27041"/>
                  </a:lnTo>
                  <a:lnTo>
                    <a:pt x="3778386" y="57387"/>
                  </a:lnTo>
                  <a:lnTo>
                    <a:pt x="3798283" y="95877"/>
                  </a:lnTo>
                  <a:lnTo>
                    <a:pt x="3805428" y="140207"/>
                  </a:lnTo>
                  <a:lnTo>
                    <a:pt x="3805428" y="701039"/>
                  </a:lnTo>
                  <a:lnTo>
                    <a:pt x="3798283" y="745370"/>
                  </a:lnTo>
                  <a:lnTo>
                    <a:pt x="3778386" y="783860"/>
                  </a:lnTo>
                  <a:lnTo>
                    <a:pt x="3748040" y="814206"/>
                  </a:lnTo>
                  <a:lnTo>
                    <a:pt x="3709550" y="834103"/>
                  </a:lnTo>
                  <a:lnTo>
                    <a:pt x="3665220" y="841247"/>
                  </a:lnTo>
                  <a:lnTo>
                    <a:pt x="140207" y="841247"/>
                  </a:lnTo>
                  <a:lnTo>
                    <a:pt x="95877" y="834103"/>
                  </a:lnTo>
                  <a:lnTo>
                    <a:pt x="57387" y="814206"/>
                  </a:lnTo>
                  <a:lnTo>
                    <a:pt x="27041" y="783860"/>
                  </a:lnTo>
                  <a:lnTo>
                    <a:pt x="7144" y="745370"/>
                  </a:lnTo>
                  <a:lnTo>
                    <a:pt x="0" y="701039"/>
                  </a:lnTo>
                  <a:lnTo>
                    <a:pt x="0" y="140207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189985" y="3885946"/>
            <a:ext cx="3708400" cy="742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970" indent="-128905">
              <a:lnSpc>
                <a:spcPct val="100000"/>
              </a:lnSpc>
              <a:spcBef>
                <a:spcPts val="100"/>
              </a:spcBef>
              <a:buChar char="•"/>
              <a:tabLst>
                <a:tab pos="141605" algn="l"/>
              </a:tabLst>
            </a:pPr>
            <a:r>
              <a:rPr sz="1600" dirty="0">
                <a:latin typeface="Arial"/>
                <a:cs typeface="Arial"/>
              </a:rPr>
              <a:t>лікарську </a:t>
            </a:r>
            <a:r>
              <a:rPr sz="1600" spc="-10" dirty="0">
                <a:latin typeface="Arial"/>
                <a:cs typeface="Arial"/>
              </a:rPr>
              <a:t>речовину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відважують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Char char="•"/>
              <a:tabLst>
                <a:tab pos="141605" algn="l"/>
              </a:tabLst>
            </a:pPr>
            <a:r>
              <a:rPr sz="1600" spc="-15" dirty="0">
                <a:latin typeface="Arial"/>
                <a:cs typeface="Arial"/>
              </a:rPr>
              <a:t>розчинник </a:t>
            </a:r>
            <a:r>
              <a:rPr sz="1600" spc="-5" dirty="0">
                <a:latin typeface="Arial"/>
                <a:cs typeface="Arial"/>
              </a:rPr>
              <a:t>від</a:t>
            </a:r>
            <a:r>
              <a:rPr sz="1500" spc="-5" dirty="0">
                <a:latin typeface="Arial"/>
                <a:cs typeface="Arial"/>
              </a:rPr>
              <a:t>мірюють або </a:t>
            </a:r>
            <a:r>
              <a:rPr sz="1500" spc="-15" dirty="0">
                <a:latin typeface="Arial"/>
                <a:cs typeface="Arial"/>
              </a:rPr>
              <a:t>доводять </a:t>
            </a:r>
            <a:r>
              <a:rPr sz="1500" spc="-5" dirty="0">
                <a:latin typeface="Arial"/>
                <a:cs typeface="Arial"/>
              </a:rPr>
              <a:t>до  </a:t>
            </a:r>
            <a:r>
              <a:rPr sz="1500" spc="-10" dirty="0">
                <a:latin typeface="Arial"/>
                <a:cs typeface="Arial"/>
              </a:rPr>
              <a:t>необхідного</a:t>
            </a:r>
            <a:r>
              <a:rPr sz="1500" spc="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об'єму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3097529" y="4831892"/>
            <a:ext cx="2809875" cy="708660"/>
            <a:chOff x="3097529" y="4831892"/>
            <a:chExt cx="2809875" cy="708660"/>
          </a:xfrm>
        </p:grpSpPr>
        <p:sp>
          <p:nvSpPr>
            <p:cNvPr id="52" name="object 52"/>
            <p:cNvSpPr/>
            <p:nvPr/>
          </p:nvSpPr>
          <p:spPr>
            <a:xfrm>
              <a:off x="3097529" y="4831892"/>
              <a:ext cx="2809494" cy="656793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372611" y="4836388"/>
              <a:ext cx="2257806" cy="704113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143630" y="4858130"/>
              <a:ext cx="2724149" cy="571500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143630" y="4858130"/>
              <a:ext cx="2724150" cy="571500"/>
            </a:xfrm>
            <a:custGeom>
              <a:avLst/>
              <a:gdLst/>
              <a:ahLst/>
              <a:cxnLst/>
              <a:rect l="l" t="t" r="r" b="b"/>
              <a:pathLst>
                <a:path w="2724150" h="571500">
                  <a:moveTo>
                    <a:pt x="0" y="95250"/>
                  </a:moveTo>
                  <a:lnTo>
                    <a:pt x="7489" y="58185"/>
                  </a:lnTo>
                  <a:lnTo>
                    <a:pt x="27908" y="27908"/>
                  </a:lnTo>
                  <a:lnTo>
                    <a:pt x="58185" y="7489"/>
                  </a:lnTo>
                  <a:lnTo>
                    <a:pt x="95250" y="0"/>
                  </a:lnTo>
                  <a:lnTo>
                    <a:pt x="2628899" y="0"/>
                  </a:lnTo>
                  <a:lnTo>
                    <a:pt x="2665964" y="7489"/>
                  </a:lnTo>
                  <a:lnTo>
                    <a:pt x="2696241" y="27908"/>
                  </a:lnTo>
                  <a:lnTo>
                    <a:pt x="2716660" y="58185"/>
                  </a:lnTo>
                  <a:lnTo>
                    <a:pt x="2724149" y="95250"/>
                  </a:lnTo>
                  <a:lnTo>
                    <a:pt x="2724149" y="476250"/>
                  </a:lnTo>
                  <a:lnTo>
                    <a:pt x="2716660" y="513314"/>
                  </a:lnTo>
                  <a:lnTo>
                    <a:pt x="2696241" y="543591"/>
                  </a:lnTo>
                  <a:lnTo>
                    <a:pt x="2665964" y="564010"/>
                  </a:lnTo>
                  <a:lnTo>
                    <a:pt x="2628899" y="571500"/>
                  </a:lnTo>
                  <a:lnTo>
                    <a:pt x="95250" y="571500"/>
                  </a:lnTo>
                  <a:lnTo>
                    <a:pt x="58185" y="564010"/>
                  </a:lnTo>
                  <a:lnTo>
                    <a:pt x="27908" y="543591"/>
                  </a:lnTo>
                  <a:lnTo>
                    <a:pt x="7489" y="51331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3515867" y="4897373"/>
            <a:ext cx="19786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193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Arial"/>
                <a:cs typeface="Arial"/>
              </a:rPr>
              <a:t>Лікарський </a:t>
            </a:r>
            <a:r>
              <a:rPr sz="1500" spc="-5" dirty="0">
                <a:latin typeface="Arial"/>
                <a:cs typeface="Arial"/>
              </a:rPr>
              <a:t>засіб </a:t>
            </a:r>
            <a:r>
              <a:rPr sz="1500" dirty="0">
                <a:latin typeface="Arial"/>
                <a:cs typeface="Arial"/>
              </a:rPr>
              <a:t>і  </a:t>
            </a:r>
            <a:r>
              <a:rPr sz="1500" spc="-10" dirty="0">
                <a:latin typeface="Arial"/>
                <a:cs typeface="Arial"/>
              </a:rPr>
              <a:t>розчинник</a:t>
            </a:r>
            <a:r>
              <a:rPr sz="1500" spc="-8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відмірюють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2880360" y="5567807"/>
            <a:ext cx="3269615" cy="1125220"/>
            <a:chOff x="2880360" y="5567807"/>
            <a:chExt cx="3269615" cy="1125220"/>
          </a:xfrm>
        </p:grpSpPr>
        <p:sp>
          <p:nvSpPr>
            <p:cNvPr id="58" name="object 58"/>
            <p:cNvSpPr/>
            <p:nvPr/>
          </p:nvSpPr>
          <p:spPr>
            <a:xfrm>
              <a:off x="2910840" y="5586984"/>
              <a:ext cx="3236976" cy="1105662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880360" y="5660136"/>
              <a:ext cx="3202686" cy="1012697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916555" y="5572887"/>
              <a:ext cx="3227832" cy="1096518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916555" y="5572887"/>
              <a:ext cx="3228340" cy="1096645"/>
            </a:xfrm>
            <a:custGeom>
              <a:avLst/>
              <a:gdLst/>
              <a:ahLst/>
              <a:cxnLst/>
              <a:rect l="l" t="t" r="r" b="b"/>
              <a:pathLst>
                <a:path w="3228340" h="1096645">
                  <a:moveTo>
                    <a:pt x="0" y="182753"/>
                  </a:moveTo>
                  <a:lnTo>
                    <a:pt x="6525" y="134171"/>
                  </a:lnTo>
                  <a:lnTo>
                    <a:pt x="24943" y="90516"/>
                  </a:lnTo>
                  <a:lnTo>
                    <a:pt x="53514" y="53528"/>
                  </a:lnTo>
                  <a:lnTo>
                    <a:pt x="90499" y="24952"/>
                  </a:lnTo>
                  <a:lnTo>
                    <a:pt x="134158" y="6528"/>
                  </a:lnTo>
                  <a:lnTo>
                    <a:pt x="182752" y="0"/>
                  </a:lnTo>
                  <a:lnTo>
                    <a:pt x="3045079" y="0"/>
                  </a:lnTo>
                  <a:lnTo>
                    <a:pt x="3093673" y="6528"/>
                  </a:lnTo>
                  <a:lnTo>
                    <a:pt x="3137332" y="24952"/>
                  </a:lnTo>
                  <a:lnTo>
                    <a:pt x="3174317" y="53528"/>
                  </a:lnTo>
                  <a:lnTo>
                    <a:pt x="3202888" y="90516"/>
                  </a:lnTo>
                  <a:lnTo>
                    <a:pt x="3221306" y="134171"/>
                  </a:lnTo>
                  <a:lnTo>
                    <a:pt x="3227832" y="182753"/>
                  </a:lnTo>
                  <a:lnTo>
                    <a:pt x="3227832" y="913765"/>
                  </a:lnTo>
                  <a:lnTo>
                    <a:pt x="3221306" y="962346"/>
                  </a:lnTo>
                  <a:lnTo>
                    <a:pt x="3202888" y="1006001"/>
                  </a:lnTo>
                  <a:lnTo>
                    <a:pt x="3174317" y="1042989"/>
                  </a:lnTo>
                  <a:lnTo>
                    <a:pt x="3137332" y="1071565"/>
                  </a:lnTo>
                  <a:lnTo>
                    <a:pt x="3093673" y="1089989"/>
                  </a:lnTo>
                  <a:lnTo>
                    <a:pt x="3045079" y="1096518"/>
                  </a:lnTo>
                  <a:lnTo>
                    <a:pt x="182752" y="1096518"/>
                  </a:lnTo>
                  <a:lnTo>
                    <a:pt x="134158" y="1089989"/>
                  </a:lnTo>
                  <a:lnTo>
                    <a:pt x="90499" y="1071565"/>
                  </a:lnTo>
                  <a:lnTo>
                    <a:pt x="53514" y="1042989"/>
                  </a:lnTo>
                  <a:lnTo>
                    <a:pt x="24943" y="1006001"/>
                  </a:lnTo>
                  <a:lnTo>
                    <a:pt x="6525" y="962346"/>
                  </a:lnTo>
                  <a:lnTo>
                    <a:pt x="0" y="913765"/>
                  </a:lnTo>
                  <a:lnTo>
                    <a:pt x="0" y="18275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2975355" y="5677153"/>
            <a:ext cx="296545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15" dirty="0">
                <a:latin typeface="Arial"/>
                <a:cs typeface="Arial"/>
              </a:rPr>
              <a:t>виготовлення </a:t>
            </a:r>
            <a:r>
              <a:rPr sz="1400" dirty="0">
                <a:latin typeface="Arial"/>
                <a:cs typeface="Arial"/>
              </a:rPr>
              <a:t>мікстур </a:t>
            </a:r>
            <a:r>
              <a:rPr sz="1400" spc="-5" dirty="0">
                <a:latin typeface="Arial"/>
                <a:cs typeface="Arial"/>
              </a:rPr>
              <a:t>з  концентрованих </a:t>
            </a:r>
            <a:r>
              <a:rPr sz="1400" spc="-10" dirty="0">
                <a:latin typeface="Arial"/>
                <a:cs typeface="Arial"/>
              </a:rPr>
              <a:t>розчинів, розчинів  стандартних </a:t>
            </a:r>
            <a:r>
              <a:rPr sz="1400" spc="-5" dirty="0">
                <a:latin typeface="Arial"/>
                <a:cs typeface="Arial"/>
              </a:rPr>
              <a:t>фармакопейних </a:t>
            </a:r>
            <a:r>
              <a:rPr sz="1400" spc="-10" dirty="0">
                <a:latin typeface="Arial"/>
                <a:cs typeface="Arial"/>
              </a:rPr>
              <a:t>рідин,  спиртових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розчинів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4498721" y="4831854"/>
            <a:ext cx="4081779" cy="1896745"/>
            <a:chOff x="4498721" y="4831854"/>
            <a:chExt cx="4081779" cy="1896745"/>
          </a:xfrm>
        </p:grpSpPr>
        <p:sp>
          <p:nvSpPr>
            <p:cNvPr id="64" name="object 64"/>
            <p:cNvSpPr/>
            <p:nvPr/>
          </p:nvSpPr>
          <p:spPr>
            <a:xfrm>
              <a:off x="4503801" y="5429630"/>
              <a:ext cx="1905" cy="142875"/>
            </a:xfrm>
            <a:custGeom>
              <a:avLst/>
              <a:gdLst/>
              <a:ahLst/>
              <a:cxnLst/>
              <a:rect l="l" t="t" r="r" b="b"/>
              <a:pathLst>
                <a:path w="1904" h="142875">
                  <a:moveTo>
                    <a:pt x="1524" y="0"/>
                  </a:moveTo>
                  <a:lnTo>
                    <a:pt x="0" y="142875"/>
                  </a:lnTo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312408" y="4831854"/>
              <a:ext cx="2267712" cy="1896618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398514" y="4936997"/>
              <a:ext cx="2083308" cy="1734312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358509" y="4858130"/>
              <a:ext cx="2182367" cy="1811274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358509" y="4858130"/>
              <a:ext cx="2182495" cy="1811655"/>
            </a:xfrm>
            <a:custGeom>
              <a:avLst/>
              <a:gdLst/>
              <a:ahLst/>
              <a:cxnLst/>
              <a:rect l="l" t="t" r="r" b="b"/>
              <a:pathLst>
                <a:path w="2182495" h="1811654">
                  <a:moveTo>
                    <a:pt x="0" y="301879"/>
                  </a:moveTo>
                  <a:lnTo>
                    <a:pt x="3950" y="252905"/>
                  </a:lnTo>
                  <a:lnTo>
                    <a:pt x="15387" y="206451"/>
                  </a:lnTo>
                  <a:lnTo>
                    <a:pt x="33689" y="163135"/>
                  </a:lnTo>
                  <a:lnTo>
                    <a:pt x="58237" y="123581"/>
                  </a:lnTo>
                  <a:lnTo>
                    <a:pt x="88407" y="88407"/>
                  </a:lnTo>
                  <a:lnTo>
                    <a:pt x="123581" y="58237"/>
                  </a:lnTo>
                  <a:lnTo>
                    <a:pt x="163135" y="33689"/>
                  </a:lnTo>
                  <a:lnTo>
                    <a:pt x="206451" y="15387"/>
                  </a:lnTo>
                  <a:lnTo>
                    <a:pt x="252905" y="3950"/>
                  </a:lnTo>
                  <a:lnTo>
                    <a:pt x="301879" y="0"/>
                  </a:lnTo>
                  <a:lnTo>
                    <a:pt x="1880489" y="0"/>
                  </a:lnTo>
                  <a:lnTo>
                    <a:pt x="1929462" y="3950"/>
                  </a:lnTo>
                  <a:lnTo>
                    <a:pt x="1975916" y="15387"/>
                  </a:lnTo>
                  <a:lnTo>
                    <a:pt x="2019232" y="33689"/>
                  </a:lnTo>
                  <a:lnTo>
                    <a:pt x="2058786" y="58237"/>
                  </a:lnTo>
                  <a:lnTo>
                    <a:pt x="2093960" y="88407"/>
                  </a:lnTo>
                  <a:lnTo>
                    <a:pt x="2124130" y="123581"/>
                  </a:lnTo>
                  <a:lnTo>
                    <a:pt x="2148678" y="163135"/>
                  </a:lnTo>
                  <a:lnTo>
                    <a:pt x="2166980" y="206451"/>
                  </a:lnTo>
                  <a:lnTo>
                    <a:pt x="2178417" y="252905"/>
                  </a:lnTo>
                  <a:lnTo>
                    <a:pt x="2182367" y="301879"/>
                  </a:lnTo>
                  <a:lnTo>
                    <a:pt x="2182367" y="1509382"/>
                  </a:lnTo>
                  <a:lnTo>
                    <a:pt x="2178417" y="1558352"/>
                  </a:lnTo>
                  <a:lnTo>
                    <a:pt x="2166980" y="1604806"/>
                  </a:lnTo>
                  <a:lnTo>
                    <a:pt x="2148678" y="1648122"/>
                  </a:lnTo>
                  <a:lnTo>
                    <a:pt x="2124130" y="1687679"/>
                  </a:lnTo>
                  <a:lnTo>
                    <a:pt x="2093960" y="1722855"/>
                  </a:lnTo>
                  <a:lnTo>
                    <a:pt x="2058786" y="1753028"/>
                  </a:lnTo>
                  <a:lnTo>
                    <a:pt x="2019232" y="1777578"/>
                  </a:lnTo>
                  <a:lnTo>
                    <a:pt x="1975916" y="1795884"/>
                  </a:lnTo>
                  <a:lnTo>
                    <a:pt x="1929462" y="1807322"/>
                  </a:lnTo>
                  <a:lnTo>
                    <a:pt x="1880489" y="1811274"/>
                  </a:lnTo>
                  <a:lnTo>
                    <a:pt x="301879" y="1811274"/>
                  </a:lnTo>
                  <a:lnTo>
                    <a:pt x="252905" y="1807322"/>
                  </a:lnTo>
                  <a:lnTo>
                    <a:pt x="206451" y="1795884"/>
                  </a:lnTo>
                  <a:lnTo>
                    <a:pt x="163135" y="1777578"/>
                  </a:lnTo>
                  <a:lnTo>
                    <a:pt x="123581" y="1753028"/>
                  </a:lnTo>
                  <a:lnTo>
                    <a:pt x="88407" y="1722855"/>
                  </a:lnTo>
                  <a:lnTo>
                    <a:pt x="58237" y="1687679"/>
                  </a:lnTo>
                  <a:lnTo>
                    <a:pt x="33689" y="1648122"/>
                  </a:lnTo>
                  <a:lnTo>
                    <a:pt x="15387" y="1604806"/>
                  </a:lnTo>
                  <a:lnTo>
                    <a:pt x="3950" y="1558352"/>
                  </a:lnTo>
                  <a:lnTo>
                    <a:pt x="0" y="1509382"/>
                  </a:lnTo>
                  <a:lnTo>
                    <a:pt x="0" y="301879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6525514" y="4994147"/>
            <a:ext cx="1828800" cy="152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1770" indent="-17907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91770" algn="l"/>
              </a:tabLst>
            </a:pPr>
            <a:r>
              <a:rPr sz="1400" dirty="0">
                <a:latin typeface="Arial"/>
                <a:cs typeface="Arial"/>
              </a:rPr>
              <a:t>мірні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колби</a:t>
            </a:r>
            <a:endParaRPr sz="1400">
              <a:latin typeface="Arial"/>
              <a:cs typeface="Arial"/>
            </a:endParaRPr>
          </a:p>
          <a:p>
            <a:pPr marL="201295" indent="-189230">
              <a:lnSpc>
                <a:spcPct val="100000"/>
              </a:lnSpc>
              <a:spcBef>
                <a:spcPts val="40"/>
              </a:spcBef>
              <a:buFont typeface="Wingdings"/>
              <a:buChar char=""/>
              <a:tabLst>
                <a:tab pos="201930" algn="l"/>
              </a:tabLst>
            </a:pPr>
            <a:r>
              <a:rPr sz="1400" spc="-5" dirty="0">
                <a:latin typeface="Arial"/>
                <a:cs typeface="Arial"/>
              </a:rPr>
              <a:t>циліндри</a:t>
            </a:r>
            <a:endParaRPr sz="1400">
              <a:latin typeface="Arial"/>
              <a:cs typeface="Arial"/>
            </a:endParaRPr>
          </a:p>
          <a:p>
            <a:pPr marL="201295" indent="-189230">
              <a:lnSpc>
                <a:spcPct val="100000"/>
              </a:lnSpc>
              <a:buFont typeface="Wingdings"/>
              <a:buChar char=""/>
              <a:tabLst>
                <a:tab pos="201930" algn="l"/>
              </a:tabLst>
            </a:pPr>
            <a:r>
              <a:rPr sz="1400" spc="-5" dirty="0">
                <a:latin typeface="Arial"/>
                <a:cs typeface="Arial"/>
              </a:rPr>
              <a:t>мірні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стакани</a:t>
            </a:r>
            <a:endParaRPr sz="1400">
              <a:latin typeface="Arial"/>
              <a:cs typeface="Arial"/>
            </a:endParaRPr>
          </a:p>
          <a:p>
            <a:pPr marL="208915" marR="5080" indent="-196850">
              <a:lnSpc>
                <a:spcPct val="100000"/>
              </a:lnSpc>
              <a:buFont typeface="Wingdings"/>
              <a:buChar char=""/>
              <a:tabLst>
                <a:tab pos="201930" algn="l"/>
              </a:tabLst>
            </a:pPr>
            <a:r>
              <a:rPr sz="1400" spc="-10" dirty="0">
                <a:latin typeface="Arial"/>
                <a:cs typeface="Arial"/>
              </a:rPr>
              <a:t>бюретки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(бюреткові  установки)</a:t>
            </a:r>
            <a:endParaRPr sz="1400">
              <a:latin typeface="Arial"/>
              <a:cs typeface="Arial"/>
            </a:endParaRPr>
          </a:p>
          <a:p>
            <a:pPr marL="201295" indent="-189230">
              <a:lnSpc>
                <a:spcPct val="100000"/>
              </a:lnSpc>
              <a:buFont typeface="Wingdings"/>
              <a:buChar char=""/>
              <a:tabLst>
                <a:tab pos="201930" algn="l"/>
              </a:tabLst>
            </a:pPr>
            <a:r>
              <a:rPr sz="1400" spc="-15" dirty="0">
                <a:latin typeface="Arial"/>
                <a:cs typeface="Arial"/>
              </a:rPr>
              <a:t>аптечні </a:t>
            </a:r>
            <a:r>
              <a:rPr sz="1400" spc="-10" dirty="0">
                <a:latin typeface="Arial"/>
                <a:cs typeface="Arial"/>
              </a:rPr>
              <a:t>піпетки</a:t>
            </a:r>
            <a:endParaRPr sz="1400">
              <a:latin typeface="Arial"/>
              <a:cs typeface="Arial"/>
            </a:endParaRPr>
          </a:p>
          <a:p>
            <a:pPr marL="201295" indent="-189230">
              <a:lnSpc>
                <a:spcPct val="100000"/>
              </a:lnSpc>
              <a:buFont typeface="Wingdings"/>
              <a:buChar char=""/>
              <a:tabLst>
                <a:tab pos="201930" algn="l"/>
              </a:tabLst>
            </a:pPr>
            <a:r>
              <a:rPr sz="1400" spc="-5" dirty="0">
                <a:latin typeface="Arial"/>
                <a:cs typeface="Arial"/>
              </a:rPr>
              <a:t>краплемір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0" y="684276"/>
            <a:ext cx="9144000" cy="6168390"/>
            <a:chOff x="0" y="684276"/>
            <a:chExt cx="9144000" cy="6168390"/>
          </a:xfrm>
        </p:grpSpPr>
        <p:sp>
          <p:nvSpPr>
            <p:cNvPr id="71" name="object 71"/>
            <p:cNvSpPr/>
            <p:nvPr/>
          </p:nvSpPr>
          <p:spPr>
            <a:xfrm>
              <a:off x="836777" y="1620900"/>
              <a:ext cx="7105015" cy="3575050"/>
            </a:xfrm>
            <a:custGeom>
              <a:avLst/>
              <a:gdLst/>
              <a:ahLst/>
              <a:cxnLst/>
              <a:rect l="l" t="t" r="r" b="b"/>
              <a:pathLst>
                <a:path w="7105015" h="3575050">
                  <a:moveTo>
                    <a:pt x="1863750" y="0"/>
                  </a:moveTo>
                  <a:lnTo>
                    <a:pt x="0" y="0"/>
                  </a:lnTo>
                  <a:lnTo>
                    <a:pt x="0" y="742950"/>
                  </a:lnTo>
                  <a:lnTo>
                    <a:pt x="198958" y="742950"/>
                  </a:lnTo>
                  <a:lnTo>
                    <a:pt x="139979" y="777367"/>
                  </a:lnTo>
                  <a:lnTo>
                    <a:pt x="138950" y="781177"/>
                  </a:lnTo>
                  <a:lnTo>
                    <a:pt x="142481" y="787273"/>
                  </a:lnTo>
                  <a:lnTo>
                    <a:pt x="146367" y="788289"/>
                  </a:lnTo>
                  <a:lnTo>
                    <a:pt x="224104" y="742950"/>
                  </a:lnTo>
                  <a:lnTo>
                    <a:pt x="235000" y="736600"/>
                  </a:lnTo>
                  <a:lnTo>
                    <a:pt x="224104" y="730250"/>
                  </a:lnTo>
                  <a:lnTo>
                    <a:pt x="146367" y="684911"/>
                  </a:lnTo>
                  <a:lnTo>
                    <a:pt x="142481" y="685927"/>
                  </a:lnTo>
                  <a:lnTo>
                    <a:pt x="138950" y="692023"/>
                  </a:lnTo>
                  <a:lnTo>
                    <a:pt x="139979" y="695833"/>
                  </a:lnTo>
                  <a:lnTo>
                    <a:pt x="198958" y="730250"/>
                  </a:lnTo>
                  <a:lnTo>
                    <a:pt x="12700" y="730250"/>
                  </a:lnTo>
                  <a:lnTo>
                    <a:pt x="12700" y="12700"/>
                  </a:lnTo>
                  <a:lnTo>
                    <a:pt x="1863750" y="12700"/>
                  </a:lnTo>
                  <a:lnTo>
                    <a:pt x="1863750" y="6350"/>
                  </a:lnTo>
                  <a:lnTo>
                    <a:pt x="1863750" y="0"/>
                  </a:lnTo>
                  <a:close/>
                </a:path>
                <a:path w="7105015" h="3575050">
                  <a:moveTo>
                    <a:pt x="2306726" y="2642362"/>
                  </a:moveTo>
                  <a:lnTo>
                    <a:pt x="2221763" y="2591181"/>
                  </a:lnTo>
                  <a:lnTo>
                    <a:pt x="2218715" y="2589403"/>
                  </a:lnTo>
                  <a:lnTo>
                    <a:pt x="2214905" y="2590419"/>
                  </a:lnTo>
                  <a:lnTo>
                    <a:pt x="2213000" y="2593340"/>
                  </a:lnTo>
                  <a:lnTo>
                    <a:pt x="2211222" y="2596388"/>
                  </a:lnTo>
                  <a:lnTo>
                    <a:pt x="2212238" y="2600325"/>
                  </a:lnTo>
                  <a:lnTo>
                    <a:pt x="2270658" y="2635453"/>
                  </a:lnTo>
                  <a:lnTo>
                    <a:pt x="1949602" y="2631186"/>
                  </a:lnTo>
                  <a:lnTo>
                    <a:pt x="1949348" y="2643886"/>
                  </a:lnTo>
                  <a:lnTo>
                    <a:pt x="2270633" y="2648153"/>
                  </a:lnTo>
                  <a:lnTo>
                    <a:pt x="2214143" y="2680081"/>
                  </a:lnTo>
                  <a:lnTo>
                    <a:pt x="2211095" y="2681732"/>
                  </a:lnTo>
                  <a:lnTo>
                    <a:pt x="2210079" y="2685669"/>
                  </a:lnTo>
                  <a:lnTo>
                    <a:pt x="2211730" y="2688717"/>
                  </a:lnTo>
                  <a:lnTo>
                    <a:pt x="2213508" y="2691765"/>
                  </a:lnTo>
                  <a:lnTo>
                    <a:pt x="2217318" y="2692781"/>
                  </a:lnTo>
                  <a:lnTo>
                    <a:pt x="2220366" y="2691130"/>
                  </a:lnTo>
                  <a:lnTo>
                    <a:pt x="2295931" y="2648458"/>
                  </a:lnTo>
                  <a:lnTo>
                    <a:pt x="2306726" y="2642362"/>
                  </a:lnTo>
                  <a:close/>
                </a:path>
                <a:path w="7105015" h="3575050">
                  <a:moveTo>
                    <a:pt x="5521604" y="3529330"/>
                  </a:moveTo>
                  <a:lnTo>
                    <a:pt x="5518302" y="3529330"/>
                  </a:lnTo>
                  <a:lnTo>
                    <a:pt x="5518302" y="3522980"/>
                  </a:lnTo>
                  <a:lnTo>
                    <a:pt x="5518302" y="3519424"/>
                  </a:lnTo>
                  <a:lnTo>
                    <a:pt x="5515508" y="3516630"/>
                  </a:lnTo>
                  <a:lnTo>
                    <a:pt x="5066995" y="3516630"/>
                  </a:lnTo>
                  <a:lnTo>
                    <a:pt x="5125999" y="3482213"/>
                  </a:lnTo>
                  <a:lnTo>
                    <a:pt x="5127015" y="3478403"/>
                  </a:lnTo>
                  <a:lnTo>
                    <a:pt x="5123459" y="3472307"/>
                  </a:lnTo>
                  <a:lnTo>
                    <a:pt x="5119649" y="3471291"/>
                  </a:lnTo>
                  <a:lnTo>
                    <a:pt x="5031003" y="3522980"/>
                  </a:lnTo>
                  <a:lnTo>
                    <a:pt x="5119649" y="3574669"/>
                  </a:lnTo>
                  <a:lnTo>
                    <a:pt x="5123459" y="3573665"/>
                  </a:lnTo>
                  <a:lnTo>
                    <a:pt x="5127015" y="3567557"/>
                  </a:lnTo>
                  <a:lnTo>
                    <a:pt x="5125999" y="3563747"/>
                  </a:lnTo>
                  <a:lnTo>
                    <a:pt x="5066995" y="3529330"/>
                  </a:lnTo>
                  <a:lnTo>
                    <a:pt x="5505602" y="3529330"/>
                  </a:lnTo>
                  <a:lnTo>
                    <a:pt x="5505602" y="3539236"/>
                  </a:lnTo>
                  <a:lnTo>
                    <a:pt x="5508396" y="3542030"/>
                  </a:lnTo>
                  <a:lnTo>
                    <a:pt x="5521604" y="3542030"/>
                  </a:lnTo>
                  <a:lnTo>
                    <a:pt x="5521604" y="3535680"/>
                  </a:lnTo>
                  <a:lnTo>
                    <a:pt x="5521604" y="3529330"/>
                  </a:lnTo>
                  <a:close/>
                </a:path>
                <a:path w="7105015" h="3575050">
                  <a:moveTo>
                    <a:pt x="6928256" y="1521206"/>
                  </a:moveTo>
                  <a:lnTo>
                    <a:pt x="6915556" y="1521206"/>
                  </a:lnTo>
                  <a:lnTo>
                    <a:pt x="6915556" y="2635631"/>
                  </a:lnTo>
                  <a:lnTo>
                    <a:pt x="6148273" y="2635631"/>
                  </a:lnTo>
                  <a:lnTo>
                    <a:pt x="6207277" y="2601214"/>
                  </a:lnTo>
                  <a:lnTo>
                    <a:pt x="6208293" y="2597404"/>
                  </a:lnTo>
                  <a:lnTo>
                    <a:pt x="6204737" y="2591308"/>
                  </a:lnTo>
                  <a:lnTo>
                    <a:pt x="6200927" y="2590292"/>
                  </a:lnTo>
                  <a:lnTo>
                    <a:pt x="6112281" y="2641981"/>
                  </a:lnTo>
                  <a:lnTo>
                    <a:pt x="6200927" y="2693670"/>
                  </a:lnTo>
                  <a:lnTo>
                    <a:pt x="6204737" y="2692654"/>
                  </a:lnTo>
                  <a:lnTo>
                    <a:pt x="6208293" y="2686558"/>
                  </a:lnTo>
                  <a:lnTo>
                    <a:pt x="6207277" y="2682748"/>
                  </a:lnTo>
                  <a:lnTo>
                    <a:pt x="6148273" y="2648331"/>
                  </a:lnTo>
                  <a:lnTo>
                    <a:pt x="6928256" y="2648331"/>
                  </a:lnTo>
                  <a:lnTo>
                    <a:pt x="6928256" y="2641981"/>
                  </a:lnTo>
                  <a:lnTo>
                    <a:pt x="6928256" y="2635631"/>
                  </a:lnTo>
                  <a:lnTo>
                    <a:pt x="6928256" y="1521206"/>
                  </a:lnTo>
                  <a:close/>
                </a:path>
                <a:path w="7105015" h="3575050">
                  <a:moveTo>
                    <a:pt x="7104405" y="2810256"/>
                  </a:moveTo>
                  <a:lnTo>
                    <a:pt x="6148273" y="2810256"/>
                  </a:lnTo>
                  <a:lnTo>
                    <a:pt x="6207277" y="2775839"/>
                  </a:lnTo>
                  <a:lnTo>
                    <a:pt x="6208293" y="2772029"/>
                  </a:lnTo>
                  <a:lnTo>
                    <a:pt x="6204737" y="2765933"/>
                  </a:lnTo>
                  <a:lnTo>
                    <a:pt x="6200927" y="2764917"/>
                  </a:lnTo>
                  <a:lnTo>
                    <a:pt x="6112281" y="2816606"/>
                  </a:lnTo>
                  <a:lnTo>
                    <a:pt x="6200927" y="2868295"/>
                  </a:lnTo>
                  <a:lnTo>
                    <a:pt x="6204737" y="2867279"/>
                  </a:lnTo>
                  <a:lnTo>
                    <a:pt x="6208293" y="2861183"/>
                  </a:lnTo>
                  <a:lnTo>
                    <a:pt x="6207277" y="2857373"/>
                  </a:lnTo>
                  <a:lnTo>
                    <a:pt x="6148273" y="2822956"/>
                  </a:lnTo>
                  <a:lnTo>
                    <a:pt x="7091705" y="2822956"/>
                  </a:lnTo>
                  <a:lnTo>
                    <a:pt x="7091705" y="3237230"/>
                  </a:lnTo>
                  <a:lnTo>
                    <a:pt x="7104405" y="3237230"/>
                  </a:lnTo>
                  <a:lnTo>
                    <a:pt x="7104405" y="2822956"/>
                  </a:lnTo>
                  <a:lnTo>
                    <a:pt x="7104405" y="2816606"/>
                  </a:lnTo>
                  <a:lnTo>
                    <a:pt x="7104405" y="2810256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0" y="5511545"/>
              <a:ext cx="2843022" cy="1341120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0" y="4076699"/>
              <a:ext cx="934974" cy="117652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68630" y="2708148"/>
              <a:ext cx="1728216" cy="1152906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202168" y="684276"/>
              <a:ext cx="899922" cy="1130046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092695" y="3163061"/>
              <a:ext cx="2051303" cy="1678686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0" y="1276350"/>
              <a:ext cx="1258824" cy="857250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434833" y="1351788"/>
              <a:ext cx="723900" cy="723900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1176782" y="740410"/>
            <a:ext cx="630745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30" dirty="0">
                <a:latin typeface="Arial"/>
                <a:cs typeface="Arial"/>
              </a:rPr>
              <a:t>ДФУ </a:t>
            </a:r>
            <a:r>
              <a:rPr sz="1600" b="1" spc="-5" dirty="0">
                <a:latin typeface="Arial"/>
                <a:cs typeface="Arial"/>
              </a:rPr>
              <a:t>стаття 5.N.1.1, проект доповнення </a:t>
            </a:r>
            <a:r>
              <a:rPr sz="1600" b="1" dirty="0">
                <a:latin typeface="Arial"/>
                <a:cs typeface="Arial"/>
              </a:rPr>
              <a:t>до </a:t>
            </a:r>
            <a:r>
              <a:rPr sz="1600" b="1" spc="-5" dirty="0">
                <a:latin typeface="Arial"/>
                <a:cs typeface="Arial"/>
              </a:rPr>
              <a:t>статті </a:t>
            </a:r>
            <a:r>
              <a:rPr sz="1600" b="1" spc="-25" dirty="0">
                <a:latin typeface="Arial"/>
                <a:cs typeface="Arial"/>
              </a:rPr>
              <a:t>ГФУ </a:t>
            </a:r>
            <a:r>
              <a:rPr sz="1600" b="1" spc="-5" dirty="0">
                <a:latin typeface="Arial"/>
                <a:cs typeface="Arial"/>
              </a:rPr>
              <a:t>5.N.1.1,  </a:t>
            </a:r>
            <a:r>
              <a:rPr sz="1600" b="1" dirty="0">
                <a:latin typeface="Arial"/>
                <a:cs typeface="Arial"/>
              </a:rPr>
              <a:t>накази МОЗ </a:t>
            </a:r>
            <a:r>
              <a:rPr sz="1600" b="1" spc="-15" dirty="0">
                <a:latin typeface="Arial"/>
                <a:cs typeface="Arial"/>
              </a:rPr>
              <a:t>України </a:t>
            </a:r>
            <a:r>
              <a:rPr sz="1600" b="1" dirty="0">
                <a:latin typeface="Arial"/>
                <a:cs typeface="Arial"/>
              </a:rPr>
              <a:t>№ </a:t>
            </a:r>
            <a:r>
              <a:rPr sz="1600" b="1" spc="-5" dirty="0">
                <a:latin typeface="Arial"/>
                <a:cs typeface="Arial"/>
              </a:rPr>
              <a:t>197 </a:t>
            </a:r>
            <a:r>
              <a:rPr sz="1600" b="1" dirty="0">
                <a:latin typeface="Arial"/>
                <a:cs typeface="Arial"/>
              </a:rPr>
              <a:t>від </a:t>
            </a:r>
            <a:r>
              <a:rPr sz="1600" b="1" spc="-5" dirty="0">
                <a:latin typeface="Arial"/>
                <a:cs typeface="Arial"/>
              </a:rPr>
              <a:t>07.09.93 </a:t>
            </a:r>
            <a:r>
              <a:rPr sz="1600" b="1" spc="-55" dirty="0">
                <a:latin typeface="Arial"/>
                <a:cs typeface="Arial"/>
              </a:rPr>
              <a:t>г., </a:t>
            </a:r>
            <a:r>
              <a:rPr sz="1600" b="1" dirty="0">
                <a:latin typeface="Arial"/>
                <a:cs typeface="Arial"/>
              </a:rPr>
              <a:t>№ </a:t>
            </a:r>
            <a:r>
              <a:rPr sz="1600" b="1" spc="-5" dirty="0">
                <a:latin typeface="Arial"/>
                <a:cs typeface="Arial"/>
              </a:rPr>
              <a:t>812 </a:t>
            </a:r>
            <a:r>
              <a:rPr sz="1600" b="1" dirty="0">
                <a:latin typeface="Arial"/>
                <a:cs typeface="Arial"/>
              </a:rPr>
              <a:t>від </a:t>
            </a:r>
            <a:r>
              <a:rPr sz="1600" b="1" spc="-5" dirty="0">
                <a:latin typeface="Arial"/>
                <a:cs typeface="Arial"/>
              </a:rPr>
              <a:t>17.10.12</a:t>
            </a:r>
            <a:r>
              <a:rPr sz="1600" b="1" spc="125" dirty="0">
                <a:latin typeface="Arial"/>
                <a:cs typeface="Arial"/>
              </a:rPr>
              <a:t> </a:t>
            </a:r>
            <a:r>
              <a:rPr sz="1600" b="1" spc="-55" dirty="0">
                <a:latin typeface="Arial"/>
                <a:cs typeface="Arial"/>
              </a:rPr>
              <a:t>г.)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Arial"/>
              <a:cs typeface="Arial"/>
            </a:endParaRPr>
          </a:p>
          <a:p>
            <a:pPr marL="1977389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Способи </a:t>
            </a:r>
            <a:r>
              <a:rPr sz="1800" b="1" spc="-15" dirty="0">
                <a:latin typeface="Arial"/>
                <a:cs typeface="Arial"/>
              </a:rPr>
              <a:t>виготовлення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розчинів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80" name="object 80"/>
          <p:cNvSpPr txBox="1">
            <a:spLocks noGrp="1"/>
          </p:cNvSpPr>
          <p:nvPr>
            <p:ph type="title"/>
          </p:nvPr>
        </p:nvSpPr>
        <p:spPr>
          <a:xfrm>
            <a:off x="755141" y="172974"/>
            <a:ext cx="75482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19120" marR="5080" indent="-310705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4. </a:t>
            </a:r>
            <a:r>
              <a:rPr spc="-20" dirty="0"/>
              <a:t>РОЗЧИНИ. </a:t>
            </a:r>
            <a:r>
              <a:rPr spc="-15" dirty="0"/>
              <a:t>СПОСОБИ ПРОПИСУВАННЯ </a:t>
            </a:r>
            <a:r>
              <a:rPr spc="-5" dirty="0"/>
              <a:t>І </a:t>
            </a:r>
            <a:r>
              <a:rPr spc="-15" dirty="0"/>
              <a:t>ВИГОТОВЛЕННЯ  РОЗЧИНІВ</a:t>
            </a:r>
          </a:p>
        </p:txBody>
      </p:sp>
      <p:sp>
        <p:nvSpPr>
          <p:cNvPr id="82" name="object 82"/>
          <p:cNvSpPr/>
          <p:nvPr/>
        </p:nvSpPr>
        <p:spPr>
          <a:xfrm>
            <a:off x="2786252" y="5076190"/>
            <a:ext cx="357505" cy="103505"/>
          </a:xfrm>
          <a:custGeom>
            <a:avLst/>
            <a:gdLst/>
            <a:ahLst/>
            <a:cxnLst/>
            <a:rect l="l" t="t" r="r" b="b"/>
            <a:pathLst>
              <a:path w="357505" h="103504">
                <a:moveTo>
                  <a:pt x="332014" y="51689"/>
                </a:moveTo>
                <a:lnTo>
                  <a:pt x="262128" y="92456"/>
                </a:lnTo>
                <a:lnTo>
                  <a:pt x="261112" y="96266"/>
                </a:lnTo>
                <a:lnTo>
                  <a:pt x="264668" y="102362"/>
                </a:lnTo>
                <a:lnTo>
                  <a:pt x="268605" y="103378"/>
                </a:lnTo>
                <a:lnTo>
                  <a:pt x="346360" y="58039"/>
                </a:lnTo>
                <a:lnTo>
                  <a:pt x="344551" y="58039"/>
                </a:lnTo>
                <a:lnTo>
                  <a:pt x="344551" y="57150"/>
                </a:lnTo>
                <a:lnTo>
                  <a:pt x="341376" y="57150"/>
                </a:lnTo>
                <a:lnTo>
                  <a:pt x="332014" y="51689"/>
                </a:lnTo>
                <a:close/>
              </a:path>
              <a:path w="357505" h="103504">
                <a:moveTo>
                  <a:pt x="321128" y="45339"/>
                </a:moveTo>
                <a:lnTo>
                  <a:pt x="0" y="45339"/>
                </a:lnTo>
                <a:lnTo>
                  <a:pt x="0" y="58039"/>
                </a:lnTo>
                <a:lnTo>
                  <a:pt x="321128" y="58039"/>
                </a:lnTo>
                <a:lnTo>
                  <a:pt x="332014" y="51689"/>
                </a:lnTo>
                <a:lnTo>
                  <a:pt x="321128" y="45339"/>
                </a:lnTo>
                <a:close/>
              </a:path>
              <a:path w="357505" h="103504">
                <a:moveTo>
                  <a:pt x="346360" y="45339"/>
                </a:moveTo>
                <a:lnTo>
                  <a:pt x="344551" y="45339"/>
                </a:lnTo>
                <a:lnTo>
                  <a:pt x="344551" y="58039"/>
                </a:lnTo>
                <a:lnTo>
                  <a:pt x="346360" y="58039"/>
                </a:lnTo>
                <a:lnTo>
                  <a:pt x="357251" y="51689"/>
                </a:lnTo>
                <a:lnTo>
                  <a:pt x="346360" y="45339"/>
                </a:lnTo>
                <a:close/>
              </a:path>
              <a:path w="357505" h="103504">
                <a:moveTo>
                  <a:pt x="341376" y="46228"/>
                </a:moveTo>
                <a:lnTo>
                  <a:pt x="332014" y="51689"/>
                </a:lnTo>
                <a:lnTo>
                  <a:pt x="341376" y="57150"/>
                </a:lnTo>
                <a:lnTo>
                  <a:pt x="341376" y="46228"/>
                </a:lnTo>
                <a:close/>
              </a:path>
              <a:path w="357505" h="103504">
                <a:moveTo>
                  <a:pt x="344551" y="46228"/>
                </a:moveTo>
                <a:lnTo>
                  <a:pt x="341376" y="46228"/>
                </a:lnTo>
                <a:lnTo>
                  <a:pt x="341376" y="57150"/>
                </a:lnTo>
                <a:lnTo>
                  <a:pt x="344551" y="57150"/>
                </a:lnTo>
                <a:lnTo>
                  <a:pt x="344551" y="46228"/>
                </a:lnTo>
                <a:close/>
              </a:path>
              <a:path w="357505" h="103504">
                <a:moveTo>
                  <a:pt x="268605" y="0"/>
                </a:moveTo>
                <a:lnTo>
                  <a:pt x="264668" y="1016"/>
                </a:lnTo>
                <a:lnTo>
                  <a:pt x="261112" y="7112"/>
                </a:lnTo>
                <a:lnTo>
                  <a:pt x="262128" y="10922"/>
                </a:lnTo>
                <a:lnTo>
                  <a:pt x="332014" y="51689"/>
                </a:lnTo>
                <a:lnTo>
                  <a:pt x="341376" y="46228"/>
                </a:lnTo>
                <a:lnTo>
                  <a:pt x="344551" y="46228"/>
                </a:lnTo>
                <a:lnTo>
                  <a:pt x="344551" y="45339"/>
                </a:lnTo>
                <a:lnTo>
                  <a:pt x="346360" y="45339"/>
                </a:lnTo>
                <a:lnTo>
                  <a:pt x="268605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30551" y="816102"/>
            <a:ext cx="5141213" cy="5646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3785" y="-44560"/>
            <a:ext cx="7924163" cy="1251060"/>
          </a:xfrm>
          <a:prstGeom prst="rect">
            <a:avLst/>
          </a:prstGeom>
        </p:spPr>
        <p:txBody>
          <a:bodyPr vert="horz" wrap="square" lIns="0" tIns="58115" rIns="0" bIns="0" rtlCol="0">
            <a:spAutoFit/>
          </a:bodyPr>
          <a:lstStyle/>
          <a:p>
            <a:pPr marL="1994535" marR="5080" indent="-455930">
              <a:lnSpc>
                <a:spcPct val="148700"/>
              </a:lnSpc>
              <a:spcBef>
                <a:spcPts val="100"/>
              </a:spcBef>
            </a:pPr>
            <a:r>
              <a:rPr spc="-5" dirty="0"/>
              <a:t>5. </a:t>
            </a:r>
            <a:r>
              <a:rPr spc="-10" dirty="0"/>
              <a:t>ТЕХНОЛОГІЯ </a:t>
            </a:r>
            <a:r>
              <a:rPr spc="-5" dirty="0"/>
              <a:t>РІДКИХ </a:t>
            </a:r>
            <a:r>
              <a:rPr spc="-10" dirty="0"/>
              <a:t>ЛІКАРСЬКИХ ФОРМ  </a:t>
            </a:r>
            <a:r>
              <a:rPr spc="-15" dirty="0"/>
              <a:t>РОЗЧИНЕННЯ </a:t>
            </a:r>
            <a:r>
              <a:rPr spc="-10" dirty="0"/>
              <a:t>ЛІКАРСЬКИХ</a:t>
            </a:r>
            <a:r>
              <a:rPr spc="30" dirty="0"/>
              <a:t> </a:t>
            </a:r>
            <a:r>
              <a:rPr spc="-5" dirty="0"/>
              <a:t>РЕЧОВИН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422909" y="2827007"/>
            <a:ext cx="8076565" cy="569595"/>
            <a:chOff x="422909" y="2827007"/>
            <a:chExt cx="8076565" cy="569595"/>
          </a:xfrm>
        </p:grpSpPr>
        <p:sp>
          <p:nvSpPr>
            <p:cNvPr id="6" name="object 6"/>
            <p:cNvSpPr/>
            <p:nvPr/>
          </p:nvSpPr>
          <p:spPr>
            <a:xfrm>
              <a:off x="422909" y="2827007"/>
              <a:ext cx="8076438" cy="513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3785" y="2840735"/>
              <a:ext cx="7808976" cy="55549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9010" y="2853308"/>
              <a:ext cx="7991094" cy="42824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9010" y="2853308"/>
              <a:ext cx="7991475" cy="428625"/>
            </a:xfrm>
            <a:custGeom>
              <a:avLst/>
              <a:gdLst/>
              <a:ahLst/>
              <a:cxnLst/>
              <a:rect l="l" t="t" r="r" b="b"/>
              <a:pathLst>
                <a:path w="7991475" h="428625">
                  <a:moveTo>
                    <a:pt x="0" y="71374"/>
                  </a:moveTo>
                  <a:lnTo>
                    <a:pt x="5608" y="43612"/>
                  </a:lnTo>
                  <a:lnTo>
                    <a:pt x="20904" y="20923"/>
                  </a:lnTo>
                  <a:lnTo>
                    <a:pt x="43591" y="5615"/>
                  </a:lnTo>
                  <a:lnTo>
                    <a:pt x="71373" y="0"/>
                  </a:lnTo>
                  <a:lnTo>
                    <a:pt x="7919720" y="0"/>
                  </a:lnTo>
                  <a:lnTo>
                    <a:pt x="7947481" y="5615"/>
                  </a:lnTo>
                  <a:lnTo>
                    <a:pt x="7970170" y="20923"/>
                  </a:lnTo>
                  <a:lnTo>
                    <a:pt x="7985478" y="43612"/>
                  </a:lnTo>
                  <a:lnTo>
                    <a:pt x="7991094" y="71374"/>
                  </a:lnTo>
                  <a:lnTo>
                    <a:pt x="7991094" y="356869"/>
                  </a:lnTo>
                  <a:lnTo>
                    <a:pt x="7985478" y="384631"/>
                  </a:lnTo>
                  <a:lnTo>
                    <a:pt x="7970170" y="407320"/>
                  </a:lnTo>
                  <a:lnTo>
                    <a:pt x="7947481" y="422628"/>
                  </a:lnTo>
                  <a:lnTo>
                    <a:pt x="7919720" y="428243"/>
                  </a:lnTo>
                  <a:lnTo>
                    <a:pt x="71373" y="428243"/>
                  </a:lnTo>
                  <a:lnTo>
                    <a:pt x="43591" y="422628"/>
                  </a:lnTo>
                  <a:lnTo>
                    <a:pt x="20904" y="407320"/>
                  </a:lnTo>
                  <a:lnTo>
                    <a:pt x="5608" y="384631"/>
                  </a:lnTo>
                  <a:lnTo>
                    <a:pt x="0" y="356869"/>
                  </a:lnTo>
                  <a:lnTo>
                    <a:pt x="0" y="7137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5940" y="1239265"/>
            <a:ext cx="8200390" cy="1972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28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залежить від </a:t>
            </a:r>
            <a:r>
              <a:rPr sz="1800" dirty="0">
                <a:latin typeface="Arial"/>
                <a:cs typeface="Arial"/>
              </a:rPr>
              <a:t>фізико-хімічних </a:t>
            </a:r>
            <a:r>
              <a:rPr sz="1800" spc="-15" dirty="0">
                <a:latin typeface="Arial"/>
                <a:cs typeface="Arial"/>
              </a:rPr>
              <a:t>властивостей </a:t>
            </a:r>
            <a:r>
              <a:rPr sz="1800" dirty="0">
                <a:latin typeface="Arial"/>
                <a:cs typeface="Arial"/>
              </a:rPr>
              <a:t>лікарських </a:t>
            </a:r>
            <a:r>
              <a:rPr sz="1800" spc="-10" dirty="0">
                <a:latin typeface="Arial"/>
                <a:cs typeface="Arial"/>
              </a:rPr>
              <a:t>речовин </a:t>
            </a:r>
            <a:r>
              <a:rPr sz="1800" dirty="0">
                <a:latin typeface="Arial"/>
                <a:cs typeface="Arial"/>
              </a:rPr>
              <a:t>і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розчинника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Arial"/>
              <a:cs typeface="Arial"/>
            </a:endParaRPr>
          </a:p>
          <a:p>
            <a:pPr marL="355600" marR="1339850" indent="-342900">
              <a:lnSpc>
                <a:spcPct val="100000"/>
              </a:lnSpc>
              <a:spcBef>
                <a:spcPts val="5"/>
              </a:spcBef>
            </a:pPr>
            <a:r>
              <a:rPr sz="2000" b="1" i="1" spc="-15" dirty="0">
                <a:latin typeface="Arial"/>
                <a:cs typeface="Arial"/>
              </a:rPr>
              <a:t>Розчинність </a:t>
            </a:r>
            <a:r>
              <a:rPr sz="2000" spc="-5" dirty="0">
                <a:latin typeface="Arial"/>
                <a:cs typeface="Arial"/>
              </a:rPr>
              <a:t>– </a:t>
            </a:r>
            <a:r>
              <a:rPr sz="2000" spc="-10" dirty="0">
                <a:latin typeface="Arial"/>
                <a:cs typeface="Arial"/>
              </a:rPr>
              <a:t>властивість </a:t>
            </a:r>
            <a:r>
              <a:rPr sz="2000" spc="-15" dirty="0">
                <a:latin typeface="Arial"/>
                <a:cs typeface="Arial"/>
              </a:rPr>
              <a:t>речовин розчинятися </a:t>
            </a:r>
            <a:r>
              <a:rPr sz="2000" spc="-5" dirty="0">
                <a:latin typeface="Arial"/>
                <a:cs typeface="Arial"/>
              </a:rPr>
              <a:t>у </a:t>
            </a:r>
            <a:r>
              <a:rPr sz="2000" spc="-10" dirty="0">
                <a:latin typeface="Arial"/>
                <a:cs typeface="Arial"/>
              </a:rPr>
              <a:t>різних  розчинниках </a:t>
            </a:r>
            <a:r>
              <a:rPr sz="2000" spc="-5" dirty="0">
                <a:latin typeface="Arial"/>
                <a:cs typeface="Arial"/>
              </a:rPr>
              <a:t>(кількість </a:t>
            </a:r>
            <a:r>
              <a:rPr sz="2000" spc="-10" dirty="0">
                <a:latin typeface="Arial"/>
                <a:cs typeface="Arial"/>
              </a:rPr>
              <a:t>розчинника </a:t>
            </a:r>
            <a:r>
              <a:rPr sz="2000" spc="-5" dirty="0">
                <a:latin typeface="Arial"/>
                <a:cs typeface="Arial"/>
              </a:rPr>
              <a:t>на 1,0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речовини)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215900">
              <a:lnSpc>
                <a:spcPct val="100000"/>
              </a:lnSpc>
              <a:spcBef>
                <a:spcPts val="1760"/>
              </a:spcBef>
            </a:pPr>
            <a:r>
              <a:rPr sz="1800" b="1" i="1" spc="-5" dirty="0">
                <a:latin typeface="Arial"/>
                <a:cs typeface="Arial"/>
              </a:rPr>
              <a:t>«Подібне </a:t>
            </a:r>
            <a:r>
              <a:rPr sz="1800" b="1" i="1" spc="-10" dirty="0">
                <a:latin typeface="Arial"/>
                <a:cs typeface="Arial"/>
              </a:rPr>
              <a:t>розчиняється </a:t>
            </a:r>
            <a:r>
              <a:rPr sz="1800" b="1" i="1" dirty="0">
                <a:latin typeface="Arial"/>
                <a:cs typeface="Arial"/>
              </a:rPr>
              <a:t>у </a:t>
            </a:r>
            <a:r>
              <a:rPr sz="1800" b="1" i="1" spc="-5" dirty="0">
                <a:latin typeface="Arial"/>
                <a:cs typeface="Arial"/>
              </a:rPr>
              <a:t>подібному» </a:t>
            </a:r>
            <a:r>
              <a:rPr sz="1800" b="1" i="1" dirty="0">
                <a:latin typeface="Arial"/>
                <a:cs typeface="Arial"/>
              </a:rPr>
              <a:t>– </a:t>
            </a:r>
            <a:r>
              <a:rPr sz="1800" b="1" i="1" spc="-5" dirty="0">
                <a:latin typeface="Arial"/>
                <a:cs typeface="Arial"/>
              </a:rPr>
              <a:t>similia similibus</a:t>
            </a:r>
            <a:r>
              <a:rPr sz="1800" b="1" i="1" spc="3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solventur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54658" y="3612603"/>
            <a:ext cx="2943225" cy="1233805"/>
            <a:chOff x="1454658" y="3612603"/>
            <a:chExt cx="2943225" cy="1233805"/>
          </a:xfrm>
        </p:grpSpPr>
        <p:sp>
          <p:nvSpPr>
            <p:cNvPr id="12" name="object 12"/>
            <p:cNvSpPr/>
            <p:nvPr/>
          </p:nvSpPr>
          <p:spPr>
            <a:xfrm>
              <a:off x="1454658" y="3612642"/>
              <a:ext cx="2942843" cy="117271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41348" y="3612603"/>
              <a:ext cx="2664714" cy="123371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00759" y="3638931"/>
              <a:ext cx="2857500" cy="108737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00759" y="3638931"/>
              <a:ext cx="2857500" cy="1087755"/>
            </a:xfrm>
            <a:custGeom>
              <a:avLst/>
              <a:gdLst/>
              <a:ahLst/>
              <a:cxnLst/>
              <a:rect l="l" t="t" r="r" b="b"/>
              <a:pathLst>
                <a:path w="2857500" h="1087754">
                  <a:moveTo>
                    <a:pt x="0" y="181229"/>
                  </a:moveTo>
                  <a:lnTo>
                    <a:pt x="6474" y="133056"/>
                  </a:lnTo>
                  <a:lnTo>
                    <a:pt x="24746" y="89765"/>
                  </a:lnTo>
                  <a:lnTo>
                    <a:pt x="53086" y="53086"/>
                  </a:lnTo>
                  <a:lnTo>
                    <a:pt x="89765" y="24746"/>
                  </a:lnTo>
                  <a:lnTo>
                    <a:pt x="133056" y="6474"/>
                  </a:lnTo>
                  <a:lnTo>
                    <a:pt x="181228" y="0"/>
                  </a:lnTo>
                  <a:lnTo>
                    <a:pt x="2676270" y="0"/>
                  </a:lnTo>
                  <a:lnTo>
                    <a:pt x="2724443" y="6474"/>
                  </a:lnTo>
                  <a:lnTo>
                    <a:pt x="2767734" y="24746"/>
                  </a:lnTo>
                  <a:lnTo>
                    <a:pt x="2804414" y="53086"/>
                  </a:lnTo>
                  <a:lnTo>
                    <a:pt x="2832753" y="89765"/>
                  </a:lnTo>
                  <a:lnTo>
                    <a:pt x="2851025" y="133056"/>
                  </a:lnTo>
                  <a:lnTo>
                    <a:pt x="2857500" y="181229"/>
                  </a:lnTo>
                  <a:lnTo>
                    <a:pt x="2857500" y="906145"/>
                  </a:lnTo>
                  <a:lnTo>
                    <a:pt x="2851025" y="954317"/>
                  </a:lnTo>
                  <a:lnTo>
                    <a:pt x="2832753" y="997608"/>
                  </a:lnTo>
                  <a:lnTo>
                    <a:pt x="2804414" y="1034288"/>
                  </a:lnTo>
                  <a:lnTo>
                    <a:pt x="2767734" y="1062627"/>
                  </a:lnTo>
                  <a:lnTo>
                    <a:pt x="2724443" y="1080899"/>
                  </a:lnTo>
                  <a:lnTo>
                    <a:pt x="2676270" y="1087374"/>
                  </a:lnTo>
                  <a:lnTo>
                    <a:pt x="181228" y="1087374"/>
                  </a:lnTo>
                  <a:lnTo>
                    <a:pt x="133056" y="1080899"/>
                  </a:lnTo>
                  <a:lnTo>
                    <a:pt x="89765" y="1062627"/>
                  </a:lnTo>
                  <a:lnTo>
                    <a:pt x="53086" y="1034288"/>
                  </a:lnTo>
                  <a:lnTo>
                    <a:pt x="24746" y="997608"/>
                  </a:lnTo>
                  <a:lnTo>
                    <a:pt x="6474" y="954317"/>
                  </a:lnTo>
                  <a:lnTo>
                    <a:pt x="0" y="906145"/>
                  </a:lnTo>
                  <a:lnTo>
                    <a:pt x="0" y="181229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791970" y="3676141"/>
            <a:ext cx="230949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полярні речовини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–</a:t>
            </a:r>
            <a:endParaRPr sz="16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в </a:t>
            </a:r>
            <a:r>
              <a:rPr sz="1600" spc="-10" dirty="0">
                <a:latin typeface="Arial"/>
                <a:cs typeface="Arial"/>
              </a:rPr>
              <a:t>полярних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розчинниках  </a:t>
            </a:r>
            <a:r>
              <a:rPr sz="1600" spc="-15" dirty="0">
                <a:latin typeface="Arial"/>
                <a:cs typeface="Arial"/>
              </a:rPr>
              <a:t>(вода, </a:t>
            </a:r>
            <a:r>
              <a:rPr sz="1600" spc="-5" dirty="0">
                <a:latin typeface="Arial"/>
                <a:cs typeface="Arial"/>
              </a:rPr>
              <a:t>кислоти, низькі  спирти)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812029" y="3612641"/>
            <a:ext cx="2960370" cy="1172845"/>
            <a:chOff x="4812029" y="3612641"/>
            <a:chExt cx="2960370" cy="1172845"/>
          </a:xfrm>
        </p:grpSpPr>
        <p:sp>
          <p:nvSpPr>
            <p:cNvPr id="18" name="object 18"/>
            <p:cNvSpPr/>
            <p:nvPr/>
          </p:nvSpPr>
          <p:spPr>
            <a:xfrm>
              <a:off x="4812029" y="3612641"/>
              <a:ext cx="2942844" cy="117271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88991" y="3734536"/>
              <a:ext cx="2883408" cy="98986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858130" y="3638930"/>
              <a:ext cx="2857500" cy="108737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58130" y="3638930"/>
              <a:ext cx="2857500" cy="1087755"/>
            </a:xfrm>
            <a:custGeom>
              <a:avLst/>
              <a:gdLst/>
              <a:ahLst/>
              <a:cxnLst/>
              <a:rect l="l" t="t" r="r" b="b"/>
              <a:pathLst>
                <a:path w="2857500" h="1087754">
                  <a:moveTo>
                    <a:pt x="0" y="181229"/>
                  </a:moveTo>
                  <a:lnTo>
                    <a:pt x="6474" y="133056"/>
                  </a:lnTo>
                  <a:lnTo>
                    <a:pt x="24746" y="89765"/>
                  </a:lnTo>
                  <a:lnTo>
                    <a:pt x="53086" y="53086"/>
                  </a:lnTo>
                  <a:lnTo>
                    <a:pt x="89765" y="24746"/>
                  </a:lnTo>
                  <a:lnTo>
                    <a:pt x="133056" y="6474"/>
                  </a:lnTo>
                  <a:lnTo>
                    <a:pt x="181229" y="0"/>
                  </a:lnTo>
                  <a:lnTo>
                    <a:pt x="2676271" y="0"/>
                  </a:lnTo>
                  <a:lnTo>
                    <a:pt x="2724443" y="6474"/>
                  </a:lnTo>
                  <a:lnTo>
                    <a:pt x="2767734" y="24746"/>
                  </a:lnTo>
                  <a:lnTo>
                    <a:pt x="2804414" y="53086"/>
                  </a:lnTo>
                  <a:lnTo>
                    <a:pt x="2832753" y="89765"/>
                  </a:lnTo>
                  <a:lnTo>
                    <a:pt x="2851025" y="133056"/>
                  </a:lnTo>
                  <a:lnTo>
                    <a:pt x="2857500" y="181229"/>
                  </a:lnTo>
                  <a:lnTo>
                    <a:pt x="2857500" y="906145"/>
                  </a:lnTo>
                  <a:lnTo>
                    <a:pt x="2851025" y="954317"/>
                  </a:lnTo>
                  <a:lnTo>
                    <a:pt x="2832753" y="997608"/>
                  </a:lnTo>
                  <a:lnTo>
                    <a:pt x="2804413" y="1034288"/>
                  </a:lnTo>
                  <a:lnTo>
                    <a:pt x="2767734" y="1062627"/>
                  </a:lnTo>
                  <a:lnTo>
                    <a:pt x="2724443" y="1080899"/>
                  </a:lnTo>
                  <a:lnTo>
                    <a:pt x="2676271" y="1087374"/>
                  </a:lnTo>
                  <a:lnTo>
                    <a:pt x="181229" y="1087374"/>
                  </a:lnTo>
                  <a:lnTo>
                    <a:pt x="133056" y="1080899"/>
                  </a:lnTo>
                  <a:lnTo>
                    <a:pt x="89765" y="1062627"/>
                  </a:lnTo>
                  <a:lnTo>
                    <a:pt x="53086" y="1034288"/>
                  </a:lnTo>
                  <a:lnTo>
                    <a:pt x="24746" y="997608"/>
                  </a:lnTo>
                  <a:lnTo>
                    <a:pt x="6474" y="954317"/>
                  </a:lnTo>
                  <a:lnTo>
                    <a:pt x="0" y="906145"/>
                  </a:lnTo>
                  <a:lnTo>
                    <a:pt x="0" y="181229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040121" y="3798061"/>
            <a:ext cx="252793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Неполярні речовини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–</a:t>
            </a:r>
            <a:endParaRPr sz="16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у </a:t>
            </a:r>
            <a:r>
              <a:rPr sz="1600" spc="-10" dirty="0">
                <a:latin typeface="Arial"/>
                <a:cs typeface="Arial"/>
              </a:rPr>
              <a:t>неполярних розчинниках  </a:t>
            </a:r>
            <a:r>
              <a:rPr sz="1600" spc="-15" dirty="0">
                <a:latin typeface="Arial"/>
                <a:cs typeface="Arial"/>
              </a:rPr>
              <a:t>(вуглеводи </a:t>
            </a:r>
            <a:r>
              <a:rPr sz="1600" spc="-10" dirty="0">
                <a:latin typeface="Arial"/>
                <a:cs typeface="Arial"/>
              </a:rPr>
              <a:t>та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ін.)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28650" y="3210686"/>
            <a:ext cx="7523987" cy="3580256"/>
            <a:chOff x="628650" y="3210686"/>
            <a:chExt cx="7523987" cy="3580256"/>
          </a:xfrm>
        </p:grpSpPr>
        <p:sp>
          <p:nvSpPr>
            <p:cNvPr id="24" name="object 24"/>
            <p:cNvSpPr/>
            <p:nvPr/>
          </p:nvSpPr>
          <p:spPr>
            <a:xfrm>
              <a:off x="2877820" y="3210686"/>
              <a:ext cx="3460750" cy="428625"/>
            </a:xfrm>
            <a:custGeom>
              <a:avLst/>
              <a:gdLst/>
              <a:ahLst/>
              <a:cxnLst/>
              <a:rect l="l" t="t" r="r" b="b"/>
              <a:pathLst>
                <a:path w="3460750" h="428625">
                  <a:moveTo>
                    <a:pt x="103378" y="339979"/>
                  </a:moveTo>
                  <a:lnTo>
                    <a:pt x="102362" y="336169"/>
                  </a:lnTo>
                  <a:lnTo>
                    <a:pt x="96266" y="332613"/>
                  </a:lnTo>
                  <a:lnTo>
                    <a:pt x="92456" y="333629"/>
                  </a:lnTo>
                  <a:lnTo>
                    <a:pt x="58039" y="392633"/>
                  </a:lnTo>
                  <a:lnTo>
                    <a:pt x="58039" y="220599"/>
                  </a:lnTo>
                  <a:lnTo>
                    <a:pt x="58039" y="219329"/>
                  </a:lnTo>
                  <a:lnTo>
                    <a:pt x="59563" y="217805"/>
                  </a:lnTo>
                  <a:lnTo>
                    <a:pt x="59563" y="207899"/>
                  </a:lnTo>
                  <a:lnTo>
                    <a:pt x="59563" y="0"/>
                  </a:lnTo>
                  <a:lnTo>
                    <a:pt x="46863" y="0"/>
                  </a:lnTo>
                  <a:lnTo>
                    <a:pt x="46863" y="209232"/>
                  </a:lnTo>
                  <a:lnTo>
                    <a:pt x="45339" y="210820"/>
                  </a:lnTo>
                  <a:lnTo>
                    <a:pt x="45339" y="392633"/>
                  </a:lnTo>
                  <a:lnTo>
                    <a:pt x="10922" y="333629"/>
                  </a:lnTo>
                  <a:lnTo>
                    <a:pt x="7112" y="332613"/>
                  </a:lnTo>
                  <a:lnTo>
                    <a:pt x="1016" y="336169"/>
                  </a:lnTo>
                  <a:lnTo>
                    <a:pt x="0" y="339979"/>
                  </a:lnTo>
                  <a:lnTo>
                    <a:pt x="51689" y="428625"/>
                  </a:lnTo>
                  <a:lnTo>
                    <a:pt x="59016" y="416052"/>
                  </a:lnTo>
                  <a:lnTo>
                    <a:pt x="103378" y="339979"/>
                  </a:lnTo>
                  <a:close/>
                </a:path>
                <a:path w="3460750" h="428625">
                  <a:moveTo>
                    <a:pt x="3460750" y="339979"/>
                  </a:moveTo>
                  <a:lnTo>
                    <a:pt x="3459734" y="336169"/>
                  </a:lnTo>
                  <a:lnTo>
                    <a:pt x="3453638" y="332613"/>
                  </a:lnTo>
                  <a:lnTo>
                    <a:pt x="3449828" y="333629"/>
                  </a:lnTo>
                  <a:lnTo>
                    <a:pt x="3415411" y="392633"/>
                  </a:lnTo>
                  <a:lnTo>
                    <a:pt x="3415411" y="220599"/>
                  </a:lnTo>
                  <a:lnTo>
                    <a:pt x="3415411" y="219392"/>
                  </a:lnTo>
                  <a:lnTo>
                    <a:pt x="3417062" y="217805"/>
                  </a:lnTo>
                  <a:lnTo>
                    <a:pt x="3417062" y="207899"/>
                  </a:lnTo>
                  <a:lnTo>
                    <a:pt x="3417062" y="0"/>
                  </a:lnTo>
                  <a:lnTo>
                    <a:pt x="3404362" y="0"/>
                  </a:lnTo>
                  <a:lnTo>
                    <a:pt x="3404362" y="209105"/>
                  </a:lnTo>
                  <a:lnTo>
                    <a:pt x="3402711" y="210820"/>
                  </a:lnTo>
                  <a:lnTo>
                    <a:pt x="3402711" y="392633"/>
                  </a:lnTo>
                  <a:lnTo>
                    <a:pt x="3368294" y="333629"/>
                  </a:lnTo>
                  <a:lnTo>
                    <a:pt x="3364484" y="332613"/>
                  </a:lnTo>
                  <a:lnTo>
                    <a:pt x="3358388" y="336169"/>
                  </a:lnTo>
                  <a:lnTo>
                    <a:pt x="3357372" y="339979"/>
                  </a:lnTo>
                  <a:lnTo>
                    <a:pt x="3409061" y="428625"/>
                  </a:lnTo>
                  <a:lnTo>
                    <a:pt x="3416389" y="416052"/>
                  </a:lnTo>
                  <a:lnTo>
                    <a:pt x="3460750" y="339979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8650" y="4862320"/>
              <a:ext cx="2489454" cy="191795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419855" y="4850890"/>
              <a:ext cx="3060954" cy="194005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782561" y="4855462"/>
              <a:ext cx="1370076" cy="190957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5086" y="52019"/>
            <a:ext cx="7475220" cy="1283970"/>
          </a:xfrm>
          <a:prstGeom prst="rect">
            <a:avLst/>
          </a:prstGeom>
        </p:spPr>
        <p:txBody>
          <a:bodyPr vert="horz" wrap="square" lIns="0" tIns="184785" rIns="0" bIns="0" rtlCol="0">
            <a:spAutoFit/>
          </a:bodyPr>
          <a:lstStyle/>
          <a:p>
            <a:pPr marL="981075">
              <a:lnSpc>
                <a:spcPct val="100000"/>
              </a:lnSpc>
              <a:spcBef>
                <a:spcPts val="1455"/>
              </a:spcBef>
            </a:pPr>
            <a:r>
              <a:rPr sz="2000" b="1" spc="-5" dirty="0">
                <a:latin typeface="Arial"/>
                <a:cs typeface="Arial"/>
              </a:rPr>
              <a:t>5. </a:t>
            </a:r>
            <a:r>
              <a:rPr sz="2000" b="1" spc="-10" dirty="0">
                <a:latin typeface="Arial"/>
                <a:cs typeface="Arial"/>
              </a:rPr>
              <a:t>ТЕХНОЛОГІЯ </a:t>
            </a:r>
            <a:r>
              <a:rPr sz="2000" b="1" spc="-5" dirty="0">
                <a:latin typeface="Arial"/>
                <a:cs typeface="Arial"/>
              </a:rPr>
              <a:t>РІДКИХ </a:t>
            </a:r>
            <a:r>
              <a:rPr sz="2000" b="1" spc="-10" dirty="0">
                <a:latin typeface="Arial"/>
                <a:cs typeface="Arial"/>
              </a:rPr>
              <a:t>ЛІКАРСЬКИХ</a:t>
            </a:r>
            <a:r>
              <a:rPr sz="2000" b="1" spc="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ФОРМ</a:t>
            </a:r>
            <a:endParaRPr sz="2000">
              <a:latin typeface="Arial"/>
              <a:cs typeface="Arial"/>
            </a:endParaRPr>
          </a:p>
          <a:p>
            <a:pPr marL="328295" marR="5080" indent="-316230">
              <a:lnSpc>
                <a:spcPct val="100000"/>
              </a:lnSpc>
              <a:spcBef>
                <a:spcPts val="1350"/>
              </a:spcBef>
            </a:pPr>
            <a:r>
              <a:rPr sz="2000" spc="-5" dirty="0">
                <a:latin typeface="Arial"/>
                <a:cs typeface="Arial"/>
              </a:rPr>
              <a:t>Згідно </a:t>
            </a:r>
            <a:r>
              <a:rPr sz="2000" spc="-50" dirty="0">
                <a:latin typeface="Arial"/>
                <a:cs typeface="Arial"/>
              </a:rPr>
              <a:t>ДФУ </a:t>
            </a:r>
            <a:r>
              <a:rPr sz="2000" spc="-5" dirty="0">
                <a:latin typeface="Arial"/>
                <a:cs typeface="Arial"/>
              </a:rPr>
              <a:t>(Доповнення 1,0) </a:t>
            </a:r>
            <a:r>
              <a:rPr sz="2000" dirty="0">
                <a:latin typeface="Arial"/>
                <a:cs typeface="Arial"/>
              </a:rPr>
              <a:t>ступінь </a:t>
            </a:r>
            <a:r>
              <a:rPr sz="2000" spc="-15" dirty="0">
                <a:latin typeface="Arial"/>
                <a:cs typeface="Arial"/>
              </a:rPr>
              <a:t>розчинності </a:t>
            </a:r>
            <a:r>
              <a:rPr sz="2000" spc="-10" dirty="0">
                <a:latin typeface="Arial"/>
                <a:cs typeface="Arial"/>
              </a:rPr>
              <a:t>визначається  </a:t>
            </a:r>
            <a:r>
              <a:rPr sz="2000" spc="-5" dirty="0">
                <a:latin typeface="Arial"/>
                <a:cs typeface="Arial"/>
              </a:rPr>
              <a:t>як умовними </a:t>
            </a:r>
            <a:r>
              <a:rPr sz="2000" spc="-10" dirty="0">
                <a:latin typeface="Arial"/>
                <a:cs typeface="Arial"/>
              </a:rPr>
              <a:t>термінами, так </a:t>
            </a:r>
            <a:r>
              <a:rPr sz="2000" spc="-5" dirty="0">
                <a:latin typeface="Arial"/>
                <a:cs typeface="Arial"/>
              </a:rPr>
              <a:t>і кількісними</a:t>
            </a:r>
            <a:r>
              <a:rPr sz="2000" spc="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характеристиками: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45173" y="1636395"/>
          <a:ext cx="8446769" cy="42275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0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6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25" dirty="0">
                          <a:latin typeface="Arial"/>
                          <a:cs typeface="Arial"/>
                        </a:rPr>
                        <a:t>Умовні</a:t>
                      </a:r>
                      <a:r>
                        <a:rPr sz="18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терміни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29285" marR="392430" indent="-774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Кількість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розчинника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(мл), 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необхідної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для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розчинення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246505">
                        <a:lnSpc>
                          <a:spcPts val="2105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1,0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г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 речовини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32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spc="10" dirty="0">
                          <a:latin typeface="Arial"/>
                          <a:cs typeface="Arial"/>
                        </a:rPr>
                        <a:t>Дуже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легко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розчинний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до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32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Легко</a:t>
                      </a:r>
                      <a:r>
                        <a:rPr sz="1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розчинний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більше 1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до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10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20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Arial"/>
                          <a:cs typeface="Arial"/>
                        </a:rPr>
                        <a:t>Розчинний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більше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10 до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30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32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Помірно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розчинний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більше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30 до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100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332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5" dirty="0">
                          <a:latin typeface="Arial"/>
                          <a:cs typeface="Arial"/>
                        </a:rPr>
                        <a:t>Мало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розчинний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більше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100 до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1000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32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10" dirty="0">
                          <a:latin typeface="Arial"/>
                          <a:cs typeface="Arial"/>
                        </a:rPr>
                        <a:t>Дуже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мало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розчинний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більше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1000 до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10000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3316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Практично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нерозчинний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більше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 10000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378190" y="2538983"/>
            <a:ext cx="647700" cy="8702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0664" y="253657"/>
            <a:ext cx="7556752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5. </a:t>
            </a:r>
            <a:r>
              <a:rPr spc="-10" dirty="0"/>
              <a:t>ТЕХНОЛОГІЯ </a:t>
            </a:r>
            <a:r>
              <a:rPr spc="-5" dirty="0"/>
              <a:t>РІДКИХ </a:t>
            </a:r>
            <a:r>
              <a:rPr spc="-10" dirty="0"/>
              <a:t>ЛІКАРСЬКИХ</a:t>
            </a:r>
            <a:r>
              <a:rPr spc="10" dirty="0"/>
              <a:t> </a:t>
            </a:r>
            <a:r>
              <a:rPr spc="-10" dirty="0"/>
              <a:t>ФОРМ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740663" y="1210043"/>
            <a:ext cx="2443480" cy="746125"/>
            <a:chOff x="740663" y="1210043"/>
            <a:chExt cx="2443480" cy="746125"/>
          </a:xfrm>
        </p:grpSpPr>
        <p:sp>
          <p:nvSpPr>
            <p:cNvPr id="6" name="object 6"/>
            <p:cNvSpPr/>
            <p:nvPr/>
          </p:nvSpPr>
          <p:spPr>
            <a:xfrm>
              <a:off x="740663" y="1222209"/>
              <a:ext cx="2442972" cy="66145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39368" y="1210043"/>
              <a:ext cx="1879854" cy="74601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6764" y="1248536"/>
              <a:ext cx="2357628" cy="57607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6764" y="1248536"/>
              <a:ext cx="2357755" cy="576580"/>
            </a:xfrm>
            <a:custGeom>
              <a:avLst/>
              <a:gdLst/>
              <a:ahLst/>
              <a:cxnLst/>
              <a:rect l="l" t="t" r="r" b="b"/>
              <a:pathLst>
                <a:path w="2357755" h="576580">
                  <a:moveTo>
                    <a:pt x="0" y="96012"/>
                  </a:moveTo>
                  <a:lnTo>
                    <a:pt x="7545" y="58614"/>
                  </a:lnTo>
                  <a:lnTo>
                    <a:pt x="28122" y="28098"/>
                  </a:lnTo>
                  <a:lnTo>
                    <a:pt x="58641" y="7536"/>
                  </a:lnTo>
                  <a:lnTo>
                    <a:pt x="96012" y="0"/>
                  </a:lnTo>
                  <a:lnTo>
                    <a:pt x="2261616" y="0"/>
                  </a:lnTo>
                  <a:lnTo>
                    <a:pt x="2299013" y="7536"/>
                  </a:lnTo>
                  <a:lnTo>
                    <a:pt x="2329529" y="28098"/>
                  </a:lnTo>
                  <a:lnTo>
                    <a:pt x="2350091" y="58614"/>
                  </a:lnTo>
                  <a:lnTo>
                    <a:pt x="2357628" y="96012"/>
                  </a:lnTo>
                  <a:lnTo>
                    <a:pt x="2357628" y="480060"/>
                  </a:lnTo>
                  <a:lnTo>
                    <a:pt x="2350091" y="517457"/>
                  </a:lnTo>
                  <a:lnTo>
                    <a:pt x="2329529" y="547973"/>
                  </a:lnTo>
                  <a:lnTo>
                    <a:pt x="2299013" y="568535"/>
                  </a:lnTo>
                  <a:lnTo>
                    <a:pt x="2261616" y="576072"/>
                  </a:lnTo>
                  <a:lnTo>
                    <a:pt x="96012" y="576072"/>
                  </a:lnTo>
                  <a:lnTo>
                    <a:pt x="58641" y="568535"/>
                  </a:lnTo>
                  <a:lnTo>
                    <a:pt x="28122" y="547973"/>
                  </a:lnTo>
                  <a:lnTo>
                    <a:pt x="7545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90244" y="1273810"/>
            <a:ext cx="15855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0365" marR="5080" indent="-3683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Проці</a:t>
            </a:r>
            <a:r>
              <a:rPr sz="1600" b="1" spc="-10" dirty="0">
                <a:latin typeface="Arial"/>
                <a:cs typeface="Arial"/>
              </a:rPr>
              <a:t>д</a:t>
            </a:r>
            <a:r>
              <a:rPr sz="1600" b="1" dirty="0">
                <a:latin typeface="Arial"/>
                <a:cs typeface="Arial"/>
              </a:rPr>
              <a:t>жу</a:t>
            </a:r>
            <a:r>
              <a:rPr sz="1600" b="1" spc="-35" dirty="0">
                <a:latin typeface="Arial"/>
                <a:cs typeface="Arial"/>
              </a:rPr>
              <a:t>в</a:t>
            </a:r>
            <a:r>
              <a:rPr sz="1600" b="1" spc="-5" dirty="0">
                <a:latin typeface="Arial"/>
                <a:cs typeface="Arial"/>
              </a:rPr>
              <a:t>ан</a:t>
            </a:r>
            <a:r>
              <a:rPr sz="1600" b="1" spc="-10" dirty="0">
                <a:latin typeface="Arial"/>
                <a:cs typeface="Arial"/>
              </a:rPr>
              <a:t>н</a:t>
            </a:r>
            <a:r>
              <a:rPr sz="1600" b="1" dirty="0">
                <a:latin typeface="Arial"/>
                <a:cs typeface="Arial"/>
              </a:rPr>
              <a:t>я  (Colatio)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153661" y="1172717"/>
            <a:ext cx="3590290" cy="829944"/>
            <a:chOff x="4153661" y="1172717"/>
            <a:chExt cx="3590290" cy="829944"/>
          </a:xfrm>
        </p:grpSpPr>
        <p:sp>
          <p:nvSpPr>
            <p:cNvPr id="12" name="object 12"/>
            <p:cNvSpPr/>
            <p:nvPr/>
          </p:nvSpPr>
          <p:spPr>
            <a:xfrm>
              <a:off x="4195571" y="1222209"/>
              <a:ext cx="3470910" cy="66145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53661" y="1172717"/>
              <a:ext cx="3589782" cy="82981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41672" y="1248536"/>
              <a:ext cx="3385566" cy="57607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41672" y="1248536"/>
              <a:ext cx="3385820" cy="576580"/>
            </a:xfrm>
            <a:custGeom>
              <a:avLst/>
              <a:gdLst/>
              <a:ahLst/>
              <a:cxnLst/>
              <a:rect l="l" t="t" r="r" b="b"/>
              <a:pathLst>
                <a:path w="3385820" h="576580">
                  <a:moveTo>
                    <a:pt x="0" y="96012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3289554" y="0"/>
                  </a:lnTo>
                  <a:lnTo>
                    <a:pt x="3326951" y="7536"/>
                  </a:lnTo>
                  <a:lnTo>
                    <a:pt x="3357467" y="28098"/>
                  </a:lnTo>
                  <a:lnTo>
                    <a:pt x="3378029" y="58614"/>
                  </a:lnTo>
                  <a:lnTo>
                    <a:pt x="3385566" y="96012"/>
                  </a:lnTo>
                  <a:lnTo>
                    <a:pt x="3385566" y="480060"/>
                  </a:lnTo>
                  <a:lnTo>
                    <a:pt x="3378029" y="517457"/>
                  </a:lnTo>
                  <a:lnTo>
                    <a:pt x="3357467" y="547973"/>
                  </a:lnTo>
                  <a:lnTo>
                    <a:pt x="3326951" y="568535"/>
                  </a:lnTo>
                  <a:lnTo>
                    <a:pt x="3289554" y="576072"/>
                  </a:lnTo>
                  <a:lnTo>
                    <a:pt x="96012" y="576072"/>
                  </a:lnTo>
                  <a:lnTo>
                    <a:pt x="58614" y="568535"/>
                  </a:lnTo>
                  <a:lnTo>
                    <a:pt x="28098" y="547973"/>
                  </a:lnTo>
                  <a:lnTo>
                    <a:pt x="7536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319270" y="1243329"/>
            <a:ext cx="3270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912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застосовується </a:t>
            </a:r>
            <a:r>
              <a:rPr sz="1800" spc="-5" dirty="0">
                <a:latin typeface="Arial"/>
                <a:cs typeface="Arial"/>
              </a:rPr>
              <a:t>для  відокремлення </a:t>
            </a:r>
            <a:r>
              <a:rPr sz="1800" spc="-15" dirty="0">
                <a:latin typeface="Arial"/>
                <a:cs typeface="Arial"/>
              </a:rPr>
              <a:t>великих </a:t>
            </a:r>
            <a:r>
              <a:rPr sz="1800" spc="-5" dirty="0">
                <a:latin typeface="Arial"/>
                <a:cs typeface="Arial"/>
              </a:rPr>
              <a:t>часток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29945" y="2222766"/>
            <a:ext cx="3251835" cy="1106170"/>
            <a:chOff x="329945" y="2222766"/>
            <a:chExt cx="3251835" cy="1106170"/>
          </a:xfrm>
        </p:grpSpPr>
        <p:sp>
          <p:nvSpPr>
            <p:cNvPr id="18" name="object 18"/>
            <p:cNvSpPr/>
            <p:nvPr/>
          </p:nvSpPr>
          <p:spPr>
            <a:xfrm>
              <a:off x="380237" y="2230373"/>
              <a:ext cx="3181350" cy="102184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9945" y="2222766"/>
              <a:ext cx="3251454" cy="110564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6338" y="2256662"/>
              <a:ext cx="3096006" cy="93649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26338" y="2256662"/>
              <a:ext cx="3096260" cy="936625"/>
            </a:xfrm>
            <a:custGeom>
              <a:avLst/>
              <a:gdLst/>
              <a:ahLst/>
              <a:cxnLst/>
              <a:rect l="l" t="t" r="r" b="b"/>
              <a:pathLst>
                <a:path w="3096260" h="936625">
                  <a:moveTo>
                    <a:pt x="0" y="156083"/>
                  </a:moveTo>
                  <a:lnTo>
                    <a:pt x="7957" y="106736"/>
                  </a:lnTo>
                  <a:lnTo>
                    <a:pt x="30117" y="63889"/>
                  </a:lnTo>
                  <a:lnTo>
                    <a:pt x="63905" y="30106"/>
                  </a:lnTo>
                  <a:lnTo>
                    <a:pt x="106751" y="7954"/>
                  </a:lnTo>
                  <a:lnTo>
                    <a:pt x="156083" y="0"/>
                  </a:lnTo>
                  <a:lnTo>
                    <a:pt x="2939923" y="0"/>
                  </a:lnTo>
                  <a:lnTo>
                    <a:pt x="2989269" y="7954"/>
                  </a:lnTo>
                  <a:lnTo>
                    <a:pt x="3032116" y="30106"/>
                  </a:lnTo>
                  <a:lnTo>
                    <a:pt x="3065899" y="63889"/>
                  </a:lnTo>
                  <a:lnTo>
                    <a:pt x="3088051" y="106736"/>
                  </a:lnTo>
                  <a:lnTo>
                    <a:pt x="3096006" y="156083"/>
                  </a:lnTo>
                  <a:lnTo>
                    <a:pt x="3096006" y="780414"/>
                  </a:lnTo>
                  <a:lnTo>
                    <a:pt x="3088051" y="829761"/>
                  </a:lnTo>
                  <a:lnTo>
                    <a:pt x="3065899" y="872608"/>
                  </a:lnTo>
                  <a:lnTo>
                    <a:pt x="3032116" y="906391"/>
                  </a:lnTo>
                  <a:lnTo>
                    <a:pt x="2989269" y="928543"/>
                  </a:lnTo>
                  <a:lnTo>
                    <a:pt x="2939923" y="936498"/>
                  </a:lnTo>
                  <a:lnTo>
                    <a:pt x="156083" y="936498"/>
                  </a:lnTo>
                  <a:lnTo>
                    <a:pt x="106751" y="928543"/>
                  </a:lnTo>
                  <a:lnTo>
                    <a:pt x="63905" y="906391"/>
                  </a:lnTo>
                  <a:lnTo>
                    <a:pt x="30117" y="872608"/>
                  </a:lnTo>
                  <a:lnTo>
                    <a:pt x="7957" y="829761"/>
                  </a:lnTo>
                  <a:lnTo>
                    <a:pt x="0" y="780414"/>
                  </a:lnTo>
                  <a:lnTo>
                    <a:pt x="0" y="15608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95300" y="2293111"/>
            <a:ext cx="2860040" cy="850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8440" indent="-205740">
              <a:lnSpc>
                <a:spcPct val="100000"/>
              </a:lnSpc>
              <a:spcBef>
                <a:spcPts val="100"/>
              </a:spcBef>
              <a:buSzPct val="88888"/>
              <a:buFont typeface="Wingdings"/>
              <a:buChar char=""/>
              <a:tabLst>
                <a:tab pos="218440" algn="l"/>
              </a:tabLst>
            </a:pPr>
            <a:r>
              <a:rPr sz="1800" spc="-5" dirty="0">
                <a:latin typeface="Arial"/>
                <a:cs typeface="Arial"/>
              </a:rPr>
              <a:t>мікстури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  <a:buSzPct val="94444"/>
              <a:buFont typeface="Wingdings"/>
              <a:buChar char=""/>
              <a:tabLst>
                <a:tab pos="193040" algn="l"/>
              </a:tabLst>
            </a:pPr>
            <a:r>
              <a:rPr sz="1800" spc="-15" dirty="0">
                <a:latin typeface="Arial"/>
                <a:cs typeface="Arial"/>
              </a:rPr>
              <a:t>розчини </a:t>
            </a:r>
            <a:r>
              <a:rPr sz="1800" spc="-5" dirty="0">
                <a:latin typeface="Arial"/>
                <a:cs typeface="Arial"/>
              </a:rPr>
              <a:t>для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зовнішнього  застосування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909821" y="2228088"/>
            <a:ext cx="4268470" cy="1525905"/>
            <a:chOff x="3909821" y="2228088"/>
            <a:chExt cx="4268470" cy="1525905"/>
          </a:xfrm>
        </p:grpSpPr>
        <p:sp>
          <p:nvSpPr>
            <p:cNvPr id="24" name="object 24"/>
            <p:cNvSpPr/>
            <p:nvPr/>
          </p:nvSpPr>
          <p:spPr>
            <a:xfrm>
              <a:off x="3909821" y="2228088"/>
              <a:ext cx="4260341" cy="152552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00499" y="2336292"/>
              <a:ext cx="4177284" cy="137845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55922" y="2254377"/>
              <a:ext cx="4174998" cy="144018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55922" y="2254377"/>
              <a:ext cx="4175125" cy="1440180"/>
            </a:xfrm>
            <a:custGeom>
              <a:avLst/>
              <a:gdLst/>
              <a:ahLst/>
              <a:cxnLst/>
              <a:rect l="l" t="t" r="r" b="b"/>
              <a:pathLst>
                <a:path w="4175125" h="1440179">
                  <a:moveTo>
                    <a:pt x="0" y="240030"/>
                  </a:moveTo>
                  <a:lnTo>
                    <a:pt x="4875" y="191648"/>
                  </a:lnTo>
                  <a:lnTo>
                    <a:pt x="18859" y="146589"/>
                  </a:lnTo>
                  <a:lnTo>
                    <a:pt x="40987" y="105816"/>
                  </a:lnTo>
                  <a:lnTo>
                    <a:pt x="70294" y="70294"/>
                  </a:lnTo>
                  <a:lnTo>
                    <a:pt x="105816" y="40987"/>
                  </a:lnTo>
                  <a:lnTo>
                    <a:pt x="146589" y="18859"/>
                  </a:lnTo>
                  <a:lnTo>
                    <a:pt x="191648" y="4875"/>
                  </a:lnTo>
                  <a:lnTo>
                    <a:pt x="240029" y="0"/>
                  </a:lnTo>
                  <a:lnTo>
                    <a:pt x="3934968" y="0"/>
                  </a:lnTo>
                  <a:lnTo>
                    <a:pt x="3983349" y="4875"/>
                  </a:lnTo>
                  <a:lnTo>
                    <a:pt x="4028408" y="18859"/>
                  </a:lnTo>
                  <a:lnTo>
                    <a:pt x="4069181" y="40987"/>
                  </a:lnTo>
                  <a:lnTo>
                    <a:pt x="4104703" y="70294"/>
                  </a:lnTo>
                  <a:lnTo>
                    <a:pt x="4134010" y="105816"/>
                  </a:lnTo>
                  <a:lnTo>
                    <a:pt x="4156138" y="146589"/>
                  </a:lnTo>
                  <a:lnTo>
                    <a:pt x="4170122" y="191648"/>
                  </a:lnTo>
                  <a:lnTo>
                    <a:pt x="4174998" y="240030"/>
                  </a:lnTo>
                  <a:lnTo>
                    <a:pt x="4174998" y="1200150"/>
                  </a:lnTo>
                  <a:lnTo>
                    <a:pt x="4170122" y="1248531"/>
                  </a:lnTo>
                  <a:lnTo>
                    <a:pt x="4156138" y="1293590"/>
                  </a:lnTo>
                  <a:lnTo>
                    <a:pt x="4134010" y="1334363"/>
                  </a:lnTo>
                  <a:lnTo>
                    <a:pt x="4104703" y="1369885"/>
                  </a:lnTo>
                  <a:lnTo>
                    <a:pt x="4069181" y="1399192"/>
                  </a:lnTo>
                  <a:lnTo>
                    <a:pt x="4028408" y="1421320"/>
                  </a:lnTo>
                  <a:lnTo>
                    <a:pt x="3983349" y="1435304"/>
                  </a:lnTo>
                  <a:lnTo>
                    <a:pt x="3934968" y="1440180"/>
                  </a:lnTo>
                  <a:lnTo>
                    <a:pt x="240029" y="1440180"/>
                  </a:lnTo>
                  <a:lnTo>
                    <a:pt x="191648" y="1435304"/>
                  </a:lnTo>
                  <a:lnTo>
                    <a:pt x="146589" y="1421320"/>
                  </a:lnTo>
                  <a:lnTo>
                    <a:pt x="105816" y="1399192"/>
                  </a:lnTo>
                  <a:lnTo>
                    <a:pt x="70294" y="1369885"/>
                  </a:lnTo>
                  <a:lnTo>
                    <a:pt x="40987" y="1334363"/>
                  </a:lnTo>
                  <a:lnTo>
                    <a:pt x="18859" y="1293590"/>
                  </a:lnTo>
                  <a:lnTo>
                    <a:pt x="4875" y="1248531"/>
                  </a:lnTo>
                  <a:lnTo>
                    <a:pt x="0" y="1200150"/>
                  </a:lnTo>
                  <a:lnTo>
                    <a:pt x="0" y="24003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166361" y="2407158"/>
            <a:ext cx="378841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Рідину </a:t>
            </a:r>
            <a:r>
              <a:rPr sz="1800" spc="-5" dirty="0">
                <a:latin typeface="Arial"/>
                <a:cs typeface="Arial"/>
              </a:rPr>
              <a:t>пропускають </a:t>
            </a:r>
            <a:r>
              <a:rPr sz="1800" dirty="0">
                <a:latin typeface="Arial"/>
                <a:cs typeface="Arial"/>
              </a:rPr>
              <a:t>крізь </a:t>
            </a:r>
            <a:r>
              <a:rPr sz="1800" spc="-10" dirty="0">
                <a:latin typeface="Arial"/>
                <a:cs typeface="Arial"/>
              </a:rPr>
              <a:t>жмуточок  </a:t>
            </a:r>
            <a:r>
              <a:rPr sz="1800" spc="-20" dirty="0">
                <a:latin typeface="Arial"/>
                <a:cs typeface="Arial"/>
              </a:rPr>
              <a:t>вати </a:t>
            </a:r>
            <a:r>
              <a:rPr sz="1800" spc="-5" dirty="0">
                <a:latin typeface="Arial"/>
                <a:cs typeface="Arial"/>
              </a:rPr>
              <a:t>або </a:t>
            </a:r>
            <a:r>
              <a:rPr sz="1800" dirty="0">
                <a:latin typeface="Arial"/>
                <a:cs typeface="Arial"/>
              </a:rPr>
              <a:t>декілька </a:t>
            </a:r>
            <a:r>
              <a:rPr sz="1800" spc="-5" dirty="0">
                <a:latin typeface="Arial"/>
                <a:cs typeface="Arial"/>
              </a:rPr>
              <a:t>шарів </a:t>
            </a:r>
            <a:r>
              <a:rPr sz="1800" spc="-15" dirty="0">
                <a:latin typeface="Arial"/>
                <a:cs typeface="Arial"/>
              </a:rPr>
              <a:t>марлі,  </a:t>
            </a:r>
            <a:r>
              <a:rPr sz="1800" spc="-5" dirty="0">
                <a:latin typeface="Arial"/>
                <a:cs typeface="Arial"/>
              </a:rPr>
              <a:t>рідше </a:t>
            </a:r>
            <a:r>
              <a:rPr sz="1800" dirty="0">
                <a:latin typeface="Arial"/>
                <a:cs typeface="Arial"/>
              </a:rPr>
              <a:t>– </a:t>
            </a:r>
            <a:r>
              <a:rPr sz="1800" spc="-10" dirty="0">
                <a:latin typeface="Arial"/>
                <a:cs typeface="Arial"/>
              </a:rPr>
              <a:t>полотна, </a:t>
            </a:r>
            <a:r>
              <a:rPr sz="1800" spc="-30" dirty="0">
                <a:latin typeface="Arial"/>
                <a:cs typeface="Arial"/>
              </a:rPr>
              <a:t>шовку, </a:t>
            </a:r>
            <a:r>
              <a:rPr sz="1800" dirty="0">
                <a:latin typeface="Arial"/>
                <a:cs typeface="Arial"/>
              </a:rPr>
              <a:t>капрону </a:t>
            </a:r>
            <a:r>
              <a:rPr sz="1800" spc="-10" dirty="0">
                <a:latin typeface="Arial"/>
                <a:cs typeface="Arial"/>
              </a:rPr>
              <a:t>та  </a:t>
            </a:r>
            <a:r>
              <a:rPr sz="1800" spc="-5" dirty="0">
                <a:latin typeface="Arial"/>
                <a:cs typeface="Arial"/>
              </a:rPr>
              <a:t>інших </a:t>
            </a:r>
            <a:r>
              <a:rPr sz="1800" dirty="0">
                <a:latin typeface="Arial"/>
                <a:cs typeface="Arial"/>
              </a:rPr>
              <a:t>тканин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25018" y="1485646"/>
            <a:ext cx="5570220" cy="3105150"/>
            <a:chOff x="525018" y="1485646"/>
            <a:chExt cx="5570220" cy="3105150"/>
          </a:xfrm>
        </p:grpSpPr>
        <p:sp>
          <p:nvSpPr>
            <p:cNvPr id="30" name="object 30"/>
            <p:cNvSpPr/>
            <p:nvPr/>
          </p:nvSpPr>
          <p:spPr>
            <a:xfrm>
              <a:off x="3144393" y="1485645"/>
              <a:ext cx="2950845" cy="768985"/>
            </a:xfrm>
            <a:custGeom>
              <a:avLst/>
              <a:gdLst/>
              <a:ahLst/>
              <a:cxnLst/>
              <a:rect l="l" t="t" r="r" b="b"/>
              <a:pathLst>
                <a:path w="2950845" h="768985">
                  <a:moveTo>
                    <a:pt x="1097026" y="51689"/>
                  </a:moveTo>
                  <a:lnTo>
                    <a:pt x="1086129" y="45339"/>
                  </a:lnTo>
                  <a:lnTo>
                    <a:pt x="1008380" y="0"/>
                  </a:lnTo>
                  <a:lnTo>
                    <a:pt x="1004443" y="1016"/>
                  </a:lnTo>
                  <a:lnTo>
                    <a:pt x="1000887" y="7112"/>
                  </a:lnTo>
                  <a:lnTo>
                    <a:pt x="1001903" y="10922"/>
                  </a:lnTo>
                  <a:lnTo>
                    <a:pt x="1060881" y="45339"/>
                  </a:lnTo>
                  <a:lnTo>
                    <a:pt x="0" y="45339"/>
                  </a:lnTo>
                  <a:lnTo>
                    <a:pt x="0" y="58039"/>
                  </a:lnTo>
                  <a:lnTo>
                    <a:pt x="1060881" y="58039"/>
                  </a:lnTo>
                  <a:lnTo>
                    <a:pt x="1001903" y="92456"/>
                  </a:lnTo>
                  <a:lnTo>
                    <a:pt x="1000887" y="96266"/>
                  </a:lnTo>
                  <a:lnTo>
                    <a:pt x="1004443" y="102362"/>
                  </a:lnTo>
                  <a:lnTo>
                    <a:pt x="1008380" y="103378"/>
                  </a:lnTo>
                  <a:lnTo>
                    <a:pt x="1086129" y="58039"/>
                  </a:lnTo>
                  <a:lnTo>
                    <a:pt x="1097026" y="51689"/>
                  </a:lnTo>
                  <a:close/>
                </a:path>
                <a:path w="2950845" h="768985">
                  <a:moveTo>
                    <a:pt x="2950337" y="680212"/>
                  </a:moveTo>
                  <a:lnTo>
                    <a:pt x="2949321" y="676275"/>
                  </a:lnTo>
                  <a:lnTo>
                    <a:pt x="2943225" y="672719"/>
                  </a:lnTo>
                  <a:lnTo>
                    <a:pt x="2939415" y="673735"/>
                  </a:lnTo>
                  <a:lnTo>
                    <a:pt x="2904998" y="732739"/>
                  </a:lnTo>
                  <a:lnTo>
                    <a:pt x="2904998" y="338963"/>
                  </a:lnTo>
                  <a:lnTo>
                    <a:pt x="2892298" y="338963"/>
                  </a:lnTo>
                  <a:lnTo>
                    <a:pt x="2892298" y="732739"/>
                  </a:lnTo>
                  <a:lnTo>
                    <a:pt x="2857881" y="673735"/>
                  </a:lnTo>
                  <a:lnTo>
                    <a:pt x="2854071" y="672719"/>
                  </a:lnTo>
                  <a:lnTo>
                    <a:pt x="2847975" y="676275"/>
                  </a:lnTo>
                  <a:lnTo>
                    <a:pt x="2846959" y="680212"/>
                  </a:lnTo>
                  <a:lnTo>
                    <a:pt x="2898648" y="768858"/>
                  </a:lnTo>
                  <a:lnTo>
                    <a:pt x="2906052" y="756158"/>
                  </a:lnTo>
                  <a:lnTo>
                    <a:pt x="2950337" y="680212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25018" y="3814584"/>
              <a:ext cx="2755392" cy="65225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58595" y="3760469"/>
              <a:ext cx="1988819" cy="82981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71119" y="3840861"/>
              <a:ext cx="2670048" cy="56692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616127" y="3831335"/>
            <a:ext cx="25806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algn="ctr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Arial"/>
                <a:cs typeface="Arial"/>
              </a:rPr>
              <a:t>Фільтрування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803910" algn="l"/>
                <a:tab pos="2553970" algn="l"/>
              </a:tabLst>
            </a:pPr>
            <a:r>
              <a:rPr sz="1800" b="1" u="sng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 	</a:t>
            </a:r>
            <a:r>
              <a:rPr sz="1800" b="1" u="sng" spc="-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(Filtratio</a:t>
            </a:r>
            <a:r>
              <a:rPr sz="1600" b="1" u="sng" spc="-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)	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880103" y="3810000"/>
            <a:ext cx="4417695" cy="1104265"/>
            <a:chOff x="3880103" y="3810000"/>
            <a:chExt cx="4417695" cy="1104265"/>
          </a:xfrm>
        </p:grpSpPr>
        <p:sp>
          <p:nvSpPr>
            <p:cNvPr id="36" name="object 36"/>
            <p:cNvSpPr/>
            <p:nvPr/>
          </p:nvSpPr>
          <p:spPr>
            <a:xfrm>
              <a:off x="3909821" y="3886187"/>
              <a:ext cx="4260341" cy="882408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80103" y="3810000"/>
              <a:ext cx="4417313" cy="110413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55922" y="3912488"/>
              <a:ext cx="4174998" cy="79705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955922" y="3912488"/>
              <a:ext cx="4175125" cy="797560"/>
            </a:xfrm>
            <a:custGeom>
              <a:avLst/>
              <a:gdLst/>
              <a:ahLst/>
              <a:cxnLst/>
              <a:rect l="l" t="t" r="r" b="b"/>
              <a:pathLst>
                <a:path w="4175125" h="797560">
                  <a:moveTo>
                    <a:pt x="0" y="132842"/>
                  </a:moveTo>
                  <a:lnTo>
                    <a:pt x="6768" y="90838"/>
                  </a:lnTo>
                  <a:lnTo>
                    <a:pt x="25619" y="54370"/>
                  </a:lnTo>
                  <a:lnTo>
                    <a:pt x="54370" y="25619"/>
                  </a:lnTo>
                  <a:lnTo>
                    <a:pt x="90838" y="6768"/>
                  </a:lnTo>
                  <a:lnTo>
                    <a:pt x="132841" y="0"/>
                  </a:lnTo>
                  <a:lnTo>
                    <a:pt x="4042155" y="0"/>
                  </a:lnTo>
                  <a:lnTo>
                    <a:pt x="4084159" y="6768"/>
                  </a:lnTo>
                  <a:lnTo>
                    <a:pt x="4120627" y="25619"/>
                  </a:lnTo>
                  <a:lnTo>
                    <a:pt x="4149378" y="54370"/>
                  </a:lnTo>
                  <a:lnTo>
                    <a:pt x="4168229" y="90838"/>
                  </a:lnTo>
                  <a:lnTo>
                    <a:pt x="4174998" y="132842"/>
                  </a:lnTo>
                  <a:lnTo>
                    <a:pt x="4174998" y="664210"/>
                  </a:lnTo>
                  <a:lnTo>
                    <a:pt x="4168229" y="706213"/>
                  </a:lnTo>
                  <a:lnTo>
                    <a:pt x="4149378" y="742681"/>
                  </a:lnTo>
                  <a:lnTo>
                    <a:pt x="4120627" y="771432"/>
                  </a:lnTo>
                  <a:lnTo>
                    <a:pt x="4084159" y="790283"/>
                  </a:lnTo>
                  <a:lnTo>
                    <a:pt x="4042155" y="797052"/>
                  </a:lnTo>
                  <a:lnTo>
                    <a:pt x="132841" y="797052"/>
                  </a:lnTo>
                  <a:lnTo>
                    <a:pt x="90838" y="790283"/>
                  </a:lnTo>
                  <a:lnTo>
                    <a:pt x="54370" y="771432"/>
                  </a:lnTo>
                  <a:lnTo>
                    <a:pt x="25619" y="742681"/>
                  </a:lnTo>
                  <a:lnTo>
                    <a:pt x="6768" y="706213"/>
                  </a:lnTo>
                  <a:lnTo>
                    <a:pt x="0" y="664210"/>
                  </a:lnTo>
                  <a:lnTo>
                    <a:pt x="0" y="13284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046220" y="3880611"/>
            <a:ext cx="40265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застосовують </a:t>
            </a:r>
            <a:r>
              <a:rPr sz="1800" spc="-5" dirty="0">
                <a:latin typeface="Arial"/>
                <a:cs typeface="Arial"/>
              </a:rPr>
              <a:t>для відокремлення </a:t>
            </a:r>
            <a:r>
              <a:rPr sz="1800" spc="-10" dirty="0">
                <a:latin typeface="Arial"/>
                <a:cs typeface="Arial"/>
              </a:rPr>
              <a:t>всіх  </a:t>
            </a:r>
            <a:r>
              <a:rPr sz="1800" spc="-5" dirty="0">
                <a:latin typeface="Arial"/>
                <a:cs typeface="Arial"/>
              </a:rPr>
              <a:t>зважених часток </a:t>
            </a:r>
            <a:r>
              <a:rPr sz="1800" spc="-10" dirty="0">
                <a:latin typeface="Arial"/>
                <a:cs typeface="Arial"/>
              </a:rPr>
              <a:t>(включаючи </a:t>
            </a:r>
            <a:r>
              <a:rPr sz="1800" dirty="0">
                <a:latin typeface="Arial"/>
                <a:cs typeface="Arial"/>
              </a:rPr>
              <a:t>і  </a:t>
            </a:r>
            <a:r>
              <a:rPr sz="1800" spc="-5" dirty="0">
                <a:latin typeface="Arial"/>
                <a:cs typeface="Arial"/>
              </a:rPr>
              <a:t>найдрібніші)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05561" y="4664227"/>
            <a:ext cx="3331210" cy="1920239"/>
            <a:chOff x="305561" y="4664227"/>
            <a:chExt cx="3331210" cy="1920239"/>
          </a:xfrm>
        </p:grpSpPr>
        <p:sp>
          <p:nvSpPr>
            <p:cNvPr id="42" name="object 42"/>
            <p:cNvSpPr/>
            <p:nvPr/>
          </p:nvSpPr>
          <p:spPr>
            <a:xfrm>
              <a:off x="305561" y="4664227"/>
              <a:ext cx="3330702" cy="1920239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09371" y="4831067"/>
              <a:ext cx="3027426" cy="1654302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51662" y="4690490"/>
              <a:ext cx="3245358" cy="1834895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51662" y="4690490"/>
              <a:ext cx="3245485" cy="1835150"/>
            </a:xfrm>
            <a:custGeom>
              <a:avLst/>
              <a:gdLst/>
              <a:ahLst/>
              <a:cxnLst/>
              <a:rect l="l" t="t" r="r" b="b"/>
              <a:pathLst>
                <a:path w="3245485" h="1835150">
                  <a:moveTo>
                    <a:pt x="0" y="305815"/>
                  </a:moveTo>
                  <a:lnTo>
                    <a:pt x="4002" y="256208"/>
                  </a:lnTo>
                  <a:lnTo>
                    <a:pt x="15590" y="209149"/>
                  </a:lnTo>
                  <a:lnTo>
                    <a:pt x="34134" y="165270"/>
                  </a:lnTo>
                  <a:lnTo>
                    <a:pt x="59004" y="125199"/>
                  </a:lnTo>
                  <a:lnTo>
                    <a:pt x="89571" y="89566"/>
                  </a:lnTo>
                  <a:lnTo>
                    <a:pt x="125205" y="59001"/>
                  </a:lnTo>
                  <a:lnTo>
                    <a:pt x="165276" y="34132"/>
                  </a:lnTo>
                  <a:lnTo>
                    <a:pt x="209154" y="15589"/>
                  </a:lnTo>
                  <a:lnTo>
                    <a:pt x="256211" y="4002"/>
                  </a:lnTo>
                  <a:lnTo>
                    <a:pt x="305816" y="0"/>
                  </a:lnTo>
                  <a:lnTo>
                    <a:pt x="2939541" y="0"/>
                  </a:lnTo>
                  <a:lnTo>
                    <a:pt x="2989149" y="4002"/>
                  </a:lnTo>
                  <a:lnTo>
                    <a:pt x="3036208" y="15589"/>
                  </a:lnTo>
                  <a:lnTo>
                    <a:pt x="3080087" y="34132"/>
                  </a:lnTo>
                  <a:lnTo>
                    <a:pt x="3120158" y="59001"/>
                  </a:lnTo>
                  <a:lnTo>
                    <a:pt x="3155791" y="89566"/>
                  </a:lnTo>
                  <a:lnTo>
                    <a:pt x="3186356" y="125199"/>
                  </a:lnTo>
                  <a:lnTo>
                    <a:pt x="3211225" y="165270"/>
                  </a:lnTo>
                  <a:lnTo>
                    <a:pt x="3229768" y="209149"/>
                  </a:lnTo>
                  <a:lnTo>
                    <a:pt x="3241355" y="256208"/>
                  </a:lnTo>
                  <a:lnTo>
                    <a:pt x="3245358" y="305815"/>
                  </a:lnTo>
                  <a:lnTo>
                    <a:pt x="3245358" y="1529079"/>
                  </a:lnTo>
                  <a:lnTo>
                    <a:pt x="3241355" y="1578684"/>
                  </a:lnTo>
                  <a:lnTo>
                    <a:pt x="3229768" y="1625741"/>
                  </a:lnTo>
                  <a:lnTo>
                    <a:pt x="3211225" y="1669619"/>
                  </a:lnTo>
                  <a:lnTo>
                    <a:pt x="3186356" y="1709690"/>
                  </a:lnTo>
                  <a:lnTo>
                    <a:pt x="3155791" y="1745324"/>
                  </a:lnTo>
                  <a:lnTo>
                    <a:pt x="3120158" y="1775891"/>
                  </a:lnTo>
                  <a:lnTo>
                    <a:pt x="3080087" y="1800761"/>
                  </a:lnTo>
                  <a:lnTo>
                    <a:pt x="3036208" y="1819305"/>
                  </a:lnTo>
                  <a:lnTo>
                    <a:pt x="2989149" y="1830893"/>
                  </a:lnTo>
                  <a:lnTo>
                    <a:pt x="2939541" y="1834895"/>
                  </a:lnTo>
                  <a:lnTo>
                    <a:pt x="305816" y="1834895"/>
                  </a:lnTo>
                  <a:lnTo>
                    <a:pt x="256211" y="1830893"/>
                  </a:lnTo>
                  <a:lnTo>
                    <a:pt x="209154" y="1819305"/>
                  </a:lnTo>
                  <a:lnTo>
                    <a:pt x="165276" y="1800761"/>
                  </a:lnTo>
                  <a:lnTo>
                    <a:pt x="125205" y="1775891"/>
                  </a:lnTo>
                  <a:lnTo>
                    <a:pt x="89571" y="1745324"/>
                  </a:lnTo>
                  <a:lnTo>
                    <a:pt x="59004" y="1709690"/>
                  </a:lnTo>
                  <a:lnTo>
                    <a:pt x="34134" y="1669619"/>
                  </a:lnTo>
                  <a:lnTo>
                    <a:pt x="15590" y="1625741"/>
                  </a:lnTo>
                  <a:lnTo>
                    <a:pt x="4002" y="1578684"/>
                  </a:lnTo>
                  <a:lnTo>
                    <a:pt x="0" y="1529079"/>
                  </a:lnTo>
                  <a:lnTo>
                    <a:pt x="0" y="30581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464566" y="4901945"/>
            <a:ext cx="2712720" cy="1398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795" indent="-252729">
              <a:lnSpc>
                <a:spcPct val="100000"/>
              </a:lnSpc>
              <a:spcBef>
                <a:spcPts val="100"/>
              </a:spcBef>
              <a:buSzPct val="88888"/>
              <a:buFont typeface="Wingdings"/>
              <a:buChar char=""/>
              <a:tabLst>
                <a:tab pos="265430" algn="l"/>
              </a:tabLst>
            </a:pPr>
            <a:r>
              <a:rPr sz="1800" spc="-5" dirty="0">
                <a:latin typeface="Arial"/>
                <a:cs typeface="Arial"/>
              </a:rPr>
              <a:t>концентровані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розчини</a:t>
            </a:r>
            <a:endParaRPr sz="1800">
              <a:latin typeface="Arial"/>
              <a:cs typeface="Arial"/>
            </a:endParaRPr>
          </a:p>
          <a:p>
            <a:pPr marL="254635" indent="-242570">
              <a:lnSpc>
                <a:spcPct val="100000"/>
              </a:lnSpc>
              <a:spcBef>
                <a:spcPts val="10"/>
              </a:spcBef>
              <a:buFont typeface="Wingdings"/>
              <a:buChar char=""/>
              <a:tabLst>
                <a:tab pos="255270" algn="l"/>
              </a:tabLst>
            </a:pPr>
            <a:r>
              <a:rPr sz="1800" spc="-15" dirty="0">
                <a:latin typeface="Arial"/>
                <a:cs typeface="Arial"/>
              </a:rPr>
              <a:t>розчини </a:t>
            </a:r>
            <a:r>
              <a:rPr sz="1800" spc="-5" dirty="0">
                <a:latin typeface="Arial"/>
                <a:cs typeface="Arial"/>
              </a:rPr>
              <a:t>для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ін'єкцій</a:t>
            </a:r>
            <a:endParaRPr sz="1800">
              <a:latin typeface="Arial"/>
              <a:cs typeface="Arial"/>
            </a:endParaRPr>
          </a:p>
          <a:p>
            <a:pPr marL="254635" indent="-242570">
              <a:lnSpc>
                <a:spcPct val="100000"/>
              </a:lnSpc>
              <a:buFont typeface="Wingdings"/>
              <a:buChar char=""/>
              <a:tabLst>
                <a:tab pos="255270" algn="l"/>
              </a:tabLst>
            </a:pPr>
            <a:r>
              <a:rPr sz="1800" spc="-15" dirty="0">
                <a:latin typeface="Arial"/>
                <a:cs typeface="Arial"/>
              </a:rPr>
              <a:t>очні</a:t>
            </a:r>
            <a:r>
              <a:rPr sz="1800" dirty="0">
                <a:latin typeface="Arial"/>
                <a:cs typeface="Arial"/>
              </a:rPr>
              <a:t> краплі</a:t>
            </a:r>
            <a:endParaRPr sz="1800">
              <a:latin typeface="Arial"/>
              <a:cs typeface="Arial"/>
            </a:endParaRPr>
          </a:p>
          <a:p>
            <a:pPr marL="254635" indent="-242570">
              <a:lnSpc>
                <a:spcPct val="100000"/>
              </a:lnSpc>
              <a:buFont typeface="Wingdings"/>
              <a:buChar char=""/>
              <a:tabLst>
                <a:tab pos="255270" algn="l"/>
              </a:tabLst>
            </a:pPr>
            <a:r>
              <a:rPr sz="1800" spc="-10" dirty="0">
                <a:latin typeface="Arial"/>
                <a:cs typeface="Arial"/>
              </a:rPr>
              <a:t>спринцювання</a:t>
            </a:r>
            <a:endParaRPr sz="1800">
              <a:latin typeface="Arial"/>
              <a:cs typeface="Arial"/>
            </a:endParaRPr>
          </a:p>
          <a:p>
            <a:pPr marL="254635" indent="-24257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55270" algn="l"/>
              </a:tabLst>
            </a:pPr>
            <a:r>
              <a:rPr sz="1800" spc="-15" dirty="0">
                <a:latin typeface="Arial"/>
                <a:cs typeface="Arial"/>
              </a:rPr>
              <a:t>розчини </a:t>
            </a:r>
            <a:r>
              <a:rPr sz="1800" spc="-5" dirty="0">
                <a:latin typeface="Arial"/>
                <a:cs typeface="Arial"/>
              </a:rPr>
              <a:t>для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немовлят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909821" y="5024628"/>
            <a:ext cx="4261485" cy="1385570"/>
            <a:chOff x="3909821" y="5024628"/>
            <a:chExt cx="4261485" cy="1385570"/>
          </a:xfrm>
        </p:grpSpPr>
        <p:sp>
          <p:nvSpPr>
            <p:cNvPr id="48" name="object 48"/>
            <p:cNvSpPr/>
            <p:nvPr/>
          </p:nvSpPr>
          <p:spPr>
            <a:xfrm>
              <a:off x="3909821" y="5024628"/>
              <a:ext cx="4260341" cy="1323594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006595" y="5031486"/>
              <a:ext cx="4164329" cy="1378458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955922" y="5050917"/>
              <a:ext cx="4174998" cy="123825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955922" y="5050917"/>
              <a:ext cx="4175125" cy="1238250"/>
            </a:xfrm>
            <a:custGeom>
              <a:avLst/>
              <a:gdLst/>
              <a:ahLst/>
              <a:cxnLst/>
              <a:rect l="l" t="t" r="r" b="b"/>
              <a:pathLst>
                <a:path w="4175125" h="1238250">
                  <a:moveTo>
                    <a:pt x="0" y="206374"/>
                  </a:moveTo>
                  <a:lnTo>
                    <a:pt x="5453" y="159073"/>
                  </a:lnTo>
                  <a:lnTo>
                    <a:pt x="20986" y="115642"/>
                  </a:lnTo>
                  <a:lnTo>
                    <a:pt x="45356" y="77322"/>
                  </a:lnTo>
                  <a:lnTo>
                    <a:pt x="77322" y="45356"/>
                  </a:lnTo>
                  <a:lnTo>
                    <a:pt x="115642" y="20986"/>
                  </a:lnTo>
                  <a:lnTo>
                    <a:pt x="159073" y="5453"/>
                  </a:lnTo>
                  <a:lnTo>
                    <a:pt x="206375" y="0"/>
                  </a:lnTo>
                  <a:lnTo>
                    <a:pt x="3968623" y="0"/>
                  </a:lnTo>
                  <a:lnTo>
                    <a:pt x="4015924" y="5453"/>
                  </a:lnTo>
                  <a:lnTo>
                    <a:pt x="4059355" y="20986"/>
                  </a:lnTo>
                  <a:lnTo>
                    <a:pt x="4097675" y="45356"/>
                  </a:lnTo>
                  <a:lnTo>
                    <a:pt x="4129641" y="77322"/>
                  </a:lnTo>
                  <a:lnTo>
                    <a:pt x="4154011" y="115642"/>
                  </a:lnTo>
                  <a:lnTo>
                    <a:pt x="4169544" y="159073"/>
                  </a:lnTo>
                  <a:lnTo>
                    <a:pt x="4174998" y="206374"/>
                  </a:lnTo>
                  <a:lnTo>
                    <a:pt x="4174998" y="1031874"/>
                  </a:lnTo>
                  <a:lnTo>
                    <a:pt x="4169544" y="1079192"/>
                  </a:lnTo>
                  <a:lnTo>
                    <a:pt x="4154011" y="1122630"/>
                  </a:lnTo>
                  <a:lnTo>
                    <a:pt x="4129641" y="1160948"/>
                  </a:lnTo>
                  <a:lnTo>
                    <a:pt x="4097675" y="1192909"/>
                  </a:lnTo>
                  <a:lnTo>
                    <a:pt x="4059355" y="1217272"/>
                  </a:lnTo>
                  <a:lnTo>
                    <a:pt x="4015924" y="1232799"/>
                  </a:lnTo>
                  <a:lnTo>
                    <a:pt x="3968623" y="1238249"/>
                  </a:lnTo>
                  <a:lnTo>
                    <a:pt x="206375" y="1238249"/>
                  </a:lnTo>
                  <a:lnTo>
                    <a:pt x="159073" y="1232799"/>
                  </a:lnTo>
                  <a:lnTo>
                    <a:pt x="115642" y="1217272"/>
                  </a:lnTo>
                  <a:lnTo>
                    <a:pt x="77322" y="1192909"/>
                  </a:lnTo>
                  <a:lnTo>
                    <a:pt x="45356" y="1160948"/>
                  </a:lnTo>
                  <a:lnTo>
                    <a:pt x="20986" y="1122630"/>
                  </a:lnTo>
                  <a:lnTo>
                    <a:pt x="5453" y="1079192"/>
                  </a:lnTo>
                  <a:lnTo>
                    <a:pt x="0" y="1031874"/>
                  </a:lnTo>
                  <a:lnTo>
                    <a:pt x="0" y="20637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172711" y="5102605"/>
            <a:ext cx="37750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Рідину </a:t>
            </a:r>
            <a:r>
              <a:rPr sz="1800" spc="-5" dirty="0">
                <a:latin typeface="Arial"/>
                <a:cs typeface="Arial"/>
              </a:rPr>
              <a:t>пропускають </a:t>
            </a:r>
            <a:r>
              <a:rPr sz="1800" dirty="0">
                <a:latin typeface="Arial"/>
                <a:cs typeface="Arial"/>
              </a:rPr>
              <a:t>крізь  </a:t>
            </a:r>
            <a:r>
              <a:rPr sz="1800" spc="-15" dirty="0">
                <a:latin typeface="Arial"/>
                <a:cs typeface="Arial"/>
              </a:rPr>
              <a:t>фільтрувальний </a:t>
            </a:r>
            <a:r>
              <a:rPr sz="1800" spc="-10" dirty="0">
                <a:latin typeface="Arial"/>
                <a:cs typeface="Arial"/>
              </a:rPr>
              <a:t>матеріал </a:t>
            </a:r>
            <a:r>
              <a:rPr sz="1800" dirty="0">
                <a:latin typeface="Arial"/>
                <a:cs typeface="Arial"/>
              </a:rPr>
              <a:t>–  </a:t>
            </a:r>
            <a:r>
              <a:rPr sz="1800" spc="-15" dirty="0">
                <a:latin typeface="Arial"/>
                <a:cs typeface="Arial"/>
              </a:rPr>
              <a:t>фільтрувальний </a:t>
            </a:r>
            <a:r>
              <a:rPr sz="1800" spc="-5" dirty="0">
                <a:latin typeface="Arial"/>
                <a:cs typeface="Arial"/>
              </a:rPr>
              <a:t>папір зі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жмуточком  </a:t>
            </a:r>
            <a:r>
              <a:rPr sz="1800" spc="-15" dirty="0">
                <a:latin typeface="Arial"/>
                <a:cs typeface="Arial"/>
              </a:rPr>
              <a:t>вати, </a:t>
            </a:r>
            <a:r>
              <a:rPr sz="1800" spc="-5" dirty="0">
                <a:latin typeface="Arial"/>
                <a:cs typeface="Arial"/>
              </a:rPr>
              <a:t>скляні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фільтри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854454" y="1128522"/>
            <a:ext cx="7137908" cy="3922521"/>
            <a:chOff x="1854454" y="1128522"/>
            <a:chExt cx="7137908" cy="3922521"/>
          </a:xfrm>
        </p:grpSpPr>
        <p:sp>
          <p:nvSpPr>
            <p:cNvPr id="54" name="object 54"/>
            <p:cNvSpPr/>
            <p:nvPr/>
          </p:nvSpPr>
          <p:spPr>
            <a:xfrm>
              <a:off x="1933702" y="4118228"/>
              <a:ext cx="4161154" cy="932815"/>
            </a:xfrm>
            <a:custGeom>
              <a:avLst/>
              <a:gdLst/>
              <a:ahLst/>
              <a:cxnLst/>
              <a:rect l="l" t="t" r="r" b="b"/>
              <a:pathLst>
                <a:path w="4161154" h="932814">
                  <a:moveTo>
                    <a:pt x="103378" y="483108"/>
                  </a:moveTo>
                  <a:lnTo>
                    <a:pt x="102362" y="479298"/>
                  </a:lnTo>
                  <a:lnTo>
                    <a:pt x="96266" y="475742"/>
                  </a:lnTo>
                  <a:lnTo>
                    <a:pt x="92456" y="476758"/>
                  </a:lnTo>
                  <a:lnTo>
                    <a:pt x="58039" y="535762"/>
                  </a:lnTo>
                  <a:lnTo>
                    <a:pt x="51676" y="546646"/>
                  </a:lnTo>
                  <a:lnTo>
                    <a:pt x="58026" y="535762"/>
                  </a:lnTo>
                  <a:lnTo>
                    <a:pt x="58039" y="298704"/>
                  </a:lnTo>
                  <a:lnTo>
                    <a:pt x="45339" y="298704"/>
                  </a:lnTo>
                  <a:lnTo>
                    <a:pt x="45339" y="535762"/>
                  </a:lnTo>
                  <a:lnTo>
                    <a:pt x="10922" y="476758"/>
                  </a:lnTo>
                  <a:lnTo>
                    <a:pt x="7112" y="475742"/>
                  </a:lnTo>
                  <a:lnTo>
                    <a:pt x="1016" y="479298"/>
                  </a:lnTo>
                  <a:lnTo>
                    <a:pt x="0" y="483108"/>
                  </a:lnTo>
                  <a:lnTo>
                    <a:pt x="51689" y="571754"/>
                  </a:lnTo>
                  <a:lnTo>
                    <a:pt x="59016" y="559181"/>
                  </a:lnTo>
                  <a:lnTo>
                    <a:pt x="103378" y="483108"/>
                  </a:lnTo>
                  <a:close/>
                </a:path>
                <a:path w="4161154" h="932814">
                  <a:moveTo>
                    <a:pt x="2021840" y="192659"/>
                  </a:moveTo>
                  <a:lnTo>
                    <a:pt x="1949196" y="120269"/>
                  </a:lnTo>
                  <a:lnTo>
                    <a:pt x="1945132" y="120269"/>
                  </a:lnTo>
                  <a:lnTo>
                    <a:pt x="1940179" y="125222"/>
                  </a:lnTo>
                  <a:lnTo>
                    <a:pt x="1940179" y="129159"/>
                  </a:lnTo>
                  <a:lnTo>
                    <a:pt x="1988515" y="177330"/>
                  </a:lnTo>
                  <a:lnTo>
                    <a:pt x="1309116" y="0"/>
                  </a:lnTo>
                  <a:lnTo>
                    <a:pt x="1305814" y="12192"/>
                  </a:lnTo>
                  <a:lnTo>
                    <a:pt x="1985505" y="189674"/>
                  </a:lnTo>
                  <a:lnTo>
                    <a:pt x="1923034" y="207137"/>
                  </a:lnTo>
                  <a:lnTo>
                    <a:pt x="1919605" y="208026"/>
                  </a:lnTo>
                  <a:lnTo>
                    <a:pt x="1917700" y="211582"/>
                  </a:lnTo>
                  <a:lnTo>
                    <a:pt x="1918589" y="214884"/>
                  </a:lnTo>
                  <a:lnTo>
                    <a:pt x="1919605" y="218313"/>
                  </a:lnTo>
                  <a:lnTo>
                    <a:pt x="1923034" y="220218"/>
                  </a:lnTo>
                  <a:lnTo>
                    <a:pt x="1926463" y="219329"/>
                  </a:lnTo>
                  <a:lnTo>
                    <a:pt x="2011387" y="195580"/>
                  </a:lnTo>
                  <a:lnTo>
                    <a:pt x="2021840" y="192659"/>
                  </a:lnTo>
                  <a:close/>
                </a:path>
                <a:path w="4161154" h="932814">
                  <a:moveTo>
                    <a:pt x="4161028" y="844042"/>
                  </a:moveTo>
                  <a:lnTo>
                    <a:pt x="4160012" y="840105"/>
                  </a:lnTo>
                  <a:lnTo>
                    <a:pt x="4153916" y="836549"/>
                  </a:lnTo>
                  <a:lnTo>
                    <a:pt x="4150106" y="837565"/>
                  </a:lnTo>
                  <a:lnTo>
                    <a:pt x="4115689" y="896569"/>
                  </a:lnTo>
                  <a:lnTo>
                    <a:pt x="4115689" y="591312"/>
                  </a:lnTo>
                  <a:lnTo>
                    <a:pt x="4102989" y="591312"/>
                  </a:lnTo>
                  <a:lnTo>
                    <a:pt x="4102989" y="896569"/>
                  </a:lnTo>
                  <a:lnTo>
                    <a:pt x="4068572" y="837565"/>
                  </a:lnTo>
                  <a:lnTo>
                    <a:pt x="4064762" y="836549"/>
                  </a:lnTo>
                  <a:lnTo>
                    <a:pt x="4058666" y="840105"/>
                  </a:lnTo>
                  <a:lnTo>
                    <a:pt x="4057650" y="844042"/>
                  </a:lnTo>
                  <a:lnTo>
                    <a:pt x="4109339" y="932688"/>
                  </a:lnTo>
                  <a:lnTo>
                    <a:pt x="4116667" y="920115"/>
                  </a:lnTo>
                  <a:lnTo>
                    <a:pt x="4161028" y="844042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862316" y="1128522"/>
              <a:ext cx="1130046" cy="850391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854454" y="1824609"/>
              <a:ext cx="103505" cy="431800"/>
            </a:xfrm>
            <a:custGeom>
              <a:avLst/>
              <a:gdLst/>
              <a:ahLst/>
              <a:cxnLst/>
              <a:rect l="l" t="t" r="r" b="b"/>
              <a:pathLst>
                <a:path w="103505" h="431800">
                  <a:moveTo>
                    <a:pt x="7112" y="335788"/>
                  </a:moveTo>
                  <a:lnTo>
                    <a:pt x="1015" y="339343"/>
                  </a:lnTo>
                  <a:lnTo>
                    <a:pt x="0" y="343153"/>
                  </a:lnTo>
                  <a:lnTo>
                    <a:pt x="51688" y="431800"/>
                  </a:lnTo>
                  <a:lnTo>
                    <a:pt x="59020" y="419226"/>
                  </a:lnTo>
                  <a:lnTo>
                    <a:pt x="45338" y="419226"/>
                  </a:lnTo>
                  <a:lnTo>
                    <a:pt x="45338" y="395804"/>
                  </a:lnTo>
                  <a:lnTo>
                    <a:pt x="10921" y="336803"/>
                  </a:lnTo>
                  <a:lnTo>
                    <a:pt x="7112" y="335788"/>
                  </a:lnTo>
                  <a:close/>
                </a:path>
                <a:path w="103505" h="431800">
                  <a:moveTo>
                    <a:pt x="45338" y="395804"/>
                  </a:moveTo>
                  <a:lnTo>
                    <a:pt x="45338" y="419226"/>
                  </a:lnTo>
                  <a:lnTo>
                    <a:pt x="58038" y="419226"/>
                  </a:lnTo>
                  <a:lnTo>
                    <a:pt x="58038" y="416051"/>
                  </a:lnTo>
                  <a:lnTo>
                    <a:pt x="46227" y="416051"/>
                  </a:lnTo>
                  <a:lnTo>
                    <a:pt x="51688" y="406690"/>
                  </a:lnTo>
                  <a:lnTo>
                    <a:pt x="45338" y="395804"/>
                  </a:lnTo>
                  <a:close/>
                </a:path>
                <a:path w="103505" h="431800">
                  <a:moveTo>
                    <a:pt x="96265" y="335788"/>
                  </a:moveTo>
                  <a:lnTo>
                    <a:pt x="92456" y="336803"/>
                  </a:lnTo>
                  <a:lnTo>
                    <a:pt x="58038" y="395804"/>
                  </a:lnTo>
                  <a:lnTo>
                    <a:pt x="58038" y="419226"/>
                  </a:lnTo>
                  <a:lnTo>
                    <a:pt x="59020" y="419226"/>
                  </a:lnTo>
                  <a:lnTo>
                    <a:pt x="103377" y="343153"/>
                  </a:lnTo>
                  <a:lnTo>
                    <a:pt x="102362" y="339343"/>
                  </a:lnTo>
                  <a:lnTo>
                    <a:pt x="96265" y="335788"/>
                  </a:lnTo>
                  <a:close/>
                </a:path>
                <a:path w="103505" h="431800">
                  <a:moveTo>
                    <a:pt x="51688" y="406690"/>
                  </a:moveTo>
                  <a:lnTo>
                    <a:pt x="46227" y="416051"/>
                  </a:lnTo>
                  <a:lnTo>
                    <a:pt x="57150" y="416051"/>
                  </a:lnTo>
                  <a:lnTo>
                    <a:pt x="51688" y="406690"/>
                  </a:lnTo>
                  <a:close/>
                </a:path>
                <a:path w="103505" h="431800">
                  <a:moveTo>
                    <a:pt x="58038" y="395804"/>
                  </a:moveTo>
                  <a:lnTo>
                    <a:pt x="51688" y="406690"/>
                  </a:lnTo>
                  <a:lnTo>
                    <a:pt x="57150" y="416051"/>
                  </a:lnTo>
                  <a:lnTo>
                    <a:pt x="58038" y="416051"/>
                  </a:lnTo>
                  <a:lnTo>
                    <a:pt x="58038" y="395804"/>
                  </a:lnTo>
                  <a:close/>
                </a:path>
                <a:path w="103505" h="431800">
                  <a:moveTo>
                    <a:pt x="58038" y="0"/>
                  </a:moveTo>
                  <a:lnTo>
                    <a:pt x="45338" y="0"/>
                  </a:lnTo>
                  <a:lnTo>
                    <a:pt x="45338" y="395804"/>
                  </a:lnTo>
                  <a:lnTo>
                    <a:pt x="51688" y="406690"/>
                  </a:lnTo>
                  <a:lnTo>
                    <a:pt x="58038" y="395804"/>
                  </a:lnTo>
                  <a:lnTo>
                    <a:pt x="58038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1754377" y="790701"/>
            <a:ext cx="563499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latin typeface="Arial"/>
                <a:cs typeface="Arial"/>
              </a:rPr>
              <a:t>Проціджування </a:t>
            </a:r>
            <a:r>
              <a:rPr sz="2200" b="1" dirty="0">
                <a:latin typeface="Arial"/>
                <a:cs typeface="Arial"/>
              </a:rPr>
              <a:t>і </a:t>
            </a:r>
            <a:r>
              <a:rPr sz="2200" b="1" spc="-25" dirty="0">
                <a:latin typeface="Arial"/>
                <a:cs typeface="Arial"/>
              </a:rPr>
              <a:t>фільтрування</a:t>
            </a:r>
            <a:r>
              <a:rPr sz="2200" b="1" spc="-30" dirty="0">
                <a:latin typeface="Arial"/>
                <a:cs typeface="Arial"/>
              </a:rPr>
              <a:t> </a:t>
            </a:r>
            <a:r>
              <a:rPr sz="2200" b="1" spc="-15" dirty="0">
                <a:latin typeface="Arial"/>
                <a:cs typeface="Arial"/>
              </a:rPr>
              <a:t>розчинів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4977" y="248348"/>
              <a:ext cx="8654796" cy="7955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2866" y="227088"/>
              <a:ext cx="7469124" cy="9136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1079" y="274700"/>
              <a:ext cx="8569452" cy="71018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1079" y="274700"/>
              <a:ext cx="8569960" cy="710565"/>
            </a:xfrm>
            <a:custGeom>
              <a:avLst/>
              <a:gdLst/>
              <a:ahLst/>
              <a:cxnLst/>
              <a:rect l="l" t="t" r="r" b="b"/>
              <a:pathLst>
                <a:path w="8569960" h="710565">
                  <a:moveTo>
                    <a:pt x="0" y="118363"/>
                  </a:moveTo>
                  <a:lnTo>
                    <a:pt x="9302" y="72276"/>
                  </a:lnTo>
                  <a:lnTo>
                    <a:pt x="34669" y="34655"/>
                  </a:lnTo>
                  <a:lnTo>
                    <a:pt x="72292" y="9296"/>
                  </a:lnTo>
                  <a:lnTo>
                    <a:pt x="118364" y="0"/>
                  </a:lnTo>
                  <a:lnTo>
                    <a:pt x="8451088" y="0"/>
                  </a:lnTo>
                  <a:lnTo>
                    <a:pt x="8497175" y="9296"/>
                  </a:lnTo>
                  <a:lnTo>
                    <a:pt x="8534796" y="34655"/>
                  </a:lnTo>
                  <a:lnTo>
                    <a:pt x="8560155" y="72276"/>
                  </a:lnTo>
                  <a:lnTo>
                    <a:pt x="8569452" y="118363"/>
                  </a:lnTo>
                  <a:lnTo>
                    <a:pt x="8569452" y="591820"/>
                  </a:lnTo>
                  <a:lnTo>
                    <a:pt x="8560155" y="637907"/>
                  </a:lnTo>
                  <a:lnTo>
                    <a:pt x="8534796" y="675528"/>
                  </a:lnTo>
                  <a:lnTo>
                    <a:pt x="8497175" y="700887"/>
                  </a:lnTo>
                  <a:lnTo>
                    <a:pt x="8451088" y="710184"/>
                  </a:lnTo>
                  <a:lnTo>
                    <a:pt x="118364" y="710184"/>
                  </a:lnTo>
                  <a:lnTo>
                    <a:pt x="72292" y="700887"/>
                  </a:lnTo>
                  <a:lnTo>
                    <a:pt x="34669" y="675528"/>
                  </a:lnTo>
                  <a:lnTo>
                    <a:pt x="9302" y="637907"/>
                  </a:lnTo>
                  <a:lnTo>
                    <a:pt x="0" y="591820"/>
                  </a:lnTo>
                  <a:lnTo>
                    <a:pt x="0" y="11836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3713" y="305054"/>
            <a:ext cx="70427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59990" marR="5080" indent="-244792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6. </a:t>
            </a:r>
            <a:r>
              <a:rPr spc="-30" dirty="0"/>
              <a:t>НОМЕНКЛАТУРА </a:t>
            </a:r>
            <a:r>
              <a:rPr spc="-15" dirty="0"/>
              <a:t>КОНЦЕНТРОВАНИХ РОЗЧИНІВ </a:t>
            </a:r>
            <a:r>
              <a:rPr spc="-70" dirty="0"/>
              <a:t>ТА </a:t>
            </a:r>
            <a:r>
              <a:rPr spc="-5" dirty="0"/>
              <a:t>ЇХ  </a:t>
            </a:r>
            <a:r>
              <a:rPr spc="-15" dirty="0"/>
              <a:t>ВИГОТОВЛЕННЯ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222504" y="4770901"/>
            <a:ext cx="8797290" cy="2041525"/>
            <a:chOff x="222504" y="4770901"/>
            <a:chExt cx="8797290" cy="2041525"/>
          </a:xfrm>
        </p:grpSpPr>
        <p:sp>
          <p:nvSpPr>
            <p:cNvPr id="10" name="object 10"/>
            <p:cNvSpPr/>
            <p:nvPr/>
          </p:nvSpPr>
          <p:spPr>
            <a:xfrm>
              <a:off x="222504" y="4770901"/>
              <a:ext cx="8797290" cy="203073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5844" y="4830317"/>
              <a:ext cx="8494776" cy="198196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68605" y="4797170"/>
              <a:ext cx="8711946" cy="194538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68605" y="4797170"/>
              <a:ext cx="8712200" cy="1945639"/>
            </a:xfrm>
            <a:custGeom>
              <a:avLst/>
              <a:gdLst/>
              <a:ahLst/>
              <a:cxnLst/>
              <a:rect l="l" t="t" r="r" b="b"/>
              <a:pathLst>
                <a:path w="8712200" h="1945640">
                  <a:moveTo>
                    <a:pt x="0" y="324230"/>
                  </a:moveTo>
                  <a:lnTo>
                    <a:pt x="3515" y="276318"/>
                  </a:lnTo>
                  <a:lnTo>
                    <a:pt x="13727" y="230588"/>
                  </a:lnTo>
                  <a:lnTo>
                    <a:pt x="30134" y="187542"/>
                  </a:lnTo>
                  <a:lnTo>
                    <a:pt x="52235" y="147682"/>
                  </a:lnTo>
                  <a:lnTo>
                    <a:pt x="79528" y="111510"/>
                  </a:lnTo>
                  <a:lnTo>
                    <a:pt x="111512" y="79527"/>
                  </a:lnTo>
                  <a:lnTo>
                    <a:pt x="147686" y="52235"/>
                  </a:lnTo>
                  <a:lnTo>
                    <a:pt x="187547" y="30134"/>
                  </a:lnTo>
                  <a:lnTo>
                    <a:pt x="230594" y="13727"/>
                  </a:lnTo>
                  <a:lnTo>
                    <a:pt x="276327" y="3515"/>
                  </a:lnTo>
                  <a:lnTo>
                    <a:pt x="324243" y="0"/>
                  </a:lnTo>
                  <a:lnTo>
                    <a:pt x="8387715" y="0"/>
                  </a:lnTo>
                  <a:lnTo>
                    <a:pt x="8435627" y="3515"/>
                  </a:lnTo>
                  <a:lnTo>
                    <a:pt x="8481357" y="13727"/>
                  </a:lnTo>
                  <a:lnTo>
                    <a:pt x="8524403" y="30134"/>
                  </a:lnTo>
                  <a:lnTo>
                    <a:pt x="8564263" y="52235"/>
                  </a:lnTo>
                  <a:lnTo>
                    <a:pt x="8600435" y="79527"/>
                  </a:lnTo>
                  <a:lnTo>
                    <a:pt x="8632418" y="111510"/>
                  </a:lnTo>
                  <a:lnTo>
                    <a:pt x="8659710" y="147682"/>
                  </a:lnTo>
                  <a:lnTo>
                    <a:pt x="8681811" y="187542"/>
                  </a:lnTo>
                  <a:lnTo>
                    <a:pt x="8698218" y="230588"/>
                  </a:lnTo>
                  <a:lnTo>
                    <a:pt x="8708430" y="276318"/>
                  </a:lnTo>
                  <a:lnTo>
                    <a:pt x="8711946" y="324230"/>
                  </a:lnTo>
                  <a:lnTo>
                    <a:pt x="8711946" y="1621142"/>
                  </a:lnTo>
                  <a:lnTo>
                    <a:pt x="8708430" y="1669055"/>
                  </a:lnTo>
                  <a:lnTo>
                    <a:pt x="8698218" y="1714786"/>
                  </a:lnTo>
                  <a:lnTo>
                    <a:pt x="8681811" y="1757833"/>
                  </a:lnTo>
                  <a:lnTo>
                    <a:pt x="8659710" y="1797694"/>
                  </a:lnTo>
                  <a:lnTo>
                    <a:pt x="8632418" y="1833868"/>
                  </a:lnTo>
                  <a:lnTo>
                    <a:pt x="8600435" y="1865852"/>
                  </a:lnTo>
                  <a:lnTo>
                    <a:pt x="8564263" y="1893147"/>
                  </a:lnTo>
                  <a:lnTo>
                    <a:pt x="8524403" y="1915249"/>
                  </a:lnTo>
                  <a:lnTo>
                    <a:pt x="8481357" y="1931657"/>
                  </a:lnTo>
                  <a:lnTo>
                    <a:pt x="8435627" y="1941870"/>
                  </a:lnTo>
                  <a:lnTo>
                    <a:pt x="8387715" y="1945385"/>
                  </a:lnTo>
                  <a:lnTo>
                    <a:pt x="324243" y="1945385"/>
                  </a:lnTo>
                  <a:lnTo>
                    <a:pt x="276327" y="1941870"/>
                  </a:lnTo>
                  <a:lnTo>
                    <a:pt x="230594" y="1931657"/>
                  </a:lnTo>
                  <a:lnTo>
                    <a:pt x="187547" y="1915249"/>
                  </a:lnTo>
                  <a:lnTo>
                    <a:pt x="147686" y="1893147"/>
                  </a:lnTo>
                  <a:lnTo>
                    <a:pt x="111512" y="1865852"/>
                  </a:lnTo>
                  <a:lnTo>
                    <a:pt x="79528" y="1833868"/>
                  </a:lnTo>
                  <a:lnTo>
                    <a:pt x="52235" y="1797694"/>
                  </a:lnTo>
                  <a:lnTo>
                    <a:pt x="30134" y="1757833"/>
                  </a:lnTo>
                  <a:lnTo>
                    <a:pt x="13727" y="1714786"/>
                  </a:lnTo>
                  <a:lnTo>
                    <a:pt x="3515" y="1669055"/>
                  </a:lnTo>
                  <a:lnTo>
                    <a:pt x="0" y="1621142"/>
                  </a:lnTo>
                  <a:lnTo>
                    <a:pt x="0" y="32423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41705" y="4900676"/>
            <a:ext cx="8168640" cy="17265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20" dirty="0">
                <a:latin typeface="Arial"/>
                <a:cs typeface="Arial"/>
              </a:rPr>
              <a:t>Концентровані </a:t>
            </a:r>
            <a:r>
              <a:rPr sz="1800" b="1" i="1" spc="-15" dirty="0">
                <a:latin typeface="Arial"/>
                <a:cs typeface="Arial"/>
              </a:rPr>
              <a:t>розчини </a:t>
            </a:r>
            <a:r>
              <a:rPr sz="1800" dirty="0">
                <a:latin typeface="Arial"/>
                <a:cs typeface="Arial"/>
              </a:rPr>
              <a:t>– </a:t>
            </a:r>
            <a:r>
              <a:rPr sz="1800" spc="-10" dirty="0">
                <a:latin typeface="Arial"/>
                <a:cs typeface="Arial"/>
              </a:rPr>
              <a:t>це робочі </a:t>
            </a:r>
            <a:r>
              <a:rPr sz="1800" spc="-20" dirty="0">
                <a:latin typeface="Arial"/>
                <a:cs typeface="Arial"/>
              </a:rPr>
              <a:t>водні </a:t>
            </a:r>
            <a:r>
              <a:rPr sz="1800" spc="-15" dirty="0">
                <a:latin typeface="Arial"/>
                <a:cs typeface="Arial"/>
              </a:rPr>
              <a:t>розчини </a:t>
            </a:r>
            <a:r>
              <a:rPr sz="1800" dirty="0">
                <a:latin typeface="Arial"/>
                <a:cs typeface="Arial"/>
              </a:rPr>
              <a:t>лікарських </a:t>
            </a:r>
            <a:r>
              <a:rPr sz="1800" spc="-10" dirty="0">
                <a:latin typeface="Arial"/>
                <a:cs typeface="Arial"/>
              </a:rPr>
              <a:t>речовин,</a:t>
            </a:r>
            <a:r>
              <a:rPr sz="1800" spc="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які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Arial"/>
                <a:cs typeface="Arial"/>
              </a:rPr>
              <a:t>виготовляють </a:t>
            </a:r>
            <a:r>
              <a:rPr sz="1800" dirty="0">
                <a:latin typeface="Arial"/>
                <a:cs typeface="Arial"/>
              </a:rPr>
              <a:t>у більш </a:t>
            </a:r>
            <a:r>
              <a:rPr sz="1800" spc="-5" dirty="0">
                <a:latin typeface="Arial"/>
                <a:cs typeface="Arial"/>
              </a:rPr>
              <a:t>високих концентраціях, </a:t>
            </a:r>
            <a:r>
              <a:rPr sz="1800" dirty="0">
                <a:latin typeface="Arial"/>
                <a:cs typeface="Arial"/>
              </a:rPr>
              <a:t>чим </a:t>
            </a:r>
            <a:r>
              <a:rPr sz="1800" spc="-10" dirty="0">
                <a:latin typeface="Arial"/>
                <a:cs typeface="Arial"/>
              </a:rPr>
              <a:t>прописують </a:t>
            </a:r>
            <a:r>
              <a:rPr sz="1800" spc="-5" dirty="0">
                <a:latin typeface="Arial"/>
                <a:cs typeface="Arial"/>
              </a:rPr>
              <a:t>їх </a:t>
            </a:r>
            <a:r>
              <a:rPr sz="1800" dirty="0">
                <a:latin typeface="Arial"/>
                <a:cs typeface="Arial"/>
              </a:rPr>
              <a:t>у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рецептах.</a:t>
            </a:r>
            <a:endParaRPr sz="1800">
              <a:latin typeface="Arial"/>
              <a:cs typeface="Arial"/>
            </a:endParaRPr>
          </a:p>
          <a:p>
            <a:pPr marL="12700" marR="279400">
              <a:lnSpc>
                <a:spcPct val="100000"/>
              </a:lnSpc>
              <a:spcBef>
                <a:spcPts val="430"/>
              </a:spcBef>
            </a:pPr>
            <a:r>
              <a:rPr sz="1800" b="1" i="1" spc="-20" dirty="0">
                <a:latin typeface="Arial"/>
                <a:cs typeface="Arial"/>
              </a:rPr>
              <a:t>Концентровані </a:t>
            </a:r>
            <a:r>
              <a:rPr sz="1800" b="1" i="1" spc="-15" dirty="0">
                <a:latin typeface="Arial"/>
                <a:cs typeface="Arial"/>
              </a:rPr>
              <a:t>розчини </a:t>
            </a:r>
            <a:r>
              <a:rPr sz="1800" dirty="0">
                <a:latin typeface="Arial"/>
                <a:cs typeface="Arial"/>
              </a:rPr>
              <a:t>– </a:t>
            </a:r>
            <a:r>
              <a:rPr sz="1800" spc="-10" dirty="0">
                <a:latin typeface="Arial"/>
                <a:cs typeface="Arial"/>
              </a:rPr>
              <a:t>це </a:t>
            </a:r>
            <a:r>
              <a:rPr sz="1800" spc="-15" dirty="0">
                <a:latin typeface="Arial"/>
                <a:cs typeface="Arial"/>
              </a:rPr>
              <a:t>недозований </a:t>
            </a:r>
            <a:r>
              <a:rPr sz="1800" spc="-5" dirty="0">
                <a:latin typeface="Arial"/>
                <a:cs typeface="Arial"/>
              </a:rPr>
              <a:t>вид </a:t>
            </a:r>
            <a:r>
              <a:rPr sz="1800" spc="-15" dirty="0">
                <a:latin typeface="Arial"/>
                <a:cs typeface="Arial"/>
              </a:rPr>
              <a:t>аптечної </a:t>
            </a:r>
            <a:r>
              <a:rPr sz="1800" spc="-10" dirty="0">
                <a:latin typeface="Arial"/>
                <a:cs typeface="Arial"/>
              </a:rPr>
              <a:t>заготівки, що  застосовується </a:t>
            </a:r>
            <a:r>
              <a:rPr sz="1800" spc="-5" dirty="0">
                <a:latin typeface="Arial"/>
                <a:cs typeface="Arial"/>
              </a:rPr>
              <a:t>для </a:t>
            </a:r>
            <a:r>
              <a:rPr sz="1800" spc="-20" dirty="0">
                <a:latin typeface="Arial"/>
                <a:cs typeface="Arial"/>
              </a:rPr>
              <a:t>виготовлення </a:t>
            </a:r>
            <a:r>
              <a:rPr sz="1800" dirty="0">
                <a:latin typeface="Arial"/>
                <a:cs typeface="Arial"/>
              </a:rPr>
              <a:t>лікарських форм з </a:t>
            </a:r>
            <a:r>
              <a:rPr sz="1800" spc="-5" dirty="0">
                <a:latin typeface="Arial"/>
                <a:cs typeface="Arial"/>
              </a:rPr>
              <a:t>рідким дисперсійним  </a:t>
            </a:r>
            <a:r>
              <a:rPr sz="1800" spc="-10" dirty="0">
                <a:latin typeface="Arial"/>
                <a:cs typeface="Arial"/>
              </a:rPr>
              <a:t>середовищем шляхом </a:t>
            </a:r>
            <a:r>
              <a:rPr sz="1800" spc="-15" dirty="0">
                <a:latin typeface="Arial"/>
                <a:cs typeface="Arial"/>
              </a:rPr>
              <a:t>розведення </a:t>
            </a:r>
            <a:r>
              <a:rPr sz="1800" spc="-5" dirty="0">
                <a:latin typeface="Arial"/>
                <a:cs typeface="Arial"/>
              </a:rPr>
              <a:t>або </a:t>
            </a:r>
            <a:r>
              <a:rPr sz="1800" dirty="0">
                <a:latin typeface="Arial"/>
                <a:cs typeface="Arial"/>
              </a:rPr>
              <a:t>у </a:t>
            </a:r>
            <a:r>
              <a:rPr sz="1800" spc="-5" dirty="0">
                <a:latin typeface="Arial"/>
                <a:cs typeface="Arial"/>
              </a:rPr>
              <a:t>суміші </a:t>
            </a:r>
            <a:r>
              <a:rPr sz="1800" dirty="0">
                <a:latin typeface="Arial"/>
                <a:cs typeface="Arial"/>
              </a:rPr>
              <a:t>з </a:t>
            </a:r>
            <a:r>
              <a:rPr sz="1800" spc="-5" dirty="0">
                <a:latin typeface="Arial"/>
                <a:cs typeface="Arial"/>
              </a:rPr>
              <a:t>іншими лікарськими  </a:t>
            </a:r>
            <a:r>
              <a:rPr sz="1800" spc="-10" dirty="0">
                <a:latin typeface="Arial"/>
                <a:cs typeface="Arial"/>
              </a:rPr>
              <a:t>засобами.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235952" y="1773173"/>
            <a:ext cx="1800605" cy="3455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4131" y="80617"/>
            <a:ext cx="8545069" cy="12458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4485" marR="5080" indent="-17449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6. </a:t>
            </a:r>
            <a:r>
              <a:rPr spc="-30" dirty="0"/>
              <a:t>НОМЕНКЛАТУРА </a:t>
            </a:r>
            <a:r>
              <a:rPr spc="-15" dirty="0"/>
              <a:t>КОНЦЕНТРОВАНИХ РОЗЧИНІВ  </a:t>
            </a:r>
            <a:r>
              <a:rPr spc="-70" dirty="0"/>
              <a:t>ТА </a:t>
            </a:r>
            <a:r>
              <a:rPr spc="-5" dirty="0"/>
              <a:t>ЇХ</a:t>
            </a:r>
            <a:r>
              <a:rPr spc="65" dirty="0"/>
              <a:t> </a:t>
            </a:r>
            <a:r>
              <a:rPr spc="-15" dirty="0"/>
              <a:t>ВИГОТОВЛЕННЯ</a:t>
            </a: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2400" i="1" spc="-5" dirty="0">
                <a:latin typeface="Arial"/>
                <a:cs typeface="Arial"/>
              </a:rPr>
              <a:t>Номенклатура </a:t>
            </a:r>
            <a:r>
              <a:rPr sz="2400" i="1" spc="-15" dirty="0">
                <a:latin typeface="Arial"/>
                <a:cs typeface="Arial"/>
              </a:rPr>
              <a:t>концентрованих</a:t>
            </a:r>
            <a:r>
              <a:rPr sz="2400" i="1" spc="-25" dirty="0">
                <a:latin typeface="Arial"/>
                <a:cs typeface="Arial"/>
              </a:rPr>
              <a:t> </a:t>
            </a:r>
            <a:r>
              <a:rPr sz="2400" i="1" spc="-20" dirty="0">
                <a:latin typeface="Arial"/>
                <a:cs typeface="Arial"/>
              </a:rPr>
              <a:t>розчинів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4131" y="1272793"/>
            <a:ext cx="665225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(додаток </a:t>
            </a:r>
            <a:r>
              <a:rPr sz="1800" b="1" dirty="0">
                <a:latin typeface="Arial"/>
                <a:cs typeface="Arial"/>
              </a:rPr>
              <a:t>№ 1 </a:t>
            </a:r>
            <a:r>
              <a:rPr sz="1800" b="1" spc="-5" dirty="0">
                <a:latin typeface="Arial"/>
                <a:cs typeface="Arial"/>
              </a:rPr>
              <a:t>до </a:t>
            </a:r>
            <a:r>
              <a:rPr sz="1800" b="1" spc="-10" dirty="0">
                <a:latin typeface="Arial"/>
                <a:cs typeface="Arial"/>
              </a:rPr>
              <a:t>наказу </a:t>
            </a:r>
            <a:r>
              <a:rPr sz="1800" b="1" dirty="0">
                <a:latin typeface="Arial"/>
                <a:cs typeface="Arial"/>
              </a:rPr>
              <a:t>МОЗ </a:t>
            </a:r>
            <a:r>
              <a:rPr sz="1800" b="1" spc="-15" dirty="0">
                <a:latin typeface="Arial"/>
                <a:cs typeface="Arial"/>
              </a:rPr>
              <a:t>України </a:t>
            </a:r>
            <a:r>
              <a:rPr sz="1800" b="1" dirty="0">
                <a:latin typeface="Arial"/>
                <a:cs typeface="Arial"/>
              </a:rPr>
              <a:t>№ </a:t>
            </a:r>
            <a:r>
              <a:rPr sz="1800" b="1" spc="-5" dirty="0">
                <a:latin typeface="Arial"/>
                <a:cs typeface="Arial"/>
              </a:rPr>
              <a:t>197 від 07.09.93</a:t>
            </a:r>
            <a:r>
              <a:rPr sz="1800" b="1" spc="5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р.)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8102" y="5472683"/>
            <a:ext cx="83832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Arial"/>
                <a:cs typeface="Arial"/>
              </a:rPr>
              <a:t>В </a:t>
            </a:r>
            <a:r>
              <a:rPr sz="1800" i="1" spc="-10" dirty="0">
                <a:latin typeface="Arial"/>
                <a:cs typeface="Arial"/>
              </a:rPr>
              <a:t>таблиці </a:t>
            </a:r>
            <a:r>
              <a:rPr sz="1800" i="1" spc="-15" dirty="0">
                <a:latin typeface="Arial"/>
                <a:cs typeface="Arial"/>
              </a:rPr>
              <a:t>вказані </a:t>
            </a:r>
            <a:r>
              <a:rPr sz="1800" i="1" spc="-5" dirty="0">
                <a:latin typeface="Arial"/>
                <a:cs typeface="Arial"/>
              </a:rPr>
              <a:t>лікарські </a:t>
            </a:r>
            <a:r>
              <a:rPr sz="1800" i="1" spc="-15" dirty="0">
                <a:latin typeface="Arial"/>
                <a:cs typeface="Arial"/>
              </a:rPr>
              <a:t>речовини та </a:t>
            </a:r>
            <a:r>
              <a:rPr sz="1800" i="1" spc="-5" dirty="0">
                <a:latin typeface="Arial"/>
                <a:cs typeface="Arial"/>
              </a:rPr>
              <a:t>їх</a:t>
            </a:r>
            <a:r>
              <a:rPr sz="1800" i="1" spc="2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концентрації,</a:t>
            </a:r>
            <a:endParaRPr sz="18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</a:pPr>
            <a:r>
              <a:rPr sz="1800" i="1" spc="-5" dirty="0">
                <a:latin typeface="Arial"/>
                <a:cs typeface="Arial"/>
              </a:rPr>
              <a:t>які найчастіше </a:t>
            </a:r>
            <a:r>
              <a:rPr sz="1800" i="1" spc="-10" dirty="0">
                <a:latin typeface="Arial"/>
                <a:cs typeface="Arial"/>
              </a:rPr>
              <a:t>використовують </a:t>
            </a:r>
            <a:r>
              <a:rPr sz="1800" i="1" spc="-5" dirty="0">
                <a:latin typeface="Arial"/>
                <a:cs typeface="Arial"/>
              </a:rPr>
              <a:t>при </a:t>
            </a:r>
            <a:r>
              <a:rPr sz="1800" i="1" spc="-15" dirty="0">
                <a:latin typeface="Arial"/>
                <a:cs typeface="Arial"/>
              </a:rPr>
              <a:t>виготовленні </a:t>
            </a:r>
            <a:r>
              <a:rPr sz="1800" i="1" spc="-10" dirty="0">
                <a:latin typeface="Arial"/>
                <a:cs typeface="Arial"/>
              </a:rPr>
              <a:t>концентрованих </a:t>
            </a:r>
            <a:r>
              <a:rPr sz="1800" i="1" spc="-20" dirty="0">
                <a:latin typeface="Arial"/>
                <a:cs typeface="Arial"/>
              </a:rPr>
              <a:t>розчинів  </a:t>
            </a:r>
            <a:r>
              <a:rPr sz="1800" i="1" dirty="0">
                <a:latin typeface="Arial"/>
                <a:cs typeface="Arial"/>
              </a:rPr>
              <a:t>в </a:t>
            </a:r>
            <a:r>
              <a:rPr sz="1800" i="1" spc="-10" dirty="0">
                <a:latin typeface="Arial"/>
                <a:cs typeface="Arial"/>
              </a:rPr>
              <a:t>умовах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аптек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01154" y="1833498"/>
          <a:ext cx="7056753" cy="34721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82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4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0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93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Лікарська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речовина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50190" marR="123189" indent="-119380">
                        <a:lnSpc>
                          <a:spcPts val="1639"/>
                        </a:lnSpc>
                        <a:spcBef>
                          <a:spcPts val="409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Концен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рація  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розчину,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Лікарська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речовина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17170" marR="90805" indent="-119380">
                        <a:lnSpc>
                          <a:spcPts val="1639"/>
                        </a:lnSpc>
                        <a:spcBef>
                          <a:spcPts val="409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Концен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рація  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розчину,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Амонію</a:t>
                      </a:r>
                      <a:r>
                        <a:rPr sz="16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хлорид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20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Магнію</a:t>
                      </a:r>
                      <a:r>
                        <a:rPr sz="16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сульфат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25,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50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15" dirty="0">
                          <a:latin typeface="Carlito"/>
                          <a:cs typeface="Carlito"/>
                        </a:rPr>
                        <a:t>Гексаметилентетрамін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20,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40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Натрію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бензоат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10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Калію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бромід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20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Натрію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бромід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10,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20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Калію</a:t>
                      </a:r>
                      <a:r>
                        <a:rPr sz="16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йодид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20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Натрію</a:t>
                      </a:r>
                      <a:endParaRPr sz="1600">
                        <a:latin typeface="Carlito"/>
                        <a:cs typeface="Carlito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rlito"/>
                          <a:cs typeface="Carlito"/>
                        </a:rPr>
                        <a:t>гідрокарбонат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5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Кальцію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хлорид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20,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50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Натрію</a:t>
                      </a:r>
                      <a:r>
                        <a:rPr sz="16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саліцилат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20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Кислота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борна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4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Хлоралгідрат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20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latin typeface="Carlito"/>
                          <a:cs typeface="Carlito"/>
                        </a:rPr>
                        <a:t>Кофеїн-бензоат</a:t>
                      </a:r>
                      <a:r>
                        <a:rPr sz="1600" spc="-3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spc="-5" dirty="0">
                          <a:latin typeface="Carlito"/>
                          <a:cs typeface="Carlito"/>
                        </a:rPr>
                        <a:t>натрію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rlito"/>
                          <a:cs typeface="Carlito"/>
                        </a:rPr>
                        <a:t>10,</a:t>
                      </a:r>
                      <a:r>
                        <a:rPr sz="1600" spc="-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600" dirty="0">
                          <a:latin typeface="Carlito"/>
                          <a:cs typeface="Carlito"/>
                        </a:rPr>
                        <a:t>20</a:t>
                      </a:r>
                      <a:endParaRPr sz="1600">
                        <a:latin typeface="Carlito"/>
                        <a:cs typeface="Carlito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22909" y="1900415"/>
            <a:ext cx="2442210" cy="746125"/>
            <a:chOff x="422909" y="1900415"/>
            <a:chExt cx="2442210" cy="746125"/>
          </a:xfrm>
        </p:grpSpPr>
        <p:sp>
          <p:nvSpPr>
            <p:cNvPr id="4" name="object 4"/>
            <p:cNvSpPr/>
            <p:nvPr/>
          </p:nvSpPr>
          <p:spPr>
            <a:xfrm>
              <a:off x="422909" y="1923300"/>
              <a:ext cx="2442210" cy="63930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26947" y="1900415"/>
              <a:ext cx="1869186" cy="74601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9010" y="1949577"/>
              <a:ext cx="2356866" cy="55397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9010" y="1949577"/>
              <a:ext cx="2357120" cy="554355"/>
            </a:xfrm>
            <a:custGeom>
              <a:avLst/>
              <a:gdLst/>
              <a:ahLst/>
              <a:cxnLst/>
              <a:rect l="l" t="t" r="r" b="b"/>
              <a:pathLst>
                <a:path w="2357120" h="554355">
                  <a:moveTo>
                    <a:pt x="0" y="92328"/>
                  </a:moveTo>
                  <a:lnTo>
                    <a:pt x="7255" y="56364"/>
                  </a:lnTo>
                  <a:lnTo>
                    <a:pt x="27043" y="27019"/>
                  </a:lnTo>
                  <a:lnTo>
                    <a:pt x="56390" y="7246"/>
                  </a:lnTo>
                  <a:lnTo>
                    <a:pt x="92329" y="0"/>
                  </a:lnTo>
                  <a:lnTo>
                    <a:pt x="2264537" y="0"/>
                  </a:lnTo>
                  <a:lnTo>
                    <a:pt x="2300501" y="7246"/>
                  </a:lnTo>
                  <a:lnTo>
                    <a:pt x="2329846" y="27019"/>
                  </a:lnTo>
                  <a:lnTo>
                    <a:pt x="2349619" y="56364"/>
                  </a:lnTo>
                  <a:lnTo>
                    <a:pt x="2356866" y="92328"/>
                  </a:lnTo>
                  <a:lnTo>
                    <a:pt x="2356866" y="461645"/>
                  </a:lnTo>
                  <a:lnTo>
                    <a:pt x="2349619" y="497556"/>
                  </a:lnTo>
                  <a:lnTo>
                    <a:pt x="2329846" y="526907"/>
                  </a:lnTo>
                  <a:lnTo>
                    <a:pt x="2300501" y="546709"/>
                  </a:lnTo>
                  <a:lnTo>
                    <a:pt x="2264537" y="553974"/>
                  </a:lnTo>
                  <a:lnTo>
                    <a:pt x="92329" y="553974"/>
                  </a:lnTo>
                  <a:lnTo>
                    <a:pt x="56390" y="546709"/>
                  </a:lnTo>
                  <a:lnTo>
                    <a:pt x="27043" y="526907"/>
                  </a:lnTo>
                  <a:lnTo>
                    <a:pt x="7255" y="497556"/>
                  </a:lnTo>
                  <a:lnTo>
                    <a:pt x="0" y="461645"/>
                  </a:lnTo>
                  <a:lnTo>
                    <a:pt x="0" y="9232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77061" y="1963674"/>
            <a:ext cx="15754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latin typeface="Arial"/>
                <a:cs typeface="Arial"/>
              </a:rPr>
              <a:t>Масо-об'ємним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600" b="1" i="1" spc="-5" dirty="0">
                <a:latin typeface="Arial"/>
                <a:cs typeface="Arial"/>
              </a:rPr>
              <a:t>способом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401567" y="1747266"/>
            <a:ext cx="5612130" cy="1022350"/>
            <a:chOff x="3401567" y="1747266"/>
            <a:chExt cx="5612130" cy="1022350"/>
          </a:xfrm>
        </p:grpSpPr>
        <p:sp>
          <p:nvSpPr>
            <p:cNvPr id="10" name="object 10"/>
            <p:cNvSpPr/>
            <p:nvPr/>
          </p:nvSpPr>
          <p:spPr>
            <a:xfrm>
              <a:off x="3401567" y="2080272"/>
              <a:ext cx="1943100" cy="37120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85209" y="2045233"/>
              <a:ext cx="1610867" cy="5021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47668" y="2106549"/>
              <a:ext cx="1857755" cy="28575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10477" y="1747266"/>
              <a:ext cx="2903220" cy="102184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448923" y="2108707"/>
            <a:ext cx="185547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085" algn="l"/>
                <a:tab pos="1842135" algn="l"/>
              </a:tabLst>
            </a:pPr>
            <a:r>
              <a:rPr sz="1600" u="sng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u="sng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У мірній</a:t>
            </a:r>
            <a:r>
              <a:rPr sz="1600" u="sng" spc="-7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 </a:t>
            </a:r>
            <a:r>
              <a:rPr sz="1600" u="sng" spc="-1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колбі	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083046" y="1768475"/>
            <a:ext cx="2896870" cy="1015365"/>
            <a:chOff x="6083046" y="1768475"/>
            <a:chExt cx="2896870" cy="1015365"/>
          </a:xfrm>
        </p:grpSpPr>
        <p:sp>
          <p:nvSpPr>
            <p:cNvPr id="16" name="object 16"/>
            <p:cNvSpPr/>
            <p:nvPr/>
          </p:nvSpPr>
          <p:spPr>
            <a:xfrm>
              <a:off x="6083046" y="1793722"/>
              <a:ext cx="2689859" cy="98986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56579" y="1773555"/>
              <a:ext cx="2817876" cy="93649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56579" y="1773555"/>
              <a:ext cx="2818130" cy="936625"/>
            </a:xfrm>
            <a:custGeom>
              <a:avLst/>
              <a:gdLst/>
              <a:ahLst/>
              <a:cxnLst/>
              <a:rect l="l" t="t" r="r" b="b"/>
              <a:pathLst>
                <a:path w="2818129" h="936625">
                  <a:moveTo>
                    <a:pt x="0" y="156083"/>
                  </a:moveTo>
                  <a:lnTo>
                    <a:pt x="7954" y="106736"/>
                  </a:lnTo>
                  <a:lnTo>
                    <a:pt x="30106" y="63889"/>
                  </a:lnTo>
                  <a:lnTo>
                    <a:pt x="63889" y="30106"/>
                  </a:lnTo>
                  <a:lnTo>
                    <a:pt x="106736" y="7954"/>
                  </a:lnTo>
                  <a:lnTo>
                    <a:pt x="156083" y="0"/>
                  </a:lnTo>
                  <a:lnTo>
                    <a:pt x="2661793" y="0"/>
                  </a:lnTo>
                  <a:lnTo>
                    <a:pt x="2711139" y="7954"/>
                  </a:lnTo>
                  <a:lnTo>
                    <a:pt x="2753986" y="30106"/>
                  </a:lnTo>
                  <a:lnTo>
                    <a:pt x="2787769" y="63889"/>
                  </a:lnTo>
                  <a:lnTo>
                    <a:pt x="2809921" y="106736"/>
                  </a:lnTo>
                  <a:lnTo>
                    <a:pt x="2817876" y="156083"/>
                  </a:lnTo>
                  <a:lnTo>
                    <a:pt x="2817876" y="780415"/>
                  </a:lnTo>
                  <a:lnTo>
                    <a:pt x="2809921" y="829761"/>
                  </a:lnTo>
                  <a:lnTo>
                    <a:pt x="2787769" y="872608"/>
                  </a:lnTo>
                  <a:lnTo>
                    <a:pt x="2753986" y="906391"/>
                  </a:lnTo>
                  <a:lnTo>
                    <a:pt x="2711139" y="928543"/>
                  </a:lnTo>
                  <a:lnTo>
                    <a:pt x="2661793" y="936498"/>
                  </a:lnTo>
                  <a:lnTo>
                    <a:pt x="156083" y="936498"/>
                  </a:lnTo>
                  <a:lnTo>
                    <a:pt x="106736" y="928543"/>
                  </a:lnTo>
                  <a:lnTo>
                    <a:pt x="63889" y="906391"/>
                  </a:lnTo>
                  <a:lnTo>
                    <a:pt x="30106" y="872608"/>
                  </a:lnTo>
                  <a:lnTo>
                    <a:pt x="7954" y="829761"/>
                  </a:lnTo>
                  <a:lnTo>
                    <a:pt x="0" y="780415"/>
                  </a:lnTo>
                  <a:lnTo>
                    <a:pt x="0" y="15608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225794" y="1857248"/>
            <a:ext cx="23482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5" dirty="0">
                <a:latin typeface="Arial"/>
                <a:cs typeface="Arial"/>
              </a:rPr>
              <a:t>лікарська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речовина</a:t>
            </a:r>
            <a:endParaRPr sz="16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Arial"/>
                <a:cs typeface="Arial"/>
              </a:rPr>
              <a:t>свіжоперегнана </a:t>
            </a:r>
            <a:r>
              <a:rPr sz="1600" spc="-20" dirty="0">
                <a:latin typeface="Arial"/>
                <a:cs typeface="Arial"/>
              </a:rPr>
              <a:t>вода  </a:t>
            </a:r>
            <a:r>
              <a:rPr sz="1600" spc="-10" dirty="0">
                <a:latin typeface="Arial"/>
                <a:cs typeface="Arial"/>
              </a:rPr>
              <a:t>очищена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338833" y="5274589"/>
            <a:ext cx="5748020" cy="1373505"/>
            <a:chOff x="1338833" y="5274589"/>
            <a:chExt cx="5748020" cy="1373505"/>
          </a:xfrm>
        </p:grpSpPr>
        <p:sp>
          <p:nvSpPr>
            <p:cNvPr id="21" name="object 21"/>
            <p:cNvSpPr/>
            <p:nvPr/>
          </p:nvSpPr>
          <p:spPr>
            <a:xfrm>
              <a:off x="1357883" y="5274589"/>
              <a:ext cx="5728716" cy="137312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338833" y="5496305"/>
              <a:ext cx="5394960" cy="98986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03984" y="5300852"/>
              <a:ext cx="5643371" cy="128778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03984" y="5300852"/>
              <a:ext cx="5643880" cy="1287780"/>
            </a:xfrm>
            <a:custGeom>
              <a:avLst/>
              <a:gdLst/>
              <a:ahLst/>
              <a:cxnLst/>
              <a:rect l="l" t="t" r="r" b="b"/>
              <a:pathLst>
                <a:path w="5643880" h="1287779">
                  <a:moveTo>
                    <a:pt x="0" y="214630"/>
                  </a:moveTo>
                  <a:lnTo>
                    <a:pt x="5670" y="165431"/>
                  </a:lnTo>
                  <a:lnTo>
                    <a:pt x="21823" y="120261"/>
                  </a:lnTo>
                  <a:lnTo>
                    <a:pt x="47166" y="80409"/>
                  </a:lnTo>
                  <a:lnTo>
                    <a:pt x="80409" y="47166"/>
                  </a:lnTo>
                  <a:lnTo>
                    <a:pt x="120261" y="21823"/>
                  </a:lnTo>
                  <a:lnTo>
                    <a:pt x="165431" y="5670"/>
                  </a:lnTo>
                  <a:lnTo>
                    <a:pt x="214630" y="0"/>
                  </a:lnTo>
                  <a:lnTo>
                    <a:pt x="5428742" y="0"/>
                  </a:lnTo>
                  <a:lnTo>
                    <a:pt x="5477940" y="5670"/>
                  </a:lnTo>
                  <a:lnTo>
                    <a:pt x="5523110" y="21823"/>
                  </a:lnTo>
                  <a:lnTo>
                    <a:pt x="5562962" y="47166"/>
                  </a:lnTo>
                  <a:lnTo>
                    <a:pt x="5596205" y="80409"/>
                  </a:lnTo>
                  <a:lnTo>
                    <a:pt x="5621548" y="120261"/>
                  </a:lnTo>
                  <a:lnTo>
                    <a:pt x="5637701" y="165431"/>
                  </a:lnTo>
                  <a:lnTo>
                    <a:pt x="5643371" y="214630"/>
                  </a:lnTo>
                  <a:lnTo>
                    <a:pt x="5643371" y="1073150"/>
                  </a:lnTo>
                  <a:lnTo>
                    <a:pt x="5637701" y="1122364"/>
                  </a:lnTo>
                  <a:lnTo>
                    <a:pt x="5621548" y="1167540"/>
                  </a:lnTo>
                  <a:lnTo>
                    <a:pt x="5596205" y="1207392"/>
                  </a:lnTo>
                  <a:lnTo>
                    <a:pt x="5562962" y="1240629"/>
                  </a:lnTo>
                  <a:lnTo>
                    <a:pt x="5523110" y="1265965"/>
                  </a:lnTo>
                  <a:lnTo>
                    <a:pt x="5477940" y="1282111"/>
                  </a:lnTo>
                  <a:lnTo>
                    <a:pt x="5428742" y="1287780"/>
                  </a:lnTo>
                  <a:lnTo>
                    <a:pt x="214630" y="1287780"/>
                  </a:lnTo>
                  <a:lnTo>
                    <a:pt x="165431" y="1282111"/>
                  </a:lnTo>
                  <a:lnTo>
                    <a:pt x="120261" y="1265965"/>
                  </a:lnTo>
                  <a:lnTo>
                    <a:pt x="80409" y="1240629"/>
                  </a:lnTo>
                  <a:lnTo>
                    <a:pt x="47166" y="1207392"/>
                  </a:lnTo>
                  <a:lnTo>
                    <a:pt x="21823" y="1167540"/>
                  </a:lnTo>
                  <a:lnTo>
                    <a:pt x="5670" y="1122364"/>
                  </a:lnTo>
                  <a:lnTo>
                    <a:pt x="0" y="1073150"/>
                  </a:lnTo>
                  <a:lnTo>
                    <a:pt x="0" y="21463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489710" y="5560314"/>
            <a:ext cx="50469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latin typeface="Arial"/>
                <a:cs typeface="Arial"/>
              </a:rPr>
              <a:t>Технологія. </a:t>
            </a:r>
            <a:r>
              <a:rPr sz="1600" dirty="0">
                <a:latin typeface="Arial"/>
                <a:cs typeface="Arial"/>
              </a:rPr>
              <a:t>У мірну </a:t>
            </a:r>
            <a:r>
              <a:rPr sz="1600" spc="-15" dirty="0">
                <a:latin typeface="Arial"/>
                <a:cs typeface="Arial"/>
              </a:rPr>
              <a:t>колбу </a:t>
            </a:r>
            <a:r>
              <a:rPr sz="1600" spc="-5" dirty="0">
                <a:latin typeface="Arial"/>
                <a:cs typeface="Arial"/>
              </a:rPr>
              <a:t>поміщають </a:t>
            </a:r>
            <a:r>
              <a:rPr sz="1600" spc="-10" dirty="0">
                <a:latin typeface="Arial"/>
                <a:cs typeface="Arial"/>
              </a:rPr>
              <a:t>натрію </a:t>
            </a:r>
            <a:r>
              <a:rPr sz="1600" dirty="0">
                <a:latin typeface="Arial"/>
                <a:cs typeface="Arial"/>
              </a:rPr>
              <a:t>бромід,  </a:t>
            </a:r>
            <a:r>
              <a:rPr sz="1600" spc="-15" dirty="0">
                <a:latin typeface="Arial"/>
                <a:cs typeface="Arial"/>
              </a:rPr>
              <a:t>добавляють </a:t>
            </a:r>
            <a:r>
              <a:rPr sz="1600" spc="-5" dirty="0">
                <a:latin typeface="Arial"/>
                <a:cs typeface="Arial"/>
              </a:rPr>
              <a:t>частину </a:t>
            </a:r>
            <a:r>
              <a:rPr sz="1600" spc="-20" dirty="0">
                <a:latin typeface="Arial"/>
                <a:cs typeface="Arial"/>
              </a:rPr>
              <a:t>води </a:t>
            </a:r>
            <a:r>
              <a:rPr sz="1600" spc="-10" dirty="0">
                <a:latin typeface="Arial"/>
                <a:cs typeface="Arial"/>
              </a:rPr>
              <a:t>очищеної, </a:t>
            </a:r>
            <a:r>
              <a:rPr sz="1600" spc="-15" dirty="0">
                <a:latin typeface="Arial"/>
                <a:cs typeface="Arial"/>
              </a:rPr>
              <a:t>розчиняють,  </a:t>
            </a:r>
            <a:r>
              <a:rPr sz="1600" spc="-10" dirty="0">
                <a:latin typeface="Arial"/>
                <a:cs typeface="Arial"/>
              </a:rPr>
              <a:t>доводять </a:t>
            </a:r>
            <a:r>
              <a:rPr sz="1600" spc="-5" dirty="0">
                <a:latin typeface="Arial"/>
                <a:cs typeface="Arial"/>
              </a:rPr>
              <a:t>до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мітки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34061" y="2191257"/>
            <a:ext cx="5923280" cy="3806190"/>
            <a:chOff x="234061" y="2191257"/>
            <a:chExt cx="5923280" cy="3806190"/>
          </a:xfrm>
        </p:grpSpPr>
        <p:sp>
          <p:nvSpPr>
            <p:cNvPr id="27" name="object 27"/>
            <p:cNvSpPr/>
            <p:nvPr/>
          </p:nvSpPr>
          <p:spPr>
            <a:xfrm>
              <a:off x="234061" y="2191257"/>
              <a:ext cx="5923280" cy="3806190"/>
            </a:xfrm>
            <a:custGeom>
              <a:avLst/>
              <a:gdLst/>
              <a:ahLst/>
              <a:cxnLst/>
              <a:rect l="l" t="t" r="r" b="b"/>
              <a:pathLst>
                <a:path w="5923280" h="3806190">
                  <a:moveTo>
                    <a:pt x="1170051" y="3753866"/>
                  </a:moveTo>
                  <a:lnTo>
                    <a:pt x="1159154" y="3747516"/>
                  </a:lnTo>
                  <a:lnTo>
                    <a:pt x="1081405" y="3702164"/>
                  </a:lnTo>
                  <a:lnTo>
                    <a:pt x="1077468" y="3703180"/>
                  </a:lnTo>
                  <a:lnTo>
                    <a:pt x="1073912" y="3709238"/>
                  </a:lnTo>
                  <a:lnTo>
                    <a:pt x="1074928" y="3713137"/>
                  </a:lnTo>
                  <a:lnTo>
                    <a:pt x="1133868" y="3747516"/>
                  </a:lnTo>
                  <a:lnTo>
                    <a:pt x="12700" y="3747516"/>
                  </a:lnTo>
                  <a:lnTo>
                    <a:pt x="12700" y="42037"/>
                  </a:lnTo>
                  <a:lnTo>
                    <a:pt x="234950" y="42037"/>
                  </a:lnTo>
                  <a:lnTo>
                    <a:pt x="234950" y="35687"/>
                  </a:lnTo>
                  <a:lnTo>
                    <a:pt x="234950" y="29337"/>
                  </a:lnTo>
                  <a:lnTo>
                    <a:pt x="0" y="29337"/>
                  </a:lnTo>
                  <a:lnTo>
                    <a:pt x="0" y="3760216"/>
                  </a:lnTo>
                  <a:lnTo>
                    <a:pt x="1133868" y="3760216"/>
                  </a:lnTo>
                  <a:lnTo>
                    <a:pt x="1074928" y="3794595"/>
                  </a:lnTo>
                  <a:lnTo>
                    <a:pt x="1073912" y="3798481"/>
                  </a:lnTo>
                  <a:lnTo>
                    <a:pt x="1077468" y="3804539"/>
                  </a:lnTo>
                  <a:lnTo>
                    <a:pt x="1081405" y="3805567"/>
                  </a:lnTo>
                  <a:lnTo>
                    <a:pt x="1159154" y="3760216"/>
                  </a:lnTo>
                  <a:lnTo>
                    <a:pt x="1170051" y="3753866"/>
                  </a:lnTo>
                  <a:close/>
                </a:path>
                <a:path w="5923280" h="3806190">
                  <a:moveTo>
                    <a:pt x="5922772" y="50927"/>
                  </a:moveTo>
                  <a:lnTo>
                    <a:pt x="5911862" y="44704"/>
                  </a:lnTo>
                  <a:lnTo>
                    <a:pt x="5836666" y="1778"/>
                  </a:lnTo>
                  <a:lnTo>
                    <a:pt x="5833618" y="0"/>
                  </a:lnTo>
                  <a:lnTo>
                    <a:pt x="5829808" y="1016"/>
                  </a:lnTo>
                  <a:lnTo>
                    <a:pt x="5826252" y="7112"/>
                  </a:lnTo>
                  <a:lnTo>
                    <a:pt x="5827395" y="11049"/>
                  </a:lnTo>
                  <a:lnTo>
                    <a:pt x="5830443" y="12827"/>
                  </a:lnTo>
                  <a:lnTo>
                    <a:pt x="5886678" y="44919"/>
                  </a:lnTo>
                  <a:lnTo>
                    <a:pt x="5071364" y="52070"/>
                  </a:lnTo>
                  <a:lnTo>
                    <a:pt x="5071364" y="64770"/>
                  </a:lnTo>
                  <a:lnTo>
                    <a:pt x="5886678" y="57619"/>
                  </a:lnTo>
                  <a:lnTo>
                    <a:pt x="5831078" y="90678"/>
                  </a:lnTo>
                  <a:lnTo>
                    <a:pt x="5828030" y="92456"/>
                  </a:lnTo>
                  <a:lnTo>
                    <a:pt x="5827014" y="96393"/>
                  </a:lnTo>
                  <a:lnTo>
                    <a:pt x="5828919" y="99441"/>
                  </a:lnTo>
                  <a:lnTo>
                    <a:pt x="5830697" y="102362"/>
                  </a:lnTo>
                  <a:lnTo>
                    <a:pt x="5834507" y="103378"/>
                  </a:lnTo>
                  <a:lnTo>
                    <a:pt x="5837555" y="101600"/>
                  </a:lnTo>
                  <a:lnTo>
                    <a:pt x="5922772" y="50927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22910" y="2610611"/>
              <a:ext cx="3828288" cy="268605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96645" y="2727197"/>
              <a:ext cx="3172968" cy="251383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9011" y="2636900"/>
              <a:ext cx="3742943" cy="260070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9011" y="2636900"/>
              <a:ext cx="3743325" cy="2600960"/>
            </a:xfrm>
            <a:custGeom>
              <a:avLst/>
              <a:gdLst/>
              <a:ahLst/>
              <a:cxnLst/>
              <a:rect l="l" t="t" r="r" b="b"/>
              <a:pathLst>
                <a:path w="3743325" h="2600960">
                  <a:moveTo>
                    <a:pt x="0" y="433450"/>
                  </a:moveTo>
                  <a:lnTo>
                    <a:pt x="2543" y="386220"/>
                  </a:lnTo>
                  <a:lnTo>
                    <a:pt x="9997" y="340463"/>
                  </a:lnTo>
                  <a:lnTo>
                    <a:pt x="22098" y="296444"/>
                  </a:lnTo>
                  <a:lnTo>
                    <a:pt x="38580" y="254427"/>
                  </a:lnTo>
                  <a:lnTo>
                    <a:pt x="59180" y="214677"/>
                  </a:lnTo>
                  <a:lnTo>
                    <a:pt x="83633" y="177457"/>
                  </a:lnTo>
                  <a:lnTo>
                    <a:pt x="111674" y="143033"/>
                  </a:lnTo>
                  <a:lnTo>
                    <a:pt x="143040" y="111669"/>
                  </a:lnTo>
                  <a:lnTo>
                    <a:pt x="177465" y="83628"/>
                  </a:lnTo>
                  <a:lnTo>
                    <a:pt x="214686" y="59177"/>
                  </a:lnTo>
                  <a:lnTo>
                    <a:pt x="254437" y="38578"/>
                  </a:lnTo>
                  <a:lnTo>
                    <a:pt x="296455" y="22096"/>
                  </a:lnTo>
                  <a:lnTo>
                    <a:pt x="340475" y="9997"/>
                  </a:lnTo>
                  <a:lnTo>
                    <a:pt x="386233" y="2543"/>
                  </a:lnTo>
                  <a:lnTo>
                    <a:pt x="433463" y="0"/>
                  </a:lnTo>
                  <a:lnTo>
                    <a:pt x="3309492" y="0"/>
                  </a:lnTo>
                  <a:lnTo>
                    <a:pt x="3356723" y="2543"/>
                  </a:lnTo>
                  <a:lnTo>
                    <a:pt x="3402480" y="9997"/>
                  </a:lnTo>
                  <a:lnTo>
                    <a:pt x="3446499" y="22096"/>
                  </a:lnTo>
                  <a:lnTo>
                    <a:pt x="3488516" y="38578"/>
                  </a:lnTo>
                  <a:lnTo>
                    <a:pt x="3528266" y="59177"/>
                  </a:lnTo>
                  <a:lnTo>
                    <a:pt x="3565486" y="83628"/>
                  </a:lnTo>
                  <a:lnTo>
                    <a:pt x="3599910" y="111669"/>
                  </a:lnTo>
                  <a:lnTo>
                    <a:pt x="3631274" y="143033"/>
                  </a:lnTo>
                  <a:lnTo>
                    <a:pt x="3659315" y="177457"/>
                  </a:lnTo>
                  <a:lnTo>
                    <a:pt x="3683766" y="214677"/>
                  </a:lnTo>
                  <a:lnTo>
                    <a:pt x="3704365" y="254427"/>
                  </a:lnTo>
                  <a:lnTo>
                    <a:pt x="3720847" y="296444"/>
                  </a:lnTo>
                  <a:lnTo>
                    <a:pt x="3732946" y="340463"/>
                  </a:lnTo>
                  <a:lnTo>
                    <a:pt x="3740400" y="386220"/>
                  </a:lnTo>
                  <a:lnTo>
                    <a:pt x="3742943" y="433450"/>
                  </a:lnTo>
                  <a:lnTo>
                    <a:pt x="3742943" y="2167255"/>
                  </a:lnTo>
                  <a:lnTo>
                    <a:pt x="3740400" y="2214485"/>
                  </a:lnTo>
                  <a:lnTo>
                    <a:pt x="3732946" y="2260242"/>
                  </a:lnTo>
                  <a:lnTo>
                    <a:pt x="3720847" y="2304261"/>
                  </a:lnTo>
                  <a:lnTo>
                    <a:pt x="3704365" y="2346278"/>
                  </a:lnTo>
                  <a:lnTo>
                    <a:pt x="3683766" y="2386028"/>
                  </a:lnTo>
                  <a:lnTo>
                    <a:pt x="3659315" y="2423248"/>
                  </a:lnTo>
                  <a:lnTo>
                    <a:pt x="3631274" y="2457672"/>
                  </a:lnTo>
                  <a:lnTo>
                    <a:pt x="3599910" y="2489036"/>
                  </a:lnTo>
                  <a:lnTo>
                    <a:pt x="3565486" y="2517077"/>
                  </a:lnTo>
                  <a:lnTo>
                    <a:pt x="3528266" y="2541528"/>
                  </a:lnTo>
                  <a:lnTo>
                    <a:pt x="3488516" y="2562127"/>
                  </a:lnTo>
                  <a:lnTo>
                    <a:pt x="3446499" y="2578609"/>
                  </a:lnTo>
                  <a:lnTo>
                    <a:pt x="3402480" y="2590708"/>
                  </a:lnTo>
                  <a:lnTo>
                    <a:pt x="3356723" y="2598162"/>
                  </a:lnTo>
                  <a:lnTo>
                    <a:pt x="3309492" y="2600706"/>
                  </a:lnTo>
                  <a:lnTo>
                    <a:pt x="433463" y="2600706"/>
                  </a:lnTo>
                  <a:lnTo>
                    <a:pt x="386233" y="2598162"/>
                  </a:lnTo>
                  <a:lnTo>
                    <a:pt x="340475" y="2590708"/>
                  </a:lnTo>
                  <a:lnTo>
                    <a:pt x="296455" y="2578609"/>
                  </a:lnTo>
                  <a:lnTo>
                    <a:pt x="254437" y="2562127"/>
                  </a:lnTo>
                  <a:lnTo>
                    <a:pt x="214686" y="2541528"/>
                  </a:lnTo>
                  <a:lnTo>
                    <a:pt x="177465" y="2517077"/>
                  </a:lnTo>
                  <a:lnTo>
                    <a:pt x="143040" y="2489036"/>
                  </a:lnTo>
                  <a:lnTo>
                    <a:pt x="111674" y="2457672"/>
                  </a:lnTo>
                  <a:lnTo>
                    <a:pt x="83633" y="2423248"/>
                  </a:lnTo>
                  <a:lnTo>
                    <a:pt x="59180" y="2386028"/>
                  </a:lnTo>
                  <a:lnTo>
                    <a:pt x="38580" y="2346278"/>
                  </a:lnTo>
                  <a:lnTo>
                    <a:pt x="22098" y="2304261"/>
                  </a:lnTo>
                  <a:lnTo>
                    <a:pt x="9997" y="2260242"/>
                  </a:lnTo>
                  <a:lnTo>
                    <a:pt x="2543" y="2214485"/>
                  </a:lnTo>
                  <a:lnTo>
                    <a:pt x="0" y="2167255"/>
                  </a:lnTo>
                  <a:lnTo>
                    <a:pt x="0" y="43345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62508" y="2790698"/>
            <a:ext cx="22637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331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latin typeface="Arial"/>
                <a:cs typeface="Arial"/>
              </a:rPr>
              <a:t>Розрахунки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i="1" spc="-10" dirty="0">
                <a:latin typeface="Arial"/>
                <a:cs typeface="Arial"/>
              </a:rPr>
              <a:t>Натрію</a:t>
            </a:r>
            <a:r>
              <a:rPr sz="1600" i="1" spc="-2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броміду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62508" y="3278378"/>
            <a:ext cx="15830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0750" algn="l"/>
              </a:tabLst>
            </a:pPr>
            <a:r>
              <a:rPr sz="1600" i="1" spc="-5" dirty="0">
                <a:latin typeface="Arial"/>
                <a:cs typeface="Arial"/>
              </a:rPr>
              <a:t>20,0 </a:t>
            </a:r>
            <a:r>
              <a:rPr sz="1600" i="1" spc="2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–	</a:t>
            </a:r>
            <a:r>
              <a:rPr sz="1600" i="1" spc="-5" dirty="0">
                <a:latin typeface="Arial"/>
                <a:cs typeface="Arial"/>
              </a:rPr>
              <a:t>100</a:t>
            </a:r>
            <a:r>
              <a:rPr sz="1600" i="1" spc="-7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19658" y="3522217"/>
            <a:ext cx="143573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3070" algn="l"/>
              </a:tabLst>
            </a:pPr>
            <a:r>
              <a:rPr sz="1600" i="1" dirty="0">
                <a:latin typeface="Arial"/>
                <a:cs typeface="Arial"/>
              </a:rPr>
              <a:t>Х	– </a:t>
            </a:r>
            <a:r>
              <a:rPr sz="1600" i="1" spc="-5" dirty="0">
                <a:latin typeface="Arial"/>
                <a:cs typeface="Arial"/>
              </a:rPr>
              <a:t>1000</a:t>
            </a:r>
            <a:r>
              <a:rPr sz="1600" i="1" spc="-8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62508" y="3766058"/>
            <a:ext cx="284988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">
              <a:lnSpc>
                <a:spcPct val="100000"/>
              </a:lnSpc>
              <a:spcBef>
                <a:spcPts val="100"/>
              </a:spcBef>
            </a:pPr>
            <a:r>
              <a:rPr sz="1600" i="1" dirty="0">
                <a:latin typeface="Arial"/>
                <a:cs typeface="Arial"/>
              </a:rPr>
              <a:t>Х =</a:t>
            </a:r>
            <a:r>
              <a:rPr sz="1600" i="1" spc="-5" dirty="0">
                <a:latin typeface="Arial"/>
                <a:cs typeface="Arial"/>
              </a:rPr>
              <a:t> 200,0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i="1" dirty="0">
                <a:latin typeface="Arial"/>
                <a:cs typeface="Arial"/>
              </a:rPr>
              <a:t>Води </a:t>
            </a:r>
            <a:r>
              <a:rPr sz="1800" i="1" spc="-15" dirty="0">
                <a:latin typeface="Arial"/>
                <a:cs typeface="Arial"/>
              </a:rPr>
              <a:t>очищеної </a:t>
            </a:r>
            <a:r>
              <a:rPr sz="1800" i="1" dirty="0">
                <a:latin typeface="Arial"/>
                <a:cs typeface="Arial"/>
              </a:rPr>
              <a:t>до </a:t>
            </a:r>
            <a:r>
              <a:rPr sz="1800" i="1" spc="-5" dirty="0">
                <a:latin typeface="Arial"/>
                <a:cs typeface="Arial"/>
              </a:rPr>
              <a:t>1000</a:t>
            </a:r>
            <a:r>
              <a:rPr sz="1800" i="1" spc="-4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мл</a:t>
            </a:r>
            <a:endParaRPr sz="1800">
              <a:latin typeface="Arial"/>
              <a:cs typeface="Arial"/>
            </a:endParaRPr>
          </a:p>
          <a:p>
            <a:pPr marL="666750">
              <a:lnSpc>
                <a:spcPct val="100000"/>
              </a:lnSpc>
            </a:pPr>
            <a:r>
              <a:rPr sz="1800" b="1" i="1" spc="-5" dirty="0">
                <a:latin typeface="Arial"/>
                <a:cs typeface="Arial"/>
              </a:rPr>
              <a:t>Видано </a:t>
            </a:r>
            <a:r>
              <a:rPr sz="1800" b="1" i="1" dirty="0">
                <a:latin typeface="Arial"/>
                <a:cs typeface="Arial"/>
              </a:rPr>
              <a:t>в</a:t>
            </a:r>
            <a:r>
              <a:rPr sz="1800" b="1" i="1" spc="-35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роботу</a:t>
            </a:r>
            <a:endParaRPr sz="1800">
              <a:latin typeface="Arial"/>
              <a:cs typeface="Arial"/>
            </a:endParaRPr>
          </a:p>
          <a:p>
            <a:pPr marL="12700" marR="321310">
              <a:lnSpc>
                <a:spcPct val="100000"/>
              </a:lnSpc>
            </a:pPr>
            <a:r>
              <a:rPr sz="1600" i="1" spc="-10" dirty="0">
                <a:latin typeface="Arial"/>
                <a:cs typeface="Arial"/>
              </a:rPr>
              <a:t>Натрію </a:t>
            </a:r>
            <a:r>
              <a:rPr sz="1600" i="1" spc="-5" dirty="0">
                <a:latin typeface="Arial"/>
                <a:cs typeface="Arial"/>
              </a:rPr>
              <a:t>броміду 200,0  </a:t>
            </a:r>
            <a:r>
              <a:rPr sz="1600" i="1" dirty="0">
                <a:latin typeface="Arial"/>
                <a:cs typeface="Arial"/>
              </a:rPr>
              <a:t>Води </a:t>
            </a:r>
            <a:r>
              <a:rPr sz="1600" i="1" spc="-15" dirty="0">
                <a:latin typeface="Arial"/>
                <a:cs typeface="Arial"/>
              </a:rPr>
              <a:t>очищеної </a:t>
            </a:r>
            <a:r>
              <a:rPr sz="1600" i="1" dirty="0">
                <a:latin typeface="Arial"/>
                <a:cs typeface="Arial"/>
              </a:rPr>
              <a:t>до </a:t>
            </a:r>
            <a:r>
              <a:rPr sz="1600" i="1" spc="-5" dirty="0">
                <a:latin typeface="Arial"/>
                <a:cs typeface="Arial"/>
              </a:rPr>
              <a:t>1000</a:t>
            </a:r>
            <a:r>
              <a:rPr sz="1600" i="1" spc="-8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5597" y="804417"/>
            <a:ext cx="818007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latin typeface="Arial"/>
                <a:cs typeface="Arial"/>
              </a:rPr>
              <a:t>ВИГОТОВЛЕННЯ </a:t>
            </a:r>
            <a:r>
              <a:rPr sz="1600" b="1" spc="-15" dirty="0">
                <a:latin typeface="Arial"/>
                <a:cs typeface="Arial"/>
              </a:rPr>
              <a:t>КОНЦЕНТРОВАНИХ РОЗЧИНІВ ПРОВОДИТЬСЯ </a:t>
            </a:r>
            <a:r>
              <a:rPr sz="1600" b="1" dirty="0">
                <a:latin typeface="Arial"/>
                <a:cs typeface="Arial"/>
              </a:rPr>
              <a:t>В</a:t>
            </a:r>
            <a:r>
              <a:rPr sz="1600" b="1" spc="4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АСЕПТИЧНИХ</a:t>
            </a:r>
            <a:endParaRPr sz="1600">
              <a:latin typeface="Arial"/>
              <a:cs typeface="Arial"/>
            </a:endParaRPr>
          </a:p>
          <a:p>
            <a:pPr marL="12700" marR="748665">
              <a:lnSpc>
                <a:spcPct val="100000"/>
              </a:lnSpc>
            </a:pPr>
            <a:r>
              <a:rPr sz="1600" b="1" spc="-20" dirty="0">
                <a:latin typeface="Arial"/>
                <a:cs typeface="Arial"/>
              </a:rPr>
              <a:t>УМОВАХ </a:t>
            </a:r>
            <a:r>
              <a:rPr sz="1600" b="1" dirty="0">
                <a:latin typeface="Arial"/>
                <a:cs typeface="Arial"/>
              </a:rPr>
              <a:t>(накази МОЗ </a:t>
            </a:r>
            <a:r>
              <a:rPr sz="1600" b="1" spc="-15" dirty="0">
                <a:latin typeface="Arial"/>
                <a:cs typeface="Arial"/>
              </a:rPr>
              <a:t>України </a:t>
            </a:r>
            <a:r>
              <a:rPr sz="1600" b="1" dirty="0">
                <a:latin typeface="Arial"/>
                <a:cs typeface="Arial"/>
              </a:rPr>
              <a:t>від </a:t>
            </a:r>
            <a:r>
              <a:rPr sz="1600" b="1" spc="-5" dirty="0">
                <a:latin typeface="Arial"/>
                <a:cs typeface="Arial"/>
              </a:rPr>
              <a:t>07.09.93 </a:t>
            </a:r>
            <a:r>
              <a:rPr sz="1600" b="1" dirty="0">
                <a:latin typeface="Arial"/>
                <a:cs typeface="Arial"/>
              </a:rPr>
              <a:t>р. № </a:t>
            </a:r>
            <a:r>
              <a:rPr sz="1600" b="1" spc="-5" dirty="0">
                <a:latin typeface="Arial"/>
                <a:cs typeface="Arial"/>
              </a:rPr>
              <a:t>197; </a:t>
            </a:r>
            <a:r>
              <a:rPr sz="1600" b="1" dirty="0">
                <a:latin typeface="Arial"/>
                <a:cs typeface="Arial"/>
              </a:rPr>
              <a:t>від </a:t>
            </a:r>
            <a:r>
              <a:rPr sz="1600" b="1" spc="-5" dirty="0">
                <a:latin typeface="Arial"/>
                <a:cs typeface="Arial"/>
              </a:rPr>
              <a:t>17.10.12 </a:t>
            </a:r>
            <a:r>
              <a:rPr sz="1600" b="1" dirty="0">
                <a:latin typeface="Arial"/>
                <a:cs typeface="Arial"/>
              </a:rPr>
              <a:t>р. № </a:t>
            </a:r>
            <a:r>
              <a:rPr sz="1600" b="1" spc="-10" dirty="0">
                <a:latin typeface="Arial"/>
                <a:cs typeface="Arial"/>
              </a:rPr>
              <a:t>812;  </a:t>
            </a:r>
            <a:r>
              <a:rPr sz="1600" b="1" spc="-5" dirty="0">
                <a:latin typeface="Arial"/>
                <a:cs typeface="Arial"/>
              </a:rPr>
              <a:t>проект статті </a:t>
            </a:r>
            <a:r>
              <a:rPr sz="1600" b="1" spc="-30" dirty="0">
                <a:latin typeface="Arial"/>
                <a:cs typeface="Arial"/>
              </a:rPr>
              <a:t>ДФУ </a:t>
            </a:r>
            <a:r>
              <a:rPr sz="1600" b="1" spc="-5" dirty="0">
                <a:latin typeface="Arial"/>
                <a:cs typeface="Arial"/>
              </a:rPr>
              <a:t>5.N.1.1. «Екстемпоральні лікарські</a:t>
            </a:r>
            <a:r>
              <a:rPr sz="1600" b="1" spc="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засоби»).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2160"/>
              </a:lnSpc>
            </a:pPr>
            <a:r>
              <a:rPr sz="1800" b="1" dirty="0">
                <a:solidFill>
                  <a:srgbClr val="C0504D"/>
                </a:solidFill>
                <a:latin typeface="Arial"/>
                <a:cs typeface="Arial"/>
              </a:rPr>
              <a:t>Приклад. </a:t>
            </a:r>
            <a:r>
              <a:rPr sz="1800" b="1" spc="-15" dirty="0">
                <a:solidFill>
                  <a:srgbClr val="C0504D"/>
                </a:solidFill>
                <a:latin typeface="Arial"/>
                <a:cs typeface="Arial"/>
              </a:rPr>
              <a:t>Виготовити </a:t>
            </a:r>
            <a:r>
              <a:rPr sz="1800" b="1" dirty="0">
                <a:solidFill>
                  <a:srgbClr val="C0504D"/>
                </a:solidFill>
                <a:latin typeface="Arial"/>
                <a:cs typeface="Arial"/>
              </a:rPr>
              <a:t>1 л </a:t>
            </a:r>
            <a:r>
              <a:rPr sz="1800" b="1" spc="-5" dirty="0">
                <a:solidFill>
                  <a:srgbClr val="C0504D"/>
                </a:solidFill>
                <a:latin typeface="Arial"/>
                <a:cs typeface="Arial"/>
              </a:rPr>
              <a:t>20 </a:t>
            </a:r>
            <a:r>
              <a:rPr sz="1800" b="1" dirty="0">
                <a:solidFill>
                  <a:srgbClr val="C0504D"/>
                </a:solidFill>
                <a:latin typeface="Arial"/>
                <a:cs typeface="Arial"/>
              </a:rPr>
              <a:t>% </a:t>
            </a:r>
            <a:r>
              <a:rPr sz="1800" b="1" spc="-20" dirty="0">
                <a:solidFill>
                  <a:srgbClr val="C0504D"/>
                </a:solidFill>
                <a:latin typeface="Arial"/>
                <a:cs typeface="Arial"/>
              </a:rPr>
              <a:t>розчину </a:t>
            </a:r>
            <a:r>
              <a:rPr sz="1800" b="1" spc="-5" dirty="0">
                <a:solidFill>
                  <a:srgbClr val="C0504D"/>
                </a:solidFill>
                <a:latin typeface="Arial"/>
                <a:cs typeface="Arial"/>
              </a:rPr>
              <a:t>натрію</a:t>
            </a:r>
            <a:r>
              <a:rPr sz="1800" b="1" spc="5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504D"/>
                </a:solidFill>
                <a:latin typeface="Arial"/>
                <a:cs typeface="Arial"/>
              </a:rPr>
              <a:t>броміду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310634" y="2683764"/>
            <a:ext cx="2965450" cy="2540000"/>
            <a:chOff x="4310634" y="2683764"/>
            <a:chExt cx="2965450" cy="2540000"/>
          </a:xfrm>
        </p:grpSpPr>
        <p:sp>
          <p:nvSpPr>
            <p:cNvPr id="38" name="object 38"/>
            <p:cNvSpPr/>
            <p:nvPr/>
          </p:nvSpPr>
          <p:spPr>
            <a:xfrm>
              <a:off x="4310634" y="2683764"/>
              <a:ext cx="2964941" cy="253365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477512" y="2747772"/>
              <a:ext cx="2646426" cy="2475738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356735" y="2710053"/>
              <a:ext cx="2879597" cy="244830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356735" y="2710053"/>
              <a:ext cx="2879725" cy="2448560"/>
            </a:xfrm>
            <a:custGeom>
              <a:avLst/>
              <a:gdLst/>
              <a:ahLst/>
              <a:cxnLst/>
              <a:rect l="l" t="t" r="r" b="b"/>
              <a:pathLst>
                <a:path w="2879725" h="2448560">
                  <a:moveTo>
                    <a:pt x="0" y="408050"/>
                  </a:moveTo>
                  <a:lnTo>
                    <a:pt x="2746" y="360475"/>
                  </a:lnTo>
                  <a:lnTo>
                    <a:pt x="10780" y="314508"/>
                  </a:lnTo>
                  <a:lnTo>
                    <a:pt x="23795" y="270456"/>
                  </a:lnTo>
                  <a:lnTo>
                    <a:pt x="41485" y="228627"/>
                  </a:lnTo>
                  <a:lnTo>
                    <a:pt x="63543" y="189327"/>
                  </a:lnTo>
                  <a:lnTo>
                    <a:pt x="89663" y="152862"/>
                  </a:lnTo>
                  <a:lnTo>
                    <a:pt x="119538" y="119538"/>
                  </a:lnTo>
                  <a:lnTo>
                    <a:pt x="152862" y="89663"/>
                  </a:lnTo>
                  <a:lnTo>
                    <a:pt x="189327" y="63543"/>
                  </a:lnTo>
                  <a:lnTo>
                    <a:pt x="228627" y="41485"/>
                  </a:lnTo>
                  <a:lnTo>
                    <a:pt x="270456" y="23795"/>
                  </a:lnTo>
                  <a:lnTo>
                    <a:pt x="314508" y="10780"/>
                  </a:lnTo>
                  <a:lnTo>
                    <a:pt x="360475" y="2746"/>
                  </a:lnTo>
                  <a:lnTo>
                    <a:pt x="408050" y="0"/>
                  </a:lnTo>
                  <a:lnTo>
                    <a:pt x="2471546" y="0"/>
                  </a:lnTo>
                  <a:lnTo>
                    <a:pt x="2519122" y="2746"/>
                  </a:lnTo>
                  <a:lnTo>
                    <a:pt x="2565089" y="10780"/>
                  </a:lnTo>
                  <a:lnTo>
                    <a:pt x="2609141" y="23795"/>
                  </a:lnTo>
                  <a:lnTo>
                    <a:pt x="2650970" y="41485"/>
                  </a:lnTo>
                  <a:lnTo>
                    <a:pt x="2690270" y="63543"/>
                  </a:lnTo>
                  <a:lnTo>
                    <a:pt x="2726735" y="89663"/>
                  </a:lnTo>
                  <a:lnTo>
                    <a:pt x="2760059" y="119538"/>
                  </a:lnTo>
                  <a:lnTo>
                    <a:pt x="2789934" y="152862"/>
                  </a:lnTo>
                  <a:lnTo>
                    <a:pt x="2816054" y="189327"/>
                  </a:lnTo>
                  <a:lnTo>
                    <a:pt x="2838112" y="228627"/>
                  </a:lnTo>
                  <a:lnTo>
                    <a:pt x="2855802" y="270456"/>
                  </a:lnTo>
                  <a:lnTo>
                    <a:pt x="2868817" y="314508"/>
                  </a:lnTo>
                  <a:lnTo>
                    <a:pt x="2876851" y="360475"/>
                  </a:lnTo>
                  <a:lnTo>
                    <a:pt x="2879597" y="408050"/>
                  </a:lnTo>
                  <a:lnTo>
                    <a:pt x="2879597" y="2040255"/>
                  </a:lnTo>
                  <a:lnTo>
                    <a:pt x="2876851" y="2087830"/>
                  </a:lnTo>
                  <a:lnTo>
                    <a:pt x="2868817" y="2133797"/>
                  </a:lnTo>
                  <a:lnTo>
                    <a:pt x="2855802" y="2177849"/>
                  </a:lnTo>
                  <a:lnTo>
                    <a:pt x="2838112" y="2219678"/>
                  </a:lnTo>
                  <a:lnTo>
                    <a:pt x="2816054" y="2258978"/>
                  </a:lnTo>
                  <a:lnTo>
                    <a:pt x="2789934" y="2295443"/>
                  </a:lnTo>
                  <a:lnTo>
                    <a:pt x="2760059" y="2328767"/>
                  </a:lnTo>
                  <a:lnTo>
                    <a:pt x="2726735" y="2358642"/>
                  </a:lnTo>
                  <a:lnTo>
                    <a:pt x="2690270" y="2384762"/>
                  </a:lnTo>
                  <a:lnTo>
                    <a:pt x="2650970" y="2406820"/>
                  </a:lnTo>
                  <a:lnTo>
                    <a:pt x="2609141" y="2424510"/>
                  </a:lnTo>
                  <a:lnTo>
                    <a:pt x="2565089" y="2437525"/>
                  </a:lnTo>
                  <a:lnTo>
                    <a:pt x="2519122" y="2445559"/>
                  </a:lnTo>
                  <a:lnTo>
                    <a:pt x="2471546" y="2448306"/>
                  </a:lnTo>
                  <a:lnTo>
                    <a:pt x="408050" y="2448306"/>
                  </a:lnTo>
                  <a:lnTo>
                    <a:pt x="360475" y="2445559"/>
                  </a:lnTo>
                  <a:lnTo>
                    <a:pt x="314508" y="2437525"/>
                  </a:lnTo>
                  <a:lnTo>
                    <a:pt x="270456" y="2424510"/>
                  </a:lnTo>
                  <a:lnTo>
                    <a:pt x="228627" y="2406820"/>
                  </a:lnTo>
                  <a:lnTo>
                    <a:pt x="189327" y="2384762"/>
                  </a:lnTo>
                  <a:lnTo>
                    <a:pt x="152862" y="2358642"/>
                  </a:lnTo>
                  <a:lnTo>
                    <a:pt x="119538" y="2328767"/>
                  </a:lnTo>
                  <a:lnTo>
                    <a:pt x="89663" y="2295443"/>
                  </a:lnTo>
                  <a:lnTo>
                    <a:pt x="63543" y="2258978"/>
                  </a:lnTo>
                  <a:lnTo>
                    <a:pt x="41485" y="2219678"/>
                  </a:lnTo>
                  <a:lnTo>
                    <a:pt x="23795" y="2177849"/>
                  </a:lnTo>
                  <a:lnTo>
                    <a:pt x="10780" y="2133797"/>
                  </a:lnTo>
                  <a:lnTo>
                    <a:pt x="2746" y="2087830"/>
                  </a:lnTo>
                  <a:lnTo>
                    <a:pt x="0" y="2040255"/>
                  </a:lnTo>
                  <a:lnTo>
                    <a:pt x="0" y="40805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4643373" y="2818129"/>
            <a:ext cx="20980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Arial"/>
                <a:cs typeface="Arial"/>
              </a:rPr>
              <a:t>Найменування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i="1" spc="-20" dirty="0">
                <a:latin typeface="Arial"/>
                <a:cs typeface="Arial"/>
              </a:rPr>
              <a:t>готової</a:t>
            </a:r>
            <a:r>
              <a:rPr sz="1800" b="1" i="1" spc="-60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продукції</a:t>
            </a:r>
            <a:endParaRPr sz="1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643373" y="3641090"/>
            <a:ext cx="232156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14680">
              <a:lnSpc>
                <a:spcPct val="100000"/>
              </a:lnSpc>
              <a:spcBef>
                <a:spcPts val="100"/>
              </a:spcBef>
            </a:pPr>
            <a:r>
              <a:rPr sz="1800" i="1" spc="-20" dirty="0">
                <a:latin typeface="Arial"/>
                <a:cs typeface="Arial"/>
              </a:rPr>
              <a:t>розчину</a:t>
            </a:r>
            <a:r>
              <a:rPr sz="1800" i="1" spc="-6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натрію  </a:t>
            </a:r>
            <a:r>
              <a:rPr sz="1800" i="1" spc="-5" dirty="0">
                <a:latin typeface="Arial"/>
                <a:cs typeface="Arial"/>
              </a:rPr>
              <a:t>броміду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i="1" spc="-5" dirty="0">
                <a:latin typeface="Arial"/>
                <a:cs typeface="Arial"/>
              </a:rPr>
              <a:t>20 % 1000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мл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303020" algn="l"/>
              </a:tabLst>
            </a:pPr>
            <a:r>
              <a:rPr sz="1800" i="1" spc="-5" dirty="0">
                <a:latin typeface="Arial"/>
                <a:cs typeface="Arial"/>
              </a:rPr>
              <a:t>Серія 21	Аналіз</a:t>
            </a:r>
            <a:r>
              <a:rPr sz="1800" i="1" spc="-9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29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i="1" spc="-10" dirty="0">
                <a:latin typeface="Arial"/>
                <a:cs typeface="Arial"/>
              </a:rPr>
              <a:t>Дата </a:t>
            </a:r>
            <a:r>
              <a:rPr sz="1800" i="1" spc="-5" dirty="0">
                <a:latin typeface="Arial"/>
                <a:cs typeface="Arial"/>
              </a:rPr>
              <a:t>25.04.16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р.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2825623" y="2194941"/>
            <a:ext cx="6318377" cy="3701415"/>
            <a:chOff x="2825623" y="2194941"/>
            <a:chExt cx="6318377" cy="3701415"/>
          </a:xfrm>
        </p:grpSpPr>
        <p:sp>
          <p:nvSpPr>
            <p:cNvPr id="45" name="object 45"/>
            <p:cNvSpPr/>
            <p:nvPr/>
          </p:nvSpPr>
          <p:spPr>
            <a:xfrm>
              <a:off x="7309104" y="3238500"/>
              <a:ext cx="1834896" cy="2657856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825623" y="2194941"/>
              <a:ext cx="622300" cy="103505"/>
            </a:xfrm>
            <a:custGeom>
              <a:avLst/>
              <a:gdLst/>
              <a:ahLst/>
              <a:cxnLst/>
              <a:rect l="l" t="t" r="r" b="b"/>
              <a:pathLst>
                <a:path w="622300" h="103505">
                  <a:moveTo>
                    <a:pt x="585832" y="59965"/>
                  </a:moveTo>
                  <a:lnTo>
                    <a:pt x="528827" y="90424"/>
                  </a:lnTo>
                  <a:lnTo>
                    <a:pt x="525652" y="92075"/>
                  </a:lnTo>
                  <a:lnTo>
                    <a:pt x="524510" y="96012"/>
                  </a:lnTo>
                  <a:lnTo>
                    <a:pt x="527812" y="102108"/>
                  </a:lnTo>
                  <a:lnTo>
                    <a:pt x="531622" y="103250"/>
                  </a:lnTo>
                  <a:lnTo>
                    <a:pt x="534797" y="101600"/>
                  </a:lnTo>
                  <a:lnTo>
                    <a:pt x="611013" y="60833"/>
                  </a:lnTo>
                  <a:lnTo>
                    <a:pt x="609346" y="60833"/>
                  </a:lnTo>
                  <a:lnTo>
                    <a:pt x="585832" y="59965"/>
                  </a:lnTo>
                  <a:close/>
                </a:path>
                <a:path w="622300" h="103505">
                  <a:moveTo>
                    <a:pt x="596994" y="54001"/>
                  </a:moveTo>
                  <a:lnTo>
                    <a:pt x="585832" y="59965"/>
                  </a:lnTo>
                  <a:lnTo>
                    <a:pt x="609346" y="60833"/>
                  </a:lnTo>
                  <a:lnTo>
                    <a:pt x="609376" y="59817"/>
                  </a:lnTo>
                  <a:lnTo>
                    <a:pt x="606171" y="59817"/>
                  </a:lnTo>
                  <a:lnTo>
                    <a:pt x="596994" y="54001"/>
                  </a:lnTo>
                  <a:close/>
                </a:path>
                <a:path w="622300" h="103505">
                  <a:moveTo>
                    <a:pt x="535431" y="0"/>
                  </a:moveTo>
                  <a:lnTo>
                    <a:pt x="531494" y="888"/>
                  </a:lnTo>
                  <a:lnTo>
                    <a:pt x="529716" y="3810"/>
                  </a:lnTo>
                  <a:lnTo>
                    <a:pt x="527812" y="6731"/>
                  </a:lnTo>
                  <a:lnTo>
                    <a:pt x="528701" y="10668"/>
                  </a:lnTo>
                  <a:lnTo>
                    <a:pt x="531622" y="12573"/>
                  </a:lnTo>
                  <a:lnTo>
                    <a:pt x="586374" y="47271"/>
                  </a:lnTo>
                  <a:lnTo>
                    <a:pt x="609726" y="48133"/>
                  </a:lnTo>
                  <a:lnTo>
                    <a:pt x="609346" y="60833"/>
                  </a:lnTo>
                  <a:lnTo>
                    <a:pt x="611013" y="60833"/>
                  </a:lnTo>
                  <a:lnTo>
                    <a:pt x="622173" y="54863"/>
                  </a:lnTo>
                  <a:lnTo>
                    <a:pt x="535431" y="0"/>
                  </a:lnTo>
                  <a:close/>
                </a:path>
                <a:path w="622300" h="103505">
                  <a:moveTo>
                    <a:pt x="507" y="25654"/>
                  </a:moveTo>
                  <a:lnTo>
                    <a:pt x="0" y="38354"/>
                  </a:lnTo>
                  <a:lnTo>
                    <a:pt x="585832" y="59965"/>
                  </a:lnTo>
                  <a:lnTo>
                    <a:pt x="596994" y="54001"/>
                  </a:lnTo>
                  <a:lnTo>
                    <a:pt x="586374" y="47271"/>
                  </a:lnTo>
                  <a:lnTo>
                    <a:pt x="507" y="25654"/>
                  </a:lnTo>
                  <a:close/>
                </a:path>
                <a:path w="622300" h="103505">
                  <a:moveTo>
                    <a:pt x="606551" y="48895"/>
                  </a:moveTo>
                  <a:lnTo>
                    <a:pt x="596994" y="54001"/>
                  </a:lnTo>
                  <a:lnTo>
                    <a:pt x="606171" y="59817"/>
                  </a:lnTo>
                  <a:lnTo>
                    <a:pt x="606551" y="48895"/>
                  </a:lnTo>
                  <a:close/>
                </a:path>
                <a:path w="622300" h="103505">
                  <a:moveTo>
                    <a:pt x="609704" y="48895"/>
                  </a:moveTo>
                  <a:lnTo>
                    <a:pt x="606551" y="48895"/>
                  </a:lnTo>
                  <a:lnTo>
                    <a:pt x="606171" y="59817"/>
                  </a:lnTo>
                  <a:lnTo>
                    <a:pt x="609376" y="59817"/>
                  </a:lnTo>
                  <a:lnTo>
                    <a:pt x="609704" y="48895"/>
                  </a:lnTo>
                  <a:close/>
                </a:path>
                <a:path w="622300" h="103505">
                  <a:moveTo>
                    <a:pt x="586374" y="47271"/>
                  </a:moveTo>
                  <a:lnTo>
                    <a:pt x="596994" y="54001"/>
                  </a:lnTo>
                  <a:lnTo>
                    <a:pt x="606551" y="48895"/>
                  </a:lnTo>
                  <a:lnTo>
                    <a:pt x="609704" y="48895"/>
                  </a:lnTo>
                  <a:lnTo>
                    <a:pt x="609726" y="48133"/>
                  </a:lnTo>
                  <a:lnTo>
                    <a:pt x="586374" y="47271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xfrm>
            <a:off x="1351280" y="140715"/>
            <a:ext cx="63398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57045" marR="5080" indent="-17449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6. </a:t>
            </a:r>
            <a:r>
              <a:rPr spc="-30" dirty="0"/>
              <a:t>НОМЕНКЛАТУРА </a:t>
            </a:r>
            <a:r>
              <a:rPr spc="-15" dirty="0"/>
              <a:t>КОНЦЕНТРОВАНИХ РОЗЧИНІВ  </a:t>
            </a:r>
            <a:r>
              <a:rPr spc="-70" dirty="0"/>
              <a:t>ТА </a:t>
            </a:r>
            <a:r>
              <a:rPr spc="-5" dirty="0"/>
              <a:t>ЇХ</a:t>
            </a:r>
            <a:r>
              <a:rPr spc="65" dirty="0"/>
              <a:t> </a:t>
            </a:r>
            <a:r>
              <a:rPr spc="-15" dirty="0"/>
              <a:t>ВИГОТОВЛЕННЯ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55951" y="658876"/>
            <a:ext cx="5138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C0504D"/>
                </a:solidFill>
                <a:latin typeface="Arial"/>
                <a:cs typeface="Arial"/>
              </a:rPr>
              <a:t>Виготовити </a:t>
            </a:r>
            <a:r>
              <a:rPr sz="1800" b="1" dirty="0">
                <a:solidFill>
                  <a:srgbClr val="C0504D"/>
                </a:solidFill>
                <a:latin typeface="Arial"/>
                <a:cs typeface="Arial"/>
              </a:rPr>
              <a:t>1 л </a:t>
            </a:r>
            <a:r>
              <a:rPr sz="1800" b="1" spc="-5" dirty="0">
                <a:solidFill>
                  <a:srgbClr val="C0504D"/>
                </a:solidFill>
                <a:latin typeface="Arial"/>
                <a:cs typeface="Arial"/>
              </a:rPr>
              <a:t>20 </a:t>
            </a:r>
            <a:r>
              <a:rPr sz="1800" b="1" dirty="0">
                <a:solidFill>
                  <a:srgbClr val="C0504D"/>
                </a:solidFill>
                <a:latin typeface="Arial"/>
                <a:cs typeface="Arial"/>
              </a:rPr>
              <a:t>% </a:t>
            </a:r>
            <a:r>
              <a:rPr sz="1800" b="1" spc="-15" dirty="0">
                <a:solidFill>
                  <a:srgbClr val="C0504D"/>
                </a:solidFill>
                <a:latin typeface="Arial"/>
                <a:cs typeface="Arial"/>
              </a:rPr>
              <a:t>розчину </a:t>
            </a:r>
            <a:r>
              <a:rPr sz="1800" b="1" dirty="0">
                <a:solidFill>
                  <a:srgbClr val="C0504D"/>
                </a:solidFill>
                <a:latin typeface="Arial"/>
                <a:cs typeface="Arial"/>
              </a:rPr>
              <a:t>натрію</a:t>
            </a:r>
            <a:r>
              <a:rPr sz="1800" b="1" spc="2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504D"/>
                </a:solidFill>
                <a:latin typeface="Arial"/>
                <a:cs typeface="Arial"/>
              </a:rPr>
              <a:t>броміду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12747" y="27177"/>
            <a:ext cx="63404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56410" marR="5080" indent="-174434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6. </a:t>
            </a:r>
            <a:r>
              <a:rPr spc="-30" dirty="0"/>
              <a:t>НОМЕНКЛАТУРА </a:t>
            </a:r>
            <a:r>
              <a:rPr spc="-15" dirty="0"/>
              <a:t>КОНЦЕНТРОВАНИХ РОЗЧИНІВ  </a:t>
            </a:r>
            <a:r>
              <a:rPr spc="-70" dirty="0"/>
              <a:t>ТА </a:t>
            </a:r>
            <a:r>
              <a:rPr spc="-5" dirty="0"/>
              <a:t>ЇХ</a:t>
            </a:r>
            <a:r>
              <a:rPr spc="65" dirty="0"/>
              <a:t> </a:t>
            </a:r>
            <a:r>
              <a:rPr spc="-15" dirty="0"/>
              <a:t>ВИГОТОВЛЕННЯ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422909" y="1161262"/>
            <a:ext cx="2717800" cy="850265"/>
            <a:chOff x="422909" y="1161262"/>
            <a:chExt cx="2717800" cy="850265"/>
          </a:xfrm>
        </p:grpSpPr>
        <p:sp>
          <p:nvSpPr>
            <p:cNvPr id="6" name="object 6"/>
            <p:cNvSpPr/>
            <p:nvPr/>
          </p:nvSpPr>
          <p:spPr>
            <a:xfrm>
              <a:off x="422909" y="1161262"/>
              <a:ext cx="2717291" cy="79936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2093" y="1181100"/>
              <a:ext cx="2093214" cy="82981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9010" y="1187577"/>
              <a:ext cx="2631947" cy="71399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9010" y="1187577"/>
              <a:ext cx="2632075" cy="714375"/>
            </a:xfrm>
            <a:custGeom>
              <a:avLst/>
              <a:gdLst/>
              <a:ahLst/>
              <a:cxnLst/>
              <a:rect l="l" t="t" r="r" b="b"/>
              <a:pathLst>
                <a:path w="2632075" h="714375">
                  <a:moveTo>
                    <a:pt x="0" y="118999"/>
                  </a:moveTo>
                  <a:lnTo>
                    <a:pt x="9351" y="72705"/>
                  </a:lnTo>
                  <a:lnTo>
                    <a:pt x="34853" y="34877"/>
                  </a:lnTo>
                  <a:lnTo>
                    <a:pt x="72678" y="9360"/>
                  </a:lnTo>
                  <a:lnTo>
                    <a:pt x="118998" y="0"/>
                  </a:lnTo>
                  <a:lnTo>
                    <a:pt x="2512949" y="0"/>
                  </a:lnTo>
                  <a:lnTo>
                    <a:pt x="2559242" y="9360"/>
                  </a:lnTo>
                  <a:lnTo>
                    <a:pt x="2597070" y="34877"/>
                  </a:lnTo>
                  <a:lnTo>
                    <a:pt x="2622587" y="72705"/>
                  </a:lnTo>
                  <a:lnTo>
                    <a:pt x="2631947" y="118999"/>
                  </a:lnTo>
                  <a:lnTo>
                    <a:pt x="2631947" y="594995"/>
                  </a:lnTo>
                  <a:lnTo>
                    <a:pt x="2622587" y="641288"/>
                  </a:lnTo>
                  <a:lnTo>
                    <a:pt x="2597070" y="679116"/>
                  </a:lnTo>
                  <a:lnTo>
                    <a:pt x="2559242" y="704633"/>
                  </a:lnTo>
                  <a:lnTo>
                    <a:pt x="2512949" y="713994"/>
                  </a:lnTo>
                  <a:lnTo>
                    <a:pt x="118998" y="713994"/>
                  </a:lnTo>
                  <a:lnTo>
                    <a:pt x="72678" y="704633"/>
                  </a:lnTo>
                  <a:lnTo>
                    <a:pt x="34853" y="679116"/>
                  </a:lnTo>
                  <a:lnTo>
                    <a:pt x="9351" y="641288"/>
                  </a:lnTo>
                  <a:lnTo>
                    <a:pt x="0" y="594995"/>
                  </a:lnTo>
                  <a:lnTo>
                    <a:pt x="0" y="11899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17702" y="1251203"/>
            <a:ext cx="17697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2580" marR="5080" indent="-310515">
              <a:lnSpc>
                <a:spcPct val="100000"/>
              </a:lnSpc>
              <a:spcBef>
                <a:spcPts val="100"/>
              </a:spcBef>
            </a:pPr>
            <a:r>
              <a:rPr sz="1800" b="1" i="1" spc="20" dirty="0">
                <a:latin typeface="Arial"/>
                <a:cs typeface="Arial"/>
              </a:rPr>
              <a:t>М</a:t>
            </a:r>
            <a:r>
              <a:rPr sz="1800" b="1" i="1" spc="-5" dirty="0">
                <a:latin typeface="Arial"/>
                <a:cs typeface="Arial"/>
              </a:rPr>
              <a:t>ас</a:t>
            </a:r>
            <a:r>
              <a:rPr sz="1800" b="1" i="1" dirty="0">
                <a:latin typeface="Arial"/>
                <a:cs typeface="Arial"/>
              </a:rPr>
              <a:t>о-об</a:t>
            </a:r>
            <a:r>
              <a:rPr sz="1800" b="1" i="1" spc="-5" dirty="0">
                <a:latin typeface="Arial"/>
                <a:cs typeface="Arial"/>
              </a:rPr>
              <a:t>'</a:t>
            </a:r>
            <a:r>
              <a:rPr sz="1800" b="1" i="1" dirty="0">
                <a:latin typeface="Arial"/>
                <a:cs typeface="Arial"/>
              </a:rPr>
              <a:t>ємним  </a:t>
            </a:r>
            <a:r>
              <a:rPr sz="1800" b="1" i="1" spc="-5" dirty="0">
                <a:latin typeface="Arial"/>
                <a:cs typeface="Arial"/>
              </a:rPr>
              <a:t>способом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46526" y="1089660"/>
            <a:ext cx="2014855" cy="1036319"/>
            <a:chOff x="3446526" y="1089660"/>
            <a:chExt cx="2014855" cy="1036319"/>
          </a:xfrm>
        </p:grpSpPr>
        <p:sp>
          <p:nvSpPr>
            <p:cNvPr id="12" name="object 12"/>
            <p:cNvSpPr/>
            <p:nvPr/>
          </p:nvSpPr>
          <p:spPr>
            <a:xfrm>
              <a:off x="3446526" y="1089660"/>
              <a:ext cx="2014727" cy="102184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42944" y="1136116"/>
              <a:ext cx="1514094" cy="98986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92627" y="1115949"/>
              <a:ext cx="1929384" cy="93649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92627" y="1115949"/>
              <a:ext cx="1929764" cy="936625"/>
            </a:xfrm>
            <a:custGeom>
              <a:avLst/>
              <a:gdLst/>
              <a:ahLst/>
              <a:cxnLst/>
              <a:rect l="l" t="t" r="r" b="b"/>
              <a:pathLst>
                <a:path w="1929764" h="936625">
                  <a:moveTo>
                    <a:pt x="0" y="156083"/>
                  </a:moveTo>
                  <a:lnTo>
                    <a:pt x="7954" y="106736"/>
                  </a:lnTo>
                  <a:lnTo>
                    <a:pt x="30106" y="63889"/>
                  </a:lnTo>
                  <a:lnTo>
                    <a:pt x="63889" y="30106"/>
                  </a:lnTo>
                  <a:lnTo>
                    <a:pt x="106736" y="7954"/>
                  </a:lnTo>
                  <a:lnTo>
                    <a:pt x="156083" y="0"/>
                  </a:lnTo>
                  <a:lnTo>
                    <a:pt x="1773301" y="0"/>
                  </a:lnTo>
                  <a:lnTo>
                    <a:pt x="1822647" y="7954"/>
                  </a:lnTo>
                  <a:lnTo>
                    <a:pt x="1865494" y="30106"/>
                  </a:lnTo>
                  <a:lnTo>
                    <a:pt x="1899277" y="63889"/>
                  </a:lnTo>
                  <a:lnTo>
                    <a:pt x="1921429" y="106736"/>
                  </a:lnTo>
                  <a:lnTo>
                    <a:pt x="1929384" y="156083"/>
                  </a:lnTo>
                  <a:lnTo>
                    <a:pt x="1929384" y="780414"/>
                  </a:lnTo>
                  <a:lnTo>
                    <a:pt x="1921429" y="829761"/>
                  </a:lnTo>
                  <a:lnTo>
                    <a:pt x="1899277" y="872608"/>
                  </a:lnTo>
                  <a:lnTo>
                    <a:pt x="1865494" y="906391"/>
                  </a:lnTo>
                  <a:lnTo>
                    <a:pt x="1822647" y="928543"/>
                  </a:lnTo>
                  <a:lnTo>
                    <a:pt x="1773301" y="936498"/>
                  </a:lnTo>
                  <a:lnTo>
                    <a:pt x="156083" y="936498"/>
                  </a:lnTo>
                  <a:lnTo>
                    <a:pt x="106736" y="928543"/>
                  </a:lnTo>
                  <a:lnTo>
                    <a:pt x="63889" y="906391"/>
                  </a:lnTo>
                  <a:lnTo>
                    <a:pt x="30106" y="872608"/>
                  </a:lnTo>
                  <a:lnTo>
                    <a:pt x="7954" y="829761"/>
                  </a:lnTo>
                  <a:lnTo>
                    <a:pt x="0" y="780414"/>
                  </a:lnTo>
                  <a:lnTo>
                    <a:pt x="0" y="15608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893820" y="1199387"/>
            <a:ext cx="11620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600" spc="15" dirty="0">
                <a:latin typeface="Arial"/>
                <a:cs typeface="Arial"/>
              </a:rPr>
              <a:t>Д</a:t>
            </a:r>
            <a:r>
              <a:rPr sz="1600" spc="-5" dirty="0">
                <a:latin typeface="Arial"/>
                <a:cs typeface="Arial"/>
              </a:rPr>
              <a:t>опоміжн</a:t>
            </a:r>
            <a:r>
              <a:rPr sz="1600" spc="-10" dirty="0">
                <a:latin typeface="Arial"/>
                <a:cs typeface="Arial"/>
              </a:rPr>
              <a:t>и</a:t>
            </a:r>
            <a:r>
              <a:rPr sz="1600" dirty="0">
                <a:latin typeface="Arial"/>
                <a:cs typeface="Arial"/>
              </a:rPr>
              <a:t>й  </a:t>
            </a:r>
            <a:r>
              <a:rPr sz="1600" spc="-5" dirty="0">
                <a:latin typeface="Arial"/>
                <a:cs typeface="Arial"/>
              </a:rPr>
              <a:t>контейнер  </a:t>
            </a:r>
            <a:r>
              <a:rPr sz="1600" dirty="0">
                <a:latin typeface="Arial"/>
                <a:cs typeface="Arial"/>
              </a:rPr>
              <a:t>(підставка)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707379" y="1063015"/>
            <a:ext cx="3007995" cy="984885"/>
            <a:chOff x="5707379" y="1063015"/>
            <a:chExt cx="3007995" cy="984885"/>
          </a:xfrm>
        </p:grpSpPr>
        <p:sp>
          <p:nvSpPr>
            <p:cNvPr id="18" name="object 18"/>
            <p:cNvSpPr/>
            <p:nvPr/>
          </p:nvSpPr>
          <p:spPr>
            <a:xfrm>
              <a:off x="5750051" y="1089698"/>
              <a:ext cx="2964942" cy="87626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707379" y="1063015"/>
              <a:ext cx="3003804" cy="98447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796152" y="1115949"/>
              <a:ext cx="2879598" cy="79095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796152" y="1115949"/>
              <a:ext cx="2879725" cy="791210"/>
            </a:xfrm>
            <a:custGeom>
              <a:avLst/>
              <a:gdLst/>
              <a:ahLst/>
              <a:cxnLst/>
              <a:rect l="l" t="t" r="r" b="b"/>
              <a:pathLst>
                <a:path w="2879725" h="791210">
                  <a:moveTo>
                    <a:pt x="0" y="131825"/>
                  </a:moveTo>
                  <a:lnTo>
                    <a:pt x="6723" y="90172"/>
                  </a:lnTo>
                  <a:lnTo>
                    <a:pt x="25444" y="53986"/>
                  </a:lnTo>
                  <a:lnTo>
                    <a:pt x="53986" y="25444"/>
                  </a:lnTo>
                  <a:lnTo>
                    <a:pt x="90172" y="6723"/>
                  </a:lnTo>
                  <a:lnTo>
                    <a:pt x="131825" y="0"/>
                  </a:lnTo>
                  <a:lnTo>
                    <a:pt x="2747772" y="0"/>
                  </a:lnTo>
                  <a:lnTo>
                    <a:pt x="2789425" y="6723"/>
                  </a:lnTo>
                  <a:lnTo>
                    <a:pt x="2825611" y="25444"/>
                  </a:lnTo>
                  <a:lnTo>
                    <a:pt x="2854153" y="53986"/>
                  </a:lnTo>
                  <a:lnTo>
                    <a:pt x="2872874" y="90172"/>
                  </a:lnTo>
                  <a:lnTo>
                    <a:pt x="2879598" y="131825"/>
                  </a:lnTo>
                  <a:lnTo>
                    <a:pt x="2879598" y="659129"/>
                  </a:lnTo>
                  <a:lnTo>
                    <a:pt x="2872874" y="700783"/>
                  </a:lnTo>
                  <a:lnTo>
                    <a:pt x="2854153" y="736969"/>
                  </a:lnTo>
                  <a:lnTo>
                    <a:pt x="2825611" y="765511"/>
                  </a:lnTo>
                  <a:lnTo>
                    <a:pt x="2789425" y="784232"/>
                  </a:lnTo>
                  <a:lnTo>
                    <a:pt x="2747772" y="790955"/>
                  </a:lnTo>
                  <a:lnTo>
                    <a:pt x="131825" y="790955"/>
                  </a:lnTo>
                  <a:lnTo>
                    <a:pt x="90172" y="784232"/>
                  </a:lnTo>
                  <a:lnTo>
                    <a:pt x="53986" y="765511"/>
                  </a:lnTo>
                  <a:lnTo>
                    <a:pt x="25444" y="736969"/>
                  </a:lnTo>
                  <a:lnTo>
                    <a:pt x="6723" y="700783"/>
                  </a:lnTo>
                  <a:lnTo>
                    <a:pt x="0" y="659129"/>
                  </a:lnTo>
                  <a:lnTo>
                    <a:pt x="0" y="1318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858255" y="1126490"/>
            <a:ext cx="2654935" cy="752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marR="5080" indent="-240029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0029" algn="l"/>
              </a:tabLst>
            </a:pPr>
            <a:r>
              <a:rPr sz="1600" spc="-20" dirty="0">
                <a:latin typeface="Arial"/>
                <a:cs typeface="Arial"/>
              </a:rPr>
              <a:t>вода </a:t>
            </a:r>
            <a:r>
              <a:rPr sz="1600" spc="-10" dirty="0">
                <a:latin typeface="Arial"/>
                <a:cs typeface="Arial"/>
              </a:rPr>
              <a:t>очищена, </a:t>
            </a:r>
            <a:r>
              <a:rPr sz="1600" dirty="0">
                <a:latin typeface="Arial"/>
                <a:cs typeface="Arial"/>
              </a:rPr>
              <a:t>, </a:t>
            </a:r>
            <a:r>
              <a:rPr sz="1600" spc="-10" dirty="0">
                <a:latin typeface="Arial"/>
                <a:cs typeface="Arial"/>
              </a:rPr>
              <a:t>що </a:t>
            </a:r>
            <a:r>
              <a:rPr sz="1600" dirty="0">
                <a:latin typeface="Arial"/>
                <a:cs typeface="Arial"/>
              </a:rPr>
              <a:t>свіжо  </a:t>
            </a:r>
            <a:r>
              <a:rPr sz="1600" spc="-5" dirty="0">
                <a:latin typeface="Arial"/>
                <a:cs typeface="Arial"/>
              </a:rPr>
              <a:t>перегнана</a:t>
            </a:r>
            <a:endParaRPr sz="1600">
              <a:latin typeface="Arial"/>
              <a:cs typeface="Arial"/>
            </a:endParaRPr>
          </a:p>
          <a:p>
            <a:pPr marL="239395" indent="-227329">
              <a:lnSpc>
                <a:spcPts val="1880"/>
              </a:lnSpc>
              <a:buAutoNum type="arabicPeriod"/>
              <a:tabLst>
                <a:tab pos="240029" algn="l"/>
              </a:tabLst>
            </a:pPr>
            <a:r>
              <a:rPr sz="1600" spc="5" dirty="0">
                <a:latin typeface="Arial"/>
                <a:cs typeface="Arial"/>
              </a:rPr>
              <a:t>лікарська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речовина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10183" y="2074926"/>
            <a:ext cx="6925945" cy="1477645"/>
            <a:chOff x="710183" y="2074926"/>
            <a:chExt cx="6925945" cy="1477645"/>
          </a:xfrm>
        </p:grpSpPr>
        <p:sp>
          <p:nvSpPr>
            <p:cNvPr id="24" name="object 24"/>
            <p:cNvSpPr/>
            <p:nvPr/>
          </p:nvSpPr>
          <p:spPr>
            <a:xfrm>
              <a:off x="710183" y="2097786"/>
              <a:ext cx="6925818" cy="137083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35151" y="2074926"/>
              <a:ext cx="6598158" cy="147751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56284" y="2124075"/>
              <a:ext cx="6840474" cy="128549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56284" y="2124075"/>
              <a:ext cx="6840855" cy="1285875"/>
            </a:xfrm>
            <a:custGeom>
              <a:avLst/>
              <a:gdLst/>
              <a:ahLst/>
              <a:cxnLst/>
              <a:rect l="l" t="t" r="r" b="b"/>
              <a:pathLst>
                <a:path w="6840855" h="1285875">
                  <a:moveTo>
                    <a:pt x="0" y="214249"/>
                  </a:moveTo>
                  <a:lnTo>
                    <a:pt x="5658" y="165111"/>
                  </a:lnTo>
                  <a:lnTo>
                    <a:pt x="21776" y="120011"/>
                  </a:lnTo>
                  <a:lnTo>
                    <a:pt x="47068" y="80231"/>
                  </a:lnTo>
                  <a:lnTo>
                    <a:pt x="80247" y="47056"/>
                  </a:lnTo>
                  <a:lnTo>
                    <a:pt x="120027" y="21769"/>
                  </a:lnTo>
                  <a:lnTo>
                    <a:pt x="165123" y="5656"/>
                  </a:lnTo>
                  <a:lnTo>
                    <a:pt x="214249" y="0"/>
                  </a:lnTo>
                  <a:lnTo>
                    <a:pt x="6626225" y="0"/>
                  </a:lnTo>
                  <a:lnTo>
                    <a:pt x="6675362" y="5656"/>
                  </a:lnTo>
                  <a:lnTo>
                    <a:pt x="6720462" y="21769"/>
                  </a:lnTo>
                  <a:lnTo>
                    <a:pt x="6760242" y="47056"/>
                  </a:lnTo>
                  <a:lnTo>
                    <a:pt x="6793417" y="80231"/>
                  </a:lnTo>
                  <a:lnTo>
                    <a:pt x="6818704" y="120011"/>
                  </a:lnTo>
                  <a:lnTo>
                    <a:pt x="6834817" y="165111"/>
                  </a:lnTo>
                  <a:lnTo>
                    <a:pt x="6840474" y="214249"/>
                  </a:lnTo>
                  <a:lnTo>
                    <a:pt x="6840474" y="1071245"/>
                  </a:lnTo>
                  <a:lnTo>
                    <a:pt x="6834817" y="1120382"/>
                  </a:lnTo>
                  <a:lnTo>
                    <a:pt x="6818704" y="1165482"/>
                  </a:lnTo>
                  <a:lnTo>
                    <a:pt x="6793417" y="1205262"/>
                  </a:lnTo>
                  <a:lnTo>
                    <a:pt x="6760242" y="1238437"/>
                  </a:lnTo>
                  <a:lnTo>
                    <a:pt x="6720462" y="1263724"/>
                  </a:lnTo>
                  <a:lnTo>
                    <a:pt x="6675362" y="1279837"/>
                  </a:lnTo>
                  <a:lnTo>
                    <a:pt x="6626225" y="1285494"/>
                  </a:lnTo>
                  <a:lnTo>
                    <a:pt x="214249" y="1285494"/>
                  </a:lnTo>
                  <a:lnTo>
                    <a:pt x="165123" y="1279837"/>
                  </a:lnTo>
                  <a:lnTo>
                    <a:pt x="120027" y="1263724"/>
                  </a:lnTo>
                  <a:lnTo>
                    <a:pt x="80247" y="1238437"/>
                  </a:lnTo>
                  <a:lnTo>
                    <a:pt x="47068" y="1205262"/>
                  </a:lnTo>
                  <a:lnTo>
                    <a:pt x="21776" y="1165482"/>
                  </a:lnTo>
                  <a:lnTo>
                    <a:pt x="5658" y="1120382"/>
                  </a:lnTo>
                  <a:lnTo>
                    <a:pt x="0" y="1071245"/>
                  </a:lnTo>
                  <a:lnTo>
                    <a:pt x="0" y="214249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629911" y="2383027"/>
            <a:ext cx="26593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14"/>
              </a:lnSpc>
              <a:spcBef>
                <a:spcPts val="100"/>
              </a:spcBef>
            </a:pPr>
            <a:r>
              <a:rPr sz="1600" i="1" dirty="0">
                <a:latin typeface="Arial"/>
                <a:cs typeface="Arial"/>
              </a:rPr>
              <a:t>m = </a:t>
            </a:r>
            <a:r>
              <a:rPr sz="1600" i="1" spc="-5" dirty="0">
                <a:latin typeface="Arial"/>
                <a:cs typeface="Arial"/>
              </a:rPr>
              <a:t>1000 </a:t>
            </a:r>
            <a:r>
              <a:rPr sz="1600" dirty="0">
                <a:latin typeface="Arial"/>
                <a:cs typeface="Arial"/>
              </a:rPr>
              <a:t>× </a:t>
            </a:r>
            <a:r>
              <a:rPr sz="1600" i="1" spc="-5" dirty="0">
                <a:latin typeface="Arial"/>
                <a:cs typeface="Arial"/>
              </a:rPr>
              <a:t>1,1488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spc="-20" dirty="0">
                <a:latin typeface="Arial"/>
                <a:cs typeface="Arial"/>
              </a:rPr>
              <a:t>=1148,8</a:t>
            </a:r>
            <a:endParaRPr sz="1600">
              <a:latin typeface="Arial"/>
              <a:cs typeface="Arial"/>
            </a:endParaRPr>
          </a:p>
          <a:p>
            <a:pPr marL="26034">
              <a:lnSpc>
                <a:spcPts val="1914"/>
              </a:lnSpc>
            </a:pPr>
            <a:r>
              <a:rPr sz="1600" spc="-15" dirty="0">
                <a:latin typeface="Arial"/>
                <a:cs typeface="Arial"/>
              </a:rPr>
              <a:t>Води </a:t>
            </a:r>
            <a:r>
              <a:rPr sz="1600" spc="-10" dirty="0">
                <a:latin typeface="Arial"/>
                <a:cs typeface="Arial"/>
              </a:rPr>
              <a:t>очищеної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26034">
              <a:lnSpc>
                <a:spcPct val="100000"/>
              </a:lnSpc>
            </a:pPr>
            <a:r>
              <a:rPr sz="1600" spc="-25" dirty="0">
                <a:latin typeface="Arial"/>
                <a:cs typeface="Arial"/>
              </a:rPr>
              <a:t>1148,8 </a:t>
            </a:r>
            <a:r>
              <a:rPr sz="1600" dirty="0">
                <a:latin typeface="Arial"/>
                <a:cs typeface="Arial"/>
              </a:rPr>
              <a:t>- </a:t>
            </a:r>
            <a:r>
              <a:rPr sz="1600" spc="-5" dirty="0">
                <a:latin typeface="Arial"/>
                <a:cs typeface="Arial"/>
              </a:rPr>
              <a:t>200,0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949,0 </a:t>
            </a:r>
            <a:r>
              <a:rPr sz="1600" dirty="0">
                <a:latin typeface="Arial"/>
                <a:cs typeface="Arial"/>
              </a:rPr>
              <a:t>г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(мл)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85774" y="2138425"/>
            <a:ext cx="3561079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00"/>
              </a:lnSpc>
              <a:spcBef>
                <a:spcPts val="100"/>
              </a:spcBef>
            </a:pP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З 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урахуванням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густини </a:t>
            </a:r>
            <a:r>
              <a:rPr sz="16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розчину</a:t>
            </a:r>
            <a:r>
              <a:rPr sz="1600" spc="35" dirty="0">
                <a:latin typeface="Arial"/>
                <a:cs typeface="Arial"/>
              </a:rPr>
              <a:t>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2700" marR="1666875" indent="400685">
              <a:lnSpc>
                <a:spcPts val="1910"/>
              </a:lnSpc>
              <a:spcBef>
                <a:spcPts val="100"/>
              </a:spcBef>
            </a:pPr>
            <a:r>
              <a:rPr sz="1600" i="1" dirty="0">
                <a:latin typeface="Arial"/>
                <a:cs typeface="Arial"/>
              </a:rPr>
              <a:t>m = V </a:t>
            </a:r>
            <a:r>
              <a:rPr sz="1600" dirty="0">
                <a:latin typeface="Arial"/>
                <a:cs typeface="Arial"/>
              </a:rPr>
              <a:t>× </a:t>
            </a:r>
            <a:r>
              <a:rPr sz="1600" i="1" spc="-10" dirty="0">
                <a:latin typeface="Arial"/>
                <a:cs typeface="Arial"/>
              </a:rPr>
              <a:t>d(</a:t>
            </a:r>
            <a:r>
              <a:rPr sz="1650" i="1" spc="-10" dirty="0">
                <a:latin typeface="Symbol"/>
                <a:cs typeface="Symbol"/>
              </a:rPr>
              <a:t></a:t>
            </a:r>
            <a:r>
              <a:rPr sz="1600" i="1" spc="-10" dirty="0">
                <a:latin typeface="Arial"/>
                <a:cs typeface="Arial"/>
              </a:rPr>
              <a:t>),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д</a:t>
            </a:r>
            <a:r>
              <a:rPr sz="1600" dirty="0">
                <a:latin typeface="Arial"/>
                <a:cs typeface="Arial"/>
              </a:rPr>
              <a:t>е  m – маса </a:t>
            </a:r>
            <a:r>
              <a:rPr sz="1600" spc="-35" dirty="0">
                <a:latin typeface="Arial"/>
                <a:cs typeface="Arial"/>
              </a:rPr>
              <a:t>розчину,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г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60"/>
              </a:lnSpc>
            </a:pPr>
            <a:r>
              <a:rPr sz="1600" dirty="0">
                <a:latin typeface="Arial"/>
                <a:cs typeface="Arial"/>
              </a:rPr>
              <a:t>V – </a:t>
            </a:r>
            <a:r>
              <a:rPr sz="1600" spc="-5" dirty="0">
                <a:latin typeface="Arial"/>
                <a:cs typeface="Arial"/>
              </a:rPr>
              <a:t>об'єм </a:t>
            </a:r>
            <a:r>
              <a:rPr sz="1600" spc="-35" dirty="0">
                <a:latin typeface="Arial"/>
                <a:cs typeface="Arial"/>
              </a:rPr>
              <a:t>розчину,</a:t>
            </a:r>
            <a:r>
              <a:rPr sz="1600" dirty="0">
                <a:latin typeface="Arial"/>
                <a:cs typeface="Arial"/>
              </a:rPr>
              <a:t> мл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d (ρ) – </a:t>
            </a:r>
            <a:r>
              <a:rPr sz="1600" spc="-5" dirty="0">
                <a:latin typeface="Arial"/>
                <a:cs typeface="Arial"/>
              </a:rPr>
              <a:t>густина </a:t>
            </a:r>
            <a:r>
              <a:rPr sz="1600" spc="-15" dirty="0">
                <a:latin typeface="Arial"/>
                <a:cs typeface="Arial"/>
              </a:rPr>
              <a:t>розчину </a:t>
            </a:r>
            <a:r>
              <a:rPr sz="1600" spc="-5" dirty="0">
                <a:latin typeface="Arial"/>
                <a:cs typeface="Arial"/>
              </a:rPr>
              <a:t>(1,1488 </a:t>
            </a:r>
            <a:r>
              <a:rPr sz="1600" dirty="0">
                <a:latin typeface="Arial"/>
                <a:cs typeface="Arial"/>
              </a:rPr>
              <a:t>г /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34061" y="1477644"/>
            <a:ext cx="8698865" cy="5217795"/>
            <a:chOff x="234061" y="1477644"/>
            <a:chExt cx="8698865" cy="5217795"/>
          </a:xfrm>
        </p:grpSpPr>
        <p:sp>
          <p:nvSpPr>
            <p:cNvPr id="31" name="object 31"/>
            <p:cNvSpPr/>
            <p:nvPr/>
          </p:nvSpPr>
          <p:spPr>
            <a:xfrm>
              <a:off x="234061" y="1538604"/>
              <a:ext cx="522605" cy="1280795"/>
            </a:xfrm>
            <a:custGeom>
              <a:avLst/>
              <a:gdLst/>
              <a:ahLst/>
              <a:cxnLst/>
              <a:rect l="l" t="t" r="r" b="b"/>
              <a:pathLst>
                <a:path w="522605" h="1280795">
                  <a:moveTo>
                    <a:pt x="497153" y="1228725"/>
                  </a:moveTo>
                  <a:lnTo>
                    <a:pt x="427278" y="1269492"/>
                  </a:lnTo>
                  <a:lnTo>
                    <a:pt x="426262" y="1273302"/>
                  </a:lnTo>
                  <a:lnTo>
                    <a:pt x="429793" y="1279398"/>
                  </a:lnTo>
                  <a:lnTo>
                    <a:pt x="433679" y="1280414"/>
                  </a:lnTo>
                  <a:lnTo>
                    <a:pt x="511424" y="1235075"/>
                  </a:lnTo>
                  <a:lnTo>
                    <a:pt x="509714" y="1235075"/>
                  </a:lnTo>
                  <a:lnTo>
                    <a:pt x="509714" y="1234186"/>
                  </a:lnTo>
                  <a:lnTo>
                    <a:pt x="506514" y="1234186"/>
                  </a:lnTo>
                  <a:lnTo>
                    <a:pt x="497153" y="1228725"/>
                  </a:lnTo>
                  <a:close/>
                </a:path>
                <a:path w="522605" h="1280795">
                  <a:moveTo>
                    <a:pt x="234950" y="0"/>
                  </a:moveTo>
                  <a:lnTo>
                    <a:pt x="0" y="0"/>
                  </a:lnTo>
                  <a:lnTo>
                    <a:pt x="0" y="1235075"/>
                  </a:lnTo>
                  <a:lnTo>
                    <a:pt x="486269" y="1235075"/>
                  </a:lnTo>
                  <a:lnTo>
                    <a:pt x="497153" y="1228725"/>
                  </a:lnTo>
                  <a:lnTo>
                    <a:pt x="12700" y="1228725"/>
                  </a:lnTo>
                  <a:lnTo>
                    <a:pt x="6350" y="1222375"/>
                  </a:lnTo>
                  <a:lnTo>
                    <a:pt x="12700" y="1222375"/>
                  </a:lnTo>
                  <a:lnTo>
                    <a:pt x="12700" y="12700"/>
                  </a:lnTo>
                  <a:lnTo>
                    <a:pt x="6350" y="12700"/>
                  </a:lnTo>
                  <a:lnTo>
                    <a:pt x="12700" y="6350"/>
                  </a:lnTo>
                  <a:lnTo>
                    <a:pt x="234950" y="6350"/>
                  </a:lnTo>
                  <a:lnTo>
                    <a:pt x="234950" y="0"/>
                  </a:lnTo>
                  <a:close/>
                </a:path>
                <a:path w="522605" h="1280795">
                  <a:moveTo>
                    <a:pt x="511422" y="1222375"/>
                  </a:moveTo>
                  <a:lnTo>
                    <a:pt x="509714" y="1222375"/>
                  </a:lnTo>
                  <a:lnTo>
                    <a:pt x="509714" y="1235075"/>
                  </a:lnTo>
                  <a:lnTo>
                    <a:pt x="511424" y="1235075"/>
                  </a:lnTo>
                  <a:lnTo>
                    <a:pt x="522312" y="1228725"/>
                  </a:lnTo>
                  <a:lnTo>
                    <a:pt x="511422" y="1222375"/>
                  </a:lnTo>
                  <a:close/>
                </a:path>
                <a:path w="522605" h="1280795">
                  <a:moveTo>
                    <a:pt x="506514" y="1223264"/>
                  </a:moveTo>
                  <a:lnTo>
                    <a:pt x="497153" y="1228725"/>
                  </a:lnTo>
                  <a:lnTo>
                    <a:pt x="506514" y="1234186"/>
                  </a:lnTo>
                  <a:lnTo>
                    <a:pt x="506514" y="1223264"/>
                  </a:lnTo>
                  <a:close/>
                </a:path>
                <a:path w="522605" h="1280795">
                  <a:moveTo>
                    <a:pt x="509714" y="1223264"/>
                  </a:moveTo>
                  <a:lnTo>
                    <a:pt x="506514" y="1223264"/>
                  </a:lnTo>
                  <a:lnTo>
                    <a:pt x="506514" y="1234186"/>
                  </a:lnTo>
                  <a:lnTo>
                    <a:pt x="509714" y="1234186"/>
                  </a:lnTo>
                  <a:lnTo>
                    <a:pt x="509714" y="1223264"/>
                  </a:lnTo>
                  <a:close/>
                </a:path>
                <a:path w="522605" h="1280795">
                  <a:moveTo>
                    <a:pt x="12700" y="1222375"/>
                  </a:moveTo>
                  <a:lnTo>
                    <a:pt x="6350" y="1222375"/>
                  </a:lnTo>
                  <a:lnTo>
                    <a:pt x="12700" y="1228725"/>
                  </a:lnTo>
                  <a:lnTo>
                    <a:pt x="12700" y="1222375"/>
                  </a:lnTo>
                  <a:close/>
                </a:path>
                <a:path w="522605" h="1280795">
                  <a:moveTo>
                    <a:pt x="486269" y="1222375"/>
                  </a:moveTo>
                  <a:lnTo>
                    <a:pt x="12700" y="1222375"/>
                  </a:lnTo>
                  <a:lnTo>
                    <a:pt x="12700" y="1228725"/>
                  </a:lnTo>
                  <a:lnTo>
                    <a:pt x="497153" y="1228725"/>
                  </a:lnTo>
                  <a:lnTo>
                    <a:pt x="486269" y="1222375"/>
                  </a:lnTo>
                  <a:close/>
                </a:path>
                <a:path w="522605" h="1280795">
                  <a:moveTo>
                    <a:pt x="433679" y="1177036"/>
                  </a:moveTo>
                  <a:lnTo>
                    <a:pt x="429793" y="1178052"/>
                  </a:lnTo>
                  <a:lnTo>
                    <a:pt x="426262" y="1184148"/>
                  </a:lnTo>
                  <a:lnTo>
                    <a:pt x="427278" y="1187958"/>
                  </a:lnTo>
                  <a:lnTo>
                    <a:pt x="497153" y="1228725"/>
                  </a:lnTo>
                  <a:lnTo>
                    <a:pt x="506514" y="1223264"/>
                  </a:lnTo>
                  <a:lnTo>
                    <a:pt x="509714" y="1223264"/>
                  </a:lnTo>
                  <a:lnTo>
                    <a:pt x="509714" y="1222375"/>
                  </a:lnTo>
                  <a:lnTo>
                    <a:pt x="511422" y="1222375"/>
                  </a:lnTo>
                  <a:lnTo>
                    <a:pt x="433679" y="1177036"/>
                  </a:lnTo>
                  <a:close/>
                </a:path>
                <a:path w="522605" h="1280795">
                  <a:moveTo>
                    <a:pt x="12700" y="6350"/>
                  </a:moveTo>
                  <a:lnTo>
                    <a:pt x="6350" y="12700"/>
                  </a:lnTo>
                  <a:lnTo>
                    <a:pt x="12700" y="12700"/>
                  </a:lnTo>
                  <a:lnTo>
                    <a:pt x="12700" y="6350"/>
                  </a:lnTo>
                  <a:close/>
                </a:path>
                <a:path w="522605" h="1280795">
                  <a:moveTo>
                    <a:pt x="234950" y="6350"/>
                  </a:moveTo>
                  <a:lnTo>
                    <a:pt x="12700" y="6350"/>
                  </a:lnTo>
                  <a:lnTo>
                    <a:pt x="12700" y="12700"/>
                  </a:lnTo>
                  <a:lnTo>
                    <a:pt x="234950" y="12700"/>
                  </a:lnTo>
                  <a:lnTo>
                    <a:pt x="234950" y="635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93776" y="3610355"/>
              <a:ext cx="8439150" cy="139674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21029" y="3691890"/>
              <a:ext cx="8280654" cy="129463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9877" y="3636644"/>
              <a:ext cx="8353806" cy="1311402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9877" y="3636644"/>
              <a:ext cx="8354059" cy="1311910"/>
            </a:xfrm>
            <a:custGeom>
              <a:avLst/>
              <a:gdLst/>
              <a:ahLst/>
              <a:cxnLst/>
              <a:rect l="l" t="t" r="r" b="b"/>
              <a:pathLst>
                <a:path w="8354059" h="1311910">
                  <a:moveTo>
                    <a:pt x="0" y="218566"/>
                  </a:moveTo>
                  <a:lnTo>
                    <a:pt x="5772" y="168470"/>
                  </a:lnTo>
                  <a:lnTo>
                    <a:pt x="22215" y="122473"/>
                  </a:lnTo>
                  <a:lnTo>
                    <a:pt x="48015" y="81890"/>
                  </a:lnTo>
                  <a:lnTo>
                    <a:pt x="81863" y="48035"/>
                  </a:lnTo>
                  <a:lnTo>
                    <a:pt x="122445" y="22226"/>
                  </a:lnTo>
                  <a:lnTo>
                    <a:pt x="168450" y="5775"/>
                  </a:lnTo>
                  <a:lnTo>
                    <a:pt x="218567" y="0"/>
                  </a:lnTo>
                  <a:lnTo>
                    <a:pt x="8135239" y="0"/>
                  </a:lnTo>
                  <a:lnTo>
                    <a:pt x="8185335" y="5775"/>
                  </a:lnTo>
                  <a:lnTo>
                    <a:pt x="8231332" y="22226"/>
                  </a:lnTo>
                  <a:lnTo>
                    <a:pt x="8271915" y="48035"/>
                  </a:lnTo>
                  <a:lnTo>
                    <a:pt x="8305770" y="81890"/>
                  </a:lnTo>
                  <a:lnTo>
                    <a:pt x="8331579" y="122473"/>
                  </a:lnTo>
                  <a:lnTo>
                    <a:pt x="8348030" y="168470"/>
                  </a:lnTo>
                  <a:lnTo>
                    <a:pt x="8353806" y="218566"/>
                  </a:lnTo>
                  <a:lnTo>
                    <a:pt x="8353806" y="1092834"/>
                  </a:lnTo>
                  <a:lnTo>
                    <a:pt x="8348030" y="1142931"/>
                  </a:lnTo>
                  <a:lnTo>
                    <a:pt x="8331579" y="1188928"/>
                  </a:lnTo>
                  <a:lnTo>
                    <a:pt x="8305770" y="1229511"/>
                  </a:lnTo>
                  <a:lnTo>
                    <a:pt x="8271915" y="1263366"/>
                  </a:lnTo>
                  <a:lnTo>
                    <a:pt x="8231332" y="1289175"/>
                  </a:lnTo>
                  <a:lnTo>
                    <a:pt x="8185335" y="1305626"/>
                  </a:lnTo>
                  <a:lnTo>
                    <a:pt x="8135239" y="1311402"/>
                  </a:lnTo>
                  <a:lnTo>
                    <a:pt x="218567" y="1311402"/>
                  </a:lnTo>
                  <a:lnTo>
                    <a:pt x="168450" y="1305626"/>
                  </a:lnTo>
                  <a:lnTo>
                    <a:pt x="122445" y="1289175"/>
                  </a:lnTo>
                  <a:lnTo>
                    <a:pt x="81863" y="1263366"/>
                  </a:lnTo>
                  <a:lnTo>
                    <a:pt x="48015" y="1229511"/>
                  </a:lnTo>
                  <a:lnTo>
                    <a:pt x="22215" y="1188928"/>
                  </a:lnTo>
                  <a:lnTo>
                    <a:pt x="5772" y="1142931"/>
                  </a:lnTo>
                  <a:lnTo>
                    <a:pt x="0" y="1092834"/>
                  </a:lnTo>
                  <a:lnTo>
                    <a:pt x="0" y="218566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34061" y="1477644"/>
              <a:ext cx="5562600" cy="2867025"/>
            </a:xfrm>
            <a:custGeom>
              <a:avLst/>
              <a:gdLst/>
              <a:ahLst/>
              <a:cxnLst/>
              <a:rect l="l" t="t" r="r" b="b"/>
              <a:pathLst>
                <a:path w="5562600" h="2867025">
                  <a:moveTo>
                    <a:pt x="306412" y="2815209"/>
                  </a:moveTo>
                  <a:lnTo>
                    <a:pt x="295516" y="2808859"/>
                  </a:lnTo>
                  <a:lnTo>
                    <a:pt x="217779" y="2763520"/>
                  </a:lnTo>
                  <a:lnTo>
                    <a:pt x="213893" y="2764536"/>
                  </a:lnTo>
                  <a:lnTo>
                    <a:pt x="210362" y="2770632"/>
                  </a:lnTo>
                  <a:lnTo>
                    <a:pt x="211378" y="2774569"/>
                  </a:lnTo>
                  <a:lnTo>
                    <a:pt x="270141" y="2808859"/>
                  </a:lnTo>
                  <a:lnTo>
                    <a:pt x="12700" y="2808859"/>
                  </a:lnTo>
                  <a:lnTo>
                    <a:pt x="12700" y="73660"/>
                  </a:lnTo>
                  <a:lnTo>
                    <a:pt x="234950" y="73660"/>
                  </a:lnTo>
                  <a:lnTo>
                    <a:pt x="234950" y="67310"/>
                  </a:lnTo>
                  <a:lnTo>
                    <a:pt x="234950" y="60960"/>
                  </a:lnTo>
                  <a:lnTo>
                    <a:pt x="0" y="60960"/>
                  </a:lnTo>
                  <a:lnTo>
                    <a:pt x="0" y="2821559"/>
                  </a:lnTo>
                  <a:lnTo>
                    <a:pt x="270357" y="2821559"/>
                  </a:lnTo>
                  <a:lnTo>
                    <a:pt x="211378" y="2855976"/>
                  </a:lnTo>
                  <a:lnTo>
                    <a:pt x="210362" y="2859913"/>
                  </a:lnTo>
                  <a:lnTo>
                    <a:pt x="213893" y="2866009"/>
                  </a:lnTo>
                  <a:lnTo>
                    <a:pt x="217779" y="2867025"/>
                  </a:lnTo>
                  <a:lnTo>
                    <a:pt x="295541" y="2821559"/>
                  </a:lnTo>
                  <a:lnTo>
                    <a:pt x="306412" y="2815209"/>
                  </a:lnTo>
                  <a:close/>
                </a:path>
                <a:path w="5562600" h="2867025">
                  <a:moveTo>
                    <a:pt x="3259074" y="107061"/>
                  </a:moveTo>
                  <a:lnTo>
                    <a:pt x="3178937" y="48641"/>
                  </a:lnTo>
                  <a:lnTo>
                    <a:pt x="3176016" y="46609"/>
                  </a:lnTo>
                  <a:lnTo>
                    <a:pt x="3172079" y="47244"/>
                  </a:lnTo>
                  <a:lnTo>
                    <a:pt x="3170047" y="50038"/>
                  </a:lnTo>
                  <a:lnTo>
                    <a:pt x="3168015" y="52959"/>
                  </a:lnTo>
                  <a:lnTo>
                    <a:pt x="3168650" y="56896"/>
                  </a:lnTo>
                  <a:lnTo>
                    <a:pt x="3223869" y="97091"/>
                  </a:lnTo>
                  <a:lnTo>
                    <a:pt x="2867533" y="60960"/>
                  </a:lnTo>
                  <a:lnTo>
                    <a:pt x="2866263" y="73660"/>
                  </a:lnTo>
                  <a:lnTo>
                    <a:pt x="3222523" y="109664"/>
                  </a:lnTo>
                  <a:lnTo>
                    <a:pt x="3163570" y="136525"/>
                  </a:lnTo>
                  <a:lnTo>
                    <a:pt x="3160395" y="137922"/>
                  </a:lnTo>
                  <a:lnTo>
                    <a:pt x="3158998" y="141732"/>
                  </a:lnTo>
                  <a:lnTo>
                    <a:pt x="3160395" y="144907"/>
                  </a:lnTo>
                  <a:lnTo>
                    <a:pt x="3161919" y="148082"/>
                  </a:lnTo>
                  <a:lnTo>
                    <a:pt x="3165602" y="149479"/>
                  </a:lnTo>
                  <a:lnTo>
                    <a:pt x="3168904" y="148082"/>
                  </a:lnTo>
                  <a:lnTo>
                    <a:pt x="3248177" y="112014"/>
                  </a:lnTo>
                  <a:lnTo>
                    <a:pt x="3259074" y="107061"/>
                  </a:lnTo>
                  <a:close/>
                </a:path>
                <a:path w="5562600" h="2867025">
                  <a:moveTo>
                    <a:pt x="5562600" y="33782"/>
                  </a:moveTo>
                  <a:lnTo>
                    <a:pt x="5551665" y="29972"/>
                  </a:lnTo>
                  <a:lnTo>
                    <a:pt x="5465699" y="0"/>
                  </a:lnTo>
                  <a:lnTo>
                    <a:pt x="5462143" y="1778"/>
                  </a:lnTo>
                  <a:lnTo>
                    <a:pt x="5459857" y="8382"/>
                  </a:lnTo>
                  <a:lnTo>
                    <a:pt x="5461508" y="11938"/>
                  </a:lnTo>
                  <a:lnTo>
                    <a:pt x="5526011" y="34455"/>
                  </a:lnTo>
                  <a:lnTo>
                    <a:pt x="5186680" y="100584"/>
                  </a:lnTo>
                  <a:lnTo>
                    <a:pt x="5189220" y="113030"/>
                  </a:lnTo>
                  <a:lnTo>
                    <a:pt x="5528424" y="46913"/>
                  </a:lnTo>
                  <a:lnTo>
                    <a:pt x="5479796" y="89662"/>
                  </a:lnTo>
                  <a:lnTo>
                    <a:pt x="5477129" y="91948"/>
                  </a:lnTo>
                  <a:lnTo>
                    <a:pt x="5476875" y="96012"/>
                  </a:lnTo>
                  <a:lnTo>
                    <a:pt x="5481574" y="101219"/>
                  </a:lnTo>
                  <a:lnTo>
                    <a:pt x="5485511" y="101473"/>
                  </a:lnTo>
                  <a:lnTo>
                    <a:pt x="5488178" y="99187"/>
                  </a:lnTo>
                  <a:lnTo>
                    <a:pt x="5562600" y="33782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286255" y="5050535"/>
              <a:ext cx="5125974" cy="159638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407413" y="5042154"/>
              <a:ext cx="4152138" cy="165277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332357" y="5076824"/>
              <a:ext cx="5040630" cy="151104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332357" y="5076824"/>
              <a:ext cx="5040630" cy="1511300"/>
            </a:xfrm>
            <a:custGeom>
              <a:avLst/>
              <a:gdLst/>
              <a:ahLst/>
              <a:cxnLst/>
              <a:rect l="l" t="t" r="r" b="b"/>
              <a:pathLst>
                <a:path w="5040630" h="1511300">
                  <a:moveTo>
                    <a:pt x="0" y="251840"/>
                  </a:moveTo>
                  <a:lnTo>
                    <a:pt x="4058" y="206578"/>
                  </a:lnTo>
                  <a:lnTo>
                    <a:pt x="15758" y="163974"/>
                  </a:lnTo>
                  <a:lnTo>
                    <a:pt x="34388" y="124742"/>
                  </a:lnTo>
                  <a:lnTo>
                    <a:pt x="59237" y="89592"/>
                  </a:lnTo>
                  <a:lnTo>
                    <a:pt x="89592" y="59237"/>
                  </a:lnTo>
                  <a:lnTo>
                    <a:pt x="124742" y="34388"/>
                  </a:lnTo>
                  <a:lnTo>
                    <a:pt x="163974" y="15758"/>
                  </a:lnTo>
                  <a:lnTo>
                    <a:pt x="206578" y="4058"/>
                  </a:lnTo>
                  <a:lnTo>
                    <a:pt x="251840" y="0"/>
                  </a:lnTo>
                  <a:lnTo>
                    <a:pt x="4788789" y="0"/>
                  </a:lnTo>
                  <a:lnTo>
                    <a:pt x="4834051" y="4058"/>
                  </a:lnTo>
                  <a:lnTo>
                    <a:pt x="4876655" y="15758"/>
                  </a:lnTo>
                  <a:lnTo>
                    <a:pt x="4915887" y="34388"/>
                  </a:lnTo>
                  <a:lnTo>
                    <a:pt x="4951037" y="59237"/>
                  </a:lnTo>
                  <a:lnTo>
                    <a:pt x="4981392" y="89592"/>
                  </a:lnTo>
                  <a:lnTo>
                    <a:pt x="5006241" y="124742"/>
                  </a:lnTo>
                  <a:lnTo>
                    <a:pt x="5024871" y="163974"/>
                  </a:lnTo>
                  <a:lnTo>
                    <a:pt x="5036571" y="206578"/>
                  </a:lnTo>
                  <a:lnTo>
                    <a:pt x="5040630" y="251840"/>
                  </a:lnTo>
                  <a:lnTo>
                    <a:pt x="5040630" y="1259205"/>
                  </a:lnTo>
                  <a:lnTo>
                    <a:pt x="5036571" y="1304474"/>
                  </a:lnTo>
                  <a:lnTo>
                    <a:pt x="5024871" y="1347081"/>
                  </a:lnTo>
                  <a:lnTo>
                    <a:pt x="5006241" y="1386315"/>
                  </a:lnTo>
                  <a:lnTo>
                    <a:pt x="4981392" y="1421463"/>
                  </a:lnTo>
                  <a:lnTo>
                    <a:pt x="4951037" y="1451816"/>
                  </a:lnTo>
                  <a:lnTo>
                    <a:pt x="4915887" y="1476662"/>
                  </a:lnTo>
                  <a:lnTo>
                    <a:pt x="4876655" y="1495290"/>
                  </a:lnTo>
                  <a:lnTo>
                    <a:pt x="4834051" y="1506988"/>
                  </a:lnTo>
                  <a:lnTo>
                    <a:pt x="4788789" y="1511046"/>
                  </a:lnTo>
                  <a:lnTo>
                    <a:pt x="251840" y="1511046"/>
                  </a:lnTo>
                  <a:lnTo>
                    <a:pt x="206578" y="1506988"/>
                  </a:lnTo>
                  <a:lnTo>
                    <a:pt x="163974" y="1495290"/>
                  </a:lnTo>
                  <a:lnTo>
                    <a:pt x="124742" y="1476662"/>
                  </a:lnTo>
                  <a:lnTo>
                    <a:pt x="89592" y="1451816"/>
                  </a:lnTo>
                  <a:lnTo>
                    <a:pt x="59237" y="1421463"/>
                  </a:lnTo>
                  <a:lnTo>
                    <a:pt x="34388" y="1386315"/>
                  </a:lnTo>
                  <a:lnTo>
                    <a:pt x="15758" y="1347081"/>
                  </a:lnTo>
                  <a:lnTo>
                    <a:pt x="4058" y="1304474"/>
                  </a:lnTo>
                  <a:lnTo>
                    <a:pt x="0" y="1259205"/>
                  </a:lnTo>
                  <a:lnTo>
                    <a:pt x="0" y="25184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20344" y="3730802"/>
            <a:ext cx="8030845" cy="277939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295"/>
              </a:spcBef>
            </a:pP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З 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урахуванням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коефіцієнту збільшення об'єму 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(КЗО)</a:t>
            </a:r>
            <a:r>
              <a:rPr sz="1600" spc="25" dirty="0">
                <a:latin typeface="Arial"/>
                <a:cs typeface="Arial"/>
              </a:rPr>
              <a:t>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63500" marR="55880">
              <a:lnSpc>
                <a:spcPts val="2160"/>
              </a:lnSpc>
              <a:spcBef>
                <a:spcPts val="70"/>
              </a:spcBef>
            </a:pPr>
            <a:r>
              <a:rPr sz="1600" spc="-15" dirty="0">
                <a:latin typeface="Arial"/>
                <a:cs typeface="Arial"/>
              </a:rPr>
              <a:t>КУО </a:t>
            </a:r>
            <a:r>
              <a:rPr sz="1575" spc="15" baseline="-21164" dirty="0">
                <a:latin typeface="Arial"/>
                <a:cs typeface="Arial"/>
              </a:rPr>
              <a:t>NaBr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0,26 </a:t>
            </a:r>
            <a:r>
              <a:rPr sz="1600" dirty="0">
                <a:latin typeface="Arial"/>
                <a:cs typeface="Arial"/>
              </a:rPr>
              <a:t>мл / г (об'єм, </a:t>
            </a:r>
            <a:r>
              <a:rPr sz="1600" spc="-10" dirty="0">
                <a:latin typeface="Arial"/>
                <a:cs typeface="Arial"/>
              </a:rPr>
              <a:t>що </a:t>
            </a:r>
            <a:r>
              <a:rPr sz="1600" spc="-5" dirty="0">
                <a:latin typeface="Arial"/>
                <a:cs typeface="Arial"/>
              </a:rPr>
              <a:t>займає 1,0 </a:t>
            </a:r>
            <a:r>
              <a:rPr sz="1600" spc="-10" dirty="0">
                <a:latin typeface="Arial"/>
                <a:cs typeface="Arial"/>
              </a:rPr>
              <a:t>речовини </a:t>
            </a:r>
            <a:r>
              <a:rPr sz="1600" dirty="0">
                <a:latin typeface="Arial"/>
                <a:cs typeface="Arial"/>
              </a:rPr>
              <a:t>при </a:t>
            </a:r>
            <a:r>
              <a:rPr sz="1600" spc="-10" dirty="0">
                <a:latin typeface="Arial"/>
                <a:cs typeface="Arial"/>
              </a:rPr>
              <a:t>розчиненні) </a:t>
            </a:r>
            <a:r>
              <a:rPr sz="1600" spc="-5" dirty="0">
                <a:latin typeface="Arial"/>
                <a:cs typeface="Arial"/>
              </a:rPr>
              <a:t>200,0 </a:t>
            </a:r>
            <a:r>
              <a:rPr sz="1600" dirty="0">
                <a:latin typeface="Arial"/>
                <a:cs typeface="Arial"/>
              </a:rPr>
              <a:t>× </a:t>
            </a:r>
            <a:r>
              <a:rPr sz="1600" spc="-5" dirty="0">
                <a:latin typeface="Arial"/>
                <a:cs typeface="Arial"/>
              </a:rPr>
              <a:t>0,26 </a:t>
            </a:r>
            <a:r>
              <a:rPr sz="1600" dirty="0">
                <a:latin typeface="Arial"/>
                <a:cs typeface="Arial"/>
              </a:rPr>
              <a:t>=  </a:t>
            </a:r>
            <a:r>
              <a:rPr sz="1600" spc="-5" dirty="0">
                <a:latin typeface="Arial"/>
                <a:cs typeface="Arial"/>
              </a:rPr>
              <a:t>52 </a:t>
            </a:r>
            <a:r>
              <a:rPr sz="1600" dirty="0">
                <a:latin typeface="Arial"/>
                <a:cs typeface="Arial"/>
              </a:rPr>
              <a:t>(мл) (об'єм </a:t>
            </a:r>
            <a:r>
              <a:rPr sz="1600" spc="-15" dirty="0">
                <a:latin typeface="Arial"/>
                <a:cs typeface="Arial"/>
              </a:rPr>
              <a:t>води, </a:t>
            </a:r>
            <a:r>
              <a:rPr sz="1600" spc="-10" dirty="0">
                <a:latin typeface="Arial"/>
                <a:cs typeface="Arial"/>
              </a:rPr>
              <a:t>що </a:t>
            </a:r>
            <a:r>
              <a:rPr sz="1600" dirty="0">
                <a:latin typeface="Arial"/>
                <a:cs typeface="Arial"/>
              </a:rPr>
              <a:t>витискається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речовиною)</a:t>
            </a:r>
            <a:endParaRPr sz="1600">
              <a:latin typeface="Arial"/>
              <a:cs typeface="Arial"/>
            </a:endParaRPr>
          </a:p>
          <a:p>
            <a:pPr marL="63500">
              <a:lnSpc>
                <a:spcPts val="1850"/>
              </a:lnSpc>
            </a:pPr>
            <a:r>
              <a:rPr sz="1600" dirty="0">
                <a:latin typeface="Arial"/>
                <a:cs typeface="Arial"/>
              </a:rPr>
              <a:t>кількість </a:t>
            </a:r>
            <a:r>
              <a:rPr sz="1600" spc="-15" dirty="0">
                <a:latin typeface="Arial"/>
                <a:cs typeface="Arial"/>
              </a:rPr>
              <a:t>води </a:t>
            </a:r>
            <a:r>
              <a:rPr sz="1600" spc="-5" dirty="0">
                <a:latin typeface="Arial"/>
                <a:cs typeface="Arial"/>
              </a:rPr>
              <a:t>1000 </a:t>
            </a:r>
            <a:r>
              <a:rPr sz="1600" dirty="0">
                <a:latin typeface="Arial"/>
                <a:cs typeface="Arial"/>
              </a:rPr>
              <a:t>– </a:t>
            </a:r>
            <a:r>
              <a:rPr sz="1600" spc="-5" dirty="0">
                <a:latin typeface="Arial"/>
                <a:cs typeface="Arial"/>
              </a:rPr>
              <a:t>52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948</a:t>
            </a:r>
            <a:r>
              <a:rPr sz="1600" dirty="0">
                <a:latin typeface="Arial"/>
                <a:cs typeface="Arial"/>
              </a:rPr>
              <a:t> (мл)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>
              <a:latin typeface="Arial"/>
              <a:cs typeface="Arial"/>
            </a:endParaRPr>
          </a:p>
          <a:p>
            <a:pPr marL="864869">
              <a:lnSpc>
                <a:spcPct val="100000"/>
              </a:lnSpc>
              <a:spcBef>
                <a:spcPts val="5"/>
              </a:spcBef>
            </a:pPr>
            <a:r>
              <a:rPr sz="1800" b="1" i="1" spc="-10" dirty="0">
                <a:latin typeface="Arial"/>
                <a:cs typeface="Arial"/>
              </a:rPr>
              <a:t>Найменування </a:t>
            </a:r>
            <a:r>
              <a:rPr sz="1800" b="1" i="1" spc="-20" dirty="0">
                <a:latin typeface="Arial"/>
                <a:cs typeface="Arial"/>
              </a:rPr>
              <a:t>готової</a:t>
            </a:r>
            <a:r>
              <a:rPr sz="1800" b="1" i="1" spc="5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продукції</a:t>
            </a:r>
            <a:endParaRPr sz="1800">
              <a:latin typeface="Arial"/>
              <a:cs typeface="Arial"/>
            </a:endParaRPr>
          </a:p>
          <a:p>
            <a:pPr marL="864869" marR="4556760">
              <a:lnSpc>
                <a:spcPct val="100000"/>
              </a:lnSpc>
            </a:pPr>
            <a:r>
              <a:rPr sz="1800" i="1" spc="-25" dirty="0">
                <a:latin typeface="Arial"/>
                <a:cs typeface="Arial"/>
              </a:rPr>
              <a:t>Розчину </a:t>
            </a:r>
            <a:r>
              <a:rPr sz="1800" i="1" spc="-10" dirty="0">
                <a:latin typeface="Arial"/>
                <a:cs typeface="Arial"/>
              </a:rPr>
              <a:t>натрію </a:t>
            </a:r>
            <a:r>
              <a:rPr sz="1800" i="1" spc="-5" dirty="0">
                <a:latin typeface="Arial"/>
                <a:cs typeface="Arial"/>
              </a:rPr>
              <a:t>броміду  20 % 1000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мл</a:t>
            </a:r>
            <a:endParaRPr sz="1800">
              <a:latin typeface="Arial"/>
              <a:cs typeface="Arial"/>
            </a:endParaRPr>
          </a:p>
          <a:p>
            <a:pPr marL="864869">
              <a:lnSpc>
                <a:spcPct val="100000"/>
              </a:lnSpc>
              <a:tabLst>
                <a:tab pos="2155825" algn="l"/>
              </a:tabLst>
            </a:pPr>
            <a:r>
              <a:rPr sz="1800" i="1" spc="-5" dirty="0">
                <a:latin typeface="Arial"/>
                <a:cs typeface="Arial"/>
              </a:rPr>
              <a:t>Серія 21	Аналіз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29</a:t>
            </a:r>
            <a:endParaRPr sz="1800">
              <a:latin typeface="Arial"/>
              <a:cs typeface="Arial"/>
            </a:endParaRPr>
          </a:p>
          <a:p>
            <a:pPr marL="864869">
              <a:lnSpc>
                <a:spcPct val="100000"/>
              </a:lnSpc>
            </a:pPr>
            <a:r>
              <a:rPr sz="1800" i="1" spc="-10" dirty="0">
                <a:latin typeface="Arial"/>
                <a:cs typeface="Arial"/>
              </a:rPr>
              <a:t>Дата </a:t>
            </a:r>
            <a:r>
              <a:rPr sz="1800" i="1" spc="-5" dirty="0">
                <a:latin typeface="Arial"/>
                <a:cs typeface="Arial"/>
              </a:rPr>
              <a:t>25.04.16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р.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6418326" y="1850135"/>
            <a:ext cx="2627376" cy="4931663"/>
            <a:chOff x="6418326" y="1850135"/>
            <a:chExt cx="2627376" cy="4931663"/>
          </a:xfrm>
        </p:grpSpPr>
        <p:sp>
          <p:nvSpPr>
            <p:cNvPr id="43" name="object 43"/>
            <p:cNvSpPr/>
            <p:nvPr/>
          </p:nvSpPr>
          <p:spPr>
            <a:xfrm>
              <a:off x="7740396" y="1850135"/>
              <a:ext cx="1168146" cy="1946148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418326" y="4812028"/>
              <a:ext cx="2627376" cy="196977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13626" y="5141974"/>
            <a:ext cx="2196846" cy="16474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5740" y="3937508"/>
            <a:ext cx="152400" cy="1600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5740" y="4266691"/>
            <a:ext cx="152400" cy="1600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5740" y="4595876"/>
            <a:ext cx="152400" cy="1600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5740" y="5199379"/>
            <a:ext cx="152400" cy="1600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5740" y="6077203"/>
            <a:ext cx="152400" cy="1600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5740" y="6406388"/>
            <a:ext cx="152400" cy="1600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13663" y="3252215"/>
            <a:ext cx="7603490" cy="3372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2859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Перевірка </a:t>
            </a:r>
            <a:r>
              <a:rPr sz="1800" spc="-5" dirty="0">
                <a:latin typeface="Arial"/>
                <a:cs typeface="Arial"/>
              </a:rPr>
              <a:t>якості </a:t>
            </a:r>
            <a:r>
              <a:rPr sz="1800" spc="-10" dirty="0">
                <a:latin typeface="Arial"/>
                <a:cs typeface="Arial"/>
              </a:rPr>
              <a:t>включає</a:t>
            </a:r>
            <a:endParaRPr sz="1800">
              <a:latin typeface="Arial"/>
              <a:cs typeface="Arial"/>
            </a:endParaRPr>
          </a:p>
          <a:p>
            <a:pPr marL="1384935">
              <a:lnSpc>
                <a:spcPct val="100000"/>
              </a:lnSpc>
            </a:pPr>
            <a:r>
              <a:rPr sz="1800" b="1" i="1" spc="-5" dirty="0">
                <a:latin typeface="Arial"/>
                <a:cs typeface="Arial"/>
              </a:rPr>
              <a:t>усі види </a:t>
            </a:r>
            <a:r>
              <a:rPr sz="1800" b="1" i="1" spc="-10" dirty="0">
                <a:latin typeface="Arial"/>
                <a:cs typeface="Arial"/>
              </a:rPr>
              <a:t>внутрішньоаптечного</a:t>
            </a:r>
            <a:r>
              <a:rPr sz="1800" b="1" i="1" spc="30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контролю: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800" spc="-5" dirty="0">
                <a:latin typeface="Arial"/>
                <a:cs typeface="Arial"/>
              </a:rPr>
              <a:t>письмовий;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800" spc="-5" dirty="0">
                <a:latin typeface="Arial"/>
                <a:cs typeface="Arial"/>
              </a:rPr>
              <a:t>опитувальний;</a:t>
            </a:r>
            <a:endParaRPr sz="1800">
              <a:latin typeface="Arial"/>
              <a:cs typeface="Arial"/>
            </a:endParaRPr>
          </a:p>
          <a:p>
            <a:pPr marL="36195" marR="5080" indent="-24130">
              <a:lnSpc>
                <a:spcPct val="100000"/>
              </a:lnSpc>
              <a:spcBef>
                <a:spcPts val="430"/>
              </a:spcBef>
            </a:pPr>
            <a:r>
              <a:rPr sz="1800" spc="-10" dirty="0">
                <a:latin typeface="Arial"/>
                <a:cs typeface="Arial"/>
              </a:rPr>
              <a:t>органолептичний (колір, </a:t>
            </a:r>
            <a:r>
              <a:rPr sz="1800" dirty="0">
                <a:latin typeface="Arial"/>
                <a:cs typeface="Arial"/>
              </a:rPr>
              <a:t>смак, </a:t>
            </a:r>
            <a:r>
              <a:rPr sz="1800" spc="-5" dirty="0">
                <a:latin typeface="Arial"/>
                <a:cs typeface="Arial"/>
              </a:rPr>
              <a:t>запах), </a:t>
            </a:r>
            <a:r>
              <a:rPr sz="1800" dirty="0">
                <a:latin typeface="Arial"/>
                <a:cs typeface="Arial"/>
              </a:rPr>
              <a:t>а </a:t>
            </a:r>
            <a:r>
              <a:rPr sz="1800" spc="-10" dirty="0">
                <a:latin typeface="Arial"/>
                <a:cs typeface="Arial"/>
              </a:rPr>
              <a:t>також однорідність </a:t>
            </a:r>
            <a:r>
              <a:rPr sz="1800" dirty="0">
                <a:latin typeface="Arial"/>
                <a:cs typeface="Arial"/>
              </a:rPr>
              <a:t>і </a:t>
            </a:r>
            <a:r>
              <a:rPr sz="1800" spc="-5" dirty="0">
                <a:latin typeface="Arial"/>
                <a:cs typeface="Arial"/>
              </a:rPr>
              <a:t>відсутність  </a:t>
            </a:r>
            <a:r>
              <a:rPr sz="1800" spc="-10" dirty="0">
                <a:latin typeface="Arial"/>
                <a:cs typeface="Arial"/>
              </a:rPr>
              <a:t>механічних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включень</a:t>
            </a:r>
            <a:endParaRPr sz="1800">
              <a:latin typeface="Arial"/>
              <a:cs typeface="Arial"/>
            </a:endParaRPr>
          </a:p>
          <a:p>
            <a:pPr marL="36195" marR="1996439" indent="-24130" algn="just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latin typeface="Arial"/>
                <a:cs typeface="Arial"/>
              </a:rPr>
              <a:t>фізичний </a:t>
            </a:r>
            <a:r>
              <a:rPr sz="1800" spc="-10" dirty="0">
                <a:latin typeface="Arial"/>
                <a:cs typeface="Arial"/>
              </a:rPr>
              <a:t>(загальний </a:t>
            </a:r>
            <a:r>
              <a:rPr sz="1800" spc="-5" dirty="0">
                <a:latin typeface="Arial"/>
                <a:cs typeface="Arial"/>
              </a:rPr>
              <a:t>об'єм, який </a:t>
            </a:r>
            <a:r>
              <a:rPr sz="1800" dirty="0">
                <a:latin typeface="Arial"/>
                <a:cs typeface="Arial"/>
              </a:rPr>
              <a:t>після </a:t>
            </a:r>
            <a:r>
              <a:rPr sz="1800" spc="-20" dirty="0">
                <a:latin typeface="Arial"/>
                <a:cs typeface="Arial"/>
              </a:rPr>
              <a:t>виготовлення  </a:t>
            </a:r>
            <a:r>
              <a:rPr sz="1800" spc="-10" dirty="0">
                <a:latin typeface="Arial"/>
                <a:cs typeface="Arial"/>
              </a:rPr>
              <a:t>концентрованого </a:t>
            </a:r>
            <a:r>
              <a:rPr sz="1800" spc="-15" dirty="0">
                <a:latin typeface="Arial"/>
                <a:cs typeface="Arial"/>
              </a:rPr>
              <a:t>розчину </a:t>
            </a:r>
            <a:r>
              <a:rPr sz="1800" spc="-5" dirty="0">
                <a:latin typeface="Arial"/>
                <a:cs typeface="Arial"/>
              </a:rPr>
              <a:t>не </a:t>
            </a:r>
            <a:r>
              <a:rPr sz="1800" dirty="0">
                <a:latin typeface="Arial"/>
                <a:cs typeface="Arial"/>
              </a:rPr>
              <a:t>повинен </a:t>
            </a:r>
            <a:r>
              <a:rPr sz="1800" spc="-5" dirty="0">
                <a:latin typeface="Arial"/>
                <a:cs typeface="Arial"/>
              </a:rPr>
              <a:t>перевищувати  норми допустимих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відхилень);</a:t>
            </a:r>
            <a:endParaRPr sz="1800">
              <a:latin typeface="Arial"/>
              <a:cs typeface="Arial"/>
            </a:endParaRPr>
          </a:p>
          <a:p>
            <a:pPr marL="12700" marR="3315970" algn="just">
              <a:lnSpc>
                <a:spcPct val="120000"/>
              </a:lnSpc>
            </a:pPr>
            <a:r>
              <a:rPr sz="1800" dirty="0">
                <a:latin typeface="Arial"/>
                <a:cs typeface="Arial"/>
              </a:rPr>
              <a:t>хімічний </a:t>
            </a:r>
            <a:r>
              <a:rPr sz="1800" spc="-10" dirty="0">
                <a:latin typeface="Arial"/>
                <a:cs typeface="Arial"/>
              </a:rPr>
              <a:t>контроль </a:t>
            </a:r>
            <a:r>
              <a:rPr sz="1800" dirty="0">
                <a:latin typeface="Arial"/>
                <a:cs typeface="Arial"/>
              </a:rPr>
              <a:t>(якісний, </a:t>
            </a:r>
            <a:r>
              <a:rPr sz="1800" spc="-5" dirty="0">
                <a:latin typeface="Arial"/>
                <a:cs typeface="Arial"/>
              </a:rPr>
              <a:t>кількісний);  </a:t>
            </a:r>
            <a:r>
              <a:rPr sz="1800" spc="-10" dirty="0">
                <a:latin typeface="Arial"/>
                <a:cs typeface="Arial"/>
              </a:rPr>
              <a:t>контроль </a:t>
            </a:r>
            <a:r>
              <a:rPr sz="1800" spc="-5" dirty="0">
                <a:latin typeface="Arial"/>
                <a:cs typeface="Arial"/>
              </a:rPr>
              <a:t>оформлення до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застосування.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005583" y="804659"/>
            <a:ext cx="5485765" cy="746125"/>
            <a:chOff x="2005583" y="804659"/>
            <a:chExt cx="5485765" cy="746125"/>
          </a:xfrm>
        </p:grpSpPr>
        <p:sp>
          <p:nvSpPr>
            <p:cNvPr id="12" name="object 12"/>
            <p:cNvSpPr/>
            <p:nvPr/>
          </p:nvSpPr>
          <p:spPr>
            <a:xfrm>
              <a:off x="2005583" y="882421"/>
              <a:ext cx="5485638" cy="52956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15717" y="804659"/>
              <a:ext cx="4955285" cy="74601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51684" y="908685"/>
              <a:ext cx="5400294" cy="44424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051684" y="908685"/>
              <a:ext cx="5400675" cy="444500"/>
            </a:xfrm>
            <a:custGeom>
              <a:avLst/>
              <a:gdLst/>
              <a:ahLst/>
              <a:cxnLst/>
              <a:rect l="l" t="t" r="r" b="b"/>
              <a:pathLst>
                <a:path w="5400675" h="444500">
                  <a:moveTo>
                    <a:pt x="0" y="74040"/>
                  </a:moveTo>
                  <a:lnTo>
                    <a:pt x="5818" y="45219"/>
                  </a:lnTo>
                  <a:lnTo>
                    <a:pt x="21685" y="21685"/>
                  </a:lnTo>
                  <a:lnTo>
                    <a:pt x="45219" y="5818"/>
                  </a:lnTo>
                  <a:lnTo>
                    <a:pt x="74040" y="0"/>
                  </a:lnTo>
                  <a:lnTo>
                    <a:pt x="5326253" y="0"/>
                  </a:lnTo>
                  <a:lnTo>
                    <a:pt x="5355074" y="5818"/>
                  </a:lnTo>
                  <a:lnTo>
                    <a:pt x="5378608" y="21685"/>
                  </a:lnTo>
                  <a:lnTo>
                    <a:pt x="5394475" y="45219"/>
                  </a:lnTo>
                  <a:lnTo>
                    <a:pt x="5400294" y="74040"/>
                  </a:lnTo>
                  <a:lnTo>
                    <a:pt x="5400294" y="370204"/>
                  </a:lnTo>
                  <a:lnTo>
                    <a:pt x="5394475" y="399026"/>
                  </a:lnTo>
                  <a:lnTo>
                    <a:pt x="5378608" y="422560"/>
                  </a:lnTo>
                  <a:lnTo>
                    <a:pt x="5355074" y="438427"/>
                  </a:lnTo>
                  <a:lnTo>
                    <a:pt x="5326253" y="444245"/>
                  </a:lnTo>
                  <a:lnTo>
                    <a:pt x="74040" y="444245"/>
                  </a:lnTo>
                  <a:lnTo>
                    <a:pt x="45219" y="438427"/>
                  </a:lnTo>
                  <a:lnTo>
                    <a:pt x="21685" y="422560"/>
                  </a:lnTo>
                  <a:lnTo>
                    <a:pt x="5818" y="399026"/>
                  </a:lnTo>
                  <a:lnTo>
                    <a:pt x="0" y="370204"/>
                  </a:lnTo>
                  <a:lnTo>
                    <a:pt x="0" y="7404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466594" y="867663"/>
            <a:ext cx="46069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i="1" spc="-10" dirty="0">
                <a:latin typeface="Arial"/>
                <a:cs typeface="Arial"/>
              </a:rPr>
              <a:t>Контроль </a:t>
            </a:r>
            <a:r>
              <a:rPr sz="1600" b="1" i="1" spc="-5" dirty="0">
                <a:latin typeface="Arial"/>
                <a:cs typeface="Arial"/>
              </a:rPr>
              <a:t>якості </a:t>
            </a:r>
            <a:r>
              <a:rPr sz="1600" b="1" i="1" spc="-10" dirty="0">
                <a:latin typeface="Arial"/>
                <a:cs typeface="Arial"/>
              </a:rPr>
              <a:t>концентрованих</a:t>
            </a:r>
            <a:r>
              <a:rPr sz="1600" b="1" i="1" spc="41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розчинів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b="1" i="1" spc="-10" dirty="0">
                <a:latin typeface="Arial"/>
                <a:cs typeface="Arial"/>
              </a:rPr>
              <a:t>проводять</a:t>
            </a:r>
            <a:r>
              <a:rPr sz="1600" b="1" i="1" spc="-1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згідно: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8580" y="1531619"/>
            <a:ext cx="1518920" cy="1670050"/>
            <a:chOff x="68580" y="1531619"/>
            <a:chExt cx="1518920" cy="1670050"/>
          </a:xfrm>
        </p:grpSpPr>
        <p:sp>
          <p:nvSpPr>
            <p:cNvPr id="18" name="object 18"/>
            <p:cNvSpPr/>
            <p:nvPr/>
          </p:nvSpPr>
          <p:spPr>
            <a:xfrm>
              <a:off x="68580" y="1531619"/>
              <a:ext cx="1439418" cy="166954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0010" y="1658111"/>
              <a:ext cx="1507236" cy="147751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4681" y="1557908"/>
              <a:ext cx="1354074" cy="158419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4681" y="1557908"/>
              <a:ext cx="1354455" cy="1584325"/>
            </a:xfrm>
            <a:custGeom>
              <a:avLst/>
              <a:gdLst/>
              <a:ahLst/>
              <a:cxnLst/>
              <a:rect l="l" t="t" r="r" b="b"/>
              <a:pathLst>
                <a:path w="1354455" h="1584325">
                  <a:moveTo>
                    <a:pt x="0" y="225678"/>
                  </a:moveTo>
                  <a:lnTo>
                    <a:pt x="4585" y="180211"/>
                  </a:lnTo>
                  <a:lnTo>
                    <a:pt x="17735" y="137856"/>
                  </a:lnTo>
                  <a:lnTo>
                    <a:pt x="38542" y="99522"/>
                  </a:lnTo>
                  <a:lnTo>
                    <a:pt x="66100" y="66119"/>
                  </a:lnTo>
                  <a:lnTo>
                    <a:pt x="99500" y="38556"/>
                  </a:lnTo>
                  <a:lnTo>
                    <a:pt x="137835" y="17742"/>
                  </a:lnTo>
                  <a:lnTo>
                    <a:pt x="180197" y="4587"/>
                  </a:lnTo>
                  <a:lnTo>
                    <a:pt x="225679" y="0"/>
                  </a:lnTo>
                  <a:lnTo>
                    <a:pt x="1128395" y="0"/>
                  </a:lnTo>
                  <a:lnTo>
                    <a:pt x="1173862" y="4587"/>
                  </a:lnTo>
                  <a:lnTo>
                    <a:pt x="1216217" y="17742"/>
                  </a:lnTo>
                  <a:lnTo>
                    <a:pt x="1254551" y="38556"/>
                  </a:lnTo>
                  <a:lnTo>
                    <a:pt x="1287954" y="66119"/>
                  </a:lnTo>
                  <a:lnTo>
                    <a:pt x="1315517" y="99522"/>
                  </a:lnTo>
                  <a:lnTo>
                    <a:pt x="1336331" y="137856"/>
                  </a:lnTo>
                  <a:lnTo>
                    <a:pt x="1349486" y="180211"/>
                  </a:lnTo>
                  <a:lnTo>
                    <a:pt x="1354074" y="225678"/>
                  </a:lnTo>
                  <a:lnTo>
                    <a:pt x="1354074" y="1358518"/>
                  </a:lnTo>
                  <a:lnTo>
                    <a:pt x="1349486" y="1403986"/>
                  </a:lnTo>
                  <a:lnTo>
                    <a:pt x="1336331" y="1446341"/>
                  </a:lnTo>
                  <a:lnTo>
                    <a:pt x="1315517" y="1484675"/>
                  </a:lnTo>
                  <a:lnTo>
                    <a:pt x="1287954" y="1518078"/>
                  </a:lnTo>
                  <a:lnTo>
                    <a:pt x="1254551" y="1545641"/>
                  </a:lnTo>
                  <a:lnTo>
                    <a:pt x="1216217" y="1566455"/>
                  </a:lnTo>
                  <a:lnTo>
                    <a:pt x="1173862" y="1579610"/>
                  </a:lnTo>
                  <a:lnTo>
                    <a:pt x="1128395" y="1584198"/>
                  </a:lnTo>
                  <a:lnTo>
                    <a:pt x="225679" y="1584198"/>
                  </a:lnTo>
                  <a:lnTo>
                    <a:pt x="180197" y="1579610"/>
                  </a:lnTo>
                  <a:lnTo>
                    <a:pt x="137835" y="1566455"/>
                  </a:lnTo>
                  <a:lnTo>
                    <a:pt x="99500" y="1545641"/>
                  </a:lnTo>
                  <a:lnTo>
                    <a:pt x="66100" y="1518078"/>
                  </a:lnTo>
                  <a:lnTo>
                    <a:pt x="38542" y="1484675"/>
                  </a:lnTo>
                  <a:lnTo>
                    <a:pt x="17735" y="1446341"/>
                  </a:lnTo>
                  <a:lnTo>
                    <a:pt x="4585" y="1403986"/>
                  </a:lnTo>
                  <a:lnTo>
                    <a:pt x="0" y="1358518"/>
                  </a:lnTo>
                  <a:lnTo>
                    <a:pt x="0" y="22567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30377" y="1721357"/>
            <a:ext cx="115697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spc="-85" dirty="0">
                <a:latin typeface="Arial"/>
                <a:cs typeface="Arial"/>
              </a:rPr>
              <a:t>ДФУ,</a:t>
            </a:r>
            <a:endParaRPr sz="16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sz="1600" spc="10" dirty="0">
                <a:latin typeface="Arial"/>
                <a:cs typeface="Arial"/>
              </a:rPr>
              <a:t>М</a:t>
            </a:r>
            <a:r>
              <a:rPr sz="1600" spc="-5" dirty="0">
                <a:latin typeface="Arial"/>
                <a:cs typeface="Arial"/>
              </a:rPr>
              <a:t>о</a:t>
            </a:r>
            <a:r>
              <a:rPr sz="1600" spc="-10" dirty="0">
                <a:latin typeface="Arial"/>
                <a:cs typeface="Arial"/>
              </a:rPr>
              <a:t>н</a:t>
            </a:r>
            <a:r>
              <a:rPr sz="1600" spc="-5" dirty="0">
                <a:latin typeface="Arial"/>
                <a:cs typeface="Arial"/>
              </a:rPr>
              <a:t>о</a:t>
            </a:r>
            <a:r>
              <a:rPr sz="1600" spc="-10" dirty="0">
                <a:latin typeface="Arial"/>
                <a:cs typeface="Arial"/>
              </a:rPr>
              <a:t>г</a:t>
            </a:r>
            <a:r>
              <a:rPr sz="1600" spc="-5" dirty="0">
                <a:latin typeface="Arial"/>
                <a:cs typeface="Arial"/>
              </a:rPr>
              <a:t>р</a:t>
            </a:r>
            <a:r>
              <a:rPr sz="1600" spc="-10" dirty="0">
                <a:latin typeface="Arial"/>
                <a:cs typeface="Arial"/>
              </a:rPr>
              <a:t>а</a:t>
            </a:r>
            <a:r>
              <a:rPr sz="1600" dirty="0">
                <a:latin typeface="Arial"/>
                <a:cs typeface="Arial"/>
              </a:rPr>
              <a:t>фія  </a:t>
            </a:r>
            <a:r>
              <a:rPr sz="1600" spc="-5" dirty="0">
                <a:latin typeface="Arial"/>
                <a:cs typeface="Arial"/>
              </a:rPr>
              <a:t>5.N.1.1</a:t>
            </a:r>
            <a:endParaRPr sz="1600">
              <a:latin typeface="Arial"/>
              <a:cs typeface="Arial"/>
            </a:endParaRPr>
          </a:p>
          <a:p>
            <a:pPr marL="40005" marR="31750" algn="ctr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«</a:t>
            </a:r>
            <a:r>
              <a:rPr sz="1600" dirty="0">
                <a:latin typeface="Arial"/>
                <a:cs typeface="Arial"/>
              </a:rPr>
              <a:t>Е</a:t>
            </a:r>
            <a:r>
              <a:rPr sz="1600" spc="15" dirty="0">
                <a:latin typeface="Arial"/>
                <a:cs typeface="Arial"/>
              </a:rPr>
              <a:t>к</a:t>
            </a:r>
            <a:r>
              <a:rPr sz="1600" dirty="0">
                <a:latin typeface="Arial"/>
                <a:cs typeface="Arial"/>
              </a:rPr>
              <a:t>с</a:t>
            </a:r>
            <a:r>
              <a:rPr sz="1600" spc="-20" dirty="0">
                <a:latin typeface="Arial"/>
                <a:cs typeface="Arial"/>
              </a:rPr>
              <a:t>т</a:t>
            </a:r>
            <a:r>
              <a:rPr sz="1600" spc="-5" dirty="0">
                <a:latin typeface="Arial"/>
                <a:cs typeface="Arial"/>
              </a:rPr>
              <a:t>емп</a:t>
            </a:r>
            <a:r>
              <a:rPr sz="1600" dirty="0">
                <a:latin typeface="Arial"/>
                <a:cs typeface="Arial"/>
              </a:rPr>
              <a:t>о-  </a:t>
            </a:r>
            <a:r>
              <a:rPr sz="1600" spc="-5" dirty="0">
                <a:latin typeface="Arial"/>
                <a:cs typeface="Arial"/>
              </a:rPr>
              <a:t>ральні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ЛЗ»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573530" y="1531619"/>
            <a:ext cx="3489325" cy="1725930"/>
            <a:chOff x="1573530" y="1531619"/>
            <a:chExt cx="3489325" cy="1725930"/>
          </a:xfrm>
        </p:grpSpPr>
        <p:sp>
          <p:nvSpPr>
            <p:cNvPr id="24" name="object 24"/>
            <p:cNvSpPr/>
            <p:nvPr/>
          </p:nvSpPr>
          <p:spPr>
            <a:xfrm>
              <a:off x="1573530" y="1531619"/>
              <a:ext cx="3398520" cy="166954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73530" y="1536191"/>
              <a:ext cx="3489198" cy="172135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19631" y="1557908"/>
              <a:ext cx="3313176" cy="158419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19631" y="1557908"/>
              <a:ext cx="3313429" cy="1584325"/>
            </a:xfrm>
            <a:custGeom>
              <a:avLst/>
              <a:gdLst/>
              <a:ahLst/>
              <a:cxnLst/>
              <a:rect l="l" t="t" r="r" b="b"/>
              <a:pathLst>
                <a:path w="3313429" h="1584325">
                  <a:moveTo>
                    <a:pt x="0" y="264032"/>
                  </a:moveTo>
                  <a:lnTo>
                    <a:pt x="4254" y="216579"/>
                  </a:lnTo>
                  <a:lnTo>
                    <a:pt x="16521" y="171913"/>
                  </a:lnTo>
                  <a:lnTo>
                    <a:pt x="36053" y="130781"/>
                  </a:lnTo>
                  <a:lnTo>
                    <a:pt x="62105" y="93930"/>
                  </a:lnTo>
                  <a:lnTo>
                    <a:pt x="93930" y="62105"/>
                  </a:lnTo>
                  <a:lnTo>
                    <a:pt x="130781" y="36053"/>
                  </a:lnTo>
                  <a:lnTo>
                    <a:pt x="171913" y="16521"/>
                  </a:lnTo>
                  <a:lnTo>
                    <a:pt x="216579" y="4254"/>
                  </a:lnTo>
                  <a:lnTo>
                    <a:pt x="264032" y="0"/>
                  </a:lnTo>
                  <a:lnTo>
                    <a:pt x="3049143" y="0"/>
                  </a:lnTo>
                  <a:lnTo>
                    <a:pt x="3096596" y="4254"/>
                  </a:lnTo>
                  <a:lnTo>
                    <a:pt x="3141262" y="16521"/>
                  </a:lnTo>
                  <a:lnTo>
                    <a:pt x="3182394" y="36053"/>
                  </a:lnTo>
                  <a:lnTo>
                    <a:pt x="3219245" y="62105"/>
                  </a:lnTo>
                  <a:lnTo>
                    <a:pt x="3251070" y="93930"/>
                  </a:lnTo>
                  <a:lnTo>
                    <a:pt x="3277122" y="130781"/>
                  </a:lnTo>
                  <a:lnTo>
                    <a:pt x="3296654" y="171913"/>
                  </a:lnTo>
                  <a:lnTo>
                    <a:pt x="3308921" y="216579"/>
                  </a:lnTo>
                  <a:lnTo>
                    <a:pt x="3313176" y="264032"/>
                  </a:lnTo>
                  <a:lnTo>
                    <a:pt x="3313176" y="1320164"/>
                  </a:lnTo>
                  <a:lnTo>
                    <a:pt x="3308921" y="1367618"/>
                  </a:lnTo>
                  <a:lnTo>
                    <a:pt x="3296654" y="1412284"/>
                  </a:lnTo>
                  <a:lnTo>
                    <a:pt x="3277122" y="1453416"/>
                  </a:lnTo>
                  <a:lnTo>
                    <a:pt x="3251070" y="1490267"/>
                  </a:lnTo>
                  <a:lnTo>
                    <a:pt x="3219245" y="1522092"/>
                  </a:lnTo>
                  <a:lnTo>
                    <a:pt x="3182394" y="1548144"/>
                  </a:lnTo>
                  <a:lnTo>
                    <a:pt x="3141262" y="1567676"/>
                  </a:lnTo>
                  <a:lnTo>
                    <a:pt x="3096596" y="1579943"/>
                  </a:lnTo>
                  <a:lnTo>
                    <a:pt x="3049143" y="1584198"/>
                  </a:lnTo>
                  <a:lnTo>
                    <a:pt x="264032" y="1584198"/>
                  </a:lnTo>
                  <a:lnTo>
                    <a:pt x="216579" y="1579943"/>
                  </a:lnTo>
                  <a:lnTo>
                    <a:pt x="171913" y="1567676"/>
                  </a:lnTo>
                  <a:lnTo>
                    <a:pt x="130781" y="1548144"/>
                  </a:lnTo>
                  <a:lnTo>
                    <a:pt x="93930" y="1522092"/>
                  </a:lnTo>
                  <a:lnTo>
                    <a:pt x="62105" y="1490267"/>
                  </a:lnTo>
                  <a:lnTo>
                    <a:pt x="36053" y="1453416"/>
                  </a:lnTo>
                  <a:lnTo>
                    <a:pt x="16521" y="1412284"/>
                  </a:lnTo>
                  <a:lnTo>
                    <a:pt x="4254" y="1367618"/>
                  </a:lnTo>
                  <a:lnTo>
                    <a:pt x="0" y="1320164"/>
                  </a:lnTo>
                  <a:lnTo>
                    <a:pt x="0" y="264032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723898" y="1599437"/>
            <a:ext cx="314007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Діючої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НД</a:t>
            </a:r>
            <a:endParaRPr sz="1600">
              <a:latin typeface="Arial"/>
              <a:cs typeface="Arial"/>
            </a:endParaRPr>
          </a:p>
          <a:p>
            <a:pPr marL="12700" marR="5080" indent="-635" algn="ctr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«Вимоги до </a:t>
            </a:r>
            <a:r>
              <a:rPr sz="1600" spc="-15" dirty="0">
                <a:latin typeface="Arial"/>
                <a:cs typeface="Arial"/>
              </a:rPr>
              <a:t>виготовлення  </a:t>
            </a:r>
            <a:r>
              <a:rPr sz="1600" spc="-5" dirty="0">
                <a:latin typeface="Arial"/>
                <a:cs typeface="Arial"/>
              </a:rPr>
              <a:t>нестерильних </a:t>
            </a:r>
            <a:r>
              <a:rPr sz="1600" dirty="0">
                <a:latin typeface="Arial"/>
                <a:cs typeface="Arial"/>
              </a:rPr>
              <a:t>лікарських </a:t>
            </a:r>
            <a:r>
              <a:rPr sz="1600" spc="-5" dirty="0">
                <a:latin typeface="Arial"/>
                <a:cs typeface="Arial"/>
              </a:rPr>
              <a:t>засобів 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10" dirty="0">
                <a:latin typeface="Arial"/>
                <a:cs typeface="Arial"/>
              </a:rPr>
              <a:t>умовах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аптек»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(Наказ МОЗ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України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№ </a:t>
            </a:r>
            <a:r>
              <a:rPr sz="1600" spc="-5" dirty="0">
                <a:latin typeface="Arial"/>
                <a:cs typeface="Arial"/>
              </a:rPr>
              <a:t>391 від 03.08.05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р.)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102352" y="1603235"/>
            <a:ext cx="3971925" cy="770255"/>
            <a:chOff x="5102352" y="1603235"/>
            <a:chExt cx="3971925" cy="770255"/>
          </a:xfrm>
        </p:grpSpPr>
        <p:sp>
          <p:nvSpPr>
            <p:cNvPr id="30" name="object 30"/>
            <p:cNvSpPr/>
            <p:nvPr/>
          </p:nvSpPr>
          <p:spPr>
            <a:xfrm>
              <a:off x="5102352" y="1603235"/>
              <a:ext cx="3971544" cy="73305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939028" y="1626857"/>
              <a:ext cx="2334768" cy="74601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148453" y="1629536"/>
              <a:ext cx="3886200" cy="64770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148453" y="1629536"/>
              <a:ext cx="3886200" cy="647700"/>
            </a:xfrm>
            <a:custGeom>
              <a:avLst/>
              <a:gdLst/>
              <a:ahLst/>
              <a:cxnLst/>
              <a:rect l="l" t="t" r="r" b="b"/>
              <a:pathLst>
                <a:path w="3886200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3778250" y="0"/>
                  </a:lnTo>
                  <a:lnTo>
                    <a:pt x="3820245" y="8491"/>
                  </a:lnTo>
                  <a:lnTo>
                    <a:pt x="3854561" y="31638"/>
                  </a:lnTo>
                  <a:lnTo>
                    <a:pt x="3877708" y="65954"/>
                  </a:lnTo>
                  <a:lnTo>
                    <a:pt x="3886200" y="107950"/>
                  </a:lnTo>
                  <a:lnTo>
                    <a:pt x="3886200" y="539750"/>
                  </a:lnTo>
                  <a:lnTo>
                    <a:pt x="3877708" y="581745"/>
                  </a:lnTo>
                  <a:lnTo>
                    <a:pt x="3854561" y="616061"/>
                  </a:lnTo>
                  <a:lnTo>
                    <a:pt x="3820245" y="639208"/>
                  </a:lnTo>
                  <a:lnTo>
                    <a:pt x="3778250" y="647700"/>
                  </a:lnTo>
                  <a:lnTo>
                    <a:pt x="107950" y="647700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6089396" y="1690116"/>
            <a:ext cx="204406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Наказ МОЗ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України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№ </a:t>
            </a:r>
            <a:r>
              <a:rPr sz="1600" spc="-5" dirty="0">
                <a:latin typeface="Arial"/>
                <a:cs typeface="Arial"/>
              </a:rPr>
              <a:t>812 від 17.10.12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р.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40397" y="1317116"/>
            <a:ext cx="8016875" cy="2739390"/>
            <a:chOff x="740397" y="1317116"/>
            <a:chExt cx="8016875" cy="2739390"/>
          </a:xfrm>
        </p:grpSpPr>
        <p:sp>
          <p:nvSpPr>
            <p:cNvPr id="36" name="object 36"/>
            <p:cNvSpPr/>
            <p:nvPr/>
          </p:nvSpPr>
          <p:spPr>
            <a:xfrm>
              <a:off x="740397" y="1317116"/>
              <a:ext cx="6424295" cy="276225"/>
            </a:xfrm>
            <a:custGeom>
              <a:avLst/>
              <a:gdLst/>
              <a:ahLst/>
              <a:cxnLst/>
              <a:rect l="l" t="t" r="r" b="b"/>
              <a:pathLst>
                <a:path w="6424295" h="276225">
                  <a:moveTo>
                    <a:pt x="4018038" y="35814"/>
                  </a:moveTo>
                  <a:lnTo>
                    <a:pt x="4017784" y="35814"/>
                  </a:lnTo>
                  <a:lnTo>
                    <a:pt x="4005338" y="35814"/>
                  </a:lnTo>
                  <a:lnTo>
                    <a:pt x="4005084" y="35814"/>
                  </a:lnTo>
                  <a:lnTo>
                    <a:pt x="4005084" y="131064"/>
                  </a:lnTo>
                  <a:lnTo>
                    <a:pt x="2530221" y="131064"/>
                  </a:lnTo>
                  <a:lnTo>
                    <a:pt x="2530221" y="131826"/>
                  </a:lnTo>
                  <a:lnTo>
                    <a:pt x="45351" y="131826"/>
                  </a:lnTo>
                  <a:lnTo>
                    <a:pt x="45351" y="204495"/>
                  </a:lnTo>
                  <a:lnTo>
                    <a:pt x="10972" y="145542"/>
                  </a:lnTo>
                  <a:lnTo>
                    <a:pt x="7086" y="144526"/>
                  </a:lnTo>
                  <a:lnTo>
                    <a:pt x="1028" y="148082"/>
                  </a:lnTo>
                  <a:lnTo>
                    <a:pt x="0" y="152019"/>
                  </a:lnTo>
                  <a:lnTo>
                    <a:pt x="51701" y="240665"/>
                  </a:lnTo>
                  <a:lnTo>
                    <a:pt x="59029" y="228092"/>
                  </a:lnTo>
                  <a:lnTo>
                    <a:pt x="103403" y="152019"/>
                  </a:lnTo>
                  <a:lnTo>
                    <a:pt x="102374" y="148082"/>
                  </a:lnTo>
                  <a:lnTo>
                    <a:pt x="96316" y="144526"/>
                  </a:lnTo>
                  <a:lnTo>
                    <a:pt x="92430" y="145542"/>
                  </a:lnTo>
                  <a:lnTo>
                    <a:pt x="58051" y="204495"/>
                  </a:lnTo>
                  <a:lnTo>
                    <a:pt x="58051" y="144526"/>
                  </a:lnTo>
                  <a:lnTo>
                    <a:pt x="96316" y="144526"/>
                  </a:lnTo>
                  <a:lnTo>
                    <a:pt x="2492006" y="144526"/>
                  </a:lnTo>
                  <a:lnTo>
                    <a:pt x="2530221" y="144526"/>
                  </a:lnTo>
                  <a:lnTo>
                    <a:pt x="2530221" y="204546"/>
                  </a:lnTo>
                  <a:lnTo>
                    <a:pt x="2530221" y="228092"/>
                  </a:lnTo>
                  <a:lnTo>
                    <a:pt x="2530221" y="204546"/>
                  </a:lnTo>
                  <a:lnTo>
                    <a:pt x="2495816" y="145542"/>
                  </a:lnTo>
                  <a:lnTo>
                    <a:pt x="2492006" y="144526"/>
                  </a:lnTo>
                  <a:lnTo>
                    <a:pt x="2485910" y="148082"/>
                  </a:lnTo>
                  <a:lnTo>
                    <a:pt x="2484894" y="152019"/>
                  </a:lnTo>
                  <a:lnTo>
                    <a:pt x="2536571" y="240665"/>
                  </a:lnTo>
                  <a:lnTo>
                    <a:pt x="2543911" y="228092"/>
                  </a:lnTo>
                  <a:lnTo>
                    <a:pt x="2588272" y="152019"/>
                  </a:lnTo>
                  <a:lnTo>
                    <a:pt x="2587244" y="148082"/>
                  </a:lnTo>
                  <a:lnTo>
                    <a:pt x="2581160" y="144526"/>
                  </a:lnTo>
                  <a:lnTo>
                    <a:pt x="2577350" y="145542"/>
                  </a:lnTo>
                  <a:lnTo>
                    <a:pt x="2542921" y="204546"/>
                  </a:lnTo>
                  <a:lnTo>
                    <a:pt x="2542921" y="144526"/>
                  </a:lnTo>
                  <a:lnTo>
                    <a:pt x="2581160" y="144526"/>
                  </a:lnTo>
                  <a:lnTo>
                    <a:pt x="4018038" y="144526"/>
                  </a:lnTo>
                  <a:lnTo>
                    <a:pt x="4018038" y="131826"/>
                  </a:lnTo>
                  <a:lnTo>
                    <a:pt x="4018038" y="35814"/>
                  </a:lnTo>
                  <a:close/>
                </a:path>
                <a:path w="6424295" h="276225">
                  <a:moveTo>
                    <a:pt x="6424054" y="187579"/>
                  </a:moveTo>
                  <a:lnTo>
                    <a:pt x="6423038" y="183769"/>
                  </a:lnTo>
                  <a:lnTo>
                    <a:pt x="6416942" y="180213"/>
                  </a:lnTo>
                  <a:lnTo>
                    <a:pt x="6413132" y="181229"/>
                  </a:lnTo>
                  <a:lnTo>
                    <a:pt x="6378715" y="240233"/>
                  </a:lnTo>
                  <a:lnTo>
                    <a:pt x="6378715" y="144526"/>
                  </a:lnTo>
                  <a:lnTo>
                    <a:pt x="6378715" y="131826"/>
                  </a:lnTo>
                  <a:lnTo>
                    <a:pt x="4038739" y="131826"/>
                  </a:lnTo>
                  <a:lnTo>
                    <a:pt x="4038739" y="0"/>
                  </a:lnTo>
                  <a:lnTo>
                    <a:pt x="4026039" y="0"/>
                  </a:lnTo>
                  <a:lnTo>
                    <a:pt x="4026039" y="144526"/>
                  </a:lnTo>
                  <a:lnTo>
                    <a:pt x="6366015" y="144526"/>
                  </a:lnTo>
                  <a:lnTo>
                    <a:pt x="6366015" y="240233"/>
                  </a:lnTo>
                  <a:lnTo>
                    <a:pt x="6331598" y="181229"/>
                  </a:lnTo>
                  <a:lnTo>
                    <a:pt x="6327788" y="180213"/>
                  </a:lnTo>
                  <a:lnTo>
                    <a:pt x="6321692" y="183769"/>
                  </a:lnTo>
                  <a:lnTo>
                    <a:pt x="6320676" y="187579"/>
                  </a:lnTo>
                  <a:lnTo>
                    <a:pt x="6372365" y="276225"/>
                  </a:lnTo>
                  <a:lnTo>
                    <a:pt x="6379692" y="263652"/>
                  </a:lnTo>
                  <a:lnTo>
                    <a:pt x="6424054" y="187579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451597" y="2636519"/>
              <a:ext cx="1305305" cy="141960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637286" y="34035"/>
            <a:ext cx="779525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0" marR="5080" indent="-699135">
              <a:lnSpc>
                <a:spcPct val="100000"/>
              </a:lnSpc>
              <a:spcBef>
                <a:spcPts val="100"/>
              </a:spcBef>
            </a:pPr>
            <a:r>
              <a:rPr sz="1800" spc="-5" dirty="0"/>
              <a:t>7. РОЗВЕДЕННЯ </a:t>
            </a:r>
            <a:r>
              <a:rPr sz="1800" spc="-60" dirty="0"/>
              <a:t>ТА </a:t>
            </a:r>
            <a:r>
              <a:rPr sz="1800" spc="-5" dirty="0"/>
              <a:t>УКРІПЛЕННЯ, </a:t>
            </a:r>
            <a:r>
              <a:rPr sz="1800" dirty="0"/>
              <a:t>ОЦІНКА </a:t>
            </a:r>
            <a:r>
              <a:rPr sz="1800" spc="-10" dirty="0"/>
              <a:t>ЯКОСТІ </a:t>
            </a:r>
            <a:r>
              <a:rPr sz="1800" spc="-55" dirty="0"/>
              <a:t>ТА </a:t>
            </a:r>
            <a:r>
              <a:rPr sz="1800" spc="-5" dirty="0"/>
              <a:t>ОФОРМЛЕННЯ  </a:t>
            </a:r>
            <a:r>
              <a:rPr sz="1800" spc="-15" dirty="0"/>
              <a:t>КОНЦЕНТРОВАНИХ РОЗЧИНІВ </a:t>
            </a:r>
            <a:r>
              <a:rPr sz="1800" spc="-5" dirty="0"/>
              <a:t>ДЛЯ </a:t>
            </a:r>
            <a:r>
              <a:rPr sz="1800" spc="-20" dirty="0"/>
              <a:t>ВИКОРИСТАННЯ</a:t>
            </a:r>
            <a:r>
              <a:rPr sz="1800" spc="50" dirty="0"/>
              <a:t> </a:t>
            </a:r>
            <a:r>
              <a:rPr sz="1800" dirty="0"/>
              <a:t>ЯК</a:t>
            </a:r>
            <a:endParaRPr sz="1800"/>
          </a:p>
          <a:p>
            <a:pPr marL="1797050">
              <a:lnSpc>
                <a:spcPct val="100000"/>
              </a:lnSpc>
            </a:pPr>
            <a:r>
              <a:rPr sz="1800" spc="-10" dirty="0"/>
              <a:t>ВНУТРІШНЬОАПТЕЧНОЇ</a:t>
            </a:r>
            <a:r>
              <a:rPr sz="1800" spc="15" dirty="0"/>
              <a:t> </a:t>
            </a:r>
            <a:r>
              <a:rPr sz="1800" spc="-10" dirty="0"/>
              <a:t>ЗАГОТОВКИ</a:t>
            </a:r>
            <a:endParaRPr sz="1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8063" y="4375150"/>
            <a:ext cx="31426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Для 10 </a:t>
            </a:r>
            <a:r>
              <a:rPr sz="1600" dirty="0">
                <a:latin typeface="Arial"/>
                <a:cs typeface="Arial"/>
              </a:rPr>
              <a:t>% </a:t>
            </a:r>
            <a:r>
              <a:rPr sz="1600" spc="-15" dirty="0">
                <a:latin typeface="Arial"/>
                <a:cs typeface="Arial"/>
              </a:rPr>
              <a:t>розчину </a:t>
            </a:r>
            <a:r>
              <a:rPr sz="1600" dirty="0">
                <a:latin typeface="Arial"/>
                <a:cs typeface="Arial"/>
              </a:rPr>
              <a:t>: </a:t>
            </a:r>
            <a:r>
              <a:rPr sz="1600" spc="-5" dirty="0">
                <a:latin typeface="Arial"/>
                <a:cs typeface="Arial"/>
              </a:rPr>
              <a:t>10,0 </a:t>
            </a:r>
            <a:r>
              <a:rPr sz="1600" dirty="0">
                <a:latin typeface="Arial"/>
                <a:cs typeface="Arial"/>
              </a:rPr>
              <a:t>– </a:t>
            </a:r>
            <a:r>
              <a:rPr sz="1600" spc="-5" dirty="0">
                <a:latin typeface="Arial"/>
                <a:cs typeface="Arial"/>
              </a:rPr>
              <a:t>100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  <a:p>
            <a:pPr marL="2127250">
              <a:lnSpc>
                <a:spcPct val="100000"/>
              </a:lnSpc>
              <a:tabLst>
                <a:tab pos="2399665" algn="l"/>
              </a:tabLst>
            </a:pPr>
            <a:r>
              <a:rPr sz="1600" dirty="0">
                <a:latin typeface="Arial"/>
                <a:cs typeface="Arial"/>
              </a:rPr>
              <a:t>х	– 2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08540" y="4618735"/>
            <a:ext cx="6432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х =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0,2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02121" y="4375150"/>
            <a:ext cx="13950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10 </a:t>
            </a:r>
            <a:r>
              <a:rPr sz="1600" dirty="0">
                <a:latin typeface="Arial"/>
                <a:cs typeface="Arial"/>
              </a:rPr>
              <a:t>- 0,2 =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9,8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10 + </a:t>
            </a:r>
            <a:r>
              <a:rPr sz="1600" spc="-5" dirty="0">
                <a:latin typeface="Arial"/>
                <a:cs typeface="Arial"/>
              </a:rPr>
              <a:t>0,2 </a:t>
            </a:r>
            <a:r>
              <a:rPr sz="1600" dirty="0">
                <a:latin typeface="Arial"/>
                <a:cs typeface="Arial"/>
              </a:rPr>
              <a:t>=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10,2</a:t>
            </a:r>
            <a:endParaRPr sz="1600">
              <a:latin typeface="Arial"/>
              <a:cs typeface="Arial"/>
            </a:endParaRPr>
          </a:p>
          <a:p>
            <a:pPr marL="69850">
              <a:lnSpc>
                <a:spcPct val="100000"/>
              </a:lnSpc>
            </a:pP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9,8 -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10,2</a:t>
            </a:r>
            <a:r>
              <a:rPr sz="1600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063" y="5350764"/>
            <a:ext cx="38931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Для 50 </a:t>
            </a:r>
            <a:r>
              <a:rPr sz="1600" dirty="0">
                <a:latin typeface="Arial"/>
                <a:cs typeface="Arial"/>
              </a:rPr>
              <a:t>% </a:t>
            </a:r>
            <a:r>
              <a:rPr sz="1600" spc="-15" dirty="0">
                <a:latin typeface="Arial"/>
                <a:cs typeface="Arial"/>
              </a:rPr>
              <a:t>розчину </a:t>
            </a:r>
            <a:r>
              <a:rPr sz="1600" dirty="0">
                <a:latin typeface="Arial"/>
                <a:cs typeface="Arial"/>
              </a:rPr>
              <a:t>: </a:t>
            </a:r>
            <a:r>
              <a:rPr sz="1600" spc="-5" dirty="0">
                <a:latin typeface="Arial"/>
                <a:cs typeface="Arial"/>
              </a:rPr>
              <a:t>50,0 </a:t>
            </a:r>
            <a:r>
              <a:rPr sz="1600" dirty="0">
                <a:latin typeface="Arial"/>
                <a:cs typeface="Arial"/>
              </a:rPr>
              <a:t>– </a:t>
            </a:r>
            <a:r>
              <a:rPr sz="1600" spc="-5" dirty="0">
                <a:latin typeface="Arial"/>
                <a:cs typeface="Arial"/>
              </a:rPr>
              <a:t>100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  <a:p>
            <a:pPr marL="2070100">
              <a:lnSpc>
                <a:spcPct val="100000"/>
              </a:lnSpc>
              <a:tabLst>
                <a:tab pos="2399665" algn="l"/>
                <a:tab pos="3262629" algn="l"/>
              </a:tabLst>
            </a:pPr>
            <a:r>
              <a:rPr sz="1600" dirty="0">
                <a:latin typeface="Arial"/>
                <a:cs typeface="Arial"/>
              </a:rPr>
              <a:t>х	– 1 %	х =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0,5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44971" y="5350764"/>
            <a:ext cx="13950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50 </a:t>
            </a:r>
            <a:r>
              <a:rPr sz="1600" dirty="0">
                <a:latin typeface="Arial"/>
                <a:cs typeface="Arial"/>
              </a:rPr>
              <a:t>- 0,5 =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49,5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50 + 0,5 =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50,5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49,5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-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50,5</a:t>
            </a:r>
            <a:r>
              <a:rPr sz="1600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0963" y="6082284"/>
            <a:ext cx="7526020" cy="46482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470"/>
              </a:spcBef>
            </a:pPr>
            <a:r>
              <a:rPr sz="1600" spc="-5" dirty="0">
                <a:latin typeface="Arial"/>
                <a:cs typeface="Arial"/>
              </a:rPr>
              <a:t>Найбільш часто </a:t>
            </a:r>
            <a:r>
              <a:rPr sz="1600" dirty="0">
                <a:latin typeface="Arial"/>
                <a:cs typeface="Arial"/>
              </a:rPr>
              <a:t>для </a:t>
            </a:r>
            <a:r>
              <a:rPr sz="1600" spc="-10" dirty="0">
                <a:latin typeface="Arial"/>
                <a:cs typeface="Arial"/>
              </a:rPr>
              <a:t>проведення </a:t>
            </a:r>
            <a:r>
              <a:rPr sz="1600" spc="-5" dirty="0">
                <a:latin typeface="Arial"/>
                <a:cs typeface="Arial"/>
              </a:rPr>
              <a:t>кількісного </a:t>
            </a:r>
            <a:r>
              <a:rPr sz="1600" spc="-10" dirty="0">
                <a:latin typeface="Arial"/>
                <a:cs typeface="Arial"/>
              </a:rPr>
              <a:t>аналізу </a:t>
            </a:r>
            <a:r>
              <a:rPr sz="1600" spc="-5" dirty="0">
                <a:latin typeface="Arial"/>
                <a:cs typeface="Arial"/>
              </a:rPr>
              <a:t>концентрованих </a:t>
            </a:r>
            <a:r>
              <a:rPr sz="1600" spc="-10" dirty="0">
                <a:latin typeface="Arial"/>
                <a:cs typeface="Arial"/>
              </a:rPr>
              <a:t>розчинів </a:t>
            </a:r>
            <a:r>
              <a:rPr sz="1600" dirty="0">
                <a:latin typeface="Arial"/>
                <a:cs typeface="Arial"/>
              </a:rPr>
              <a:t>в  </a:t>
            </a:r>
            <a:r>
              <a:rPr sz="1600" spc="-5" dirty="0">
                <a:latin typeface="Arial"/>
                <a:cs typeface="Arial"/>
              </a:rPr>
              <a:t>аптеках </a:t>
            </a:r>
            <a:r>
              <a:rPr sz="1600" spc="-10" dirty="0">
                <a:latin typeface="Arial"/>
                <a:cs typeface="Arial"/>
              </a:rPr>
              <a:t>застосовують </a:t>
            </a:r>
            <a:r>
              <a:rPr sz="1600" spc="-5" dirty="0">
                <a:latin typeface="Arial"/>
                <a:cs typeface="Arial"/>
              </a:rPr>
              <a:t>рефрактометричний</a:t>
            </a:r>
            <a:r>
              <a:rPr sz="1600" spc="3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метод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501902" y="2466644"/>
            <a:ext cx="5779770" cy="657225"/>
            <a:chOff x="1501902" y="2466644"/>
            <a:chExt cx="5779770" cy="657225"/>
          </a:xfrm>
        </p:grpSpPr>
        <p:sp>
          <p:nvSpPr>
            <p:cNvPr id="10" name="object 10"/>
            <p:cNvSpPr/>
            <p:nvPr/>
          </p:nvSpPr>
          <p:spPr>
            <a:xfrm>
              <a:off x="1501902" y="2610650"/>
              <a:ext cx="2395728" cy="37943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54124" y="2579395"/>
              <a:ext cx="1926336" cy="5021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48003" y="2636900"/>
              <a:ext cx="2310384" cy="2941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886705" y="2466644"/>
              <a:ext cx="2394966" cy="65679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549669" y="2643124"/>
            <a:ext cx="230759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7030" algn="l"/>
                <a:tab pos="2294255" algn="l"/>
              </a:tabLst>
            </a:pPr>
            <a:r>
              <a:rPr sz="1600" u="sng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u="sng" spc="-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до 20 </a:t>
            </a:r>
            <a:r>
              <a:rPr sz="1600" u="sng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%</a:t>
            </a:r>
            <a:r>
              <a:rPr sz="1600" u="sng" spc="-6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 </a:t>
            </a:r>
            <a:r>
              <a:rPr sz="1600" u="sng" spc="-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включно	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927727" y="2436837"/>
            <a:ext cx="2361565" cy="771525"/>
            <a:chOff x="4927727" y="2436837"/>
            <a:chExt cx="2361565" cy="771525"/>
          </a:xfrm>
        </p:grpSpPr>
        <p:sp>
          <p:nvSpPr>
            <p:cNvPr id="16" name="object 16"/>
            <p:cNvSpPr/>
            <p:nvPr/>
          </p:nvSpPr>
          <p:spPr>
            <a:xfrm>
              <a:off x="4972050" y="2436837"/>
              <a:ext cx="2317242" cy="77118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32807" y="2492882"/>
              <a:ext cx="2309621" cy="5715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32807" y="2492882"/>
              <a:ext cx="2310130" cy="571500"/>
            </a:xfrm>
            <a:custGeom>
              <a:avLst/>
              <a:gdLst/>
              <a:ahLst/>
              <a:cxnLst/>
              <a:rect l="l" t="t" r="r" b="b"/>
              <a:pathLst>
                <a:path w="2310129" h="571500">
                  <a:moveTo>
                    <a:pt x="0" y="95250"/>
                  </a:moveTo>
                  <a:lnTo>
                    <a:pt x="7489" y="58185"/>
                  </a:lnTo>
                  <a:lnTo>
                    <a:pt x="27908" y="27908"/>
                  </a:lnTo>
                  <a:lnTo>
                    <a:pt x="58185" y="7489"/>
                  </a:lnTo>
                  <a:lnTo>
                    <a:pt x="95250" y="0"/>
                  </a:lnTo>
                  <a:lnTo>
                    <a:pt x="2214371" y="0"/>
                  </a:lnTo>
                  <a:lnTo>
                    <a:pt x="2251436" y="7489"/>
                  </a:lnTo>
                  <a:lnTo>
                    <a:pt x="2281713" y="27908"/>
                  </a:lnTo>
                  <a:lnTo>
                    <a:pt x="2302132" y="58185"/>
                  </a:lnTo>
                  <a:lnTo>
                    <a:pt x="2309621" y="95250"/>
                  </a:lnTo>
                  <a:lnTo>
                    <a:pt x="2309621" y="476250"/>
                  </a:lnTo>
                  <a:lnTo>
                    <a:pt x="2302132" y="513314"/>
                  </a:lnTo>
                  <a:lnTo>
                    <a:pt x="2281713" y="543591"/>
                  </a:lnTo>
                  <a:lnTo>
                    <a:pt x="2251436" y="564010"/>
                  </a:lnTo>
                  <a:lnTo>
                    <a:pt x="2214371" y="571500"/>
                  </a:lnTo>
                  <a:lnTo>
                    <a:pt x="95250" y="571500"/>
                  </a:lnTo>
                  <a:lnTo>
                    <a:pt x="58185" y="564010"/>
                  </a:lnTo>
                  <a:lnTo>
                    <a:pt x="27908" y="543591"/>
                  </a:lnTo>
                  <a:lnTo>
                    <a:pt x="7489" y="51331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122671" y="2475046"/>
            <a:ext cx="1965325" cy="56451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600" dirty="0">
                <a:latin typeface="Arial"/>
                <a:cs typeface="Arial"/>
              </a:rPr>
              <a:t>± 2 % </a:t>
            </a:r>
            <a:r>
              <a:rPr sz="1600" spc="-5" dirty="0">
                <a:latin typeface="Arial"/>
                <a:cs typeface="Arial"/>
              </a:rPr>
              <a:t>від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позначеної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200"/>
              </a:spcBef>
            </a:pPr>
            <a:r>
              <a:rPr sz="1600" spc="-5" dirty="0">
                <a:latin typeface="Arial"/>
                <a:cs typeface="Arial"/>
              </a:rPr>
              <a:t>концентрації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363217" y="3368065"/>
            <a:ext cx="2534920" cy="502284"/>
            <a:chOff x="1363217" y="3368065"/>
            <a:chExt cx="2534920" cy="502284"/>
          </a:xfrm>
        </p:grpSpPr>
        <p:sp>
          <p:nvSpPr>
            <p:cNvPr id="21" name="object 21"/>
            <p:cNvSpPr/>
            <p:nvPr/>
          </p:nvSpPr>
          <p:spPr>
            <a:xfrm>
              <a:off x="1431035" y="3403104"/>
              <a:ext cx="2466593" cy="37120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363217" y="3368065"/>
              <a:ext cx="1501902" cy="50213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77136" y="3429380"/>
              <a:ext cx="2381250" cy="28575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513839" y="3431540"/>
            <a:ext cx="234378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30450" algn="l"/>
              </a:tabLst>
            </a:pPr>
            <a:r>
              <a:rPr sz="1600" u="sng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більше </a:t>
            </a:r>
            <a:r>
              <a:rPr sz="1600" u="sng" spc="-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20</a:t>
            </a:r>
            <a:r>
              <a:rPr sz="1600" u="sng" spc="-9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 </a:t>
            </a:r>
            <a:r>
              <a:rPr sz="1600" u="sng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%	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858386" y="2727451"/>
            <a:ext cx="3430904" cy="1273175"/>
            <a:chOff x="3858386" y="2727451"/>
            <a:chExt cx="3430904" cy="1273175"/>
          </a:xfrm>
        </p:grpSpPr>
        <p:sp>
          <p:nvSpPr>
            <p:cNvPr id="26" name="object 26"/>
            <p:cNvSpPr/>
            <p:nvPr/>
          </p:nvSpPr>
          <p:spPr>
            <a:xfrm>
              <a:off x="3858386" y="2727451"/>
              <a:ext cx="1075055" cy="103505"/>
            </a:xfrm>
            <a:custGeom>
              <a:avLst/>
              <a:gdLst/>
              <a:ahLst/>
              <a:cxnLst/>
              <a:rect l="l" t="t" r="r" b="b"/>
              <a:pathLst>
                <a:path w="1075054" h="103505">
                  <a:moveTo>
                    <a:pt x="1063970" y="44958"/>
                  </a:moveTo>
                  <a:lnTo>
                    <a:pt x="1062101" y="44958"/>
                  </a:lnTo>
                  <a:lnTo>
                    <a:pt x="1062227" y="57658"/>
                  </a:lnTo>
                  <a:lnTo>
                    <a:pt x="1038683" y="57795"/>
                  </a:lnTo>
                  <a:lnTo>
                    <a:pt x="979932" y="92456"/>
                  </a:lnTo>
                  <a:lnTo>
                    <a:pt x="978915" y="96393"/>
                  </a:lnTo>
                  <a:lnTo>
                    <a:pt x="980821" y="99440"/>
                  </a:lnTo>
                  <a:lnTo>
                    <a:pt x="982599" y="102362"/>
                  </a:lnTo>
                  <a:lnTo>
                    <a:pt x="986409" y="103377"/>
                  </a:lnTo>
                  <a:lnTo>
                    <a:pt x="1074801" y="51181"/>
                  </a:lnTo>
                  <a:lnTo>
                    <a:pt x="1063970" y="44958"/>
                  </a:lnTo>
                  <a:close/>
                </a:path>
                <a:path w="1075054" h="103505">
                  <a:moveTo>
                    <a:pt x="1038766" y="45094"/>
                  </a:moveTo>
                  <a:lnTo>
                    <a:pt x="0" y="51181"/>
                  </a:lnTo>
                  <a:lnTo>
                    <a:pt x="0" y="63881"/>
                  </a:lnTo>
                  <a:lnTo>
                    <a:pt x="1038683" y="57795"/>
                  </a:lnTo>
                  <a:lnTo>
                    <a:pt x="1049619" y="51340"/>
                  </a:lnTo>
                  <a:lnTo>
                    <a:pt x="1038766" y="45094"/>
                  </a:lnTo>
                  <a:close/>
                </a:path>
                <a:path w="1075054" h="103505">
                  <a:moveTo>
                    <a:pt x="1049619" y="51340"/>
                  </a:moveTo>
                  <a:lnTo>
                    <a:pt x="1038683" y="57795"/>
                  </a:lnTo>
                  <a:lnTo>
                    <a:pt x="1062227" y="57658"/>
                  </a:lnTo>
                  <a:lnTo>
                    <a:pt x="1062219" y="56769"/>
                  </a:lnTo>
                  <a:lnTo>
                    <a:pt x="1059052" y="56769"/>
                  </a:lnTo>
                  <a:lnTo>
                    <a:pt x="1049619" y="51340"/>
                  </a:lnTo>
                  <a:close/>
                </a:path>
                <a:path w="1075054" h="103505">
                  <a:moveTo>
                    <a:pt x="1058926" y="45847"/>
                  </a:moveTo>
                  <a:lnTo>
                    <a:pt x="1049619" y="51340"/>
                  </a:lnTo>
                  <a:lnTo>
                    <a:pt x="1059052" y="56769"/>
                  </a:lnTo>
                  <a:lnTo>
                    <a:pt x="1058926" y="45847"/>
                  </a:lnTo>
                  <a:close/>
                </a:path>
                <a:path w="1075054" h="103505">
                  <a:moveTo>
                    <a:pt x="1062109" y="45847"/>
                  </a:moveTo>
                  <a:lnTo>
                    <a:pt x="1058926" y="45847"/>
                  </a:lnTo>
                  <a:lnTo>
                    <a:pt x="1059052" y="56769"/>
                  </a:lnTo>
                  <a:lnTo>
                    <a:pt x="1062219" y="56769"/>
                  </a:lnTo>
                  <a:lnTo>
                    <a:pt x="1062109" y="45847"/>
                  </a:lnTo>
                  <a:close/>
                </a:path>
                <a:path w="1075054" h="103505">
                  <a:moveTo>
                    <a:pt x="1062101" y="44958"/>
                  </a:moveTo>
                  <a:lnTo>
                    <a:pt x="1038766" y="45094"/>
                  </a:lnTo>
                  <a:lnTo>
                    <a:pt x="1049619" y="51340"/>
                  </a:lnTo>
                  <a:lnTo>
                    <a:pt x="1058926" y="45847"/>
                  </a:lnTo>
                  <a:lnTo>
                    <a:pt x="1062109" y="45847"/>
                  </a:lnTo>
                  <a:lnTo>
                    <a:pt x="1062101" y="44958"/>
                  </a:lnTo>
                  <a:close/>
                </a:path>
                <a:path w="1075054" h="103505">
                  <a:moveTo>
                    <a:pt x="985774" y="0"/>
                  </a:moveTo>
                  <a:lnTo>
                    <a:pt x="981963" y="1015"/>
                  </a:lnTo>
                  <a:lnTo>
                    <a:pt x="978408" y="7112"/>
                  </a:lnTo>
                  <a:lnTo>
                    <a:pt x="979551" y="11049"/>
                  </a:lnTo>
                  <a:lnTo>
                    <a:pt x="982472" y="12700"/>
                  </a:lnTo>
                  <a:lnTo>
                    <a:pt x="1038766" y="45094"/>
                  </a:lnTo>
                  <a:lnTo>
                    <a:pt x="1063970" y="44958"/>
                  </a:lnTo>
                  <a:lnTo>
                    <a:pt x="985774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886705" y="3258362"/>
              <a:ext cx="2394966" cy="65679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972050" y="3229317"/>
              <a:ext cx="2317242" cy="77118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932806" y="3284600"/>
              <a:ext cx="2309621" cy="5715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932806" y="3284600"/>
              <a:ext cx="2310130" cy="571500"/>
            </a:xfrm>
            <a:custGeom>
              <a:avLst/>
              <a:gdLst/>
              <a:ahLst/>
              <a:cxnLst/>
              <a:rect l="l" t="t" r="r" b="b"/>
              <a:pathLst>
                <a:path w="2310129" h="571500">
                  <a:moveTo>
                    <a:pt x="0" y="95250"/>
                  </a:moveTo>
                  <a:lnTo>
                    <a:pt x="7489" y="58185"/>
                  </a:lnTo>
                  <a:lnTo>
                    <a:pt x="27908" y="27908"/>
                  </a:lnTo>
                  <a:lnTo>
                    <a:pt x="58185" y="7489"/>
                  </a:lnTo>
                  <a:lnTo>
                    <a:pt x="95250" y="0"/>
                  </a:lnTo>
                  <a:lnTo>
                    <a:pt x="2214371" y="0"/>
                  </a:lnTo>
                  <a:lnTo>
                    <a:pt x="2251436" y="7489"/>
                  </a:lnTo>
                  <a:lnTo>
                    <a:pt x="2281713" y="27908"/>
                  </a:lnTo>
                  <a:lnTo>
                    <a:pt x="2302132" y="58185"/>
                  </a:lnTo>
                  <a:lnTo>
                    <a:pt x="2309621" y="95250"/>
                  </a:lnTo>
                  <a:lnTo>
                    <a:pt x="2309621" y="476250"/>
                  </a:lnTo>
                  <a:lnTo>
                    <a:pt x="2302132" y="513314"/>
                  </a:lnTo>
                  <a:lnTo>
                    <a:pt x="2281713" y="543591"/>
                  </a:lnTo>
                  <a:lnTo>
                    <a:pt x="2251436" y="564010"/>
                  </a:lnTo>
                  <a:lnTo>
                    <a:pt x="2214371" y="571500"/>
                  </a:lnTo>
                  <a:lnTo>
                    <a:pt x="95250" y="571500"/>
                  </a:lnTo>
                  <a:lnTo>
                    <a:pt x="58185" y="564010"/>
                  </a:lnTo>
                  <a:lnTo>
                    <a:pt x="27908" y="543591"/>
                  </a:lnTo>
                  <a:lnTo>
                    <a:pt x="7489" y="51331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5122671" y="3267272"/>
            <a:ext cx="1965325" cy="56451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600" dirty="0">
                <a:latin typeface="Arial"/>
                <a:cs typeface="Arial"/>
              </a:rPr>
              <a:t>± 1 % </a:t>
            </a:r>
            <a:r>
              <a:rPr sz="1600" spc="-5" dirty="0">
                <a:latin typeface="Arial"/>
                <a:cs typeface="Arial"/>
              </a:rPr>
              <a:t>від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позначеної</a:t>
            </a:r>
            <a:endParaRPr sz="1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200"/>
              </a:spcBef>
            </a:pPr>
            <a:r>
              <a:rPr sz="1600" spc="-5" dirty="0">
                <a:latin typeface="Arial"/>
                <a:cs typeface="Arial"/>
              </a:rPr>
              <a:t>концентрації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858386" y="3443478"/>
            <a:ext cx="5146166" cy="2552700"/>
            <a:chOff x="3858386" y="3443478"/>
            <a:chExt cx="5146166" cy="2552700"/>
          </a:xfrm>
        </p:grpSpPr>
        <p:sp>
          <p:nvSpPr>
            <p:cNvPr id="33" name="object 33"/>
            <p:cNvSpPr/>
            <p:nvPr/>
          </p:nvSpPr>
          <p:spPr>
            <a:xfrm>
              <a:off x="3858386" y="3518789"/>
              <a:ext cx="1075055" cy="103505"/>
            </a:xfrm>
            <a:custGeom>
              <a:avLst/>
              <a:gdLst/>
              <a:ahLst/>
              <a:cxnLst/>
              <a:rect l="l" t="t" r="r" b="b"/>
              <a:pathLst>
                <a:path w="1075054" h="103504">
                  <a:moveTo>
                    <a:pt x="1063868" y="45212"/>
                  </a:moveTo>
                  <a:lnTo>
                    <a:pt x="1062101" y="45212"/>
                  </a:lnTo>
                  <a:lnTo>
                    <a:pt x="1062227" y="57912"/>
                  </a:lnTo>
                  <a:lnTo>
                    <a:pt x="1038708" y="57945"/>
                  </a:lnTo>
                  <a:lnTo>
                    <a:pt x="979804" y="92456"/>
                  </a:lnTo>
                  <a:lnTo>
                    <a:pt x="978788" y="96266"/>
                  </a:lnTo>
                  <a:lnTo>
                    <a:pt x="982345" y="102362"/>
                  </a:lnTo>
                  <a:lnTo>
                    <a:pt x="986154" y="103378"/>
                  </a:lnTo>
                  <a:lnTo>
                    <a:pt x="1074801" y="51562"/>
                  </a:lnTo>
                  <a:lnTo>
                    <a:pt x="1063868" y="45212"/>
                  </a:lnTo>
                  <a:close/>
                </a:path>
                <a:path w="1075054" h="103504">
                  <a:moveTo>
                    <a:pt x="1038680" y="45245"/>
                  </a:moveTo>
                  <a:lnTo>
                    <a:pt x="0" y="46736"/>
                  </a:lnTo>
                  <a:lnTo>
                    <a:pt x="0" y="59436"/>
                  </a:lnTo>
                  <a:lnTo>
                    <a:pt x="1038708" y="57945"/>
                  </a:lnTo>
                  <a:lnTo>
                    <a:pt x="1049571" y="51581"/>
                  </a:lnTo>
                  <a:lnTo>
                    <a:pt x="1038680" y="45245"/>
                  </a:lnTo>
                  <a:close/>
                </a:path>
                <a:path w="1075054" h="103504">
                  <a:moveTo>
                    <a:pt x="1049571" y="51581"/>
                  </a:moveTo>
                  <a:lnTo>
                    <a:pt x="1038708" y="57945"/>
                  </a:lnTo>
                  <a:lnTo>
                    <a:pt x="1062227" y="57912"/>
                  </a:lnTo>
                  <a:lnTo>
                    <a:pt x="1062219" y="57023"/>
                  </a:lnTo>
                  <a:lnTo>
                    <a:pt x="1058926" y="57023"/>
                  </a:lnTo>
                  <a:lnTo>
                    <a:pt x="1049571" y="51581"/>
                  </a:lnTo>
                  <a:close/>
                </a:path>
                <a:path w="1075054" h="103504">
                  <a:moveTo>
                    <a:pt x="1058926" y="46100"/>
                  </a:moveTo>
                  <a:lnTo>
                    <a:pt x="1049571" y="51581"/>
                  </a:lnTo>
                  <a:lnTo>
                    <a:pt x="1058926" y="57023"/>
                  </a:lnTo>
                  <a:lnTo>
                    <a:pt x="1058926" y="46100"/>
                  </a:lnTo>
                  <a:close/>
                </a:path>
                <a:path w="1075054" h="103504">
                  <a:moveTo>
                    <a:pt x="1062109" y="46100"/>
                  </a:moveTo>
                  <a:lnTo>
                    <a:pt x="1058926" y="46100"/>
                  </a:lnTo>
                  <a:lnTo>
                    <a:pt x="1058926" y="57023"/>
                  </a:lnTo>
                  <a:lnTo>
                    <a:pt x="1062219" y="57023"/>
                  </a:lnTo>
                  <a:lnTo>
                    <a:pt x="1062109" y="46100"/>
                  </a:lnTo>
                  <a:close/>
                </a:path>
                <a:path w="1075054" h="103504">
                  <a:moveTo>
                    <a:pt x="1062101" y="45212"/>
                  </a:moveTo>
                  <a:lnTo>
                    <a:pt x="1038680" y="45245"/>
                  </a:lnTo>
                  <a:lnTo>
                    <a:pt x="1049571" y="51581"/>
                  </a:lnTo>
                  <a:lnTo>
                    <a:pt x="1058926" y="46100"/>
                  </a:lnTo>
                  <a:lnTo>
                    <a:pt x="1062109" y="46100"/>
                  </a:lnTo>
                  <a:lnTo>
                    <a:pt x="1062101" y="45212"/>
                  </a:lnTo>
                  <a:close/>
                </a:path>
                <a:path w="1075054" h="103504">
                  <a:moveTo>
                    <a:pt x="986027" y="0"/>
                  </a:moveTo>
                  <a:lnTo>
                    <a:pt x="982217" y="1015"/>
                  </a:lnTo>
                  <a:lnTo>
                    <a:pt x="978662" y="7112"/>
                  </a:lnTo>
                  <a:lnTo>
                    <a:pt x="979677" y="10922"/>
                  </a:lnTo>
                  <a:lnTo>
                    <a:pt x="1038680" y="45245"/>
                  </a:lnTo>
                  <a:lnTo>
                    <a:pt x="1063868" y="45212"/>
                  </a:lnTo>
                  <a:lnTo>
                    <a:pt x="986027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319771" y="3443478"/>
              <a:ext cx="1684781" cy="25527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637286" y="34035"/>
            <a:ext cx="77952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0" marR="5080" indent="-699135">
              <a:lnSpc>
                <a:spcPct val="100000"/>
              </a:lnSpc>
              <a:spcBef>
                <a:spcPts val="100"/>
              </a:spcBef>
            </a:pPr>
            <a:r>
              <a:rPr sz="1800" spc="-5" dirty="0"/>
              <a:t>7. РОЗВЕДЕННЯ </a:t>
            </a:r>
            <a:r>
              <a:rPr sz="1800" spc="-60" dirty="0"/>
              <a:t>ТА </a:t>
            </a:r>
            <a:r>
              <a:rPr sz="1800" spc="-5" dirty="0"/>
              <a:t>УКРІПЛЕННЯ, </a:t>
            </a:r>
            <a:r>
              <a:rPr sz="1800" dirty="0"/>
              <a:t>ОЦІНКА </a:t>
            </a:r>
            <a:r>
              <a:rPr sz="1800" spc="-10" dirty="0"/>
              <a:t>ЯКОСТІ </a:t>
            </a:r>
            <a:r>
              <a:rPr sz="1800" spc="-55" dirty="0"/>
              <a:t>ТА </a:t>
            </a:r>
            <a:r>
              <a:rPr sz="1800" spc="-5" dirty="0"/>
              <a:t>ОФОРМЛЕННЯ  </a:t>
            </a:r>
            <a:r>
              <a:rPr sz="1800" spc="-15" dirty="0"/>
              <a:t>КОНЦЕНТРОВАНИХ РОЗЧИНІВ </a:t>
            </a:r>
            <a:r>
              <a:rPr sz="1800" spc="-5" dirty="0"/>
              <a:t>ДЛЯ </a:t>
            </a:r>
            <a:r>
              <a:rPr sz="1800" spc="-20" dirty="0"/>
              <a:t>ВИКОРИСТАННЯ</a:t>
            </a:r>
            <a:r>
              <a:rPr sz="1800" spc="50" dirty="0"/>
              <a:t> </a:t>
            </a:r>
            <a:r>
              <a:rPr sz="1800" dirty="0"/>
              <a:t>ЯК</a:t>
            </a:r>
            <a:endParaRPr sz="1800"/>
          </a:p>
        </p:txBody>
      </p:sp>
      <p:sp>
        <p:nvSpPr>
          <p:cNvPr id="37" name="object 37"/>
          <p:cNvSpPr txBox="1"/>
          <p:nvPr/>
        </p:nvSpPr>
        <p:spPr>
          <a:xfrm>
            <a:off x="1269491" y="582676"/>
            <a:ext cx="6654800" cy="1867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1493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ВНУТРІШНЬОАПТЕЧНОЇ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ЗАГОТОВКИ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Arial"/>
              <a:cs typeface="Arial"/>
            </a:endParaRPr>
          </a:p>
          <a:p>
            <a:pPr marL="124460">
              <a:lnSpc>
                <a:spcPct val="100000"/>
              </a:lnSpc>
              <a:spcBef>
                <a:spcPts val="5"/>
              </a:spcBef>
            </a:pPr>
            <a:r>
              <a:rPr sz="2000" b="1" spc="-15" dirty="0">
                <a:latin typeface="Arial"/>
                <a:cs typeface="Arial"/>
              </a:rPr>
              <a:t>КОНТРОЛЬ ЯКОСТІ КОНЦЕНТРОВАНИХ</a:t>
            </a:r>
            <a:r>
              <a:rPr sz="2000" b="1" spc="45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РОЗЧИНІВ</a:t>
            </a:r>
            <a:endParaRPr sz="2000">
              <a:latin typeface="Arial"/>
              <a:cs typeface="Arial"/>
            </a:endParaRPr>
          </a:p>
          <a:p>
            <a:pPr marL="1904364" marR="1481455" indent="-464820">
              <a:lnSpc>
                <a:spcPct val="80000"/>
              </a:lnSpc>
              <a:spcBef>
                <a:spcPts val="439"/>
              </a:spcBef>
            </a:pPr>
            <a:r>
              <a:rPr sz="1800" spc="-10" dirty="0">
                <a:latin typeface="Arial"/>
                <a:cs typeface="Arial"/>
              </a:rPr>
              <a:t>Концентровані </a:t>
            </a:r>
            <a:r>
              <a:rPr sz="1800" spc="-15" dirty="0">
                <a:latin typeface="Arial"/>
                <a:cs typeface="Arial"/>
              </a:rPr>
              <a:t>розчини </a:t>
            </a:r>
            <a:r>
              <a:rPr sz="1800" spc="-5" dirty="0">
                <a:latin typeface="Arial"/>
                <a:cs typeface="Arial"/>
              </a:rPr>
              <a:t>піддаються  якісному </a:t>
            </a:r>
            <a:r>
              <a:rPr sz="1800" dirty="0">
                <a:latin typeface="Arial"/>
                <a:cs typeface="Arial"/>
              </a:rPr>
              <a:t>і кількісному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аналізу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40"/>
              </a:lnSpc>
            </a:pPr>
            <a:r>
              <a:rPr sz="1800" b="1" spc="-10" dirty="0">
                <a:latin typeface="Arial"/>
                <a:cs typeface="Arial"/>
              </a:rPr>
              <a:t>Норми допустимих </a:t>
            </a:r>
            <a:r>
              <a:rPr sz="1800" b="1" spc="-5" dirty="0">
                <a:latin typeface="Arial"/>
                <a:cs typeface="Arial"/>
              </a:rPr>
              <a:t>відхилень </a:t>
            </a:r>
            <a:r>
              <a:rPr sz="1800" b="1" dirty="0">
                <a:latin typeface="Arial"/>
                <a:cs typeface="Arial"/>
              </a:rPr>
              <a:t>у </a:t>
            </a:r>
            <a:r>
              <a:rPr sz="1800" b="1" spc="-10" dirty="0">
                <a:latin typeface="Arial"/>
                <a:cs typeface="Arial"/>
              </a:rPr>
              <a:t>концентрованих</a:t>
            </a:r>
            <a:r>
              <a:rPr sz="1800" b="1" spc="60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розчинах</a:t>
            </a:r>
            <a:endParaRPr sz="1800">
              <a:latin typeface="Arial"/>
              <a:cs typeface="Arial"/>
            </a:endParaRPr>
          </a:p>
          <a:p>
            <a:pPr marL="121285">
              <a:lnSpc>
                <a:spcPct val="100000"/>
              </a:lnSpc>
              <a:spcBef>
                <a:spcPts val="25"/>
              </a:spcBef>
            </a:pPr>
            <a:r>
              <a:rPr sz="1600" dirty="0">
                <a:latin typeface="Arial"/>
                <a:cs typeface="Arial"/>
              </a:rPr>
              <a:t>(накази МОЗ </a:t>
            </a:r>
            <a:r>
              <a:rPr sz="1600" spc="-10" dirty="0">
                <a:latin typeface="Arial"/>
                <a:cs typeface="Arial"/>
              </a:rPr>
              <a:t>України </a:t>
            </a:r>
            <a:r>
              <a:rPr sz="1600" dirty="0">
                <a:latin typeface="Arial"/>
                <a:cs typeface="Arial"/>
              </a:rPr>
              <a:t>№ </a:t>
            </a:r>
            <a:r>
              <a:rPr sz="1600" spc="-5" dirty="0">
                <a:latin typeface="Arial"/>
                <a:cs typeface="Arial"/>
              </a:rPr>
              <a:t>197 від 07.09.93 р. </a:t>
            </a:r>
            <a:r>
              <a:rPr sz="1600" dirty="0">
                <a:latin typeface="Arial"/>
                <a:cs typeface="Arial"/>
              </a:rPr>
              <a:t>і № </a:t>
            </a:r>
            <a:r>
              <a:rPr sz="1600" spc="-5" dirty="0">
                <a:latin typeface="Arial"/>
                <a:cs typeface="Arial"/>
              </a:rPr>
              <a:t>812 від 17.10.12</a:t>
            </a:r>
            <a:r>
              <a:rPr sz="1600" spc="5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р.)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106" y="128778"/>
            <a:ext cx="8520430" cy="6499225"/>
            <a:chOff x="86106" y="128778"/>
            <a:chExt cx="8520430" cy="6499225"/>
          </a:xfrm>
        </p:grpSpPr>
        <p:sp>
          <p:nvSpPr>
            <p:cNvPr id="3" name="object 3"/>
            <p:cNvSpPr/>
            <p:nvPr/>
          </p:nvSpPr>
          <p:spPr>
            <a:xfrm>
              <a:off x="86106" y="128778"/>
              <a:ext cx="1533144" cy="204292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4151" y="2971038"/>
              <a:ext cx="4589526" cy="365683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0253" y="2997326"/>
              <a:ext cx="4504182" cy="357149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0253" y="2997326"/>
              <a:ext cx="4504690" cy="3571875"/>
            </a:xfrm>
            <a:custGeom>
              <a:avLst/>
              <a:gdLst/>
              <a:ahLst/>
              <a:cxnLst/>
              <a:rect l="l" t="t" r="r" b="b"/>
              <a:pathLst>
                <a:path w="4504690" h="3571875">
                  <a:moveTo>
                    <a:pt x="0" y="595249"/>
                  </a:moveTo>
                  <a:lnTo>
                    <a:pt x="1973" y="546421"/>
                  </a:lnTo>
                  <a:lnTo>
                    <a:pt x="7791" y="498682"/>
                  </a:lnTo>
                  <a:lnTo>
                    <a:pt x="17299" y="452185"/>
                  </a:lnTo>
                  <a:lnTo>
                    <a:pt x="30347" y="407082"/>
                  </a:lnTo>
                  <a:lnTo>
                    <a:pt x="46778" y="363527"/>
                  </a:lnTo>
                  <a:lnTo>
                    <a:pt x="66442" y="321673"/>
                  </a:lnTo>
                  <a:lnTo>
                    <a:pt x="89184" y="281672"/>
                  </a:lnTo>
                  <a:lnTo>
                    <a:pt x="114851" y="243678"/>
                  </a:lnTo>
                  <a:lnTo>
                    <a:pt x="143290" y="207844"/>
                  </a:lnTo>
                  <a:lnTo>
                    <a:pt x="174348" y="174323"/>
                  </a:lnTo>
                  <a:lnTo>
                    <a:pt x="207872" y="143268"/>
                  </a:lnTo>
                  <a:lnTo>
                    <a:pt x="243708" y="114832"/>
                  </a:lnTo>
                  <a:lnTo>
                    <a:pt x="281704" y="89168"/>
                  </a:lnTo>
                  <a:lnTo>
                    <a:pt x="321705" y="66430"/>
                  </a:lnTo>
                  <a:lnTo>
                    <a:pt x="363559" y="46769"/>
                  </a:lnTo>
                  <a:lnTo>
                    <a:pt x="407113" y="30340"/>
                  </a:lnTo>
                  <a:lnTo>
                    <a:pt x="452213" y="17296"/>
                  </a:lnTo>
                  <a:lnTo>
                    <a:pt x="498707" y="7789"/>
                  </a:lnTo>
                  <a:lnTo>
                    <a:pt x="546441" y="1972"/>
                  </a:lnTo>
                  <a:lnTo>
                    <a:pt x="595261" y="0"/>
                  </a:lnTo>
                  <a:lnTo>
                    <a:pt x="3908933" y="0"/>
                  </a:lnTo>
                  <a:lnTo>
                    <a:pt x="3957760" y="1972"/>
                  </a:lnTo>
                  <a:lnTo>
                    <a:pt x="4005499" y="7789"/>
                  </a:lnTo>
                  <a:lnTo>
                    <a:pt x="4051996" y="17296"/>
                  </a:lnTo>
                  <a:lnTo>
                    <a:pt x="4097099" y="30340"/>
                  </a:lnTo>
                  <a:lnTo>
                    <a:pt x="4140654" y="46769"/>
                  </a:lnTo>
                  <a:lnTo>
                    <a:pt x="4182508" y="66430"/>
                  </a:lnTo>
                  <a:lnTo>
                    <a:pt x="4222509" y="89168"/>
                  </a:lnTo>
                  <a:lnTo>
                    <a:pt x="4260503" y="114832"/>
                  </a:lnTo>
                  <a:lnTo>
                    <a:pt x="4296337" y="143268"/>
                  </a:lnTo>
                  <a:lnTo>
                    <a:pt x="4329858" y="174323"/>
                  </a:lnTo>
                  <a:lnTo>
                    <a:pt x="4360913" y="207844"/>
                  </a:lnTo>
                  <a:lnTo>
                    <a:pt x="4389349" y="243678"/>
                  </a:lnTo>
                  <a:lnTo>
                    <a:pt x="4415013" y="281672"/>
                  </a:lnTo>
                  <a:lnTo>
                    <a:pt x="4437751" y="321673"/>
                  </a:lnTo>
                  <a:lnTo>
                    <a:pt x="4457412" y="363527"/>
                  </a:lnTo>
                  <a:lnTo>
                    <a:pt x="4473841" y="407082"/>
                  </a:lnTo>
                  <a:lnTo>
                    <a:pt x="4486885" y="452185"/>
                  </a:lnTo>
                  <a:lnTo>
                    <a:pt x="4496392" y="498682"/>
                  </a:lnTo>
                  <a:lnTo>
                    <a:pt x="4502209" y="546421"/>
                  </a:lnTo>
                  <a:lnTo>
                    <a:pt x="4504182" y="595249"/>
                  </a:lnTo>
                  <a:lnTo>
                    <a:pt x="4504182" y="2976232"/>
                  </a:lnTo>
                  <a:lnTo>
                    <a:pt x="4502209" y="3025052"/>
                  </a:lnTo>
                  <a:lnTo>
                    <a:pt x="4496392" y="3072786"/>
                  </a:lnTo>
                  <a:lnTo>
                    <a:pt x="4486885" y="3119280"/>
                  </a:lnTo>
                  <a:lnTo>
                    <a:pt x="4473841" y="3164380"/>
                  </a:lnTo>
                  <a:lnTo>
                    <a:pt x="4457412" y="3207934"/>
                  </a:lnTo>
                  <a:lnTo>
                    <a:pt x="4437751" y="3249788"/>
                  </a:lnTo>
                  <a:lnTo>
                    <a:pt x="4415013" y="3289789"/>
                  </a:lnTo>
                  <a:lnTo>
                    <a:pt x="4389349" y="3327785"/>
                  </a:lnTo>
                  <a:lnTo>
                    <a:pt x="4360913" y="3363621"/>
                  </a:lnTo>
                  <a:lnTo>
                    <a:pt x="4329858" y="3397145"/>
                  </a:lnTo>
                  <a:lnTo>
                    <a:pt x="4296337" y="3428203"/>
                  </a:lnTo>
                  <a:lnTo>
                    <a:pt x="4260503" y="3456642"/>
                  </a:lnTo>
                  <a:lnTo>
                    <a:pt x="4222509" y="3482309"/>
                  </a:lnTo>
                  <a:lnTo>
                    <a:pt x="4182508" y="3505051"/>
                  </a:lnTo>
                  <a:lnTo>
                    <a:pt x="4140654" y="3524715"/>
                  </a:lnTo>
                  <a:lnTo>
                    <a:pt x="4097099" y="3541146"/>
                  </a:lnTo>
                  <a:lnTo>
                    <a:pt x="4051996" y="3554194"/>
                  </a:lnTo>
                  <a:lnTo>
                    <a:pt x="4005499" y="3563702"/>
                  </a:lnTo>
                  <a:lnTo>
                    <a:pt x="3957760" y="3569520"/>
                  </a:lnTo>
                  <a:lnTo>
                    <a:pt x="3908933" y="3571494"/>
                  </a:lnTo>
                  <a:lnTo>
                    <a:pt x="595261" y="3571494"/>
                  </a:lnTo>
                  <a:lnTo>
                    <a:pt x="546441" y="3569520"/>
                  </a:lnTo>
                  <a:lnTo>
                    <a:pt x="498707" y="3563702"/>
                  </a:lnTo>
                  <a:lnTo>
                    <a:pt x="452213" y="3554194"/>
                  </a:lnTo>
                  <a:lnTo>
                    <a:pt x="407113" y="3541146"/>
                  </a:lnTo>
                  <a:lnTo>
                    <a:pt x="363559" y="3524715"/>
                  </a:lnTo>
                  <a:lnTo>
                    <a:pt x="321705" y="3505051"/>
                  </a:lnTo>
                  <a:lnTo>
                    <a:pt x="281704" y="3482309"/>
                  </a:lnTo>
                  <a:lnTo>
                    <a:pt x="243708" y="3456642"/>
                  </a:lnTo>
                  <a:lnTo>
                    <a:pt x="207872" y="3428203"/>
                  </a:lnTo>
                  <a:lnTo>
                    <a:pt x="174348" y="3397145"/>
                  </a:lnTo>
                  <a:lnTo>
                    <a:pt x="143290" y="3363621"/>
                  </a:lnTo>
                  <a:lnTo>
                    <a:pt x="114851" y="3327785"/>
                  </a:lnTo>
                  <a:lnTo>
                    <a:pt x="89184" y="3289789"/>
                  </a:lnTo>
                  <a:lnTo>
                    <a:pt x="66442" y="3249788"/>
                  </a:lnTo>
                  <a:lnTo>
                    <a:pt x="46778" y="3207934"/>
                  </a:lnTo>
                  <a:lnTo>
                    <a:pt x="30347" y="3164380"/>
                  </a:lnTo>
                  <a:lnTo>
                    <a:pt x="17299" y="3119280"/>
                  </a:lnTo>
                  <a:lnTo>
                    <a:pt x="7791" y="3072786"/>
                  </a:lnTo>
                  <a:lnTo>
                    <a:pt x="1973" y="3025052"/>
                  </a:lnTo>
                  <a:lnTo>
                    <a:pt x="0" y="2976232"/>
                  </a:lnTo>
                  <a:lnTo>
                    <a:pt x="0" y="59524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96306" y="4123956"/>
              <a:ext cx="3109722" cy="210159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13070" y="4222254"/>
              <a:ext cx="2599181" cy="196519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42407" y="4150232"/>
              <a:ext cx="3024377" cy="20162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42407" y="4150232"/>
              <a:ext cx="3024505" cy="2016760"/>
            </a:xfrm>
            <a:custGeom>
              <a:avLst/>
              <a:gdLst/>
              <a:ahLst/>
              <a:cxnLst/>
              <a:rect l="l" t="t" r="r" b="b"/>
              <a:pathLst>
                <a:path w="3024504" h="2016760">
                  <a:moveTo>
                    <a:pt x="0" y="336042"/>
                  </a:moveTo>
                  <a:lnTo>
                    <a:pt x="3644" y="286394"/>
                  </a:lnTo>
                  <a:lnTo>
                    <a:pt x="14231" y="239004"/>
                  </a:lnTo>
                  <a:lnTo>
                    <a:pt x="31239" y="194394"/>
                  </a:lnTo>
                  <a:lnTo>
                    <a:pt x="54149" y="153082"/>
                  </a:lnTo>
                  <a:lnTo>
                    <a:pt x="82440" y="115591"/>
                  </a:lnTo>
                  <a:lnTo>
                    <a:pt x="115591" y="82440"/>
                  </a:lnTo>
                  <a:lnTo>
                    <a:pt x="153082" y="54149"/>
                  </a:lnTo>
                  <a:lnTo>
                    <a:pt x="194394" y="31239"/>
                  </a:lnTo>
                  <a:lnTo>
                    <a:pt x="239004" y="14231"/>
                  </a:lnTo>
                  <a:lnTo>
                    <a:pt x="286394" y="3644"/>
                  </a:lnTo>
                  <a:lnTo>
                    <a:pt x="336041" y="0"/>
                  </a:lnTo>
                  <a:lnTo>
                    <a:pt x="2688336" y="0"/>
                  </a:lnTo>
                  <a:lnTo>
                    <a:pt x="2737983" y="3644"/>
                  </a:lnTo>
                  <a:lnTo>
                    <a:pt x="2785373" y="14231"/>
                  </a:lnTo>
                  <a:lnTo>
                    <a:pt x="2829983" y="31239"/>
                  </a:lnTo>
                  <a:lnTo>
                    <a:pt x="2871295" y="54149"/>
                  </a:lnTo>
                  <a:lnTo>
                    <a:pt x="2908786" y="82440"/>
                  </a:lnTo>
                  <a:lnTo>
                    <a:pt x="2941937" y="115591"/>
                  </a:lnTo>
                  <a:lnTo>
                    <a:pt x="2970228" y="153082"/>
                  </a:lnTo>
                  <a:lnTo>
                    <a:pt x="2993138" y="194394"/>
                  </a:lnTo>
                  <a:lnTo>
                    <a:pt x="3010146" y="239004"/>
                  </a:lnTo>
                  <a:lnTo>
                    <a:pt x="3020733" y="286394"/>
                  </a:lnTo>
                  <a:lnTo>
                    <a:pt x="3024377" y="336042"/>
                  </a:lnTo>
                  <a:lnTo>
                    <a:pt x="3024377" y="1680197"/>
                  </a:lnTo>
                  <a:lnTo>
                    <a:pt x="3020733" y="1729856"/>
                  </a:lnTo>
                  <a:lnTo>
                    <a:pt x="3010146" y="1777254"/>
                  </a:lnTo>
                  <a:lnTo>
                    <a:pt x="2993138" y="1821869"/>
                  </a:lnTo>
                  <a:lnTo>
                    <a:pt x="2970228" y="1863182"/>
                  </a:lnTo>
                  <a:lnTo>
                    <a:pt x="2941937" y="1900673"/>
                  </a:lnTo>
                  <a:lnTo>
                    <a:pt x="2908786" y="1933823"/>
                  </a:lnTo>
                  <a:lnTo>
                    <a:pt x="2871295" y="1962111"/>
                  </a:lnTo>
                  <a:lnTo>
                    <a:pt x="2829983" y="1985018"/>
                  </a:lnTo>
                  <a:lnTo>
                    <a:pt x="2785373" y="2002023"/>
                  </a:lnTo>
                  <a:lnTo>
                    <a:pt x="2737983" y="2012608"/>
                  </a:lnTo>
                  <a:lnTo>
                    <a:pt x="2688336" y="2016252"/>
                  </a:lnTo>
                  <a:lnTo>
                    <a:pt x="336041" y="2016252"/>
                  </a:lnTo>
                  <a:lnTo>
                    <a:pt x="286394" y="2012608"/>
                  </a:lnTo>
                  <a:lnTo>
                    <a:pt x="239004" y="2002023"/>
                  </a:lnTo>
                  <a:lnTo>
                    <a:pt x="194394" y="1985018"/>
                  </a:lnTo>
                  <a:lnTo>
                    <a:pt x="153082" y="1962111"/>
                  </a:lnTo>
                  <a:lnTo>
                    <a:pt x="115591" y="1933823"/>
                  </a:lnTo>
                  <a:lnTo>
                    <a:pt x="82440" y="1900673"/>
                  </a:lnTo>
                  <a:lnTo>
                    <a:pt x="54149" y="1863182"/>
                  </a:lnTo>
                  <a:lnTo>
                    <a:pt x="31239" y="1821869"/>
                  </a:lnTo>
                  <a:lnTo>
                    <a:pt x="14231" y="1777254"/>
                  </a:lnTo>
                  <a:lnTo>
                    <a:pt x="3644" y="1729856"/>
                  </a:lnTo>
                  <a:lnTo>
                    <a:pt x="0" y="1680197"/>
                  </a:lnTo>
                  <a:lnTo>
                    <a:pt x="0" y="33604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664200" y="4285996"/>
            <a:ext cx="214566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Перевірка</a:t>
            </a:r>
            <a:r>
              <a:rPr sz="1600" u="heavy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розрахунку: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64200" y="4773676"/>
            <a:ext cx="230505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(1000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5" dirty="0">
                <a:latin typeface="Arial"/>
                <a:cs typeface="Arial"/>
              </a:rPr>
              <a:t>150)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35" dirty="0">
                <a:latin typeface="Arial"/>
                <a:cs typeface="Arial"/>
              </a:rPr>
              <a:t>1150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(мл)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35" dirty="0">
                <a:latin typeface="Arial"/>
                <a:cs typeface="Arial"/>
              </a:rPr>
              <a:t>1150 </a:t>
            </a:r>
            <a:r>
              <a:rPr sz="1600" dirty="0">
                <a:latin typeface="Arial"/>
                <a:cs typeface="Arial"/>
              </a:rPr>
              <a:t>мл – </a:t>
            </a:r>
            <a:r>
              <a:rPr sz="1600" spc="-5" dirty="0">
                <a:latin typeface="Arial"/>
                <a:cs typeface="Arial"/>
              </a:rPr>
              <a:t>230,0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NaBr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100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</a:t>
            </a:r>
            <a:endParaRPr sz="1600">
              <a:latin typeface="Arial"/>
              <a:cs typeface="Arial"/>
            </a:endParaRPr>
          </a:p>
          <a:p>
            <a:pPr marL="6985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х = </a:t>
            </a:r>
            <a:r>
              <a:rPr sz="1600" spc="-5" dirty="0">
                <a:latin typeface="Arial"/>
                <a:cs typeface="Arial"/>
              </a:rPr>
              <a:t>20,0 </a:t>
            </a:r>
            <a:r>
              <a:rPr sz="1600" spc="-20" dirty="0">
                <a:latin typeface="Arial"/>
                <a:cs typeface="Arial"/>
              </a:rPr>
              <a:t>NaBr,</a:t>
            </a:r>
            <a:endParaRPr sz="1600">
              <a:latin typeface="Arial"/>
              <a:cs typeface="Arial"/>
            </a:endParaRPr>
          </a:p>
          <a:p>
            <a:pPr marL="6985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тобто </a:t>
            </a:r>
            <a:r>
              <a:rPr sz="1600" dirty="0">
                <a:latin typeface="Arial"/>
                <a:cs typeface="Arial"/>
              </a:rPr>
              <a:t>20 %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розчин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66216" y="2183879"/>
            <a:ext cx="7820025" cy="1544955"/>
            <a:chOff x="966216" y="2183879"/>
            <a:chExt cx="7820025" cy="1544955"/>
          </a:xfrm>
        </p:grpSpPr>
        <p:sp>
          <p:nvSpPr>
            <p:cNvPr id="14" name="object 14"/>
            <p:cNvSpPr/>
            <p:nvPr/>
          </p:nvSpPr>
          <p:spPr>
            <a:xfrm>
              <a:off x="966216" y="2219705"/>
              <a:ext cx="7818120" cy="29489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43940" y="2183879"/>
              <a:ext cx="7661909" cy="42597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71931" y="2205608"/>
              <a:ext cx="7808976" cy="28575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1931" y="2205608"/>
              <a:ext cx="7809230" cy="285750"/>
            </a:xfrm>
            <a:custGeom>
              <a:avLst/>
              <a:gdLst/>
              <a:ahLst/>
              <a:cxnLst/>
              <a:rect l="l" t="t" r="r" b="b"/>
              <a:pathLst>
                <a:path w="7809230" h="285750">
                  <a:moveTo>
                    <a:pt x="0" y="47625"/>
                  </a:moveTo>
                  <a:lnTo>
                    <a:pt x="3742" y="29092"/>
                  </a:lnTo>
                  <a:lnTo>
                    <a:pt x="13949" y="13954"/>
                  </a:lnTo>
                  <a:lnTo>
                    <a:pt x="29087" y="3744"/>
                  </a:lnTo>
                  <a:lnTo>
                    <a:pt x="47625" y="0"/>
                  </a:lnTo>
                  <a:lnTo>
                    <a:pt x="7761351" y="0"/>
                  </a:lnTo>
                  <a:lnTo>
                    <a:pt x="7779883" y="3744"/>
                  </a:lnTo>
                  <a:lnTo>
                    <a:pt x="7795021" y="13954"/>
                  </a:lnTo>
                  <a:lnTo>
                    <a:pt x="7805231" y="29092"/>
                  </a:lnTo>
                  <a:lnTo>
                    <a:pt x="7808976" y="47625"/>
                  </a:lnTo>
                  <a:lnTo>
                    <a:pt x="7808976" y="238125"/>
                  </a:lnTo>
                  <a:lnTo>
                    <a:pt x="7805231" y="256657"/>
                  </a:lnTo>
                  <a:lnTo>
                    <a:pt x="7795021" y="271795"/>
                  </a:lnTo>
                  <a:lnTo>
                    <a:pt x="7779883" y="282005"/>
                  </a:lnTo>
                  <a:lnTo>
                    <a:pt x="7761351" y="285750"/>
                  </a:lnTo>
                  <a:lnTo>
                    <a:pt x="47625" y="285750"/>
                  </a:lnTo>
                  <a:lnTo>
                    <a:pt x="29087" y="282005"/>
                  </a:lnTo>
                  <a:lnTo>
                    <a:pt x="13949" y="271795"/>
                  </a:lnTo>
                  <a:lnTo>
                    <a:pt x="3742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56626" y="3720134"/>
              <a:ext cx="1156335" cy="0"/>
            </a:xfrm>
            <a:custGeom>
              <a:avLst/>
              <a:gdLst/>
              <a:ahLst/>
              <a:cxnLst/>
              <a:rect l="l" t="t" r="r" b="b"/>
              <a:pathLst>
                <a:path w="1156335">
                  <a:moveTo>
                    <a:pt x="0" y="0"/>
                  </a:moveTo>
                  <a:lnTo>
                    <a:pt x="1156303" y="0"/>
                  </a:lnTo>
                </a:path>
              </a:pathLst>
            </a:custGeom>
            <a:ln w="164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97737" y="3560738"/>
            <a:ext cx="4103370" cy="1899920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384175" algn="ctr">
              <a:lnSpc>
                <a:spcPct val="100000"/>
              </a:lnSpc>
              <a:spcBef>
                <a:spcPts val="1375"/>
              </a:spcBef>
            </a:pPr>
            <a:r>
              <a:rPr sz="2600" i="1" spc="-65" dirty="0">
                <a:latin typeface="Times New Roman"/>
                <a:cs typeface="Times New Roman"/>
              </a:rPr>
              <a:t>B</a:t>
            </a:r>
            <a:endParaRPr sz="2600">
              <a:latin typeface="Times New Roman"/>
              <a:cs typeface="Times New Roman"/>
            </a:endParaRPr>
          </a:p>
          <a:p>
            <a:pPr marL="698500" marR="517525" indent="-685800">
              <a:lnSpc>
                <a:spcPct val="100000"/>
              </a:lnSpc>
              <a:spcBef>
                <a:spcPts val="760"/>
              </a:spcBef>
            </a:pPr>
            <a:r>
              <a:rPr sz="1600" spc="-5" dirty="0">
                <a:latin typeface="Arial"/>
                <a:cs typeface="Arial"/>
              </a:rPr>
              <a:t>де </a:t>
            </a:r>
            <a:r>
              <a:rPr sz="1600" dirty="0">
                <a:latin typeface="Arial"/>
                <a:cs typeface="Arial"/>
              </a:rPr>
              <a:t>Х – кількість </a:t>
            </a:r>
            <a:r>
              <a:rPr sz="1600" spc="-15" dirty="0">
                <a:latin typeface="Arial"/>
                <a:cs typeface="Arial"/>
              </a:rPr>
              <a:t>води </a:t>
            </a:r>
            <a:r>
              <a:rPr sz="1600" spc="-5" dirty="0">
                <a:latin typeface="Arial"/>
                <a:cs typeface="Arial"/>
              </a:rPr>
              <a:t>для </a:t>
            </a:r>
            <a:r>
              <a:rPr sz="1600" spc="-15" dirty="0">
                <a:latin typeface="Arial"/>
                <a:cs typeface="Arial"/>
              </a:rPr>
              <a:t>розведення  </a:t>
            </a:r>
            <a:r>
              <a:rPr sz="1600" spc="-35" dirty="0">
                <a:latin typeface="Arial"/>
                <a:cs typeface="Arial"/>
              </a:rPr>
              <a:t>розчину,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мл;</a:t>
            </a:r>
            <a:endParaRPr sz="16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А – </a:t>
            </a:r>
            <a:r>
              <a:rPr sz="1600" spc="-5" dirty="0">
                <a:latin typeface="Arial"/>
                <a:cs typeface="Arial"/>
              </a:rPr>
              <a:t>об'єм </a:t>
            </a:r>
            <a:r>
              <a:rPr sz="1600" spc="-20" dirty="0">
                <a:latin typeface="Arial"/>
                <a:cs typeface="Arial"/>
              </a:rPr>
              <a:t>виготовленого </a:t>
            </a:r>
            <a:r>
              <a:rPr sz="1600" spc="-35" dirty="0">
                <a:latin typeface="Arial"/>
                <a:cs typeface="Arial"/>
              </a:rPr>
              <a:t>розчину,</a:t>
            </a:r>
            <a:r>
              <a:rPr sz="1600" spc="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мл;</a:t>
            </a:r>
            <a:endParaRPr sz="1600">
              <a:latin typeface="Arial"/>
              <a:cs typeface="Arial"/>
            </a:endParaRPr>
          </a:p>
          <a:p>
            <a:pPr marL="355600" marR="508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С – фактична </a:t>
            </a:r>
            <a:r>
              <a:rPr sz="1600" spc="-5" dirty="0">
                <a:latin typeface="Arial"/>
                <a:cs typeface="Arial"/>
              </a:rPr>
              <a:t>концентрація </a:t>
            </a:r>
            <a:r>
              <a:rPr sz="1600" spc="-35" dirty="0">
                <a:latin typeface="Arial"/>
                <a:cs typeface="Arial"/>
              </a:rPr>
              <a:t>розчину, </a:t>
            </a:r>
            <a:r>
              <a:rPr sz="1600" spc="-5" dirty="0">
                <a:latin typeface="Arial"/>
                <a:cs typeface="Arial"/>
              </a:rPr>
              <a:t>%;  </a:t>
            </a:r>
            <a:r>
              <a:rPr sz="1600" dirty="0">
                <a:latin typeface="Arial"/>
                <a:cs typeface="Arial"/>
              </a:rPr>
              <a:t>В – </a:t>
            </a:r>
            <a:r>
              <a:rPr sz="1600" spc="-10" dirty="0">
                <a:latin typeface="Arial"/>
                <a:cs typeface="Arial"/>
              </a:rPr>
              <a:t>необхідна </a:t>
            </a:r>
            <a:r>
              <a:rPr sz="1600" spc="-5" dirty="0">
                <a:latin typeface="Arial"/>
                <a:cs typeface="Arial"/>
              </a:rPr>
              <a:t>концентрація </a:t>
            </a:r>
            <a:r>
              <a:rPr sz="1600" spc="-35" dirty="0">
                <a:latin typeface="Arial"/>
                <a:cs typeface="Arial"/>
              </a:rPr>
              <a:t>розчину,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%.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59692" y="3244281"/>
            <a:ext cx="1915160" cy="4279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sz="3900" i="1" spc="-97" baseline="-35256" dirty="0">
                <a:latin typeface="Times New Roman"/>
                <a:cs typeface="Times New Roman"/>
              </a:rPr>
              <a:t>X </a:t>
            </a:r>
            <a:r>
              <a:rPr sz="3900" spc="-89" baseline="-35256" dirty="0">
                <a:latin typeface="Symbol"/>
                <a:cs typeface="Symbol"/>
              </a:rPr>
              <a:t></a:t>
            </a:r>
            <a:r>
              <a:rPr sz="3900" spc="-89" baseline="-35256" dirty="0">
                <a:latin typeface="Times New Roman"/>
                <a:cs typeface="Times New Roman"/>
              </a:rPr>
              <a:t> </a:t>
            </a:r>
            <a:r>
              <a:rPr sz="2600" i="1" spc="-95" dirty="0">
                <a:latin typeface="Times New Roman"/>
                <a:cs typeface="Times New Roman"/>
              </a:rPr>
              <a:t>A</a:t>
            </a:r>
            <a:r>
              <a:rPr sz="2600" spc="-95" dirty="0">
                <a:latin typeface="Times New Roman"/>
                <a:cs typeface="Times New Roman"/>
              </a:rPr>
              <a:t>(</a:t>
            </a:r>
            <a:r>
              <a:rPr sz="2600" i="1" spc="-95" dirty="0">
                <a:latin typeface="Times New Roman"/>
                <a:cs typeface="Times New Roman"/>
              </a:rPr>
              <a:t>C </a:t>
            </a:r>
            <a:r>
              <a:rPr sz="2600" spc="-60" dirty="0">
                <a:latin typeface="Symbol"/>
                <a:cs typeface="Symbol"/>
              </a:rPr>
              <a:t>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i="1" spc="-30" dirty="0">
                <a:latin typeface="Times New Roman"/>
                <a:cs typeface="Times New Roman"/>
              </a:rPr>
              <a:t>B</a:t>
            </a:r>
            <a:r>
              <a:rPr sz="2600" spc="-30" dirty="0">
                <a:latin typeface="Times New Roman"/>
                <a:cs typeface="Times New Roman"/>
              </a:rPr>
              <a:t>)</a:t>
            </a:r>
            <a:r>
              <a:rPr sz="2600" spc="215" dirty="0">
                <a:latin typeface="Times New Roman"/>
                <a:cs typeface="Times New Roman"/>
              </a:rPr>
              <a:t> </a:t>
            </a:r>
            <a:r>
              <a:rPr sz="3900" spc="-44" baseline="-35256" dirty="0">
                <a:latin typeface="Times New Roman"/>
                <a:cs typeface="Times New Roman"/>
              </a:rPr>
              <a:t>,</a:t>
            </a:r>
            <a:endParaRPr sz="3900" baseline="-35256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765679" y="2491358"/>
            <a:ext cx="5222875" cy="2719070"/>
            <a:chOff x="2765679" y="2491358"/>
            <a:chExt cx="5222875" cy="2719070"/>
          </a:xfrm>
        </p:grpSpPr>
        <p:sp>
          <p:nvSpPr>
            <p:cNvPr id="22" name="object 22"/>
            <p:cNvSpPr/>
            <p:nvPr/>
          </p:nvSpPr>
          <p:spPr>
            <a:xfrm>
              <a:off x="5004435" y="5106669"/>
              <a:ext cx="538480" cy="103505"/>
            </a:xfrm>
            <a:custGeom>
              <a:avLst/>
              <a:gdLst/>
              <a:ahLst/>
              <a:cxnLst/>
              <a:rect l="l" t="t" r="r" b="b"/>
              <a:pathLst>
                <a:path w="538479" h="103504">
                  <a:moveTo>
                    <a:pt x="512989" y="51688"/>
                  </a:moveTo>
                  <a:lnTo>
                    <a:pt x="443102" y="92455"/>
                  </a:lnTo>
                  <a:lnTo>
                    <a:pt x="442087" y="96265"/>
                  </a:lnTo>
                  <a:lnTo>
                    <a:pt x="445642" y="102361"/>
                  </a:lnTo>
                  <a:lnTo>
                    <a:pt x="449579" y="103377"/>
                  </a:lnTo>
                  <a:lnTo>
                    <a:pt x="527335" y="58038"/>
                  </a:lnTo>
                  <a:lnTo>
                    <a:pt x="525526" y="58038"/>
                  </a:lnTo>
                  <a:lnTo>
                    <a:pt x="525526" y="57149"/>
                  </a:lnTo>
                  <a:lnTo>
                    <a:pt x="522350" y="57149"/>
                  </a:lnTo>
                  <a:lnTo>
                    <a:pt x="512989" y="51688"/>
                  </a:lnTo>
                  <a:close/>
                </a:path>
                <a:path w="538479" h="103504">
                  <a:moveTo>
                    <a:pt x="502103" y="45338"/>
                  </a:moveTo>
                  <a:lnTo>
                    <a:pt x="0" y="45338"/>
                  </a:lnTo>
                  <a:lnTo>
                    <a:pt x="0" y="58038"/>
                  </a:lnTo>
                  <a:lnTo>
                    <a:pt x="502103" y="58038"/>
                  </a:lnTo>
                  <a:lnTo>
                    <a:pt x="512989" y="51688"/>
                  </a:lnTo>
                  <a:lnTo>
                    <a:pt x="502103" y="45338"/>
                  </a:lnTo>
                  <a:close/>
                </a:path>
                <a:path w="538479" h="103504">
                  <a:moveTo>
                    <a:pt x="527335" y="45338"/>
                  </a:moveTo>
                  <a:lnTo>
                    <a:pt x="525526" y="45338"/>
                  </a:lnTo>
                  <a:lnTo>
                    <a:pt x="525526" y="58038"/>
                  </a:lnTo>
                  <a:lnTo>
                    <a:pt x="527335" y="58038"/>
                  </a:lnTo>
                  <a:lnTo>
                    <a:pt x="538225" y="51688"/>
                  </a:lnTo>
                  <a:lnTo>
                    <a:pt x="527335" y="45338"/>
                  </a:lnTo>
                  <a:close/>
                </a:path>
                <a:path w="538479" h="103504">
                  <a:moveTo>
                    <a:pt x="522350" y="46227"/>
                  </a:moveTo>
                  <a:lnTo>
                    <a:pt x="512989" y="51688"/>
                  </a:lnTo>
                  <a:lnTo>
                    <a:pt x="522350" y="57149"/>
                  </a:lnTo>
                  <a:lnTo>
                    <a:pt x="522350" y="46227"/>
                  </a:lnTo>
                  <a:close/>
                </a:path>
                <a:path w="538479" h="103504">
                  <a:moveTo>
                    <a:pt x="525526" y="46227"/>
                  </a:moveTo>
                  <a:lnTo>
                    <a:pt x="522350" y="46227"/>
                  </a:lnTo>
                  <a:lnTo>
                    <a:pt x="522350" y="57149"/>
                  </a:lnTo>
                  <a:lnTo>
                    <a:pt x="525526" y="57149"/>
                  </a:lnTo>
                  <a:lnTo>
                    <a:pt x="525526" y="46227"/>
                  </a:lnTo>
                  <a:close/>
                </a:path>
                <a:path w="538479" h="103504">
                  <a:moveTo>
                    <a:pt x="449579" y="0"/>
                  </a:moveTo>
                  <a:lnTo>
                    <a:pt x="445642" y="1015"/>
                  </a:lnTo>
                  <a:lnTo>
                    <a:pt x="442087" y="7111"/>
                  </a:lnTo>
                  <a:lnTo>
                    <a:pt x="443102" y="10921"/>
                  </a:lnTo>
                  <a:lnTo>
                    <a:pt x="512989" y="51688"/>
                  </a:lnTo>
                  <a:lnTo>
                    <a:pt x="522350" y="46227"/>
                  </a:lnTo>
                  <a:lnTo>
                    <a:pt x="525526" y="46227"/>
                  </a:lnTo>
                  <a:lnTo>
                    <a:pt x="525526" y="45338"/>
                  </a:lnTo>
                  <a:lnTo>
                    <a:pt x="527335" y="45338"/>
                  </a:lnTo>
                  <a:lnTo>
                    <a:pt x="449579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022848" y="2605277"/>
              <a:ext cx="1965198" cy="147294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765679" y="2491358"/>
              <a:ext cx="76200" cy="434340"/>
            </a:xfrm>
            <a:custGeom>
              <a:avLst/>
              <a:gdLst/>
              <a:ahLst/>
              <a:cxnLst/>
              <a:rect l="l" t="t" r="r" b="b"/>
              <a:pathLst>
                <a:path w="76200" h="434339">
                  <a:moveTo>
                    <a:pt x="31750" y="358013"/>
                  </a:moveTo>
                  <a:lnTo>
                    <a:pt x="0" y="358013"/>
                  </a:lnTo>
                  <a:lnTo>
                    <a:pt x="38100" y="434213"/>
                  </a:lnTo>
                  <a:lnTo>
                    <a:pt x="69850" y="370713"/>
                  </a:lnTo>
                  <a:lnTo>
                    <a:pt x="31750" y="370713"/>
                  </a:lnTo>
                  <a:lnTo>
                    <a:pt x="31750" y="358013"/>
                  </a:lnTo>
                  <a:close/>
                </a:path>
                <a:path w="76200" h="434339">
                  <a:moveTo>
                    <a:pt x="44450" y="0"/>
                  </a:moveTo>
                  <a:lnTo>
                    <a:pt x="31750" y="0"/>
                  </a:lnTo>
                  <a:lnTo>
                    <a:pt x="31750" y="370713"/>
                  </a:lnTo>
                  <a:lnTo>
                    <a:pt x="44450" y="370713"/>
                  </a:lnTo>
                  <a:lnTo>
                    <a:pt x="44450" y="0"/>
                  </a:lnTo>
                  <a:close/>
                </a:path>
                <a:path w="76200" h="434339">
                  <a:moveTo>
                    <a:pt x="76200" y="358013"/>
                  </a:moveTo>
                  <a:lnTo>
                    <a:pt x="44450" y="358013"/>
                  </a:lnTo>
                  <a:lnTo>
                    <a:pt x="44450" y="370713"/>
                  </a:lnTo>
                  <a:lnTo>
                    <a:pt x="69850" y="370713"/>
                  </a:lnTo>
                  <a:lnTo>
                    <a:pt x="76200" y="358013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500377" y="5954776"/>
            <a:ext cx="30924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Carlito"/>
                <a:cs typeface="Carlito"/>
              </a:rPr>
              <a:t>X=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851151" y="5723940"/>
            <a:ext cx="1602740" cy="81026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1000 (23 </a:t>
            </a:r>
            <a:r>
              <a:rPr sz="2200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-</a:t>
            </a:r>
            <a:r>
              <a:rPr sz="2200" u="heavy" spc="-9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20)</a:t>
            </a:r>
            <a:endParaRPr sz="2200">
              <a:latin typeface="Carlito"/>
              <a:cs typeface="Carlito"/>
            </a:endParaRPr>
          </a:p>
          <a:p>
            <a:pPr marL="502920">
              <a:lnSpc>
                <a:spcPct val="100000"/>
              </a:lnSpc>
              <a:spcBef>
                <a:spcPts val="450"/>
              </a:spcBef>
            </a:pPr>
            <a:r>
              <a:rPr sz="2200" dirty="0">
                <a:latin typeface="Carlito"/>
                <a:cs typeface="Carlito"/>
              </a:rPr>
              <a:t>20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17467" y="5987796"/>
            <a:ext cx="1110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150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(мл)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83858" y="252729"/>
            <a:ext cx="7785734" cy="2224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3820" marR="523240" indent="-10858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7. РОЗВЕДЕННЯ </a:t>
            </a:r>
            <a:r>
              <a:rPr sz="1800" b="1" spc="-60" dirty="0">
                <a:latin typeface="Arial"/>
                <a:cs typeface="Arial"/>
              </a:rPr>
              <a:t>ТА </a:t>
            </a:r>
            <a:r>
              <a:rPr sz="1800" b="1" spc="-5" dirty="0">
                <a:latin typeface="Arial"/>
                <a:cs typeface="Arial"/>
              </a:rPr>
              <a:t>УКРІПЛЕННЯ, </a:t>
            </a:r>
            <a:r>
              <a:rPr sz="1800" b="1" dirty="0">
                <a:latin typeface="Arial"/>
                <a:cs typeface="Arial"/>
              </a:rPr>
              <a:t>ОЦІНКА </a:t>
            </a:r>
            <a:r>
              <a:rPr sz="1800" b="1" spc="-10" dirty="0">
                <a:latin typeface="Arial"/>
                <a:cs typeface="Arial"/>
              </a:rPr>
              <a:t>ЯКОСТІ </a:t>
            </a:r>
            <a:r>
              <a:rPr sz="1800" b="1" spc="-55" dirty="0">
                <a:latin typeface="Arial"/>
                <a:cs typeface="Arial"/>
              </a:rPr>
              <a:t>ТА  </a:t>
            </a:r>
            <a:r>
              <a:rPr sz="1800" b="1" spc="-5" dirty="0">
                <a:latin typeface="Arial"/>
                <a:cs typeface="Arial"/>
              </a:rPr>
              <a:t>ОФОРМЛЕННЯ </a:t>
            </a:r>
            <a:r>
              <a:rPr sz="1800" b="1" spc="-15" dirty="0">
                <a:latin typeface="Arial"/>
                <a:cs typeface="Arial"/>
              </a:rPr>
              <a:t>КОНЦЕНТРОВАНИХ РОЗЧИНІВ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ДЛЯ</a:t>
            </a:r>
            <a:endParaRPr sz="1800">
              <a:latin typeface="Arial"/>
              <a:cs typeface="Arial"/>
            </a:endParaRPr>
          </a:p>
          <a:p>
            <a:pPr marL="978535">
              <a:lnSpc>
                <a:spcPct val="100000"/>
              </a:lnSpc>
            </a:pPr>
            <a:r>
              <a:rPr sz="1800" b="1" spc="-15" dirty="0">
                <a:latin typeface="Arial"/>
                <a:cs typeface="Arial"/>
              </a:rPr>
              <a:t>ВИКОРИСТАННЯ </a:t>
            </a:r>
            <a:r>
              <a:rPr sz="1800" b="1" dirty="0">
                <a:latin typeface="Arial"/>
                <a:cs typeface="Arial"/>
              </a:rPr>
              <a:t>ЯК </a:t>
            </a:r>
            <a:r>
              <a:rPr sz="1800" b="1" spc="-10" dirty="0">
                <a:latin typeface="Arial"/>
                <a:cs typeface="Arial"/>
              </a:rPr>
              <a:t>ВНУТРІШНЬОАПТЕЧНОЇ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ЗАГОТОВКИ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>
              <a:latin typeface="Arial"/>
              <a:cs typeface="Arial"/>
            </a:endParaRPr>
          </a:p>
          <a:p>
            <a:pPr marL="942975">
              <a:lnSpc>
                <a:spcPct val="100000"/>
              </a:lnSpc>
            </a:pPr>
            <a:r>
              <a:rPr sz="2000" b="1" spc="-20" dirty="0">
                <a:latin typeface="Arial"/>
                <a:cs typeface="Arial"/>
              </a:rPr>
              <a:t>Розведення </a:t>
            </a:r>
            <a:r>
              <a:rPr sz="2000" b="1" spc="-5" dirty="0">
                <a:latin typeface="Arial"/>
                <a:cs typeface="Arial"/>
              </a:rPr>
              <a:t>та </a:t>
            </a:r>
            <a:r>
              <a:rPr sz="2000" b="1" spc="-10" dirty="0">
                <a:latin typeface="Arial"/>
                <a:cs typeface="Arial"/>
              </a:rPr>
              <a:t>укріплення</a:t>
            </a:r>
            <a:r>
              <a:rPr sz="2000" b="1" spc="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концентрованих</a:t>
            </a:r>
            <a:endParaRPr sz="2000">
              <a:latin typeface="Arial"/>
              <a:cs typeface="Arial"/>
            </a:endParaRPr>
          </a:p>
          <a:p>
            <a:pPr marR="114935" algn="ctr">
              <a:lnSpc>
                <a:spcPct val="100000"/>
              </a:lnSpc>
            </a:pPr>
            <a:r>
              <a:rPr sz="2000" b="1" spc="-15" dirty="0">
                <a:latin typeface="Arial"/>
                <a:cs typeface="Arial"/>
              </a:rPr>
              <a:t>розчинів</a:t>
            </a:r>
            <a:endParaRPr sz="2000">
              <a:latin typeface="Arial"/>
              <a:cs typeface="Arial"/>
            </a:endParaRPr>
          </a:p>
          <a:p>
            <a:pPr marL="182245">
              <a:lnSpc>
                <a:spcPct val="100000"/>
              </a:lnSpc>
              <a:spcBef>
                <a:spcPts val="1430"/>
              </a:spcBef>
            </a:pPr>
            <a:r>
              <a:rPr sz="1600" b="1" i="1" spc="-10" dirty="0">
                <a:latin typeface="Arial"/>
                <a:cs typeface="Arial"/>
              </a:rPr>
              <a:t>Якщо, </a:t>
            </a:r>
            <a:r>
              <a:rPr sz="1600" b="1" i="1" spc="-15" dirty="0">
                <a:latin typeface="Arial"/>
                <a:cs typeface="Arial"/>
              </a:rPr>
              <a:t>розчин </a:t>
            </a:r>
            <a:r>
              <a:rPr sz="1600" b="1" i="1" spc="-10" dirty="0">
                <a:latin typeface="Arial"/>
                <a:cs typeface="Arial"/>
              </a:rPr>
              <a:t>виявився </a:t>
            </a:r>
            <a:r>
              <a:rPr sz="1600" b="1" i="1" spc="-5" dirty="0">
                <a:latin typeface="Arial"/>
                <a:cs typeface="Arial"/>
              </a:rPr>
              <a:t>міцнішим, </a:t>
            </a:r>
            <a:r>
              <a:rPr sz="1600" b="1" i="1" dirty="0">
                <a:latin typeface="Arial"/>
                <a:cs typeface="Arial"/>
              </a:rPr>
              <a:t>ніж потрібно, </a:t>
            </a:r>
            <a:r>
              <a:rPr sz="1600" b="1" i="1" spc="-15" dirty="0">
                <a:latin typeface="Arial"/>
                <a:cs typeface="Arial"/>
              </a:rPr>
              <a:t>його </a:t>
            </a:r>
            <a:r>
              <a:rPr sz="1600" b="1" i="1" spc="-10" dirty="0">
                <a:latin typeface="Arial"/>
                <a:cs typeface="Arial"/>
              </a:rPr>
              <a:t>розводять</a:t>
            </a:r>
            <a:r>
              <a:rPr sz="1600" b="1" i="1" spc="60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водою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66815" y="4822696"/>
            <a:ext cx="1264158" cy="19560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499604" y="342900"/>
            <a:ext cx="1612392" cy="21511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89737" y="1709927"/>
            <a:ext cx="5485765" cy="3614420"/>
            <a:chOff x="189737" y="1709927"/>
            <a:chExt cx="5485765" cy="3614420"/>
          </a:xfrm>
        </p:grpSpPr>
        <p:sp>
          <p:nvSpPr>
            <p:cNvPr id="6" name="object 6"/>
            <p:cNvSpPr/>
            <p:nvPr/>
          </p:nvSpPr>
          <p:spPr>
            <a:xfrm>
              <a:off x="189737" y="1709927"/>
              <a:ext cx="5485638" cy="361416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5838" y="1736216"/>
              <a:ext cx="5400294" cy="352882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5838" y="1736216"/>
              <a:ext cx="5400675" cy="3529329"/>
            </a:xfrm>
            <a:custGeom>
              <a:avLst/>
              <a:gdLst/>
              <a:ahLst/>
              <a:cxnLst/>
              <a:rect l="l" t="t" r="r" b="b"/>
              <a:pathLst>
                <a:path w="5400675" h="3529329">
                  <a:moveTo>
                    <a:pt x="0" y="588137"/>
                  </a:moveTo>
                  <a:lnTo>
                    <a:pt x="1949" y="539894"/>
                  </a:lnTo>
                  <a:lnTo>
                    <a:pt x="7697" y="492726"/>
                  </a:lnTo>
                  <a:lnTo>
                    <a:pt x="17093" y="446785"/>
                  </a:lnTo>
                  <a:lnTo>
                    <a:pt x="29984" y="402222"/>
                  </a:lnTo>
                  <a:lnTo>
                    <a:pt x="46219" y="359187"/>
                  </a:lnTo>
                  <a:lnTo>
                    <a:pt x="65647" y="317833"/>
                  </a:lnTo>
                  <a:lnTo>
                    <a:pt x="88117" y="278310"/>
                  </a:lnTo>
                  <a:lnTo>
                    <a:pt x="113478" y="240770"/>
                  </a:lnTo>
                  <a:lnTo>
                    <a:pt x="141577" y="205364"/>
                  </a:lnTo>
                  <a:lnTo>
                    <a:pt x="172264" y="172243"/>
                  </a:lnTo>
                  <a:lnTo>
                    <a:pt x="205387" y="141559"/>
                  </a:lnTo>
                  <a:lnTo>
                    <a:pt x="240795" y="113462"/>
                  </a:lnTo>
                  <a:lnTo>
                    <a:pt x="278336" y="88105"/>
                  </a:lnTo>
                  <a:lnTo>
                    <a:pt x="317860" y="65637"/>
                  </a:lnTo>
                  <a:lnTo>
                    <a:pt x="359214" y="46212"/>
                  </a:lnTo>
                  <a:lnTo>
                    <a:pt x="402248" y="29979"/>
                  </a:lnTo>
                  <a:lnTo>
                    <a:pt x="446809" y="17090"/>
                  </a:lnTo>
                  <a:lnTo>
                    <a:pt x="492748" y="7696"/>
                  </a:lnTo>
                  <a:lnTo>
                    <a:pt x="539912" y="1949"/>
                  </a:lnTo>
                  <a:lnTo>
                    <a:pt x="588149" y="0"/>
                  </a:lnTo>
                  <a:lnTo>
                    <a:pt x="4812157" y="0"/>
                  </a:lnTo>
                  <a:lnTo>
                    <a:pt x="4860399" y="1949"/>
                  </a:lnTo>
                  <a:lnTo>
                    <a:pt x="4907567" y="7696"/>
                  </a:lnTo>
                  <a:lnTo>
                    <a:pt x="4953508" y="17090"/>
                  </a:lnTo>
                  <a:lnTo>
                    <a:pt x="4998071" y="29979"/>
                  </a:lnTo>
                  <a:lnTo>
                    <a:pt x="5041106" y="46212"/>
                  </a:lnTo>
                  <a:lnTo>
                    <a:pt x="5082460" y="65637"/>
                  </a:lnTo>
                  <a:lnTo>
                    <a:pt x="5121983" y="88105"/>
                  </a:lnTo>
                  <a:lnTo>
                    <a:pt x="5159523" y="113462"/>
                  </a:lnTo>
                  <a:lnTo>
                    <a:pt x="5194929" y="141559"/>
                  </a:lnTo>
                  <a:lnTo>
                    <a:pt x="5228050" y="172243"/>
                  </a:lnTo>
                  <a:lnTo>
                    <a:pt x="5258734" y="205364"/>
                  </a:lnTo>
                  <a:lnTo>
                    <a:pt x="5286831" y="240770"/>
                  </a:lnTo>
                  <a:lnTo>
                    <a:pt x="5312188" y="278310"/>
                  </a:lnTo>
                  <a:lnTo>
                    <a:pt x="5334656" y="317833"/>
                  </a:lnTo>
                  <a:lnTo>
                    <a:pt x="5354081" y="359187"/>
                  </a:lnTo>
                  <a:lnTo>
                    <a:pt x="5370314" y="402222"/>
                  </a:lnTo>
                  <a:lnTo>
                    <a:pt x="5383203" y="446785"/>
                  </a:lnTo>
                  <a:lnTo>
                    <a:pt x="5392597" y="492726"/>
                  </a:lnTo>
                  <a:lnTo>
                    <a:pt x="5398344" y="539894"/>
                  </a:lnTo>
                  <a:lnTo>
                    <a:pt x="5400294" y="588137"/>
                  </a:lnTo>
                  <a:lnTo>
                    <a:pt x="5400294" y="2940685"/>
                  </a:lnTo>
                  <a:lnTo>
                    <a:pt x="5398344" y="2988927"/>
                  </a:lnTo>
                  <a:lnTo>
                    <a:pt x="5392597" y="3036095"/>
                  </a:lnTo>
                  <a:lnTo>
                    <a:pt x="5383203" y="3082036"/>
                  </a:lnTo>
                  <a:lnTo>
                    <a:pt x="5370314" y="3126599"/>
                  </a:lnTo>
                  <a:lnTo>
                    <a:pt x="5354081" y="3169634"/>
                  </a:lnTo>
                  <a:lnTo>
                    <a:pt x="5334656" y="3210988"/>
                  </a:lnTo>
                  <a:lnTo>
                    <a:pt x="5312188" y="3250511"/>
                  </a:lnTo>
                  <a:lnTo>
                    <a:pt x="5286831" y="3288051"/>
                  </a:lnTo>
                  <a:lnTo>
                    <a:pt x="5258734" y="3323457"/>
                  </a:lnTo>
                  <a:lnTo>
                    <a:pt x="5228050" y="3356578"/>
                  </a:lnTo>
                  <a:lnTo>
                    <a:pt x="5194929" y="3387262"/>
                  </a:lnTo>
                  <a:lnTo>
                    <a:pt x="5159523" y="3415359"/>
                  </a:lnTo>
                  <a:lnTo>
                    <a:pt x="5121983" y="3440716"/>
                  </a:lnTo>
                  <a:lnTo>
                    <a:pt x="5082460" y="3463184"/>
                  </a:lnTo>
                  <a:lnTo>
                    <a:pt x="5041106" y="3482609"/>
                  </a:lnTo>
                  <a:lnTo>
                    <a:pt x="4998071" y="3498842"/>
                  </a:lnTo>
                  <a:lnTo>
                    <a:pt x="4953508" y="3511731"/>
                  </a:lnTo>
                  <a:lnTo>
                    <a:pt x="4907567" y="3521125"/>
                  </a:lnTo>
                  <a:lnTo>
                    <a:pt x="4860399" y="3526872"/>
                  </a:lnTo>
                  <a:lnTo>
                    <a:pt x="4812157" y="3528822"/>
                  </a:lnTo>
                  <a:lnTo>
                    <a:pt x="588149" y="3528822"/>
                  </a:lnTo>
                  <a:lnTo>
                    <a:pt x="539912" y="3526872"/>
                  </a:lnTo>
                  <a:lnTo>
                    <a:pt x="492748" y="3521125"/>
                  </a:lnTo>
                  <a:lnTo>
                    <a:pt x="446809" y="3511731"/>
                  </a:lnTo>
                  <a:lnTo>
                    <a:pt x="402248" y="3498842"/>
                  </a:lnTo>
                  <a:lnTo>
                    <a:pt x="359214" y="3482609"/>
                  </a:lnTo>
                  <a:lnTo>
                    <a:pt x="317860" y="3463184"/>
                  </a:lnTo>
                  <a:lnTo>
                    <a:pt x="278336" y="3440716"/>
                  </a:lnTo>
                  <a:lnTo>
                    <a:pt x="240795" y="3415359"/>
                  </a:lnTo>
                  <a:lnTo>
                    <a:pt x="205387" y="3387262"/>
                  </a:lnTo>
                  <a:lnTo>
                    <a:pt x="172264" y="3356578"/>
                  </a:lnTo>
                  <a:lnTo>
                    <a:pt x="141577" y="3323457"/>
                  </a:lnTo>
                  <a:lnTo>
                    <a:pt x="113478" y="3288051"/>
                  </a:lnTo>
                  <a:lnTo>
                    <a:pt x="88117" y="3250511"/>
                  </a:lnTo>
                  <a:lnTo>
                    <a:pt x="65647" y="3210988"/>
                  </a:lnTo>
                  <a:lnTo>
                    <a:pt x="46219" y="3169634"/>
                  </a:lnTo>
                  <a:lnTo>
                    <a:pt x="29984" y="3126599"/>
                  </a:lnTo>
                  <a:lnTo>
                    <a:pt x="17093" y="3082036"/>
                  </a:lnTo>
                  <a:lnTo>
                    <a:pt x="7697" y="3036095"/>
                  </a:lnTo>
                  <a:lnTo>
                    <a:pt x="1949" y="2988927"/>
                  </a:lnTo>
                  <a:lnTo>
                    <a:pt x="0" y="2940685"/>
                  </a:lnTo>
                  <a:lnTo>
                    <a:pt x="0" y="588137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31037" y="2628392"/>
            <a:ext cx="480314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де: </a:t>
            </a:r>
            <a:r>
              <a:rPr sz="1600" dirty="0">
                <a:latin typeface="Arial"/>
                <a:cs typeface="Arial"/>
              </a:rPr>
              <a:t>Х – кількість </a:t>
            </a:r>
            <a:r>
              <a:rPr sz="1600" spc="-15" dirty="0">
                <a:latin typeface="Arial"/>
                <a:cs typeface="Arial"/>
              </a:rPr>
              <a:t>води </a:t>
            </a:r>
            <a:r>
              <a:rPr sz="1600" spc="-5" dirty="0">
                <a:latin typeface="Arial"/>
                <a:cs typeface="Arial"/>
              </a:rPr>
              <a:t>для </a:t>
            </a:r>
            <a:r>
              <a:rPr sz="1600" spc="-15" dirty="0">
                <a:latin typeface="Arial"/>
                <a:cs typeface="Arial"/>
              </a:rPr>
              <a:t>розведення </a:t>
            </a:r>
            <a:r>
              <a:rPr sz="1600" spc="-35" dirty="0">
                <a:latin typeface="Arial"/>
                <a:cs typeface="Arial"/>
              </a:rPr>
              <a:t>розчину, </a:t>
            </a:r>
            <a:r>
              <a:rPr sz="1600" dirty="0">
                <a:latin typeface="Arial"/>
                <a:cs typeface="Arial"/>
              </a:rPr>
              <a:t>мл;  А – </a:t>
            </a:r>
            <a:r>
              <a:rPr sz="1600" spc="-5" dirty="0">
                <a:latin typeface="Arial"/>
                <a:cs typeface="Arial"/>
              </a:rPr>
              <a:t>об'єм </a:t>
            </a:r>
            <a:r>
              <a:rPr sz="1600" spc="-20" dirty="0">
                <a:latin typeface="Arial"/>
                <a:cs typeface="Arial"/>
              </a:rPr>
              <a:t>виготовленого </a:t>
            </a:r>
            <a:r>
              <a:rPr sz="1600" spc="-35" dirty="0">
                <a:latin typeface="Arial"/>
                <a:cs typeface="Arial"/>
              </a:rPr>
              <a:t>розчину,</a:t>
            </a:r>
            <a:r>
              <a:rPr sz="1600" spc="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мл;</a:t>
            </a:r>
            <a:endParaRPr sz="1600">
              <a:latin typeface="Arial"/>
              <a:cs typeface="Arial"/>
            </a:endParaRPr>
          </a:p>
          <a:p>
            <a:pPr marL="355600" marR="704215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С – фактична </a:t>
            </a:r>
            <a:r>
              <a:rPr sz="1600" spc="-5" dirty="0">
                <a:latin typeface="Arial"/>
                <a:cs typeface="Arial"/>
              </a:rPr>
              <a:t>концентрація </a:t>
            </a:r>
            <a:r>
              <a:rPr sz="1600" spc="-35" dirty="0">
                <a:latin typeface="Arial"/>
                <a:cs typeface="Arial"/>
              </a:rPr>
              <a:t>розчину, </a:t>
            </a:r>
            <a:r>
              <a:rPr sz="1600" spc="-5" dirty="0">
                <a:latin typeface="Arial"/>
                <a:cs typeface="Arial"/>
              </a:rPr>
              <a:t>%;  </a:t>
            </a:r>
            <a:r>
              <a:rPr sz="1600" dirty="0">
                <a:latin typeface="Arial"/>
                <a:cs typeface="Arial"/>
              </a:rPr>
              <a:t>В – </a:t>
            </a:r>
            <a:r>
              <a:rPr sz="1600" spc="-10" dirty="0">
                <a:latin typeface="Arial"/>
                <a:cs typeface="Arial"/>
              </a:rPr>
              <a:t>необхідна </a:t>
            </a:r>
            <a:r>
              <a:rPr sz="1600" spc="-5" dirty="0">
                <a:latin typeface="Arial"/>
                <a:cs typeface="Arial"/>
              </a:rPr>
              <a:t>концентрація </a:t>
            </a:r>
            <a:r>
              <a:rPr sz="1600" spc="-35" dirty="0">
                <a:latin typeface="Arial"/>
                <a:cs typeface="Arial"/>
              </a:rPr>
              <a:t>розчину,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%;</a:t>
            </a:r>
            <a:endParaRPr sz="16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d – </a:t>
            </a:r>
            <a:r>
              <a:rPr sz="1600" spc="-5" dirty="0">
                <a:latin typeface="Arial"/>
                <a:cs typeface="Arial"/>
              </a:rPr>
              <a:t>густина </a:t>
            </a:r>
            <a:r>
              <a:rPr sz="1600" spc="-15" dirty="0">
                <a:latin typeface="Arial"/>
                <a:cs typeface="Arial"/>
              </a:rPr>
              <a:t>розчину </a:t>
            </a:r>
            <a:r>
              <a:rPr sz="1600" spc="-10" dirty="0">
                <a:latin typeface="Arial"/>
                <a:cs typeface="Arial"/>
              </a:rPr>
              <a:t>необхідної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концентрації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038850" y="2250948"/>
            <a:ext cx="3110865" cy="2533015"/>
            <a:chOff x="6038850" y="2250948"/>
            <a:chExt cx="3110865" cy="2533015"/>
          </a:xfrm>
        </p:grpSpPr>
        <p:sp>
          <p:nvSpPr>
            <p:cNvPr id="11" name="object 11"/>
            <p:cNvSpPr/>
            <p:nvPr/>
          </p:nvSpPr>
          <p:spPr>
            <a:xfrm>
              <a:off x="6038850" y="2250948"/>
              <a:ext cx="3105150" cy="25328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076950" y="2321052"/>
              <a:ext cx="3012948" cy="245287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84951" y="2277237"/>
              <a:ext cx="3059429" cy="244754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084951" y="2277237"/>
              <a:ext cx="3059430" cy="2447925"/>
            </a:xfrm>
            <a:custGeom>
              <a:avLst/>
              <a:gdLst/>
              <a:ahLst/>
              <a:cxnLst/>
              <a:rect l="l" t="t" r="r" b="b"/>
              <a:pathLst>
                <a:path w="3059429" h="2447925">
                  <a:moveTo>
                    <a:pt x="0" y="407924"/>
                  </a:moveTo>
                  <a:lnTo>
                    <a:pt x="2744" y="360350"/>
                  </a:lnTo>
                  <a:lnTo>
                    <a:pt x="10773" y="314388"/>
                  </a:lnTo>
                  <a:lnTo>
                    <a:pt x="23780" y="270344"/>
                  </a:lnTo>
                  <a:lnTo>
                    <a:pt x="41460" y="228525"/>
                  </a:lnTo>
                  <a:lnTo>
                    <a:pt x="63506" y="189237"/>
                  </a:lnTo>
                  <a:lnTo>
                    <a:pt x="89613" y="152785"/>
                  </a:lnTo>
                  <a:lnTo>
                    <a:pt x="119475" y="119475"/>
                  </a:lnTo>
                  <a:lnTo>
                    <a:pt x="152785" y="89613"/>
                  </a:lnTo>
                  <a:lnTo>
                    <a:pt x="189237" y="63506"/>
                  </a:lnTo>
                  <a:lnTo>
                    <a:pt x="228525" y="41460"/>
                  </a:lnTo>
                  <a:lnTo>
                    <a:pt x="270344" y="23780"/>
                  </a:lnTo>
                  <a:lnTo>
                    <a:pt x="314388" y="10773"/>
                  </a:lnTo>
                  <a:lnTo>
                    <a:pt x="360350" y="2744"/>
                  </a:lnTo>
                  <a:lnTo>
                    <a:pt x="407924" y="0"/>
                  </a:lnTo>
                  <a:lnTo>
                    <a:pt x="2651505" y="0"/>
                  </a:lnTo>
                  <a:lnTo>
                    <a:pt x="2699079" y="2744"/>
                  </a:lnTo>
                  <a:lnTo>
                    <a:pt x="2745041" y="10773"/>
                  </a:lnTo>
                  <a:lnTo>
                    <a:pt x="2789085" y="23780"/>
                  </a:lnTo>
                  <a:lnTo>
                    <a:pt x="2830904" y="41460"/>
                  </a:lnTo>
                  <a:lnTo>
                    <a:pt x="2870192" y="63506"/>
                  </a:lnTo>
                  <a:lnTo>
                    <a:pt x="2906644" y="89613"/>
                  </a:lnTo>
                  <a:lnTo>
                    <a:pt x="2939954" y="119475"/>
                  </a:lnTo>
                  <a:lnTo>
                    <a:pt x="2969816" y="152785"/>
                  </a:lnTo>
                  <a:lnTo>
                    <a:pt x="2995923" y="189237"/>
                  </a:lnTo>
                  <a:lnTo>
                    <a:pt x="3017969" y="228525"/>
                  </a:lnTo>
                  <a:lnTo>
                    <a:pt x="3035649" y="270344"/>
                  </a:lnTo>
                  <a:lnTo>
                    <a:pt x="3048656" y="314388"/>
                  </a:lnTo>
                  <a:lnTo>
                    <a:pt x="3056685" y="360350"/>
                  </a:lnTo>
                  <a:lnTo>
                    <a:pt x="3059429" y="407924"/>
                  </a:lnTo>
                  <a:lnTo>
                    <a:pt x="3059429" y="2039620"/>
                  </a:lnTo>
                  <a:lnTo>
                    <a:pt x="3056685" y="2087193"/>
                  </a:lnTo>
                  <a:lnTo>
                    <a:pt x="3048656" y="2133155"/>
                  </a:lnTo>
                  <a:lnTo>
                    <a:pt x="3035649" y="2177199"/>
                  </a:lnTo>
                  <a:lnTo>
                    <a:pt x="3017969" y="2219018"/>
                  </a:lnTo>
                  <a:lnTo>
                    <a:pt x="2995923" y="2258306"/>
                  </a:lnTo>
                  <a:lnTo>
                    <a:pt x="2969816" y="2294758"/>
                  </a:lnTo>
                  <a:lnTo>
                    <a:pt x="2939954" y="2328068"/>
                  </a:lnTo>
                  <a:lnTo>
                    <a:pt x="2906644" y="2357930"/>
                  </a:lnTo>
                  <a:lnTo>
                    <a:pt x="2870192" y="2384037"/>
                  </a:lnTo>
                  <a:lnTo>
                    <a:pt x="2830904" y="2406083"/>
                  </a:lnTo>
                  <a:lnTo>
                    <a:pt x="2789085" y="2423763"/>
                  </a:lnTo>
                  <a:lnTo>
                    <a:pt x="2745041" y="2436770"/>
                  </a:lnTo>
                  <a:lnTo>
                    <a:pt x="2699079" y="2444799"/>
                  </a:lnTo>
                  <a:lnTo>
                    <a:pt x="2651505" y="2447544"/>
                  </a:lnTo>
                  <a:lnTo>
                    <a:pt x="407924" y="2447544"/>
                  </a:lnTo>
                  <a:lnTo>
                    <a:pt x="360350" y="2444799"/>
                  </a:lnTo>
                  <a:lnTo>
                    <a:pt x="314388" y="2436770"/>
                  </a:lnTo>
                  <a:lnTo>
                    <a:pt x="270344" y="2423763"/>
                  </a:lnTo>
                  <a:lnTo>
                    <a:pt x="228525" y="2406083"/>
                  </a:lnTo>
                  <a:lnTo>
                    <a:pt x="189237" y="2384037"/>
                  </a:lnTo>
                  <a:lnTo>
                    <a:pt x="152785" y="2357930"/>
                  </a:lnTo>
                  <a:lnTo>
                    <a:pt x="119475" y="2328068"/>
                  </a:lnTo>
                  <a:lnTo>
                    <a:pt x="89613" y="2294758"/>
                  </a:lnTo>
                  <a:lnTo>
                    <a:pt x="63506" y="2258306"/>
                  </a:lnTo>
                  <a:lnTo>
                    <a:pt x="41460" y="2219018"/>
                  </a:lnTo>
                  <a:lnTo>
                    <a:pt x="23780" y="2177199"/>
                  </a:lnTo>
                  <a:lnTo>
                    <a:pt x="10773" y="2133155"/>
                  </a:lnTo>
                  <a:lnTo>
                    <a:pt x="2744" y="2087193"/>
                  </a:lnTo>
                  <a:lnTo>
                    <a:pt x="0" y="2039620"/>
                  </a:lnTo>
                  <a:lnTo>
                    <a:pt x="0" y="40792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228079" y="2384551"/>
            <a:ext cx="213868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Перевірка</a:t>
            </a:r>
            <a:r>
              <a:rPr sz="1600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розрахунків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28079" y="2872231"/>
            <a:ext cx="2719705" cy="17329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21,08 </a:t>
            </a:r>
            <a:r>
              <a:rPr sz="1600" dirty="0">
                <a:latin typeface="Arial"/>
                <a:cs typeface="Arial"/>
              </a:rPr>
              <a:t>× </a:t>
            </a:r>
            <a:r>
              <a:rPr sz="1600" spc="-5" dirty="0">
                <a:latin typeface="Arial"/>
                <a:cs typeface="Arial"/>
              </a:rPr>
              <a:t>0,26 </a:t>
            </a:r>
            <a:r>
              <a:rPr sz="1600" spc="-10" dirty="0">
                <a:latin typeface="Arial"/>
                <a:cs typeface="Arial"/>
              </a:rPr>
              <a:t>(КЗО)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5,5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(мл)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(1000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5" dirty="0">
                <a:latin typeface="Arial"/>
                <a:cs typeface="Arial"/>
              </a:rPr>
              <a:t>5,5)=1005,5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(мл)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Arial"/>
                <a:cs typeface="Arial"/>
              </a:rPr>
              <a:t>1005,5 </a:t>
            </a:r>
            <a:r>
              <a:rPr sz="1600" dirty="0">
                <a:latin typeface="Arial"/>
                <a:cs typeface="Arial"/>
              </a:rPr>
              <a:t>мл – </a:t>
            </a:r>
            <a:r>
              <a:rPr sz="1600" spc="-5" dirty="0">
                <a:latin typeface="Arial"/>
                <a:cs typeface="Arial"/>
              </a:rPr>
              <a:t>201,08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NaBr</a:t>
            </a:r>
            <a:endParaRPr sz="16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(180,0 + </a:t>
            </a:r>
            <a:r>
              <a:rPr sz="1600" spc="-5" dirty="0">
                <a:latin typeface="Arial"/>
                <a:cs typeface="Arial"/>
              </a:rPr>
              <a:t>21,08)</a:t>
            </a:r>
            <a:endParaRPr sz="1600">
              <a:latin typeface="Arial"/>
              <a:cs typeface="Arial"/>
            </a:endParaRPr>
          </a:p>
          <a:p>
            <a:pPr marL="127000" marR="1287780" indent="2286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100 </a:t>
            </a:r>
            <a:r>
              <a:rPr sz="1600" dirty="0">
                <a:latin typeface="Arial"/>
                <a:cs typeface="Arial"/>
              </a:rPr>
              <a:t>мл – х  х = 20,0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NaBr,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топто </a:t>
            </a:r>
            <a:r>
              <a:rPr sz="1600" spc="-5" dirty="0">
                <a:latin typeface="Arial"/>
                <a:cs typeface="Arial"/>
              </a:rPr>
              <a:t>20 </a:t>
            </a:r>
            <a:r>
              <a:rPr sz="1600" dirty="0">
                <a:latin typeface="Arial"/>
                <a:cs typeface="Arial"/>
              </a:rPr>
              <a:t>%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розчин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18515" y="1008888"/>
            <a:ext cx="7138670" cy="2543810"/>
            <a:chOff x="318515" y="1008888"/>
            <a:chExt cx="7138670" cy="2543810"/>
          </a:xfrm>
        </p:grpSpPr>
        <p:sp>
          <p:nvSpPr>
            <p:cNvPr id="18" name="object 18"/>
            <p:cNvSpPr/>
            <p:nvPr/>
          </p:nvSpPr>
          <p:spPr>
            <a:xfrm>
              <a:off x="318515" y="1066787"/>
              <a:ext cx="7138416" cy="53036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07897" y="1008888"/>
              <a:ext cx="6358128" cy="71170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4230" y="1052703"/>
              <a:ext cx="7129272" cy="52120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36132" y="3449320"/>
              <a:ext cx="448945" cy="103505"/>
            </a:xfrm>
            <a:custGeom>
              <a:avLst/>
              <a:gdLst/>
              <a:ahLst/>
              <a:cxnLst/>
              <a:rect l="l" t="t" r="r" b="b"/>
              <a:pathLst>
                <a:path w="448945" h="103504">
                  <a:moveTo>
                    <a:pt x="423581" y="51688"/>
                  </a:moveTo>
                  <a:lnTo>
                    <a:pt x="356742" y="90677"/>
                  </a:lnTo>
                  <a:lnTo>
                    <a:pt x="353821" y="92455"/>
                  </a:lnTo>
                  <a:lnTo>
                    <a:pt x="352678" y="96265"/>
                  </a:lnTo>
                  <a:lnTo>
                    <a:pt x="356234" y="102362"/>
                  </a:lnTo>
                  <a:lnTo>
                    <a:pt x="360171" y="103377"/>
                  </a:lnTo>
                  <a:lnTo>
                    <a:pt x="437927" y="58038"/>
                  </a:lnTo>
                  <a:lnTo>
                    <a:pt x="436244" y="58038"/>
                  </a:lnTo>
                  <a:lnTo>
                    <a:pt x="436244" y="57150"/>
                  </a:lnTo>
                  <a:lnTo>
                    <a:pt x="432942" y="57150"/>
                  </a:lnTo>
                  <a:lnTo>
                    <a:pt x="423581" y="51688"/>
                  </a:lnTo>
                  <a:close/>
                </a:path>
                <a:path w="448945" h="103504">
                  <a:moveTo>
                    <a:pt x="412695" y="45338"/>
                  </a:moveTo>
                  <a:lnTo>
                    <a:pt x="0" y="45338"/>
                  </a:lnTo>
                  <a:lnTo>
                    <a:pt x="0" y="58038"/>
                  </a:lnTo>
                  <a:lnTo>
                    <a:pt x="412695" y="58038"/>
                  </a:lnTo>
                  <a:lnTo>
                    <a:pt x="423581" y="51688"/>
                  </a:lnTo>
                  <a:lnTo>
                    <a:pt x="412695" y="45338"/>
                  </a:lnTo>
                  <a:close/>
                </a:path>
                <a:path w="448945" h="103504">
                  <a:moveTo>
                    <a:pt x="437927" y="45338"/>
                  </a:moveTo>
                  <a:lnTo>
                    <a:pt x="436244" y="45338"/>
                  </a:lnTo>
                  <a:lnTo>
                    <a:pt x="436244" y="58038"/>
                  </a:lnTo>
                  <a:lnTo>
                    <a:pt x="437927" y="58038"/>
                  </a:lnTo>
                  <a:lnTo>
                    <a:pt x="448817" y="51688"/>
                  </a:lnTo>
                  <a:lnTo>
                    <a:pt x="437927" y="45338"/>
                  </a:lnTo>
                  <a:close/>
                </a:path>
                <a:path w="448945" h="103504">
                  <a:moveTo>
                    <a:pt x="432942" y="46227"/>
                  </a:moveTo>
                  <a:lnTo>
                    <a:pt x="423581" y="51688"/>
                  </a:lnTo>
                  <a:lnTo>
                    <a:pt x="432942" y="57150"/>
                  </a:lnTo>
                  <a:lnTo>
                    <a:pt x="432942" y="46227"/>
                  </a:lnTo>
                  <a:close/>
                </a:path>
                <a:path w="448945" h="103504">
                  <a:moveTo>
                    <a:pt x="436244" y="46227"/>
                  </a:moveTo>
                  <a:lnTo>
                    <a:pt x="432942" y="46227"/>
                  </a:lnTo>
                  <a:lnTo>
                    <a:pt x="432942" y="57150"/>
                  </a:lnTo>
                  <a:lnTo>
                    <a:pt x="436244" y="57150"/>
                  </a:lnTo>
                  <a:lnTo>
                    <a:pt x="436244" y="46227"/>
                  </a:lnTo>
                  <a:close/>
                </a:path>
                <a:path w="448945" h="103504">
                  <a:moveTo>
                    <a:pt x="360171" y="0"/>
                  </a:moveTo>
                  <a:lnTo>
                    <a:pt x="356234" y="1015"/>
                  </a:lnTo>
                  <a:lnTo>
                    <a:pt x="352678" y="7112"/>
                  </a:lnTo>
                  <a:lnTo>
                    <a:pt x="353821" y="10921"/>
                  </a:lnTo>
                  <a:lnTo>
                    <a:pt x="356742" y="12700"/>
                  </a:lnTo>
                  <a:lnTo>
                    <a:pt x="423581" y="51688"/>
                  </a:lnTo>
                  <a:lnTo>
                    <a:pt x="432942" y="46227"/>
                  </a:lnTo>
                  <a:lnTo>
                    <a:pt x="436244" y="46227"/>
                  </a:lnTo>
                  <a:lnTo>
                    <a:pt x="436244" y="45338"/>
                  </a:lnTo>
                  <a:lnTo>
                    <a:pt x="437927" y="45338"/>
                  </a:lnTo>
                  <a:lnTo>
                    <a:pt x="360171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375845" y="2121744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6510" y="0"/>
                  </a:lnTo>
                </a:path>
              </a:pathLst>
            </a:custGeom>
            <a:ln w="111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457341" y="1794704"/>
            <a:ext cx="993140" cy="298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i="1" spc="215" dirty="0">
                <a:latin typeface="Times New Roman"/>
                <a:cs typeface="Times New Roman"/>
              </a:rPr>
              <a:t>A</a:t>
            </a:r>
            <a:r>
              <a:rPr sz="1800" spc="215" dirty="0">
                <a:latin typeface="Times New Roman"/>
                <a:cs typeface="Times New Roman"/>
              </a:rPr>
              <a:t>(</a:t>
            </a:r>
            <a:r>
              <a:rPr sz="1800" i="1" spc="215" dirty="0">
                <a:latin typeface="Times New Roman"/>
                <a:cs typeface="Times New Roman"/>
              </a:rPr>
              <a:t>B</a:t>
            </a:r>
            <a:r>
              <a:rPr sz="1800" i="1" spc="-120" dirty="0">
                <a:latin typeface="Times New Roman"/>
                <a:cs typeface="Times New Roman"/>
              </a:rPr>
              <a:t> </a:t>
            </a:r>
            <a:r>
              <a:rPr sz="1800" spc="210" dirty="0">
                <a:latin typeface="Symbol"/>
                <a:cs typeface="Symbol"/>
              </a:rPr>
              <a:t></a:t>
            </a:r>
            <a:r>
              <a:rPr sz="1800" spc="-204" dirty="0">
                <a:latin typeface="Times New Roman"/>
                <a:cs typeface="Times New Roman"/>
              </a:rPr>
              <a:t> </a:t>
            </a:r>
            <a:r>
              <a:rPr sz="1800" i="1" spc="250" dirty="0">
                <a:latin typeface="Times New Roman"/>
                <a:cs typeface="Times New Roman"/>
              </a:rPr>
              <a:t>C</a:t>
            </a:r>
            <a:r>
              <a:rPr sz="1800" spc="25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72436" y="1938438"/>
            <a:ext cx="451484" cy="298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i="1" spc="235" dirty="0">
                <a:latin typeface="Times New Roman"/>
                <a:cs typeface="Times New Roman"/>
              </a:rPr>
              <a:t>X</a:t>
            </a:r>
            <a:r>
              <a:rPr sz="1800" i="1" spc="275" dirty="0">
                <a:latin typeface="Times New Roman"/>
                <a:cs typeface="Times New Roman"/>
              </a:rPr>
              <a:t> </a:t>
            </a:r>
            <a:r>
              <a:rPr sz="1800" spc="210" dirty="0">
                <a:latin typeface="Symbol"/>
                <a:cs typeface="Symbol"/>
              </a:rPr>
              <a:t>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50529" y="2116209"/>
            <a:ext cx="1151255" cy="298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spc="175" dirty="0">
                <a:latin typeface="Times New Roman"/>
                <a:cs typeface="Times New Roman"/>
              </a:rPr>
              <a:t>100</a:t>
            </a:r>
            <a:r>
              <a:rPr sz="1800" spc="-250" dirty="0">
                <a:latin typeface="Times New Roman"/>
                <a:cs typeface="Times New Roman"/>
              </a:rPr>
              <a:t> </a:t>
            </a:r>
            <a:r>
              <a:rPr sz="1800" spc="95" dirty="0">
                <a:latin typeface="Symbol"/>
                <a:cs typeface="Symbol"/>
              </a:rPr>
              <a:t></a:t>
            </a:r>
            <a:r>
              <a:rPr sz="1800" spc="-204" dirty="0">
                <a:latin typeface="Times New Roman"/>
                <a:cs typeface="Times New Roman"/>
              </a:rPr>
              <a:t> </a:t>
            </a:r>
            <a:r>
              <a:rPr sz="1800" i="1" spc="195" dirty="0">
                <a:latin typeface="Times New Roman"/>
                <a:cs typeface="Times New Roman"/>
              </a:rPr>
              <a:t>d</a:t>
            </a:r>
            <a:r>
              <a:rPr sz="1800" i="1" spc="70" dirty="0">
                <a:latin typeface="Times New Roman"/>
                <a:cs typeface="Times New Roman"/>
              </a:rPr>
              <a:t> </a:t>
            </a:r>
            <a:r>
              <a:rPr sz="1800" spc="210" dirty="0">
                <a:latin typeface="Symbol"/>
                <a:cs typeface="Symbol"/>
              </a:rPr>
              <a:t>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i="1" spc="235" dirty="0">
                <a:latin typeface="Times New Roman"/>
                <a:cs typeface="Times New Roman"/>
              </a:rPr>
              <a:t>B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89603" y="4398009"/>
            <a:ext cx="1278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= 21,08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NaBr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636267" y="4213877"/>
            <a:ext cx="1854835" cy="60642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225"/>
              </a:spcBef>
            </a:pP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000 (20,0 –</a:t>
            </a:r>
            <a:r>
              <a:rPr sz="1800" u="heavy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18,0</a:t>
            </a:r>
            <a:r>
              <a:rPr sz="180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spc="-5" dirty="0">
                <a:latin typeface="Times New Roman"/>
                <a:cs typeface="Times New Roman"/>
              </a:rPr>
              <a:t>100 </a:t>
            </a:r>
            <a:r>
              <a:rPr sz="1800" dirty="0">
                <a:latin typeface="Times New Roman"/>
                <a:cs typeface="Times New Roman"/>
              </a:rPr>
              <a:t>х </a:t>
            </a:r>
            <a:r>
              <a:rPr sz="1800" spc="-5" dirty="0">
                <a:latin typeface="Times New Roman"/>
                <a:cs typeface="Times New Roman"/>
              </a:rPr>
              <a:t>1,1418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20,0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89660" y="4398264"/>
            <a:ext cx="462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i="1" baseline="-6172" dirty="0">
                <a:latin typeface="Times New Roman"/>
                <a:cs typeface="Times New Roman"/>
              </a:rPr>
              <a:t>X</a:t>
            </a:r>
            <a:r>
              <a:rPr sz="2700" i="1" spc="630" baseline="-6172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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161276" y="4800598"/>
            <a:ext cx="1289303" cy="195072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-4572" y="46990"/>
            <a:ext cx="8108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/>
              <a:t>7. ОЦІНКА </a:t>
            </a:r>
            <a:r>
              <a:rPr sz="1800" spc="-10" dirty="0"/>
              <a:t>ЯКОСТІ, </a:t>
            </a:r>
            <a:r>
              <a:rPr sz="1800" spc="-15" dirty="0"/>
              <a:t>РОЗБАВЛЕННЯ </a:t>
            </a:r>
            <a:r>
              <a:rPr sz="1800" spc="-60" dirty="0"/>
              <a:t>ТА </a:t>
            </a:r>
            <a:r>
              <a:rPr sz="1800" spc="-5" dirty="0"/>
              <a:t>УКРІПЛЕННЯ, </a:t>
            </a:r>
            <a:r>
              <a:rPr sz="1800" dirty="0"/>
              <a:t>ОЦІНКА </a:t>
            </a:r>
            <a:r>
              <a:rPr sz="1800" spc="-10" dirty="0"/>
              <a:t>ЯКОСТІ</a:t>
            </a:r>
            <a:r>
              <a:rPr sz="1800" spc="85" dirty="0"/>
              <a:t> </a:t>
            </a:r>
            <a:r>
              <a:rPr sz="1800" spc="-60" dirty="0"/>
              <a:t>ТА</a:t>
            </a:r>
            <a:endParaRPr sz="1800"/>
          </a:p>
        </p:txBody>
      </p:sp>
      <p:sp>
        <p:nvSpPr>
          <p:cNvPr id="33" name="object 33"/>
          <p:cNvSpPr txBox="1"/>
          <p:nvPr/>
        </p:nvSpPr>
        <p:spPr>
          <a:xfrm>
            <a:off x="-30480" y="321564"/>
            <a:ext cx="8159115" cy="1257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9295" marR="5080" indent="-196723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ОФОРМЛЕННЯ </a:t>
            </a:r>
            <a:r>
              <a:rPr sz="1800" b="1" spc="-15" dirty="0">
                <a:latin typeface="Arial"/>
                <a:cs typeface="Arial"/>
              </a:rPr>
              <a:t>КОНЦЕНТРОВАНИХ РОЗЧИНІВ </a:t>
            </a:r>
            <a:r>
              <a:rPr sz="1800" b="1" spc="-5" dirty="0">
                <a:latin typeface="Arial"/>
                <a:cs typeface="Arial"/>
              </a:rPr>
              <a:t>ДЛЯ </a:t>
            </a:r>
            <a:r>
              <a:rPr sz="1800" b="1" spc="-20" dirty="0">
                <a:latin typeface="Arial"/>
                <a:cs typeface="Arial"/>
              </a:rPr>
              <a:t>ВИКОРИСТАННЯ </a:t>
            </a:r>
            <a:r>
              <a:rPr sz="1800" b="1" dirty="0">
                <a:latin typeface="Arial"/>
                <a:cs typeface="Arial"/>
              </a:rPr>
              <a:t>ЯК  </a:t>
            </a:r>
            <a:r>
              <a:rPr sz="1800" b="1" spc="-10" dirty="0">
                <a:latin typeface="Arial"/>
                <a:cs typeface="Arial"/>
              </a:rPr>
              <a:t>ВНУТРІШНЬОАПТЕЧНОЇ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ЗАГОТОВКИ</a:t>
            </a:r>
            <a:endParaRPr sz="1800">
              <a:latin typeface="Arial"/>
              <a:cs typeface="Arial"/>
            </a:endParaRPr>
          </a:p>
          <a:p>
            <a:pPr marR="314960" algn="ctr">
              <a:lnSpc>
                <a:spcPct val="100000"/>
              </a:lnSpc>
              <a:spcBef>
                <a:spcPts val="1300"/>
              </a:spcBef>
            </a:pPr>
            <a:r>
              <a:rPr sz="1700" b="1" i="1" spc="-15" dirty="0">
                <a:latin typeface="Arial"/>
                <a:cs typeface="Arial"/>
              </a:rPr>
              <a:t>Якщо, </a:t>
            </a:r>
            <a:r>
              <a:rPr sz="1700" b="1" i="1" spc="-20" dirty="0">
                <a:latin typeface="Arial"/>
                <a:cs typeface="Arial"/>
              </a:rPr>
              <a:t>розчин </a:t>
            </a:r>
            <a:r>
              <a:rPr sz="1700" b="1" i="1" spc="-10" dirty="0">
                <a:latin typeface="Arial"/>
                <a:cs typeface="Arial"/>
              </a:rPr>
              <a:t>виявився </a:t>
            </a:r>
            <a:r>
              <a:rPr sz="1700" b="1" i="1" spc="-5" dirty="0">
                <a:latin typeface="Arial"/>
                <a:cs typeface="Arial"/>
              </a:rPr>
              <a:t>слабкішим, ніж </a:t>
            </a:r>
            <a:r>
              <a:rPr sz="1700" b="1" i="1" spc="-35" dirty="0">
                <a:latin typeface="Arial"/>
                <a:cs typeface="Arial"/>
              </a:rPr>
              <a:t>це </a:t>
            </a:r>
            <a:r>
              <a:rPr sz="1700" b="1" i="1" spc="-5" dirty="0">
                <a:latin typeface="Arial"/>
                <a:cs typeface="Arial"/>
              </a:rPr>
              <a:t>потрібно,</a:t>
            </a:r>
            <a:r>
              <a:rPr sz="1700" b="1" i="1" spc="125" dirty="0">
                <a:latin typeface="Arial"/>
                <a:cs typeface="Arial"/>
              </a:rPr>
              <a:t> </a:t>
            </a:r>
            <a:r>
              <a:rPr sz="1700" b="1" i="1" spc="-15" dirty="0">
                <a:latin typeface="Arial"/>
                <a:cs typeface="Arial"/>
              </a:rPr>
              <a:t>то</a:t>
            </a:r>
            <a:endParaRPr sz="1700">
              <a:latin typeface="Arial"/>
              <a:cs typeface="Arial"/>
            </a:endParaRPr>
          </a:p>
          <a:p>
            <a:pPr marR="312420" algn="ctr">
              <a:lnSpc>
                <a:spcPct val="100000"/>
              </a:lnSpc>
              <a:tabLst>
                <a:tab pos="750570" algn="l"/>
                <a:tab pos="7023100" algn="l"/>
              </a:tabLst>
            </a:pPr>
            <a:r>
              <a:rPr sz="1700" u="sng" spc="-5" dirty="0">
                <a:uFill>
                  <a:solidFill>
                    <a:srgbClr val="252525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700" b="1" i="1" u="sng" spc="-1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його </a:t>
            </a:r>
            <a:r>
              <a:rPr sz="1700" b="1" i="1" u="sng" spc="-1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укріпляють додаванням </a:t>
            </a:r>
            <a:r>
              <a:rPr sz="1700" b="1" i="1" u="sng" spc="-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лікарської</a:t>
            </a:r>
            <a:r>
              <a:rPr sz="1700" b="1" i="1" u="sng" spc="19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 </a:t>
            </a:r>
            <a:r>
              <a:rPr sz="1700" b="1" i="1" u="sng" spc="-1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речовини	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7116" y="1495044"/>
            <a:ext cx="1143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7116" y="2592577"/>
            <a:ext cx="1143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116" y="3385058"/>
            <a:ext cx="1143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116" y="4177538"/>
            <a:ext cx="1143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7116" y="4726177"/>
            <a:ext cx="1143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7116" y="5274564"/>
            <a:ext cx="1149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7116" y="461518"/>
            <a:ext cx="7725409" cy="538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3850" algn="ctr">
              <a:lnSpc>
                <a:spcPct val="100000"/>
              </a:lnSpc>
              <a:spcBef>
                <a:spcPts val="95"/>
              </a:spcBef>
            </a:pPr>
            <a:r>
              <a:rPr sz="2000" b="1" spc="-25" dirty="0">
                <a:latin typeface="Arial"/>
                <a:cs typeface="Arial"/>
              </a:rPr>
              <a:t>ПИТАННЯ </a:t>
            </a:r>
            <a:r>
              <a:rPr sz="2000" b="1" spc="-5" dirty="0">
                <a:latin typeface="Arial"/>
                <a:cs typeface="Arial"/>
              </a:rPr>
              <a:t>ДЛЯ </a:t>
            </a:r>
            <a:r>
              <a:rPr sz="2000" b="1" spc="-15" dirty="0">
                <a:latin typeface="Arial"/>
                <a:cs typeface="Arial"/>
              </a:rPr>
              <a:t>САМОСТІЙНОЇ</a:t>
            </a:r>
            <a:r>
              <a:rPr sz="2000" b="1" spc="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РОБОТИ</a:t>
            </a:r>
            <a:endParaRPr sz="2000" dirty="0">
              <a:latin typeface="Arial"/>
              <a:cs typeface="Arial"/>
            </a:endParaRPr>
          </a:p>
          <a:p>
            <a:pPr marL="622300" marR="12700" indent="-609600">
              <a:lnSpc>
                <a:spcPts val="1920"/>
              </a:lnSpc>
              <a:spcBef>
                <a:spcPts val="1885"/>
              </a:spcBef>
              <a:buChar char="•"/>
              <a:tabLst>
                <a:tab pos="621665" algn="l"/>
                <a:tab pos="622300" algn="l"/>
              </a:tabLst>
            </a:pPr>
            <a:r>
              <a:rPr sz="2000" spc="-5" dirty="0">
                <a:latin typeface="Arial"/>
                <a:cs typeface="Arial"/>
              </a:rPr>
              <a:t>1. </a:t>
            </a:r>
            <a:r>
              <a:rPr sz="2000" spc="-10" dirty="0">
                <a:latin typeface="Arial"/>
                <a:cs typeface="Arial"/>
              </a:rPr>
              <a:t>Нормативна документація, </a:t>
            </a:r>
            <a:r>
              <a:rPr sz="2000" spc="-20" dirty="0">
                <a:latin typeface="Arial"/>
                <a:cs typeface="Arial"/>
              </a:rPr>
              <a:t>що </a:t>
            </a:r>
            <a:r>
              <a:rPr sz="2000" spc="-10" dirty="0">
                <a:latin typeface="Arial"/>
                <a:cs typeface="Arial"/>
              </a:rPr>
              <a:t>регламентує </a:t>
            </a:r>
            <a:r>
              <a:rPr sz="2000" spc="-20" dirty="0">
                <a:latin typeface="Arial"/>
                <a:cs typeface="Arial"/>
              </a:rPr>
              <a:t>виготовлення  </a:t>
            </a:r>
            <a:r>
              <a:rPr sz="2000" spc="-10" dirty="0">
                <a:latin typeface="Arial"/>
                <a:cs typeface="Arial"/>
              </a:rPr>
              <a:t>рідких </a:t>
            </a:r>
            <a:r>
              <a:rPr sz="2000" spc="-5" dirty="0">
                <a:latin typeface="Arial"/>
                <a:cs typeface="Arial"/>
              </a:rPr>
              <a:t>лікарських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препаратів.</a:t>
            </a:r>
            <a:endParaRPr sz="2000" dirty="0">
              <a:latin typeface="Arial"/>
              <a:cs typeface="Arial"/>
            </a:endParaRPr>
          </a:p>
          <a:p>
            <a:pPr marL="902969" lvl="1" indent="-281305">
              <a:lnSpc>
                <a:spcPct val="100000"/>
              </a:lnSpc>
              <a:spcBef>
                <a:spcPts val="15"/>
              </a:spcBef>
              <a:buAutoNum type="arabicPeriod" startAt="2"/>
              <a:tabLst>
                <a:tab pos="903605" algn="l"/>
              </a:tabLst>
            </a:pPr>
            <a:r>
              <a:rPr sz="2000" spc="-5" dirty="0">
                <a:latin typeface="Arial"/>
                <a:cs typeface="Arial"/>
              </a:rPr>
              <a:t>Характеристика </a:t>
            </a:r>
            <a:r>
              <a:rPr sz="2000" spc="-10" dirty="0">
                <a:latin typeface="Arial"/>
                <a:cs typeface="Arial"/>
              </a:rPr>
              <a:t>рідких </a:t>
            </a:r>
            <a:r>
              <a:rPr sz="2000" spc="-5" dirty="0">
                <a:latin typeface="Arial"/>
                <a:cs typeface="Arial"/>
              </a:rPr>
              <a:t>лікарських форм, їх</a:t>
            </a:r>
            <a:r>
              <a:rPr sz="2000" spc="7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класифікація.</a:t>
            </a:r>
            <a:endParaRPr sz="2000" dirty="0">
              <a:latin typeface="Arial"/>
              <a:cs typeface="Arial"/>
            </a:endParaRPr>
          </a:p>
          <a:p>
            <a:pPr marL="622300" marR="127635" lvl="1">
              <a:lnSpc>
                <a:spcPct val="80000"/>
              </a:lnSpc>
              <a:spcBef>
                <a:spcPts val="480"/>
              </a:spcBef>
              <a:buAutoNum type="arabicPeriod" startAt="2"/>
              <a:tabLst>
                <a:tab pos="903605" algn="l"/>
                <a:tab pos="2810510" algn="l"/>
              </a:tabLst>
            </a:pPr>
            <a:r>
              <a:rPr lang="uk-UA" sz="2000" spc="-20" dirty="0">
                <a:latin typeface="Arial"/>
                <a:cs typeface="Arial"/>
              </a:rPr>
              <a:t> </a:t>
            </a:r>
            <a:r>
              <a:rPr sz="2000" spc="-20" dirty="0" err="1">
                <a:latin typeface="Arial"/>
                <a:cs typeface="Arial"/>
              </a:rPr>
              <a:t>Розчинники</a:t>
            </a:r>
            <a:r>
              <a:rPr sz="2000" spc="-20" dirty="0">
                <a:latin typeface="Arial"/>
                <a:cs typeface="Arial"/>
              </a:rPr>
              <a:t>, </a:t>
            </a:r>
            <a:r>
              <a:rPr sz="2000" spc="-5" dirty="0">
                <a:latin typeface="Arial"/>
                <a:cs typeface="Arial"/>
              </a:rPr>
              <a:t>які </a:t>
            </a:r>
            <a:r>
              <a:rPr sz="2000" spc="-10" dirty="0">
                <a:latin typeface="Arial"/>
                <a:cs typeface="Arial"/>
              </a:rPr>
              <a:t>використовуються </a:t>
            </a:r>
            <a:r>
              <a:rPr sz="2000" spc="-5" dirty="0">
                <a:latin typeface="Arial"/>
                <a:cs typeface="Arial"/>
              </a:rPr>
              <a:t>у </a:t>
            </a:r>
            <a:r>
              <a:rPr sz="2000" spc="-15" dirty="0">
                <a:latin typeface="Arial"/>
                <a:cs typeface="Arial"/>
              </a:rPr>
              <a:t>технології </a:t>
            </a:r>
            <a:r>
              <a:rPr sz="2000" spc="-10" dirty="0">
                <a:latin typeface="Arial"/>
                <a:cs typeface="Arial"/>
              </a:rPr>
              <a:t>рідких  </a:t>
            </a:r>
            <a:r>
              <a:rPr sz="2000" spc="-5" dirty="0">
                <a:latin typeface="Arial"/>
                <a:cs typeface="Arial"/>
              </a:rPr>
              <a:t>лікарських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форм,	</a:t>
            </a:r>
            <a:r>
              <a:rPr sz="2000" spc="-10" dirty="0">
                <a:latin typeface="Arial"/>
                <a:cs typeface="Arial"/>
              </a:rPr>
              <a:t>вимоги </a:t>
            </a:r>
            <a:r>
              <a:rPr sz="2000" spc="-15" dirty="0">
                <a:latin typeface="Arial"/>
                <a:cs typeface="Arial"/>
              </a:rPr>
              <a:t>та </a:t>
            </a:r>
            <a:r>
              <a:rPr sz="2000" spc="-5" dirty="0">
                <a:latin typeface="Arial"/>
                <a:cs typeface="Arial"/>
              </a:rPr>
              <a:t>класифікація. Характеристика  </a:t>
            </a:r>
            <a:r>
              <a:rPr sz="2000" spc="-20" dirty="0">
                <a:latin typeface="Arial"/>
                <a:cs typeface="Arial"/>
              </a:rPr>
              <a:t>води </a:t>
            </a:r>
            <a:r>
              <a:rPr sz="2000" spc="-15" dirty="0">
                <a:latin typeface="Arial"/>
                <a:cs typeface="Arial"/>
              </a:rPr>
              <a:t>очищеної, </a:t>
            </a:r>
            <a:r>
              <a:rPr sz="2000" dirty="0">
                <a:latin typeface="Arial"/>
                <a:cs typeface="Arial"/>
              </a:rPr>
              <a:t>способи </a:t>
            </a:r>
            <a:r>
              <a:rPr sz="2000" spc="-5" dirty="0">
                <a:latin typeface="Arial"/>
                <a:cs typeface="Arial"/>
              </a:rPr>
              <a:t>її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отримання.</a:t>
            </a:r>
            <a:endParaRPr sz="2000" dirty="0">
              <a:latin typeface="Arial"/>
              <a:cs typeface="Arial"/>
            </a:endParaRPr>
          </a:p>
          <a:p>
            <a:pPr marL="622300" marR="72390" lvl="1">
              <a:lnSpc>
                <a:spcPct val="80000"/>
              </a:lnSpc>
              <a:spcBef>
                <a:spcPts val="480"/>
              </a:spcBef>
              <a:buAutoNum type="arabicPeriod" startAt="2"/>
              <a:tabLst>
                <a:tab pos="903605" algn="l"/>
                <a:tab pos="6624955" algn="l"/>
              </a:tabLst>
            </a:pPr>
            <a:r>
              <a:rPr lang="uk-UA" sz="2000" spc="-125" dirty="0">
                <a:latin typeface="Arial"/>
                <a:cs typeface="Arial"/>
              </a:rPr>
              <a:t> </a:t>
            </a:r>
            <a:r>
              <a:rPr sz="2000" spc="-125" dirty="0" err="1">
                <a:latin typeface="Arial"/>
                <a:cs typeface="Arial"/>
              </a:rPr>
              <a:t>Т</a:t>
            </a:r>
            <a:r>
              <a:rPr sz="2000" spc="-10" dirty="0" err="1">
                <a:latin typeface="Arial"/>
                <a:cs typeface="Arial"/>
              </a:rPr>
              <a:t>еор</a:t>
            </a:r>
            <a:r>
              <a:rPr sz="2000" spc="-80" dirty="0" err="1">
                <a:latin typeface="Arial"/>
                <a:cs typeface="Arial"/>
              </a:rPr>
              <a:t>е</a:t>
            </a:r>
            <a:r>
              <a:rPr sz="2000" spc="-5" dirty="0" err="1">
                <a:latin typeface="Arial"/>
                <a:cs typeface="Arial"/>
              </a:rPr>
              <a:t>тичні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аспе</a:t>
            </a:r>
            <a:r>
              <a:rPr sz="2000" spc="15" dirty="0">
                <a:latin typeface="Arial"/>
                <a:cs typeface="Arial"/>
              </a:rPr>
              <a:t>к</a:t>
            </a:r>
            <a:r>
              <a:rPr sz="2000" spc="-5" dirty="0">
                <a:latin typeface="Arial"/>
                <a:cs typeface="Arial"/>
              </a:rPr>
              <a:t>ти ут</a:t>
            </a:r>
            <a:r>
              <a:rPr sz="2000" spc="-25" dirty="0">
                <a:latin typeface="Arial"/>
                <a:cs typeface="Arial"/>
              </a:rPr>
              <a:t>в</a:t>
            </a:r>
            <a:r>
              <a:rPr sz="2000" spc="-10" dirty="0">
                <a:latin typeface="Arial"/>
                <a:cs typeface="Arial"/>
              </a:rPr>
              <a:t>оренн</a:t>
            </a:r>
            <a:r>
              <a:rPr sz="2000" spc="-5" dirty="0">
                <a:latin typeface="Arial"/>
                <a:cs typeface="Arial"/>
              </a:rPr>
              <a:t>я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в</a:t>
            </a:r>
            <a:r>
              <a:rPr sz="2000" spc="-50" dirty="0">
                <a:latin typeface="Arial"/>
                <a:cs typeface="Arial"/>
              </a:rPr>
              <a:t>о</a:t>
            </a:r>
            <a:r>
              <a:rPr sz="2000" spc="-10" dirty="0">
                <a:latin typeface="Arial"/>
                <a:cs typeface="Arial"/>
              </a:rPr>
              <a:t>дни</a:t>
            </a:r>
            <a:r>
              <a:rPr sz="2000" spc="-5" dirty="0">
                <a:latin typeface="Arial"/>
                <a:cs typeface="Arial"/>
              </a:rPr>
              <a:t>х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р</a:t>
            </a:r>
            <a:r>
              <a:rPr sz="2000" spc="-35" dirty="0">
                <a:latin typeface="Arial"/>
                <a:cs typeface="Arial"/>
              </a:rPr>
              <a:t>о</a:t>
            </a:r>
            <a:r>
              <a:rPr sz="2000" spc="-70" dirty="0">
                <a:latin typeface="Arial"/>
                <a:cs typeface="Arial"/>
              </a:rPr>
              <a:t>з</a:t>
            </a:r>
            <a:r>
              <a:rPr sz="2000" spc="-5" dirty="0">
                <a:latin typeface="Arial"/>
                <a:cs typeface="Arial"/>
              </a:rPr>
              <a:t>чинів.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Спо</a:t>
            </a:r>
            <a:r>
              <a:rPr sz="2000" spc="15" dirty="0">
                <a:latin typeface="Arial"/>
                <a:cs typeface="Arial"/>
              </a:rPr>
              <a:t>с</a:t>
            </a:r>
            <a:r>
              <a:rPr sz="2000" spc="-10" dirty="0">
                <a:latin typeface="Arial"/>
                <a:cs typeface="Arial"/>
              </a:rPr>
              <a:t>оби  </a:t>
            </a:r>
            <a:r>
              <a:rPr sz="2000" spc="-5" dirty="0">
                <a:latin typeface="Arial"/>
                <a:cs typeface="Arial"/>
              </a:rPr>
              <a:t>прописування </a:t>
            </a:r>
            <a:r>
              <a:rPr sz="2000" spc="-15" dirty="0">
                <a:latin typeface="Arial"/>
                <a:cs typeface="Arial"/>
              </a:rPr>
              <a:t>розчинів </a:t>
            </a:r>
            <a:r>
              <a:rPr sz="2000" spc="-5" dirty="0">
                <a:latin typeface="Arial"/>
                <a:cs typeface="Arial"/>
              </a:rPr>
              <a:t>у </a:t>
            </a:r>
            <a:r>
              <a:rPr sz="2000" spc="-10" dirty="0">
                <a:latin typeface="Arial"/>
                <a:cs typeface="Arial"/>
              </a:rPr>
              <a:t>рецептах. </a:t>
            </a:r>
            <a:r>
              <a:rPr sz="2000" spc="-5" dirty="0">
                <a:latin typeface="Arial"/>
                <a:cs typeface="Arial"/>
              </a:rPr>
              <a:t>Способи </a:t>
            </a:r>
            <a:r>
              <a:rPr sz="2000" spc="-20" dirty="0">
                <a:latin typeface="Arial"/>
                <a:cs typeface="Arial"/>
              </a:rPr>
              <a:t>виготовлення  </a:t>
            </a:r>
            <a:r>
              <a:rPr sz="2000" spc="-15" dirty="0">
                <a:latin typeface="Arial"/>
                <a:cs typeface="Arial"/>
              </a:rPr>
              <a:t>розчинів. </a:t>
            </a:r>
            <a:r>
              <a:rPr sz="2000" spc="-25" dirty="0">
                <a:latin typeface="Arial"/>
                <a:cs typeface="Arial"/>
              </a:rPr>
              <a:t>Технологія </a:t>
            </a:r>
            <a:r>
              <a:rPr sz="2000" spc="-20" dirty="0">
                <a:latin typeface="Arial"/>
                <a:cs typeface="Arial"/>
              </a:rPr>
              <a:t>водних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розчинів.</a:t>
            </a:r>
            <a:endParaRPr sz="2000" dirty="0">
              <a:latin typeface="Arial"/>
              <a:cs typeface="Arial"/>
            </a:endParaRPr>
          </a:p>
          <a:p>
            <a:pPr marL="622300" marR="5080" lvl="1">
              <a:lnSpc>
                <a:spcPct val="80000"/>
              </a:lnSpc>
              <a:spcBef>
                <a:spcPts val="480"/>
              </a:spcBef>
              <a:buAutoNum type="arabicPeriod" startAt="2"/>
              <a:tabLst>
                <a:tab pos="903605" algn="l"/>
                <a:tab pos="4727575" algn="l"/>
                <a:tab pos="5851525" algn="l"/>
              </a:tabLst>
            </a:pPr>
            <a:r>
              <a:rPr lang="uk-UA" sz="2000" spc="-5" dirty="0">
                <a:latin typeface="Arial"/>
                <a:cs typeface="Arial"/>
              </a:rPr>
              <a:t> </a:t>
            </a:r>
            <a:r>
              <a:rPr sz="2000" spc="-5" dirty="0" err="1">
                <a:latin typeface="Arial"/>
                <a:cs typeface="Arial"/>
              </a:rPr>
              <a:t>Способи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розрахунків</a:t>
            </a:r>
            <a:r>
              <a:rPr sz="2000" spc="5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лікарських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речовин	</a:t>
            </a:r>
            <a:r>
              <a:rPr sz="2000" spc="-5" dirty="0">
                <a:latin typeface="Arial"/>
                <a:cs typeface="Arial"/>
              </a:rPr>
              <a:t>і </a:t>
            </a:r>
            <a:r>
              <a:rPr sz="2000" spc="-20" dirty="0">
                <a:latin typeface="Arial"/>
                <a:cs typeface="Arial"/>
              </a:rPr>
              <a:t>води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очищеної  </a:t>
            </a:r>
            <a:r>
              <a:rPr sz="2000" spc="-5" dirty="0">
                <a:latin typeface="Arial"/>
                <a:cs typeface="Arial"/>
              </a:rPr>
              <a:t>при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виготовленні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концентрованих	</a:t>
            </a:r>
            <a:r>
              <a:rPr sz="2000" spc="-15" dirty="0">
                <a:latin typeface="Arial"/>
                <a:cs typeface="Arial"/>
              </a:rPr>
              <a:t>розчинів. </a:t>
            </a:r>
            <a:r>
              <a:rPr sz="2000" spc="-10" dirty="0">
                <a:latin typeface="Arial"/>
                <a:cs typeface="Arial"/>
              </a:rPr>
              <a:t>Формули  </a:t>
            </a:r>
            <a:r>
              <a:rPr sz="2000" spc="-15" dirty="0">
                <a:latin typeface="Arial"/>
                <a:cs typeface="Arial"/>
              </a:rPr>
              <a:t>розведення </a:t>
            </a:r>
            <a:r>
              <a:rPr sz="2000" spc="-20" dirty="0">
                <a:latin typeface="Arial"/>
                <a:cs typeface="Arial"/>
              </a:rPr>
              <a:t>та </a:t>
            </a:r>
            <a:r>
              <a:rPr sz="2000" spc="-5" dirty="0">
                <a:latin typeface="Arial"/>
                <a:cs typeface="Arial"/>
              </a:rPr>
              <a:t>укріплення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розчинів.</a:t>
            </a:r>
            <a:endParaRPr sz="2000" dirty="0">
              <a:latin typeface="Arial"/>
              <a:cs typeface="Arial"/>
            </a:endParaRPr>
          </a:p>
          <a:p>
            <a:pPr marL="622300" marR="290830" lvl="1">
              <a:lnSpc>
                <a:spcPct val="80000"/>
              </a:lnSpc>
              <a:spcBef>
                <a:spcPts val="480"/>
              </a:spcBef>
              <a:buAutoNum type="arabicPeriod" startAt="2"/>
              <a:tabLst>
                <a:tab pos="903605" algn="l"/>
              </a:tabLst>
            </a:pPr>
            <a:r>
              <a:rPr lang="uk-UA" sz="2000" spc="-25" dirty="0">
                <a:latin typeface="Arial"/>
                <a:cs typeface="Arial"/>
              </a:rPr>
              <a:t> </a:t>
            </a:r>
            <a:r>
              <a:rPr sz="2000" spc="-25" dirty="0" err="1">
                <a:latin typeface="Arial"/>
                <a:cs typeface="Arial"/>
              </a:rPr>
              <a:t>Технологія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концентрованих </a:t>
            </a:r>
            <a:r>
              <a:rPr sz="2000" spc="-15" dirty="0">
                <a:latin typeface="Arial"/>
                <a:cs typeface="Arial"/>
              </a:rPr>
              <a:t>розчинів, </a:t>
            </a:r>
            <a:r>
              <a:rPr sz="2000" dirty="0">
                <a:latin typeface="Arial"/>
                <a:cs typeface="Arial"/>
              </a:rPr>
              <a:t>оцінка </a:t>
            </a:r>
            <a:r>
              <a:rPr sz="2000" spc="-5" dirty="0">
                <a:latin typeface="Arial"/>
                <a:cs typeface="Arial"/>
              </a:rPr>
              <a:t>їх якості </a:t>
            </a:r>
            <a:r>
              <a:rPr sz="2000" spc="-15" dirty="0">
                <a:latin typeface="Arial"/>
                <a:cs typeface="Arial"/>
              </a:rPr>
              <a:t>та  </a:t>
            </a:r>
            <a:r>
              <a:rPr sz="2000" spc="-10" dirty="0">
                <a:latin typeface="Arial"/>
                <a:cs typeface="Arial"/>
              </a:rPr>
              <a:t>оформлення.</a:t>
            </a:r>
            <a:endParaRPr sz="2000" dirty="0">
              <a:latin typeface="Arial"/>
              <a:cs typeface="Arial"/>
            </a:endParaRPr>
          </a:p>
          <a:p>
            <a:pPr marL="622300" marR="917575" lvl="1">
              <a:lnSpc>
                <a:spcPts val="1920"/>
              </a:lnSpc>
              <a:spcBef>
                <a:spcPts val="465"/>
              </a:spcBef>
              <a:buAutoNum type="arabicPeriod" startAt="2"/>
              <a:tabLst>
                <a:tab pos="903605" algn="l"/>
              </a:tabLst>
            </a:pPr>
            <a:r>
              <a:rPr lang="uk-UA" sz="2000" dirty="0">
                <a:latin typeface="Arial"/>
                <a:cs typeface="Arial"/>
              </a:rPr>
              <a:t> </a:t>
            </a:r>
            <a:r>
              <a:rPr sz="2000" dirty="0" err="1">
                <a:latin typeface="Arial"/>
                <a:cs typeface="Arial"/>
              </a:rPr>
              <a:t>Засоби</a:t>
            </a:r>
            <a:r>
              <a:rPr sz="2000" dirty="0">
                <a:latin typeface="Arial"/>
                <a:cs typeface="Arial"/>
              </a:rPr>
              <a:t> малої </a:t>
            </a:r>
            <a:r>
              <a:rPr sz="2000" spc="-10" dirty="0">
                <a:latin typeface="Arial"/>
                <a:cs typeface="Arial"/>
              </a:rPr>
              <a:t>механізації, </a:t>
            </a:r>
            <a:r>
              <a:rPr sz="2000" spc="-15" dirty="0">
                <a:latin typeface="Arial"/>
                <a:cs typeface="Arial"/>
              </a:rPr>
              <a:t>що </a:t>
            </a:r>
            <a:r>
              <a:rPr sz="2000" spc="-10" dirty="0">
                <a:latin typeface="Arial"/>
                <a:cs typeface="Arial"/>
              </a:rPr>
              <a:t>застосовуються для  </a:t>
            </a:r>
            <a:r>
              <a:rPr sz="2000" spc="-20" dirty="0">
                <a:latin typeface="Arial"/>
                <a:cs typeface="Arial"/>
              </a:rPr>
              <a:t>виготовлення </a:t>
            </a:r>
            <a:r>
              <a:rPr sz="2000" spc="-10" dirty="0">
                <a:latin typeface="Arial"/>
                <a:cs typeface="Arial"/>
              </a:rPr>
              <a:t>рідких </a:t>
            </a:r>
            <a:r>
              <a:rPr sz="2000" spc="-5" dirty="0">
                <a:latin typeface="Arial"/>
                <a:cs typeface="Arial"/>
              </a:rPr>
              <a:t>лікарських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засобів.</a:t>
            </a:r>
          </a:p>
          <a:p>
            <a:pPr marL="902969" lvl="1" indent="-281305">
              <a:lnSpc>
                <a:spcPts val="2160"/>
              </a:lnSpc>
              <a:spcBef>
                <a:spcPts val="15"/>
              </a:spcBef>
              <a:buAutoNum type="arabicPeriod" startAt="2"/>
              <a:tabLst>
                <a:tab pos="903605" algn="l"/>
              </a:tabLst>
            </a:pPr>
            <a:r>
              <a:rPr sz="2000" spc="5" dirty="0">
                <a:latin typeface="Arial"/>
                <a:cs typeface="Arial"/>
              </a:rPr>
              <a:t>Оцінка </a:t>
            </a:r>
            <a:r>
              <a:rPr sz="2000" dirty="0">
                <a:latin typeface="Arial"/>
                <a:cs typeface="Arial"/>
              </a:rPr>
              <a:t>якості </a:t>
            </a:r>
            <a:r>
              <a:rPr sz="2000" spc="-10" dirty="0">
                <a:latin typeface="Arial"/>
                <a:cs typeface="Arial"/>
              </a:rPr>
              <a:t>та </a:t>
            </a:r>
            <a:r>
              <a:rPr sz="2000" spc="-15" dirty="0">
                <a:latin typeface="Arial"/>
                <a:cs typeface="Arial"/>
              </a:rPr>
              <a:t>зберігання </a:t>
            </a:r>
            <a:r>
              <a:rPr sz="2000" spc="-10" dirty="0">
                <a:latin typeface="Arial"/>
                <a:cs typeface="Arial"/>
              </a:rPr>
              <a:t>концентрованих </a:t>
            </a:r>
            <a:r>
              <a:rPr sz="2000" spc="-15" dirty="0">
                <a:latin typeface="Arial"/>
                <a:cs typeface="Arial"/>
              </a:rPr>
              <a:t>розчинів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у</a:t>
            </a:r>
          </a:p>
          <a:p>
            <a:pPr marL="622300">
              <a:lnSpc>
                <a:spcPts val="2160"/>
              </a:lnSpc>
            </a:pPr>
            <a:r>
              <a:rPr sz="2000" spc="-10" dirty="0">
                <a:latin typeface="Arial"/>
                <a:cs typeface="Arial"/>
              </a:rPr>
              <a:t>відповідності </a:t>
            </a:r>
            <a:r>
              <a:rPr sz="2000" spc="-5" dirty="0">
                <a:latin typeface="Arial"/>
                <a:cs typeface="Arial"/>
              </a:rPr>
              <a:t>з </a:t>
            </a:r>
            <a:r>
              <a:rPr sz="2000" spc="-15" dirty="0">
                <a:latin typeface="Arial"/>
                <a:cs typeface="Arial"/>
              </a:rPr>
              <a:t>вимогами </a:t>
            </a:r>
            <a:r>
              <a:rPr sz="2000" spc="-10" dirty="0">
                <a:latin typeface="Arial"/>
                <a:cs typeface="Arial"/>
              </a:rPr>
              <a:t>нормативних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документів.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63091" y="66210"/>
          <a:ext cx="7686675" cy="6650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859">
                <a:tc>
                  <a:txBody>
                    <a:bodyPr/>
                    <a:lstStyle/>
                    <a:p>
                      <a:pPr marL="13970" algn="ctr">
                        <a:lnSpc>
                          <a:spcPts val="2655"/>
                        </a:lnSpc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ВИСНОВКИ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113">
                <a:tc>
                  <a:txBody>
                    <a:bodyPr/>
                    <a:lstStyle/>
                    <a:p>
                      <a:pPr marL="127000" marR="3810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1. </a:t>
                      </a:r>
                      <a:r>
                        <a:rPr sz="2400" spc="-20" dirty="0">
                          <a:latin typeface="Arial"/>
                          <a:cs typeface="Arial"/>
                        </a:rPr>
                        <a:t>Представлено </a:t>
                      </a:r>
                      <a:r>
                        <a:rPr sz="2400" spc="-10" dirty="0">
                          <a:latin typeface="Arial"/>
                          <a:cs typeface="Arial"/>
                        </a:rPr>
                        <a:t>характеристику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рідких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лікарських 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форм </a:t>
                      </a:r>
                      <a:r>
                        <a:rPr sz="2400" spc="-20" dirty="0">
                          <a:latin typeface="Arial"/>
                          <a:cs typeface="Arial"/>
                        </a:rPr>
                        <a:t>та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їх</a:t>
                      </a:r>
                      <a:r>
                        <a:rPr sz="24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класифікацію.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4580">
                <a:tc>
                  <a:txBody>
                    <a:bodyPr/>
                    <a:lstStyle/>
                    <a:p>
                      <a:pPr marL="127000" marR="397510">
                        <a:lnSpc>
                          <a:spcPct val="100000"/>
                        </a:lnSpc>
                        <a:spcBef>
                          <a:spcPts val="229"/>
                        </a:spcBef>
                        <a:tabLst>
                          <a:tab pos="2533650" algn="l"/>
                          <a:tab pos="5290820" algn="l"/>
                        </a:tabLst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2. </a:t>
                      </a:r>
                      <a:r>
                        <a:rPr sz="2400" spc="-15" dirty="0">
                          <a:latin typeface="Arial"/>
                          <a:cs typeface="Arial"/>
                        </a:rPr>
                        <a:t>Наведено </a:t>
                      </a:r>
                      <a:r>
                        <a:rPr sz="2400" spc="-30" dirty="0">
                          <a:latin typeface="Arial"/>
                          <a:cs typeface="Arial"/>
                        </a:rPr>
                        <a:t>номенклатуру,</a:t>
                      </a:r>
                      <a:r>
                        <a:rPr sz="24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а</a:t>
                      </a:r>
                      <a:r>
                        <a:rPr sz="2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15" dirty="0">
                          <a:latin typeface="Arial"/>
                          <a:cs typeface="Arial"/>
                        </a:rPr>
                        <a:t>також	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вимоги, </a:t>
                      </a:r>
                      <a:r>
                        <a:rPr sz="2400" spc="-20" dirty="0">
                          <a:latin typeface="Arial"/>
                          <a:cs typeface="Arial"/>
                        </a:rPr>
                        <a:t>що  </a:t>
                      </a:r>
                      <a:r>
                        <a:rPr sz="2400" spc="-15" dirty="0">
                          <a:latin typeface="Arial"/>
                          <a:cs typeface="Arial"/>
                        </a:rPr>
                        <a:t>висуваються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до </a:t>
                      </a:r>
                      <a:r>
                        <a:rPr sz="2400" spc="-20" dirty="0">
                          <a:latin typeface="Arial"/>
                          <a:cs typeface="Arial"/>
                        </a:rPr>
                        <a:t>водних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і </a:t>
                      </a:r>
                      <a:r>
                        <a:rPr sz="2400" spc="-15" dirty="0">
                          <a:latin typeface="Arial"/>
                          <a:cs typeface="Arial"/>
                        </a:rPr>
                        <a:t>неводних розчинників,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які  </a:t>
                      </a:r>
                      <a:r>
                        <a:rPr sz="2400" spc="-15" dirty="0">
                          <a:latin typeface="Arial"/>
                          <a:cs typeface="Arial"/>
                        </a:rPr>
                        <a:t>застосовуються	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для </a:t>
                      </a:r>
                      <a:r>
                        <a:rPr sz="2400" spc="-25" dirty="0">
                          <a:latin typeface="Arial"/>
                          <a:cs typeface="Arial"/>
                        </a:rPr>
                        <a:t>виготовлення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рідких 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лікарських форм.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0493">
                <a:tc>
                  <a:txBody>
                    <a:bodyPr/>
                    <a:lstStyle/>
                    <a:p>
                      <a:pPr marL="127000" marR="283845">
                        <a:lnSpc>
                          <a:spcPct val="100000"/>
                        </a:lnSpc>
                        <a:spcBef>
                          <a:spcPts val="229"/>
                        </a:spcBef>
                        <a:buAutoNum type="arabicPeriod" startAt="3"/>
                        <a:tabLst>
                          <a:tab pos="466090" algn="l"/>
                        </a:tabLst>
                      </a:pPr>
                      <a:r>
                        <a:rPr sz="2400" spc="-20" dirty="0">
                          <a:latin typeface="Arial"/>
                          <a:cs typeface="Arial"/>
                        </a:rPr>
                        <a:t>Представлено </a:t>
                      </a:r>
                      <a:r>
                        <a:rPr sz="2400" spc="-35" dirty="0">
                          <a:latin typeface="Arial"/>
                          <a:cs typeface="Arial"/>
                        </a:rPr>
                        <a:t>методи </a:t>
                      </a:r>
                      <a:r>
                        <a:rPr sz="2400" spc="-15" dirty="0">
                          <a:latin typeface="Arial"/>
                          <a:cs typeface="Arial"/>
                        </a:rPr>
                        <a:t>одержання </a:t>
                      </a:r>
                      <a:r>
                        <a:rPr sz="2400" spc="-25" dirty="0">
                          <a:latin typeface="Arial"/>
                          <a:cs typeface="Arial"/>
                        </a:rPr>
                        <a:t>води </a:t>
                      </a:r>
                      <a:r>
                        <a:rPr sz="2400" spc="-15" dirty="0">
                          <a:latin typeface="Arial"/>
                          <a:cs typeface="Arial"/>
                        </a:rPr>
                        <a:t>очищеної  </a:t>
                      </a:r>
                      <a:r>
                        <a:rPr sz="2400" spc="-20" dirty="0">
                          <a:latin typeface="Arial"/>
                          <a:cs typeface="Arial"/>
                        </a:rPr>
                        <a:t>та </a:t>
                      </a:r>
                      <a:r>
                        <a:rPr sz="2400" spc="-30" dirty="0">
                          <a:latin typeface="Arial"/>
                          <a:cs typeface="Arial"/>
                        </a:rPr>
                        <a:t>методи </a:t>
                      </a:r>
                      <a:r>
                        <a:rPr sz="2400" spc="-10" dirty="0">
                          <a:latin typeface="Arial"/>
                          <a:cs typeface="Arial"/>
                        </a:rPr>
                        <a:t>контролю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її</a:t>
                      </a:r>
                      <a:r>
                        <a:rPr sz="24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якості.</a:t>
                      </a:r>
                      <a:endParaRPr sz="2400">
                        <a:latin typeface="Arial"/>
                        <a:cs typeface="Arial"/>
                      </a:endParaRPr>
                    </a:p>
                    <a:p>
                      <a:pPr marL="127000" marR="664845">
                        <a:lnSpc>
                          <a:spcPct val="100000"/>
                        </a:lnSpc>
                        <a:buAutoNum type="arabicPeriod" startAt="3"/>
                        <a:tabLst>
                          <a:tab pos="466090" algn="l"/>
                        </a:tabLst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Надано </a:t>
                      </a:r>
                      <a:r>
                        <a:rPr sz="2400" spc="-10" dirty="0">
                          <a:latin typeface="Arial"/>
                          <a:cs typeface="Arial"/>
                        </a:rPr>
                        <a:t>визначення </a:t>
                      </a:r>
                      <a:r>
                        <a:rPr sz="2400" spc="-20" dirty="0">
                          <a:latin typeface="Arial"/>
                          <a:cs typeface="Arial"/>
                        </a:rPr>
                        <a:t>розчинів,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способів 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прописування </a:t>
                      </a:r>
                      <a:r>
                        <a:rPr sz="2400" spc="-15" dirty="0">
                          <a:latin typeface="Arial"/>
                          <a:cs typeface="Arial"/>
                        </a:rPr>
                        <a:t>та </a:t>
                      </a:r>
                      <a:r>
                        <a:rPr sz="2400" spc="-20" dirty="0">
                          <a:latin typeface="Arial"/>
                          <a:cs typeface="Arial"/>
                        </a:rPr>
                        <a:t>виготовлення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рідких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лікарських  форм.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127000" marR="11938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5. </a:t>
                      </a:r>
                      <a:r>
                        <a:rPr sz="2400" spc="-15" dirty="0">
                          <a:latin typeface="Arial"/>
                          <a:cs typeface="Arial"/>
                        </a:rPr>
                        <a:t>Наведено </a:t>
                      </a:r>
                      <a:r>
                        <a:rPr sz="2400" spc="-10" dirty="0">
                          <a:latin typeface="Arial"/>
                          <a:cs typeface="Arial"/>
                        </a:rPr>
                        <a:t>номенклатуру концентрованих </a:t>
                      </a:r>
                      <a:r>
                        <a:rPr sz="2400" spc="-20" dirty="0">
                          <a:latin typeface="Arial"/>
                          <a:cs typeface="Arial"/>
                        </a:rPr>
                        <a:t>розчинів  та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способи їх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20" dirty="0">
                          <a:latin typeface="Arial"/>
                          <a:cs typeface="Arial"/>
                        </a:rPr>
                        <a:t>виготовлення.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0379">
                <a:tc>
                  <a:txBody>
                    <a:bodyPr/>
                    <a:lstStyle/>
                    <a:p>
                      <a:pPr marL="127000" marR="19748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spc="-5" dirty="0">
                          <a:latin typeface="Arial"/>
                          <a:cs typeface="Arial"/>
                        </a:rPr>
                        <a:t>6. </a:t>
                      </a:r>
                      <a:r>
                        <a:rPr sz="2400" spc="-15" dirty="0">
                          <a:latin typeface="Arial"/>
                          <a:cs typeface="Arial"/>
                        </a:rPr>
                        <a:t>Приведено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оцінку якості, </a:t>
                      </a:r>
                      <a:r>
                        <a:rPr sz="2400" spc="-10" dirty="0">
                          <a:latin typeface="Arial"/>
                          <a:cs typeface="Arial"/>
                        </a:rPr>
                        <a:t>формули </a:t>
                      </a:r>
                      <a:r>
                        <a:rPr sz="2400" spc="-20" dirty="0">
                          <a:latin typeface="Arial"/>
                          <a:cs typeface="Arial"/>
                        </a:rPr>
                        <a:t>розведення та 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укріплення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для </a:t>
                      </a:r>
                      <a:r>
                        <a:rPr sz="2400" spc="-10" dirty="0">
                          <a:latin typeface="Arial"/>
                          <a:cs typeface="Arial"/>
                        </a:rPr>
                        <a:t>концентрованих </a:t>
                      </a:r>
                      <a:r>
                        <a:rPr sz="2400" spc="-15" dirty="0">
                          <a:latin typeface="Arial"/>
                          <a:cs typeface="Arial"/>
                        </a:rPr>
                        <a:t>розчинів,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а </a:t>
                      </a:r>
                      <a:r>
                        <a:rPr sz="2400" spc="-10" dirty="0">
                          <a:latin typeface="Arial"/>
                          <a:cs typeface="Arial"/>
                        </a:rPr>
                        <a:t>також 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оформлення </a:t>
                      </a:r>
                      <a:r>
                        <a:rPr sz="2400" dirty="0">
                          <a:latin typeface="Arial"/>
                          <a:cs typeface="Arial"/>
                        </a:rPr>
                        <a:t>їх </a:t>
                      </a:r>
                      <a:r>
                        <a:rPr sz="2400" spc="-5" dirty="0">
                          <a:latin typeface="Arial"/>
                          <a:cs typeface="Arial"/>
                        </a:rPr>
                        <a:t>до </a:t>
                      </a:r>
                      <a:r>
                        <a:rPr sz="2400" spc="-10" dirty="0">
                          <a:latin typeface="Arial"/>
                          <a:cs typeface="Arial"/>
                        </a:rPr>
                        <a:t>застосування.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9209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900" y="1200150"/>
            <a:ext cx="7715250" cy="3447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tabLst>
                <a:tab pos="135255" algn="l"/>
                <a:tab pos="306705" algn="l"/>
              </a:tabLst>
            </a:pPr>
            <a:r>
              <a:rPr lang="ru-RU" sz="13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Використана</a:t>
            </a: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література</a:t>
            </a: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3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350" dirty="0"/>
              <a:t>1. </a:t>
            </a:r>
            <a:r>
              <a:rPr lang="ru-RU" sz="1350" dirty="0"/>
              <a:t>Тихонов О. І. </a:t>
            </a:r>
            <a:r>
              <a:rPr lang="ru-RU" sz="1350" dirty="0" err="1"/>
              <a:t>Аптечна</a:t>
            </a:r>
            <a:r>
              <a:rPr lang="ru-RU" sz="1350" dirty="0"/>
              <a:t> </a:t>
            </a:r>
            <a:r>
              <a:rPr lang="ru-RU" sz="1350" dirty="0" err="1"/>
              <a:t>технологія</a:t>
            </a:r>
            <a:r>
              <a:rPr lang="ru-RU" sz="1350" dirty="0"/>
              <a:t> </a:t>
            </a:r>
            <a:r>
              <a:rPr lang="ru-RU" sz="1350" dirty="0" err="1"/>
              <a:t>ліків</a:t>
            </a:r>
            <a:r>
              <a:rPr lang="ru-RU" sz="1350" dirty="0"/>
              <a:t> : </a:t>
            </a:r>
            <a:r>
              <a:rPr lang="ru-RU" sz="1350" dirty="0" err="1"/>
              <a:t>підруч</a:t>
            </a:r>
            <a:r>
              <a:rPr lang="ru-RU" sz="1350" dirty="0"/>
              <a:t>. для </a:t>
            </a:r>
            <a:r>
              <a:rPr lang="ru-RU" sz="1350" dirty="0" err="1"/>
              <a:t>студентів</a:t>
            </a:r>
            <a:r>
              <a:rPr lang="ru-RU" sz="1350" dirty="0"/>
              <a:t> </a:t>
            </a:r>
            <a:r>
              <a:rPr lang="ru-RU" sz="1350" dirty="0" err="1"/>
              <a:t>вищ</a:t>
            </a:r>
            <a:r>
              <a:rPr lang="ru-RU" sz="1350" dirty="0"/>
              <a:t>. </a:t>
            </a:r>
            <a:r>
              <a:rPr lang="ru-RU" sz="1350" dirty="0" err="1"/>
              <a:t>навч</a:t>
            </a:r>
            <a:r>
              <a:rPr lang="ru-RU" sz="1350" dirty="0"/>
              <a:t>. </a:t>
            </a:r>
            <a:r>
              <a:rPr lang="ru-RU" sz="1350" dirty="0" err="1"/>
              <a:t>закл</a:t>
            </a:r>
            <a:r>
              <a:rPr lang="ru-RU" sz="1350" dirty="0"/>
              <a:t>. / О. І. Тихонов, Т. Г. </a:t>
            </a:r>
            <a:r>
              <a:rPr lang="ru-RU" sz="1350" dirty="0" err="1"/>
              <a:t>Ярних</a:t>
            </a:r>
            <a:r>
              <a:rPr lang="ru-RU" sz="1350" dirty="0"/>
              <a:t>. - 5-е вид. - </a:t>
            </a:r>
            <a:r>
              <a:rPr lang="ru-RU" sz="1350" dirty="0" err="1"/>
              <a:t>Вінниця</a:t>
            </a:r>
            <a:r>
              <a:rPr lang="ru-RU" sz="1350" dirty="0"/>
              <a:t> : Нова кн., 2019. - 535 с.</a:t>
            </a:r>
            <a:endParaRPr lang="uk-UA" sz="1350" dirty="0"/>
          </a:p>
          <a:p>
            <a:pPr algn="just"/>
            <a:r>
              <a:rPr lang="uk-UA" sz="1350" dirty="0"/>
              <a:t>2. </a:t>
            </a:r>
            <a:r>
              <a:rPr lang="ru-RU" sz="1350" dirty="0" err="1"/>
              <a:t>Аптечна</a:t>
            </a:r>
            <a:r>
              <a:rPr lang="ru-RU" sz="1350" dirty="0"/>
              <a:t> </a:t>
            </a:r>
            <a:r>
              <a:rPr lang="ru-RU" sz="1350" dirty="0" err="1"/>
              <a:t>технологія</a:t>
            </a:r>
            <a:r>
              <a:rPr lang="ru-RU" sz="1350" dirty="0"/>
              <a:t> </a:t>
            </a:r>
            <a:r>
              <a:rPr lang="ru-RU" sz="1350" dirty="0" err="1"/>
              <a:t>ліків</a:t>
            </a:r>
            <a:r>
              <a:rPr lang="ru-RU" sz="1350" dirty="0"/>
              <a:t>: метод. рек. для </a:t>
            </a:r>
            <a:r>
              <a:rPr lang="ru-RU" sz="1350" dirty="0" err="1"/>
              <a:t>самостійної</a:t>
            </a:r>
            <a:r>
              <a:rPr lang="ru-RU" sz="1350" dirty="0"/>
              <a:t> </a:t>
            </a:r>
            <a:r>
              <a:rPr lang="ru-RU" sz="1350" dirty="0" err="1"/>
              <a:t>роботи</a:t>
            </a:r>
            <a:r>
              <a:rPr lang="ru-RU" sz="1350" dirty="0"/>
              <a:t> </a:t>
            </a:r>
            <a:r>
              <a:rPr lang="ru-RU" sz="1350" dirty="0" err="1"/>
              <a:t>здобувачів</a:t>
            </a:r>
            <a:r>
              <a:rPr lang="ru-RU" sz="1350" dirty="0"/>
              <a:t> </a:t>
            </a:r>
            <a:r>
              <a:rPr lang="ru-RU" sz="1350" dirty="0" err="1"/>
              <a:t>вищої</a:t>
            </a:r>
            <a:r>
              <a:rPr lang="ru-RU" sz="1350" dirty="0"/>
              <a:t> </a:t>
            </a:r>
            <a:r>
              <a:rPr lang="ru-RU" sz="1350" dirty="0" err="1"/>
              <a:t>освіти</a:t>
            </a:r>
            <a:r>
              <a:rPr lang="ru-RU" sz="1350" dirty="0"/>
              <a:t> </a:t>
            </a:r>
            <a:r>
              <a:rPr lang="ru-RU" sz="1350" dirty="0" err="1"/>
              <a:t>спеціальності</a:t>
            </a:r>
            <a:r>
              <a:rPr lang="ru-RU" sz="1350" dirty="0"/>
              <a:t> «</a:t>
            </a:r>
            <a:r>
              <a:rPr lang="ru-RU" sz="1350" dirty="0" err="1"/>
              <a:t>Фармація</a:t>
            </a:r>
            <a:r>
              <a:rPr lang="ru-RU" sz="1350" dirty="0"/>
              <a:t>, </a:t>
            </a:r>
            <a:r>
              <a:rPr lang="ru-RU" sz="1350" dirty="0" err="1"/>
              <a:t>промислова</a:t>
            </a:r>
            <a:r>
              <a:rPr lang="ru-RU" sz="1350" dirty="0"/>
              <a:t> </a:t>
            </a:r>
            <a:r>
              <a:rPr lang="ru-RU" sz="1350" dirty="0" err="1"/>
              <a:t>фармація</a:t>
            </a:r>
            <a:r>
              <a:rPr lang="ru-RU" sz="1350" dirty="0"/>
              <a:t>» </a:t>
            </a:r>
            <a:r>
              <a:rPr lang="ru-RU" sz="1350" dirty="0" err="1"/>
              <a:t>денної</a:t>
            </a:r>
            <a:r>
              <a:rPr lang="ru-RU" sz="1350" dirty="0"/>
              <a:t> та </a:t>
            </a:r>
            <a:r>
              <a:rPr lang="ru-RU" sz="1350" dirty="0" err="1"/>
              <a:t>заочної</a:t>
            </a:r>
            <a:r>
              <a:rPr lang="ru-RU" sz="1350" dirty="0"/>
              <a:t> </a:t>
            </a:r>
            <a:r>
              <a:rPr lang="ru-RU" sz="1350" dirty="0" err="1"/>
              <a:t>форми</a:t>
            </a:r>
            <a:r>
              <a:rPr lang="ru-RU" sz="1350" dirty="0"/>
              <a:t> </a:t>
            </a:r>
            <a:r>
              <a:rPr lang="ru-RU" sz="1350" dirty="0" err="1"/>
              <a:t>навчання</a:t>
            </a:r>
            <a:r>
              <a:rPr lang="ru-RU" sz="1350" dirty="0"/>
              <a:t> / Н. П. </a:t>
            </a:r>
            <a:r>
              <a:rPr lang="ru-RU" sz="1350" dirty="0" err="1"/>
              <a:t>Половко</a:t>
            </a:r>
            <a:r>
              <a:rPr lang="ru-RU" sz="1350" dirty="0"/>
              <a:t> [та </a:t>
            </a:r>
            <a:r>
              <a:rPr lang="ru-RU" sz="1350" dirty="0" err="1"/>
              <a:t>ін</a:t>
            </a:r>
            <a:r>
              <a:rPr lang="ru-RU" sz="1350" dirty="0"/>
              <a:t>.]. – Х. : Вид-во </a:t>
            </a:r>
            <a:r>
              <a:rPr lang="ru-RU" sz="1350" dirty="0" err="1"/>
              <a:t>НФаУ</a:t>
            </a:r>
            <a:r>
              <a:rPr lang="ru-RU" sz="1350" dirty="0"/>
              <a:t>, 2018. – 72 c.</a:t>
            </a:r>
            <a:endParaRPr lang="uk-UA" sz="1350" dirty="0"/>
          </a:p>
          <a:p>
            <a:pPr algn="just"/>
            <a:r>
              <a:rPr lang="uk-UA" sz="1350" dirty="0"/>
              <a:t>3. </a:t>
            </a:r>
            <a:r>
              <a:rPr lang="ru-RU" sz="1350" dirty="0" err="1"/>
              <a:t>Виробнича</a:t>
            </a:r>
            <a:r>
              <a:rPr lang="ru-RU" sz="1350" dirty="0"/>
              <a:t> практика з </a:t>
            </a:r>
            <a:r>
              <a:rPr lang="ru-RU" sz="1350" dirty="0" err="1"/>
              <a:t>аптечної</a:t>
            </a:r>
            <a:r>
              <a:rPr lang="ru-RU" sz="1350" dirty="0"/>
              <a:t> </a:t>
            </a:r>
            <a:r>
              <a:rPr lang="ru-RU" sz="1350" dirty="0" err="1"/>
              <a:t>технології</a:t>
            </a:r>
            <a:r>
              <a:rPr lang="ru-RU" sz="1350" dirty="0"/>
              <a:t> </a:t>
            </a:r>
            <a:r>
              <a:rPr lang="ru-RU" sz="1350" dirty="0" err="1"/>
              <a:t>ліків</a:t>
            </a:r>
            <a:r>
              <a:rPr lang="ru-RU" sz="1350" dirty="0"/>
              <a:t>: метод. рек. з </a:t>
            </a:r>
            <a:r>
              <a:rPr lang="ru-RU" sz="1350" dirty="0" err="1"/>
              <a:t>підготовки</a:t>
            </a:r>
            <a:r>
              <a:rPr lang="ru-RU" sz="1350" dirty="0"/>
              <a:t> до </a:t>
            </a:r>
            <a:r>
              <a:rPr lang="ru-RU" sz="1350" dirty="0" err="1"/>
              <a:t>підсумкового</a:t>
            </a:r>
            <a:r>
              <a:rPr lang="ru-RU" sz="1350" dirty="0"/>
              <a:t> модульного </a:t>
            </a:r>
            <a:r>
              <a:rPr lang="ru-RU" sz="1350" dirty="0"/>
              <a:t>контролю </a:t>
            </a:r>
            <a:r>
              <a:rPr lang="ru-RU" sz="1350" dirty="0" err="1"/>
              <a:t>здобувачів</a:t>
            </a:r>
            <a:r>
              <a:rPr lang="ru-RU" sz="1350" dirty="0"/>
              <a:t> </a:t>
            </a:r>
            <a:r>
              <a:rPr lang="ru-RU" sz="1350" dirty="0" err="1"/>
              <a:t>вищої</a:t>
            </a:r>
            <a:r>
              <a:rPr lang="ru-RU" sz="1350" dirty="0"/>
              <a:t> </a:t>
            </a:r>
            <a:r>
              <a:rPr lang="ru-RU" sz="1350" dirty="0" err="1"/>
              <a:t>освіти</a:t>
            </a:r>
            <a:r>
              <a:rPr lang="ru-RU" sz="1350" dirty="0"/>
              <a:t> </a:t>
            </a:r>
            <a:r>
              <a:rPr lang="ru-RU" sz="1350" dirty="0" err="1"/>
              <a:t>спеціальності</a:t>
            </a:r>
            <a:r>
              <a:rPr lang="ru-RU" sz="1350" dirty="0"/>
              <a:t> «</a:t>
            </a:r>
            <a:r>
              <a:rPr lang="ru-RU" sz="1350" dirty="0" err="1"/>
              <a:t>Фармація</a:t>
            </a:r>
            <a:r>
              <a:rPr lang="ru-RU" sz="1350" dirty="0"/>
              <a:t>» </a:t>
            </a:r>
            <a:r>
              <a:rPr lang="ru-RU" sz="1350" dirty="0" err="1"/>
              <a:t>денної</a:t>
            </a:r>
            <a:r>
              <a:rPr lang="ru-RU" sz="1350" dirty="0"/>
              <a:t> та </a:t>
            </a:r>
            <a:r>
              <a:rPr lang="ru-RU" sz="1350" dirty="0" err="1"/>
              <a:t>заочної</a:t>
            </a:r>
            <a:r>
              <a:rPr lang="ru-RU" sz="1350" dirty="0"/>
              <a:t> </a:t>
            </a:r>
            <a:r>
              <a:rPr lang="ru-RU" sz="1350" dirty="0" err="1"/>
              <a:t>форми</a:t>
            </a:r>
            <a:r>
              <a:rPr lang="ru-RU" sz="1350" dirty="0"/>
              <a:t> </a:t>
            </a:r>
            <a:r>
              <a:rPr lang="ru-RU" sz="1350" dirty="0" err="1"/>
              <a:t>навчання</a:t>
            </a:r>
            <a:r>
              <a:rPr lang="ru-RU" sz="1350" dirty="0"/>
              <a:t> / Н. П. </a:t>
            </a:r>
            <a:r>
              <a:rPr lang="ru-RU" sz="1350" dirty="0" err="1"/>
              <a:t>Половко</a:t>
            </a:r>
            <a:r>
              <a:rPr lang="ru-RU" sz="1350" dirty="0"/>
              <a:t>, Л. І. </a:t>
            </a:r>
            <a:r>
              <a:rPr lang="ru-RU" sz="1350" dirty="0" err="1"/>
              <a:t>Вишневська</a:t>
            </a:r>
            <a:r>
              <a:rPr lang="ru-RU" sz="1350" dirty="0"/>
              <a:t>, Т. М. Зубченко, Т. М. Ковалева. – Х.: Вид-во НФАУ, 2018. – 27 с.</a:t>
            </a:r>
            <a:endParaRPr lang="uk-UA" sz="1350" dirty="0"/>
          </a:p>
          <a:p>
            <a:pPr algn="just"/>
            <a:r>
              <a:rPr lang="uk-UA" sz="1350" dirty="0"/>
              <a:t>4</a:t>
            </a:r>
            <a:r>
              <a:rPr lang="uk-UA" sz="1350" dirty="0"/>
              <a:t>.Допоміжні </a:t>
            </a:r>
            <a:r>
              <a:rPr lang="uk-UA" sz="1350" dirty="0"/>
              <a:t>речовини у виробництві ліків : </a:t>
            </a:r>
            <a:r>
              <a:rPr lang="uk-UA" sz="1350" dirty="0" err="1"/>
              <a:t>навч</a:t>
            </a:r>
            <a:r>
              <a:rPr lang="uk-UA" sz="1350" dirty="0"/>
              <a:t>. </a:t>
            </a:r>
            <a:r>
              <a:rPr lang="uk-UA" sz="1350" dirty="0" err="1"/>
              <a:t>посібн</a:t>
            </a:r>
            <a:r>
              <a:rPr lang="uk-UA" sz="1350" dirty="0"/>
              <a:t>. для </a:t>
            </a:r>
            <a:r>
              <a:rPr lang="uk-UA" sz="1350" dirty="0" err="1"/>
              <a:t>студ</a:t>
            </a:r>
            <a:r>
              <a:rPr lang="uk-UA" sz="1350" dirty="0"/>
              <a:t>. </a:t>
            </a:r>
            <a:r>
              <a:rPr lang="uk-UA" sz="1350" dirty="0" err="1"/>
              <a:t>вищ</a:t>
            </a:r>
            <a:r>
              <a:rPr lang="uk-UA" sz="1350" dirty="0"/>
              <a:t>. </a:t>
            </a:r>
            <a:r>
              <a:rPr lang="uk-UA" sz="1350" dirty="0" err="1"/>
              <a:t>фармац</a:t>
            </a:r>
            <a:r>
              <a:rPr lang="uk-UA" sz="1350" dirty="0"/>
              <a:t>. </a:t>
            </a:r>
            <a:r>
              <a:rPr lang="uk-UA" sz="1350" dirty="0" err="1"/>
              <a:t>навч</a:t>
            </a:r>
            <a:r>
              <a:rPr lang="uk-UA" sz="1350" dirty="0"/>
              <a:t>. </a:t>
            </a:r>
            <a:r>
              <a:rPr lang="uk-UA" sz="1350" dirty="0" err="1"/>
              <a:t>закл</a:t>
            </a:r>
            <a:r>
              <a:rPr lang="uk-UA" sz="1350" dirty="0"/>
              <a:t>. / О.А. Рубан, І.М. </a:t>
            </a:r>
            <a:r>
              <a:rPr lang="uk-UA" sz="1350" dirty="0" err="1"/>
              <a:t>Перцев</a:t>
            </a:r>
            <a:r>
              <a:rPr lang="uk-UA" sz="1350" dirty="0"/>
              <a:t>, С.А. Куценко, Ю.С. </a:t>
            </a:r>
            <a:r>
              <a:rPr lang="uk-UA" sz="1350" dirty="0" err="1"/>
              <a:t>Маслій</a:t>
            </a:r>
            <a:r>
              <a:rPr lang="uk-UA" sz="1350" dirty="0"/>
              <a:t>; за ред. І.М. Перцева. – Х.: Золоті сторінки, 2016. – 720 с.</a:t>
            </a:r>
          </a:p>
          <a:p>
            <a:pPr algn="just" fontAlgn="base" hangingPunct="0"/>
            <a:r>
              <a:rPr lang="uk-UA" sz="1350" dirty="0"/>
              <a:t>5</a:t>
            </a:r>
            <a:r>
              <a:rPr lang="uk-UA" sz="1350" dirty="0"/>
              <a:t>. </a:t>
            </a:r>
            <a:r>
              <a:rPr lang="uk-UA" sz="1350" dirty="0"/>
              <a:t>Навчальний посібник</a:t>
            </a:r>
            <a:r>
              <a:rPr lang="uk-UA" sz="1350" b="1" dirty="0"/>
              <a:t> </a:t>
            </a:r>
            <a:r>
              <a:rPr lang="uk-UA" sz="1350" dirty="0"/>
              <a:t>для самостійної підготовки студентів фармацевтичного факультету до ліцензійного тестового іспиту «Крок - 2. Фармація» / під редакцією І.Ю. Борисюк, Н.С. </a:t>
            </a:r>
            <a:r>
              <a:rPr lang="uk-UA" sz="1350" dirty="0" err="1"/>
              <a:t>Фізор</a:t>
            </a:r>
            <a:r>
              <a:rPr lang="uk-UA" sz="1350" dirty="0"/>
              <a:t>, А.В. Замкова - Одеса.: </a:t>
            </a:r>
            <a:r>
              <a:rPr lang="uk-UA" sz="1350" dirty="0" err="1"/>
              <a:t>ОНМедУ</a:t>
            </a:r>
            <a:r>
              <a:rPr lang="uk-UA" sz="1350" dirty="0"/>
              <a:t>, 2019. – 88 с. </a:t>
            </a:r>
          </a:p>
        </p:txBody>
      </p:sp>
    </p:spTree>
    <p:extLst>
      <p:ext uri="{BB962C8B-B14F-4D97-AF65-F5344CB8AC3E}">
        <p14:creationId xmlns:p14="http://schemas.microsoft.com/office/powerpoint/2010/main" val="408876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43912" y="3142011"/>
            <a:ext cx="3464719" cy="47080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57175" indent="-248126">
              <a:spcBef>
                <a:spcPts val="71"/>
              </a:spcBef>
              <a:buClr>
                <a:srgbClr val="B03E9A"/>
              </a:buClr>
              <a:buSzPct val="70000"/>
              <a:buFont typeface="Wingdings 2"/>
              <a:buChar char=""/>
              <a:tabLst>
                <a:tab pos="257651" algn="l"/>
              </a:tabLst>
            </a:pPr>
            <a:r>
              <a:rPr sz="3000" b="1" spc="-4" dirty="0">
                <a:latin typeface="Trebuchet MS"/>
                <a:cs typeface="Trebuchet MS"/>
              </a:rPr>
              <a:t>ДЯКУЮ </a:t>
            </a:r>
            <a:r>
              <a:rPr sz="3000" b="1" dirty="0">
                <a:latin typeface="Trebuchet MS"/>
                <a:cs typeface="Trebuchet MS"/>
              </a:rPr>
              <a:t>ЗА</a:t>
            </a:r>
            <a:r>
              <a:rPr sz="3000" b="1" spc="-68" dirty="0">
                <a:latin typeface="Trebuchet MS"/>
                <a:cs typeface="Trebuchet MS"/>
              </a:rPr>
              <a:t> </a:t>
            </a:r>
            <a:r>
              <a:rPr sz="3000" b="1" spc="-4" dirty="0">
                <a:latin typeface="Trebuchet MS"/>
                <a:cs typeface="Trebuchet MS"/>
              </a:rPr>
              <a:t>УВАГУ</a:t>
            </a:r>
            <a:endParaRPr sz="30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46258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13</TotalTime>
  <Words>3165</Words>
  <Application>Microsoft Office PowerPoint</Application>
  <PresentationFormat>Экран (4:3)</PresentationFormat>
  <Paragraphs>476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2" baseType="lpstr">
      <vt:lpstr>Arial</vt:lpstr>
      <vt:lpstr>Carlito</vt:lpstr>
      <vt:lpstr>Corbel</vt:lpstr>
      <vt:lpstr>Gill Sans MT</vt:lpstr>
      <vt:lpstr>Symbol</vt:lpstr>
      <vt:lpstr>Times New Roman</vt:lpstr>
      <vt:lpstr>Trebuchet MS</vt:lpstr>
      <vt:lpstr>Wingdings</vt:lpstr>
      <vt:lpstr>Wingdings 2</vt:lpstr>
      <vt:lpstr>Посылка</vt:lpstr>
      <vt:lpstr>Презентація до лекції 3  РІДКІ ЛІКАРСЬКІ ФОРМИ.  ВИГОТОВЛЕННЯ КОНЦЕНТРОВАНИХ РОЗЧИНІВ</vt:lpstr>
      <vt:lpstr>ПЛАН ЛЕКЦІЇ</vt:lpstr>
      <vt:lpstr>1. ХАРАКТЕРИСТИКА РІДКИХ ЛІКАРСЬКИХ ФОРМ,  ЇХ КЛАСИФІКАЦІЯ</vt:lpstr>
      <vt:lpstr>Презентация PowerPoint</vt:lpstr>
      <vt:lpstr>Недоліки РЛФ: менш стабільні при зберіганні, тому в розчиненому вигляді  речовини є більш реакційно здатними;</vt:lpstr>
      <vt:lpstr>1. ХАРАКТЕРИСТИКА РІДКИХ ЛІКАРСЬКИХ ФОРМ,  ЇХ КЛАСИФІКАЦІЯ</vt:lpstr>
      <vt:lpstr>2. РОЗЧИННИКИ, ЩО ЗАСТОСОВУЮТЬСЯ В ТЕХНОЛОГІЇ РІДКИХ ЛІКАРСЬКИХ ФОРМ. ВИМОГИ ДО НИХ. КЛАСИФІКАЦІЯ</vt:lpstr>
      <vt:lpstr>2. РОЗЧИННИКИ, ЩО ЗАСТОСОВУЮТЬСЯ В ТЕХНОЛОГІЇ РІДКИХ ЛІКАРСЬКИХ ФОРМ. ВИМОГИ ДО НИХ. КЛАСИФІКАЦІЯ</vt:lpstr>
      <vt:lpstr>3. ВОДА ОЧИЩЕНА, ЇЇ ОТРИМАННЯ І КОНТРОЛЬ ЯКОСТІ</vt:lpstr>
      <vt:lpstr>3. ВОДА ОЧИЩЕНА, ЇЇ ОТРИМАННЯ І КОНТРОЛЬ КОСТІ</vt:lpstr>
      <vt:lpstr>2. ВОДА ОЧИЩЕНА, ЇЇ ОТРИМАННЯ   І КОНТРОЛЬ ЯКОСТІ</vt:lpstr>
      <vt:lpstr>2. ВОДА ОЧИЩЕНА, ЇЇ ОТРИМАННЯ І КОНТРОЛЬ ЯКОСТІ</vt:lpstr>
      <vt:lpstr>3. ВОДА ОЧИЩЕНА, ЇЇ ОТРИМАННЯ І КОНТРОЛЬ ЯКОСТІ</vt:lpstr>
      <vt:lpstr>4. РОЗЧИНИ. СПОСОБИ ПРОПИСУВАННЯ І ВИГОТОВЛЕННЯ  РОЗЧИНІВ</vt:lpstr>
      <vt:lpstr>4. РОЗЧИНИ. СПОСОБИ ПРОПИСУВАННЯ І ВИГОТОВЛЕННЯ  РОЗЧИНІВ</vt:lpstr>
      <vt:lpstr>4. РОЗЧИНИ. СПОСОБИ ПРОПИСУВАННЯ І ВИГОТОВЛЕННЯ  РОЗЧИНІВ</vt:lpstr>
      <vt:lpstr>4. РОЗЧИНИ. СПОСОБИ ПРОПИСУВАННЯ І ВИГОТОВЛЕННЯ  РОЗЧИНІВ</vt:lpstr>
      <vt:lpstr>5. ТЕХНОЛОГІЯ РІДКИХ ЛІКАРСЬКИХ ФОРМ  РОЗЧИНЕННЯ ЛІКАРСЬКИХ РЕЧОВИН</vt:lpstr>
      <vt:lpstr>Презентация PowerPoint</vt:lpstr>
      <vt:lpstr>5. ТЕХНОЛОГІЯ РІДКИХ ЛІКАРСЬКИХ ФОРМ</vt:lpstr>
      <vt:lpstr>6. НОМЕНКЛАТУРА КОНЦЕНТРОВАНИХ РОЗЧИНІВ ТА ЇХ  ВИГОТОВЛЕННЯ</vt:lpstr>
      <vt:lpstr>6. НОМЕНКЛАТУРА КОНЦЕНТРОВАНИХ РОЗЧИНІВ  ТА ЇХ ВИГОТОВЛЕННЯ Номенклатура концентрованих розчинів</vt:lpstr>
      <vt:lpstr>6. НОМЕНКЛАТУРА КОНЦЕНТРОВАНИХ РОЗЧИНІВ  ТА ЇХ ВИГОТОВЛЕННЯ</vt:lpstr>
      <vt:lpstr>6. НОМЕНКЛАТУРА КОНЦЕНТРОВАНИХ РОЗЧИНІВ  ТА ЇХ ВИГОТОВЛЕННЯ</vt:lpstr>
      <vt:lpstr>7. РОЗВЕДЕННЯ ТА УКРІПЛЕННЯ, ОЦІНКА ЯКОСТІ ТА ОФОРМЛЕННЯ  КОНЦЕНТРОВАНИХ РОЗЧИНІВ ДЛЯ ВИКОРИСТАННЯ ЯК ВНУТРІШНЬОАПТЕЧНОЇ ЗАГОТОВКИ</vt:lpstr>
      <vt:lpstr>7. РОЗВЕДЕННЯ ТА УКРІПЛЕННЯ, ОЦІНКА ЯКОСТІ ТА ОФОРМЛЕННЯ  КОНЦЕНТРОВАНИХ РОЗЧИНІВ ДЛЯ ВИКОРИСТАННЯ ЯК</vt:lpstr>
      <vt:lpstr>Презентация PowerPoint</vt:lpstr>
      <vt:lpstr>7. ОЦІНКА ЯКОСТІ, РОЗБАВЛЕННЯ ТА УКРІПЛЕННЯ, ОЦІНКА ЯКОСТІ ТА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Рідкі лікарські форми</dc:title>
  <dc:creator>Asylum</dc:creator>
  <cp:lastModifiedBy>Валіводзь Ірина Петрівна</cp:lastModifiedBy>
  <cp:revision>6</cp:revision>
  <dcterms:created xsi:type="dcterms:W3CDTF">2021-10-22T10:55:58Z</dcterms:created>
  <dcterms:modified xsi:type="dcterms:W3CDTF">2021-10-22T13:09:51Z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2019-04-14T00:00:00Z</vt:filetime>
  </property>
  <property fmtid="{D5CDD505-2E9C-101B-9397-08002B2CF9AE}" pid="3" name="Creator">
    <vt:lpwstr>Microsoft® PowerPoint® для Office 365</vt:lpwstr>
  </property>
  <property fmtid="{D5CDD505-2E9C-101B-9397-08002B2CF9AE}" pid="4" name="LastSaved">
    <vt:filetime>2021-10-22T00:00:00Z</vt:filetime>
  </property>
</Properties>
</file>