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98370" y="413016"/>
            <a:ext cx="4626102" cy="1002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233160" y="429780"/>
            <a:ext cx="739940" cy="1002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721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174" y="26161"/>
            <a:ext cx="837565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5094" y="3142487"/>
            <a:ext cx="7983855" cy="3077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image" Target="../media/image23.jp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25.jp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jp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jp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1.jpg"/><Relationship Id="rId21" Type="http://schemas.openxmlformats.org/officeDocument/2006/relationships/image" Target="../media/image69.png"/><Relationship Id="rId7" Type="http://schemas.openxmlformats.org/officeDocument/2006/relationships/image" Target="../media/image55.jp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11" Type="http://schemas.openxmlformats.org/officeDocument/2006/relationships/image" Target="../media/image59.png"/><Relationship Id="rId5" Type="http://schemas.openxmlformats.org/officeDocument/2006/relationships/image" Target="../media/image53.jpg"/><Relationship Id="rId15" Type="http://schemas.openxmlformats.org/officeDocument/2006/relationships/image" Target="../media/image63.png"/><Relationship Id="rId23" Type="http://schemas.openxmlformats.org/officeDocument/2006/relationships/image" Target="../media/image71.jp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jp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26" Type="http://schemas.openxmlformats.org/officeDocument/2006/relationships/image" Target="../media/image108.png"/><Relationship Id="rId3" Type="http://schemas.openxmlformats.org/officeDocument/2006/relationships/image" Target="../media/image85.jpg"/><Relationship Id="rId21" Type="http://schemas.openxmlformats.org/officeDocument/2006/relationships/image" Target="../media/image103.png"/><Relationship Id="rId34" Type="http://schemas.openxmlformats.org/officeDocument/2006/relationships/image" Target="../media/image116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5" Type="http://schemas.openxmlformats.org/officeDocument/2006/relationships/image" Target="../media/image107.png"/><Relationship Id="rId33" Type="http://schemas.openxmlformats.org/officeDocument/2006/relationships/image" Target="../media/image115.png"/><Relationship Id="rId2" Type="http://schemas.openxmlformats.org/officeDocument/2006/relationships/image" Target="../media/image4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29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24" Type="http://schemas.openxmlformats.org/officeDocument/2006/relationships/image" Target="../media/image106.png"/><Relationship Id="rId32" Type="http://schemas.openxmlformats.org/officeDocument/2006/relationships/image" Target="../media/image114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28" Type="http://schemas.openxmlformats.org/officeDocument/2006/relationships/image" Target="../media/image110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31" Type="http://schemas.openxmlformats.org/officeDocument/2006/relationships/image" Target="../media/image113.png"/><Relationship Id="rId4" Type="http://schemas.openxmlformats.org/officeDocument/2006/relationships/image" Target="../media/image86.jp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Relationship Id="rId30" Type="http://schemas.openxmlformats.org/officeDocument/2006/relationships/image" Target="../media/image112.png"/><Relationship Id="rId8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4.png"/><Relationship Id="rId16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5" Type="http://schemas.openxmlformats.org/officeDocument/2006/relationships/image" Target="../media/image14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g"/><Relationship Id="rId3" Type="http://schemas.openxmlformats.org/officeDocument/2006/relationships/image" Target="../media/image144.jpg"/><Relationship Id="rId7" Type="http://schemas.openxmlformats.org/officeDocument/2006/relationships/image" Target="../media/image1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g"/><Relationship Id="rId5" Type="http://schemas.openxmlformats.org/officeDocument/2006/relationships/image" Target="../media/image146.jpg"/><Relationship Id="rId10" Type="http://schemas.openxmlformats.org/officeDocument/2006/relationships/image" Target="../media/image151.jpg"/><Relationship Id="rId4" Type="http://schemas.openxmlformats.org/officeDocument/2006/relationships/image" Target="../media/image145.jpg"/><Relationship Id="rId9" Type="http://schemas.openxmlformats.org/officeDocument/2006/relationships/image" Target="../media/image15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7384" y="2590800"/>
            <a:ext cx="6743700" cy="1234440"/>
          </a:xfrm>
        </p:spPr>
        <p:txBody>
          <a:bodyPr>
            <a:noAutofit/>
          </a:bodyPr>
          <a:lstStyle/>
          <a:p>
            <a:pPr marL="1010919" marR="419734">
              <a:spcBef>
                <a:spcPts val="100"/>
              </a:spcBef>
            </a:pPr>
            <a:r>
              <a:rPr lang="ru-RU" sz="1400" dirty="0" err="1" smtClean="0"/>
              <a:t>Презентація</a:t>
            </a:r>
            <a:r>
              <a:rPr lang="ru-RU" sz="1400" dirty="0" smtClean="0"/>
              <a:t> до </a:t>
            </a:r>
            <a:r>
              <a:rPr lang="ru-RU" sz="1400" dirty="0" err="1" smtClean="0"/>
              <a:t>лекції</a:t>
            </a:r>
            <a:r>
              <a:rPr lang="ru-RU" sz="1400" dirty="0" smtClean="0"/>
              <a:t> 3</a:t>
            </a:r>
            <a:br>
              <a:rPr lang="ru-RU" sz="1400" dirty="0" smtClean="0"/>
            </a:br>
            <a:r>
              <a:rPr lang="ru-RU" sz="1400" dirty="0" smtClean="0"/>
              <a:t>РІДКІ </a:t>
            </a:r>
            <a:r>
              <a:rPr lang="ru-RU" sz="1400" spc="-10" dirty="0"/>
              <a:t>ЛІКАРСЬКІ</a:t>
            </a:r>
            <a:r>
              <a:rPr lang="ru-RU" sz="1400" spc="-90" dirty="0"/>
              <a:t> </a:t>
            </a:r>
            <a:r>
              <a:rPr lang="ru-RU" sz="1400" spc="-10" dirty="0"/>
              <a:t>ФОРМИ.  </a:t>
            </a:r>
            <a:r>
              <a:rPr lang="ru-RU" sz="1400" spc="-15" dirty="0"/>
              <a:t>ВИГОТОВЛЕННЯ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spc="-15" dirty="0"/>
              <a:t>МІКСТУР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67958" y="963232"/>
            <a:ext cx="7141892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ОДЕСЬКИЙ НАЦ</a:t>
            </a:r>
            <a:r>
              <a:rPr lang="uk-UA" sz="2100" b="1" dirty="0">
                <a:solidFill>
                  <a:schemeClr val="tx1"/>
                </a:solidFill>
              </a:rPr>
              <a:t>І</a:t>
            </a:r>
            <a:r>
              <a:rPr lang="ru-RU" sz="2100" b="1" dirty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100" b="1" dirty="0">
                <a:solidFill>
                  <a:schemeClr val="tx1"/>
                </a:solidFill>
              </a:rPr>
              <a:t>КАФЕДРА ТЕХНОЛОГІЇ ЛІКІВ</a:t>
            </a: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084" y="963232"/>
            <a:ext cx="11144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12598" y="4358451"/>
            <a:ext cx="2309415" cy="7848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1500" b="1" dirty="0" err="1">
                <a:solidFill>
                  <a:schemeClr val="tx1"/>
                </a:solidFill>
              </a:rPr>
              <a:t>Презентацію</a:t>
            </a:r>
            <a:r>
              <a:rPr lang="ru-RU" altLang="ru-RU" sz="1500" b="1" dirty="0">
                <a:solidFill>
                  <a:schemeClr val="tx1"/>
                </a:solidFill>
              </a:rPr>
              <a:t> </a:t>
            </a:r>
            <a:r>
              <a:rPr lang="ru-RU" altLang="ru-RU" sz="1500" b="1" dirty="0" err="1">
                <a:solidFill>
                  <a:schemeClr val="tx1"/>
                </a:solidFill>
              </a:rPr>
              <a:t>підготував</a:t>
            </a:r>
            <a:r>
              <a:rPr lang="ru-RU" altLang="ru-RU" sz="1500" b="1" dirty="0">
                <a:solidFill>
                  <a:schemeClr val="tx1"/>
                </a:solidFill>
              </a:rPr>
              <a:t>:</a:t>
            </a:r>
            <a:endParaRPr lang="uk-UA" sz="1500" b="1" dirty="0">
              <a:solidFill>
                <a:schemeClr val="tx1"/>
              </a:solidFill>
            </a:endParaRPr>
          </a:p>
          <a:p>
            <a:pPr algn="r"/>
            <a:r>
              <a:rPr lang="uk-UA" sz="1500" dirty="0" err="1">
                <a:solidFill>
                  <a:schemeClr val="tx1"/>
                </a:solidFill>
              </a:rPr>
              <a:t>д.фарм.н</a:t>
            </a:r>
            <a:r>
              <a:rPr lang="uk-UA" sz="1500" dirty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1500" dirty="0" smtClean="0">
                <a:solidFill>
                  <a:schemeClr val="tx1"/>
                </a:solidFill>
              </a:rPr>
              <a:t>. </a:t>
            </a:r>
            <a:endParaRPr lang="uk-UA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1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4D9E3710-85D3-4249-B837-6BDBAA0D37AD}"/>
              </a:ext>
            </a:extLst>
          </p:cNvPr>
          <p:cNvSpPr txBox="1"/>
          <p:nvPr/>
        </p:nvSpPr>
        <p:spPr>
          <a:xfrm>
            <a:off x="658051" y="1066800"/>
            <a:ext cx="7827898" cy="4001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0919" marR="419734" algn="ctr">
              <a:lnSpc>
                <a:spcPct val="100000"/>
              </a:lnSpc>
              <a:spcBef>
                <a:spcPts val="100"/>
              </a:spcBef>
            </a:pPr>
            <a:r>
              <a:rPr lang="uk-UA" sz="2400" b="1" dirty="0">
                <a:latin typeface="Arial"/>
                <a:cs typeface="Arial"/>
              </a:rPr>
              <a:t>ЛЕКЦІЯ 3.2:</a:t>
            </a:r>
          </a:p>
          <a:p>
            <a:pPr marL="1010919" marR="419734" algn="ctr">
              <a:lnSpc>
                <a:spcPct val="100000"/>
              </a:lnSpc>
              <a:spcBef>
                <a:spcPts val="100"/>
              </a:spcBef>
            </a:pPr>
            <a:endParaRPr lang="uk-UA" sz="2400" b="1" dirty="0">
              <a:latin typeface="Arial"/>
              <a:cs typeface="Arial"/>
            </a:endParaRPr>
          </a:p>
          <a:p>
            <a:pPr marL="1010919" marR="419734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РІДКІ </a:t>
            </a:r>
            <a:r>
              <a:rPr sz="2400" b="1" spc="-10" dirty="0">
                <a:latin typeface="Arial"/>
                <a:cs typeface="Arial"/>
              </a:rPr>
              <a:t>ЛІКАРСЬКІ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ФОРМИ.  </a:t>
            </a:r>
            <a:r>
              <a:rPr sz="2400" b="1" spc="-15" dirty="0">
                <a:latin typeface="Arial"/>
                <a:cs typeface="Arial"/>
              </a:rPr>
              <a:t>ВИГОТОВЛЕННЯ</a:t>
            </a:r>
            <a:endParaRPr sz="2400" dirty="0">
              <a:latin typeface="Arial"/>
              <a:cs typeface="Arial"/>
            </a:endParaRPr>
          </a:p>
          <a:p>
            <a:pPr marL="582295" algn="ctr">
              <a:lnSpc>
                <a:spcPct val="100000"/>
              </a:lnSpc>
            </a:pPr>
            <a:r>
              <a:rPr lang="uk-UA" sz="2400" b="1" spc="-15" dirty="0">
                <a:latin typeface="Arial"/>
                <a:cs typeface="Arial"/>
              </a:rPr>
              <a:t>МІКСТУР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Arial"/>
              <a:cs typeface="Arial"/>
            </a:endParaRPr>
          </a:p>
          <a:p>
            <a:pPr marL="440055" algn="ctr">
              <a:lnSpc>
                <a:spcPct val="100000"/>
              </a:lnSpc>
            </a:pPr>
            <a:endParaRPr lang="uk-UA" sz="24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50" dirty="0">
              <a:latin typeface="Arial"/>
              <a:cs typeface="Arial"/>
            </a:endParaRPr>
          </a:p>
          <a:p>
            <a:pPr marL="12700" marR="583565" indent="495300" algn="ctr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ЛЕКЦІЯ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ДЛЯ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СТУДЕНТІВ  </a:t>
            </a:r>
            <a:endParaRPr lang="uk-UA" sz="2400" b="1" spc="-25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83565" indent="495300" algn="ctr">
              <a:lnSpc>
                <a:spcPct val="100000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СПЕЦІАЛЬНОСТІ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«ФАРМАЦІЯ»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9988" y="283463"/>
            <a:ext cx="22948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i="1" spc="-5" dirty="0">
                <a:latin typeface="Arial"/>
                <a:cs typeface="Arial"/>
              </a:rPr>
              <a:t>ПЛАН</a:t>
            </a:r>
            <a:r>
              <a:rPr sz="2800" i="1" spc="-6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ЛЕКЦІЇ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218" y="808735"/>
            <a:ext cx="7992109" cy="5512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90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1790" algn="l"/>
              </a:tabLst>
            </a:pPr>
            <a:r>
              <a:rPr sz="2400" dirty="0">
                <a:latin typeface="Arial"/>
                <a:cs typeface="Arial"/>
              </a:rPr>
              <a:t>Поняття про мікстури. </a:t>
            </a:r>
            <a:r>
              <a:rPr sz="2400" spc="5" dirty="0">
                <a:latin typeface="Arial"/>
                <a:cs typeface="Arial"/>
              </a:rPr>
              <a:t>Перевірка </a:t>
            </a:r>
            <a:r>
              <a:rPr sz="2400" spc="-15" dirty="0">
                <a:latin typeface="Arial"/>
                <a:cs typeface="Arial"/>
              </a:rPr>
              <a:t>доз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отруйних,  наркотичних </a:t>
            </a:r>
            <a:r>
              <a:rPr sz="2400" dirty="0">
                <a:latin typeface="Arial"/>
                <a:cs typeface="Arial"/>
              </a:rPr>
              <a:t>і </a:t>
            </a:r>
            <a:r>
              <a:rPr sz="2400" spc="-15" dirty="0">
                <a:latin typeface="Arial"/>
                <a:cs typeface="Arial"/>
              </a:rPr>
              <a:t>сильнодіючих </a:t>
            </a:r>
            <a:r>
              <a:rPr sz="2400" dirty="0">
                <a:latin typeface="Arial"/>
                <a:cs typeface="Arial"/>
              </a:rPr>
              <a:t>лікарських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засобів.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10" dirty="0">
                <a:latin typeface="Arial"/>
                <a:cs typeface="Arial"/>
              </a:rPr>
              <a:t>Загальна </a:t>
            </a:r>
            <a:r>
              <a:rPr sz="2400" spc="-15" dirty="0">
                <a:latin typeface="Arial"/>
                <a:cs typeface="Arial"/>
              </a:rPr>
              <a:t>технологія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форм.</a:t>
            </a:r>
            <a:endParaRPr sz="2400">
              <a:latin typeface="Arial"/>
              <a:cs typeface="Arial"/>
            </a:endParaRPr>
          </a:p>
          <a:p>
            <a:pPr marL="12700" marR="922019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5" dirty="0">
                <a:latin typeface="Arial"/>
                <a:cs typeface="Arial"/>
              </a:rPr>
              <a:t>Правила </a:t>
            </a:r>
            <a:r>
              <a:rPr sz="2400" spc="-15" dirty="0">
                <a:latin typeface="Arial"/>
                <a:cs typeface="Arial"/>
              </a:rPr>
              <a:t>введення </a:t>
            </a:r>
            <a:r>
              <a:rPr sz="2400" dirty="0">
                <a:latin typeface="Arial"/>
                <a:cs typeface="Arial"/>
              </a:rPr>
              <a:t>в </a:t>
            </a:r>
            <a:r>
              <a:rPr sz="2400" spc="-5" dirty="0">
                <a:latin typeface="Arial"/>
                <a:cs typeface="Arial"/>
              </a:rPr>
              <a:t>мікстури рідких </a:t>
            </a:r>
            <a:r>
              <a:rPr sz="2400" dirty="0">
                <a:latin typeface="Arial"/>
                <a:cs typeface="Arial"/>
              </a:rPr>
              <a:t>лікарських  </a:t>
            </a:r>
            <a:r>
              <a:rPr sz="2400" spc="-5" dirty="0">
                <a:latin typeface="Arial"/>
                <a:cs typeface="Arial"/>
              </a:rPr>
              <a:t>засобів.</a:t>
            </a:r>
            <a:endParaRPr sz="2400">
              <a:latin typeface="Arial"/>
              <a:cs typeface="Arial"/>
            </a:endParaRPr>
          </a:p>
          <a:p>
            <a:pPr marL="12700" marR="108585">
              <a:lnSpc>
                <a:spcPct val="100000"/>
              </a:lnSpc>
              <a:buAutoNum type="arabicPeriod"/>
              <a:tabLst>
                <a:tab pos="351790" algn="l"/>
                <a:tab pos="5595620" algn="l"/>
              </a:tabLst>
            </a:pPr>
            <a:r>
              <a:rPr sz="2400" spc="-150" dirty="0">
                <a:latin typeface="Arial"/>
                <a:cs typeface="Arial"/>
              </a:rPr>
              <a:t>Т</a:t>
            </a:r>
            <a:r>
              <a:rPr sz="2400" spc="-60" dirty="0">
                <a:latin typeface="Arial"/>
                <a:cs typeface="Arial"/>
              </a:rPr>
              <a:t>е</a:t>
            </a:r>
            <a:r>
              <a:rPr sz="2400" dirty="0">
                <a:latin typeface="Arial"/>
                <a:cs typeface="Arial"/>
              </a:rPr>
              <a:t>хн</a:t>
            </a:r>
            <a:r>
              <a:rPr sz="2400" spc="-60" dirty="0">
                <a:latin typeface="Arial"/>
                <a:cs typeface="Arial"/>
              </a:rPr>
              <a:t>о</a:t>
            </a:r>
            <a:r>
              <a:rPr sz="2400" spc="25" dirty="0">
                <a:latin typeface="Arial"/>
                <a:cs typeface="Arial"/>
              </a:rPr>
              <a:t>л</a:t>
            </a:r>
            <a:r>
              <a:rPr sz="2400" spc="-5" dirty="0">
                <a:latin typeface="Arial"/>
                <a:cs typeface="Arial"/>
              </a:rPr>
              <a:t>огі</a:t>
            </a:r>
            <a:r>
              <a:rPr sz="2400" dirty="0">
                <a:latin typeface="Arial"/>
                <a:cs typeface="Arial"/>
              </a:rPr>
              <a:t>я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мі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dirty="0">
                <a:latin typeface="Arial"/>
                <a:cs typeface="Arial"/>
              </a:rPr>
              <a:t>с</a:t>
            </a:r>
            <a:r>
              <a:rPr sz="2400" spc="25" dirty="0">
                <a:latin typeface="Arial"/>
                <a:cs typeface="Arial"/>
              </a:rPr>
              <a:t>т</a:t>
            </a:r>
            <a:r>
              <a:rPr sz="2400" spc="-35" dirty="0">
                <a:latin typeface="Arial"/>
                <a:cs typeface="Arial"/>
              </a:rPr>
              <a:t>у</a:t>
            </a:r>
            <a:r>
              <a:rPr sz="2400" dirty="0">
                <a:latin typeface="Arial"/>
                <a:cs typeface="Arial"/>
              </a:rPr>
              <a:t>р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з</a:t>
            </a:r>
            <a:r>
              <a:rPr sz="2400" spc="-5" dirty="0">
                <a:latin typeface="Arial"/>
                <a:cs typeface="Arial"/>
              </a:rPr>
              <a:t> ви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spc="-5" dirty="0">
                <a:latin typeface="Arial"/>
                <a:cs typeface="Arial"/>
              </a:rPr>
              <a:t>ор</a:t>
            </a:r>
            <a:r>
              <a:rPr sz="2400" spc="-10" dirty="0">
                <a:latin typeface="Arial"/>
                <a:cs typeface="Arial"/>
              </a:rPr>
              <a:t>и</a:t>
            </a:r>
            <a:r>
              <a:rPr sz="2400" dirty="0">
                <a:latin typeface="Arial"/>
                <a:cs typeface="Arial"/>
              </a:rPr>
              <a:t>с</a:t>
            </a:r>
            <a:r>
              <a:rPr sz="2400" spc="-35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ання</a:t>
            </a:r>
            <a:r>
              <a:rPr sz="2400" dirty="0">
                <a:latin typeface="Arial"/>
                <a:cs typeface="Arial"/>
              </a:rPr>
              <a:t>м	</a:t>
            </a:r>
            <a:r>
              <a:rPr sz="2400" spc="30" dirty="0">
                <a:latin typeface="Arial"/>
                <a:cs typeface="Arial"/>
              </a:rPr>
              <a:t>к</a:t>
            </a:r>
            <a:r>
              <a:rPr sz="2400" spc="-5" dirty="0">
                <a:latin typeface="Arial"/>
                <a:cs typeface="Arial"/>
              </a:rPr>
              <a:t>он</a:t>
            </a:r>
            <a:r>
              <a:rPr sz="2400" spc="-35" dirty="0">
                <a:latin typeface="Arial"/>
                <a:cs typeface="Arial"/>
              </a:rPr>
              <a:t>ц</a:t>
            </a:r>
            <a:r>
              <a:rPr sz="2400" spc="-5" dirty="0">
                <a:latin typeface="Arial"/>
                <a:cs typeface="Arial"/>
              </a:rPr>
              <a:t>ентро</a:t>
            </a:r>
            <a:r>
              <a:rPr sz="2400" spc="-35" dirty="0">
                <a:latin typeface="Arial"/>
                <a:cs typeface="Arial"/>
              </a:rPr>
              <a:t>в</a:t>
            </a:r>
            <a:r>
              <a:rPr sz="2400" spc="-5" dirty="0">
                <a:latin typeface="Arial"/>
                <a:cs typeface="Arial"/>
              </a:rPr>
              <a:t>аних  </a:t>
            </a:r>
            <a:r>
              <a:rPr sz="2400" spc="-15" dirty="0">
                <a:latin typeface="Arial"/>
                <a:cs typeface="Arial"/>
              </a:rPr>
              <a:t>розчинів.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20" dirty="0">
                <a:latin typeface="Arial"/>
                <a:cs typeface="Arial"/>
              </a:rPr>
              <a:t>Виготовлення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 </a:t>
            </a:r>
            <a:r>
              <a:rPr sz="2400" spc="-5" dirty="0">
                <a:latin typeface="Arial"/>
                <a:cs typeface="Arial"/>
              </a:rPr>
              <a:t>форм </a:t>
            </a:r>
            <a:r>
              <a:rPr sz="2400" spc="-10" dirty="0">
                <a:latin typeface="Arial"/>
                <a:cs typeface="Arial"/>
              </a:rPr>
              <a:t>шляхом  </a:t>
            </a:r>
            <a:r>
              <a:rPr sz="2400" spc="-15" dirty="0">
                <a:latin typeface="Arial"/>
                <a:cs typeface="Arial"/>
              </a:rPr>
              <a:t>розчинення </a:t>
            </a:r>
            <a:r>
              <a:rPr sz="2400" dirty="0">
                <a:latin typeface="Arial"/>
                <a:cs typeface="Arial"/>
              </a:rPr>
              <a:t>сухих лікарських </a:t>
            </a:r>
            <a:r>
              <a:rPr sz="2400" spc="-15" dirty="0">
                <a:latin typeface="Arial"/>
                <a:cs typeface="Arial"/>
              </a:rPr>
              <a:t>речовин </a:t>
            </a:r>
            <a:r>
              <a:rPr sz="2400" dirty="0">
                <a:latin typeface="Arial"/>
                <a:cs typeface="Arial"/>
              </a:rPr>
              <a:t>у кількості </a:t>
            </a:r>
            <a:r>
              <a:rPr sz="2400" spc="-5" dirty="0">
                <a:latin typeface="Arial"/>
                <a:cs typeface="Arial"/>
              </a:rPr>
              <a:t>до </a:t>
            </a:r>
            <a:r>
              <a:rPr sz="2400" dirty="0">
                <a:latin typeface="Arial"/>
                <a:cs typeface="Arial"/>
              </a:rPr>
              <a:t>3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%.</a:t>
            </a:r>
            <a:endParaRPr sz="2400">
              <a:latin typeface="Arial"/>
              <a:cs typeface="Arial"/>
            </a:endParaRPr>
          </a:p>
          <a:p>
            <a:pPr marL="12700" marR="131445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20" dirty="0">
                <a:latin typeface="Arial"/>
                <a:cs typeface="Arial"/>
              </a:rPr>
              <a:t>Виготовлення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 форм </a:t>
            </a:r>
            <a:r>
              <a:rPr sz="2400" spc="-10" dirty="0">
                <a:latin typeface="Arial"/>
                <a:cs typeface="Arial"/>
              </a:rPr>
              <a:t>шляхом  </a:t>
            </a:r>
            <a:r>
              <a:rPr sz="2400" spc="-15" dirty="0">
                <a:latin typeface="Arial"/>
                <a:cs typeface="Arial"/>
              </a:rPr>
              <a:t>розчинення </a:t>
            </a:r>
            <a:r>
              <a:rPr sz="2400" dirty="0">
                <a:latin typeface="Arial"/>
                <a:cs typeface="Arial"/>
              </a:rPr>
              <a:t>сухих лікарських </a:t>
            </a:r>
            <a:r>
              <a:rPr sz="2400" spc="-15" dirty="0">
                <a:latin typeface="Arial"/>
                <a:cs typeface="Arial"/>
              </a:rPr>
              <a:t>речовин </a:t>
            </a:r>
            <a:r>
              <a:rPr sz="2400" dirty="0">
                <a:latin typeface="Arial"/>
                <a:cs typeface="Arial"/>
              </a:rPr>
              <a:t>у кількості 3 % </a:t>
            </a:r>
            <a:r>
              <a:rPr sz="2400" spc="-20" dirty="0">
                <a:latin typeface="Arial"/>
                <a:cs typeface="Arial"/>
              </a:rPr>
              <a:t>та  </a:t>
            </a:r>
            <a:r>
              <a:rPr sz="2400" dirty="0">
                <a:latin typeface="Arial"/>
                <a:cs typeface="Arial"/>
              </a:rPr>
              <a:t>більше.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30" dirty="0">
                <a:latin typeface="Arial"/>
                <a:cs typeface="Arial"/>
              </a:rPr>
              <a:t>Технологія </a:t>
            </a:r>
            <a:r>
              <a:rPr sz="2400" dirty="0">
                <a:latin typeface="Arial"/>
                <a:cs typeface="Arial"/>
              </a:rPr>
              <a:t>мікстур з </a:t>
            </a:r>
            <a:r>
              <a:rPr sz="2400" spc="-5" dirty="0">
                <a:latin typeface="Arial"/>
                <a:cs typeface="Arial"/>
              </a:rPr>
              <a:t>використанням </a:t>
            </a:r>
            <a:r>
              <a:rPr sz="2400" spc="-10" dirty="0">
                <a:latin typeface="Arial"/>
                <a:cs typeface="Arial"/>
              </a:rPr>
              <a:t>ароматних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вод.</a:t>
            </a:r>
            <a:endParaRPr sz="2400">
              <a:latin typeface="Arial"/>
              <a:cs typeface="Arial"/>
            </a:endParaRPr>
          </a:p>
          <a:p>
            <a:pPr marL="12700" marR="8343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5" dirty="0">
                <a:latin typeface="Arial"/>
                <a:cs typeface="Arial"/>
              </a:rPr>
              <a:t>Оцінка </a:t>
            </a:r>
            <a:r>
              <a:rPr sz="2400" dirty="0">
                <a:latin typeface="Arial"/>
                <a:cs typeface="Arial"/>
              </a:rPr>
              <a:t>якості </a:t>
            </a:r>
            <a:r>
              <a:rPr sz="2400" spc="-20" dirty="0">
                <a:latin typeface="Arial"/>
                <a:cs typeface="Arial"/>
              </a:rPr>
              <a:t>та </a:t>
            </a:r>
            <a:r>
              <a:rPr sz="2400" spc="-5" dirty="0">
                <a:latin typeface="Arial"/>
                <a:cs typeface="Arial"/>
              </a:rPr>
              <a:t>оформлення до відпуску рідких  </a:t>
            </a:r>
            <a:r>
              <a:rPr sz="2400" dirty="0">
                <a:latin typeface="Arial"/>
                <a:cs typeface="Arial"/>
              </a:rPr>
              <a:t>лікарських </a:t>
            </a:r>
            <a:r>
              <a:rPr sz="2400" spc="-10" dirty="0">
                <a:latin typeface="Arial"/>
                <a:cs typeface="Arial"/>
              </a:rPr>
              <a:t>препаратів.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7382" y="389382"/>
            <a:ext cx="7240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 </a:t>
            </a:r>
            <a:r>
              <a:rPr spc="-10" dirty="0"/>
              <a:t>ПОНЯТТЯ </a:t>
            </a:r>
            <a:r>
              <a:rPr spc="-15" dirty="0"/>
              <a:t>ПРО МІКСТУРИ. </a:t>
            </a:r>
            <a:r>
              <a:rPr spc="-5" dirty="0"/>
              <a:t>ПЕРЕВІРКА ДОЗ </a:t>
            </a:r>
            <a:r>
              <a:rPr spc="-10" dirty="0"/>
              <a:t>ОТРУЙНИХ,  </a:t>
            </a:r>
            <a:r>
              <a:rPr spc="-5" dirty="0"/>
              <a:t>НАРКОТИЧНИХ І </a:t>
            </a:r>
            <a:r>
              <a:rPr spc="-10" dirty="0"/>
              <a:t>СИЛЬНОДІЮЧИХ ЛІКАРСЬКИХ</a:t>
            </a:r>
            <a:r>
              <a:rPr spc="25" dirty="0"/>
              <a:t> </a:t>
            </a:r>
            <a:r>
              <a:rPr spc="-20" dirty="0"/>
              <a:t>ЗАСОБІВ</a:t>
            </a:r>
          </a:p>
        </p:txBody>
      </p:sp>
      <p:sp>
        <p:nvSpPr>
          <p:cNvPr id="4" name="object 4"/>
          <p:cNvSpPr/>
          <p:nvPr/>
        </p:nvSpPr>
        <p:spPr>
          <a:xfrm>
            <a:off x="6371844" y="3357371"/>
            <a:ext cx="2556509" cy="19156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358645"/>
            <a:ext cx="7353300" cy="4001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 marR="508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Нормативна </a:t>
            </a:r>
            <a:r>
              <a:rPr sz="2000" spc="-20" dirty="0">
                <a:latin typeface="Arial"/>
                <a:cs typeface="Arial"/>
              </a:rPr>
              <a:t>база 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5" dirty="0">
                <a:latin typeface="Arial"/>
                <a:cs typeface="Arial"/>
              </a:rPr>
              <a:t>стаття </a:t>
            </a:r>
            <a:r>
              <a:rPr sz="2000" spc="-10" dirty="0">
                <a:latin typeface="Arial"/>
                <a:cs typeface="Arial"/>
              </a:rPr>
              <a:t>5.N.1.1, </a:t>
            </a:r>
            <a:r>
              <a:rPr sz="2000" dirty="0">
                <a:latin typeface="Arial"/>
                <a:cs typeface="Arial"/>
              </a:rPr>
              <a:t>проект </a:t>
            </a:r>
            <a:r>
              <a:rPr sz="2000" spc="-10" dirty="0">
                <a:latin typeface="Arial"/>
                <a:cs typeface="Arial"/>
              </a:rPr>
              <a:t>доповнення 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0" dirty="0">
                <a:latin typeface="Arial"/>
                <a:cs typeface="Arial"/>
              </a:rPr>
              <a:t>5.N.1.1, </a:t>
            </a:r>
            <a:r>
              <a:rPr sz="2000" spc="-5" dirty="0">
                <a:latin typeface="Arial"/>
                <a:cs typeface="Arial"/>
              </a:rPr>
              <a:t>накази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</a:t>
            </a:r>
            <a:r>
              <a:rPr sz="2000" spc="-10" dirty="0">
                <a:latin typeface="Arial"/>
                <a:cs typeface="Arial"/>
              </a:rPr>
              <a:t>від  07.09.93 </a:t>
            </a:r>
            <a:r>
              <a:rPr sz="2000" spc="-5" dirty="0">
                <a:latin typeface="Arial"/>
                <a:cs typeface="Arial"/>
              </a:rPr>
              <a:t>р. і № 812 від </a:t>
            </a:r>
            <a:r>
              <a:rPr sz="2000" spc="-10" dirty="0">
                <a:latin typeface="Arial"/>
                <a:cs typeface="Arial"/>
              </a:rPr>
              <a:t>17.10.12 р.)</a:t>
            </a:r>
            <a:endParaRPr sz="2000">
              <a:latin typeface="Arial"/>
              <a:cs typeface="Arial"/>
            </a:endParaRPr>
          </a:p>
          <a:p>
            <a:pPr marL="463550" marR="335280">
              <a:lnSpc>
                <a:spcPct val="111800"/>
              </a:lnSpc>
              <a:spcBef>
                <a:spcPts val="1070"/>
              </a:spcBef>
            </a:pPr>
            <a:r>
              <a:rPr sz="2000" b="1" spc="-5" dirty="0">
                <a:latin typeface="Arial"/>
                <a:cs typeface="Arial"/>
              </a:rPr>
              <a:t>Мікстури </a:t>
            </a:r>
            <a:r>
              <a:rPr sz="2000" spc="-5" dirty="0">
                <a:latin typeface="Arial Black"/>
                <a:cs typeface="Arial Black"/>
              </a:rPr>
              <a:t>– </a:t>
            </a:r>
            <a:r>
              <a:rPr sz="2000" b="1" spc="-5" dirty="0">
                <a:latin typeface="Arial"/>
                <a:cs typeface="Arial"/>
              </a:rPr>
              <a:t>рідкі лікарські </a:t>
            </a:r>
            <a:r>
              <a:rPr sz="2000" b="1" spc="-15" dirty="0">
                <a:latin typeface="Arial"/>
                <a:cs typeface="Arial"/>
              </a:rPr>
              <a:t>форми </a:t>
            </a:r>
            <a:r>
              <a:rPr sz="2000" b="1" spc="-5" dirty="0">
                <a:latin typeface="Arial"/>
                <a:cs typeface="Arial"/>
              </a:rPr>
              <a:t>для внутрішнього  </a:t>
            </a:r>
            <a:r>
              <a:rPr sz="2000" b="1" spc="-15" dirty="0">
                <a:latin typeface="Arial"/>
                <a:cs typeface="Arial"/>
              </a:rPr>
              <a:t>застосування, </a:t>
            </a:r>
            <a:r>
              <a:rPr sz="2000" b="1" spc="-5" dirty="0">
                <a:latin typeface="Arial"/>
                <a:cs typeface="Arial"/>
              </a:rPr>
              <a:t>які </a:t>
            </a:r>
            <a:r>
              <a:rPr sz="2000" b="1" spc="-20" dirty="0">
                <a:latin typeface="Arial"/>
                <a:cs typeface="Arial"/>
              </a:rPr>
              <a:t>дозуються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ложками</a:t>
            </a:r>
            <a:endParaRPr sz="2000">
              <a:latin typeface="Arial"/>
              <a:cs typeface="Arial"/>
            </a:endParaRPr>
          </a:p>
          <a:p>
            <a:pPr marL="463550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(столовими, </a:t>
            </a:r>
            <a:r>
              <a:rPr sz="2000" b="1" spc="-10" dirty="0">
                <a:latin typeface="Arial"/>
                <a:cs typeface="Arial"/>
              </a:rPr>
              <a:t>десертними,</a:t>
            </a:r>
            <a:r>
              <a:rPr sz="2000" b="1" spc="-5" dirty="0">
                <a:latin typeface="Arial"/>
                <a:cs typeface="Arial"/>
              </a:rPr>
              <a:t> чайними).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Rp.: Analgini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3,0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Kalii bromidi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4,0</a:t>
            </a:r>
            <a:endParaRPr sz="1800">
              <a:latin typeface="Arial"/>
              <a:cs typeface="Arial"/>
            </a:endParaRPr>
          </a:p>
          <a:p>
            <a:pPr marL="520700" marR="3856354" indent="-889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Aquae purificatae 200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Belladonnae 5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dirty="0">
                <a:latin typeface="Arial"/>
                <a:cs typeface="Arial"/>
              </a:rPr>
              <a:t>10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5672" y="5795009"/>
            <a:ext cx="158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74921" y="5777229"/>
            <a:ext cx="1710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Печатка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2930" marR="5080" indent="-381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 </a:t>
            </a:r>
            <a:r>
              <a:rPr spc="-10" dirty="0"/>
              <a:t>ПОНЯТТЯ </a:t>
            </a:r>
            <a:r>
              <a:rPr spc="-15" dirty="0"/>
              <a:t>ПРО МІКСТУРИ. </a:t>
            </a:r>
            <a:r>
              <a:rPr spc="-5" dirty="0"/>
              <a:t>ПЕРЕВІРКА ДОЗ </a:t>
            </a:r>
            <a:r>
              <a:rPr spc="-10" dirty="0"/>
              <a:t>ОТРУЙНИХ,  </a:t>
            </a:r>
            <a:r>
              <a:rPr spc="-5" dirty="0"/>
              <a:t>НАРКОТИЧНИХ І </a:t>
            </a:r>
            <a:r>
              <a:rPr spc="-10" dirty="0"/>
              <a:t>СИЛЬНОДІЮЧИХ ЛІКАРСЬКИХ</a:t>
            </a:r>
            <a:r>
              <a:rPr spc="25" dirty="0"/>
              <a:t> </a:t>
            </a:r>
            <a:r>
              <a:rPr spc="-20" dirty="0"/>
              <a:t>ЗАСОБІВ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04977" y="2539745"/>
            <a:ext cx="8655050" cy="2030095"/>
            <a:chOff x="204977" y="2539745"/>
            <a:chExt cx="8655050" cy="2030095"/>
          </a:xfrm>
        </p:grpSpPr>
        <p:sp>
          <p:nvSpPr>
            <p:cNvPr id="5" name="object 5"/>
            <p:cNvSpPr/>
            <p:nvPr/>
          </p:nvSpPr>
          <p:spPr>
            <a:xfrm>
              <a:off x="204977" y="2539745"/>
              <a:ext cx="8654796" cy="20299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2543" y="2602229"/>
              <a:ext cx="6136385" cy="19651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078" y="2566034"/>
              <a:ext cx="8569452" cy="194462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078" y="2566034"/>
              <a:ext cx="8569960" cy="1945005"/>
            </a:xfrm>
            <a:custGeom>
              <a:avLst/>
              <a:gdLst/>
              <a:ahLst/>
              <a:cxnLst/>
              <a:rect l="l" t="t" r="r" b="b"/>
              <a:pathLst>
                <a:path w="8569960" h="1945004">
                  <a:moveTo>
                    <a:pt x="0" y="324103"/>
                  </a:moveTo>
                  <a:lnTo>
                    <a:pt x="3514" y="276222"/>
                  </a:lnTo>
                  <a:lnTo>
                    <a:pt x="13722" y="230518"/>
                  </a:lnTo>
                  <a:lnTo>
                    <a:pt x="30123" y="187493"/>
                  </a:lnTo>
                  <a:lnTo>
                    <a:pt x="52216" y="147650"/>
                  </a:lnTo>
                  <a:lnTo>
                    <a:pt x="79498" y="111490"/>
                  </a:lnTo>
                  <a:lnTo>
                    <a:pt x="111469" y="79515"/>
                  </a:lnTo>
                  <a:lnTo>
                    <a:pt x="147627" y="52228"/>
                  </a:lnTo>
                  <a:lnTo>
                    <a:pt x="187471" y="30131"/>
                  </a:lnTo>
                  <a:lnTo>
                    <a:pt x="230499" y="13726"/>
                  </a:lnTo>
                  <a:lnTo>
                    <a:pt x="276211" y="3515"/>
                  </a:lnTo>
                  <a:lnTo>
                    <a:pt x="324104" y="0"/>
                  </a:lnTo>
                  <a:lnTo>
                    <a:pt x="8245348" y="0"/>
                  </a:lnTo>
                  <a:lnTo>
                    <a:pt x="8293229" y="3515"/>
                  </a:lnTo>
                  <a:lnTo>
                    <a:pt x="8338933" y="13726"/>
                  </a:lnTo>
                  <a:lnTo>
                    <a:pt x="8381958" y="30131"/>
                  </a:lnTo>
                  <a:lnTo>
                    <a:pt x="8421801" y="52228"/>
                  </a:lnTo>
                  <a:lnTo>
                    <a:pt x="8457961" y="79515"/>
                  </a:lnTo>
                  <a:lnTo>
                    <a:pt x="8489936" y="111490"/>
                  </a:lnTo>
                  <a:lnTo>
                    <a:pt x="8517223" y="147650"/>
                  </a:lnTo>
                  <a:lnTo>
                    <a:pt x="8539320" y="187493"/>
                  </a:lnTo>
                  <a:lnTo>
                    <a:pt x="8555725" y="230518"/>
                  </a:lnTo>
                  <a:lnTo>
                    <a:pt x="8565936" y="276222"/>
                  </a:lnTo>
                  <a:lnTo>
                    <a:pt x="8569452" y="324103"/>
                  </a:lnTo>
                  <a:lnTo>
                    <a:pt x="8569452" y="1620520"/>
                  </a:lnTo>
                  <a:lnTo>
                    <a:pt x="8565936" y="1668401"/>
                  </a:lnTo>
                  <a:lnTo>
                    <a:pt x="8555725" y="1714105"/>
                  </a:lnTo>
                  <a:lnTo>
                    <a:pt x="8539320" y="1757130"/>
                  </a:lnTo>
                  <a:lnTo>
                    <a:pt x="8517223" y="1796973"/>
                  </a:lnTo>
                  <a:lnTo>
                    <a:pt x="8489936" y="1833133"/>
                  </a:lnTo>
                  <a:lnTo>
                    <a:pt x="8457961" y="1865108"/>
                  </a:lnTo>
                  <a:lnTo>
                    <a:pt x="8421801" y="1892395"/>
                  </a:lnTo>
                  <a:lnTo>
                    <a:pt x="8381958" y="1914492"/>
                  </a:lnTo>
                  <a:lnTo>
                    <a:pt x="8338933" y="1930897"/>
                  </a:lnTo>
                  <a:lnTo>
                    <a:pt x="8293229" y="1941108"/>
                  </a:lnTo>
                  <a:lnTo>
                    <a:pt x="8245348" y="1944623"/>
                  </a:lnTo>
                  <a:lnTo>
                    <a:pt x="324104" y="1944623"/>
                  </a:lnTo>
                  <a:lnTo>
                    <a:pt x="276211" y="1941108"/>
                  </a:lnTo>
                  <a:lnTo>
                    <a:pt x="230499" y="1930897"/>
                  </a:lnTo>
                  <a:lnTo>
                    <a:pt x="187471" y="1914492"/>
                  </a:lnTo>
                  <a:lnTo>
                    <a:pt x="147627" y="1892395"/>
                  </a:lnTo>
                  <a:lnTo>
                    <a:pt x="111469" y="1865108"/>
                  </a:lnTo>
                  <a:lnTo>
                    <a:pt x="79498" y="1833133"/>
                  </a:lnTo>
                  <a:lnTo>
                    <a:pt x="52216" y="1796973"/>
                  </a:lnTo>
                  <a:lnTo>
                    <a:pt x="30123" y="1757130"/>
                  </a:lnTo>
                  <a:lnTo>
                    <a:pt x="13722" y="1714105"/>
                  </a:lnTo>
                  <a:lnTo>
                    <a:pt x="3514" y="1668401"/>
                  </a:lnTo>
                  <a:lnTo>
                    <a:pt x="0" y="1620520"/>
                  </a:lnTo>
                  <a:lnTo>
                    <a:pt x="0" y="3241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1717" y="3153410"/>
            <a:ext cx="7550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0,21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3166" y="2665730"/>
            <a:ext cx="301053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Разова 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анальгіну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3,0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14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0,21 або 215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Добова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анальгіну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0,21 </a:t>
            </a:r>
            <a:r>
              <a:rPr sz="1600" dirty="0">
                <a:latin typeface="Arial"/>
                <a:cs typeface="Arial"/>
              </a:rPr>
              <a:t>х 3 =</a:t>
            </a:r>
            <a:r>
              <a:rPr sz="1600" spc="-5" dirty="0">
                <a:latin typeface="Arial"/>
                <a:cs typeface="Arial"/>
              </a:rPr>
              <a:t> 0,63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0316" y="3885184"/>
            <a:ext cx="7277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По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ГФУ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7566" y="3885184"/>
            <a:ext cx="49282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ВРД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ВДД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3,0 </a:t>
            </a:r>
            <a:r>
              <a:rPr sz="1600" b="1" spc="-10" dirty="0">
                <a:latin typeface="Arial"/>
                <a:cs typeface="Arial"/>
              </a:rPr>
              <a:t>Висновок </a:t>
            </a:r>
            <a:r>
              <a:rPr sz="1600" b="1" dirty="0">
                <a:latin typeface="Arial"/>
                <a:cs typeface="Arial"/>
              </a:rPr>
              <a:t>: </a:t>
            </a:r>
            <a:r>
              <a:rPr sz="1600" b="1" spc="-10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4977" y="4481334"/>
            <a:ext cx="8655050" cy="2319020"/>
            <a:chOff x="204977" y="4481334"/>
            <a:chExt cx="8655050" cy="2319020"/>
          </a:xfrm>
        </p:grpSpPr>
        <p:sp>
          <p:nvSpPr>
            <p:cNvPr id="14" name="object 14"/>
            <p:cNvSpPr/>
            <p:nvPr/>
          </p:nvSpPr>
          <p:spPr>
            <a:xfrm>
              <a:off x="204977" y="4555992"/>
              <a:ext cx="8654796" cy="2244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3211" y="4481334"/>
              <a:ext cx="7540752" cy="22090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078" y="4582286"/>
              <a:ext cx="8569452" cy="215874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1078" y="4582286"/>
              <a:ext cx="8569960" cy="2159000"/>
            </a:xfrm>
            <a:custGeom>
              <a:avLst/>
              <a:gdLst/>
              <a:ahLst/>
              <a:cxnLst/>
              <a:rect l="l" t="t" r="r" b="b"/>
              <a:pathLst>
                <a:path w="8569960" h="2159000">
                  <a:moveTo>
                    <a:pt x="0" y="359790"/>
                  </a:moveTo>
                  <a:lnTo>
                    <a:pt x="3284" y="310959"/>
                  </a:lnTo>
                  <a:lnTo>
                    <a:pt x="12852" y="264127"/>
                  </a:lnTo>
                  <a:lnTo>
                    <a:pt x="28274" y="219723"/>
                  </a:lnTo>
                  <a:lnTo>
                    <a:pt x="49122" y="178176"/>
                  </a:lnTo>
                  <a:lnTo>
                    <a:pt x="74967" y="139913"/>
                  </a:lnTo>
                  <a:lnTo>
                    <a:pt x="105381" y="105362"/>
                  </a:lnTo>
                  <a:lnTo>
                    <a:pt x="139934" y="74952"/>
                  </a:lnTo>
                  <a:lnTo>
                    <a:pt x="178198" y="49111"/>
                  </a:lnTo>
                  <a:lnTo>
                    <a:pt x="219745" y="28267"/>
                  </a:lnTo>
                  <a:lnTo>
                    <a:pt x="264145" y="12848"/>
                  </a:lnTo>
                  <a:lnTo>
                    <a:pt x="310970" y="3283"/>
                  </a:lnTo>
                  <a:lnTo>
                    <a:pt x="359791" y="0"/>
                  </a:lnTo>
                  <a:lnTo>
                    <a:pt x="8209661" y="0"/>
                  </a:lnTo>
                  <a:lnTo>
                    <a:pt x="8258492" y="3283"/>
                  </a:lnTo>
                  <a:lnTo>
                    <a:pt x="8305324" y="12848"/>
                  </a:lnTo>
                  <a:lnTo>
                    <a:pt x="8349728" y="28267"/>
                  </a:lnTo>
                  <a:lnTo>
                    <a:pt x="8391275" y="49111"/>
                  </a:lnTo>
                  <a:lnTo>
                    <a:pt x="8429538" y="74952"/>
                  </a:lnTo>
                  <a:lnTo>
                    <a:pt x="8464089" y="105362"/>
                  </a:lnTo>
                  <a:lnTo>
                    <a:pt x="8494499" y="139913"/>
                  </a:lnTo>
                  <a:lnTo>
                    <a:pt x="8520340" y="178176"/>
                  </a:lnTo>
                  <a:lnTo>
                    <a:pt x="8541184" y="219723"/>
                  </a:lnTo>
                  <a:lnTo>
                    <a:pt x="8556603" y="264127"/>
                  </a:lnTo>
                  <a:lnTo>
                    <a:pt x="8566168" y="310959"/>
                  </a:lnTo>
                  <a:lnTo>
                    <a:pt x="8569452" y="359790"/>
                  </a:lnTo>
                  <a:lnTo>
                    <a:pt x="8569452" y="1798942"/>
                  </a:lnTo>
                  <a:lnTo>
                    <a:pt x="8566168" y="1847766"/>
                  </a:lnTo>
                  <a:lnTo>
                    <a:pt x="8556603" y="1894593"/>
                  </a:lnTo>
                  <a:lnTo>
                    <a:pt x="8541184" y="1938995"/>
                  </a:lnTo>
                  <a:lnTo>
                    <a:pt x="8520340" y="1980543"/>
                  </a:lnTo>
                  <a:lnTo>
                    <a:pt x="8494499" y="2018808"/>
                  </a:lnTo>
                  <a:lnTo>
                    <a:pt x="8464089" y="2053362"/>
                  </a:lnTo>
                  <a:lnTo>
                    <a:pt x="8429538" y="2083776"/>
                  </a:lnTo>
                  <a:lnTo>
                    <a:pt x="8391275" y="2109621"/>
                  </a:lnTo>
                  <a:lnTo>
                    <a:pt x="8349728" y="2130470"/>
                  </a:lnTo>
                  <a:lnTo>
                    <a:pt x="8305324" y="2145892"/>
                  </a:lnTo>
                  <a:lnTo>
                    <a:pt x="8258492" y="2155460"/>
                  </a:lnTo>
                  <a:lnTo>
                    <a:pt x="8209661" y="2158744"/>
                  </a:lnTo>
                  <a:lnTo>
                    <a:pt x="359791" y="2158744"/>
                  </a:lnTo>
                  <a:lnTo>
                    <a:pt x="310970" y="2155460"/>
                  </a:lnTo>
                  <a:lnTo>
                    <a:pt x="264145" y="2145892"/>
                  </a:lnTo>
                  <a:lnTo>
                    <a:pt x="219745" y="2130470"/>
                  </a:lnTo>
                  <a:lnTo>
                    <a:pt x="178198" y="2109621"/>
                  </a:lnTo>
                  <a:lnTo>
                    <a:pt x="139934" y="2083776"/>
                  </a:lnTo>
                  <a:lnTo>
                    <a:pt x="105381" y="2053362"/>
                  </a:lnTo>
                  <a:lnTo>
                    <a:pt x="74967" y="2018808"/>
                  </a:lnTo>
                  <a:lnTo>
                    <a:pt x="49122" y="1980543"/>
                  </a:lnTo>
                  <a:lnTo>
                    <a:pt x="28274" y="1938995"/>
                  </a:lnTo>
                  <a:lnTo>
                    <a:pt x="12852" y="1894593"/>
                  </a:lnTo>
                  <a:lnTo>
                    <a:pt x="3284" y="1847766"/>
                  </a:lnTo>
                  <a:lnTo>
                    <a:pt x="0" y="1798942"/>
                  </a:lnTo>
                  <a:lnTo>
                    <a:pt x="0" y="35979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3580" y="4545329"/>
            <a:ext cx="35623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Разова 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настойки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беладонни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5,0 : 14 =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0,36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Або </a:t>
            </a:r>
            <a:r>
              <a:rPr sz="1600" spc="-5" dirty="0">
                <a:latin typeface="Arial"/>
                <a:cs typeface="Arial"/>
              </a:rPr>
              <a:t>215 </a:t>
            </a:r>
            <a:r>
              <a:rPr sz="1600" dirty="0">
                <a:latin typeface="Arial"/>
                <a:cs typeface="Arial"/>
              </a:rPr>
              <a:t>мл – 5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 marR="5080" indent="628650">
              <a:lnSpc>
                <a:spcPct val="100000"/>
              </a:lnSpc>
              <a:tabLst>
                <a:tab pos="2082800" algn="l"/>
              </a:tabLst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0,36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Добова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настойки беладонни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0,36 </a:t>
            </a:r>
            <a:r>
              <a:rPr sz="1600" dirty="0">
                <a:latin typeface="Arial"/>
                <a:cs typeface="Arial"/>
              </a:rPr>
              <a:t>х 3 = </a:t>
            </a:r>
            <a:r>
              <a:rPr sz="1600" spc="-5" dirty="0">
                <a:latin typeface="Arial"/>
                <a:cs typeface="Arial"/>
              </a:rPr>
              <a:t>1,08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3580" y="6008623"/>
            <a:ext cx="7277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По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ГФУ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7980" y="6008623"/>
            <a:ext cx="63328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ВРД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0,5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ВДД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1,5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b="1" spc="-10" dirty="0">
                <a:latin typeface="Arial"/>
                <a:cs typeface="Arial"/>
              </a:rPr>
              <a:t>Висновок </a:t>
            </a:r>
            <a:r>
              <a:rPr sz="1600" b="1" dirty="0">
                <a:latin typeface="Arial"/>
                <a:cs typeface="Arial"/>
              </a:rPr>
              <a:t>: </a:t>
            </a:r>
            <a:r>
              <a:rPr sz="1600" b="1" spc="-10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1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9644" y="739165"/>
            <a:ext cx="8916670" cy="1849755"/>
            <a:chOff x="199644" y="739165"/>
            <a:chExt cx="8916670" cy="1849755"/>
          </a:xfrm>
        </p:grpSpPr>
        <p:sp>
          <p:nvSpPr>
            <p:cNvPr id="22" name="object 22"/>
            <p:cNvSpPr/>
            <p:nvPr/>
          </p:nvSpPr>
          <p:spPr>
            <a:xfrm>
              <a:off x="246126" y="1643634"/>
              <a:ext cx="4617720" cy="87248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2128" y="1674876"/>
              <a:ext cx="3461004" cy="91363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1841" y="1629537"/>
              <a:ext cx="4608576" cy="86334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841" y="1629537"/>
              <a:ext cx="4608830" cy="863600"/>
            </a:xfrm>
            <a:custGeom>
              <a:avLst/>
              <a:gdLst/>
              <a:ahLst/>
              <a:cxnLst/>
              <a:rect l="l" t="t" r="r" b="b"/>
              <a:pathLst>
                <a:path w="4608830" h="863600">
                  <a:moveTo>
                    <a:pt x="0" y="143890"/>
                  </a:moveTo>
                  <a:lnTo>
                    <a:pt x="7336" y="98397"/>
                  </a:lnTo>
                  <a:lnTo>
                    <a:pt x="27764" y="58896"/>
                  </a:lnTo>
                  <a:lnTo>
                    <a:pt x="58912" y="27753"/>
                  </a:lnTo>
                  <a:lnTo>
                    <a:pt x="98412" y="7332"/>
                  </a:lnTo>
                  <a:lnTo>
                    <a:pt x="143891" y="0"/>
                  </a:lnTo>
                  <a:lnTo>
                    <a:pt x="4464685" y="0"/>
                  </a:lnTo>
                  <a:lnTo>
                    <a:pt x="4510178" y="7332"/>
                  </a:lnTo>
                  <a:lnTo>
                    <a:pt x="4549679" y="27753"/>
                  </a:lnTo>
                  <a:lnTo>
                    <a:pt x="4580822" y="58896"/>
                  </a:lnTo>
                  <a:lnTo>
                    <a:pt x="4601243" y="98397"/>
                  </a:lnTo>
                  <a:lnTo>
                    <a:pt x="4608576" y="143890"/>
                  </a:lnTo>
                  <a:lnTo>
                    <a:pt x="4608576" y="719454"/>
                  </a:lnTo>
                  <a:lnTo>
                    <a:pt x="4601243" y="764948"/>
                  </a:lnTo>
                  <a:lnTo>
                    <a:pt x="4580822" y="804449"/>
                  </a:lnTo>
                  <a:lnTo>
                    <a:pt x="4549679" y="835592"/>
                  </a:lnTo>
                  <a:lnTo>
                    <a:pt x="4510178" y="856013"/>
                  </a:lnTo>
                  <a:lnTo>
                    <a:pt x="4464685" y="863346"/>
                  </a:lnTo>
                  <a:lnTo>
                    <a:pt x="143891" y="863346"/>
                  </a:lnTo>
                  <a:lnTo>
                    <a:pt x="98412" y="856013"/>
                  </a:lnTo>
                  <a:lnTo>
                    <a:pt x="58912" y="835592"/>
                  </a:lnTo>
                  <a:lnTo>
                    <a:pt x="27764" y="804449"/>
                  </a:lnTo>
                  <a:lnTo>
                    <a:pt x="7336" y="764948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07124" y="787145"/>
              <a:ext cx="2408681" cy="168021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5740" y="739165"/>
              <a:ext cx="6278118" cy="80464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99644" y="745997"/>
              <a:ext cx="5703570" cy="8298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1841" y="765428"/>
              <a:ext cx="6192774" cy="71932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1841" y="765428"/>
              <a:ext cx="6193155" cy="719455"/>
            </a:xfrm>
            <a:custGeom>
              <a:avLst/>
              <a:gdLst/>
              <a:ahLst/>
              <a:cxnLst/>
              <a:rect l="l" t="t" r="r" b="b"/>
              <a:pathLst>
                <a:path w="6193155" h="719455">
                  <a:moveTo>
                    <a:pt x="0" y="119887"/>
                  </a:moveTo>
                  <a:lnTo>
                    <a:pt x="9422" y="73241"/>
                  </a:lnTo>
                  <a:lnTo>
                    <a:pt x="35117" y="35131"/>
                  </a:lnTo>
                  <a:lnTo>
                    <a:pt x="73225" y="9427"/>
                  </a:lnTo>
                  <a:lnTo>
                    <a:pt x="119888" y="0"/>
                  </a:lnTo>
                  <a:lnTo>
                    <a:pt x="6072886" y="0"/>
                  </a:lnTo>
                  <a:lnTo>
                    <a:pt x="6119532" y="9427"/>
                  </a:lnTo>
                  <a:lnTo>
                    <a:pt x="6157642" y="35131"/>
                  </a:lnTo>
                  <a:lnTo>
                    <a:pt x="6183346" y="73241"/>
                  </a:lnTo>
                  <a:lnTo>
                    <a:pt x="6192774" y="119887"/>
                  </a:lnTo>
                  <a:lnTo>
                    <a:pt x="6192774" y="599440"/>
                  </a:lnTo>
                  <a:lnTo>
                    <a:pt x="6183346" y="646086"/>
                  </a:lnTo>
                  <a:lnTo>
                    <a:pt x="6157642" y="684196"/>
                  </a:lnTo>
                  <a:lnTo>
                    <a:pt x="6119532" y="709900"/>
                  </a:lnTo>
                  <a:lnTo>
                    <a:pt x="6072886" y="719328"/>
                  </a:lnTo>
                  <a:lnTo>
                    <a:pt x="119888" y="719328"/>
                  </a:lnTo>
                  <a:lnTo>
                    <a:pt x="73225" y="709900"/>
                  </a:lnTo>
                  <a:lnTo>
                    <a:pt x="35117" y="684196"/>
                  </a:lnTo>
                  <a:lnTo>
                    <a:pt x="9422" y="646086"/>
                  </a:lnTo>
                  <a:lnTo>
                    <a:pt x="0" y="599440"/>
                  </a:lnTo>
                  <a:lnTo>
                    <a:pt x="0" y="11988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65506" y="816609"/>
            <a:ext cx="5379085" cy="163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V </a:t>
            </a:r>
            <a:r>
              <a:rPr sz="1600" spc="-10" dirty="0">
                <a:latin typeface="Arial"/>
                <a:cs typeface="Arial"/>
              </a:rPr>
              <a:t>столової </a:t>
            </a:r>
            <a:r>
              <a:rPr sz="1600" spc="-5" dirty="0">
                <a:latin typeface="Arial"/>
                <a:cs typeface="Arial"/>
              </a:rPr>
              <a:t>ложки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мл; </a:t>
            </a:r>
            <a:r>
              <a:rPr sz="1800" dirty="0">
                <a:latin typeface="Arial"/>
                <a:cs typeface="Arial"/>
              </a:rPr>
              <a:t>V </a:t>
            </a:r>
            <a:r>
              <a:rPr sz="1800" spc="-10" dirty="0">
                <a:latin typeface="Arial"/>
                <a:cs typeface="Arial"/>
              </a:rPr>
              <a:t>десертної </a:t>
            </a:r>
            <a:r>
              <a:rPr sz="1800" spc="-5" dirty="0">
                <a:latin typeface="Arial"/>
                <a:cs typeface="Arial"/>
              </a:rPr>
              <a:t>ложки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 мл  </a:t>
            </a:r>
            <a:r>
              <a:rPr sz="1800" dirty="0">
                <a:latin typeface="Arial"/>
                <a:cs typeface="Arial"/>
              </a:rPr>
              <a:t>V чайної </a:t>
            </a:r>
            <a:r>
              <a:rPr sz="1800" spc="-5" dirty="0">
                <a:latin typeface="Arial"/>
                <a:cs typeface="Arial"/>
              </a:rPr>
              <a:t>ложки </a:t>
            </a:r>
            <a:r>
              <a:rPr sz="1800" dirty="0">
                <a:latin typeface="Arial"/>
                <a:cs typeface="Arial"/>
              </a:rPr>
              <a:t>= 5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Arial"/>
              <a:cs typeface="Arial"/>
            </a:endParaRPr>
          </a:p>
          <a:p>
            <a:pPr marR="2563495" algn="ctr">
              <a:lnSpc>
                <a:spcPct val="100000"/>
              </a:lnSpc>
              <a:spcBef>
                <a:spcPts val="5"/>
              </a:spcBef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200 </a:t>
            </a:r>
            <a:r>
              <a:rPr sz="1600" dirty="0">
                <a:latin typeface="Arial"/>
                <a:cs typeface="Arial"/>
              </a:rPr>
              <a:t>+ 5 + </a:t>
            </a:r>
            <a:r>
              <a:rPr sz="1600" spc="-5" dirty="0">
                <a:latin typeface="Arial"/>
                <a:cs typeface="Arial"/>
              </a:rPr>
              <a:t>10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215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мл;</a:t>
            </a:r>
            <a:endParaRPr sz="1600">
              <a:latin typeface="Arial"/>
              <a:cs typeface="Arial"/>
            </a:endParaRPr>
          </a:p>
          <a:p>
            <a:pPr marR="2504440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Кількість приймів</a:t>
            </a:r>
            <a:r>
              <a:rPr sz="1600" spc="-10" dirty="0">
                <a:latin typeface="Arial"/>
                <a:cs typeface="Arial"/>
              </a:rPr>
              <a:t> (доз)</a:t>
            </a:r>
            <a:endParaRPr sz="1600">
              <a:latin typeface="Arial"/>
              <a:cs typeface="Arial"/>
            </a:endParaRPr>
          </a:p>
          <a:p>
            <a:pPr marR="176847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215 </a:t>
            </a:r>
            <a:r>
              <a:rPr sz="1600" dirty="0">
                <a:latin typeface="Arial"/>
                <a:cs typeface="Arial"/>
              </a:rPr>
              <a:t>мл :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= </a:t>
            </a:r>
            <a:r>
              <a:rPr sz="1600" spc="-5" dirty="0">
                <a:latin typeface="Arial"/>
                <a:cs typeface="Arial"/>
              </a:rPr>
              <a:t>14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(прийомів)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8697" y="333756"/>
            <a:ext cx="830579" cy="1106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56626" y="0"/>
            <a:ext cx="1079753" cy="14401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04622"/>
            <a:ext cx="1126998" cy="15034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6383" y="4318"/>
            <a:ext cx="696023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 </a:t>
            </a:r>
            <a:r>
              <a:rPr spc="-20" dirty="0"/>
              <a:t>ЗАГАЛЬНА </a:t>
            </a:r>
            <a:r>
              <a:rPr spc="-10" dirty="0"/>
              <a:t>ТЕХНОЛОГІЯ </a:t>
            </a:r>
            <a:r>
              <a:rPr spc="-5" dirty="0"/>
              <a:t>РІДКИХ </a:t>
            </a:r>
            <a:r>
              <a:rPr spc="-10" dirty="0"/>
              <a:t>ЛІКАРСЬКИХ</a:t>
            </a:r>
            <a:r>
              <a:rPr spc="80" dirty="0"/>
              <a:t> </a:t>
            </a:r>
            <a:r>
              <a:rPr spc="-10" dirty="0"/>
              <a:t>ФОРМ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086100" y="1008125"/>
            <a:ext cx="2668905" cy="1927225"/>
            <a:chOff x="3086100" y="1008125"/>
            <a:chExt cx="2668905" cy="1927225"/>
          </a:xfrm>
        </p:grpSpPr>
        <p:sp>
          <p:nvSpPr>
            <p:cNvPr id="8" name="object 8"/>
            <p:cNvSpPr/>
            <p:nvPr/>
          </p:nvSpPr>
          <p:spPr>
            <a:xfrm>
              <a:off x="3086100" y="1099565"/>
              <a:ext cx="2668523" cy="16748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59658" y="1008125"/>
              <a:ext cx="2219706" cy="19270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2201" y="1125854"/>
              <a:ext cx="2583179" cy="15895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2201" y="1125854"/>
              <a:ext cx="2583180" cy="1590040"/>
            </a:xfrm>
            <a:custGeom>
              <a:avLst/>
              <a:gdLst/>
              <a:ahLst/>
              <a:cxnLst/>
              <a:rect l="l" t="t" r="r" b="b"/>
              <a:pathLst>
                <a:path w="2583179" h="1590039">
                  <a:moveTo>
                    <a:pt x="0" y="264922"/>
                  </a:moveTo>
                  <a:lnTo>
                    <a:pt x="4268" y="217304"/>
                  </a:lnTo>
                  <a:lnTo>
                    <a:pt x="16575" y="172485"/>
                  </a:lnTo>
                  <a:lnTo>
                    <a:pt x="36171" y="131214"/>
                  </a:lnTo>
                  <a:lnTo>
                    <a:pt x="62309" y="94239"/>
                  </a:lnTo>
                  <a:lnTo>
                    <a:pt x="94239" y="62309"/>
                  </a:lnTo>
                  <a:lnTo>
                    <a:pt x="131214" y="36171"/>
                  </a:lnTo>
                  <a:lnTo>
                    <a:pt x="172485" y="16575"/>
                  </a:lnTo>
                  <a:lnTo>
                    <a:pt x="217304" y="4268"/>
                  </a:lnTo>
                  <a:lnTo>
                    <a:pt x="264922" y="0"/>
                  </a:lnTo>
                  <a:lnTo>
                    <a:pt x="2318258" y="0"/>
                  </a:lnTo>
                  <a:lnTo>
                    <a:pt x="2365875" y="4268"/>
                  </a:lnTo>
                  <a:lnTo>
                    <a:pt x="2410694" y="16575"/>
                  </a:lnTo>
                  <a:lnTo>
                    <a:pt x="2451965" y="36171"/>
                  </a:lnTo>
                  <a:lnTo>
                    <a:pt x="2488940" y="62309"/>
                  </a:lnTo>
                  <a:lnTo>
                    <a:pt x="2520870" y="94239"/>
                  </a:lnTo>
                  <a:lnTo>
                    <a:pt x="2547008" y="131214"/>
                  </a:lnTo>
                  <a:lnTo>
                    <a:pt x="2566604" y="172485"/>
                  </a:lnTo>
                  <a:lnTo>
                    <a:pt x="2578911" y="217304"/>
                  </a:lnTo>
                  <a:lnTo>
                    <a:pt x="2583179" y="264922"/>
                  </a:lnTo>
                  <a:lnTo>
                    <a:pt x="2583179" y="1324610"/>
                  </a:lnTo>
                  <a:lnTo>
                    <a:pt x="2578911" y="1372227"/>
                  </a:lnTo>
                  <a:lnTo>
                    <a:pt x="2566604" y="1417046"/>
                  </a:lnTo>
                  <a:lnTo>
                    <a:pt x="2547008" y="1458317"/>
                  </a:lnTo>
                  <a:lnTo>
                    <a:pt x="2520870" y="1495292"/>
                  </a:lnTo>
                  <a:lnTo>
                    <a:pt x="2488940" y="1527222"/>
                  </a:lnTo>
                  <a:lnTo>
                    <a:pt x="2451965" y="1553360"/>
                  </a:lnTo>
                  <a:lnTo>
                    <a:pt x="2410694" y="1572956"/>
                  </a:lnTo>
                  <a:lnTo>
                    <a:pt x="2365875" y="1585263"/>
                  </a:lnTo>
                  <a:lnTo>
                    <a:pt x="2318258" y="1589532"/>
                  </a:lnTo>
                  <a:lnTo>
                    <a:pt x="264922" y="1589532"/>
                  </a:lnTo>
                  <a:lnTo>
                    <a:pt x="217304" y="1585263"/>
                  </a:lnTo>
                  <a:lnTo>
                    <a:pt x="172485" y="1572956"/>
                  </a:lnTo>
                  <a:lnTo>
                    <a:pt x="131214" y="1553360"/>
                  </a:lnTo>
                  <a:lnTo>
                    <a:pt x="94239" y="1527222"/>
                  </a:lnTo>
                  <a:lnTo>
                    <a:pt x="62309" y="1495292"/>
                  </a:lnTo>
                  <a:lnTo>
                    <a:pt x="36171" y="1458317"/>
                  </a:lnTo>
                  <a:lnTo>
                    <a:pt x="16575" y="1417046"/>
                  </a:lnTo>
                  <a:lnTo>
                    <a:pt x="4268" y="1372227"/>
                  </a:lnTo>
                  <a:lnTo>
                    <a:pt x="0" y="1324610"/>
                  </a:lnTo>
                  <a:lnTo>
                    <a:pt x="0" y="26492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610864" y="1627123"/>
            <a:ext cx="16649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контейнер  </a:t>
            </a:r>
            <a:r>
              <a:rPr sz="1800" b="1" spc="-10" dirty="0">
                <a:latin typeface="Arial"/>
                <a:cs typeface="Arial"/>
              </a:rPr>
              <a:t>розрахованої  кількості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води  </a:t>
            </a:r>
            <a:r>
              <a:rPr sz="1800" b="1" spc="-10" dirty="0">
                <a:latin typeface="Arial"/>
                <a:cs typeface="Arial"/>
              </a:rPr>
              <a:t>очищеної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23253" y="1458442"/>
            <a:ext cx="2926715" cy="950594"/>
            <a:chOff x="6223253" y="1458442"/>
            <a:chExt cx="2926715" cy="950594"/>
          </a:xfrm>
        </p:grpSpPr>
        <p:sp>
          <p:nvSpPr>
            <p:cNvPr id="14" name="object 14"/>
            <p:cNvSpPr/>
            <p:nvPr/>
          </p:nvSpPr>
          <p:spPr>
            <a:xfrm>
              <a:off x="6277355" y="1458442"/>
              <a:ext cx="2866644" cy="95023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23253" y="1553717"/>
              <a:ext cx="2920746" cy="82981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23456" y="1484756"/>
              <a:ext cx="2820923" cy="86486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23456" y="1484756"/>
              <a:ext cx="2821305" cy="864869"/>
            </a:xfrm>
            <a:custGeom>
              <a:avLst/>
              <a:gdLst/>
              <a:ahLst/>
              <a:cxnLst/>
              <a:rect l="l" t="t" r="r" b="b"/>
              <a:pathLst>
                <a:path w="2821304" h="864869">
                  <a:moveTo>
                    <a:pt x="0" y="144144"/>
                  </a:moveTo>
                  <a:lnTo>
                    <a:pt x="7346" y="98576"/>
                  </a:lnTo>
                  <a:lnTo>
                    <a:pt x="27805" y="59006"/>
                  </a:lnTo>
                  <a:lnTo>
                    <a:pt x="59006" y="27805"/>
                  </a:lnTo>
                  <a:lnTo>
                    <a:pt x="98576" y="7346"/>
                  </a:lnTo>
                  <a:lnTo>
                    <a:pt x="144144" y="0"/>
                  </a:lnTo>
                  <a:lnTo>
                    <a:pt x="2676778" y="0"/>
                  </a:lnTo>
                  <a:lnTo>
                    <a:pt x="2722347" y="7346"/>
                  </a:lnTo>
                  <a:lnTo>
                    <a:pt x="2761917" y="27805"/>
                  </a:lnTo>
                  <a:lnTo>
                    <a:pt x="2793118" y="59006"/>
                  </a:lnTo>
                  <a:lnTo>
                    <a:pt x="2813577" y="98576"/>
                  </a:lnTo>
                  <a:lnTo>
                    <a:pt x="2820923" y="144144"/>
                  </a:lnTo>
                  <a:lnTo>
                    <a:pt x="2820923" y="720725"/>
                  </a:lnTo>
                  <a:lnTo>
                    <a:pt x="2813577" y="766293"/>
                  </a:lnTo>
                  <a:lnTo>
                    <a:pt x="2793118" y="805863"/>
                  </a:lnTo>
                  <a:lnTo>
                    <a:pt x="2761917" y="837064"/>
                  </a:lnTo>
                  <a:lnTo>
                    <a:pt x="2722347" y="857523"/>
                  </a:lnTo>
                  <a:lnTo>
                    <a:pt x="2676778" y="864869"/>
                  </a:lnTo>
                  <a:lnTo>
                    <a:pt x="144144" y="864869"/>
                  </a:lnTo>
                  <a:lnTo>
                    <a:pt x="98576" y="857523"/>
                  </a:lnTo>
                  <a:lnTo>
                    <a:pt x="59006" y="837064"/>
                  </a:lnTo>
                  <a:lnTo>
                    <a:pt x="27805" y="805863"/>
                  </a:lnTo>
                  <a:lnTo>
                    <a:pt x="7346" y="766293"/>
                  </a:lnTo>
                  <a:lnTo>
                    <a:pt x="0" y="720725"/>
                  </a:lnTo>
                  <a:lnTo>
                    <a:pt x="0" y="1441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89115" y="1624076"/>
            <a:ext cx="2633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z="1800" spc="-10" dirty="0">
                <a:latin typeface="Arial"/>
                <a:cs typeface="Arial"/>
              </a:rPr>
              <a:t>щоб </a:t>
            </a:r>
            <a:r>
              <a:rPr sz="1800" dirty="0">
                <a:latin typeface="Arial"/>
                <a:cs typeface="Arial"/>
              </a:rPr>
              <a:t>уникнути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взаємодії  </a:t>
            </a:r>
            <a:r>
              <a:rPr sz="1800" dirty="0">
                <a:latin typeface="Arial"/>
                <a:cs typeface="Arial"/>
              </a:rPr>
              <a:t>лікарських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речовин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611879" y="3000755"/>
            <a:ext cx="5398770" cy="1104265"/>
            <a:chOff x="3611879" y="3000755"/>
            <a:chExt cx="5398770" cy="1104265"/>
          </a:xfrm>
        </p:grpSpPr>
        <p:sp>
          <p:nvSpPr>
            <p:cNvPr id="20" name="object 20"/>
            <p:cNvSpPr/>
            <p:nvPr/>
          </p:nvSpPr>
          <p:spPr>
            <a:xfrm>
              <a:off x="3662933" y="3042653"/>
              <a:ext cx="5196840" cy="95098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11879" y="3000755"/>
              <a:ext cx="5398770" cy="110413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09034" y="3068954"/>
              <a:ext cx="5111495" cy="8656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09034" y="3068954"/>
              <a:ext cx="5111750" cy="866140"/>
            </a:xfrm>
            <a:custGeom>
              <a:avLst/>
              <a:gdLst/>
              <a:ahLst/>
              <a:cxnLst/>
              <a:rect l="l" t="t" r="r" b="b"/>
              <a:pathLst>
                <a:path w="5111750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4967223" y="0"/>
                  </a:lnTo>
                  <a:lnTo>
                    <a:pt x="5012805" y="7359"/>
                  </a:lnTo>
                  <a:lnTo>
                    <a:pt x="5052407" y="27850"/>
                  </a:lnTo>
                  <a:lnTo>
                    <a:pt x="5083645" y="59088"/>
                  </a:lnTo>
                  <a:lnTo>
                    <a:pt x="5104136" y="98690"/>
                  </a:lnTo>
                  <a:lnTo>
                    <a:pt x="5111495" y="144272"/>
                  </a:lnTo>
                  <a:lnTo>
                    <a:pt x="5111495" y="721360"/>
                  </a:lnTo>
                  <a:lnTo>
                    <a:pt x="5104136" y="766941"/>
                  </a:lnTo>
                  <a:lnTo>
                    <a:pt x="5083645" y="806543"/>
                  </a:lnTo>
                  <a:lnTo>
                    <a:pt x="5052407" y="837781"/>
                  </a:lnTo>
                  <a:lnTo>
                    <a:pt x="5012805" y="858272"/>
                  </a:lnTo>
                  <a:lnTo>
                    <a:pt x="4967223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60"/>
                  </a:lnTo>
                  <a:lnTo>
                    <a:pt x="0" y="14427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778250" y="3071367"/>
            <a:ext cx="50088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Розчинення </a:t>
            </a:r>
            <a:r>
              <a:rPr sz="1800" b="1" dirty="0">
                <a:latin typeface="Arial"/>
                <a:cs typeface="Arial"/>
              </a:rPr>
              <a:t>сухих </a:t>
            </a:r>
            <a:r>
              <a:rPr sz="1800" b="1" spc="-5" dirty="0">
                <a:latin typeface="Arial"/>
                <a:cs typeface="Arial"/>
              </a:rPr>
              <a:t>лікарських </a:t>
            </a:r>
            <a:r>
              <a:rPr sz="1800" b="1" spc="-10" dirty="0">
                <a:latin typeface="Arial"/>
                <a:cs typeface="Arial"/>
              </a:rPr>
              <a:t>речовин </a:t>
            </a:r>
            <a:r>
              <a:rPr sz="1800" b="1" dirty="0">
                <a:latin typeface="Arial"/>
                <a:cs typeface="Arial"/>
              </a:rPr>
              <a:t>при  </a:t>
            </a:r>
            <a:r>
              <a:rPr sz="1800" b="1" spc="-10" dirty="0">
                <a:latin typeface="Arial"/>
                <a:cs typeface="Arial"/>
              </a:rPr>
              <a:t>перемішуванні, </a:t>
            </a:r>
            <a:r>
              <a:rPr sz="1800" b="1" spc="-5" dirty="0">
                <a:latin typeface="Arial"/>
                <a:cs typeface="Arial"/>
              </a:rPr>
              <a:t>проціджування </a:t>
            </a:r>
            <a:r>
              <a:rPr sz="1800" b="1" dirty="0">
                <a:latin typeface="Arial"/>
                <a:cs typeface="Arial"/>
              </a:rPr>
              <a:t>в </a:t>
            </a:r>
            <a:r>
              <a:rPr sz="1800" b="1" spc="-5" dirty="0">
                <a:latin typeface="Arial"/>
                <a:cs typeface="Arial"/>
              </a:rPr>
              <a:t>контейнер  </a:t>
            </a:r>
            <a:r>
              <a:rPr sz="1800" b="1" dirty="0">
                <a:latin typeface="Arial"/>
                <a:cs typeface="Arial"/>
              </a:rPr>
              <a:t>для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відпустку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870454" y="4266450"/>
            <a:ext cx="2884170" cy="1814830"/>
            <a:chOff x="2870454" y="4266450"/>
            <a:chExt cx="2884170" cy="1814830"/>
          </a:xfrm>
        </p:grpSpPr>
        <p:sp>
          <p:nvSpPr>
            <p:cNvPr id="26" name="object 26"/>
            <p:cNvSpPr/>
            <p:nvPr/>
          </p:nvSpPr>
          <p:spPr>
            <a:xfrm>
              <a:off x="2870454" y="4266450"/>
              <a:ext cx="2884170" cy="181432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16555" y="4292727"/>
              <a:ext cx="2798825" cy="172897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6555" y="4292727"/>
              <a:ext cx="2799080" cy="1729105"/>
            </a:xfrm>
            <a:custGeom>
              <a:avLst/>
              <a:gdLst/>
              <a:ahLst/>
              <a:cxnLst/>
              <a:rect l="l" t="t" r="r" b="b"/>
              <a:pathLst>
                <a:path w="2799079" h="1729104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2510662" y="0"/>
                  </a:lnTo>
                  <a:lnTo>
                    <a:pt x="2557400" y="3772"/>
                  </a:lnTo>
                  <a:lnTo>
                    <a:pt x="2601738" y="14692"/>
                  </a:lnTo>
                  <a:lnTo>
                    <a:pt x="2643082" y="32167"/>
                  </a:lnTo>
                  <a:lnTo>
                    <a:pt x="2680840" y="55603"/>
                  </a:lnTo>
                  <a:lnTo>
                    <a:pt x="2714418" y="84407"/>
                  </a:lnTo>
                  <a:lnTo>
                    <a:pt x="2743222" y="117985"/>
                  </a:lnTo>
                  <a:lnTo>
                    <a:pt x="2766658" y="155743"/>
                  </a:lnTo>
                  <a:lnTo>
                    <a:pt x="2784133" y="197087"/>
                  </a:lnTo>
                  <a:lnTo>
                    <a:pt x="2795053" y="241425"/>
                  </a:lnTo>
                  <a:lnTo>
                    <a:pt x="2798825" y="288163"/>
                  </a:lnTo>
                  <a:lnTo>
                    <a:pt x="2798825" y="1440815"/>
                  </a:lnTo>
                  <a:lnTo>
                    <a:pt x="2795053" y="1487555"/>
                  </a:lnTo>
                  <a:lnTo>
                    <a:pt x="2784133" y="1531895"/>
                  </a:lnTo>
                  <a:lnTo>
                    <a:pt x="2766658" y="1573240"/>
                  </a:lnTo>
                  <a:lnTo>
                    <a:pt x="2743222" y="1610998"/>
                  </a:lnTo>
                  <a:lnTo>
                    <a:pt x="2714418" y="1644575"/>
                  </a:lnTo>
                  <a:lnTo>
                    <a:pt x="2680840" y="1673378"/>
                  </a:lnTo>
                  <a:lnTo>
                    <a:pt x="2643082" y="1696812"/>
                  </a:lnTo>
                  <a:lnTo>
                    <a:pt x="2601738" y="1714286"/>
                  </a:lnTo>
                  <a:lnTo>
                    <a:pt x="2557400" y="1725206"/>
                  </a:lnTo>
                  <a:lnTo>
                    <a:pt x="2510662" y="1728978"/>
                  </a:lnTo>
                  <a:lnTo>
                    <a:pt x="288163" y="1728978"/>
                  </a:lnTo>
                  <a:lnTo>
                    <a:pt x="241425" y="1725206"/>
                  </a:lnTo>
                  <a:lnTo>
                    <a:pt x="197087" y="1714286"/>
                  </a:lnTo>
                  <a:lnTo>
                    <a:pt x="155743" y="1696812"/>
                  </a:lnTo>
                  <a:lnTo>
                    <a:pt x="117985" y="1673378"/>
                  </a:lnTo>
                  <a:lnTo>
                    <a:pt x="84407" y="1644575"/>
                  </a:lnTo>
                  <a:lnTo>
                    <a:pt x="55603" y="1610998"/>
                  </a:lnTo>
                  <a:lnTo>
                    <a:pt x="32167" y="1573240"/>
                  </a:lnTo>
                  <a:lnTo>
                    <a:pt x="14692" y="1531895"/>
                  </a:lnTo>
                  <a:lnTo>
                    <a:pt x="3772" y="1487555"/>
                  </a:lnTo>
                  <a:lnTo>
                    <a:pt x="0" y="1440815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392932" y="4727194"/>
            <a:ext cx="18808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Додавання  </a:t>
            </a:r>
            <a:r>
              <a:rPr sz="1800" b="1" spc="-25" dirty="0">
                <a:latin typeface="Arial"/>
                <a:cs typeface="Arial"/>
              </a:rPr>
              <a:t>к</a:t>
            </a:r>
            <a:r>
              <a:rPr sz="1800" b="1" dirty="0">
                <a:latin typeface="Arial"/>
                <a:cs typeface="Arial"/>
              </a:rPr>
              <a:t>он</a:t>
            </a:r>
            <a:r>
              <a:rPr sz="1800" b="1" spc="-10" dirty="0">
                <a:latin typeface="Arial"/>
                <a:cs typeface="Arial"/>
              </a:rPr>
              <a:t>ц</a:t>
            </a:r>
            <a:r>
              <a:rPr sz="1800" b="1" spc="-5" dirty="0">
                <a:latin typeface="Arial"/>
                <a:cs typeface="Arial"/>
              </a:rPr>
              <a:t>ентро</a:t>
            </a:r>
            <a:r>
              <a:rPr sz="1800" b="1" spc="-35" dirty="0">
                <a:latin typeface="Arial"/>
                <a:cs typeface="Arial"/>
              </a:rPr>
              <a:t>в</a:t>
            </a:r>
            <a:r>
              <a:rPr sz="1800" b="1" spc="-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них  </a:t>
            </a:r>
            <a:r>
              <a:rPr sz="1800" b="1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33350" y="1962911"/>
            <a:ext cx="2749550" cy="2605405"/>
            <a:chOff x="133350" y="1962911"/>
            <a:chExt cx="2749550" cy="2605405"/>
          </a:xfrm>
        </p:grpSpPr>
        <p:sp>
          <p:nvSpPr>
            <p:cNvPr id="31" name="object 31"/>
            <p:cNvSpPr/>
            <p:nvPr/>
          </p:nvSpPr>
          <p:spPr>
            <a:xfrm>
              <a:off x="133350" y="1962911"/>
              <a:ext cx="2749296" cy="260527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0019" y="2145029"/>
              <a:ext cx="2717292" cy="231114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9451" y="1989200"/>
              <a:ext cx="2663952" cy="251993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9451" y="1989200"/>
              <a:ext cx="2664460" cy="2520315"/>
            </a:xfrm>
            <a:custGeom>
              <a:avLst/>
              <a:gdLst/>
              <a:ahLst/>
              <a:cxnLst/>
              <a:rect l="l" t="t" r="r" b="b"/>
              <a:pathLst>
                <a:path w="266446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2243963" y="0"/>
                  </a:lnTo>
                  <a:lnTo>
                    <a:pt x="2292933" y="2826"/>
                  </a:lnTo>
                  <a:lnTo>
                    <a:pt x="2340246" y="11094"/>
                  </a:lnTo>
                  <a:lnTo>
                    <a:pt x="2385587" y="24490"/>
                  </a:lnTo>
                  <a:lnTo>
                    <a:pt x="2428640" y="42697"/>
                  </a:lnTo>
                  <a:lnTo>
                    <a:pt x="2469091" y="65399"/>
                  </a:lnTo>
                  <a:lnTo>
                    <a:pt x="2506623" y="92283"/>
                  </a:lnTo>
                  <a:lnTo>
                    <a:pt x="2540920" y="123031"/>
                  </a:lnTo>
                  <a:lnTo>
                    <a:pt x="2571668" y="157328"/>
                  </a:lnTo>
                  <a:lnTo>
                    <a:pt x="2598552" y="194860"/>
                  </a:lnTo>
                  <a:lnTo>
                    <a:pt x="2621254" y="235311"/>
                  </a:lnTo>
                  <a:lnTo>
                    <a:pt x="2639461" y="278364"/>
                  </a:lnTo>
                  <a:lnTo>
                    <a:pt x="2652857" y="323705"/>
                  </a:lnTo>
                  <a:lnTo>
                    <a:pt x="2661125" y="371018"/>
                  </a:lnTo>
                  <a:lnTo>
                    <a:pt x="2663952" y="419988"/>
                  </a:lnTo>
                  <a:lnTo>
                    <a:pt x="2663952" y="2099945"/>
                  </a:lnTo>
                  <a:lnTo>
                    <a:pt x="2661125" y="2148915"/>
                  </a:lnTo>
                  <a:lnTo>
                    <a:pt x="2652857" y="2196228"/>
                  </a:lnTo>
                  <a:lnTo>
                    <a:pt x="2639461" y="2241569"/>
                  </a:lnTo>
                  <a:lnTo>
                    <a:pt x="2621254" y="2284622"/>
                  </a:lnTo>
                  <a:lnTo>
                    <a:pt x="2598552" y="2325073"/>
                  </a:lnTo>
                  <a:lnTo>
                    <a:pt x="2571668" y="2362605"/>
                  </a:lnTo>
                  <a:lnTo>
                    <a:pt x="2540920" y="2396902"/>
                  </a:lnTo>
                  <a:lnTo>
                    <a:pt x="2506623" y="2427650"/>
                  </a:lnTo>
                  <a:lnTo>
                    <a:pt x="2469091" y="2454534"/>
                  </a:lnTo>
                  <a:lnTo>
                    <a:pt x="2428640" y="2477236"/>
                  </a:lnTo>
                  <a:lnTo>
                    <a:pt x="2385587" y="2495443"/>
                  </a:lnTo>
                  <a:lnTo>
                    <a:pt x="2340246" y="2508839"/>
                  </a:lnTo>
                  <a:lnTo>
                    <a:pt x="2292933" y="2517107"/>
                  </a:lnTo>
                  <a:lnTo>
                    <a:pt x="2243963" y="2519934"/>
                  </a:lnTo>
                  <a:lnTo>
                    <a:pt x="420001" y="2519934"/>
                  </a:lnTo>
                  <a:lnTo>
                    <a:pt x="371019" y="2517107"/>
                  </a:lnTo>
                  <a:lnTo>
                    <a:pt x="323697" y="2508839"/>
                  </a:lnTo>
                  <a:lnTo>
                    <a:pt x="278350" y="2495443"/>
                  </a:lnTo>
                  <a:lnTo>
                    <a:pt x="235293" y="2477236"/>
                  </a:lnTo>
                  <a:lnTo>
                    <a:pt x="194841" y="2454534"/>
                  </a:lnTo>
                  <a:lnTo>
                    <a:pt x="157309" y="2427650"/>
                  </a:lnTo>
                  <a:lnTo>
                    <a:pt x="123013" y="2396902"/>
                  </a:lnTo>
                  <a:lnTo>
                    <a:pt x="92268" y="2362605"/>
                  </a:lnTo>
                  <a:lnTo>
                    <a:pt x="65387" y="2325073"/>
                  </a:lnTo>
                  <a:lnTo>
                    <a:pt x="42688" y="2284622"/>
                  </a:lnTo>
                  <a:lnTo>
                    <a:pt x="24484" y="2241569"/>
                  </a:lnTo>
                  <a:lnTo>
                    <a:pt x="11092" y="2196228"/>
                  </a:lnTo>
                  <a:lnTo>
                    <a:pt x="2825" y="2148915"/>
                  </a:lnTo>
                  <a:lnTo>
                    <a:pt x="0" y="2099945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25627" y="2160524"/>
            <a:ext cx="2331085" cy="21107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530"/>
              </a:spcBef>
              <a:buSzPct val="77777"/>
              <a:buChar char="•"/>
              <a:tabLst>
                <a:tab pos="124460" algn="l"/>
              </a:tabLst>
            </a:pPr>
            <a:r>
              <a:rPr sz="1800" spc="-10" dirty="0">
                <a:latin typeface="Arial"/>
                <a:cs typeface="Arial"/>
              </a:rPr>
              <a:t>отруйні</a:t>
            </a:r>
            <a:endParaRPr sz="1800">
              <a:latin typeface="Arial"/>
              <a:cs typeface="Arial"/>
            </a:endParaRPr>
          </a:p>
          <a:p>
            <a:pPr marL="93345" indent="-81280">
              <a:lnSpc>
                <a:spcPct val="100000"/>
              </a:lnSpc>
              <a:spcBef>
                <a:spcPts val="43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сильнодіючі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речовини </a:t>
            </a:r>
            <a:r>
              <a:rPr sz="1800" spc="-15" dirty="0">
                <a:latin typeface="Arial"/>
                <a:cs typeface="Arial"/>
              </a:rPr>
              <a:t>загального  </a:t>
            </a:r>
            <a:r>
              <a:rPr sz="1800" dirty="0">
                <a:latin typeface="Arial"/>
                <a:cs typeface="Arial"/>
              </a:rPr>
              <a:t>списку з </a:t>
            </a:r>
            <a:r>
              <a:rPr sz="1800" spc="-10" dirty="0">
                <a:latin typeface="Arial"/>
                <a:cs typeface="Arial"/>
              </a:rPr>
              <a:t>урахуванням  </a:t>
            </a:r>
            <a:r>
              <a:rPr sz="1800" dirty="0">
                <a:latin typeface="Arial"/>
                <a:cs typeface="Arial"/>
              </a:rPr>
              <a:t>їх </a:t>
            </a:r>
            <a:r>
              <a:rPr sz="1800" spc="-10" dirty="0">
                <a:latin typeface="Arial"/>
                <a:cs typeface="Arial"/>
              </a:rPr>
              <a:t>розчинності та  </a:t>
            </a:r>
            <a:r>
              <a:rPr sz="1800" spc="-5" dirty="0">
                <a:latin typeface="Arial"/>
                <a:cs typeface="Arial"/>
              </a:rPr>
              <a:t>інших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фізико-хімічних  </a:t>
            </a:r>
            <a:r>
              <a:rPr sz="1800" spc="-15" dirty="0">
                <a:latin typeface="Arial"/>
                <a:cs typeface="Arial"/>
              </a:rPr>
              <a:t>властивостей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255258" y="4395978"/>
            <a:ext cx="2692400" cy="2201545"/>
            <a:chOff x="6255258" y="4395978"/>
            <a:chExt cx="2692400" cy="2201545"/>
          </a:xfrm>
        </p:grpSpPr>
        <p:sp>
          <p:nvSpPr>
            <p:cNvPr id="37" name="object 37"/>
            <p:cNvSpPr/>
            <p:nvPr/>
          </p:nvSpPr>
          <p:spPr>
            <a:xfrm>
              <a:off x="6255258" y="4411230"/>
              <a:ext cx="2692145" cy="210159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256782" y="4395978"/>
              <a:ext cx="2509266" cy="220141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01359" y="4437507"/>
              <a:ext cx="2606801" cy="2016252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301359" y="4437507"/>
              <a:ext cx="2607310" cy="2016760"/>
            </a:xfrm>
            <a:custGeom>
              <a:avLst/>
              <a:gdLst/>
              <a:ahLst/>
              <a:cxnLst/>
              <a:rect l="l" t="t" r="r" b="b"/>
              <a:pathLst>
                <a:path w="2607309" h="2016760">
                  <a:moveTo>
                    <a:pt x="0" y="336042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1" y="0"/>
                  </a:lnTo>
                  <a:lnTo>
                    <a:pt x="2270760" y="0"/>
                  </a:lnTo>
                  <a:lnTo>
                    <a:pt x="2320407" y="3644"/>
                  </a:lnTo>
                  <a:lnTo>
                    <a:pt x="2367797" y="14231"/>
                  </a:lnTo>
                  <a:lnTo>
                    <a:pt x="2412407" y="31239"/>
                  </a:lnTo>
                  <a:lnTo>
                    <a:pt x="2453719" y="54149"/>
                  </a:lnTo>
                  <a:lnTo>
                    <a:pt x="2491210" y="82440"/>
                  </a:lnTo>
                  <a:lnTo>
                    <a:pt x="2524361" y="115591"/>
                  </a:lnTo>
                  <a:lnTo>
                    <a:pt x="2552652" y="153082"/>
                  </a:lnTo>
                  <a:lnTo>
                    <a:pt x="2575562" y="194394"/>
                  </a:lnTo>
                  <a:lnTo>
                    <a:pt x="2592570" y="239004"/>
                  </a:lnTo>
                  <a:lnTo>
                    <a:pt x="2603157" y="286394"/>
                  </a:lnTo>
                  <a:lnTo>
                    <a:pt x="2606801" y="336042"/>
                  </a:lnTo>
                  <a:lnTo>
                    <a:pt x="2606801" y="1680210"/>
                  </a:lnTo>
                  <a:lnTo>
                    <a:pt x="2603157" y="1729866"/>
                  </a:lnTo>
                  <a:lnTo>
                    <a:pt x="2592570" y="1777261"/>
                  </a:lnTo>
                  <a:lnTo>
                    <a:pt x="2575562" y="1821874"/>
                  </a:lnTo>
                  <a:lnTo>
                    <a:pt x="2552652" y="1863185"/>
                  </a:lnTo>
                  <a:lnTo>
                    <a:pt x="2524361" y="1900675"/>
                  </a:lnTo>
                  <a:lnTo>
                    <a:pt x="2491210" y="1933824"/>
                  </a:lnTo>
                  <a:lnTo>
                    <a:pt x="2453719" y="1962112"/>
                  </a:lnTo>
                  <a:lnTo>
                    <a:pt x="2412407" y="1985018"/>
                  </a:lnTo>
                  <a:lnTo>
                    <a:pt x="2367797" y="2002023"/>
                  </a:lnTo>
                  <a:lnTo>
                    <a:pt x="2320407" y="2012608"/>
                  </a:lnTo>
                  <a:lnTo>
                    <a:pt x="2270760" y="2016252"/>
                  </a:lnTo>
                  <a:lnTo>
                    <a:pt x="336041" y="2016252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2"/>
                  </a:lnTo>
                  <a:lnTo>
                    <a:pt x="115591" y="1933824"/>
                  </a:lnTo>
                  <a:lnTo>
                    <a:pt x="82440" y="1900675"/>
                  </a:lnTo>
                  <a:lnTo>
                    <a:pt x="54149" y="1863185"/>
                  </a:lnTo>
                  <a:lnTo>
                    <a:pt x="31239" y="1821874"/>
                  </a:lnTo>
                  <a:lnTo>
                    <a:pt x="14231" y="1777261"/>
                  </a:lnTo>
                  <a:lnTo>
                    <a:pt x="3644" y="1729866"/>
                  </a:lnTo>
                  <a:lnTo>
                    <a:pt x="0" y="1680210"/>
                  </a:lnTo>
                  <a:lnTo>
                    <a:pt x="0" y="3360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422897" y="4466590"/>
            <a:ext cx="212026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6120">
              <a:lnSpc>
                <a:spcPct val="100000"/>
              </a:lnSpc>
              <a:spcBef>
                <a:spcPts val="100"/>
              </a:spcBef>
              <a:buSzPct val="77777"/>
              <a:buFont typeface="Wingdings"/>
              <a:buChar char=""/>
              <a:tabLst>
                <a:tab pos="143510" algn="l"/>
              </a:tabLst>
            </a:pPr>
            <a:r>
              <a:rPr sz="1800" dirty="0">
                <a:latin typeface="Arial"/>
                <a:cs typeface="Arial"/>
              </a:rPr>
              <a:t>сильн</a:t>
            </a:r>
            <a:r>
              <a:rPr sz="1800" spc="-40" dirty="0">
                <a:latin typeface="Arial"/>
                <a:cs typeface="Arial"/>
              </a:rPr>
              <a:t>о</a:t>
            </a:r>
            <a:r>
              <a:rPr sz="1800" spc="-5" dirty="0">
                <a:latin typeface="Arial"/>
                <a:cs typeface="Arial"/>
              </a:rPr>
              <a:t>ді</a:t>
            </a:r>
            <a:r>
              <a:rPr sz="1800" spc="-45" dirty="0">
                <a:latin typeface="Arial"/>
                <a:cs typeface="Arial"/>
              </a:rPr>
              <a:t>ю</a:t>
            </a:r>
            <a:r>
              <a:rPr sz="1800" dirty="0">
                <a:latin typeface="Arial"/>
                <a:cs typeface="Arial"/>
              </a:rPr>
              <a:t>чі  </a:t>
            </a:r>
            <a:r>
              <a:rPr sz="1800" spc="-10" dirty="0">
                <a:latin typeface="Arial"/>
                <a:cs typeface="Arial"/>
              </a:rPr>
              <a:t>речовини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Wingdings"/>
              <a:buChar char=""/>
              <a:tabLst>
                <a:tab pos="181610" algn="l"/>
              </a:tabLst>
            </a:pPr>
            <a:r>
              <a:rPr sz="1800" spc="-10" dirty="0">
                <a:latin typeface="Arial"/>
                <a:cs typeface="Arial"/>
              </a:rPr>
              <a:t>речовини  </a:t>
            </a:r>
            <a:r>
              <a:rPr sz="1800" spc="-15" dirty="0">
                <a:latin typeface="Arial"/>
                <a:cs typeface="Arial"/>
              </a:rPr>
              <a:t>загального </a:t>
            </a:r>
            <a:r>
              <a:rPr sz="1800" dirty="0">
                <a:latin typeface="Arial"/>
                <a:cs typeface="Arial"/>
              </a:rPr>
              <a:t>списку в  послідовності  </a:t>
            </a:r>
            <a:r>
              <a:rPr sz="1800" spc="-5" dirty="0">
                <a:latin typeface="Arial"/>
                <a:cs typeface="Arial"/>
              </a:rPr>
              <a:t>прописування </a:t>
            </a:r>
            <a:r>
              <a:rPr sz="1800" dirty="0">
                <a:latin typeface="Arial"/>
                <a:cs typeface="Arial"/>
              </a:rPr>
              <a:t>у  </a:t>
            </a:r>
            <a:r>
              <a:rPr sz="1800" spc="-10" dirty="0">
                <a:latin typeface="Arial"/>
                <a:cs typeface="Arial"/>
              </a:rPr>
              <a:t>рецепті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01346" y="1824964"/>
            <a:ext cx="6332980" cy="4604791"/>
            <a:chOff x="101346" y="1824964"/>
            <a:chExt cx="6332980" cy="4604791"/>
          </a:xfrm>
        </p:grpSpPr>
        <p:sp>
          <p:nvSpPr>
            <p:cNvPr id="43" name="object 43"/>
            <p:cNvSpPr/>
            <p:nvPr/>
          </p:nvSpPr>
          <p:spPr>
            <a:xfrm>
              <a:off x="5714237" y="1824964"/>
              <a:ext cx="720089" cy="224053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715254" y="1860041"/>
              <a:ext cx="608330" cy="118110"/>
            </a:xfrm>
            <a:custGeom>
              <a:avLst/>
              <a:gdLst/>
              <a:ahLst/>
              <a:cxnLst/>
              <a:rect l="l" t="t" r="r" b="b"/>
              <a:pathLst>
                <a:path w="608329" h="118110">
                  <a:moveTo>
                    <a:pt x="586619" y="45847"/>
                  </a:moveTo>
                  <a:lnTo>
                    <a:pt x="583184" y="45847"/>
                  </a:lnTo>
                  <a:lnTo>
                    <a:pt x="583311" y="70993"/>
                  </a:lnTo>
                  <a:lnTo>
                    <a:pt x="536835" y="71235"/>
                  </a:lnTo>
                  <a:lnTo>
                    <a:pt x="494919" y="96012"/>
                  </a:lnTo>
                  <a:lnTo>
                    <a:pt x="492887" y="103632"/>
                  </a:lnTo>
                  <a:lnTo>
                    <a:pt x="496443" y="109600"/>
                  </a:lnTo>
                  <a:lnTo>
                    <a:pt x="499999" y="115697"/>
                  </a:lnTo>
                  <a:lnTo>
                    <a:pt x="507746" y="117602"/>
                  </a:lnTo>
                  <a:lnTo>
                    <a:pt x="608203" y="58293"/>
                  </a:lnTo>
                  <a:lnTo>
                    <a:pt x="586619" y="45847"/>
                  </a:lnTo>
                  <a:close/>
                </a:path>
                <a:path w="608329" h="118110">
                  <a:moveTo>
                    <a:pt x="536612" y="46090"/>
                  </a:moveTo>
                  <a:lnTo>
                    <a:pt x="0" y="48895"/>
                  </a:lnTo>
                  <a:lnTo>
                    <a:pt x="254" y="74041"/>
                  </a:lnTo>
                  <a:lnTo>
                    <a:pt x="536835" y="71235"/>
                  </a:lnTo>
                  <a:lnTo>
                    <a:pt x="558280" y="58577"/>
                  </a:lnTo>
                  <a:lnTo>
                    <a:pt x="536612" y="46090"/>
                  </a:lnTo>
                  <a:close/>
                </a:path>
                <a:path w="608329" h="118110">
                  <a:moveTo>
                    <a:pt x="558280" y="58577"/>
                  </a:moveTo>
                  <a:lnTo>
                    <a:pt x="536835" y="71235"/>
                  </a:lnTo>
                  <a:lnTo>
                    <a:pt x="583311" y="70993"/>
                  </a:lnTo>
                  <a:lnTo>
                    <a:pt x="583302" y="69342"/>
                  </a:lnTo>
                  <a:lnTo>
                    <a:pt x="576961" y="69342"/>
                  </a:lnTo>
                  <a:lnTo>
                    <a:pt x="558280" y="58577"/>
                  </a:lnTo>
                  <a:close/>
                </a:path>
                <a:path w="608329" h="118110">
                  <a:moveTo>
                    <a:pt x="576834" y="47625"/>
                  </a:moveTo>
                  <a:lnTo>
                    <a:pt x="558280" y="58577"/>
                  </a:lnTo>
                  <a:lnTo>
                    <a:pt x="576961" y="69342"/>
                  </a:lnTo>
                  <a:lnTo>
                    <a:pt x="576834" y="47625"/>
                  </a:lnTo>
                  <a:close/>
                </a:path>
                <a:path w="608329" h="118110">
                  <a:moveTo>
                    <a:pt x="583192" y="47625"/>
                  </a:moveTo>
                  <a:lnTo>
                    <a:pt x="576834" y="47625"/>
                  </a:lnTo>
                  <a:lnTo>
                    <a:pt x="576961" y="69342"/>
                  </a:lnTo>
                  <a:lnTo>
                    <a:pt x="583302" y="69342"/>
                  </a:lnTo>
                  <a:lnTo>
                    <a:pt x="583192" y="47625"/>
                  </a:lnTo>
                  <a:close/>
                </a:path>
                <a:path w="608329" h="118110">
                  <a:moveTo>
                    <a:pt x="583184" y="45847"/>
                  </a:moveTo>
                  <a:lnTo>
                    <a:pt x="536612" y="46090"/>
                  </a:lnTo>
                  <a:lnTo>
                    <a:pt x="558280" y="58577"/>
                  </a:lnTo>
                  <a:lnTo>
                    <a:pt x="576834" y="47625"/>
                  </a:lnTo>
                  <a:lnTo>
                    <a:pt x="583192" y="47625"/>
                  </a:lnTo>
                  <a:lnTo>
                    <a:pt x="583184" y="45847"/>
                  </a:lnTo>
                  <a:close/>
                </a:path>
                <a:path w="608329" h="118110">
                  <a:moveTo>
                    <a:pt x="507111" y="0"/>
                  </a:moveTo>
                  <a:lnTo>
                    <a:pt x="499363" y="2032"/>
                  </a:lnTo>
                  <a:lnTo>
                    <a:pt x="495935" y="8128"/>
                  </a:lnTo>
                  <a:lnTo>
                    <a:pt x="492506" y="14097"/>
                  </a:lnTo>
                  <a:lnTo>
                    <a:pt x="494538" y="21844"/>
                  </a:lnTo>
                  <a:lnTo>
                    <a:pt x="536612" y="46090"/>
                  </a:lnTo>
                  <a:lnTo>
                    <a:pt x="586619" y="45847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730246" y="3156966"/>
              <a:ext cx="980694" cy="3764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843403" y="3222116"/>
              <a:ext cx="868680" cy="292735"/>
            </a:xfrm>
            <a:custGeom>
              <a:avLst/>
              <a:gdLst/>
              <a:ahLst/>
              <a:cxnLst/>
              <a:rect l="l" t="t" r="r" b="b"/>
              <a:pathLst>
                <a:path w="868679" h="292735">
                  <a:moveTo>
                    <a:pt x="72041" y="36125"/>
                  </a:moveTo>
                  <a:lnTo>
                    <a:pt x="47831" y="42159"/>
                  </a:lnTo>
                  <a:lnTo>
                    <a:pt x="65023" y="60287"/>
                  </a:lnTo>
                  <a:lnTo>
                    <a:pt x="861695" y="292735"/>
                  </a:lnTo>
                  <a:lnTo>
                    <a:pt x="868680" y="268478"/>
                  </a:lnTo>
                  <a:lnTo>
                    <a:pt x="72041" y="36125"/>
                  </a:lnTo>
                  <a:close/>
                </a:path>
                <a:path w="868679" h="292735">
                  <a:moveTo>
                    <a:pt x="113157" y="0"/>
                  </a:moveTo>
                  <a:lnTo>
                    <a:pt x="0" y="28194"/>
                  </a:lnTo>
                  <a:lnTo>
                    <a:pt x="80264" y="112903"/>
                  </a:lnTo>
                  <a:lnTo>
                    <a:pt x="88265" y="113030"/>
                  </a:lnTo>
                  <a:lnTo>
                    <a:pt x="98298" y="103505"/>
                  </a:lnTo>
                  <a:lnTo>
                    <a:pt x="98552" y="95504"/>
                  </a:lnTo>
                  <a:lnTo>
                    <a:pt x="93726" y="90550"/>
                  </a:lnTo>
                  <a:lnTo>
                    <a:pt x="65023" y="60287"/>
                  </a:lnTo>
                  <a:lnTo>
                    <a:pt x="20320" y="47244"/>
                  </a:lnTo>
                  <a:lnTo>
                    <a:pt x="27432" y="23113"/>
                  </a:lnTo>
                  <a:lnTo>
                    <a:pt x="120005" y="23113"/>
                  </a:lnTo>
                  <a:lnTo>
                    <a:pt x="123317" y="17525"/>
                  </a:lnTo>
                  <a:lnTo>
                    <a:pt x="120015" y="4063"/>
                  </a:lnTo>
                  <a:lnTo>
                    <a:pt x="113157" y="0"/>
                  </a:lnTo>
                  <a:close/>
                </a:path>
                <a:path w="868679" h="292735">
                  <a:moveTo>
                    <a:pt x="27432" y="23113"/>
                  </a:moveTo>
                  <a:lnTo>
                    <a:pt x="20320" y="47244"/>
                  </a:lnTo>
                  <a:lnTo>
                    <a:pt x="65023" y="60287"/>
                  </a:lnTo>
                  <a:lnTo>
                    <a:pt x="52773" y="47371"/>
                  </a:lnTo>
                  <a:lnTo>
                    <a:pt x="26924" y="47371"/>
                  </a:lnTo>
                  <a:lnTo>
                    <a:pt x="33020" y="26543"/>
                  </a:lnTo>
                  <a:lnTo>
                    <a:pt x="39188" y="26543"/>
                  </a:lnTo>
                  <a:lnTo>
                    <a:pt x="27432" y="23113"/>
                  </a:lnTo>
                  <a:close/>
                </a:path>
                <a:path w="868679" h="292735">
                  <a:moveTo>
                    <a:pt x="33020" y="26543"/>
                  </a:moveTo>
                  <a:lnTo>
                    <a:pt x="26924" y="47371"/>
                  </a:lnTo>
                  <a:lnTo>
                    <a:pt x="47831" y="42159"/>
                  </a:lnTo>
                  <a:lnTo>
                    <a:pt x="33020" y="26543"/>
                  </a:lnTo>
                  <a:close/>
                </a:path>
                <a:path w="868679" h="292735">
                  <a:moveTo>
                    <a:pt x="47831" y="42159"/>
                  </a:moveTo>
                  <a:lnTo>
                    <a:pt x="26924" y="47371"/>
                  </a:lnTo>
                  <a:lnTo>
                    <a:pt x="52773" y="47371"/>
                  </a:lnTo>
                  <a:lnTo>
                    <a:pt x="47831" y="42159"/>
                  </a:lnTo>
                  <a:close/>
                </a:path>
                <a:path w="868679" h="292735">
                  <a:moveTo>
                    <a:pt x="39188" y="26543"/>
                  </a:moveTo>
                  <a:lnTo>
                    <a:pt x="33020" y="26543"/>
                  </a:lnTo>
                  <a:lnTo>
                    <a:pt x="47831" y="42159"/>
                  </a:lnTo>
                  <a:lnTo>
                    <a:pt x="72041" y="36125"/>
                  </a:lnTo>
                  <a:lnTo>
                    <a:pt x="39188" y="26543"/>
                  </a:lnTo>
                  <a:close/>
                </a:path>
                <a:path w="868679" h="292735">
                  <a:moveTo>
                    <a:pt x="120005" y="23113"/>
                  </a:moveTo>
                  <a:lnTo>
                    <a:pt x="27432" y="23113"/>
                  </a:lnTo>
                  <a:lnTo>
                    <a:pt x="72041" y="36125"/>
                  </a:lnTo>
                  <a:lnTo>
                    <a:pt x="119253" y="24384"/>
                  </a:lnTo>
                  <a:lnTo>
                    <a:pt x="120005" y="2311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08904" y="5166359"/>
              <a:ext cx="703326" cy="40995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709792" y="5147055"/>
              <a:ext cx="591820" cy="307340"/>
            </a:xfrm>
            <a:custGeom>
              <a:avLst/>
              <a:gdLst/>
              <a:ahLst/>
              <a:cxnLst/>
              <a:rect l="l" t="t" r="r" b="b"/>
              <a:pathLst>
                <a:path w="591820" h="307339">
                  <a:moveTo>
                    <a:pt x="521656" y="278437"/>
                  </a:moveTo>
                  <a:lnTo>
                    <a:pt x="473202" y="281940"/>
                  </a:lnTo>
                  <a:lnTo>
                    <a:pt x="467995" y="288036"/>
                  </a:lnTo>
                  <a:lnTo>
                    <a:pt x="469011" y="301879"/>
                  </a:lnTo>
                  <a:lnTo>
                    <a:pt x="474980" y="307086"/>
                  </a:lnTo>
                  <a:lnTo>
                    <a:pt x="587909" y="298958"/>
                  </a:lnTo>
                  <a:lnTo>
                    <a:pt x="563499" y="298958"/>
                  </a:lnTo>
                  <a:lnTo>
                    <a:pt x="521656" y="278437"/>
                  </a:lnTo>
                  <a:close/>
                </a:path>
                <a:path w="591820" h="307339">
                  <a:moveTo>
                    <a:pt x="546584" y="276635"/>
                  </a:moveTo>
                  <a:lnTo>
                    <a:pt x="521656" y="278437"/>
                  </a:lnTo>
                  <a:lnTo>
                    <a:pt x="563499" y="298958"/>
                  </a:lnTo>
                  <a:lnTo>
                    <a:pt x="565609" y="294640"/>
                  </a:lnTo>
                  <a:lnTo>
                    <a:pt x="558546" y="294640"/>
                  </a:lnTo>
                  <a:lnTo>
                    <a:pt x="546584" y="276635"/>
                  </a:lnTo>
                  <a:close/>
                </a:path>
                <a:path w="591820" h="307339">
                  <a:moveTo>
                    <a:pt x="519049" y="199898"/>
                  </a:moveTo>
                  <a:lnTo>
                    <a:pt x="513207" y="203708"/>
                  </a:lnTo>
                  <a:lnTo>
                    <a:pt x="507492" y="207645"/>
                  </a:lnTo>
                  <a:lnTo>
                    <a:pt x="505841" y="215392"/>
                  </a:lnTo>
                  <a:lnTo>
                    <a:pt x="509778" y="221234"/>
                  </a:lnTo>
                  <a:lnTo>
                    <a:pt x="532786" y="255866"/>
                  </a:lnTo>
                  <a:lnTo>
                    <a:pt x="574548" y="276352"/>
                  </a:lnTo>
                  <a:lnTo>
                    <a:pt x="563499" y="298958"/>
                  </a:lnTo>
                  <a:lnTo>
                    <a:pt x="587909" y="298958"/>
                  </a:lnTo>
                  <a:lnTo>
                    <a:pt x="591439" y="298704"/>
                  </a:lnTo>
                  <a:lnTo>
                    <a:pt x="530606" y="207264"/>
                  </a:lnTo>
                  <a:lnTo>
                    <a:pt x="526796" y="201422"/>
                  </a:lnTo>
                  <a:lnTo>
                    <a:pt x="519049" y="199898"/>
                  </a:lnTo>
                  <a:close/>
                </a:path>
                <a:path w="591820" h="307339">
                  <a:moveTo>
                    <a:pt x="568071" y="275082"/>
                  </a:moveTo>
                  <a:lnTo>
                    <a:pt x="546584" y="276635"/>
                  </a:lnTo>
                  <a:lnTo>
                    <a:pt x="558546" y="294640"/>
                  </a:lnTo>
                  <a:lnTo>
                    <a:pt x="568071" y="275082"/>
                  </a:lnTo>
                  <a:close/>
                </a:path>
                <a:path w="591820" h="307339">
                  <a:moveTo>
                    <a:pt x="571958" y="275082"/>
                  </a:moveTo>
                  <a:lnTo>
                    <a:pt x="568071" y="275082"/>
                  </a:lnTo>
                  <a:lnTo>
                    <a:pt x="558546" y="294640"/>
                  </a:lnTo>
                  <a:lnTo>
                    <a:pt x="565609" y="294640"/>
                  </a:lnTo>
                  <a:lnTo>
                    <a:pt x="574548" y="276352"/>
                  </a:lnTo>
                  <a:lnTo>
                    <a:pt x="571958" y="275082"/>
                  </a:lnTo>
                  <a:close/>
                </a:path>
                <a:path w="591820" h="307339">
                  <a:moveTo>
                    <a:pt x="11176" y="0"/>
                  </a:moveTo>
                  <a:lnTo>
                    <a:pt x="0" y="22606"/>
                  </a:lnTo>
                  <a:lnTo>
                    <a:pt x="521656" y="278437"/>
                  </a:lnTo>
                  <a:lnTo>
                    <a:pt x="546584" y="276635"/>
                  </a:lnTo>
                  <a:lnTo>
                    <a:pt x="532786" y="255866"/>
                  </a:lnTo>
                  <a:lnTo>
                    <a:pt x="11176" y="0"/>
                  </a:lnTo>
                  <a:close/>
                </a:path>
                <a:path w="591820" h="307339">
                  <a:moveTo>
                    <a:pt x="532786" y="255866"/>
                  </a:moveTo>
                  <a:lnTo>
                    <a:pt x="546584" y="276635"/>
                  </a:lnTo>
                  <a:lnTo>
                    <a:pt x="568071" y="275082"/>
                  </a:lnTo>
                  <a:lnTo>
                    <a:pt x="571958" y="275082"/>
                  </a:lnTo>
                  <a:lnTo>
                    <a:pt x="532786" y="25586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21124" y="2722625"/>
              <a:ext cx="1954529" cy="47777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22140" y="2703067"/>
              <a:ext cx="1842770" cy="405130"/>
            </a:xfrm>
            <a:custGeom>
              <a:avLst/>
              <a:gdLst/>
              <a:ahLst/>
              <a:cxnLst/>
              <a:rect l="l" t="t" r="r" b="b"/>
              <a:pathLst>
                <a:path w="1842770" h="405130">
                  <a:moveTo>
                    <a:pt x="1769692" y="365206"/>
                  </a:moveTo>
                  <a:lnTo>
                    <a:pt x="1730502" y="378968"/>
                  </a:lnTo>
                  <a:lnTo>
                    <a:pt x="1723898" y="381381"/>
                  </a:lnTo>
                  <a:lnTo>
                    <a:pt x="1720469" y="388493"/>
                  </a:lnTo>
                  <a:lnTo>
                    <a:pt x="1722755" y="395097"/>
                  </a:lnTo>
                  <a:lnTo>
                    <a:pt x="1725040" y="401574"/>
                  </a:lnTo>
                  <a:lnTo>
                    <a:pt x="1732280" y="405003"/>
                  </a:lnTo>
                  <a:lnTo>
                    <a:pt x="1820648" y="374015"/>
                  </a:lnTo>
                  <a:lnTo>
                    <a:pt x="1815464" y="374015"/>
                  </a:lnTo>
                  <a:lnTo>
                    <a:pt x="1769692" y="365206"/>
                  </a:lnTo>
                  <a:close/>
                </a:path>
                <a:path w="1842770" h="405130">
                  <a:moveTo>
                    <a:pt x="1793370" y="356892"/>
                  </a:moveTo>
                  <a:lnTo>
                    <a:pt x="1769692" y="365206"/>
                  </a:lnTo>
                  <a:lnTo>
                    <a:pt x="1815464" y="374015"/>
                  </a:lnTo>
                  <a:lnTo>
                    <a:pt x="1816034" y="371094"/>
                  </a:lnTo>
                  <a:lnTo>
                    <a:pt x="1809623" y="371094"/>
                  </a:lnTo>
                  <a:lnTo>
                    <a:pt x="1793370" y="356892"/>
                  </a:lnTo>
                  <a:close/>
                </a:path>
                <a:path w="1842770" h="405130">
                  <a:moveTo>
                    <a:pt x="1754505" y="289560"/>
                  </a:moveTo>
                  <a:lnTo>
                    <a:pt x="1746504" y="290068"/>
                  </a:lnTo>
                  <a:lnTo>
                    <a:pt x="1737360" y="300482"/>
                  </a:lnTo>
                  <a:lnTo>
                    <a:pt x="1737995" y="308483"/>
                  </a:lnTo>
                  <a:lnTo>
                    <a:pt x="1774555" y="340451"/>
                  </a:lnTo>
                  <a:lnTo>
                    <a:pt x="1820290" y="349250"/>
                  </a:lnTo>
                  <a:lnTo>
                    <a:pt x="1815464" y="374015"/>
                  </a:lnTo>
                  <a:lnTo>
                    <a:pt x="1820648" y="374015"/>
                  </a:lnTo>
                  <a:lnTo>
                    <a:pt x="1842389" y="366395"/>
                  </a:lnTo>
                  <a:lnTo>
                    <a:pt x="1754505" y="289560"/>
                  </a:lnTo>
                  <a:close/>
                </a:path>
                <a:path w="1842770" h="405130">
                  <a:moveTo>
                    <a:pt x="1813687" y="349758"/>
                  </a:moveTo>
                  <a:lnTo>
                    <a:pt x="1793370" y="356892"/>
                  </a:lnTo>
                  <a:lnTo>
                    <a:pt x="1809623" y="371094"/>
                  </a:lnTo>
                  <a:lnTo>
                    <a:pt x="1813687" y="349758"/>
                  </a:lnTo>
                  <a:close/>
                </a:path>
                <a:path w="1842770" h="405130">
                  <a:moveTo>
                    <a:pt x="1820192" y="349758"/>
                  </a:moveTo>
                  <a:lnTo>
                    <a:pt x="1813687" y="349758"/>
                  </a:lnTo>
                  <a:lnTo>
                    <a:pt x="1809623" y="371094"/>
                  </a:lnTo>
                  <a:lnTo>
                    <a:pt x="1816034" y="371094"/>
                  </a:lnTo>
                  <a:lnTo>
                    <a:pt x="1820192" y="349758"/>
                  </a:lnTo>
                  <a:close/>
                </a:path>
                <a:path w="1842770" h="405130">
                  <a:moveTo>
                    <a:pt x="4825" y="0"/>
                  </a:moveTo>
                  <a:lnTo>
                    <a:pt x="0" y="24637"/>
                  </a:lnTo>
                  <a:lnTo>
                    <a:pt x="1769692" y="365206"/>
                  </a:lnTo>
                  <a:lnTo>
                    <a:pt x="1793370" y="356892"/>
                  </a:lnTo>
                  <a:lnTo>
                    <a:pt x="1774555" y="340451"/>
                  </a:lnTo>
                  <a:lnTo>
                    <a:pt x="4825" y="0"/>
                  </a:lnTo>
                  <a:close/>
                </a:path>
                <a:path w="1842770" h="405130">
                  <a:moveTo>
                    <a:pt x="1774555" y="340451"/>
                  </a:moveTo>
                  <a:lnTo>
                    <a:pt x="1793370" y="356892"/>
                  </a:lnTo>
                  <a:lnTo>
                    <a:pt x="1813687" y="349758"/>
                  </a:lnTo>
                  <a:lnTo>
                    <a:pt x="1820192" y="349758"/>
                  </a:lnTo>
                  <a:lnTo>
                    <a:pt x="1820290" y="349250"/>
                  </a:lnTo>
                  <a:lnTo>
                    <a:pt x="1774555" y="34045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03954" y="3944886"/>
              <a:ext cx="455675" cy="479285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17111" y="3925951"/>
              <a:ext cx="344170" cy="367665"/>
            </a:xfrm>
            <a:custGeom>
              <a:avLst/>
              <a:gdLst/>
              <a:ahLst/>
              <a:cxnLst/>
              <a:rect l="l" t="t" r="r" b="b"/>
              <a:pathLst>
                <a:path w="344170" h="367664">
                  <a:moveTo>
                    <a:pt x="32512" y="249428"/>
                  </a:moveTo>
                  <a:lnTo>
                    <a:pt x="25780" y="253619"/>
                  </a:lnTo>
                  <a:lnTo>
                    <a:pt x="0" y="367411"/>
                  </a:lnTo>
                  <a:lnTo>
                    <a:pt x="32225" y="357759"/>
                  </a:lnTo>
                  <a:lnTo>
                    <a:pt x="26162" y="357759"/>
                  </a:lnTo>
                  <a:lnTo>
                    <a:pt x="7747" y="340613"/>
                  </a:lnTo>
                  <a:lnTo>
                    <a:pt x="39538" y="306562"/>
                  </a:lnTo>
                  <a:lnTo>
                    <a:pt x="50291" y="259206"/>
                  </a:lnTo>
                  <a:lnTo>
                    <a:pt x="46100" y="252475"/>
                  </a:lnTo>
                  <a:lnTo>
                    <a:pt x="32512" y="249428"/>
                  </a:lnTo>
                  <a:close/>
                </a:path>
                <a:path w="344170" h="367664">
                  <a:moveTo>
                    <a:pt x="39538" y="306562"/>
                  </a:moveTo>
                  <a:lnTo>
                    <a:pt x="7747" y="340613"/>
                  </a:lnTo>
                  <a:lnTo>
                    <a:pt x="26162" y="357759"/>
                  </a:lnTo>
                  <a:lnTo>
                    <a:pt x="31499" y="352044"/>
                  </a:lnTo>
                  <a:lnTo>
                    <a:pt x="29210" y="352044"/>
                  </a:lnTo>
                  <a:lnTo>
                    <a:pt x="13335" y="337185"/>
                  </a:lnTo>
                  <a:lnTo>
                    <a:pt x="33993" y="330981"/>
                  </a:lnTo>
                  <a:lnTo>
                    <a:pt x="39538" y="306562"/>
                  </a:lnTo>
                  <a:close/>
                </a:path>
                <a:path w="344170" h="367664">
                  <a:moveTo>
                    <a:pt x="104521" y="309753"/>
                  </a:moveTo>
                  <a:lnTo>
                    <a:pt x="57868" y="323811"/>
                  </a:lnTo>
                  <a:lnTo>
                    <a:pt x="26162" y="357759"/>
                  </a:lnTo>
                  <a:lnTo>
                    <a:pt x="32225" y="357759"/>
                  </a:lnTo>
                  <a:lnTo>
                    <a:pt x="111760" y="333882"/>
                  </a:lnTo>
                  <a:lnTo>
                    <a:pt x="115569" y="326898"/>
                  </a:lnTo>
                  <a:lnTo>
                    <a:pt x="113537" y="320294"/>
                  </a:lnTo>
                  <a:lnTo>
                    <a:pt x="111505" y="313563"/>
                  </a:lnTo>
                  <a:lnTo>
                    <a:pt x="104521" y="309753"/>
                  </a:lnTo>
                  <a:close/>
                </a:path>
                <a:path w="344170" h="367664">
                  <a:moveTo>
                    <a:pt x="33993" y="330981"/>
                  </a:moveTo>
                  <a:lnTo>
                    <a:pt x="13335" y="337185"/>
                  </a:lnTo>
                  <a:lnTo>
                    <a:pt x="29210" y="352044"/>
                  </a:lnTo>
                  <a:lnTo>
                    <a:pt x="33993" y="330981"/>
                  </a:lnTo>
                  <a:close/>
                </a:path>
                <a:path w="344170" h="367664">
                  <a:moveTo>
                    <a:pt x="57868" y="323811"/>
                  </a:moveTo>
                  <a:lnTo>
                    <a:pt x="33993" y="330981"/>
                  </a:lnTo>
                  <a:lnTo>
                    <a:pt x="29210" y="352044"/>
                  </a:lnTo>
                  <a:lnTo>
                    <a:pt x="31499" y="352044"/>
                  </a:lnTo>
                  <a:lnTo>
                    <a:pt x="57868" y="323811"/>
                  </a:lnTo>
                  <a:close/>
                </a:path>
                <a:path w="344170" h="367664">
                  <a:moveTo>
                    <a:pt x="325754" y="0"/>
                  </a:moveTo>
                  <a:lnTo>
                    <a:pt x="39538" y="306562"/>
                  </a:lnTo>
                  <a:lnTo>
                    <a:pt x="33993" y="330981"/>
                  </a:lnTo>
                  <a:lnTo>
                    <a:pt x="57868" y="323811"/>
                  </a:lnTo>
                  <a:lnTo>
                    <a:pt x="344169" y="17272"/>
                  </a:lnTo>
                  <a:lnTo>
                    <a:pt x="325754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446276" y="4772405"/>
              <a:ext cx="1276350" cy="165735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1346" y="4797551"/>
              <a:ext cx="1203960" cy="160629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626616" y="441451"/>
            <a:ext cx="5013325" cy="1211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(проект </a:t>
            </a:r>
            <a:r>
              <a:rPr sz="2000" spc="-10" dirty="0">
                <a:latin typeface="Arial"/>
                <a:cs typeface="Arial"/>
              </a:rPr>
              <a:t>доповнення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0" dirty="0">
                <a:latin typeface="Arial"/>
                <a:cs typeface="Arial"/>
              </a:rPr>
              <a:t>5.N.1.1,  </a:t>
            </a:r>
            <a:r>
              <a:rPr sz="2000" dirty="0">
                <a:latin typeface="Arial"/>
                <a:cs typeface="Arial"/>
              </a:rPr>
              <a:t>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</a:t>
            </a:r>
            <a:r>
              <a:rPr sz="2000" spc="-10" dirty="0">
                <a:latin typeface="Arial"/>
                <a:cs typeface="Arial"/>
              </a:rPr>
              <a:t>07.09.93 р.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2129155" marR="1285240" indent="-218440">
              <a:lnSpc>
                <a:spcPct val="100000"/>
              </a:lnSpc>
              <a:spcBef>
                <a:spcPts val="220"/>
              </a:spcBef>
            </a:pPr>
            <a:r>
              <a:rPr sz="1800" b="1" spc="-10" dirty="0">
                <a:latin typeface="Arial"/>
                <a:cs typeface="Arial"/>
              </a:rPr>
              <a:t>Відмірювання </a:t>
            </a:r>
            <a:r>
              <a:rPr sz="1800" b="1" dirty="0">
                <a:latin typeface="Arial"/>
                <a:cs typeface="Arial"/>
              </a:rPr>
              <a:t>у  </a:t>
            </a:r>
            <a:r>
              <a:rPr sz="1800" b="1" spc="-5" dirty="0">
                <a:latin typeface="Arial"/>
                <a:cs typeface="Arial"/>
              </a:rPr>
              <a:t>допоміжний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58100" y="2864611"/>
            <a:ext cx="1344929" cy="1531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80026" y="3203448"/>
            <a:ext cx="955548" cy="1276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8889" y="2663189"/>
            <a:ext cx="1187196" cy="1435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34478" y="1349502"/>
            <a:ext cx="1368552" cy="12999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7236459" cy="3277870"/>
            <a:chOff x="0" y="0"/>
            <a:chExt cx="7236459" cy="327787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087373" cy="14508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33978" y="1319022"/>
              <a:ext cx="3601974" cy="19583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15334" y="1572767"/>
              <a:ext cx="3339846" cy="169316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80078" y="1345311"/>
              <a:ext cx="3516629" cy="18729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80078" y="1345311"/>
              <a:ext cx="3516629" cy="1873250"/>
            </a:xfrm>
            <a:custGeom>
              <a:avLst/>
              <a:gdLst/>
              <a:ahLst/>
              <a:cxnLst/>
              <a:rect l="l" t="t" r="r" b="b"/>
              <a:pathLst>
                <a:path w="3516629" h="1873250">
                  <a:moveTo>
                    <a:pt x="0" y="312165"/>
                  </a:moveTo>
                  <a:lnTo>
                    <a:pt x="3383" y="266022"/>
                  </a:lnTo>
                  <a:lnTo>
                    <a:pt x="13211" y="221985"/>
                  </a:lnTo>
                  <a:lnTo>
                    <a:pt x="29003" y="180538"/>
                  </a:lnTo>
                  <a:lnTo>
                    <a:pt x="50276" y="142161"/>
                  </a:lnTo>
                  <a:lnTo>
                    <a:pt x="76548" y="107337"/>
                  </a:lnTo>
                  <a:lnTo>
                    <a:pt x="107337" y="76548"/>
                  </a:lnTo>
                  <a:lnTo>
                    <a:pt x="142161" y="50276"/>
                  </a:lnTo>
                  <a:lnTo>
                    <a:pt x="180538" y="29003"/>
                  </a:lnTo>
                  <a:lnTo>
                    <a:pt x="221985" y="13211"/>
                  </a:lnTo>
                  <a:lnTo>
                    <a:pt x="266022" y="3383"/>
                  </a:lnTo>
                  <a:lnTo>
                    <a:pt x="312166" y="0"/>
                  </a:lnTo>
                  <a:lnTo>
                    <a:pt x="3204464" y="0"/>
                  </a:lnTo>
                  <a:lnTo>
                    <a:pt x="3250578" y="3383"/>
                  </a:lnTo>
                  <a:lnTo>
                    <a:pt x="3294597" y="13211"/>
                  </a:lnTo>
                  <a:lnTo>
                    <a:pt x="3336036" y="29003"/>
                  </a:lnTo>
                  <a:lnTo>
                    <a:pt x="3374412" y="50276"/>
                  </a:lnTo>
                  <a:lnTo>
                    <a:pt x="3409241" y="76548"/>
                  </a:lnTo>
                  <a:lnTo>
                    <a:pt x="3440038" y="107337"/>
                  </a:lnTo>
                  <a:lnTo>
                    <a:pt x="3466321" y="142161"/>
                  </a:lnTo>
                  <a:lnTo>
                    <a:pt x="3487605" y="180538"/>
                  </a:lnTo>
                  <a:lnTo>
                    <a:pt x="3503407" y="221985"/>
                  </a:lnTo>
                  <a:lnTo>
                    <a:pt x="3513243" y="266022"/>
                  </a:lnTo>
                  <a:lnTo>
                    <a:pt x="3516629" y="312165"/>
                  </a:lnTo>
                  <a:lnTo>
                    <a:pt x="3516629" y="1560829"/>
                  </a:lnTo>
                  <a:lnTo>
                    <a:pt x="3513243" y="1606944"/>
                  </a:lnTo>
                  <a:lnTo>
                    <a:pt x="3503407" y="1650963"/>
                  </a:lnTo>
                  <a:lnTo>
                    <a:pt x="3487605" y="1692402"/>
                  </a:lnTo>
                  <a:lnTo>
                    <a:pt x="3466321" y="1730778"/>
                  </a:lnTo>
                  <a:lnTo>
                    <a:pt x="3440038" y="1765607"/>
                  </a:lnTo>
                  <a:lnTo>
                    <a:pt x="3409241" y="1796404"/>
                  </a:lnTo>
                  <a:lnTo>
                    <a:pt x="3374412" y="1822687"/>
                  </a:lnTo>
                  <a:lnTo>
                    <a:pt x="3336036" y="1843971"/>
                  </a:lnTo>
                  <a:lnTo>
                    <a:pt x="3294597" y="1859773"/>
                  </a:lnTo>
                  <a:lnTo>
                    <a:pt x="3250578" y="1869609"/>
                  </a:lnTo>
                  <a:lnTo>
                    <a:pt x="3204464" y="1872996"/>
                  </a:lnTo>
                  <a:lnTo>
                    <a:pt x="312166" y="1872996"/>
                  </a:lnTo>
                  <a:lnTo>
                    <a:pt x="266022" y="1869609"/>
                  </a:lnTo>
                  <a:lnTo>
                    <a:pt x="221985" y="1859773"/>
                  </a:lnTo>
                  <a:lnTo>
                    <a:pt x="180538" y="1843971"/>
                  </a:lnTo>
                  <a:lnTo>
                    <a:pt x="142161" y="1822687"/>
                  </a:lnTo>
                  <a:lnTo>
                    <a:pt x="107337" y="1796404"/>
                  </a:lnTo>
                  <a:lnTo>
                    <a:pt x="76548" y="1765607"/>
                  </a:lnTo>
                  <a:lnTo>
                    <a:pt x="50276" y="1730778"/>
                  </a:lnTo>
                  <a:lnTo>
                    <a:pt x="29003" y="1692402"/>
                  </a:lnTo>
                  <a:lnTo>
                    <a:pt x="13211" y="1650963"/>
                  </a:lnTo>
                  <a:lnTo>
                    <a:pt x="3383" y="1606944"/>
                  </a:lnTo>
                  <a:lnTo>
                    <a:pt x="0" y="1560829"/>
                  </a:lnTo>
                  <a:lnTo>
                    <a:pt x="0" y="312165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980941" y="1602740"/>
            <a:ext cx="2948940" cy="14782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indent="1270" algn="ctr">
              <a:lnSpc>
                <a:spcPct val="107400"/>
              </a:lnSpc>
              <a:spcBef>
                <a:spcPts val="254"/>
              </a:spcBef>
            </a:pPr>
            <a:r>
              <a:rPr sz="1800" b="1" spc="-10" dirty="0">
                <a:latin typeface="Arial"/>
                <a:cs typeface="Arial"/>
              </a:rPr>
              <a:t>Додавання смакових </a:t>
            </a:r>
            <a:r>
              <a:rPr sz="1800" b="1" dirty="0">
                <a:latin typeface="Arial"/>
                <a:cs typeface="Arial"/>
              </a:rPr>
              <a:t>і  </a:t>
            </a:r>
            <a:r>
              <a:rPr sz="1800" b="1" spc="-5" dirty="0">
                <a:latin typeface="Arial"/>
                <a:cs typeface="Arial"/>
              </a:rPr>
              <a:t>цукрових сиропів  </a:t>
            </a:r>
            <a:r>
              <a:rPr sz="1800" b="1" spc="-10" dirty="0">
                <a:latin typeface="Arial"/>
                <a:cs typeface="Arial"/>
              </a:rPr>
              <a:t>ароматних </a:t>
            </a:r>
            <a:r>
              <a:rPr sz="1800" b="1" spc="-15" dirty="0">
                <a:latin typeface="Arial"/>
                <a:cs typeface="Arial"/>
              </a:rPr>
              <a:t>вод,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настойок,</a:t>
            </a:r>
            <a:endParaRPr sz="1800">
              <a:latin typeface="Arial"/>
              <a:cs typeface="Arial"/>
            </a:endParaRPr>
          </a:p>
          <a:p>
            <a:pPr marL="15240" marR="5715" indent="-1270" algn="ctr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рідких </a:t>
            </a:r>
            <a:r>
              <a:rPr sz="1800" b="1" spc="-10" dirty="0">
                <a:latin typeface="Arial"/>
                <a:cs typeface="Arial"/>
              </a:rPr>
              <a:t>екстрактів,  спиртових </a:t>
            </a:r>
            <a:r>
              <a:rPr sz="1800" b="1" dirty="0">
                <a:latin typeface="Arial"/>
                <a:cs typeface="Arial"/>
              </a:rPr>
              <a:t>та інших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рідин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705350" y="4411228"/>
            <a:ext cx="4262755" cy="2390140"/>
            <a:chOff x="4705350" y="4411228"/>
            <a:chExt cx="4262755" cy="2390140"/>
          </a:xfrm>
        </p:grpSpPr>
        <p:sp>
          <p:nvSpPr>
            <p:cNvPr id="15" name="object 15"/>
            <p:cNvSpPr/>
            <p:nvPr/>
          </p:nvSpPr>
          <p:spPr>
            <a:xfrm>
              <a:off x="4705350" y="4411228"/>
              <a:ext cx="4262628" cy="238963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36592" y="4775453"/>
              <a:ext cx="4193286" cy="172135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51451" y="4437506"/>
              <a:ext cx="4177283" cy="230428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51451" y="4437506"/>
              <a:ext cx="4177665" cy="2304415"/>
            </a:xfrm>
            <a:custGeom>
              <a:avLst/>
              <a:gdLst/>
              <a:ahLst/>
              <a:cxnLst/>
              <a:rect l="l" t="t" r="r" b="b"/>
              <a:pathLst>
                <a:path w="4177665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30" y="289489"/>
                  </a:lnTo>
                  <a:lnTo>
                    <a:pt x="25852" y="245248"/>
                  </a:lnTo>
                  <a:lnTo>
                    <a:pt x="44999" y="203511"/>
                  </a:lnTo>
                  <a:lnTo>
                    <a:pt x="68812" y="164639"/>
                  </a:lnTo>
                  <a:lnTo>
                    <a:pt x="96929" y="128991"/>
                  </a:lnTo>
                  <a:lnTo>
                    <a:pt x="128991" y="96929"/>
                  </a:lnTo>
                  <a:lnTo>
                    <a:pt x="164639" y="68812"/>
                  </a:lnTo>
                  <a:lnTo>
                    <a:pt x="203511" y="44999"/>
                  </a:lnTo>
                  <a:lnTo>
                    <a:pt x="245248" y="25852"/>
                  </a:lnTo>
                  <a:lnTo>
                    <a:pt x="289489" y="11730"/>
                  </a:lnTo>
                  <a:lnTo>
                    <a:pt x="335876" y="2992"/>
                  </a:lnTo>
                  <a:lnTo>
                    <a:pt x="384048" y="0"/>
                  </a:lnTo>
                  <a:lnTo>
                    <a:pt x="3793235" y="0"/>
                  </a:lnTo>
                  <a:lnTo>
                    <a:pt x="3841407" y="2992"/>
                  </a:lnTo>
                  <a:lnTo>
                    <a:pt x="3887794" y="11730"/>
                  </a:lnTo>
                  <a:lnTo>
                    <a:pt x="3932035" y="25852"/>
                  </a:lnTo>
                  <a:lnTo>
                    <a:pt x="3973772" y="44999"/>
                  </a:lnTo>
                  <a:lnTo>
                    <a:pt x="4012644" y="68812"/>
                  </a:lnTo>
                  <a:lnTo>
                    <a:pt x="4048292" y="96929"/>
                  </a:lnTo>
                  <a:lnTo>
                    <a:pt x="4080354" y="128991"/>
                  </a:lnTo>
                  <a:lnTo>
                    <a:pt x="4108471" y="164639"/>
                  </a:lnTo>
                  <a:lnTo>
                    <a:pt x="4132284" y="203511"/>
                  </a:lnTo>
                  <a:lnTo>
                    <a:pt x="4151431" y="245248"/>
                  </a:lnTo>
                  <a:lnTo>
                    <a:pt x="4165553" y="289489"/>
                  </a:lnTo>
                  <a:lnTo>
                    <a:pt x="4174291" y="335876"/>
                  </a:lnTo>
                  <a:lnTo>
                    <a:pt x="4177283" y="384048"/>
                  </a:lnTo>
                  <a:lnTo>
                    <a:pt x="4177283" y="1920227"/>
                  </a:lnTo>
                  <a:lnTo>
                    <a:pt x="4174291" y="1968403"/>
                  </a:lnTo>
                  <a:lnTo>
                    <a:pt x="4165553" y="2014794"/>
                  </a:lnTo>
                  <a:lnTo>
                    <a:pt x="4151431" y="2059039"/>
                  </a:lnTo>
                  <a:lnTo>
                    <a:pt x="4132284" y="2100778"/>
                  </a:lnTo>
                  <a:lnTo>
                    <a:pt x="4108471" y="2139651"/>
                  </a:lnTo>
                  <a:lnTo>
                    <a:pt x="4080354" y="2175299"/>
                  </a:lnTo>
                  <a:lnTo>
                    <a:pt x="4048292" y="2207361"/>
                  </a:lnTo>
                  <a:lnTo>
                    <a:pt x="4012644" y="2235478"/>
                  </a:lnTo>
                  <a:lnTo>
                    <a:pt x="3973772" y="2259290"/>
                  </a:lnTo>
                  <a:lnTo>
                    <a:pt x="3932035" y="2278436"/>
                  </a:lnTo>
                  <a:lnTo>
                    <a:pt x="3887794" y="2292558"/>
                  </a:lnTo>
                  <a:lnTo>
                    <a:pt x="3841407" y="2301295"/>
                  </a:lnTo>
                  <a:lnTo>
                    <a:pt x="3793235" y="2304288"/>
                  </a:lnTo>
                  <a:lnTo>
                    <a:pt x="384048" y="2304288"/>
                  </a:lnTo>
                  <a:lnTo>
                    <a:pt x="335876" y="2301295"/>
                  </a:lnTo>
                  <a:lnTo>
                    <a:pt x="289489" y="2292558"/>
                  </a:lnTo>
                  <a:lnTo>
                    <a:pt x="245248" y="2278436"/>
                  </a:lnTo>
                  <a:lnTo>
                    <a:pt x="203511" y="2259290"/>
                  </a:lnTo>
                  <a:lnTo>
                    <a:pt x="164639" y="2235478"/>
                  </a:lnTo>
                  <a:lnTo>
                    <a:pt x="128991" y="2207361"/>
                  </a:lnTo>
                  <a:lnTo>
                    <a:pt x="96929" y="2175299"/>
                  </a:lnTo>
                  <a:lnTo>
                    <a:pt x="68812" y="2139651"/>
                  </a:lnTo>
                  <a:lnTo>
                    <a:pt x="44999" y="2100778"/>
                  </a:lnTo>
                  <a:lnTo>
                    <a:pt x="25852" y="2059039"/>
                  </a:lnTo>
                  <a:lnTo>
                    <a:pt x="11730" y="2014794"/>
                  </a:lnTo>
                  <a:lnTo>
                    <a:pt x="2992" y="1968403"/>
                  </a:lnTo>
                  <a:lnTo>
                    <a:pt x="0" y="1920227"/>
                  </a:lnTo>
                  <a:lnTo>
                    <a:pt x="0" y="38404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887467" y="4839461"/>
            <a:ext cx="3840479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3. </a:t>
            </a: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20" dirty="0">
                <a:latin typeface="Arial"/>
                <a:cs typeface="Arial"/>
              </a:rPr>
              <a:t>летючі </a:t>
            </a:r>
            <a:r>
              <a:rPr sz="1600" spc="-5" dirty="0">
                <a:latin typeface="Arial"/>
                <a:cs typeface="Arial"/>
              </a:rPr>
              <a:t>рідини (нашатирно-  анісові </a:t>
            </a:r>
            <a:r>
              <a:rPr sz="1600" dirty="0">
                <a:latin typeface="Arial"/>
                <a:cs typeface="Arial"/>
              </a:rPr>
              <a:t>краплі, </a:t>
            </a:r>
            <a:r>
              <a:rPr sz="1600" spc="-15" dirty="0">
                <a:latin typeface="Arial"/>
                <a:cs typeface="Arial"/>
              </a:rPr>
              <a:t>грудний </a:t>
            </a:r>
            <a:r>
              <a:rPr sz="1600" spc="-10" dirty="0">
                <a:latin typeface="Arial"/>
                <a:cs typeface="Arial"/>
              </a:rPr>
              <a:t>еліксир) </a:t>
            </a:r>
            <a:r>
              <a:rPr sz="1600" spc="-15" dirty="0">
                <a:latin typeface="Arial"/>
                <a:cs typeface="Arial"/>
              </a:rPr>
              <a:t>додають 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dirty="0">
                <a:latin typeface="Arial"/>
                <a:cs typeface="Arial"/>
              </a:rPr>
              <a:t>мікстури в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spc="-10" dirty="0">
                <a:latin typeface="Arial"/>
                <a:cs typeface="Arial"/>
              </a:rPr>
              <a:t>шляхом  змішування </a:t>
            </a:r>
            <a:r>
              <a:rPr sz="1600" dirty="0">
                <a:latin typeface="Arial"/>
                <a:cs typeface="Arial"/>
              </a:rPr>
              <a:t>з цукровим сиропом (при  </a:t>
            </a:r>
            <a:r>
              <a:rPr sz="1600" spc="-15" dirty="0">
                <a:latin typeface="Arial"/>
                <a:cs typeface="Arial"/>
              </a:rPr>
              <a:t>його </a:t>
            </a:r>
            <a:r>
              <a:rPr sz="1600" spc="-5" dirty="0">
                <a:latin typeface="Arial"/>
                <a:cs typeface="Arial"/>
              </a:rPr>
              <a:t>наявності </a:t>
            </a:r>
            <a:r>
              <a:rPr sz="1600" dirty="0">
                <a:latin typeface="Arial"/>
                <a:cs typeface="Arial"/>
              </a:rPr>
              <a:t>в прописі)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5" dirty="0">
                <a:latin typeface="Arial"/>
                <a:cs typeface="Arial"/>
              </a:rPr>
              <a:t>рівною  </a:t>
            </a:r>
            <a:r>
              <a:rPr sz="1600" dirty="0">
                <a:latin typeface="Arial"/>
                <a:cs typeface="Arial"/>
              </a:rPr>
              <a:t>кількістю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мікстури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3350" y="4195591"/>
            <a:ext cx="4437380" cy="2605405"/>
            <a:chOff x="133350" y="4195591"/>
            <a:chExt cx="4437380" cy="2605405"/>
          </a:xfrm>
        </p:grpSpPr>
        <p:sp>
          <p:nvSpPr>
            <p:cNvPr id="21" name="object 21"/>
            <p:cNvSpPr/>
            <p:nvPr/>
          </p:nvSpPr>
          <p:spPr>
            <a:xfrm>
              <a:off x="133350" y="4195591"/>
              <a:ext cx="4437126" cy="260527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5259" y="4302238"/>
              <a:ext cx="4338828" cy="245287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9451" y="4221861"/>
              <a:ext cx="4351782" cy="251993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9451" y="4221861"/>
              <a:ext cx="4352290" cy="2520315"/>
            </a:xfrm>
            <a:custGeom>
              <a:avLst/>
              <a:gdLst/>
              <a:ahLst/>
              <a:cxnLst/>
              <a:rect l="l" t="t" r="r" b="b"/>
              <a:pathLst>
                <a:path w="435229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3931793" y="0"/>
                  </a:lnTo>
                  <a:lnTo>
                    <a:pt x="3980763" y="2826"/>
                  </a:lnTo>
                  <a:lnTo>
                    <a:pt x="4028076" y="11094"/>
                  </a:lnTo>
                  <a:lnTo>
                    <a:pt x="4073417" y="24490"/>
                  </a:lnTo>
                  <a:lnTo>
                    <a:pt x="4116470" y="42697"/>
                  </a:lnTo>
                  <a:lnTo>
                    <a:pt x="4156921" y="65399"/>
                  </a:lnTo>
                  <a:lnTo>
                    <a:pt x="4194453" y="92283"/>
                  </a:lnTo>
                  <a:lnTo>
                    <a:pt x="4228750" y="123031"/>
                  </a:lnTo>
                  <a:lnTo>
                    <a:pt x="4259498" y="157328"/>
                  </a:lnTo>
                  <a:lnTo>
                    <a:pt x="4286382" y="194860"/>
                  </a:lnTo>
                  <a:lnTo>
                    <a:pt x="4309084" y="235311"/>
                  </a:lnTo>
                  <a:lnTo>
                    <a:pt x="4327291" y="278364"/>
                  </a:lnTo>
                  <a:lnTo>
                    <a:pt x="4340687" y="323705"/>
                  </a:lnTo>
                  <a:lnTo>
                    <a:pt x="4348955" y="371018"/>
                  </a:lnTo>
                  <a:lnTo>
                    <a:pt x="4351782" y="419988"/>
                  </a:lnTo>
                  <a:lnTo>
                    <a:pt x="4351782" y="2099932"/>
                  </a:lnTo>
                  <a:lnTo>
                    <a:pt x="4348955" y="2148914"/>
                  </a:lnTo>
                  <a:lnTo>
                    <a:pt x="4340687" y="2196236"/>
                  </a:lnTo>
                  <a:lnTo>
                    <a:pt x="4327291" y="2241583"/>
                  </a:lnTo>
                  <a:lnTo>
                    <a:pt x="4309084" y="2284640"/>
                  </a:lnTo>
                  <a:lnTo>
                    <a:pt x="4286382" y="2325092"/>
                  </a:lnTo>
                  <a:lnTo>
                    <a:pt x="4259498" y="2362624"/>
                  </a:lnTo>
                  <a:lnTo>
                    <a:pt x="4228750" y="2396920"/>
                  </a:lnTo>
                  <a:lnTo>
                    <a:pt x="4194453" y="2427665"/>
                  </a:lnTo>
                  <a:lnTo>
                    <a:pt x="4156921" y="2454546"/>
                  </a:lnTo>
                  <a:lnTo>
                    <a:pt x="4116470" y="2477245"/>
                  </a:lnTo>
                  <a:lnTo>
                    <a:pt x="4073417" y="2495449"/>
                  </a:lnTo>
                  <a:lnTo>
                    <a:pt x="4028076" y="2508841"/>
                  </a:lnTo>
                  <a:lnTo>
                    <a:pt x="3980763" y="2517108"/>
                  </a:lnTo>
                  <a:lnTo>
                    <a:pt x="3931793" y="2519934"/>
                  </a:lnTo>
                  <a:lnTo>
                    <a:pt x="420001" y="2519934"/>
                  </a:lnTo>
                  <a:lnTo>
                    <a:pt x="371019" y="2517108"/>
                  </a:lnTo>
                  <a:lnTo>
                    <a:pt x="323697" y="2508841"/>
                  </a:lnTo>
                  <a:lnTo>
                    <a:pt x="278350" y="2495449"/>
                  </a:lnTo>
                  <a:lnTo>
                    <a:pt x="235293" y="2477245"/>
                  </a:lnTo>
                  <a:lnTo>
                    <a:pt x="194841" y="2454546"/>
                  </a:lnTo>
                  <a:lnTo>
                    <a:pt x="157309" y="2427665"/>
                  </a:lnTo>
                  <a:lnTo>
                    <a:pt x="123013" y="2396920"/>
                  </a:lnTo>
                  <a:lnTo>
                    <a:pt x="92268" y="2362624"/>
                  </a:lnTo>
                  <a:lnTo>
                    <a:pt x="65387" y="2325092"/>
                  </a:lnTo>
                  <a:lnTo>
                    <a:pt x="42688" y="2284640"/>
                  </a:lnTo>
                  <a:lnTo>
                    <a:pt x="24484" y="2241583"/>
                  </a:lnTo>
                  <a:lnTo>
                    <a:pt x="11092" y="2196236"/>
                  </a:lnTo>
                  <a:lnTo>
                    <a:pt x="2825" y="2148914"/>
                  </a:lnTo>
                  <a:lnTo>
                    <a:pt x="0" y="2099932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25627" y="4365497"/>
            <a:ext cx="40500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2. </a:t>
            </a:r>
            <a:r>
              <a:rPr sz="1600" spc="-10" dirty="0">
                <a:latin typeface="Arial"/>
                <a:cs typeface="Arial"/>
              </a:rPr>
              <a:t>Спиртові </a:t>
            </a:r>
            <a:r>
              <a:rPr sz="1600" spc="-5" dirty="0">
                <a:latin typeface="Arial"/>
                <a:cs typeface="Arial"/>
              </a:rPr>
              <a:t>рідини (настойки) </a:t>
            </a:r>
            <a:r>
              <a:rPr sz="1600" spc="-15" dirty="0">
                <a:latin typeface="Arial"/>
                <a:cs typeface="Arial"/>
              </a:rPr>
              <a:t>додають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в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порядку </a:t>
            </a:r>
            <a:r>
              <a:rPr sz="1600" spc="-5" dirty="0">
                <a:latin typeface="Arial"/>
                <a:cs typeface="Arial"/>
              </a:rPr>
              <a:t>збільшення концентрації </a:t>
            </a:r>
            <a:r>
              <a:rPr sz="1600" spc="-20" dirty="0"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77165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0" dirty="0">
                <a:latin typeface="Arial"/>
                <a:cs typeface="Arial"/>
              </a:rPr>
              <a:t>сильнодіючі </a:t>
            </a:r>
            <a:r>
              <a:rPr sz="1600" dirty="0">
                <a:latin typeface="Arial"/>
                <a:cs typeface="Arial"/>
              </a:rPr>
              <a:t>засоби (адонізид, </a:t>
            </a:r>
            <a:r>
              <a:rPr sz="1600" spc="-5" dirty="0">
                <a:latin typeface="Arial"/>
                <a:cs typeface="Arial"/>
              </a:rPr>
              <a:t>настойка  </a:t>
            </a:r>
            <a:r>
              <a:rPr sz="1600" spc="-15" dirty="0">
                <a:latin typeface="Arial"/>
                <a:cs typeface="Arial"/>
              </a:rPr>
              <a:t>беладонни)</a:t>
            </a:r>
            <a:endParaRPr sz="1600">
              <a:latin typeface="Arial"/>
              <a:cs typeface="Arial"/>
            </a:endParaRPr>
          </a:p>
          <a:p>
            <a:pPr marL="12700" marR="440055">
              <a:lnSpc>
                <a:spcPct val="100000"/>
              </a:lnSpc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5" dirty="0">
                <a:latin typeface="Arial"/>
                <a:cs typeface="Arial"/>
              </a:rPr>
              <a:t>загального </a:t>
            </a:r>
            <a:r>
              <a:rPr sz="1600" dirty="0">
                <a:latin typeface="Arial"/>
                <a:cs typeface="Arial"/>
              </a:rPr>
              <a:t>списку </a:t>
            </a:r>
            <a:r>
              <a:rPr sz="1600" spc="-5" dirty="0">
                <a:latin typeface="Arial"/>
                <a:cs typeface="Arial"/>
              </a:rPr>
              <a:t>(настойки </a:t>
            </a:r>
            <a:r>
              <a:rPr sz="1600" dirty="0">
                <a:latin typeface="Arial"/>
                <a:cs typeface="Arial"/>
              </a:rPr>
              <a:t>кропиви  </a:t>
            </a:r>
            <a:r>
              <a:rPr sz="1600" spc="-10" dirty="0">
                <a:latin typeface="Arial"/>
                <a:cs typeface="Arial"/>
              </a:rPr>
              <a:t>собачої,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spc="-10" dirty="0">
                <a:latin typeface="Arial"/>
                <a:cs typeface="Arial"/>
              </a:rPr>
              <a:t>та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ін.)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15" dirty="0">
                <a:latin typeface="Arial"/>
                <a:cs typeface="Arial"/>
              </a:rPr>
              <a:t>летючі </a:t>
            </a:r>
            <a:r>
              <a:rPr sz="1600" spc="-10" dirty="0">
                <a:latin typeface="Arial"/>
                <a:cs typeface="Arial"/>
              </a:rPr>
              <a:t>настоянки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dirty="0">
                <a:latin typeface="Arial"/>
                <a:cs typeface="Arial"/>
              </a:rPr>
              <a:t>чергу (настойка м'яти, </a:t>
            </a:r>
            <a:r>
              <a:rPr sz="1600" spc="-5" dirty="0">
                <a:latin typeface="Arial"/>
                <a:cs typeface="Arial"/>
              </a:rPr>
              <a:t>валеріани)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33350" y="1386839"/>
            <a:ext cx="2443480" cy="2533650"/>
            <a:chOff x="133350" y="1386839"/>
            <a:chExt cx="2443480" cy="2533650"/>
          </a:xfrm>
        </p:grpSpPr>
        <p:sp>
          <p:nvSpPr>
            <p:cNvPr id="27" name="object 27"/>
            <p:cNvSpPr/>
            <p:nvPr/>
          </p:nvSpPr>
          <p:spPr>
            <a:xfrm>
              <a:off x="133350" y="1386839"/>
              <a:ext cx="2442972" cy="253365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7640" y="1579625"/>
              <a:ext cx="2270760" cy="220903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9451" y="1413128"/>
              <a:ext cx="2357628" cy="244830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9451" y="1413128"/>
              <a:ext cx="2357755" cy="2448560"/>
            </a:xfrm>
            <a:custGeom>
              <a:avLst/>
              <a:gdLst/>
              <a:ahLst/>
              <a:cxnLst/>
              <a:rect l="l" t="t" r="r" b="b"/>
              <a:pathLst>
                <a:path w="2357755" h="2448560">
                  <a:moveTo>
                    <a:pt x="0" y="392938"/>
                  </a:moveTo>
                  <a:lnTo>
                    <a:pt x="3061" y="343642"/>
                  </a:lnTo>
                  <a:lnTo>
                    <a:pt x="12001" y="296176"/>
                  </a:lnTo>
                  <a:lnTo>
                    <a:pt x="26450" y="250907"/>
                  </a:lnTo>
                  <a:lnTo>
                    <a:pt x="46040" y="208202"/>
                  </a:lnTo>
                  <a:lnTo>
                    <a:pt x="70404" y="168431"/>
                  </a:lnTo>
                  <a:lnTo>
                    <a:pt x="99172" y="131960"/>
                  </a:lnTo>
                  <a:lnTo>
                    <a:pt x="131977" y="99158"/>
                  </a:lnTo>
                  <a:lnTo>
                    <a:pt x="168450" y="70393"/>
                  </a:lnTo>
                  <a:lnTo>
                    <a:pt x="208223" y="46033"/>
                  </a:lnTo>
                  <a:lnTo>
                    <a:pt x="250928" y="26445"/>
                  </a:lnTo>
                  <a:lnTo>
                    <a:pt x="296197" y="11998"/>
                  </a:lnTo>
                  <a:lnTo>
                    <a:pt x="343660" y="3061"/>
                  </a:lnTo>
                  <a:lnTo>
                    <a:pt x="392950" y="0"/>
                  </a:lnTo>
                  <a:lnTo>
                    <a:pt x="1964690" y="0"/>
                  </a:lnTo>
                  <a:lnTo>
                    <a:pt x="2013985" y="3061"/>
                  </a:lnTo>
                  <a:lnTo>
                    <a:pt x="2061451" y="11998"/>
                  </a:lnTo>
                  <a:lnTo>
                    <a:pt x="2106720" y="26445"/>
                  </a:lnTo>
                  <a:lnTo>
                    <a:pt x="2149425" y="46033"/>
                  </a:lnTo>
                  <a:lnTo>
                    <a:pt x="2189196" y="70393"/>
                  </a:lnTo>
                  <a:lnTo>
                    <a:pt x="2225667" y="99158"/>
                  </a:lnTo>
                  <a:lnTo>
                    <a:pt x="2258469" y="131960"/>
                  </a:lnTo>
                  <a:lnTo>
                    <a:pt x="2287234" y="168431"/>
                  </a:lnTo>
                  <a:lnTo>
                    <a:pt x="2311594" y="208202"/>
                  </a:lnTo>
                  <a:lnTo>
                    <a:pt x="2331182" y="250907"/>
                  </a:lnTo>
                  <a:lnTo>
                    <a:pt x="2345629" y="296176"/>
                  </a:lnTo>
                  <a:lnTo>
                    <a:pt x="2354566" y="343642"/>
                  </a:lnTo>
                  <a:lnTo>
                    <a:pt x="2357628" y="392938"/>
                  </a:lnTo>
                  <a:lnTo>
                    <a:pt x="2357628" y="2055368"/>
                  </a:lnTo>
                  <a:lnTo>
                    <a:pt x="2354566" y="2104663"/>
                  </a:lnTo>
                  <a:lnTo>
                    <a:pt x="2345629" y="2152129"/>
                  </a:lnTo>
                  <a:lnTo>
                    <a:pt x="2331182" y="2197398"/>
                  </a:lnTo>
                  <a:lnTo>
                    <a:pt x="2311594" y="2240103"/>
                  </a:lnTo>
                  <a:lnTo>
                    <a:pt x="2287234" y="2279874"/>
                  </a:lnTo>
                  <a:lnTo>
                    <a:pt x="2258469" y="2316345"/>
                  </a:lnTo>
                  <a:lnTo>
                    <a:pt x="2225667" y="2349147"/>
                  </a:lnTo>
                  <a:lnTo>
                    <a:pt x="2189196" y="2377912"/>
                  </a:lnTo>
                  <a:lnTo>
                    <a:pt x="2149425" y="2402272"/>
                  </a:lnTo>
                  <a:lnTo>
                    <a:pt x="2106720" y="2421860"/>
                  </a:lnTo>
                  <a:lnTo>
                    <a:pt x="2061451" y="2436307"/>
                  </a:lnTo>
                  <a:lnTo>
                    <a:pt x="2013985" y="2445244"/>
                  </a:lnTo>
                  <a:lnTo>
                    <a:pt x="1964690" y="2448306"/>
                  </a:lnTo>
                  <a:lnTo>
                    <a:pt x="392950" y="2448306"/>
                  </a:lnTo>
                  <a:lnTo>
                    <a:pt x="343660" y="2445244"/>
                  </a:lnTo>
                  <a:lnTo>
                    <a:pt x="296197" y="2436307"/>
                  </a:lnTo>
                  <a:lnTo>
                    <a:pt x="250928" y="2421860"/>
                  </a:lnTo>
                  <a:lnTo>
                    <a:pt x="208223" y="2402272"/>
                  </a:lnTo>
                  <a:lnTo>
                    <a:pt x="168450" y="2377912"/>
                  </a:lnTo>
                  <a:lnTo>
                    <a:pt x="131977" y="2349147"/>
                  </a:lnTo>
                  <a:lnTo>
                    <a:pt x="99172" y="2316345"/>
                  </a:lnTo>
                  <a:lnTo>
                    <a:pt x="70404" y="2279874"/>
                  </a:lnTo>
                  <a:lnTo>
                    <a:pt x="46040" y="2240103"/>
                  </a:lnTo>
                  <a:lnTo>
                    <a:pt x="26450" y="2197398"/>
                  </a:lnTo>
                  <a:lnTo>
                    <a:pt x="12001" y="2152129"/>
                  </a:lnTo>
                  <a:lnTo>
                    <a:pt x="3061" y="2104663"/>
                  </a:lnTo>
                  <a:lnTo>
                    <a:pt x="0" y="2055368"/>
                  </a:lnTo>
                  <a:lnTo>
                    <a:pt x="0" y="392938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17754" y="1642872"/>
            <a:ext cx="191770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1. </a:t>
            </a:r>
            <a:r>
              <a:rPr sz="1600" spc="-10" dirty="0">
                <a:latin typeface="Arial"/>
                <a:cs typeface="Arial"/>
              </a:rPr>
              <a:t>Водні </a:t>
            </a:r>
            <a:r>
              <a:rPr sz="1600" dirty="0">
                <a:latin typeface="Arial"/>
                <a:cs typeface="Arial"/>
              </a:rPr>
              <a:t>пахучі і  </a:t>
            </a:r>
            <a:r>
              <a:rPr sz="1600" spc="-20" dirty="0">
                <a:latin typeface="Arial"/>
                <a:cs typeface="Arial"/>
              </a:rPr>
              <a:t>нелеткі </a:t>
            </a:r>
            <a:r>
              <a:rPr sz="1600" spc="-5" dirty="0">
                <a:latin typeface="Arial"/>
                <a:cs typeface="Arial"/>
              </a:rPr>
              <a:t>рідини  </a:t>
            </a:r>
            <a:r>
              <a:rPr sz="1600" dirty="0">
                <a:latin typeface="Arial"/>
                <a:cs typeface="Arial"/>
              </a:rPr>
              <a:t>(цукровий сироп,  </a:t>
            </a:r>
            <a:r>
              <a:rPr sz="1600" spc="-10" dirty="0">
                <a:latin typeface="Arial"/>
                <a:cs typeface="Arial"/>
              </a:rPr>
              <a:t>ароматні </a:t>
            </a:r>
            <a:r>
              <a:rPr sz="1600" spc="-15" dirty="0">
                <a:latin typeface="Arial"/>
                <a:cs typeface="Arial"/>
              </a:rPr>
              <a:t>води)  додають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spc="-20" dirty="0">
                <a:latin typeface="Arial"/>
                <a:cs typeface="Arial"/>
              </a:rPr>
              <a:t>водного 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останню 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контейнер  для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відпустки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442972" y="10667"/>
            <a:ext cx="6512814" cy="4557522"/>
            <a:chOff x="2442972" y="10667"/>
            <a:chExt cx="6512814" cy="4557522"/>
          </a:xfrm>
        </p:grpSpPr>
        <p:sp>
          <p:nvSpPr>
            <p:cNvPr id="33" name="object 33"/>
            <p:cNvSpPr/>
            <p:nvPr/>
          </p:nvSpPr>
          <p:spPr>
            <a:xfrm>
              <a:off x="2442972" y="2644140"/>
              <a:ext cx="1266444" cy="339851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56129" y="2624582"/>
              <a:ext cx="1155065" cy="267970"/>
            </a:xfrm>
            <a:custGeom>
              <a:avLst/>
              <a:gdLst/>
              <a:ahLst/>
              <a:cxnLst/>
              <a:rect l="l" t="t" r="r" b="b"/>
              <a:pathLst>
                <a:path w="1155064" h="267969">
                  <a:moveTo>
                    <a:pt x="88264" y="151891"/>
                  </a:moveTo>
                  <a:lnTo>
                    <a:pt x="0" y="228218"/>
                  </a:lnTo>
                  <a:lnTo>
                    <a:pt x="109854" y="267462"/>
                  </a:lnTo>
                  <a:lnTo>
                    <a:pt x="117093" y="264032"/>
                  </a:lnTo>
                  <a:lnTo>
                    <a:pt x="119379" y="257555"/>
                  </a:lnTo>
                  <a:lnTo>
                    <a:pt x="121665" y="250951"/>
                  </a:lnTo>
                  <a:lnTo>
                    <a:pt x="118363" y="243839"/>
                  </a:lnTo>
                  <a:lnTo>
                    <a:pt x="96431" y="235965"/>
                  </a:lnTo>
                  <a:lnTo>
                    <a:pt x="26796" y="235965"/>
                  </a:lnTo>
                  <a:lnTo>
                    <a:pt x="22097" y="211327"/>
                  </a:lnTo>
                  <a:lnTo>
                    <a:pt x="67785" y="202769"/>
                  </a:lnTo>
                  <a:lnTo>
                    <a:pt x="99440" y="175387"/>
                  </a:lnTo>
                  <a:lnTo>
                    <a:pt x="104647" y="170941"/>
                  </a:lnTo>
                  <a:lnTo>
                    <a:pt x="105282" y="162940"/>
                  </a:lnTo>
                  <a:lnTo>
                    <a:pt x="100710" y="157733"/>
                  </a:lnTo>
                  <a:lnTo>
                    <a:pt x="96138" y="152400"/>
                  </a:lnTo>
                  <a:lnTo>
                    <a:pt x="88264" y="151891"/>
                  </a:lnTo>
                  <a:close/>
                </a:path>
                <a:path w="1155064" h="267969">
                  <a:moveTo>
                    <a:pt x="67785" y="202769"/>
                  </a:moveTo>
                  <a:lnTo>
                    <a:pt x="22097" y="211327"/>
                  </a:lnTo>
                  <a:lnTo>
                    <a:pt x="26796" y="235965"/>
                  </a:lnTo>
                  <a:lnTo>
                    <a:pt x="41710" y="233171"/>
                  </a:lnTo>
                  <a:lnTo>
                    <a:pt x="32638" y="233171"/>
                  </a:lnTo>
                  <a:lnTo>
                    <a:pt x="28701" y="211835"/>
                  </a:lnTo>
                  <a:lnTo>
                    <a:pt x="57304" y="211835"/>
                  </a:lnTo>
                  <a:lnTo>
                    <a:pt x="67785" y="202769"/>
                  </a:lnTo>
                  <a:close/>
                </a:path>
                <a:path w="1155064" h="267969">
                  <a:moveTo>
                    <a:pt x="72433" y="227416"/>
                  </a:moveTo>
                  <a:lnTo>
                    <a:pt x="26796" y="235965"/>
                  </a:lnTo>
                  <a:lnTo>
                    <a:pt x="96431" y="235965"/>
                  </a:lnTo>
                  <a:lnTo>
                    <a:pt x="72433" y="227416"/>
                  </a:lnTo>
                  <a:close/>
                </a:path>
                <a:path w="1155064" h="267969">
                  <a:moveTo>
                    <a:pt x="28701" y="211835"/>
                  </a:moveTo>
                  <a:lnTo>
                    <a:pt x="32638" y="233171"/>
                  </a:lnTo>
                  <a:lnTo>
                    <a:pt x="48960" y="219053"/>
                  </a:lnTo>
                  <a:lnTo>
                    <a:pt x="28701" y="211835"/>
                  </a:lnTo>
                  <a:close/>
                </a:path>
                <a:path w="1155064" h="267969">
                  <a:moveTo>
                    <a:pt x="48960" y="219053"/>
                  </a:moveTo>
                  <a:lnTo>
                    <a:pt x="32638" y="233171"/>
                  </a:lnTo>
                  <a:lnTo>
                    <a:pt x="41710" y="233171"/>
                  </a:lnTo>
                  <a:lnTo>
                    <a:pt x="72433" y="227416"/>
                  </a:lnTo>
                  <a:lnTo>
                    <a:pt x="48960" y="219053"/>
                  </a:lnTo>
                  <a:close/>
                </a:path>
                <a:path w="1155064" h="267969">
                  <a:moveTo>
                    <a:pt x="1150238" y="0"/>
                  </a:moveTo>
                  <a:lnTo>
                    <a:pt x="67785" y="202769"/>
                  </a:lnTo>
                  <a:lnTo>
                    <a:pt x="48960" y="219053"/>
                  </a:lnTo>
                  <a:lnTo>
                    <a:pt x="72433" y="227416"/>
                  </a:lnTo>
                  <a:lnTo>
                    <a:pt x="1154810" y="24637"/>
                  </a:lnTo>
                  <a:lnTo>
                    <a:pt x="1150238" y="0"/>
                  </a:lnTo>
                  <a:close/>
                </a:path>
                <a:path w="1155064" h="267969">
                  <a:moveTo>
                    <a:pt x="57304" y="211835"/>
                  </a:moveTo>
                  <a:lnTo>
                    <a:pt x="28701" y="211835"/>
                  </a:lnTo>
                  <a:lnTo>
                    <a:pt x="48960" y="219053"/>
                  </a:lnTo>
                  <a:lnTo>
                    <a:pt x="57304" y="211835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78474" y="3216401"/>
              <a:ext cx="872490" cy="135178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079489" y="3197351"/>
              <a:ext cx="761365" cy="1240155"/>
            </a:xfrm>
            <a:custGeom>
              <a:avLst/>
              <a:gdLst/>
              <a:ahLst/>
              <a:cxnLst/>
              <a:rect l="l" t="t" r="r" b="b"/>
              <a:pathLst>
                <a:path w="761365" h="1240154">
                  <a:moveTo>
                    <a:pt x="670306" y="1162304"/>
                  </a:moveTo>
                  <a:lnTo>
                    <a:pt x="662686" y="1164590"/>
                  </a:lnTo>
                  <a:lnTo>
                    <a:pt x="656082" y="1176782"/>
                  </a:lnTo>
                  <a:lnTo>
                    <a:pt x="658240" y="1184402"/>
                  </a:lnTo>
                  <a:lnTo>
                    <a:pt x="760857" y="1240028"/>
                  </a:lnTo>
                  <a:lnTo>
                    <a:pt x="760601" y="1225296"/>
                  </a:lnTo>
                  <a:lnTo>
                    <a:pt x="737235" y="1225296"/>
                  </a:lnTo>
                  <a:lnTo>
                    <a:pt x="712990" y="1185427"/>
                  </a:lnTo>
                  <a:lnTo>
                    <a:pt x="670306" y="1162304"/>
                  </a:lnTo>
                  <a:close/>
                </a:path>
                <a:path w="761365" h="1240154">
                  <a:moveTo>
                    <a:pt x="712990" y="1185427"/>
                  </a:moveTo>
                  <a:lnTo>
                    <a:pt x="737235" y="1225296"/>
                  </a:lnTo>
                  <a:lnTo>
                    <a:pt x="747653" y="1218946"/>
                  </a:lnTo>
                  <a:lnTo>
                    <a:pt x="735330" y="1218946"/>
                  </a:lnTo>
                  <a:lnTo>
                    <a:pt x="734954" y="1197326"/>
                  </a:lnTo>
                  <a:lnTo>
                    <a:pt x="712990" y="1185427"/>
                  </a:lnTo>
                  <a:close/>
                </a:path>
                <a:path w="761365" h="1240154">
                  <a:moveTo>
                    <a:pt x="753110" y="1117854"/>
                  </a:moveTo>
                  <a:lnTo>
                    <a:pt x="739139" y="1118108"/>
                  </a:lnTo>
                  <a:lnTo>
                    <a:pt x="733679" y="1123823"/>
                  </a:lnTo>
                  <a:lnTo>
                    <a:pt x="734523" y="1172458"/>
                  </a:lnTo>
                  <a:lnTo>
                    <a:pt x="758698" y="1212215"/>
                  </a:lnTo>
                  <a:lnTo>
                    <a:pt x="737235" y="1225296"/>
                  </a:lnTo>
                  <a:lnTo>
                    <a:pt x="760601" y="1225296"/>
                  </a:lnTo>
                  <a:lnTo>
                    <a:pt x="758825" y="1123315"/>
                  </a:lnTo>
                  <a:lnTo>
                    <a:pt x="753110" y="1117854"/>
                  </a:lnTo>
                  <a:close/>
                </a:path>
                <a:path w="761365" h="1240154">
                  <a:moveTo>
                    <a:pt x="734954" y="1197326"/>
                  </a:moveTo>
                  <a:lnTo>
                    <a:pt x="735330" y="1218946"/>
                  </a:lnTo>
                  <a:lnTo>
                    <a:pt x="753999" y="1207643"/>
                  </a:lnTo>
                  <a:lnTo>
                    <a:pt x="734954" y="1197326"/>
                  </a:lnTo>
                  <a:close/>
                </a:path>
                <a:path w="761365" h="1240154">
                  <a:moveTo>
                    <a:pt x="734523" y="1172458"/>
                  </a:moveTo>
                  <a:lnTo>
                    <a:pt x="734954" y="1197326"/>
                  </a:lnTo>
                  <a:lnTo>
                    <a:pt x="753999" y="1207643"/>
                  </a:lnTo>
                  <a:lnTo>
                    <a:pt x="735330" y="1218946"/>
                  </a:lnTo>
                  <a:lnTo>
                    <a:pt x="747653" y="1218946"/>
                  </a:lnTo>
                  <a:lnTo>
                    <a:pt x="758698" y="1212215"/>
                  </a:lnTo>
                  <a:lnTo>
                    <a:pt x="734523" y="1172458"/>
                  </a:lnTo>
                  <a:close/>
                </a:path>
                <a:path w="761365" h="1240154">
                  <a:moveTo>
                    <a:pt x="21589" y="0"/>
                  </a:moveTo>
                  <a:lnTo>
                    <a:pt x="0" y="12953"/>
                  </a:lnTo>
                  <a:lnTo>
                    <a:pt x="712990" y="1185427"/>
                  </a:lnTo>
                  <a:lnTo>
                    <a:pt x="734954" y="1197326"/>
                  </a:lnTo>
                  <a:lnTo>
                    <a:pt x="734523" y="1172458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09544" y="3226307"/>
              <a:ext cx="2231898" cy="112623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22700" y="3207003"/>
              <a:ext cx="2120265" cy="1024890"/>
            </a:xfrm>
            <a:custGeom>
              <a:avLst/>
              <a:gdLst/>
              <a:ahLst/>
              <a:cxnLst/>
              <a:rect l="l" t="t" r="r" b="b"/>
              <a:pathLst>
                <a:path w="2120265" h="1024889">
                  <a:moveTo>
                    <a:pt x="73660" y="916813"/>
                  </a:moveTo>
                  <a:lnTo>
                    <a:pt x="65786" y="918337"/>
                  </a:lnTo>
                  <a:lnTo>
                    <a:pt x="61849" y="924052"/>
                  </a:lnTo>
                  <a:lnTo>
                    <a:pt x="0" y="1014603"/>
                  </a:lnTo>
                  <a:lnTo>
                    <a:pt x="109347" y="1024001"/>
                  </a:lnTo>
                  <a:lnTo>
                    <a:pt x="116204" y="1024509"/>
                  </a:lnTo>
                  <a:lnTo>
                    <a:pt x="122300" y="1019429"/>
                  </a:lnTo>
                  <a:lnTo>
                    <a:pt x="122682" y="1015238"/>
                  </a:lnTo>
                  <a:lnTo>
                    <a:pt x="27939" y="1015238"/>
                  </a:lnTo>
                  <a:lnTo>
                    <a:pt x="17145" y="992632"/>
                  </a:lnTo>
                  <a:lnTo>
                    <a:pt x="59046" y="972750"/>
                  </a:lnTo>
                  <a:lnTo>
                    <a:pt x="82676" y="938149"/>
                  </a:lnTo>
                  <a:lnTo>
                    <a:pt x="86613" y="932434"/>
                  </a:lnTo>
                  <a:lnTo>
                    <a:pt x="85089" y="924687"/>
                  </a:lnTo>
                  <a:lnTo>
                    <a:pt x="73660" y="916813"/>
                  </a:lnTo>
                  <a:close/>
                </a:path>
                <a:path w="2120265" h="1024889">
                  <a:moveTo>
                    <a:pt x="59046" y="972750"/>
                  </a:moveTo>
                  <a:lnTo>
                    <a:pt x="17145" y="992632"/>
                  </a:lnTo>
                  <a:lnTo>
                    <a:pt x="27939" y="1015238"/>
                  </a:lnTo>
                  <a:lnTo>
                    <a:pt x="36772" y="1011047"/>
                  </a:lnTo>
                  <a:lnTo>
                    <a:pt x="32893" y="1011047"/>
                  </a:lnTo>
                  <a:lnTo>
                    <a:pt x="23622" y="991362"/>
                  </a:lnTo>
                  <a:lnTo>
                    <a:pt x="46336" y="991362"/>
                  </a:lnTo>
                  <a:lnTo>
                    <a:pt x="59046" y="972750"/>
                  </a:lnTo>
                  <a:close/>
                </a:path>
                <a:path w="2120265" h="1024889">
                  <a:moveTo>
                    <a:pt x="69936" y="995310"/>
                  </a:moveTo>
                  <a:lnTo>
                    <a:pt x="27939" y="1015238"/>
                  </a:lnTo>
                  <a:lnTo>
                    <a:pt x="122682" y="1015238"/>
                  </a:lnTo>
                  <a:lnTo>
                    <a:pt x="122936" y="1012444"/>
                  </a:lnTo>
                  <a:lnTo>
                    <a:pt x="123444" y="1005586"/>
                  </a:lnTo>
                  <a:lnTo>
                    <a:pt x="118363" y="999490"/>
                  </a:lnTo>
                  <a:lnTo>
                    <a:pt x="69936" y="995310"/>
                  </a:lnTo>
                  <a:close/>
                </a:path>
                <a:path w="2120265" h="1024889">
                  <a:moveTo>
                    <a:pt x="23622" y="991362"/>
                  </a:moveTo>
                  <a:lnTo>
                    <a:pt x="32893" y="1011047"/>
                  </a:lnTo>
                  <a:lnTo>
                    <a:pt x="45086" y="993192"/>
                  </a:lnTo>
                  <a:lnTo>
                    <a:pt x="23622" y="991362"/>
                  </a:lnTo>
                  <a:close/>
                </a:path>
                <a:path w="2120265" h="1024889">
                  <a:moveTo>
                    <a:pt x="45086" y="993192"/>
                  </a:moveTo>
                  <a:lnTo>
                    <a:pt x="32893" y="1011047"/>
                  </a:lnTo>
                  <a:lnTo>
                    <a:pt x="36772" y="1011047"/>
                  </a:lnTo>
                  <a:lnTo>
                    <a:pt x="69936" y="995310"/>
                  </a:lnTo>
                  <a:lnTo>
                    <a:pt x="45086" y="993192"/>
                  </a:lnTo>
                  <a:close/>
                </a:path>
                <a:path w="2120265" h="1024889">
                  <a:moveTo>
                    <a:pt x="2109216" y="0"/>
                  </a:moveTo>
                  <a:lnTo>
                    <a:pt x="59046" y="972750"/>
                  </a:lnTo>
                  <a:lnTo>
                    <a:pt x="45086" y="993192"/>
                  </a:lnTo>
                  <a:lnTo>
                    <a:pt x="69936" y="995310"/>
                  </a:lnTo>
                  <a:lnTo>
                    <a:pt x="2119884" y="22606"/>
                  </a:lnTo>
                  <a:lnTo>
                    <a:pt x="2109216" y="0"/>
                  </a:lnTo>
                  <a:close/>
                </a:path>
                <a:path w="2120265" h="1024889">
                  <a:moveTo>
                    <a:pt x="46336" y="991362"/>
                  </a:moveTo>
                  <a:lnTo>
                    <a:pt x="23622" y="991362"/>
                  </a:lnTo>
                  <a:lnTo>
                    <a:pt x="45086" y="993192"/>
                  </a:lnTo>
                  <a:lnTo>
                    <a:pt x="46336" y="99136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96962" y="10667"/>
              <a:ext cx="1258824" cy="117576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1575816" y="93218"/>
            <a:ext cx="6033135" cy="1287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0" marR="5080" indent="-118491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3. </a:t>
            </a:r>
            <a:r>
              <a:rPr spc="-30" dirty="0"/>
              <a:t>ПРАВИЛА </a:t>
            </a:r>
            <a:r>
              <a:rPr spc="-5" dirty="0"/>
              <a:t>ВВЕДЕННЯ В </a:t>
            </a:r>
            <a:r>
              <a:rPr spc="-15" dirty="0"/>
              <a:t>МІКСТУРИ </a:t>
            </a:r>
            <a:r>
              <a:rPr spc="-5" dirty="0"/>
              <a:t>РІДКИХ  </a:t>
            </a:r>
            <a:r>
              <a:rPr spc="-10" dirty="0"/>
              <a:t>ЛІКАРСЬКИХ</a:t>
            </a:r>
            <a:r>
              <a:rPr spc="20" dirty="0"/>
              <a:t> </a:t>
            </a:r>
            <a:r>
              <a:rPr spc="-20" dirty="0"/>
              <a:t>ЗАСОБІВ</a:t>
            </a:r>
          </a:p>
          <a:p>
            <a:pPr marL="12700" marR="1024255">
              <a:lnSpc>
                <a:spcPct val="100000"/>
              </a:lnSpc>
              <a:spcBef>
                <a:spcPts val="345"/>
              </a:spcBef>
            </a:pPr>
            <a:r>
              <a:rPr b="0" dirty="0">
                <a:latin typeface="Arial"/>
                <a:cs typeface="Arial"/>
              </a:rPr>
              <a:t>(проект </a:t>
            </a:r>
            <a:r>
              <a:rPr b="0" spc="-10" dirty="0">
                <a:latin typeface="Arial"/>
                <a:cs typeface="Arial"/>
              </a:rPr>
              <a:t>доповнення </a:t>
            </a:r>
            <a:r>
              <a:rPr b="0" spc="-5" dirty="0">
                <a:latin typeface="Arial"/>
                <a:cs typeface="Arial"/>
              </a:rPr>
              <a:t>до </a:t>
            </a:r>
            <a:r>
              <a:rPr b="0" spc="-15" dirty="0">
                <a:latin typeface="Arial"/>
                <a:cs typeface="Arial"/>
              </a:rPr>
              <a:t>статті </a:t>
            </a:r>
            <a:r>
              <a:rPr b="0" spc="-50" dirty="0">
                <a:latin typeface="Arial"/>
                <a:cs typeface="Arial"/>
              </a:rPr>
              <a:t>ДФУ </a:t>
            </a:r>
            <a:r>
              <a:rPr b="0" spc="-10" dirty="0">
                <a:latin typeface="Arial"/>
                <a:cs typeface="Arial"/>
              </a:rPr>
              <a:t>5.N.1.1,  </a:t>
            </a:r>
            <a:r>
              <a:rPr b="0" spc="-5" dirty="0">
                <a:latin typeface="Arial"/>
                <a:cs typeface="Arial"/>
              </a:rPr>
              <a:t>наказ МОЗ </a:t>
            </a:r>
            <a:r>
              <a:rPr b="0" spc="-15" dirty="0">
                <a:latin typeface="Arial"/>
                <a:cs typeface="Arial"/>
              </a:rPr>
              <a:t>України </a:t>
            </a:r>
            <a:r>
              <a:rPr b="0" dirty="0">
                <a:latin typeface="Arial"/>
                <a:cs typeface="Arial"/>
              </a:rPr>
              <a:t>№ </a:t>
            </a:r>
            <a:r>
              <a:rPr b="0" spc="-5" dirty="0">
                <a:latin typeface="Arial"/>
                <a:cs typeface="Arial"/>
              </a:rPr>
              <a:t>197 від 07.09.93 р.</a:t>
            </a:r>
            <a:r>
              <a:rPr b="0" spc="-5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9691" y="4375353"/>
            <a:ext cx="4391660" cy="14890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80"/>
              </a:spcBef>
            </a:pPr>
            <a:r>
              <a:rPr sz="2000" spc="-15" dirty="0">
                <a:latin typeface="Arial"/>
                <a:cs typeface="Arial"/>
              </a:rPr>
              <a:t>Необхідно розрахувати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об’єм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мікстури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10" dirty="0">
                <a:latin typeface="Arial"/>
                <a:cs typeface="Arial"/>
              </a:rPr>
              <a:t>концентрованих</a:t>
            </a:r>
            <a:r>
              <a:rPr sz="2000" spc="-15" dirty="0">
                <a:latin typeface="Arial"/>
                <a:cs typeface="Arial"/>
              </a:rPr>
              <a:t> розчинів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15" dirty="0">
                <a:latin typeface="Arial"/>
                <a:cs typeface="Arial"/>
              </a:rPr>
              <a:t> очищеної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164080" marR="5080" indent="-925194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 </a:t>
            </a:r>
            <a:r>
              <a:rPr spc="-10" dirty="0"/>
              <a:t>ТЕХНОЛОГІЯ </a:t>
            </a:r>
            <a:r>
              <a:rPr spc="-15" dirty="0"/>
              <a:t>МІКСТУР </a:t>
            </a:r>
            <a:r>
              <a:rPr spc="-5" dirty="0"/>
              <a:t>З </a:t>
            </a:r>
            <a:r>
              <a:rPr spc="-20" dirty="0"/>
              <a:t>ВИКОРИСТАННЯМ  </a:t>
            </a:r>
            <a:r>
              <a:rPr spc="-15" dirty="0"/>
              <a:t>КОНЦЕНТРОВАНИХ</a:t>
            </a:r>
            <a:r>
              <a:rPr spc="15" dirty="0"/>
              <a:t> </a:t>
            </a:r>
            <a:r>
              <a:rPr spc="-15" dirty="0"/>
              <a:t>РОЗЧИНІВ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1155" y="1551050"/>
          <a:ext cx="8928734" cy="2499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3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5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9360">
                <a:tc>
                  <a:txBody>
                    <a:bodyPr/>
                    <a:lstStyle/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а) Rp.: 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Sirupi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Tincturae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Aquae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 200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612265" marR="337820" indent="-75946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 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рази на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Rp.: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Sirupi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Tincturae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Aquae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ad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710689" marR="306070" indent="-79438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</a:t>
                      </a:r>
                      <a:r>
                        <a:rPr sz="18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 рази на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225801" y="809244"/>
            <a:ext cx="4512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(проект </a:t>
            </a:r>
            <a:r>
              <a:rPr sz="1800" spc="-5" dirty="0">
                <a:latin typeface="Arial"/>
                <a:cs typeface="Arial"/>
              </a:rPr>
              <a:t>доповнення до </a:t>
            </a:r>
            <a:r>
              <a:rPr sz="1800" spc="-15" dirty="0">
                <a:latin typeface="Arial"/>
                <a:cs typeface="Arial"/>
              </a:rPr>
              <a:t>статті </a:t>
            </a:r>
            <a:r>
              <a:rPr sz="1800" spc="-45" dirty="0">
                <a:latin typeface="Arial"/>
                <a:cs typeface="Arial"/>
              </a:rPr>
              <a:t>ДФУ </a:t>
            </a:r>
            <a:r>
              <a:rPr sz="1800" spc="-5" dirty="0">
                <a:latin typeface="Arial"/>
                <a:cs typeface="Arial"/>
              </a:rPr>
              <a:t>5.N.1.1,  </a:t>
            </a:r>
            <a:r>
              <a:rPr sz="1800" dirty="0">
                <a:latin typeface="Arial"/>
                <a:cs typeface="Arial"/>
              </a:rPr>
              <a:t>наказ </a:t>
            </a:r>
            <a:r>
              <a:rPr sz="1800" spc="-5" dirty="0">
                <a:latin typeface="Arial"/>
                <a:cs typeface="Arial"/>
              </a:rPr>
              <a:t>МОЗ </a:t>
            </a:r>
            <a:r>
              <a:rPr sz="1800" spc="-15" dirty="0">
                <a:latin typeface="Arial"/>
                <a:cs typeface="Arial"/>
              </a:rPr>
              <a:t>України </a:t>
            </a: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197 від 07.09.93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72605" y="4292346"/>
            <a:ext cx="1594866" cy="24467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6766" y="5481065"/>
            <a:ext cx="1276349" cy="1103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42809" y="5182361"/>
            <a:ext cx="1053846" cy="1504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5572" y="5084824"/>
            <a:ext cx="864108" cy="17000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36525" y="1013713"/>
          <a:ext cx="8785225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1920">
                <a:tc>
                  <a:txBody>
                    <a:bodyPr/>
                    <a:lstStyle/>
                    <a:p>
                      <a:pPr marL="11322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847725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натрію гідрокарбонату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5 %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(1:20)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2,0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х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Води очищеної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а) 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160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(40 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6)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144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01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8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974340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532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Aquae purificatae 160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(144 ml)  Sol.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R="594360" algn="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5 %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(1:20)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R="607695" algn="r">
                        <a:lnSpc>
                          <a:spcPct val="100000"/>
                        </a:lnSpc>
                        <a:tabLst>
                          <a:tab pos="2958465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Sirupi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	10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3135630" algn="l"/>
                          <a:tab pos="3748404" algn="l"/>
                        </a:tabLst>
                      </a:pPr>
                      <a:r>
                        <a:rPr sz="18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800" b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6</a:t>
                      </a:r>
                      <a:r>
                        <a:rPr sz="18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	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 marR="2371725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216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б)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005840" marR="1798955" indent="-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252980" marR="5080" indent="-925194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 </a:t>
            </a:r>
            <a:r>
              <a:rPr spc="-10" dirty="0"/>
              <a:t>ТЕХНОЛОГІЯ </a:t>
            </a:r>
            <a:r>
              <a:rPr spc="-15" dirty="0"/>
              <a:t>МІКСТУР </a:t>
            </a:r>
            <a:r>
              <a:rPr spc="-5" dirty="0"/>
              <a:t>З </a:t>
            </a:r>
            <a:r>
              <a:rPr spc="-20" dirty="0"/>
              <a:t>ВИКОРИСТАННЯМ  </a:t>
            </a:r>
            <a:r>
              <a:rPr spc="-15" dirty="0"/>
              <a:t>КОНЦЕНТРОВАНИХ</a:t>
            </a:r>
            <a:r>
              <a:rPr spc="15" dirty="0"/>
              <a:t> </a:t>
            </a:r>
            <a:r>
              <a:rPr spc="-15" dirty="0"/>
              <a:t>РОЗЧИНІВ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282950" y="5601970"/>
            <a:ext cx="3512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Оформлення до </a:t>
            </a:r>
            <a:r>
              <a:rPr sz="1800" spc="-5" dirty="0">
                <a:latin typeface="Arial"/>
                <a:cs typeface="Arial"/>
              </a:rPr>
              <a:t>відпуску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30" dirty="0">
                <a:latin typeface="Arial"/>
                <a:cs typeface="Arial"/>
              </a:rPr>
              <a:t>рецепту, </a:t>
            </a:r>
            <a:r>
              <a:rPr sz="1800" spc="-10" dirty="0">
                <a:latin typeface="Arial"/>
                <a:cs typeface="Arial"/>
              </a:rPr>
              <a:t>етикетка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«Мікстура».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2909" y="1026413"/>
            <a:ext cx="8396605" cy="2462530"/>
            <a:chOff x="422909" y="1026413"/>
            <a:chExt cx="8396605" cy="2462530"/>
          </a:xfrm>
        </p:grpSpPr>
        <p:sp>
          <p:nvSpPr>
            <p:cNvPr id="4" name="object 4"/>
            <p:cNvSpPr/>
            <p:nvPr/>
          </p:nvSpPr>
          <p:spPr>
            <a:xfrm>
              <a:off x="422909" y="1026413"/>
              <a:ext cx="8365235" cy="24620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6719" y="1229105"/>
              <a:ext cx="8392668" cy="21328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9010" y="1052702"/>
              <a:ext cx="8279892" cy="237667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9010" y="1052702"/>
              <a:ext cx="8280400" cy="2376805"/>
            </a:xfrm>
            <a:custGeom>
              <a:avLst/>
              <a:gdLst/>
              <a:ahLst/>
              <a:cxnLst/>
              <a:rect l="l" t="t" r="r" b="b"/>
              <a:pathLst>
                <a:path w="82804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61" y="305270"/>
                  </a:lnTo>
                  <a:lnTo>
                    <a:pt x="23092" y="262499"/>
                  </a:lnTo>
                  <a:lnTo>
                    <a:pt x="40261" y="221888"/>
                  </a:lnTo>
                  <a:lnTo>
                    <a:pt x="61669" y="183737"/>
                  </a:lnTo>
                  <a:lnTo>
                    <a:pt x="87021" y="148341"/>
                  </a:lnTo>
                  <a:lnTo>
                    <a:pt x="116019" y="115998"/>
                  </a:lnTo>
                  <a:lnTo>
                    <a:pt x="148365" y="87004"/>
                  </a:lnTo>
                  <a:lnTo>
                    <a:pt x="183763" y="61656"/>
                  </a:lnTo>
                  <a:lnTo>
                    <a:pt x="221915" y="40251"/>
                  </a:lnTo>
                  <a:lnTo>
                    <a:pt x="262525" y="23087"/>
                  </a:lnTo>
                  <a:lnTo>
                    <a:pt x="305294" y="10458"/>
                  </a:lnTo>
                  <a:lnTo>
                    <a:pt x="349927" y="2664"/>
                  </a:lnTo>
                  <a:lnTo>
                    <a:pt x="396125" y="0"/>
                  </a:lnTo>
                  <a:lnTo>
                    <a:pt x="7883779" y="0"/>
                  </a:lnTo>
                  <a:lnTo>
                    <a:pt x="7929984" y="2664"/>
                  </a:lnTo>
                  <a:lnTo>
                    <a:pt x="7974621" y="10458"/>
                  </a:lnTo>
                  <a:lnTo>
                    <a:pt x="8017392" y="23087"/>
                  </a:lnTo>
                  <a:lnTo>
                    <a:pt x="8058003" y="40251"/>
                  </a:lnTo>
                  <a:lnTo>
                    <a:pt x="8096154" y="61656"/>
                  </a:lnTo>
                  <a:lnTo>
                    <a:pt x="8131550" y="87004"/>
                  </a:lnTo>
                  <a:lnTo>
                    <a:pt x="8163893" y="115998"/>
                  </a:lnTo>
                  <a:lnTo>
                    <a:pt x="8192887" y="148341"/>
                  </a:lnTo>
                  <a:lnTo>
                    <a:pt x="8218235" y="183737"/>
                  </a:lnTo>
                  <a:lnTo>
                    <a:pt x="8239640" y="221888"/>
                  </a:lnTo>
                  <a:lnTo>
                    <a:pt x="8256804" y="262499"/>
                  </a:lnTo>
                  <a:lnTo>
                    <a:pt x="8269433" y="305270"/>
                  </a:lnTo>
                  <a:lnTo>
                    <a:pt x="8277227" y="349907"/>
                  </a:lnTo>
                  <a:lnTo>
                    <a:pt x="8279892" y="396113"/>
                  </a:lnTo>
                  <a:lnTo>
                    <a:pt x="8279892" y="1980564"/>
                  </a:lnTo>
                  <a:lnTo>
                    <a:pt x="8277227" y="2026770"/>
                  </a:lnTo>
                  <a:lnTo>
                    <a:pt x="8269433" y="2071407"/>
                  </a:lnTo>
                  <a:lnTo>
                    <a:pt x="8256804" y="2114178"/>
                  </a:lnTo>
                  <a:lnTo>
                    <a:pt x="8239640" y="2154789"/>
                  </a:lnTo>
                  <a:lnTo>
                    <a:pt x="8218235" y="2192940"/>
                  </a:lnTo>
                  <a:lnTo>
                    <a:pt x="8192887" y="2228336"/>
                  </a:lnTo>
                  <a:lnTo>
                    <a:pt x="8163893" y="2260679"/>
                  </a:lnTo>
                  <a:lnTo>
                    <a:pt x="8131550" y="2289673"/>
                  </a:lnTo>
                  <a:lnTo>
                    <a:pt x="8096154" y="2315021"/>
                  </a:lnTo>
                  <a:lnTo>
                    <a:pt x="8058003" y="2336426"/>
                  </a:lnTo>
                  <a:lnTo>
                    <a:pt x="8017392" y="2353590"/>
                  </a:lnTo>
                  <a:lnTo>
                    <a:pt x="7974621" y="2366219"/>
                  </a:lnTo>
                  <a:lnTo>
                    <a:pt x="7929984" y="2374013"/>
                  </a:lnTo>
                  <a:lnTo>
                    <a:pt x="7883779" y="2376678"/>
                  </a:lnTo>
                  <a:lnTo>
                    <a:pt x="396125" y="2376678"/>
                  </a:lnTo>
                  <a:lnTo>
                    <a:pt x="349927" y="2374013"/>
                  </a:lnTo>
                  <a:lnTo>
                    <a:pt x="305294" y="2366219"/>
                  </a:lnTo>
                  <a:lnTo>
                    <a:pt x="262525" y="2353590"/>
                  </a:lnTo>
                  <a:lnTo>
                    <a:pt x="221915" y="2336426"/>
                  </a:lnTo>
                  <a:lnTo>
                    <a:pt x="183763" y="2315021"/>
                  </a:lnTo>
                  <a:lnTo>
                    <a:pt x="148365" y="2289673"/>
                  </a:lnTo>
                  <a:lnTo>
                    <a:pt x="116019" y="2260679"/>
                  </a:lnTo>
                  <a:lnTo>
                    <a:pt x="87021" y="2228336"/>
                  </a:lnTo>
                  <a:lnTo>
                    <a:pt x="61669" y="2192940"/>
                  </a:lnTo>
                  <a:lnTo>
                    <a:pt x="40261" y="2154789"/>
                  </a:lnTo>
                  <a:lnTo>
                    <a:pt x="23092" y="2114178"/>
                  </a:lnTo>
                  <a:lnTo>
                    <a:pt x="10461" y="2071407"/>
                  </a:lnTo>
                  <a:lnTo>
                    <a:pt x="2664" y="2026770"/>
                  </a:lnTo>
                  <a:lnTo>
                    <a:pt x="0" y="1980564"/>
                  </a:lnTo>
                  <a:lnTo>
                    <a:pt x="0" y="39611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7116" y="1306576"/>
            <a:ext cx="8100059" cy="498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Якщо </a:t>
            </a:r>
            <a:r>
              <a:rPr sz="2000" dirty="0">
                <a:latin typeface="Arial"/>
                <a:cs typeface="Arial"/>
              </a:rPr>
              <a:t>сухі </a:t>
            </a:r>
            <a:r>
              <a:rPr sz="2000" spc="-15" dirty="0">
                <a:latin typeface="Arial"/>
                <a:cs typeface="Arial"/>
              </a:rPr>
              <a:t>речовини, </a:t>
            </a:r>
            <a:r>
              <a:rPr sz="2000" spc="-10" dirty="0">
                <a:latin typeface="Arial"/>
                <a:cs typeface="Arial"/>
              </a:rPr>
              <a:t>концентровані </a:t>
            </a:r>
            <a:r>
              <a:rPr sz="2000" spc="-20" dirty="0">
                <a:latin typeface="Arial"/>
                <a:cs typeface="Arial"/>
              </a:rPr>
              <a:t>розчини </a:t>
            </a:r>
            <a:r>
              <a:rPr sz="2000" spc="-5" dirty="0">
                <a:latin typeface="Arial"/>
                <a:cs typeface="Arial"/>
              </a:rPr>
              <a:t>яких відсутні,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dirty="0">
                <a:latin typeface="Arial"/>
                <a:cs typeface="Arial"/>
              </a:rPr>
              <a:t>у  </a:t>
            </a:r>
            <a:r>
              <a:rPr sz="2000" spc="-5" dirty="0">
                <a:latin typeface="Arial"/>
                <a:cs typeface="Arial"/>
              </a:rPr>
              <a:t>сумарній кількості до 3 % від </a:t>
            </a:r>
            <a:r>
              <a:rPr sz="2000" spc="-15" dirty="0">
                <a:latin typeface="Arial"/>
                <a:cs typeface="Arial"/>
              </a:rPr>
              <a:t>загального </a:t>
            </a:r>
            <a:r>
              <a:rPr sz="2000" dirty="0">
                <a:latin typeface="Arial"/>
                <a:cs typeface="Arial"/>
              </a:rPr>
              <a:t>об’єму </a:t>
            </a:r>
            <a:r>
              <a:rPr sz="2000" spc="-5" dirty="0">
                <a:latin typeface="Arial"/>
                <a:cs typeface="Arial"/>
              </a:rPr>
              <a:t>мікстури, </a:t>
            </a:r>
            <a:r>
              <a:rPr sz="2000" spc="-15" dirty="0">
                <a:latin typeface="Arial"/>
                <a:cs typeface="Arial"/>
              </a:rPr>
              <a:t>то їх  </a:t>
            </a:r>
            <a:r>
              <a:rPr sz="2000" spc="-20" dirty="0">
                <a:latin typeface="Arial"/>
                <a:cs typeface="Arial"/>
              </a:rPr>
              <a:t>розчиняють </a:t>
            </a:r>
            <a:r>
              <a:rPr sz="2000" spc="-5" dirty="0">
                <a:latin typeface="Arial"/>
                <a:cs typeface="Arial"/>
              </a:rPr>
              <a:t>у відміряній кількості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 </a:t>
            </a:r>
            <a:r>
              <a:rPr sz="2000" spc="-5" dirty="0">
                <a:latin typeface="Arial"/>
                <a:cs typeface="Arial"/>
              </a:rPr>
              <a:t>або іншої </a:t>
            </a:r>
            <a:r>
              <a:rPr sz="2000" spc="-20" dirty="0">
                <a:latin typeface="Arial"/>
                <a:cs typeface="Arial"/>
              </a:rPr>
              <a:t>водної  </a:t>
            </a:r>
            <a:r>
              <a:rPr sz="2000" spc="-10" dirty="0">
                <a:latin typeface="Arial"/>
                <a:cs typeface="Arial"/>
              </a:rPr>
              <a:t>рідини </a:t>
            </a:r>
            <a:r>
              <a:rPr sz="2000" spc="-25" dirty="0">
                <a:latin typeface="Arial"/>
                <a:cs typeface="Arial"/>
              </a:rPr>
              <a:t>без </a:t>
            </a:r>
            <a:r>
              <a:rPr sz="2000" spc="-10" dirty="0">
                <a:latin typeface="Arial"/>
                <a:cs typeface="Arial"/>
              </a:rPr>
              <a:t>урахування </a:t>
            </a:r>
            <a:r>
              <a:rPr sz="2000" spc="-15" dirty="0">
                <a:latin typeface="Arial"/>
                <a:cs typeface="Arial"/>
              </a:rPr>
              <a:t>КЗО, </a:t>
            </a:r>
            <a:r>
              <a:rPr sz="2000" spc="-5" dirty="0">
                <a:latin typeface="Arial"/>
                <a:cs typeface="Arial"/>
              </a:rPr>
              <a:t>тому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вони </a:t>
            </a:r>
            <a:r>
              <a:rPr sz="2000" spc="-20" dirty="0">
                <a:latin typeface="Arial"/>
                <a:cs typeface="Arial"/>
              </a:rPr>
              <a:t>незначно </a:t>
            </a:r>
            <a:r>
              <a:rPr sz="2000" spc="-10" dirty="0">
                <a:latin typeface="Arial"/>
                <a:cs typeface="Arial"/>
              </a:rPr>
              <a:t>змінюють </a:t>
            </a:r>
            <a:r>
              <a:rPr sz="2000" spc="-5" dirty="0">
                <a:latin typeface="Arial"/>
                <a:cs typeface="Arial"/>
              </a:rPr>
              <a:t>об'єм  </a:t>
            </a:r>
            <a:r>
              <a:rPr sz="2000" spc="-45" dirty="0">
                <a:latin typeface="Arial"/>
                <a:cs typeface="Arial"/>
              </a:rPr>
              <a:t>розчину, </a:t>
            </a:r>
            <a:r>
              <a:rPr sz="2000" spc="-20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вкладається у норми </a:t>
            </a:r>
            <a:r>
              <a:rPr sz="2000" spc="-10" dirty="0">
                <a:latin typeface="Arial"/>
                <a:cs typeface="Arial"/>
              </a:rPr>
              <a:t>допустимих відхилень згідно </a:t>
            </a:r>
            <a:r>
              <a:rPr sz="2000" spc="-5" dirty="0">
                <a:latin typeface="Arial"/>
                <a:cs typeface="Arial"/>
              </a:rPr>
              <a:t>з  наказом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 р.).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041650" algn="l"/>
              </a:tabLst>
            </a:pPr>
            <a:r>
              <a:rPr sz="1800" b="1" spc="-5" dirty="0">
                <a:latin typeface="Arial"/>
                <a:cs typeface="Arial"/>
              </a:rPr>
              <a:t>Rp.: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Analgini	</a:t>
            </a:r>
            <a:r>
              <a:rPr sz="1800" b="1" dirty="0">
                <a:latin typeface="Arial"/>
                <a:cs typeface="Arial"/>
              </a:rPr>
              <a:t>3,0</a:t>
            </a:r>
            <a:endParaRPr sz="180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sz="1800" b="1" dirty="0">
                <a:latin typeface="Arial"/>
                <a:cs typeface="Arial"/>
              </a:rPr>
              <a:t>Kalii bromidi		</a:t>
            </a:r>
            <a:r>
              <a:rPr sz="1800" b="1" spc="-5" dirty="0">
                <a:latin typeface="Arial"/>
                <a:cs typeface="Arial"/>
              </a:rPr>
              <a:t>4,0  Aquae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purificatae	200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Belladonnae 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spc="-5" dirty="0">
                <a:latin typeface="Arial"/>
                <a:cs typeface="Arial"/>
              </a:rPr>
              <a:t>10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551815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 </a:t>
            </a:r>
            <a:r>
              <a:rPr sz="1800" b="1" spc="-5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66065">
              <a:lnSpc>
                <a:spcPct val="100000"/>
              </a:lnSpc>
              <a:tabLst>
                <a:tab pos="2540000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3321" y="224282"/>
            <a:ext cx="8357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689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pc="-5" dirty="0"/>
              <a:t>ДО 3</a:t>
            </a:r>
            <a:r>
              <a:rPr spc="130" dirty="0"/>
              <a:t> </a:t>
            </a:r>
            <a:r>
              <a:rPr spc="-5" dirty="0"/>
              <a:t>%</a:t>
            </a:r>
          </a:p>
        </p:txBody>
      </p:sp>
      <p:sp>
        <p:nvSpPr>
          <p:cNvPr id="10" name="object 10"/>
          <p:cNvSpPr/>
          <p:nvPr/>
        </p:nvSpPr>
        <p:spPr>
          <a:xfrm>
            <a:off x="6372605" y="3644646"/>
            <a:ext cx="1594866" cy="244678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5336" y="933196"/>
            <a:ext cx="83343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73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Даний лікарський </a:t>
            </a:r>
            <a:r>
              <a:rPr sz="1800" spc="-15" dirty="0">
                <a:latin typeface="Times New Roman"/>
                <a:cs typeface="Times New Roman"/>
              </a:rPr>
              <a:t>препарат </a:t>
            </a:r>
            <a:r>
              <a:rPr sz="1800" dirty="0">
                <a:latin typeface="Times New Roman"/>
                <a:cs typeface="Times New Roman"/>
              </a:rPr>
              <a:t>- опалесцентна </a:t>
            </a:r>
            <a:r>
              <a:rPr sz="1800" spc="-10" dirty="0">
                <a:latin typeface="Times New Roman"/>
                <a:cs typeface="Times New Roman"/>
              </a:rPr>
              <a:t>мікстура, </a:t>
            </a:r>
            <a:r>
              <a:rPr sz="1800" dirty="0">
                <a:latin typeface="Times New Roman"/>
                <a:cs typeface="Times New Roman"/>
              </a:rPr>
              <a:t>до складу </a:t>
            </a:r>
            <a:r>
              <a:rPr sz="1800" spc="-25" dirty="0">
                <a:latin typeface="Times New Roman"/>
                <a:cs typeface="Times New Roman"/>
              </a:rPr>
              <a:t>якої входять  </a:t>
            </a:r>
            <a:r>
              <a:rPr sz="1800" spc="-15" dirty="0">
                <a:latin typeface="Times New Roman"/>
                <a:cs typeface="Times New Roman"/>
              </a:rPr>
              <a:t>сильнодіючі </a:t>
            </a:r>
            <a:r>
              <a:rPr sz="1800" dirty="0">
                <a:latin typeface="Times New Roman"/>
                <a:cs typeface="Times New Roman"/>
              </a:rPr>
              <a:t>засоби - анальгін і </a:t>
            </a:r>
            <a:r>
              <a:rPr sz="1800" spc="-10" dirty="0">
                <a:latin typeface="Times New Roman"/>
                <a:cs typeface="Times New Roman"/>
              </a:rPr>
              <a:t>настойка </a:t>
            </a:r>
            <a:r>
              <a:rPr sz="1800" dirty="0">
                <a:latin typeface="Times New Roman"/>
                <a:cs typeface="Times New Roman"/>
              </a:rPr>
              <a:t>красавки, а </a:t>
            </a:r>
            <a:r>
              <a:rPr sz="1800" spc="-25" dirty="0">
                <a:latin typeface="Times New Roman"/>
                <a:cs typeface="Times New Roman"/>
              </a:rPr>
              <a:t>також </a:t>
            </a:r>
            <a:r>
              <a:rPr sz="1800" spc="-15" dirty="0">
                <a:latin typeface="Times New Roman"/>
                <a:cs typeface="Times New Roman"/>
              </a:rPr>
              <a:t>пахуча </a:t>
            </a:r>
            <a:r>
              <a:rPr sz="1800" spc="-10" dirty="0">
                <a:latin typeface="Times New Roman"/>
                <a:cs typeface="Times New Roman"/>
              </a:rPr>
              <a:t>настойка  </a:t>
            </a:r>
            <a:r>
              <a:rPr sz="1800" spc="-5" dirty="0">
                <a:latin typeface="Times New Roman"/>
                <a:cs typeface="Times New Roman"/>
              </a:rPr>
              <a:t>валеріани. Перевіряємо </a:t>
            </a:r>
            <a:r>
              <a:rPr sz="1800" dirty="0">
                <a:latin typeface="Times New Roman"/>
                <a:cs typeface="Times New Roman"/>
              </a:rPr>
              <a:t>дози </a:t>
            </a:r>
            <a:r>
              <a:rPr sz="1800" spc="-10" dirty="0">
                <a:latin typeface="Times New Roman"/>
                <a:cs typeface="Times New Roman"/>
              </a:rPr>
              <a:t>сильнодіючих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засобів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89526" y="1916176"/>
            <a:ext cx="4338955" cy="4726305"/>
          </a:xfrm>
          <a:custGeom>
            <a:avLst/>
            <a:gdLst/>
            <a:ahLst/>
            <a:cxnLst/>
            <a:rect l="l" t="t" r="r" b="b"/>
            <a:pathLst>
              <a:path w="4338955" h="4726305">
                <a:moveTo>
                  <a:pt x="4338574" y="0"/>
                </a:moveTo>
                <a:lnTo>
                  <a:pt x="0" y="0"/>
                </a:lnTo>
                <a:lnTo>
                  <a:pt x="0" y="4725924"/>
                </a:lnTo>
                <a:lnTo>
                  <a:pt x="4338574" y="4725924"/>
                </a:lnTo>
                <a:lnTo>
                  <a:pt x="4338574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44475" y="1909826"/>
          <a:ext cx="8677910" cy="4725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8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8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5924">
                <a:tc>
                  <a:txBody>
                    <a:bodyPr/>
                    <a:lstStyle/>
                    <a:p>
                      <a:pPr marL="10344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заг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+ 5 +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920239" marR="1226185" indent="-182880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	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3,0  100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Х = (3,0 х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100)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/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1,4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 &lt; 3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0,68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 marR="1048385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0,68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3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 (V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води,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що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витісняється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анальгіном)  норма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допустимого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відхилення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 від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об'єму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	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&lt;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не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враховують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калію броміду 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(1:5)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 marR="265303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4,0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5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</a:t>
                      </a:r>
                      <a:r>
                        <a:rPr sz="1600" b="1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очищеної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180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(мл)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449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(лицевий</a:t>
                      </a:r>
                      <a:r>
                        <a:rPr sz="18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445770">
                        <a:lnSpc>
                          <a:spcPct val="100000"/>
                        </a:lnSpc>
                        <a:tabLst>
                          <a:tab pos="318897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05840" marR="758190">
                        <a:lnSpc>
                          <a:spcPct val="100000"/>
                        </a:lnSpc>
                        <a:tabLst>
                          <a:tab pos="2940050" algn="l"/>
                          <a:tab pos="3179445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Aquae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purificatae	180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Analgini		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058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Solutionis Kalii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bromidi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55320" algn="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20 % (1:5) 20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85800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Tincturae Belladonnae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60400" algn="r">
                        <a:lnSpc>
                          <a:spcPct val="100000"/>
                        </a:lnSpc>
                        <a:tabLst>
                          <a:tab pos="914400" algn="l"/>
                          <a:tab pos="3058795" algn="l"/>
                        </a:tabLst>
                      </a:pP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6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600" b="1" u="heavy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034539">
                        <a:lnSpc>
                          <a:spcPct val="100000"/>
                        </a:lnSpc>
                      </a:pPr>
                      <a:r>
                        <a:rPr sz="1600" b="1" spc="-40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1275" marR="5080" indent="53530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z="1800" spc="-5" dirty="0"/>
              <a:t>ДО </a:t>
            </a:r>
            <a:r>
              <a:rPr spc="-5" dirty="0"/>
              <a:t>3</a:t>
            </a:r>
            <a:r>
              <a:rPr spc="175" dirty="0"/>
              <a:t> </a:t>
            </a:r>
            <a:r>
              <a:rPr spc="-5" dirty="0"/>
              <a:t>%</a:t>
            </a:r>
            <a:endParaRPr sz="1800"/>
          </a:p>
        </p:txBody>
      </p:sp>
      <p:grpSp>
        <p:nvGrpSpPr>
          <p:cNvPr id="7" name="object 7"/>
          <p:cNvGrpSpPr/>
          <p:nvPr/>
        </p:nvGrpSpPr>
        <p:grpSpPr>
          <a:xfrm>
            <a:off x="6041897" y="4635246"/>
            <a:ext cx="2886710" cy="2007235"/>
            <a:chOff x="6041897" y="4635246"/>
            <a:chExt cx="2886710" cy="2007235"/>
          </a:xfrm>
        </p:grpSpPr>
        <p:sp>
          <p:nvSpPr>
            <p:cNvPr id="8" name="object 8"/>
            <p:cNvSpPr/>
            <p:nvPr/>
          </p:nvSpPr>
          <p:spPr>
            <a:xfrm>
              <a:off x="8318753" y="6032754"/>
              <a:ext cx="609600" cy="609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41897" y="4635246"/>
              <a:ext cx="2873502" cy="20071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35773" y="2458973"/>
            <a:ext cx="1611629" cy="2147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32803" y="648462"/>
            <a:ext cx="2535936" cy="1764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71947" y="2848355"/>
            <a:ext cx="2745740" cy="1445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Оформлення </a:t>
            </a:r>
            <a:r>
              <a:rPr sz="1500" spc="-5" dirty="0">
                <a:latin typeface="Arial"/>
                <a:cs typeface="Arial"/>
              </a:rPr>
              <a:t>до відпуску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 marL="64769">
              <a:lnSpc>
                <a:spcPct val="100000"/>
              </a:lnSpc>
              <a:spcBef>
                <a:spcPts val="20"/>
              </a:spcBef>
            </a:pPr>
            <a:r>
              <a:rPr sz="1500" dirty="0">
                <a:latin typeface="Arial"/>
                <a:cs typeface="Arial"/>
              </a:rPr>
              <a:t>№ </a:t>
            </a:r>
            <a:r>
              <a:rPr sz="1500" spc="-25" dirty="0">
                <a:latin typeface="Arial"/>
                <a:cs typeface="Arial"/>
              </a:rPr>
              <a:t>рецепту,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етикетка</a:t>
            </a:r>
            <a:endParaRPr sz="1500">
              <a:latin typeface="Arial"/>
              <a:cs typeface="Arial"/>
            </a:endParaRPr>
          </a:p>
          <a:p>
            <a:pPr marL="17145" marR="5080" indent="-508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«Внутрішнє», </a:t>
            </a:r>
            <a:r>
              <a:rPr sz="1500" spc="-10" dirty="0">
                <a:latin typeface="Arial"/>
                <a:cs typeface="Arial"/>
              </a:rPr>
              <a:t>додаткові  </a:t>
            </a:r>
            <a:r>
              <a:rPr sz="1500" spc="-15" dirty="0">
                <a:latin typeface="Arial"/>
                <a:cs typeface="Arial"/>
              </a:rPr>
              <a:t>етикетки «Зберігати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5" dirty="0">
                <a:latin typeface="Arial"/>
                <a:cs typeface="Arial"/>
              </a:rPr>
              <a:t>темному  </a:t>
            </a:r>
            <a:r>
              <a:rPr sz="1500" spc="-10" dirty="0">
                <a:latin typeface="Arial"/>
                <a:cs typeface="Arial"/>
              </a:rPr>
              <a:t>прохолодному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місці»,</a:t>
            </a:r>
            <a:endParaRPr sz="15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360"/>
              </a:spcBef>
            </a:pPr>
            <a:r>
              <a:rPr sz="1500" spc="-5" dirty="0">
                <a:latin typeface="Arial"/>
                <a:cs typeface="Arial"/>
              </a:rPr>
              <a:t>«Берегти від</a:t>
            </a:r>
            <a:r>
              <a:rPr sz="150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дітей»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9758" y="1004341"/>
            <a:ext cx="4693920" cy="1918970"/>
            <a:chOff x="349758" y="1004341"/>
            <a:chExt cx="4693920" cy="1918970"/>
          </a:xfrm>
        </p:grpSpPr>
        <p:sp>
          <p:nvSpPr>
            <p:cNvPr id="7" name="object 7"/>
            <p:cNvSpPr/>
            <p:nvPr/>
          </p:nvSpPr>
          <p:spPr>
            <a:xfrm>
              <a:off x="525780" y="1039380"/>
              <a:ext cx="4371594" cy="3712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725" y="1004341"/>
              <a:ext cx="2221992" cy="5021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1881" y="1065657"/>
              <a:ext cx="4286250" cy="2857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1881" y="1065657"/>
              <a:ext cx="4286250" cy="285750"/>
            </a:xfrm>
            <a:custGeom>
              <a:avLst/>
              <a:gdLst/>
              <a:ahLst/>
              <a:cxnLst/>
              <a:rect l="l" t="t" r="r" b="b"/>
              <a:pathLst>
                <a:path w="428625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4238625" y="0"/>
                  </a:lnTo>
                  <a:lnTo>
                    <a:pt x="4257157" y="3744"/>
                  </a:lnTo>
                  <a:lnTo>
                    <a:pt x="4272295" y="13954"/>
                  </a:lnTo>
                  <a:lnTo>
                    <a:pt x="4282505" y="29092"/>
                  </a:lnTo>
                  <a:lnTo>
                    <a:pt x="4286250" y="47625"/>
                  </a:lnTo>
                  <a:lnTo>
                    <a:pt x="4286250" y="238125"/>
                  </a:lnTo>
                  <a:lnTo>
                    <a:pt x="4282505" y="256657"/>
                  </a:lnTo>
                  <a:lnTo>
                    <a:pt x="4272295" y="271795"/>
                  </a:lnTo>
                  <a:lnTo>
                    <a:pt x="4257157" y="282005"/>
                  </a:lnTo>
                  <a:lnTo>
                    <a:pt x="4238625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8556" y="1504226"/>
              <a:ext cx="4117848" cy="7650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9180" y="1475270"/>
              <a:ext cx="3358134" cy="8754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4657" y="1530477"/>
              <a:ext cx="4032504" cy="6797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4657" y="1530477"/>
              <a:ext cx="4032885" cy="680085"/>
            </a:xfrm>
            <a:custGeom>
              <a:avLst/>
              <a:gdLst/>
              <a:ahLst/>
              <a:cxnLst/>
              <a:rect l="l" t="t" r="r" b="b"/>
              <a:pathLst>
                <a:path w="4032885" h="680085">
                  <a:moveTo>
                    <a:pt x="0" y="113284"/>
                  </a:moveTo>
                  <a:lnTo>
                    <a:pt x="8903" y="69169"/>
                  </a:lnTo>
                  <a:lnTo>
                    <a:pt x="33181" y="33162"/>
                  </a:lnTo>
                  <a:lnTo>
                    <a:pt x="69190" y="8895"/>
                  </a:lnTo>
                  <a:lnTo>
                    <a:pt x="113284" y="0"/>
                  </a:lnTo>
                  <a:lnTo>
                    <a:pt x="3919220" y="0"/>
                  </a:lnTo>
                  <a:lnTo>
                    <a:pt x="3963334" y="8895"/>
                  </a:lnTo>
                  <a:lnTo>
                    <a:pt x="3999341" y="33162"/>
                  </a:lnTo>
                  <a:lnTo>
                    <a:pt x="4023608" y="69169"/>
                  </a:lnTo>
                  <a:lnTo>
                    <a:pt x="4032504" y="113284"/>
                  </a:lnTo>
                  <a:lnTo>
                    <a:pt x="4032504" y="566420"/>
                  </a:lnTo>
                  <a:lnTo>
                    <a:pt x="4023608" y="610534"/>
                  </a:lnTo>
                  <a:lnTo>
                    <a:pt x="3999341" y="646541"/>
                  </a:lnTo>
                  <a:lnTo>
                    <a:pt x="3963334" y="670808"/>
                  </a:lnTo>
                  <a:lnTo>
                    <a:pt x="3919220" y="679703"/>
                  </a:lnTo>
                  <a:lnTo>
                    <a:pt x="113284" y="679703"/>
                  </a:lnTo>
                  <a:lnTo>
                    <a:pt x="69190" y="670808"/>
                  </a:lnTo>
                  <a:lnTo>
                    <a:pt x="33181" y="646541"/>
                  </a:lnTo>
                  <a:lnTo>
                    <a:pt x="8903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9758" y="2331707"/>
              <a:ext cx="4693920" cy="5136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6250" y="2302725"/>
              <a:ext cx="4518660" cy="62030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859" y="2358008"/>
              <a:ext cx="4608576" cy="42824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5859" y="2358008"/>
              <a:ext cx="4608830" cy="428625"/>
            </a:xfrm>
            <a:custGeom>
              <a:avLst/>
              <a:gdLst/>
              <a:ahLst/>
              <a:cxnLst/>
              <a:rect l="l" t="t" r="r" b="b"/>
              <a:pathLst>
                <a:path w="4608830" h="428625">
                  <a:moveTo>
                    <a:pt x="0" y="71374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3" y="0"/>
                  </a:lnTo>
                  <a:lnTo>
                    <a:pt x="4537202" y="0"/>
                  </a:lnTo>
                  <a:lnTo>
                    <a:pt x="4564963" y="5615"/>
                  </a:lnTo>
                  <a:lnTo>
                    <a:pt x="4587652" y="20923"/>
                  </a:lnTo>
                  <a:lnTo>
                    <a:pt x="4602960" y="43612"/>
                  </a:lnTo>
                  <a:lnTo>
                    <a:pt x="4608576" y="71374"/>
                  </a:lnTo>
                  <a:lnTo>
                    <a:pt x="4608576" y="356869"/>
                  </a:lnTo>
                  <a:lnTo>
                    <a:pt x="4602960" y="384631"/>
                  </a:lnTo>
                  <a:lnTo>
                    <a:pt x="4587652" y="407320"/>
                  </a:lnTo>
                  <a:lnTo>
                    <a:pt x="4564963" y="422628"/>
                  </a:lnTo>
                  <a:lnTo>
                    <a:pt x="4537202" y="428243"/>
                  </a:lnTo>
                  <a:lnTo>
                    <a:pt x="71373" y="428243"/>
                  </a:lnTo>
                  <a:lnTo>
                    <a:pt x="43591" y="422628"/>
                  </a:lnTo>
                  <a:lnTo>
                    <a:pt x="20904" y="407320"/>
                  </a:lnTo>
                  <a:lnTo>
                    <a:pt x="5608" y="384631"/>
                  </a:lnTo>
                  <a:lnTo>
                    <a:pt x="0" y="356869"/>
                  </a:lnTo>
                  <a:lnTo>
                    <a:pt x="0" y="7137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83808" y="1067561"/>
            <a:ext cx="4262755" cy="171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мікстур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622935" marR="61087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Відмірюють у допоміжний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контейнер  </a:t>
            </a:r>
            <a:r>
              <a:rPr sz="1400" spc="-10" dirty="0">
                <a:latin typeface="Arial"/>
                <a:cs typeface="Arial"/>
              </a:rPr>
              <a:t>розраховану</a:t>
            </a:r>
            <a:endParaRPr sz="140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кількість </a:t>
            </a:r>
            <a:r>
              <a:rPr sz="1400" spc="-15" dirty="0">
                <a:latin typeface="Arial"/>
                <a:cs typeface="Arial"/>
              </a:rPr>
              <a:t>води </a:t>
            </a:r>
            <a:r>
              <a:rPr sz="1400" spc="-10" dirty="0">
                <a:latin typeface="Arial"/>
                <a:cs typeface="Arial"/>
              </a:rPr>
              <a:t>очищеної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33020" marR="20320" algn="ctr">
              <a:lnSpc>
                <a:spcPct val="100000"/>
              </a:lnSpc>
              <a:spcBef>
                <a:spcPts val="5"/>
              </a:spcBef>
            </a:pPr>
            <a:r>
              <a:rPr sz="1300" spc="-5" dirty="0">
                <a:latin typeface="Arial"/>
                <a:cs typeface="Arial"/>
              </a:rPr>
              <a:t>Поміщають </a:t>
            </a:r>
            <a:r>
              <a:rPr sz="1300" dirty="0">
                <a:latin typeface="Arial"/>
                <a:cs typeface="Arial"/>
              </a:rPr>
              <a:t>у </a:t>
            </a:r>
            <a:r>
              <a:rPr sz="1300" spc="-5" dirty="0">
                <a:latin typeface="Arial"/>
                <a:cs typeface="Arial"/>
              </a:rPr>
              <a:t>контейнер відважену </a:t>
            </a:r>
            <a:r>
              <a:rPr sz="1300" dirty="0">
                <a:latin typeface="Arial"/>
                <a:cs typeface="Arial"/>
              </a:rPr>
              <a:t>кількість </a:t>
            </a:r>
            <a:r>
              <a:rPr sz="1300" spc="-20" dirty="0">
                <a:latin typeface="Arial"/>
                <a:cs typeface="Arial"/>
              </a:rPr>
              <a:t>анальгіну,  </a:t>
            </a:r>
            <a:r>
              <a:rPr sz="1300" spc="-10" dirty="0">
                <a:latin typeface="Arial"/>
                <a:cs typeface="Arial"/>
              </a:rPr>
              <a:t>розчиняють </a:t>
            </a:r>
            <a:r>
              <a:rPr sz="1300" dirty="0">
                <a:latin typeface="Arial"/>
                <a:cs typeface="Arial"/>
              </a:rPr>
              <a:t>при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перемішуванні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22909" y="2854490"/>
            <a:ext cx="4765040" cy="875665"/>
            <a:chOff x="422909" y="2854490"/>
            <a:chExt cx="4765040" cy="875665"/>
          </a:xfrm>
        </p:grpSpPr>
        <p:sp>
          <p:nvSpPr>
            <p:cNvPr id="21" name="object 21"/>
            <p:cNvSpPr/>
            <p:nvPr/>
          </p:nvSpPr>
          <p:spPr>
            <a:xfrm>
              <a:off x="422909" y="2898660"/>
              <a:ext cx="4764786" cy="73455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6853" y="2854490"/>
              <a:ext cx="4221480" cy="875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9010" y="2924937"/>
              <a:ext cx="4679442" cy="6492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9010" y="2924937"/>
              <a:ext cx="4679950" cy="649605"/>
            </a:xfrm>
            <a:custGeom>
              <a:avLst/>
              <a:gdLst/>
              <a:ahLst/>
              <a:cxnLst/>
              <a:rect l="l" t="t" r="r" b="b"/>
              <a:pathLst>
                <a:path w="4679950" h="649604">
                  <a:moveTo>
                    <a:pt x="0" y="108203"/>
                  </a:moveTo>
                  <a:lnTo>
                    <a:pt x="8504" y="66061"/>
                  </a:lnTo>
                  <a:lnTo>
                    <a:pt x="31694" y="31670"/>
                  </a:lnTo>
                  <a:lnTo>
                    <a:pt x="66088" y="8495"/>
                  </a:lnTo>
                  <a:lnTo>
                    <a:pt x="108204" y="0"/>
                  </a:lnTo>
                  <a:lnTo>
                    <a:pt x="4571238" y="0"/>
                  </a:lnTo>
                  <a:lnTo>
                    <a:pt x="4613380" y="8495"/>
                  </a:lnTo>
                  <a:lnTo>
                    <a:pt x="4647771" y="31670"/>
                  </a:lnTo>
                  <a:lnTo>
                    <a:pt x="4670946" y="66061"/>
                  </a:lnTo>
                  <a:lnTo>
                    <a:pt x="4679442" y="108203"/>
                  </a:lnTo>
                  <a:lnTo>
                    <a:pt x="4679442" y="541020"/>
                  </a:lnTo>
                  <a:lnTo>
                    <a:pt x="4670946" y="583162"/>
                  </a:lnTo>
                  <a:lnTo>
                    <a:pt x="4647771" y="617553"/>
                  </a:lnTo>
                  <a:lnTo>
                    <a:pt x="4613380" y="640728"/>
                  </a:lnTo>
                  <a:lnTo>
                    <a:pt x="4571238" y="649224"/>
                  </a:lnTo>
                  <a:lnTo>
                    <a:pt x="108204" y="649224"/>
                  </a:lnTo>
                  <a:lnTo>
                    <a:pt x="66088" y="640728"/>
                  </a:lnTo>
                  <a:lnTo>
                    <a:pt x="31694" y="617553"/>
                  </a:lnTo>
                  <a:lnTo>
                    <a:pt x="8504" y="583162"/>
                  </a:lnTo>
                  <a:lnTo>
                    <a:pt x="0" y="541020"/>
                  </a:lnTo>
                  <a:lnTo>
                    <a:pt x="0" y="1082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71982" y="2911856"/>
            <a:ext cx="390588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Проціджують </a:t>
            </a:r>
            <a:r>
              <a:rPr sz="1400" spc="-15" dirty="0">
                <a:latin typeface="Arial"/>
                <a:cs typeface="Arial"/>
              </a:rPr>
              <a:t>розчин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через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жмуток </a:t>
            </a:r>
            <a:r>
              <a:rPr sz="1400" spc="-10" dirty="0">
                <a:latin typeface="Arial"/>
                <a:cs typeface="Arial"/>
              </a:rPr>
              <a:t>довговолокнистої </a:t>
            </a:r>
            <a:r>
              <a:rPr sz="1400" spc="-15" dirty="0">
                <a:latin typeface="Arial"/>
                <a:cs typeface="Arial"/>
              </a:rPr>
              <a:t>вати </a:t>
            </a:r>
            <a:r>
              <a:rPr sz="1400" spc="-5" dirty="0">
                <a:latin typeface="Arial"/>
                <a:cs typeface="Arial"/>
              </a:rPr>
              <a:t>у контейнер </a:t>
            </a:r>
            <a:r>
              <a:rPr sz="1400" spc="-10" dirty="0">
                <a:latin typeface="Arial"/>
                <a:cs typeface="Arial"/>
              </a:rPr>
              <a:t>для 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3023" y="3749078"/>
            <a:ext cx="4361180" cy="875665"/>
            <a:chOff x="573023" y="3749078"/>
            <a:chExt cx="4361180" cy="875665"/>
          </a:xfrm>
        </p:grpSpPr>
        <p:sp>
          <p:nvSpPr>
            <p:cNvPr id="27" name="object 27"/>
            <p:cNvSpPr/>
            <p:nvPr/>
          </p:nvSpPr>
          <p:spPr>
            <a:xfrm>
              <a:off x="597407" y="3760444"/>
              <a:ext cx="4228338" cy="79936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3023" y="3749078"/>
              <a:ext cx="4360926" cy="87549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3508" y="3786759"/>
              <a:ext cx="4142993" cy="71399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3508" y="3786759"/>
              <a:ext cx="4143375" cy="714375"/>
            </a:xfrm>
            <a:custGeom>
              <a:avLst/>
              <a:gdLst/>
              <a:ahLst/>
              <a:cxnLst/>
              <a:rect l="l" t="t" r="r" b="b"/>
              <a:pathLst>
                <a:path w="4143375" h="714375">
                  <a:moveTo>
                    <a:pt x="0" y="118999"/>
                  </a:moveTo>
                  <a:lnTo>
                    <a:pt x="9351" y="72705"/>
                  </a:lnTo>
                  <a:lnTo>
                    <a:pt x="34853" y="34877"/>
                  </a:lnTo>
                  <a:lnTo>
                    <a:pt x="72678" y="9360"/>
                  </a:lnTo>
                  <a:lnTo>
                    <a:pt x="118998" y="0"/>
                  </a:lnTo>
                  <a:lnTo>
                    <a:pt x="4023994" y="0"/>
                  </a:lnTo>
                  <a:lnTo>
                    <a:pt x="4070288" y="9360"/>
                  </a:lnTo>
                  <a:lnTo>
                    <a:pt x="4108116" y="34877"/>
                  </a:lnTo>
                  <a:lnTo>
                    <a:pt x="4133633" y="72705"/>
                  </a:lnTo>
                  <a:lnTo>
                    <a:pt x="4142993" y="118999"/>
                  </a:lnTo>
                  <a:lnTo>
                    <a:pt x="4142993" y="594995"/>
                  </a:lnTo>
                  <a:lnTo>
                    <a:pt x="4133633" y="641288"/>
                  </a:lnTo>
                  <a:lnTo>
                    <a:pt x="4108116" y="679116"/>
                  </a:lnTo>
                  <a:lnTo>
                    <a:pt x="4070288" y="704633"/>
                  </a:lnTo>
                  <a:lnTo>
                    <a:pt x="4023994" y="713994"/>
                  </a:lnTo>
                  <a:lnTo>
                    <a:pt x="118998" y="713994"/>
                  </a:lnTo>
                  <a:lnTo>
                    <a:pt x="72678" y="704633"/>
                  </a:lnTo>
                  <a:lnTo>
                    <a:pt x="34853" y="679116"/>
                  </a:lnTo>
                  <a:lnTo>
                    <a:pt x="9351" y="641288"/>
                  </a:lnTo>
                  <a:lnTo>
                    <a:pt x="0" y="594995"/>
                  </a:lnTo>
                  <a:lnTo>
                    <a:pt x="0" y="11899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08405" y="3806444"/>
            <a:ext cx="404812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Відмірюють за </a:t>
            </a:r>
            <a:r>
              <a:rPr sz="1400" spc="-10" dirty="0">
                <a:latin typeface="Arial"/>
                <a:cs typeface="Arial"/>
              </a:rPr>
              <a:t>допомогою бюреткової  системи </a:t>
            </a:r>
            <a:r>
              <a:rPr sz="1400" spc="-5" dirty="0">
                <a:latin typeface="Arial"/>
                <a:cs typeface="Arial"/>
              </a:rPr>
              <a:t>концентрований </a:t>
            </a:r>
            <a:r>
              <a:rPr sz="1400" spc="-15" dirty="0">
                <a:latin typeface="Arial"/>
                <a:cs typeface="Arial"/>
              </a:rPr>
              <a:t>розчин </a:t>
            </a:r>
            <a:r>
              <a:rPr sz="1400" dirty="0">
                <a:latin typeface="Arial"/>
                <a:cs typeface="Arial"/>
              </a:rPr>
              <a:t>калію </a:t>
            </a:r>
            <a:r>
              <a:rPr sz="1400" spc="-5" dirty="0">
                <a:latin typeface="Arial"/>
                <a:cs typeface="Arial"/>
              </a:rPr>
              <a:t>броміду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  <a:p>
            <a:pPr marL="105854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контейнер для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78941" y="4753355"/>
            <a:ext cx="4043679" cy="586105"/>
            <a:chOff x="678941" y="4753355"/>
            <a:chExt cx="4043679" cy="586105"/>
          </a:xfrm>
        </p:grpSpPr>
        <p:sp>
          <p:nvSpPr>
            <p:cNvPr id="33" name="object 33"/>
            <p:cNvSpPr/>
            <p:nvPr/>
          </p:nvSpPr>
          <p:spPr>
            <a:xfrm>
              <a:off x="678941" y="4800612"/>
              <a:ext cx="4041648" cy="43813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6957" y="4753355"/>
              <a:ext cx="3783329" cy="58597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4656" y="4786502"/>
              <a:ext cx="4032504" cy="42900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4656" y="4786502"/>
              <a:ext cx="4032885" cy="429259"/>
            </a:xfrm>
            <a:custGeom>
              <a:avLst/>
              <a:gdLst/>
              <a:ahLst/>
              <a:cxnLst/>
              <a:rect l="l" t="t" r="r" b="b"/>
              <a:pathLst>
                <a:path w="4032885" h="429260">
                  <a:moveTo>
                    <a:pt x="0" y="71501"/>
                  </a:moveTo>
                  <a:lnTo>
                    <a:pt x="5619" y="43666"/>
                  </a:lnTo>
                  <a:lnTo>
                    <a:pt x="20943" y="20939"/>
                  </a:lnTo>
                  <a:lnTo>
                    <a:pt x="43671" y="5617"/>
                  </a:lnTo>
                  <a:lnTo>
                    <a:pt x="71501" y="0"/>
                  </a:lnTo>
                  <a:lnTo>
                    <a:pt x="3961003" y="0"/>
                  </a:lnTo>
                  <a:lnTo>
                    <a:pt x="3988837" y="5617"/>
                  </a:lnTo>
                  <a:lnTo>
                    <a:pt x="4011564" y="20939"/>
                  </a:lnTo>
                  <a:lnTo>
                    <a:pt x="4026886" y="43666"/>
                  </a:lnTo>
                  <a:lnTo>
                    <a:pt x="4032504" y="71501"/>
                  </a:lnTo>
                  <a:lnTo>
                    <a:pt x="4032504" y="357505"/>
                  </a:lnTo>
                  <a:lnTo>
                    <a:pt x="4026886" y="385339"/>
                  </a:lnTo>
                  <a:lnTo>
                    <a:pt x="4011564" y="408066"/>
                  </a:lnTo>
                  <a:lnTo>
                    <a:pt x="3988837" y="423388"/>
                  </a:lnTo>
                  <a:lnTo>
                    <a:pt x="3961003" y="429006"/>
                  </a:lnTo>
                  <a:lnTo>
                    <a:pt x="71501" y="429006"/>
                  </a:lnTo>
                  <a:lnTo>
                    <a:pt x="43671" y="423388"/>
                  </a:lnTo>
                  <a:lnTo>
                    <a:pt x="20943" y="408066"/>
                  </a:lnTo>
                  <a:lnTo>
                    <a:pt x="5619" y="385339"/>
                  </a:lnTo>
                  <a:lnTo>
                    <a:pt x="0" y="357505"/>
                  </a:lnTo>
                  <a:lnTo>
                    <a:pt x="0" y="7150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901700" y="4770373"/>
            <a:ext cx="3595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1390" marR="5080" indent="-94932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Першою у контейнер для відпуску </a:t>
            </a:r>
            <a:r>
              <a:rPr sz="1400" spc="-15" dirty="0">
                <a:latin typeface="Arial"/>
                <a:cs typeface="Arial"/>
              </a:rPr>
              <a:t>додають  </a:t>
            </a:r>
            <a:r>
              <a:rPr sz="1400" spc="-5" dirty="0">
                <a:latin typeface="Arial"/>
                <a:cs typeface="Arial"/>
              </a:rPr>
              <a:t>настойку</a:t>
            </a:r>
            <a:r>
              <a:rPr sz="1400" spc="-15" dirty="0">
                <a:latin typeface="Arial"/>
                <a:cs typeface="Arial"/>
              </a:rPr>
              <a:t> беладонни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81050" y="5426964"/>
            <a:ext cx="3889375" cy="662305"/>
            <a:chOff x="781050" y="5426964"/>
            <a:chExt cx="3889375" cy="662305"/>
          </a:xfrm>
        </p:grpSpPr>
        <p:sp>
          <p:nvSpPr>
            <p:cNvPr id="39" name="object 39"/>
            <p:cNvSpPr/>
            <p:nvPr/>
          </p:nvSpPr>
          <p:spPr>
            <a:xfrm>
              <a:off x="781050" y="5474970"/>
              <a:ext cx="3830574" cy="51360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6957" y="5426964"/>
              <a:ext cx="3863340" cy="66220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27151" y="5501259"/>
              <a:ext cx="3745229" cy="428244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7151" y="5501259"/>
              <a:ext cx="3745229" cy="428625"/>
            </a:xfrm>
            <a:custGeom>
              <a:avLst/>
              <a:gdLst/>
              <a:ahLst/>
              <a:cxnLst/>
              <a:rect l="l" t="t" r="r" b="b"/>
              <a:pathLst>
                <a:path w="3745229" h="428625">
                  <a:moveTo>
                    <a:pt x="0" y="71373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4" y="0"/>
                  </a:lnTo>
                  <a:lnTo>
                    <a:pt x="3673856" y="0"/>
                  </a:lnTo>
                  <a:lnTo>
                    <a:pt x="3701617" y="5615"/>
                  </a:lnTo>
                  <a:lnTo>
                    <a:pt x="3724306" y="20923"/>
                  </a:lnTo>
                  <a:lnTo>
                    <a:pt x="3739614" y="43612"/>
                  </a:lnTo>
                  <a:lnTo>
                    <a:pt x="3745229" y="71373"/>
                  </a:lnTo>
                  <a:lnTo>
                    <a:pt x="3745229" y="356869"/>
                  </a:lnTo>
                  <a:lnTo>
                    <a:pt x="3739614" y="384652"/>
                  </a:lnTo>
                  <a:lnTo>
                    <a:pt x="3724306" y="407339"/>
                  </a:lnTo>
                  <a:lnTo>
                    <a:pt x="3701617" y="422635"/>
                  </a:lnTo>
                  <a:lnTo>
                    <a:pt x="3673856" y="428243"/>
                  </a:lnTo>
                  <a:lnTo>
                    <a:pt x="71374" y="428243"/>
                  </a:lnTo>
                  <a:lnTo>
                    <a:pt x="43591" y="422635"/>
                  </a:lnTo>
                  <a:lnTo>
                    <a:pt x="20904" y="407339"/>
                  </a:lnTo>
                  <a:lnTo>
                    <a:pt x="5608" y="384652"/>
                  </a:lnTo>
                  <a:lnTo>
                    <a:pt x="0" y="356869"/>
                  </a:lnTo>
                  <a:lnTo>
                    <a:pt x="0" y="7137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942339" y="5484876"/>
            <a:ext cx="3549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 </a:t>
            </a:r>
            <a:r>
              <a:rPr sz="1400" spc="-10" dirty="0">
                <a:latin typeface="Arial"/>
                <a:cs typeface="Arial"/>
              </a:rPr>
              <a:t>останню </a:t>
            </a:r>
            <a:r>
              <a:rPr sz="1400" spc="-5" dirty="0">
                <a:latin typeface="Arial"/>
                <a:cs typeface="Arial"/>
              </a:rPr>
              <a:t>чергу відмірюють і поміщають в  контейнер настойку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валеріани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69036" y="6118865"/>
            <a:ext cx="4086225" cy="662305"/>
            <a:chOff x="669036" y="6118865"/>
            <a:chExt cx="4086225" cy="662305"/>
          </a:xfrm>
        </p:grpSpPr>
        <p:sp>
          <p:nvSpPr>
            <p:cNvPr id="45" name="object 45"/>
            <p:cNvSpPr/>
            <p:nvPr/>
          </p:nvSpPr>
          <p:spPr>
            <a:xfrm>
              <a:off x="669036" y="6188964"/>
              <a:ext cx="4085844" cy="46794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99744" y="6118865"/>
              <a:ext cx="3505200" cy="662203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15137" y="6215253"/>
              <a:ext cx="4000500" cy="38252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5137" y="6215253"/>
              <a:ext cx="4000500" cy="382905"/>
            </a:xfrm>
            <a:custGeom>
              <a:avLst/>
              <a:gdLst/>
              <a:ahLst/>
              <a:cxnLst/>
              <a:rect l="l" t="t" r="r" b="b"/>
              <a:pathLst>
                <a:path w="4000500" h="382904">
                  <a:moveTo>
                    <a:pt x="0" y="63754"/>
                  </a:moveTo>
                  <a:lnTo>
                    <a:pt x="5010" y="38940"/>
                  </a:lnTo>
                  <a:lnTo>
                    <a:pt x="18675" y="18675"/>
                  </a:lnTo>
                  <a:lnTo>
                    <a:pt x="38940" y="5010"/>
                  </a:lnTo>
                  <a:lnTo>
                    <a:pt x="63753" y="0"/>
                  </a:lnTo>
                  <a:lnTo>
                    <a:pt x="3936746" y="0"/>
                  </a:lnTo>
                  <a:lnTo>
                    <a:pt x="3961548" y="5010"/>
                  </a:lnTo>
                  <a:lnTo>
                    <a:pt x="3981815" y="18675"/>
                  </a:lnTo>
                  <a:lnTo>
                    <a:pt x="3995485" y="38940"/>
                  </a:lnTo>
                  <a:lnTo>
                    <a:pt x="4000500" y="63754"/>
                  </a:lnTo>
                  <a:lnTo>
                    <a:pt x="4000500" y="318770"/>
                  </a:lnTo>
                  <a:lnTo>
                    <a:pt x="3995485" y="343583"/>
                  </a:lnTo>
                  <a:lnTo>
                    <a:pt x="3981815" y="363848"/>
                  </a:lnTo>
                  <a:lnTo>
                    <a:pt x="3961548" y="377513"/>
                  </a:lnTo>
                  <a:lnTo>
                    <a:pt x="3936746" y="382524"/>
                  </a:lnTo>
                  <a:lnTo>
                    <a:pt x="63753" y="382524"/>
                  </a:lnTo>
                  <a:lnTo>
                    <a:pt x="38940" y="377513"/>
                  </a:lnTo>
                  <a:lnTo>
                    <a:pt x="18675" y="363848"/>
                  </a:lnTo>
                  <a:lnTo>
                    <a:pt x="5010" y="343583"/>
                  </a:lnTo>
                  <a:lnTo>
                    <a:pt x="0" y="318770"/>
                  </a:lnTo>
                  <a:lnTo>
                    <a:pt x="0" y="6375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135125" y="6176264"/>
            <a:ext cx="319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2840" marR="5080" indent="-112014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Закупорюють контейнер, </a:t>
            </a:r>
            <a:r>
              <a:rPr sz="1400" spc="-10" dirty="0">
                <a:latin typeface="Arial"/>
                <a:cs typeface="Arial"/>
              </a:rPr>
              <a:t>оформляють  </a:t>
            </a:r>
            <a:r>
              <a:rPr sz="1400" spc="-5" dirty="0">
                <a:latin typeface="Arial"/>
                <a:cs typeface="Arial"/>
              </a:rPr>
              <a:t>до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267705" y="5509259"/>
            <a:ext cx="3596004" cy="662305"/>
            <a:chOff x="5267705" y="5509259"/>
            <a:chExt cx="3596004" cy="662305"/>
          </a:xfrm>
        </p:grpSpPr>
        <p:sp>
          <p:nvSpPr>
            <p:cNvPr id="51" name="object 51"/>
            <p:cNvSpPr/>
            <p:nvPr/>
          </p:nvSpPr>
          <p:spPr>
            <a:xfrm>
              <a:off x="5311901" y="5546597"/>
              <a:ext cx="3443478" cy="53425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67705" y="5509259"/>
              <a:ext cx="3595878" cy="662203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58002" y="5572886"/>
              <a:ext cx="3358133" cy="44881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58002" y="5572886"/>
              <a:ext cx="3358515" cy="448945"/>
            </a:xfrm>
            <a:custGeom>
              <a:avLst/>
              <a:gdLst/>
              <a:ahLst/>
              <a:cxnLst/>
              <a:rect l="l" t="t" r="r" b="b"/>
              <a:pathLst>
                <a:path w="3358515" h="448945">
                  <a:moveTo>
                    <a:pt x="0" y="74803"/>
                  </a:moveTo>
                  <a:lnTo>
                    <a:pt x="5883" y="45686"/>
                  </a:lnTo>
                  <a:lnTo>
                    <a:pt x="21923" y="21909"/>
                  </a:lnTo>
                  <a:lnTo>
                    <a:pt x="45702" y="5878"/>
                  </a:lnTo>
                  <a:lnTo>
                    <a:pt x="74802" y="0"/>
                  </a:lnTo>
                  <a:lnTo>
                    <a:pt x="3283330" y="0"/>
                  </a:lnTo>
                  <a:lnTo>
                    <a:pt x="3312431" y="5878"/>
                  </a:lnTo>
                  <a:lnTo>
                    <a:pt x="3336210" y="21909"/>
                  </a:lnTo>
                  <a:lnTo>
                    <a:pt x="3352250" y="45686"/>
                  </a:lnTo>
                  <a:lnTo>
                    <a:pt x="3358133" y="74803"/>
                  </a:lnTo>
                  <a:lnTo>
                    <a:pt x="3358133" y="374015"/>
                  </a:lnTo>
                  <a:lnTo>
                    <a:pt x="3352250" y="403131"/>
                  </a:lnTo>
                  <a:lnTo>
                    <a:pt x="3336210" y="426908"/>
                  </a:lnTo>
                  <a:lnTo>
                    <a:pt x="3312431" y="442939"/>
                  </a:lnTo>
                  <a:lnTo>
                    <a:pt x="3283330" y="448818"/>
                  </a:lnTo>
                  <a:lnTo>
                    <a:pt x="74802" y="448818"/>
                  </a:lnTo>
                  <a:lnTo>
                    <a:pt x="45702" y="442939"/>
                  </a:lnTo>
                  <a:lnTo>
                    <a:pt x="21923" y="426908"/>
                  </a:lnTo>
                  <a:lnTo>
                    <a:pt x="5883" y="403131"/>
                  </a:lnTo>
                  <a:lnTo>
                    <a:pt x="0" y="374015"/>
                  </a:lnTo>
                  <a:lnTo>
                    <a:pt x="0" y="7480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403341" y="5566664"/>
            <a:ext cx="3282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пахучий засіб, який </a:t>
            </a:r>
            <a:r>
              <a:rPr sz="1400" spc="-15" dirty="0">
                <a:latin typeface="Arial"/>
                <a:cs typeface="Arial"/>
              </a:rPr>
              <a:t>виготовлений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70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%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20234" y="4626838"/>
            <a:ext cx="3980815" cy="688975"/>
            <a:chOff x="4920234" y="4626838"/>
            <a:chExt cx="3980815" cy="688975"/>
          </a:xfrm>
        </p:grpSpPr>
        <p:sp>
          <p:nvSpPr>
            <p:cNvPr id="57" name="object 57"/>
            <p:cNvSpPr/>
            <p:nvPr/>
          </p:nvSpPr>
          <p:spPr>
            <a:xfrm>
              <a:off x="4958334" y="4626838"/>
              <a:ext cx="3942588" cy="662203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20234" y="4653508"/>
              <a:ext cx="3579875" cy="662203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04435" y="4653152"/>
              <a:ext cx="3857243" cy="576834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04435" y="4653152"/>
              <a:ext cx="3857625" cy="577215"/>
            </a:xfrm>
            <a:custGeom>
              <a:avLst/>
              <a:gdLst/>
              <a:ahLst/>
              <a:cxnLst/>
              <a:rect l="l" t="t" r="r" b="b"/>
              <a:pathLst>
                <a:path w="3857625" h="577214">
                  <a:moveTo>
                    <a:pt x="0" y="96139"/>
                  </a:moveTo>
                  <a:lnTo>
                    <a:pt x="7556" y="58721"/>
                  </a:lnTo>
                  <a:lnTo>
                    <a:pt x="28162" y="28162"/>
                  </a:lnTo>
                  <a:lnTo>
                    <a:pt x="58721" y="7556"/>
                  </a:lnTo>
                  <a:lnTo>
                    <a:pt x="96138" y="0"/>
                  </a:lnTo>
                  <a:lnTo>
                    <a:pt x="3761105" y="0"/>
                  </a:lnTo>
                  <a:lnTo>
                    <a:pt x="3798522" y="7556"/>
                  </a:lnTo>
                  <a:lnTo>
                    <a:pt x="3829081" y="28162"/>
                  </a:lnTo>
                  <a:lnTo>
                    <a:pt x="3849687" y="58721"/>
                  </a:lnTo>
                  <a:lnTo>
                    <a:pt x="3857243" y="96139"/>
                  </a:lnTo>
                  <a:lnTo>
                    <a:pt x="3857243" y="480695"/>
                  </a:lnTo>
                  <a:lnTo>
                    <a:pt x="3849687" y="518112"/>
                  </a:lnTo>
                  <a:lnTo>
                    <a:pt x="3829081" y="548671"/>
                  </a:lnTo>
                  <a:lnTo>
                    <a:pt x="3798522" y="569277"/>
                  </a:lnTo>
                  <a:lnTo>
                    <a:pt x="3761105" y="576834"/>
                  </a:lnTo>
                  <a:lnTo>
                    <a:pt x="96138" y="576834"/>
                  </a:lnTo>
                  <a:lnTo>
                    <a:pt x="58721" y="569277"/>
                  </a:lnTo>
                  <a:lnTo>
                    <a:pt x="28162" y="548671"/>
                  </a:lnTo>
                  <a:lnTo>
                    <a:pt x="7556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055615" y="4710938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сильнодіючий </a:t>
            </a:r>
            <a:r>
              <a:rPr sz="1400" spc="-5" dirty="0">
                <a:latin typeface="Arial"/>
                <a:cs typeface="Arial"/>
              </a:rPr>
              <a:t>засіб, який </a:t>
            </a:r>
            <a:r>
              <a:rPr sz="1400" spc="-15" dirty="0">
                <a:latin typeface="Arial"/>
                <a:cs typeface="Arial"/>
              </a:rPr>
              <a:t>виготовлений  </a:t>
            </a:r>
            <a:r>
              <a:rPr sz="1400" spc="-5" dirty="0">
                <a:latin typeface="Arial"/>
                <a:cs typeface="Arial"/>
              </a:rPr>
              <a:t>на 40 %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9474" rIns="0" bIns="0" rtlCol="0">
            <a:spAutoFit/>
          </a:bodyPr>
          <a:lstStyle/>
          <a:p>
            <a:pPr marL="2379345" marR="5080" indent="-2332990">
              <a:lnSpc>
                <a:spcPct val="108900"/>
              </a:lnSpc>
              <a:spcBef>
                <a:spcPts val="100"/>
              </a:spcBef>
            </a:pPr>
            <a:r>
              <a:rPr sz="1800" dirty="0"/>
              <a:t>5. </a:t>
            </a:r>
            <a:r>
              <a:rPr sz="1800" spc="-15" dirty="0"/>
              <a:t>ВИГОТОВЛЕННЯ </a:t>
            </a:r>
            <a:r>
              <a:rPr sz="1800" dirty="0"/>
              <a:t>РІДКИХ </a:t>
            </a:r>
            <a:r>
              <a:rPr sz="1800" spc="-10" dirty="0"/>
              <a:t>ЛІКАРСЬКИХ ФОРМ ШЛЯХОМ </a:t>
            </a:r>
            <a:r>
              <a:rPr sz="1800" spc="-15" dirty="0"/>
              <a:t>РОЗЧИНЕННЯ  </a:t>
            </a:r>
            <a:r>
              <a:rPr sz="1800" spc="-10" dirty="0"/>
              <a:t>СУХИХ ЛІКАРСЬКИХ</a:t>
            </a:r>
            <a:r>
              <a:rPr sz="1800" spc="20" dirty="0"/>
              <a:t> </a:t>
            </a:r>
            <a:r>
              <a:rPr sz="1800" dirty="0"/>
              <a:t>РЕЧОВИН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04977" y="1242822"/>
            <a:ext cx="8833485" cy="2390775"/>
            <a:chOff x="204977" y="1242822"/>
            <a:chExt cx="8833485" cy="2390775"/>
          </a:xfrm>
        </p:grpSpPr>
        <p:sp>
          <p:nvSpPr>
            <p:cNvPr id="4" name="object 4"/>
            <p:cNvSpPr/>
            <p:nvPr/>
          </p:nvSpPr>
          <p:spPr>
            <a:xfrm>
              <a:off x="204977" y="1242822"/>
              <a:ext cx="8799576" cy="23903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5739" y="1256538"/>
              <a:ext cx="8832342" cy="21328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078" y="1269111"/>
              <a:ext cx="8714232" cy="2305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078" y="1269111"/>
              <a:ext cx="8714740" cy="2305050"/>
            </a:xfrm>
            <a:custGeom>
              <a:avLst/>
              <a:gdLst/>
              <a:ahLst/>
              <a:cxnLst/>
              <a:rect l="l" t="t" r="r" b="b"/>
              <a:pathLst>
                <a:path w="8714740" h="2305050">
                  <a:moveTo>
                    <a:pt x="0" y="384175"/>
                  </a:moveTo>
                  <a:lnTo>
                    <a:pt x="2993" y="335976"/>
                  </a:lnTo>
                  <a:lnTo>
                    <a:pt x="11733" y="289566"/>
                  </a:lnTo>
                  <a:lnTo>
                    <a:pt x="25860" y="245305"/>
                  </a:lnTo>
                  <a:lnTo>
                    <a:pt x="45014" y="203553"/>
                  </a:lnTo>
                  <a:lnTo>
                    <a:pt x="68834" y="164668"/>
                  </a:lnTo>
                  <a:lnTo>
                    <a:pt x="96960" y="129011"/>
                  </a:lnTo>
                  <a:lnTo>
                    <a:pt x="129034" y="96942"/>
                  </a:lnTo>
                  <a:lnTo>
                    <a:pt x="164693" y="68819"/>
                  </a:lnTo>
                  <a:lnTo>
                    <a:pt x="203580" y="45003"/>
                  </a:lnTo>
                  <a:lnTo>
                    <a:pt x="245332" y="25854"/>
                  </a:lnTo>
                  <a:lnTo>
                    <a:pt x="289591" y="11730"/>
                  </a:lnTo>
                  <a:lnTo>
                    <a:pt x="335996" y="2992"/>
                  </a:lnTo>
                  <a:lnTo>
                    <a:pt x="384187" y="0"/>
                  </a:lnTo>
                  <a:lnTo>
                    <a:pt x="8330057" y="0"/>
                  </a:lnTo>
                  <a:lnTo>
                    <a:pt x="8378255" y="2992"/>
                  </a:lnTo>
                  <a:lnTo>
                    <a:pt x="8424665" y="11730"/>
                  </a:lnTo>
                  <a:lnTo>
                    <a:pt x="8468926" y="25854"/>
                  </a:lnTo>
                  <a:lnTo>
                    <a:pt x="8510678" y="45003"/>
                  </a:lnTo>
                  <a:lnTo>
                    <a:pt x="8549563" y="68819"/>
                  </a:lnTo>
                  <a:lnTo>
                    <a:pt x="8585220" y="96942"/>
                  </a:lnTo>
                  <a:lnTo>
                    <a:pt x="8617289" y="129011"/>
                  </a:lnTo>
                  <a:lnTo>
                    <a:pt x="8645412" y="164668"/>
                  </a:lnTo>
                  <a:lnTo>
                    <a:pt x="8669228" y="203553"/>
                  </a:lnTo>
                  <a:lnTo>
                    <a:pt x="8688377" y="245305"/>
                  </a:lnTo>
                  <a:lnTo>
                    <a:pt x="8702501" y="289566"/>
                  </a:lnTo>
                  <a:lnTo>
                    <a:pt x="8711239" y="335976"/>
                  </a:lnTo>
                  <a:lnTo>
                    <a:pt x="8714232" y="384175"/>
                  </a:lnTo>
                  <a:lnTo>
                    <a:pt x="8714232" y="1920875"/>
                  </a:lnTo>
                  <a:lnTo>
                    <a:pt x="8711239" y="1969073"/>
                  </a:lnTo>
                  <a:lnTo>
                    <a:pt x="8702501" y="2015483"/>
                  </a:lnTo>
                  <a:lnTo>
                    <a:pt x="8688377" y="2059744"/>
                  </a:lnTo>
                  <a:lnTo>
                    <a:pt x="8669228" y="2101496"/>
                  </a:lnTo>
                  <a:lnTo>
                    <a:pt x="8645412" y="2140381"/>
                  </a:lnTo>
                  <a:lnTo>
                    <a:pt x="8617289" y="2176038"/>
                  </a:lnTo>
                  <a:lnTo>
                    <a:pt x="8585220" y="2208107"/>
                  </a:lnTo>
                  <a:lnTo>
                    <a:pt x="8549563" y="2236230"/>
                  </a:lnTo>
                  <a:lnTo>
                    <a:pt x="8510678" y="2260046"/>
                  </a:lnTo>
                  <a:lnTo>
                    <a:pt x="8468926" y="2279195"/>
                  </a:lnTo>
                  <a:lnTo>
                    <a:pt x="8424665" y="2293319"/>
                  </a:lnTo>
                  <a:lnTo>
                    <a:pt x="8378255" y="2302057"/>
                  </a:lnTo>
                  <a:lnTo>
                    <a:pt x="8330057" y="2305050"/>
                  </a:lnTo>
                  <a:lnTo>
                    <a:pt x="384187" y="2305050"/>
                  </a:lnTo>
                  <a:lnTo>
                    <a:pt x="335996" y="2302057"/>
                  </a:lnTo>
                  <a:lnTo>
                    <a:pt x="289591" y="2293319"/>
                  </a:lnTo>
                  <a:lnTo>
                    <a:pt x="245332" y="2279195"/>
                  </a:lnTo>
                  <a:lnTo>
                    <a:pt x="203580" y="2260046"/>
                  </a:lnTo>
                  <a:lnTo>
                    <a:pt x="164693" y="2236230"/>
                  </a:lnTo>
                  <a:lnTo>
                    <a:pt x="129034" y="2208107"/>
                  </a:lnTo>
                  <a:lnTo>
                    <a:pt x="96960" y="2176038"/>
                  </a:lnTo>
                  <a:lnTo>
                    <a:pt x="68834" y="2140381"/>
                  </a:lnTo>
                  <a:lnTo>
                    <a:pt x="45014" y="2101496"/>
                  </a:lnTo>
                  <a:lnTo>
                    <a:pt x="25860" y="2059744"/>
                  </a:lnTo>
                  <a:lnTo>
                    <a:pt x="11733" y="2015483"/>
                  </a:lnTo>
                  <a:lnTo>
                    <a:pt x="2993" y="1969073"/>
                  </a:lnTo>
                  <a:lnTo>
                    <a:pt x="0" y="1920875"/>
                  </a:lnTo>
                  <a:lnTo>
                    <a:pt x="0" y="384175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86588" y="1334769"/>
            <a:ext cx="8479155" cy="4648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Рідкі </a:t>
            </a:r>
            <a:r>
              <a:rPr sz="2000" spc="-5" dirty="0">
                <a:latin typeface="Arial"/>
                <a:cs typeface="Arial"/>
              </a:rPr>
              <a:t>лікарські форми, до складу яких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spc="-5" dirty="0">
                <a:latin typeface="Arial"/>
                <a:cs typeface="Arial"/>
              </a:rPr>
              <a:t>сухі </a:t>
            </a:r>
            <a:r>
              <a:rPr sz="2000" dirty="0">
                <a:latin typeface="Arial"/>
                <a:cs typeface="Arial"/>
              </a:rPr>
              <a:t>лікарські </a:t>
            </a:r>
            <a:r>
              <a:rPr sz="2000" spc="-15" dirty="0">
                <a:latin typeface="Arial"/>
                <a:cs typeface="Arial"/>
              </a:rPr>
              <a:t>речовини </a:t>
            </a:r>
            <a:r>
              <a:rPr sz="2000" spc="-5" dirty="0">
                <a:latin typeface="Arial"/>
                <a:cs typeface="Arial"/>
              </a:rPr>
              <a:t>у  сумарної кількості 3 % і більше від </a:t>
            </a:r>
            <a:r>
              <a:rPr sz="2000" dirty="0">
                <a:latin typeface="Arial"/>
                <a:cs typeface="Arial"/>
              </a:rPr>
              <a:t>об'єму </a:t>
            </a:r>
            <a:r>
              <a:rPr sz="2000" spc="-5" dirty="0">
                <a:latin typeface="Arial"/>
                <a:cs typeface="Arial"/>
              </a:rPr>
              <a:t>мікстури, при відсутності  </a:t>
            </a:r>
            <a:r>
              <a:rPr sz="2000" spc="-10" dirty="0">
                <a:latin typeface="Arial"/>
                <a:cs typeface="Arial"/>
              </a:rPr>
              <a:t>концентрованих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25" dirty="0">
                <a:latin typeface="Arial"/>
                <a:cs typeface="Arial"/>
              </a:rPr>
              <a:t>виготовляють </a:t>
            </a:r>
            <a:r>
              <a:rPr sz="2000" spc="-10" dirty="0">
                <a:latin typeface="Arial"/>
                <a:cs typeface="Arial"/>
              </a:rPr>
              <a:t>шляхом </a:t>
            </a:r>
            <a:r>
              <a:rPr sz="2000" spc="-15" dirty="0">
                <a:latin typeface="Arial"/>
                <a:cs typeface="Arial"/>
              </a:rPr>
              <a:t>розчинення </a:t>
            </a:r>
            <a:r>
              <a:rPr sz="2000" spc="-5" dirty="0">
                <a:latin typeface="Arial"/>
                <a:cs typeface="Arial"/>
              </a:rPr>
              <a:t>у  </a:t>
            </a:r>
            <a:r>
              <a:rPr sz="2000" spc="-10" dirty="0">
                <a:latin typeface="Arial"/>
                <a:cs typeface="Arial"/>
              </a:rPr>
              <a:t>розрахованому </a:t>
            </a:r>
            <a:r>
              <a:rPr sz="2000" spc="-5" dirty="0">
                <a:latin typeface="Arial"/>
                <a:cs typeface="Arial"/>
              </a:rPr>
              <a:t>об'ємі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0" dirty="0">
                <a:latin typeface="Arial"/>
                <a:cs typeface="Arial"/>
              </a:rPr>
              <a:t>урахуванням </a:t>
            </a:r>
            <a:r>
              <a:rPr sz="2000" spc="-15" dirty="0">
                <a:latin typeface="Arial"/>
                <a:cs typeface="Arial"/>
              </a:rPr>
              <a:t>КЗО, тобто </a:t>
            </a:r>
            <a:r>
              <a:rPr sz="2000" spc="-5" dirty="0">
                <a:latin typeface="Arial"/>
                <a:cs typeface="Arial"/>
              </a:rPr>
              <a:t>об'єм </a:t>
            </a:r>
            <a:r>
              <a:rPr sz="2000" spc="-20" dirty="0">
                <a:latin typeface="Arial"/>
                <a:cs typeface="Arial"/>
              </a:rPr>
              <a:t>води, </a:t>
            </a:r>
            <a:r>
              <a:rPr sz="2000" spc="-25" dirty="0">
                <a:latin typeface="Arial"/>
                <a:cs typeface="Arial"/>
              </a:rPr>
              <a:t>що  </a:t>
            </a:r>
            <a:r>
              <a:rPr sz="2000" spc="-5" dirty="0">
                <a:latin typeface="Arial"/>
                <a:cs typeface="Arial"/>
              </a:rPr>
              <a:t>витискається </a:t>
            </a:r>
            <a:r>
              <a:rPr sz="2000" spc="-10" dirty="0">
                <a:latin typeface="Arial"/>
                <a:cs typeface="Arial"/>
              </a:rPr>
              <a:t>сухою речовиною </a:t>
            </a:r>
            <a:r>
              <a:rPr sz="2000" spc="-5" dirty="0">
                <a:latin typeface="Arial"/>
                <a:cs typeface="Arial"/>
              </a:rPr>
              <a:t>при </a:t>
            </a:r>
            <a:r>
              <a:rPr sz="2000" spc="-15" dirty="0">
                <a:latin typeface="Arial"/>
                <a:cs typeface="Arial"/>
              </a:rPr>
              <a:t>розчинені,  </a:t>
            </a:r>
            <a:r>
              <a:rPr sz="2000" dirty="0">
                <a:latin typeface="Arial"/>
                <a:cs typeface="Arial"/>
              </a:rPr>
              <a:t>перевищує </a:t>
            </a:r>
            <a:r>
              <a:rPr sz="2000" spc="-5" dirty="0">
                <a:latin typeface="Arial"/>
                <a:cs typeface="Arial"/>
              </a:rPr>
              <a:t>норму  </a:t>
            </a:r>
            <a:r>
              <a:rPr sz="2000" spc="-10" dirty="0">
                <a:latin typeface="Arial"/>
                <a:cs typeface="Arial"/>
              </a:rPr>
              <a:t>допустимих відхилень </a:t>
            </a:r>
            <a:r>
              <a:rPr sz="2000" dirty="0">
                <a:latin typeface="Arial"/>
                <a:cs typeface="Arial"/>
              </a:rPr>
              <a:t>(наказ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marL="161925" algn="just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Rp.: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iodidi</a:t>
            </a:r>
            <a:endParaRPr sz="1800">
              <a:latin typeface="Arial"/>
              <a:cs typeface="Arial"/>
            </a:endParaRPr>
          </a:p>
          <a:p>
            <a:pPr marL="661670" marR="5115560" indent="8255" algn="just">
              <a:lnSpc>
                <a:spcPct val="120000"/>
              </a:lnSpc>
              <a:tabLst>
                <a:tab pos="2769235" algn="l"/>
              </a:tabLst>
            </a:pPr>
            <a:r>
              <a:rPr sz="1800" b="1" dirty="0">
                <a:latin typeface="Arial"/>
                <a:cs typeface="Arial"/>
              </a:rPr>
              <a:t>Natrii bromidi ana 5,0  </a:t>
            </a:r>
            <a:r>
              <a:rPr sz="1800" b="1" spc="-5" dirty="0">
                <a:latin typeface="Arial"/>
                <a:cs typeface="Arial"/>
              </a:rPr>
              <a:t>Glucosi	15,0  Aquae purificatae 180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669925" algn="just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479425">
              <a:lnSpc>
                <a:spcPct val="100000"/>
              </a:lnSpc>
              <a:tabLst>
                <a:tab pos="3603625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0409" y="215138"/>
            <a:ext cx="791019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337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pc="-5" dirty="0"/>
              <a:t>3</a:t>
            </a:r>
            <a:r>
              <a:rPr spc="135" dirty="0"/>
              <a:t> </a:t>
            </a:r>
            <a:r>
              <a:rPr spc="-5" dirty="0"/>
              <a:t>%</a:t>
            </a:r>
          </a:p>
          <a:p>
            <a:pPr marL="3240405">
              <a:lnSpc>
                <a:spcPct val="100000"/>
              </a:lnSpc>
            </a:pPr>
            <a:r>
              <a:rPr spc="-70" dirty="0"/>
              <a:t>ТА</a:t>
            </a:r>
            <a:r>
              <a:rPr dirty="0"/>
              <a:t> </a:t>
            </a:r>
            <a:r>
              <a:rPr spc="-5" dirty="0"/>
              <a:t>БІЛЬШЕ</a:t>
            </a:r>
          </a:p>
        </p:txBody>
      </p:sp>
      <p:sp>
        <p:nvSpPr>
          <p:cNvPr id="10" name="object 10"/>
          <p:cNvSpPr/>
          <p:nvPr/>
        </p:nvSpPr>
        <p:spPr>
          <a:xfrm>
            <a:off x="6300978" y="4149852"/>
            <a:ext cx="1707642" cy="22776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0737" y="1003300"/>
            <a:ext cx="4477385" cy="5651500"/>
            <a:chOff x="820737" y="1003300"/>
            <a:chExt cx="4477385" cy="5651500"/>
          </a:xfrm>
        </p:grpSpPr>
        <p:sp>
          <p:nvSpPr>
            <p:cNvPr id="4" name="object 4"/>
            <p:cNvSpPr/>
            <p:nvPr/>
          </p:nvSpPr>
          <p:spPr>
            <a:xfrm>
              <a:off x="827087" y="1009650"/>
              <a:ext cx="4464050" cy="5638800"/>
            </a:xfrm>
            <a:custGeom>
              <a:avLst/>
              <a:gdLst/>
              <a:ahLst/>
              <a:cxnLst/>
              <a:rect l="l" t="t" r="r" b="b"/>
              <a:pathLst>
                <a:path w="4464050" h="5638800">
                  <a:moveTo>
                    <a:pt x="4464050" y="0"/>
                  </a:moveTo>
                  <a:lnTo>
                    <a:pt x="0" y="0"/>
                  </a:lnTo>
                  <a:lnTo>
                    <a:pt x="0" y="5638800"/>
                  </a:lnTo>
                  <a:lnTo>
                    <a:pt x="4464050" y="5638800"/>
                  </a:lnTo>
                  <a:lnTo>
                    <a:pt x="446405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7087" y="1003300"/>
              <a:ext cx="4464685" cy="5651500"/>
            </a:xfrm>
            <a:custGeom>
              <a:avLst/>
              <a:gdLst/>
              <a:ahLst/>
              <a:cxnLst/>
              <a:rect l="l" t="t" r="r" b="b"/>
              <a:pathLst>
                <a:path w="4464685" h="5651500">
                  <a:moveTo>
                    <a:pt x="0" y="0"/>
                  </a:moveTo>
                  <a:lnTo>
                    <a:pt x="0" y="5651500"/>
                  </a:lnTo>
                </a:path>
                <a:path w="4464685" h="5651500">
                  <a:moveTo>
                    <a:pt x="4464113" y="0"/>
                  </a:moveTo>
                  <a:lnTo>
                    <a:pt x="4464113" y="5651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0737" y="1003300"/>
              <a:ext cx="4477385" cy="12700"/>
            </a:xfrm>
            <a:custGeom>
              <a:avLst/>
              <a:gdLst/>
              <a:ahLst/>
              <a:cxnLst/>
              <a:rect l="l" t="t" r="r" b="b"/>
              <a:pathLst>
                <a:path w="4477385" h="12700">
                  <a:moveTo>
                    <a:pt x="0" y="12700"/>
                  </a:moveTo>
                  <a:lnTo>
                    <a:pt x="4476813" y="12700"/>
                  </a:lnTo>
                  <a:lnTo>
                    <a:pt x="4476813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0737" y="6648450"/>
              <a:ext cx="4477385" cy="0"/>
            </a:xfrm>
            <a:custGeom>
              <a:avLst/>
              <a:gdLst/>
              <a:ahLst/>
              <a:cxnLst/>
              <a:rect l="l" t="t" r="r" b="b"/>
              <a:pathLst>
                <a:path w="4477385">
                  <a:moveTo>
                    <a:pt x="0" y="0"/>
                  </a:moveTo>
                  <a:lnTo>
                    <a:pt x="447681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06017" y="1036319"/>
            <a:ext cx="32994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1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ППК </a:t>
            </a:r>
            <a:r>
              <a:rPr sz="1800" b="1" spc="-10" dirty="0">
                <a:latin typeface="Arial"/>
                <a:cs typeface="Arial"/>
              </a:rPr>
              <a:t>(зворотний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Vзаг</a:t>
            </a:r>
            <a:r>
              <a:rPr sz="1600" b="1" spc="-10" dirty="0">
                <a:latin typeface="Arial"/>
                <a:cs typeface="Arial"/>
              </a:rPr>
              <a:t>.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180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6017" y="1585467"/>
            <a:ext cx="10928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%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7432" y="1585467"/>
            <a:ext cx="13227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15,0</a:t>
            </a:r>
            <a:endParaRPr sz="1600">
              <a:latin typeface="Arial"/>
              <a:cs typeface="Arial"/>
            </a:endParaRPr>
          </a:p>
          <a:p>
            <a:pPr marL="32384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100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6017" y="2073148"/>
            <a:ext cx="416306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х = </a:t>
            </a:r>
            <a:r>
              <a:rPr sz="1600" b="1" spc="-5" dirty="0">
                <a:latin typeface="Arial"/>
                <a:cs typeface="Arial"/>
              </a:rPr>
              <a:t>(15,0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10" dirty="0">
                <a:latin typeface="Arial"/>
                <a:cs typeface="Arial"/>
              </a:rPr>
              <a:t>100) </a:t>
            </a:r>
            <a:r>
              <a:rPr sz="1600" b="1" dirty="0">
                <a:latin typeface="Arial"/>
                <a:cs typeface="Arial"/>
              </a:rPr>
              <a:t>/ </a:t>
            </a: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8,3 </a:t>
            </a:r>
            <a:r>
              <a:rPr sz="1600" b="1" dirty="0">
                <a:latin typeface="Arial"/>
                <a:cs typeface="Arial"/>
              </a:rPr>
              <a:t>% &gt; 3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 marR="727710">
              <a:lnSpc>
                <a:spcPct val="100000"/>
              </a:lnSpc>
              <a:spcBef>
                <a:spcPts val="5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5" dirty="0">
                <a:latin typeface="Arial"/>
                <a:cs typeface="Arial"/>
              </a:rPr>
              <a:t>глюкози (вол. </a:t>
            </a:r>
            <a:r>
              <a:rPr sz="1600" b="1" spc="-5" dirty="0">
                <a:latin typeface="Arial"/>
                <a:cs typeface="Arial"/>
              </a:rPr>
              <a:t>10 %)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0,69  0,69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5" dirty="0">
                <a:latin typeface="Arial"/>
                <a:cs typeface="Arial"/>
              </a:rPr>
              <a:t>15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spc="-5" dirty="0">
                <a:latin typeface="Arial"/>
                <a:cs typeface="Arial"/>
              </a:rPr>
              <a:t>(об'єм </a:t>
            </a:r>
            <a:r>
              <a:rPr sz="1600" b="1" spc="-10" dirty="0">
                <a:latin typeface="Arial"/>
                <a:cs typeface="Arial"/>
              </a:rPr>
              <a:t>води,  </a:t>
            </a:r>
            <a:r>
              <a:rPr sz="1600" b="1" spc="-15" dirty="0">
                <a:latin typeface="Arial"/>
                <a:cs typeface="Arial"/>
              </a:rPr>
              <a:t>що </a:t>
            </a:r>
            <a:r>
              <a:rPr sz="1600" b="1" dirty="0">
                <a:latin typeface="Arial"/>
                <a:cs typeface="Arial"/>
              </a:rPr>
              <a:t>витісняється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глюкозою)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норма </a:t>
            </a:r>
            <a:r>
              <a:rPr sz="1600" b="1" spc="-15" dirty="0">
                <a:latin typeface="Arial"/>
                <a:cs typeface="Arial"/>
              </a:rPr>
              <a:t>допустимого </a:t>
            </a:r>
            <a:r>
              <a:rPr sz="1600" b="1" spc="-10" dirty="0">
                <a:latin typeface="Arial"/>
                <a:cs typeface="Arial"/>
              </a:rPr>
              <a:t>відхилення </a:t>
            </a:r>
            <a:r>
              <a:rPr sz="1600" b="1" dirty="0">
                <a:latin typeface="Arial"/>
                <a:cs typeface="Arial"/>
              </a:rPr>
              <a:t>– 2 % від  </a:t>
            </a:r>
            <a:r>
              <a:rPr sz="1600" b="1" spc="-5" dirty="0">
                <a:latin typeface="Arial"/>
                <a:cs typeface="Arial"/>
              </a:rPr>
              <a:t>об'єму 150-200</a:t>
            </a:r>
            <a:r>
              <a:rPr sz="1600" b="1" dirty="0">
                <a:latin typeface="Arial"/>
                <a:cs typeface="Arial"/>
              </a:rPr>
              <a:t> 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</a:t>
            </a:r>
            <a:r>
              <a:rPr sz="1600" b="1" spc="-5" dirty="0">
                <a:latin typeface="Arial"/>
                <a:cs typeface="Arial"/>
              </a:rPr>
              <a:t>100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3167" y="4023614"/>
            <a:ext cx="3494404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3714" algn="l"/>
              </a:tabLst>
            </a:pPr>
            <a:r>
              <a:rPr sz="1600" b="1" spc="-5" dirty="0">
                <a:latin typeface="Arial"/>
                <a:cs typeface="Arial"/>
              </a:rPr>
              <a:t>3,6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	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мл &lt; </a:t>
            </a:r>
            <a:r>
              <a:rPr sz="1600" b="1" spc="-5" dirty="0">
                <a:latin typeface="Arial"/>
                <a:cs typeface="Arial"/>
              </a:rPr>
              <a:t>3,6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6017" y="4146346"/>
            <a:ext cx="3596004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" indent="720725">
              <a:lnSpc>
                <a:spcPct val="15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0" dirty="0">
                <a:latin typeface="Arial"/>
                <a:cs typeface="Arial"/>
              </a:rPr>
              <a:t>необхідно </a:t>
            </a:r>
            <a:r>
              <a:rPr sz="1600" b="1" spc="-15" dirty="0">
                <a:latin typeface="Arial"/>
                <a:cs typeface="Arial"/>
              </a:rPr>
              <a:t>враховувати  </a:t>
            </a: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калію йодиду 20 </a:t>
            </a:r>
            <a:r>
              <a:rPr sz="1600" b="1" dirty="0">
                <a:latin typeface="Arial"/>
                <a:cs typeface="Arial"/>
              </a:rPr>
              <a:t>% (1 :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натрію броміду 20 </a:t>
            </a:r>
            <a:r>
              <a:rPr sz="1600" b="1" dirty="0">
                <a:latin typeface="Arial"/>
                <a:cs typeface="Arial"/>
              </a:rPr>
              <a:t>% (1 :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10" dirty="0">
                <a:latin typeface="Arial"/>
                <a:cs typeface="Arial"/>
              </a:rPr>
              <a:t>Води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очищеної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(25 + 25 + 10,35)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=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20" dirty="0">
                <a:latin typeface="Arial"/>
                <a:cs typeface="Arial"/>
              </a:rPr>
              <a:t>119,65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dirty="0">
                <a:latin typeface="Symbol"/>
                <a:cs typeface="Symbol"/>
              </a:rPr>
              <a:t>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Arial"/>
                <a:cs typeface="Arial"/>
              </a:rPr>
              <a:t>120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155" marR="5080" indent="33274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pc="-5" dirty="0"/>
              <a:t>3</a:t>
            </a:r>
            <a:r>
              <a:rPr spc="135" dirty="0"/>
              <a:t> </a:t>
            </a:r>
            <a:r>
              <a:rPr spc="-5" dirty="0"/>
              <a:t>%</a:t>
            </a:r>
          </a:p>
          <a:p>
            <a:pPr marL="3705225">
              <a:lnSpc>
                <a:spcPct val="100000"/>
              </a:lnSpc>
            </a:pPr>
            <a:r>
              <a:rPr spc="-70" dirty="0"/>
              <a:t>ТА</a:t>
            </a:r>
            <a:r>
              <a:rPr dirty="0"/>
              <a:t> </a:t>
            </a:r>
            <a:r>
              <a:rPr spc="-5" dirty="0"/>
              <a:t>БІЛЬШЕ</a:t>
            </a:r>
          </a:p>
        </p:txBody>
      </p:sp>
      <p:sp>
        <p:nvSpPr>
          <p:cNvPr id="15" name="object 15"/>
          <p:cNvSpPr/>
          <p:nvPr/>
        </p:nvSpPr>
        <p:spPr>
          <a:xfrm>
            <a:off x="5670803" y="2079498"/>
            <a:ext cx="2952750" cy="28795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65200" y="1189100"/>
            <a:ext cx="4910455" cy="3973829"/>
            <a:chOff x="965200" y="1189100"/>
            <a:chExt cx="4910455" cy="3973829"/>
          </a:xfrm>
        </p:grpSpPr>
        <p:sp>
          <p:nvSpPr>
            <p:cNvPr id="4" name="object 4"/>
            <p:cNvSpPr/>
            <p:nvPr/>
          </p:nvSpPr>
          <p:spPr>
            <a:xfrm>
              <a:off x="971550" y="1195323"/>
              <a:ext cx="4897755" cy="3961129"/>
            </a:xfrm>
            <a:custGeom>
              <a:avLst/>
              <a:gdLst/>
              <a:ahLst/>
              <a:cxnLst/>
              <a:rect l="l" t="t" r="r" b="b"/>
              <a:pathLst>
                <a:path w="4897755" h="3961129">
                  <a:moveTo>
                    <a:pt x="4897501" y="0"/>
                  </a:moveTo>
                  <a:lnTo>
                    <a:pt x="0" y="0"/>
                  </a:lnTo>
                  <a:lnTo>
                    <a:pt x="0" y="3960876"/>
                  </a:lnTo>
                  <a:lnTo>
                    <a:pt x="4897501" y="3960876"/>
                  </a:lnTo>
                  <a:lnTo>
                    <a:pt x="4897501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1550" y="1189100"/>
              <a:ext cx="4897755" cy="3973829"/>
            </a:xfrm>
            <a:custGeom>
              <a:avLst/>
              <a:gdLst/>
              <a:ahLst/>
              <a:cxnLst/>
              <a:rect l="l" t="t" r="r" b="b"/>
              <a:pathLst>
                <a:path w="4897755" h="3973829">
                  <a:moveTo>
                    <a:pt x="0" y="0"/>
                  </a:moveTo>
                  <a:lnTo>
                    <a:pt x="0" y="3973449"/>
                  </a:lnTo>
                </a:path>
                <a:path w="4897755" h="3973829">
                  <a:moveTo>
                    <a:pt x="4897501" y="0"/>
                  </a:moveTo>
                  <a:lnTo>
                    <a:pt x="4897501" y="39734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5200" y="1189100"/>
              <a:ext cx="4910455" cy="12700"/>
            </a:xfrm>
            <a:custGeom>
              <a:avLst/>
              <a:gdLst/>
              <a:ahLst/>
              <a:cxnLst/>
              <a:rect l="l" t="t" r="r" b="b"/>
              <a:pathLst>
                <a:path w="4910455" h="12700">
                  <a:moveTo>
                    <a:pt x="0" y="12700"/>
                  </a:moveTo>
                  <a:lnTo>
                    <a:pt x="4910201" y="12700"/>
                  </a:lnTo>
                  <a:lnTo>
                    <a:pt x="491020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5200" y="5156199"/>
              <a:ext cx="4910455" cy="0"/>
            </a:xfrm>
            <a:custGeom>
              <a:avLst/>
              <a:gdLst/>
              <a:ahLst/>
              <a:cxnLst/>
              <a:rect l="l" t="t" r="r" b="b"/>
              <a:pathLst>
                <a:path w="4910455">
                  <a:moveTo>
                    <a:pt x="0" y="0"/>
                  </a:moveTo>
                  <a:lnTo>
                    <a:pt x="49102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53032" y="1222502"/>
            <a:ext cx="35464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ППК </a:t>
            </a:r>
            <a:r>
              <a:rPr sz="1800" b="1" spc="-5" dirty="0">
                <a:latin typeface="Arial"/>
                <a:cs typeface="Arial"/>
              </a:rPr>
              <a:t>(лицевий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tabLst>
                <a:tab pos="2742565" algn="l"/>
              </a:tabLst>
            </a:pPr>
            <a:r>
              <a:rPr sz="1800" b="1" spc="-5" dirty="0">
                <a:latin typeface="Arial"/>
                <a:cs typeface="Arial"/>
              </a:rPr>
              <a:t>Дата	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41061" y="2319782"/>
            <a:ext cx="788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08634" algn="l"/>
              </a:tabLst>
            </a:pPr>
            <a:r>
              <a:rPr sz="1800" b="1" spc="-5" dirty="0">
                <a:latin typeface="Arial"/>
                <a:cs typeface="Arial"/>
              </a:rPr>
              <a:t>1</a:t>
            </a:r>
            <a:r>
              <a:rPr sz="1800" b="1" dirty="0">
                <a:latin typeface="Arial"/>
                <a:cs typeface="Arial"/>
              </a:rPr>
              <a:t>2</a:t>
            </a:r>
            <a:r>
              <a:rPr sz="1800" b="1" spc="-5" dirty="0">
                <a:latin typeface="Arial"/>
                <a:cs typeface="Arial"/>
              </a:rPr>
              <a:t>0</a:t>
            </a:r>
            <a:r>
              <a:rPr sz="1800" b="1" dirty="0">
                <a:latin typeface="Arial"/>
                <a:cs typeface="Arial"/>
              </a:rPr>
              <a:t>	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1861" y="2319782"/>
            <a:ext cx="36664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Aquae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purificatae  Glucosi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15,0</a:t>
            </a:r>
            <a:endParaRPr sz="1800">
              <a:latin typeface="Arial"/>
              <a:cs typeface="Arial"/>
            </a:endParaRPr>
          </a:p>
          <a:p>
            <a:pPr marL="8255">
              <a:lnSpc>
                <a:spcPct val="100000"/>
              </a:lnSpc>
              <a:tabLst>
                <a:tab pos="2458720" algn="l"/>
              </a:tabLst>
            </a:pPr>
            <a:r>
              <a:rPr sz="1800" b="1" spc="-5" dirty="0">
                <a:latin typeface="Arial"/>
                <a:cs typeface="Arial"/>
              </a:rPr>
              <a:t>Solutionis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iodidi	20 % (1 </a:t>
            </a:r>
            <a:r>
              <a:rPr sz="1800" b="1" dirty="0">
                <a:latin typeface="Arial"/>
                <a:cs typeface="Arial"/>
              </a:rPr>
              <a:t>: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5)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53050" y="2868421"/>
            <a:ext cx="596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25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85365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Solutionis </a:t>
            </a:r>
            <a:r>
              <a:rPr dirty="0"/>
              <a:t>Natrii </a:t>
            </a:r>
            <a:r>
              <a:rPr spc="-5" dirty="0"/>
              <a:t>bromidi </a:t>
            </a:r>
            <a:r>
              <a:rPr dirty="0"/>
              <a:t>20 % (1 : 5) 25</a:t>
            </a:r>
            <a:r>
              <a:rPr spc="-20" dirty="0"/>
              <a:t> </a:t>
            </a:r>
            <a:r>
              <a:rPr dirty="0"/>
              <a:t>ml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/>
          </a:p>
          <a:p>
            <a:pPr marR="2298700" algn="ctr">
              <a:lnSpc>
                <a:spcPct val="100000"/>
              </a:lnSpc>
            </a:pPr>
            <a:r>
              <a:rPr u="none" spc="-45" dirty="0"/>
              <a:t>Vзаг. </a:t>
            </a:r>
            <a:r>
              <a:rPr u="none" dirty="0"/>
              <a:t>= </a:t>
            </a:r>
            <a:r>
              <a:rPr u="none" spc="-5" dirty="0"/>
              <a:t>180</a:t>
            </a:r>
            <a:r>
              <a:rPr u="none" spc="35" dirty="0"/>
              <a:t> </a:t>
            </a:r>
            <a:r>
              <a:rPr u="none" dirty="0"/>
              <a:t>ml</a:t>
            </a:r>
          </a:p>
          <a:p>
            <a:pPr>
              <a:lnSpc>
                <a:spcPct val="100000"/>
              </a:lnSpc>
            </a:pPr>
            <a:endParaRPr sz="2050"/>
          </a:p>
          <a:p>
            <a:pPr marL="1352550">
              <a:lnSpc>
                <a:spcPct val="100000"/>
              </a:lnSpc>
              <a:spcBef>
                <a:spcPts val="5"/>
              </a:spcBef>
            </a:pPr>
            <a:r>
              <a:rPr sz="1600" u="none" spc="-10" dirty="0"/>
              <a:t>Приготував</a:t>
            </a:r>
            <a:r>
              <a:rPr sz="1600" u="none" dirty="0"/>
              <a:t> :</a:t>
            </a:r>
            <a:endParaRPr sz="1600"/>
          </a:p>
          <a:p>
            <a:pPr marL="1352550">
              <a:lnSpc>
                <a:spcPct val="100000"/>
              </a:lnSpc>
              <a:spcBef>
                <a:spcPts val="40"/>
              </a:spcBef>
            </a:pPr>
            <a:r>
              <a:rPr sz="1600" u="none" dirty="0"/>
              <a:t>Перевірив</a:t>
            </a:r>
            <a:r>
              <a:rPr sz="1600" u="none" spc="-5" dirty="0"/>
              <a:t> </a:t>
            </a:r>
            <a:r>
              <a:rPr sz="1600" u="none" dirty="0"/>
              <a:t>:</a:t>
            </a:r>
            <a:endParaRPr sz="1600"/>
          </a:p>
          <a:p>
            <a:pPr>
              <a:lnSpc>
                <a:spcPct val="100000"/>
              </a:lnSpc>
            </a:pPr>
            <a:endParaRPr sz="1600"/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/>
          </a:p>
          <a:p>
            <a:pPr marL="12700" marR="5080" indent="626745" algn="just">
              <a:lnSpc>
                <a:spcPct val="100000"/>
              </a:lnSpc>
            </a:pPr>
            <a:r>
              <a:rPr u="none" spc="-5" dirty="0">
                <a:latin typeface="Carlito"/>
                <a:cs typeface="Carlito"/>
              </a:rPr>
              <a:t>Оформлен</a:t>
            </a:r>
            <a:r>
              <a:rPr u="none" spc="-5" dirty="0"/>
              <a:t>ня до від</a:t>
            </a:r>
            <a:r>
              <a:rPr u="none" spc="-5" dirty="0">
                <a:latin typeface="Carlito"/>
                <a:cs typeface="Carlito"/>
              </a:rPr>
              <a:t>пуску </a:t>
            </a:r>
            <a:r>
              <a:rPr u="none" dirty="0">
                <a:latin typeface="Carlito"/>
                <a:cs typeface="Carlito"/>
              </a:rPr>
              <a:t>: № </a:t>
            </a:r>
            <a:r>
              <a:rPr u="none" spc="-5" dirty="0">
                <a:latin typeface="Carlito"/>
                <a:cs typeface="Carlito"/>
              </a:rPr>
              <a:t>рецепт</a:t>
            </a:r>
            <a:r>
              <a:rPr u="none" spc="-5" dirty="0"/>
              <a:t>у</a:t>
            </a:r>
            <a:r>
              <a:rPr u="none" spc="-5" dirty="0">
                <a:latin typeface="Carlito"/>
                <a:cs typeface="Carlito"/>
              </a:rPr>
              <a:t>, </a:t>
            </a:r>
            <a:r>
              <a:rPr u="none" spc="-10" dirty="0"/>
              <a:t>е</a:t>
            </a:r>
            <a:r>
              <a:rPr u="none" spc="-10" dirty="0">
                <a:latin typeface="Carlito"/>
                <a:cs typeface="Carlito"/>
              </a:rPr>
              <a:t>тикетк</a:t>
            </a:r>
            <a:r>
              <a:rPr u="none" spc="-10" dirty="0"/>
              <a:t>и </a:t>
            </a:r>
            <a:r>
              <a:rPr u="none" dirty="0">
                <a:latin typeface="Carlito"/>
                <a:cs typeface="Carlito"/>
              </a:rPr>
              <a:t>«Внутр</a:t>
            </a:r>
            <a:r>
              <a:rPr u="none" dirty="0"/>
              <a:t>ішнє</a:t>
            </a:r>
            <a:r>
              <a:rPr u="none" dirty="0">
                <a:latin typeface="Carlito"/>
                <a:cs typeface="Carlito"/>
              </a:rPr>
              <a:t>»,  </a:t>
            </a:r>
            <a:r>
              <a:rPr u="none" spc="-10" dirty="0">
                <a:latin typeface="Carlito"/>
                <a:cs typeface="Carlito"/>
              </a:rPr>
              <a:t>(«М</a:t>
            </a:r>
            <a:r>
              <a:rPr u="none" spc="-10" dirty="0"/>
              <a:t>і</a:t>
            </a:r>
            <a:r>
              <a:rPr u="none" spc="-10" dirty="0">
                <a:latin typeface="Carlito"/>
                <a:cs typeface="Carlito"/>
              </a:rPr>
              <a:t>кстура») </a:t>
            </a:r>
            <a:r>
              <a:rPr u="none" spc="-5" dirty="0">
                <a:latin typeface="Carlito"/>
                <a:cs typeface="Carlito"/>
              </a:rPr>
              <a:t>«</a:t>
            </a:r>
            <a:r>
              <a:rPr u="none" spc="-5" dirty="0"/>
              <a:t>Зберігати </a:t>
            </a:r>
            <a:r>
              <a:rPr u="none" dirty="0"/>
              <a:t>у </a:t>
            </a:r>
            <a:r>
              <a:rPr u="none" spc="-10" dirty="0">
                <a:latin typeface="Carlito"/>
                <a:cs typeface="Carlito"/>
              </a:rPr>
              <a:t>темном</a:t>
            </a:r>
            <a:r>
              <a:rPr u="none" spc="-10" dirty="0"/>
              <a:t>у </a:t>
            </a:r>
            <a:r>
              <a:rPr u="none" dirty="0"/>
              <a:t>і </a:t>
            </a:r>
            <a:r>
              <a:rPr u="none" spc="-5" dirty="0">
                <a:latin typeface="Carlito"/>
                <a:cs typeface="Carlito"/>
              </a:rPr>
              <a:t>прох</a:t>
            </a:r>
            <a:r>
              <a:rPr u="none" spc="-5" dirty="0"/>
              <a:t>о</a:t>
            </a:r>
            <a:r>
              <a:rPr u="none" spc="-5" dirty="0">
                <a:latin typeface="Carlito"/>
                <a:cs typeface="Carlito"/>
              </a:rPr>
              <a:t>л</a:t>
            </a:r>
            <a:r>
              <a:rPr u="none" spc="-5" dirty="0"/>
              <a:t>о</a:t>
            </a:r>
            <a:r>
              <a:rPr u="none" spc="-5" dirty="0">
                <a:latin typeface="Carlito"/>
                <a:cs typeface="Carlito"/>
              </a:rPr>
              <a:t>дном</a:t>
            </a:r>
            <a:r>
              <a:rPr u="none" spc="-5" dirty="0"/>
              <a:t>у </a:t>
            </a:r>
            <a:r>
              <a:rPr u="none" spc="-5" dirty="0">
                <a:latin typeface="Carlito"/>
                <a:cs typeface="Carlito"/>
              </a:rPr>
              <a:t>м</a:t>
            </a:r>
            <a:r>
              <a:rPr u="none" spc="-5" dirty="0"/>
              <a:t>і</a:t>
            </a:r>
            <a:r>
              <a:rPr u="none" spc="-5" dirty="0">
                <a:latin typeface="Carlito"/>
                <a:cs typeface="Carlito"/>
              </a:rPr>
              <a:t>с</a:t>
            </a:r>
            <a:r>
              <a:rPr u="none" spc="-5" dirty="0"/>
              <a:t>ці</a:t>
            </a:r>
            <a:r>
              <a:rPr u="none" spc="-5" dirty="0">
                <a:latin typeface="Carlito"/>
                <a:cs typeface="Carlito"/>
              </a:rPr>
              <a:t>», «Бере</a:t>
            </a:r>
            <a:r>
              <a:rPr u="none" spc="-5" dirty="0"/>
              <a:t>гти </a:t>
            </a:r>
            <a:r>
              <a:rPr u="none" dirty="0"/>
              <a:t>від  </a:t>
            </a:r>
            <a:r>
              <a:rPr u="none" spc="-10" dirty="0">
                <a:latin typeface="Carlito"/>
                <a:cs typeface="Carlito"/>
              </a:rPr>
              <a:t>д</a:t>
            </a:r>
            <a:r>
              <a:rPr u="none" spc="-10" dirty="0"/>
              <a:t>і</a:t>
            </a:r>
            <a:r>
              <a:rPr u="none" spc="-10" dirty="0">
                <a:latin typeface="Carlito"/>
                <a:cs typeface="Carlito"/>
              </a:rPr>
              <a:t>тей»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1850" y="215138"/>
            <a:ext cx="791019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337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pc="-5" dirty="0"/>
              <a:t>3</a:t>
            </a:r>
            <a:r>
              <a:rPr spc="135" dirty="0"/>
              <a:t> </a:t>
            </a:r>
            <a:r>
              <a:rPr spc="-5" dirty="0"/>
              <a:t>%</a:t>
            </a:r>
          </a:p>
          <a:p>
            <a:pPr marL="3240405">
              <a:lnSpc>
                <a:spcPct val="100000"/>
              </a:lnSpc>
            </a:pPr>
            <a:r>
              <a:rPr spc="-70" dirty="0"/>
              <a:t>ТА</a:t>
            </a:r>
            <a:r>
              <a:rPr dirty="0"/>
              <a:t> </a:t>
            </a:r>
            <a:r>
              <a:rPr spc="-5" dirty="0"/>
              <a:t>БІЛЬШЕ</a:t>
            </a:r>
          </a:p>
        </p:txBody>
      </p:sp>
      <p:sp>
        <p:nvSpPr>
          <p:cNvPr id="14" name="object 14"/>
          <p:cNvSpPr/>
          <p:nvPr/>
        </p:nvSpPr>
        <p:spPr>
          <a:xfrm>
            <a:off x="6372605" y="1476755"/>
            <a:ext cx="2384298" cy="36812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82976" y="2334767"/>
            <a:ext cx="3086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310688"/>
            <a:ext cx="1805939" cy="8305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b="1" spc="-5" dirty="0">
                <a:latin typeface="Arial"/>
                <a:cs typeface="Arial"/>
              </a:rPr>
              <a:t>Rp.: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Analgini</a:t>
            </a:r>
            <a:endParaRPr sz="1600">
              <a:latin typeface="Arial"/>
              <a:cs typeface="Arial"/>
            </a:endParaRPr>
          </a:p>
          <a:p>
            <a:pPr marL="469900" marR="5080">
              <a:lnSpc>
                <a:spcPct val="110000"/>
              </a:lnSpc>
            </a:pPr>
            <a:r>
              <a:rPr sz="1600" b="1" dirty="0">
                <a:latin typeface="Arial"/>
                <a:cs typeface="Arial"/>
              </a:rPr>
              <a:t>Natrii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bromidi  </a:t>
            </a:r>
            <a:r>
              <a:rPr sz="1600" b="1" spc="-5" dirty="0">
                <a:latin typeface="Arial"/>
                <a:cs typeface="Arial"/>
              </a:rPr>
              <a:t>Glucosi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96642" y="2871216"/>
            <a:ext cx="7156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ana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5,0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3694" y="3115296"/>
            <a:ext cx="4945380" cy="86995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290"/>
              </a:spcBef>
            </a:pPr>
            <a:r>
              <a:rPr sz="1600" b="1" dirty="0">
                <a:latin typeface="Arial"/>
                <a:cs typeface="Arial"/>
              </a:rPr>
              <a:t>Aquae </a:t>
            </a:r>
            <a:r>
              <a:rPr sz="1600" b="1" spc="-5" dirty="0">
                <a:latin typeface="Arial"/>
                <a:cs typeface="Arial"/>
              </a:rPr>
              <a:t>purificatae 180 ml</a:t>
            </a:r>
            <a:endParaRPr sz="1600">
              <a:latin typeface="Arial"/>
              <a:cs typeface="Arial"/>
            </a:endParaRPr>
          </a:p>
          <a:p>
            <a:pPr marL="12700" marR="5080" indent="139065">
              <a:lnSpc>
                <a:spcPct val="100000"/>
              </a:lnSpc>
              <a:spcBef>
                <a:spcPts val="215"/>
              </a:spcBef>
              <a:tabLst>
                <a:tab pos="3136900" algn="l"/>
              </a:tabLst>
            </a:pPr>
            <a:r>
              <a:rPr sz="1600" b="1" dirty="0">
                <a:latin typeface="Arial"/>
                <a:cs typeface="Arial"/>
              </a:rPr>
              <a:t>M. D. S. </a:t>
            </a:r>
            <a:r>
              <a:rPr sz="1800" b="1" dirty="0">
                <a:latin typeface="Arial"/>
                <a:cs typeface="Arial"/>
              </a:rPr>
              <a:t>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 день  </a:t>
            </a: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142537"/>
            <a:ext cx="2496185" cy="8305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Arial"/>
                <a:cs typeface="Arial"/>
              </a:rPr>
              <a:t>V </a:t>
            </a:r>
            <a:r>
              <a:rPr sz="1600" spc="-55" dirty="0">
                <a:latin typeface="Arial"/>
                <a:cs typeface="Arial"/>
              </a:rPr>
              <a:t>заг.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180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dirty="0">
                <a:latin typeface="Arial"/>
                <a:cs typeface="Arial"/>
              </a:rPr>
              <a:t>%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132715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9394" y="4702809"/>
            <a:ext cx="880744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1,7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4971541"/>
            <a:ext cx="10687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%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глюкози: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22394" y="4678497"/>
            <a:ext cx="2439670" cy="5626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Arial"/>
                <a:cs typeface="Arial"/>
              </a:rPr>
              <a:t>кількість </a:t>
            </a:r>
            <a:r>
              <a:rPr sz="1600" spc="-5" dirty="0">
                <a:latin typeface="Arial"/>
                <a:cs typeface="Arial"/>
              </a:rPr>
              <a:t>кожної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95"/>
              </a:spcBef>
            </a:pPr>
            <a:r>
              <a:rPr sz="1600" dirty="0">
                <a:latin typeface="Arial"/>
                <a:cs typeface="Arial"/>
              </a:rPr>
              <a:t>менше 3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0644" y="4947462"/>
            <a:ext cx="2308860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  <a:tabLst>
                <a:tab pos="1440815" algn="l"/>
              </a:tabLst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 х	х = </a:t>
            </a:r>
            <a:r>
              <a:rPr sz="1600" spc="-5" dirty="0">
                <a:latin typeface="Arial"/>
                <a:cs typeface="Arial"/>
              </a:rPr>
              <a:t>2,8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3090" y="5507990"/>
            <a:ext cx="34163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Сума </a:t>
            </a:r>
            <a:r>
              <a:rPr sz="1600" dirty="0">
                <a:latin typeface="Arial"/>
                <a:cs typeface="Arial"/>
              </a:rPr>
              <a:t>сухих </a:t>
            </a:r>
            <a:r>
              <a:rPr sz="1600" spc="-10" dirty="0">
                <a:latin typeface="Arial"/>
                <a:cs typeface="Arial"/>
              </a:rPr>
              <a:t>речовин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3,0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5,0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8,0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40" y="5776214"/>
            <a:ext cx="17272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% сухих </a:t>
            </a:r>
            <a:r>
              <a:rPr sz="1600" spc="-10" dirty="0">
                <a:latin typeface="Arial"/>
                <a:cs typeface="Arial"/>
              </a:rPr>
              <a:t>речовин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6444" y="5752134"/>
            <a:ext cx="1189355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93794" y="6044438"/>
            <a:ext cx="14643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4,4 </a:t>
            </a:r>
            <a:r>
              <a:rPr sz="1600" dirty="0">
                <a:latin typeface="Arial"/>
                <a:cs typeface="Arial"/>
              </a:rPr>
              <a:t>% &gt; 3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8839" y="6315709"/>
            <a:ext cx="3218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latin typeface="Arial"/>
                <a:cs typeface="Arial"/>
              </a:rPr>
              <a:t>КЗО </a:t>
            </a:r>
            <a:r>
              <a:rPr sz="1800" b="1" spc="-10" dirty="0">
                <a:latin typeface="Arial"/>
                <a:cs typeface="Arial"/>
              </a:rPr>
              <a:t>необхідно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враховувати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11954" y="4077080"/>
            <a:ext cx="71755" cy="929005"/>
          </a:xfrm>
          <a:custGeom>
            <a:avLst/>
            <a:gdLst/>
            <a:ahLst/>
            <a:cxnLst/>
            <a:rect l="l" t="t" r="r" b="b"/>
            <a:pathLst>
              <a:path w="71754" h="929004">
                <a:moveTo>
                  <a:pt x="0" y="0"/>
                </a:moveTo>
                <a:lnTo>
                  <a:pt x="13954" y="468"/>
                </a:lnTo>
                <a:lnTo>
                  <a:pt x="25336" y="1746"/>
                </a:lnTo>
                <a:lnTo>
                  <a:pt x="33004" y="3643"/>
                </a:lnTo>
                <a:lnTo>
                  <a:pt x="35814" y="5969"/>
                </a:lnTo>
                <a:lnTo>
                  <a:pt x="35814" y="470408"/>
                </a:lnTo>
                <a:lnTo>
                  <a:pt x="38623" y="472733"/>
                </a:lnTo>
                <a:lnTo>
                  <a:pt x="46291" y="474630"/>
                </a:lnTo>
                <a:lnTo>
                  <a:pt x="57673" y="475908"/>
                </a:lnTo>
                <a:lnTo>
                  <a:pt x="71628" y="476377"/>
                </a:lnTo>
                <a:lnTo>
                  <a:pt x="57673" y="476845"/>
                </a:lnTo>
                <a:lnTo>
                  <a:pt x="46291" y="478123"/>
                </a:lnTo>
                <a:lnTo>
                  <a:pt x="38623" y="480020"/>
                </a:lnTo>
                <a:lnTo>
                  <a:pt x="35814" y="482346"/>
                </a:lnTo>
                <a:lnTo>
                  <a:pt x="35814" y="922909"/>
                </a:lnTo>
                <a:lnTo>
                  <a:pt x="33004" y="925234"/>
                </a:lnTo>
                <a:lnTo>
                  <a:pt x="25336" y="927131"/>
                </a:lnTo>
                <a:lnTo>
                  <a:pt x="13954" y="928409"/>
                </a:lnTo>
                <a:lnTo>
                  <a:pt x="0" y="928878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813560" y="1164336"/>
            <a:ext cx="7059930" cy="1104265"/>
            <a:chOff x="1813560" y="1164336"/>
            <a:chExt cx="7059930" cy="1104265"/>
          </a:xfrm>
        </p:grpSpPr>
        <p:sp>
          <p:nvSpPr>
            <p:cNvPr id="19" name="object 19"/>
            <p:cNvSpPr/>
            <p:nvPr/>
          </p:nvSpPr>
          <p:spPr>
            <a:xfrm>
              <a:off x="1863852" y="1171181"/>
              <a:ext cx="6924294" cy="10203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13560" y="1164336"/>
              <a:ext cx="7059930" cy="11041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09953" y="1197483"/>
              <a:ext cx="6838950" cy="9349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09953" y="1197483"/>
              <a:ext cx="6838950" cy="935355"/>
            </a:xfrm>
            <a:custGeom>
              <a:avLst/>
              <a:gdLst/>
              <a:ahLst/>
              <a:cxnLst/>
              <a:rect l="l" t="t" r="r" b="b"/>
              <a:pathLst>
                <a:path w="6838950" h="935355">
                  <a:moveTo>
                    <a:pt x="0" y="155828"/>
                  </a:moveTo>
                  <a:lnTo>
                    <a:pt x="7940" y="106558"/>
                  </a:lnTo>
                  <a:lnTo>
                    <a:pt x="30053" y="63779"/>
                  </a:lnTo>
                  <a:lnTo>
                    <a:pt x="63779" y="30053"/>
                  </a:lnTo>
                  <a:lnTo>
                    <a:pt x="106558" y="7940"/>
                  </a:lnTo>
                  <a:lnTo>
                    <a:pt x="155829" y="0"/>
                  </a:lnTo>
                  <a:lnTo>
                    <a:pt x="6683121" y="0"/>
                  </a:lnTo>
                  <a:lnTo>
                    <a:pt x="6732391" y="7940"/>
                  </a:lnTo>
                  <a:lnTo>
                    <a:pt x="6775170" y="30053"/>
                  </a:lnTo>
                  <a:lnTo>
                    <a:pt x="6808896" y="63779"/>
                  </a:lnTo>
                  <a:lnTo>
                    <a:pt x="6831009" y="106558"/>
                  </a:lnTo>
                  <a:lnTo>
                    <a:pt x="6838950" y="155828"/>
                  </a:lnTo>
                  <a:lnTo>
                    <a:pt x="6838950" y="779144"/>
                  </a:lnTo>
                  <a:lnTo>
                    <a:pt x="6831009" y="828415"/>
                  </a:lnTo>
                  <a:lnTo>
                    <a:pt x="6808896" y="871194"/>
                  </a:lnTo>
                  <a:lnTo>
                    <a:pt x="6775170" y="904920"/>
                  </a:lnTo>
                  <a:lnTo>
                    <a:pt x="6732391" y="927033"/>
                  </a:lnTo>
                  <a:lnTo>
                    <a:pt x="6683121" y="934974"/>
                  </a:lnTo>
                  <a:lnTo>
                    <a:pt x="155829" y="934974"/>
                  </a:lnTo>
                  <a:lnTo>
                    <a:pt x="106558" y="927033"/>
                  </a:lnTo>
                  <a:lnTo>
                    <a:pt x="63779" y="904920"/>
                  </a:lnTo>
                  <a:lnTo>
                    <a:pt x="30053" y="871194"/>
                  </a:lnTo>
                  <a:lnTo>
                    <a:pt x="7940" y="828415"/>
                  </a:lnTo>
                  <a:lnTo>
                    <a:pt x="0" y="779144"/>
                  </a:lnTo>
                  <a:lnTo>
                    <a:pt x="0" y="155828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978914" y="1234440"/>
            <a:ext cx="67373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Якщо </a:t>
            </a:r>
            <a:r>
              <a:rPr sz="1800" spc="-5" dirty="0">
                <a:latin typeface="Arial"/>
                <a:cs typeface="Arial"/>
              </a:rPr>
              <a:t>до складу </a:t>
            </a:r>
            <a:r>
              <a:rPr sz="1800" dirty="0">
                <a:latin typeface="Arial"/>
                <a:cs typeface="Arial"/>
              </a:rPr>
              <a:t>пропису </a:t>
            </a:r>
            <a:r>
              <a:rPr sz="1800" spc="-15" dirty="0">
                <a:latin typeface="Arial"/>
                <a:cs typeface="Arial"/>
              </a:rPr>
              <a:t>входять </a:t>
            </a:r>
            <a:r>
              <a:rPr sz="1800" dirty="0">
                <a:latin typeface="Arial"/>
                <a:cs typeface="Arial"/>
              </a:rPr>
              <a:t>декілька сухих </a:t>
            </a:r>
            <a:r>
              <a:rPr sz="1800" spc="-10" dirty="0">
                <a:latin typeface="Arial"/>
                <a:cs typeface="Arial"/>
              </a:rPr>
              <a:t>речовин,  </a:t>
            </a:r>
            <a:r>
              <a:rPr sz="1800" spc="-5" dirty="0">
                <a:latin typeface="Arial"/>
                <a:cs typeface="Arial"/>
              </a:rPr>
              <a:t>концентровані </a:t>
            </a: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dirty="0">
                <a:latin typeface="Arial"/>
                <a:cs typeface="Arial"/>
              </a:rPr>
              <a:t>яких </a:t>
            </a:r>
            <a:r>
              <a:rPr sz="1800" spc="-5" dirty="0">
                <a:latin typeface="Arial"/>
                <a:cs typeface="Arial"/>
              </a:rPr>
              <a:t>відсутні, їх відсотковий вміст  </a:t>
            </a:r>
            <a:r>
              <a:rPr sz="1800" spc="-15" dirty="0">
                <a:latin typeface="Arial"/>
                <a:cs typeface="Arial"/>
              </a:rPr>
              <a:t>розраховують </a:t>
            </a:r>
            <a:r>
              <a:rPr sz="1800" dirty="0">
                <a:latin typeface="Arial"/>
                <a:cs typeface="Arial"/>
              </a:rPr>
              <a:t>за </a:t>
            </a:r>
            <a:r>
              <a:rPr sz="1800" spc="-5" dirty="0">
                <a:latin typeface="Arial"/>
                <a:cs typeface="Arial"/>
              </a:rPr>
              <a:t>сумарною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кількістю.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38506" y="1184910"/>
            <a:ext cx="1241425" cy="954405"/>
            <a:chOff x="238506" y="1184910"/>
            <a:chExt cx="1241425" cy="954405"/>
          </a:xfrm>
        </p:grpSpPr>
        <p:sp>
          <p:nvSpPr>
            <p:cNvPr id="25" name="object 25"/>
            <p:cNvSpPr/>
            <p:nvPr/>
          </p:nvSpPr>
          <p:spPr>
            <a:xfrm>
              <a:off x="251079" y="1197483"/>
              <a:ext cx="1216660" cy="929005"/>
            </a:xfrm>
            <a:custGeom>
              <a:avLst/>
              <a:gdLst/>
              <a:ahLst/>
              <a:cxnLst/>
              <a:rect l="l" t="t" r="r" b="b"/>
              <a:pathLst>
                <a:path w="1216660" h="929005">
                  <a:moveTo>
                    <a:pt x="29032" y="232155"/>
                  </a:moveTo>
                  <a:lnTo>
                    <a:pt x="0" y="232155"/>
                  </a:lnTo>
                  <a:lnTo>
                    <a:pt x="0" y="696594"/>
                  </a:lnTo>
                  <a:lnTo>
                    <a:pt x="29032" y="696594"/>
                  </a:lnTo>
                  <a:lnTo>
                    <a:pt x="29032" y="232155"/>
                  </a:lnTo>
                  <a:close/>
                </a:path>
                <a:path w="1216660" h="929005">
                  <a:moveTo>
                    <a:pt x="116116" y="232155"/>
                  </a:moveTo>
                  <a:lnTo>
                    <a:pt x="58051" y="232155"/>
                  </a:lnTo>
                  <a:lnTo>
                    <a:pt x="58051" y="696594"/>
                  </a:lnTo>
                  <a:lnTo>
                    <a:pt x="116116" y="696594"/>
                  </a:lnTo>
                  <a:lnTo>
                    <a:pt x="116116" y="232155"/>
                  </a:lnTo>
                  <a:close/>
                </a:path>
                <a:path w="1216660" h="929005">
                  <a:moveTo>
                    <a:pt x="751713" y="0"/>
                  </a:moveTo>
                  <a:lnTo>
                    <a:pt x="751713" y="232155"/>
                  </a:lnTo>
                  <a:lnTo>
                    <a:pt x="145135" y="232155"/>
                  </a:lnTo>
                  <a:lnTo>
                    <a:pt x="145135" y="696594"/>
                  </a:lnTo>
                  <a:lnTo>
                    <a:pt x="751713" y="696594"/>
                  </a:lnTo>
                  <a:lnTo>
                    <a:pt x="751713" y="928877"/>
                  </a:lnTo>
                  <a:lnTo>
                    <a:pt x="1216152" y="464438"/>
                  </a:lnTo>
                  <a:lnTo>
                    <a:pt x="75171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1079" y="1197483"/>
              <a:ext cx="1216660" cy="929005"/>
            </a:xfrm>
            <a:custGeom>
              <a:avLst/>
              <a:gdLst/>
              <a:ahLst/>
              <a:cxnLst/>
              <a:rect l="l" t="t" r="r" b="b"/>
              <a:pathLst>
                <a:path w="1216660" h="929005">
                  <a:moveTo>
                    <a:pt x="0" y="232155"/>
                  </a:moveTo>
                  <a:lnTo>
                    <a:pt x="29032" y="232155"/>
                  </a:lnTo>
                  <a:lnTo>
                    <a:pt x="29032" y="696594"/>
                  </a:lnTo>
                  <a:lnTo>
                    <a:pt x="0" y="696594"/>
                  </a:lnTo>
                  <a:lnTo>
                    <a:pt x="0" y="232155"/>
                  </a:lnTo>
                  <a:close/>
                </a:path>
                <a:path w="1216660" h="929005">
                  <a:moveTo>
                    <a:pt x="58051" y="232155"/>
                  </a:moveTo>
                  <a:lnTo>
                    <a:pt x="116116" y="232155"/>
                  </a:lnTo>
                  <a:lnTo>
                    <a:pt x="116116" y="696594"/>
                  </a:lnTo>
                  <a:lnTo>
                    <a:pt x="58051" y="696594"/>
                  </a:lnTo>
                  <a:lnTo>
                    <a:pt x="58051" y="232155"/>
                  </a:lnTo>
                  <a:close/>
                </a:path>
                <a:path w="1216660" h="929005">
                  <a:moveTo>
                    <a:pt x="145135" y="232155"/>
                  </a:moveTo>
                  <a:lnTo>
                    <a:pt x="751713" y="232155"/>
                  </a:lnTo>
                  <a:lnTo>
                    <a:pt x="751713" y="0"/>
                  </a:lnTo>
                  <a:lnTo>
                    <a:pt x="1216152" y="464438"/>
                  </a:lnTo>
                  <a:lnTo>
                    <a:pt x="751713" y="928877"/>
                  </a:lnTo>
                  <a:lnTo>
                    <a:pt x="751713" y="696594"/>
                  </a:lnTo>
                  <a:lnTo>
                    <a:pt x="145135" y="696594"/>
                  </a:lnTo>
                  <a:lnTo>
                    <a:pt x="145135" y="232155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09016" y="1441450"/>
            <a:ext cx="6127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6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041" rIns="0" bIns="0" rtlCol="0">
            <a:spAutoFit/>
          </a:bodyPr>
          <a:lstStyle/>
          <a:p>
            <a:pPr marL="243204" marR="5080" indent="33274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pc="-5" dirty="0"/>
              <a:t>3</a:t>
            </a:r>
            <a:r>
              <a:rPr spc="135" dirty="0"/>
              <a:t> </a:t>
            </a:r>
            <a:r>
              <a:rPr spc="-5" dirty="0"/>
              <a:t>%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842511" y="824738"/>
            <a:ext cx="14573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70" dirty="0">
                <a:latin typeface="Arial"/>
                <a:cs typeface="Arial"/>
              </a:rPr>
              <a:t>ТА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БІЛЬШЕ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778752" y="3428998"/>
            <a:ext cx="2028444" cy="3303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2710688"/>
            <a:ext cx="5409565" cy="3307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Rp.: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bromidi</a:t>
            </a:r>
            <a:endParaRPr sz="1800">
              <a:latin typeface="Arial"/>
              <a:cs typeface="Arial"/>
            </a:endParaRPr>
          </a:p>
          <a:p>
            <a:pPr marL="512445" marR="2425065" indent="8255">
              <a:lnSpc>
                <a:spcPct val="80000"/>
              </a:lnSpc>
              <a:spcBef>
                <a:spcPts val="215"/>
              </a:spcBef>
            </a:pPr>
            <a:r>
              <a:rPr sz="1800" b="1" dirty="0">
                <a:latin typeface="Arial"/>
                <a:cs typeface="Arial"/>
              </a:rPr>
              <a:t>Natrii bromidi ana 2,0  Aquae Menthae </a:t>
            </a:r>
            <a:r>
              <a:rPr sz="1800" b="1" spc="-5" dirty="0">
                <a:latin typeface="Arial"/>
                <a:cs typeface="Arial"/>
              </a:rPr>
              <a:t>200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ts val="1580"/>
              </a:lnSpc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  <a:p>
            <a:pPr marL="330200">
              <a:lnSpc>
                <a:spcPts val="2010"/>
              </a:lnSpc>
              <a:tabLst>
                <a:tab pos="3454400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Arial"/>
              <a:cs typeface="Arial"/>
            </a:endParaRPr>
          </a:p>
          <a:p>
            <a:pPr marL="1968500" marR="974090" indent="635">
              <a:lnSpc>
                <a:spcPct val="81500"/>
              </a:lnSpc>
              <a:tabLst>
                <a:tab pos="3594100" algn="l"/>
              </a:tabLst>
            </a:pPr>
            <a:r>
              <a:rPr sz="2000" b="1" spc="-5" dirty="0">
                <a:latin typeface="Arial"/>
                <a:cs typeface="Arial"/>
              </a:rPr>
              <a:t>ППК (лицевий бік)  </a:t>
            </a:r>
            <a:r>
              <a:rPr sz="1800" spc="-20" dirty="0">
                <a:latin typeface="Arial"/>
                <a:cs typeface="Arial"/>
              </a:rPr>
              <a:t>Дата	</a:t>
            </a:r>
            <a:r>
              <a:rPr sz="1800" dirty="0">
                <a:latin typeface="Arial"/>
                <a:cs typeface="Arial"/>
              </a:rPr>
              <a:t>№ рец.  </a:t>
            </a:r>
            <a:r>
              <a:rPr sz="1800" spc="-5" dirty="0">
                <a:latin typeface="Arial"/>
                <a:cs typeface="Arial"/>
              </a:rPr>
              <a:t>Aquae Menthae 200 ml  Kalii bromidi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2,0</a:t>
            </a:r>
            <a:endParaRPr sz="1800">
              <a:latin typeface="Arial"/>
              <a:cs typeface="Arial"/>
            </a:endParaRPr>
          </a:p>
          <a:p>
            <a:pPr marL="1968500" marR="1692910" indent="12065">
              <a:lnSpc>
                <a:spcPct val="8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Natrii bromidi</a:t>
            </a:r>
            <a:r>
              <a:rPr sz="18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2,0 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Vзаг.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200 ml  </a:t>
            </a:r>
            <a:r>
              <a:rPr sz="1800" b="1" spc="-10" dirty="0">
                <a:latin typeface="Arial"/>
                <a:cs typeface="Arial"/>
              </a:rPr>
              <a:t>Приготував:</a:t>
            </a:r>
            <a:endParaRPr sz="1800">
              <a:latin typeface="Arial"/>
              <a:cs typeface="Arial"/>
            </a:endParaRPr>
          </a:p>
          <a:p>
            <a:pPr marL="1943100">
              <a:lnSpc>
                <a:spcPts val="1860"/>
              </a:lnSpc>
            </a:pPr>
            <a:r>
              <a:rPr sz="1800" b="1" dirty="0">
                <a:latin typeface="Arial"/>
                <a:cs typeface="Arial"/>
              </a:rPr>
              <a:t>Перевірив: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21713" y="963167"/>
            <a:ext cx="7298690" cy="1814830"/>
            <a:chOff x="1521713" y="963167"/>
            <a:chExt cx="7298690" cy="1814830"/>
          </a:xfrm>
        </p:grpSpPr>
        <p:sp>
          <p:nvSpPr>
            <p:cNvPr id="7" name="object 7"/>
            <p:cNvSpPr/>
            <p:nvPr/>
          </p:nvSpPr>
          <p:spPr>
            <a:xfrm>
              <a:off x="1533905" y="963167"/>
              <a:ext cx="7286244" cy="18143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1713" y="1078991"/>
              <a:ext cx="7122414" cy="16527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0006" y="989456"/>
              <a:ext cx="7200900" cy="17289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80006" y="989456"/>
              <a:ext cx="7200900" cy="1729105"/>
            </a:xfrm>
            <a:custGeom>
              <a:avLst/>
              <a:gdLst/>
              <a:ahLst/>
              <a:cxnLst/>
              <a:rect l="l" t="t" r="r" b="b"/>
              <a:pathLst>
                <a:path w="7200900" h="1729105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6912737" y="0"/>
                  </a:lnTo>
                  <a:lnTo>
                    <a:pt x="6959474" y="3772"/>
                  </a:lnTo>
                  <a:lnTo>
                    <a:pt x="7003812" y="14692"/>
                  </a:lnTo>
                  <a:lnTo>
                    <a:pt x="7045156" y="32167"/>
                  </a:lnTo>
                  <a:lnTo>
                    <a:pt x="7082914" y="55603"/>
                  </a:lnTo>
                  <a:lnTo>
                    <a:pt x="7116492" y="84407"/>
                  </a:lnTo>
                  <a:lnTo>
                    <a:pt x="7145296" y="117985"/>
                  </a:lnTo>
                  <a:lnTo>
                    <a:pt x="7168732" y="155743"/>
                  </a:lnTo>
                  <a:lnTo>
                    <a:pt x="7186207" y="197087"/>
                  </a:lnTo>
                  <a:lnTo>
                    <a:pt x="7197127" y="241425"/>
                  </a:lnTo>
                  <a:lnTo>
                    <a:pt x="7200900" y="288163"/>
                  </a:lnTo>
                  <a:lnTo>
                    <a:pt x="7200900" y="1440814"/>
                  </a:lnTo>
                  <a:lnTo>
                    <a:pt x="7197127" y="1487552"/>
                  </a:lnTo>
                  <a:lnTo>
                    <a:pt x="7186207" y="1531890"/>
                  </a:lnTo>
                  <a:lnTo>
                    <a:pt x="7168732" y="1573234"/>
                  </a:lnTo>
                  <a:lnTo>
                    <a:pt x="7145296" y="1610992"/>
                  </a:lnTo>
                  <a:lnTo>
                    <a:pt x="7116492" y="1644570"/>
                  </a:lnTo>
                  <a:lnTo>
                    <a:pt x="7082914" y="1673374"/>
                  </a:lnTo>
                  <a:lnTo>
                    <a:pt x="7045156" y="1696810"/>
                  </a:lnTo>
                  <a:lnTo>
                    <a:pt x="7003812" y="1714285"/>
                  </a:lnTo>
                  <a:lnTo>
                    <a:pt x="6959474" y="1725205"/>
                  </a:lnTo>
                  <a:lnTo>
                    <a:pt x="6912737" y="1728977"/>
                  </a:lnTo>
                  <a:lnTo>
                    <a:pt x="288163" y="1728977"/>
                  </a:lnTo>
                  <a:lnTo>
                    <a:pt x="241425" y="1725205"/>
                  </a:lnTo>
                  <a:lnTo>
                    <a:pt x="197087" y="1714285"/>
                  </a:lnTo>
                  <a:lnTo>
                    <a:pt x="155743" y="1696810"/>
                  </a:lnTo>
                  <a:lnTo>
                    <a:pt x="117985" y="1673374"/>
                  </a:lnTo>
                  <a:lnTo>
                    <a:pt x="84407" y="1644570"/>
                  </a:lnTo>
                  <a:lnTo>
                    <a:pt x="55603" y="1610992"/>
                  </a:lnTo>
                  <a:lnTo>
                    <a:pt x="32167" y="1573234"/>
                  </a:lnTo>
                  <a:lnTo>
                    <a:pt x="14692" y="1531890"/>
                  </a:lnTo>
                  <a:lnTo>
                    <a:pt x="3772" y="1487552"/>
                  </a:lnTo>
                  <a:lnTo>
                    <a:pt x="0" y="1440814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87322" y="1148841"/>
            <a:ext cx="673290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1800" dirty="0">
                <a:latin typeface="Arial"/>
                <a:cs typeface="Arial"/>
              </a:rPr>
              <a:t>Рідкі лікарські форми, в </a:t>
            </a:r>
            <a:r>
              <a:rPr sz="1800" spc="-5" dirty="0">
                <a:latin typeface="Arial"/>
                <a:cs typeface="Arial"/>
              </a:rPr>
              <a:t>яких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5" dirty="0">
                <a:latin typeface="Arial"/>
                <a:cs typeface="Arial"/>
              </a:rPr>
              <a:t>якості розчинника </a:t>
            </a:r>
            <a:r>
              <a:rPr sz="1800" dirty="0">
                <a:latin typeface="Arial"/>
                <a:cs typeface="Arial"/>
              </a:rPr>
              <a:t>прописана </a:t>
            </a:r>
            <a:r>
              <a:rPr sz="1800" spc="-5" dirty="0">
                <a:latin typeface="Arial"/>
                <a:cs typeface="Arial"/>
              </a:rPr>
              <a:t>не  </a:t>
            </a:r>
            <a:r>
              <a:rPr sz="1800" spc="-20" dirty="0">
                <a:latin typeface="Arial"/>
                <a:cs typeface="Arial"/>
              </a:rPr>
              <a:t>вода </a:t>
            </a:r>
            <a:r>
              <a:rPr sz="1800" spc="-10" dirty="0">
                <a:latin typeface="Arial"/>
                <a:cs typeface="Arial"/>
              </a:rPr>
              <a:t>очищена, </a:t>
            </a: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ароматні </a:t>
            </a:r>
            <a:r>
              <a:rPr sz="1800" spc="-20" dirty="0">
                <a:latin typeface="Arial"/>
                <a:cs typeface="Arial"/>
              </a:rPr>
              <a:t>води </a:t>
            </a:r>
            <a:r>
              <a:rPr sz="1800" spc="-5" dirty="0">
                <a:latin typeface="Arial"/>
                <a:cs typeface="Arial"/>
              </a:rPr>
              <a:t>або інші рідини </a:t>
            </a:r>
            <a:r>
              <a:rPr sz="1800" spc="-15" dirty="0">
                <a:latin typeface="Arial"/>
                <a:cs typeface="Arial"/>
              </a:rPr>
              <a:t>(водні </a:t>
            </a:r>
            <a:r>
              <a:rPr sz="1800" spc="-5" dirty="0">
                <a:latin typeface="Arial"/>
                <a:cs typeface="Arial"/>
              </a:rPr>
              <a:t>витяги </a:t>
            </a:r>
            <a:r>
              <a:rPr sz="1800" dirty="0">
                <a:latin typeface="Arial"/>
                <a:cs typeface="Arial"/>
              </a:rPr>
              <a:t>з  лікарської </a:t>
            </a:r>
            <a:r>
              <a:rPr sz="1800" spc="-5" dirty="0">
                <a:latin typeface="Arial"/>
                <a:cs typeface="Arial"/>
              </a:rPr>
              <a:t>рослинної </a:t>
            </a:r>
            <a:r>
              <a:rPr sz="1800" dirty="0">
                <a:latin typeface="Arial"/>
                <a:cs typeface="Arial"/>
              </a:rPr>
              <a:t>сировини, </a:t>
            </a:r>
            <a:r>
              <a:rPr sz="1800" spc="-20" dirty="0">
                <a:latin typeface="Arial"/>
                <a:cs typeface="Arial"/>
              </a:rPr>
              <a:t>етанол, </a:t>
            </a:r>
            <a:r>
              <a:rPr sz="1800" dirty="0">
                <a:latin typeface="Arial"/>
                <a:cs typeface="Arial"/>
              </a:rPr>
              <a:t>ПЕО-400 </a:t>
            </a:r>
            <a:r>
              <a:rPr sz="1800" spc="-10" dirty="0">
                <a:latin typeface="Arial"/>
                <a:cs typeface="Arial"/>
              </a:rPr>
              <a:t>та </a:t>
            </a:r>
            <a:r>
              <a:rPr sz="1800" spc="-5" dirty="0">
                <a:latin typeface="Arial"/>
                <a:cs typeface="Arial"/>
              </a:rPr>
              <a:t>ін.),  </a:t>
            </a:r>
            <a:r>
              <a:rPr sz="1800" spc="-20" dirty="0">
                <a:latin typeface="Arial"/>
                <a:cs typeface="Arial"/>
              </a:rPr>
              <a:t>виготовляють	без </a:t>
            </a:r>
            <a:r>
              <a:rPr sz="1800" spc="-5" dirty="0">
                <a:latin typeface="Arial"/>
                <a:cs typeface="Arial"/>
              </a:rPr>
              <a:t>використання концентрованих </a:t>
            </a:r>
            <a:r>
              <a:rPr sz="1800" spc="-15" dirty="0">
                <a:latin typeface="Arial"/>
                <a:cs typeface="Arial"/>
              </a:rPr>
              <a:t>розчинів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25" dirty="0">
                <a:latin typeface="Arial"/>
                <a:cs typeface="Arial"/>
              </a:rPr>
              <a:t>без  </a:t>
            </a:r>
            <a:r>
              <a:rPr sz="1800" spc="-10" dirty="0">
                <a:latin typeface="Arial"/>
                <a:cs typeface="Arial"/>
              </a:rPr>
              <a:t>врахування </a:t>
            </a:r>
            <a:r>
              <a:rPr sz="1800" spc="-15" dirty="0">
                <a:latin typeface="Arial"/>
                <a:cs typeface="Arial"/>
              </a:rPr>
              <a:t>КЗО </a:t>
            </a:r>
            <a:r>
              <a:rPr sz="1800" spc="-5" dirty="0">
                <a:latin typeface="Arial"/>
                <a:cs typeface="Arial"/>
              </a:rPr>
              <a:t>при </a:t>
            </a:r>
            <a:r>
              <a:rPr sz="1800" spc="-10" dirty="0">
                <a:latin typeface="Arial"/>
                <a:cs typeface="Arial"/>
              </a:rPr>
              <a:t>розчиненні </a:t>
            </a:r>
            <a:r>
              <a:rPr sz="1800" dirty="0">
                <a:latin typeface="Arial"/>
                <a:cs typeface="Arial"/>
              </a:rPr>
              <a:t>лікарської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речовини.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5250" y="1256538"/>
            <a:ext cx="1384935" cy="953769"/>
            <a:chOff x="95250" y="1256538"/>
            <a:chExt cx="1384935" cy="953769"/>
          </a:xfrm>
        </p:grpSpPr>
        <p:sp>
          <p:nvSpPr>
            <p:cNvPr id="13" name="object 13"/>
            <p:cNvSpPr/>
            <p:nvPr/>
          </p:nvSpPr>
          <p:spPr>
            <a:xfrm>
              <a:off x="107823" y="1269111"/>
              <a:ext cx="1359535" cy="928369"/>
            </a:xfrm>
            <a:custGeom>
              <a:avLst/>
              <a:gdLst/>
              <a:ahLst/>
              <a:cxnLst/>
              <a:rect l="l" t="t" r="r" b="b"/>
              <a:pathLst>
                <a:path w="1359535" h="928369">
                  <a:moveTo>
                    <a:pt x="29006" y="232028"/>
                  </a:moveTo>
                  <a:lnTo>
                    <a:pt x="0" y="232028"/>
                  </a:lnTo>
                  <a:lnTo>
                    <a:pt x="0" y="696087"/>
                  </a:lnTo>
                  <a:lnTo>
                    <a:pt x="29006" y="696087"/>
                  </a:lnTo>
                  <a:lnTo>
                    <a:pt x="29006" y="232028"/>
                  </a:lnTo>
                  <a:close/>
                </a:path>
                <a:path w="1359535" h="928369">
                  <a:moveTo>
                    <a:pt x="116014" y="232028"/>
                  </a:moveTo>
                  <a:lnTo>
                    <a:pt x="58013" y="232028"/>
                  </a:lnTo>
                  <a:lnTo>
                    <a:pt x="58013" y="696087"/>
                  </a:lnTo>
                  <a:lnTo>
                    <a:pt x="116014" y="696087"/>
                  </a:lnTo>
                  <a:lnTo>
                    <a:pt x="116014" y="232028"/>
                  </a:lnTo>
                  <a:close/>
                </a:path>
                <a:path w="1359535" h="928369">
                  <a:moveTo>
                    <a:pt x="895350" y="0"/>
                  </a:moveTo>
                  <a:lnTo>
                    <a:pt x="895350" y="232028"/>
                  </a:lnTo>
                  <a:lnTo>
                    <a:pt x="145021" y="232028"/>
                  </a:lnTo>
                  <a:lnTo>
                    <a:pt x="145021" y="696087"/>
                  </a:lnTo>
                  <a:lnTo>
                    <a:pt x="895350" y="696087"/>
                  </a:lnTo>
                  <a:lnTo>
                    <a:pt x="895350" y="928115"/>
                  </a:lnTo>
                  <a:lnTo>
                    <a:pt x="1359408" y="464058"/>
                  </a:lnTo>
                  <a:lnTo>
                    <a:pt x="89535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7823" y="1269111"/>
              <a:ext cx="1359535" cy="928369"/>
            </a:xfrm>
            <a:custGeom>
              <a:avLst/>
              <a:gdLst/>
              <a:ahLst/>
              <a:cxnLst/>
              <a:rect l="l" t="t" r="r" b="b"/>
              <a:pathLst>
                <a:path w="1359535" h="928369">
                  <a:moveTo>
                    <a:pt x="0" y="232028"/>
                  </a:moveTo>
                  <a:lnTo>
                    <a:pt x="29006" y="232028"/>
                  </a:lnTo>
                  <a:lnTo>
                    <a:pt x="29006" y="696087"/>
                  </a:lnTo>
                  <a:lnTo>
                    <a:pt x="0" y="696087"/>
                  </a:lnTo>
                  <a:lnTo>
                    <a:pt x="0" y="232028"/>
                  </a:lnTo>
                  <a:close/>
                </a:path>
                <a:path w="1359535" h="928369">
                  <a:moveTo>
                    <a:pt x="58013" y="232028"/>
                  </a:moveTo>
                  <a:lnTo>
                    <a:pt x="116014" y="232028"/>
                  </a:lnTo>
                  <a:lnTo>
                    <a:pt x="116014" y="696087"/>
                  </a:lnTo>
                  <a:lnTo>
                    <a:pt x="58013" y="696087"/>
                  </a:lnTo>
                  <a:lnTo>
                    <a:pt x="58013" y="232028"/>
                  </a:lnTo>
                  <a:close/>
                </a:path>
                <a:path w="1359535" h="928369">
                  <a:moveTo>
                    <a:pt x="145021" y="232028"/>
                  </a:moveTo>
                  <a:lnTo>
                    <a:pt x="895350" y="232028"/>
                  </a:lnTo>
                  <a:lnTo>
                    <a:pt x="895350" y="0"/>
                  </a:lnTo>
                  <a:lnTo>
                    <a:pt x="1359408" y="464058"/>
                  </a:lnTo>
                  <a:lnTo>
                    <a:pt x="895350" y="928115"/>
                  </a:lnTo>
                  <a:lnTo>
                    <a:pt x="895350" y="696087"/>
                  </a:lnTo>
                  <a:lnTo>
                    <a:pt x="145021" y="696087"/>
                  </a:lnTo>
                  <a:lnTo>
                    <a:pt x="145021" y="232028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7641" y="1513077"/>
            <a:ext cx="6127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691" y="240284"/>
            <a:ext cx="7287259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</a:pPr>
            <a:r>
              <a:rPr sz="2000" b="1" spc="-5" dirty="0">
                <a:latin typeface="Arial"/>
                <a:cs typeface="Arial"/>
              </a:rPr>
              <a:t>7. </a:t>
            </a:r>
            <a:r>
              <a:rPr sz="1800" b="1" spc="-10" dirty="0">
                <a:latin typeface="Arial"/>
                <a:cs typeface="Arial"/>
              </a:rPr>
              <a:t>ТЕХНОЛОГІЯ </a:t>
            </a:r>
            <a:r>
              <a:rPr sz="1800" b="1" spc="-15" dirty="0">
                <a:latin typeface="Arial"/>
                <a:cs typeface="Arial"/>
              </a:rPr>
              <a:t>МІКСТУР </a:t>
            </a:r>
            <a:r>
              <a:rPr sz="1800" b="1" dirty="0">
                <a:latin typeface="Arial"/>
                <a:cs typeface="Arial"/>
              </a:rPr>
              <a:t>З </a:t>
            </a:r>
            <a:r>
              <a:rPr sz="1800" b="1" spc="-15" dirty="0">
                <a:latin typeface="Arial"/>
                <a:cs typeface="Arial"/>
              </a:rPr>
              <a:t>ВИКОРИСТАННЯМ АРОМАТНИХ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ВОД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5290" y="4693665"/>
            <a:ext cx="139446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5290" y="4961890"/>
            <a:ext cx="139446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5290" y="5230114"/>
            <a:ext cx="139446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5290" y="5717730"/>
            <a:ext cx="139446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5290" y="6205410"/>
            <a:ext cx="139446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5290" y="6473634"/>
            <a:ext cx="139446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2590" y="4102100"/>
            <a:ext cx="7804150" cy="2567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5155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Arial"/>
                <a:cs typeface="Arial"/>
              </a:rPr>
              <a:t>Перевірка якості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включає</a:t>
            </a:r>
            <a:endParaRPr sz="1600">
              <a:latin typeface="Arial"/>
              <a:cs typeface="Arial"/>
            </a:endParaRPr>
          </a:p>
          <a:p>
            <a:pPr marL="1762760">
              <a:lnSpc>
                <a:spcPct val="100000"/>
              </a:lnSpc>
              <a:spcBef>
                <a:spcPts val="40"/>
              </a:spcBef>
            </a:pPr>
            <a:r>
              <a:rPr sz="1600" b="1" i="1" spc="-20" dirty="0">
                <a:latin typeface="Arial"/>
                <a:cs typeface="Arial"/>
              </a:rPr>
              <a:t>всі </a:t>
            </a:r>
            <a:r>
              <a:rPr sz="1600" b="1" i="1" dirty="0">
                <a:latin typeface="Arial"/>
                <a:cs typeface="Arial"/>
              </a:rPr>
              <a:t>види </a:t>
            </a:r>
            <a:r>
              <a:rPr sz="1600" b="1" i="1" spc="-10" dirty="0">
                <a:latin typeface="Arial"/>
                <a:cs typeface="Arial"/>
              </a:rPr>
              <a:t>внутрішньоаптечного </a:t>
            </a:r>
            <a:r>
              <a:rPr sz="1600" b="1" i="1" dirty="0">
                <a:latin typeface="Arial"/>
                <a:cs typeface="Arial"/>
              </a:rPr>
              <a:t>контролю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42672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Письмовий</a:t>
            </a:r>
            <a:endParaRPr sz="1600">
              <a:latin typeface="Arial"/>
              <a:cs typeface="Arial"/>
            </a:endParaRPr>
          </a:p>
          <a:p>
            <a:pPr marL="42672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Опитувальний</a:t>
            </a:r>
            <a:endParaRPr sz="1600">
              <a:latin typeface="Arial"/>
              <a:cs typeface="Arial"/>
            </a:endParaRPr>
          </a:p>
          <a:p>
            <a:pPr marL="12700" marR="572770" indent="414020">
              <a:lnSpc>
                <a:spcPts val="1730"/>
              </a:lnSpc>
              <a:spcBef>
                <a:spcPts val="405"/>
              </a:spcBef>
            </a:pPr>
            <a:r>
              <a:rPr sz="1600" spc="-10" dirty="0">
                <a:latin typeface="Arial"/>
                <a:cs typeface="Arial"/>
              </a:rPr>
              <a:t>Органолептичний </a:t>
            </a:r>
            <a:r>
              <a:rPr sz="1600" spc="-5" dirty="0">
                <a:latin typeface="Arial"/>
                <a:cs typeface="Arial"/>
              </a:rPr>
              <a:t>(колір, смак, запах),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також однорідність </a:t>
            </a:r>
            <a:r>
              <a:rPr sz="1600" dirty="0">
                <a:latin typeface="Arial"/>
                <a:cs typeface="Arial"/>
              </a:rPr>
              <a:t>і відсутність  </a:t>
            </a:r>
            <a:r>
              <a:rPr sz="1600" spc="-10" dirty="0">
                <a:latin typeface="Arial"/>
                <a:cs typeface="Arial"/>
              </a:rPr>
              <a:t>механічних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домішок</a:t>
            </a:r>
            <a:endParaRPr sz="1600">
              <a:latin typeface="Arial"/>
              <a:cs typeface="Arial"/>
            </a:endParaRPr>
          </a:p>
          <a:p>
            <a:pPr marL="12700" marR="5080" indent="414020">
              <a:lnSpc>
                <a:spcPts val="1730"/>
              </a:lnSpc>
              <a:spcBef>
                <a:spcPts val="380"/>
              </a:spcBef>
            </a:pPr>
            <a:r>
              <a:rPr sz="1600" spc="-5" dirty="0">
                <a:latin typeface="Arial"/>
                <a:cs typeface="Arial"/>
              </a:rPr>
              <a:t>Фізичний </a:t>
            </a:r>
            <a:r>
              <a:rPr sz="1600" spc="-10" dirty="0">
                <a:latin typeface="Arial"/>
                <a:cs typeface="Arial"/>
              </a:rPr>
              <a:t>(загальний </a:t>
            </a:r>
            <a:r>
              <a:rPr sz="1600" spc="-5" dirty="0">
                <a:latin typeface="Arial"/>
                <a:cs typeface="Arial"/>
              </a:rPr>
              <a:t>об'єм, </a:t>
            </a:r>
            <a:r>
              <a:rPr sz="1600" dirty="0">
                <a:latin typeface="Arial"/>
                <a:cs typeface="Arial"/>
              </a:rPr>
              <a:t>який </a:t>
            </a:r>
            <a:r>
              <a:rPr sz="1600" spc="-5" dirty="0">
                <a:latin typeface="Arial"/>
                <a:cs typeface="Arial"/>
              </a:rPr>
              <a:t>після </a:t>
            </a:r>
            <a:r>
              <a:rPr sz="1600" spc="-15" dirty="0">
                <a:latin typeface="Arial"/>
                <a:cs typeface="Arial"/>
              </a:rPr>
              <a:t>виготовлення </a:t>
            </a:r>
            <a:r>
              <a:rPr sz="1600" spc="-5" dirty="0">
                <a:latin typeface="Arial"/>
                <a:cs typeface="Arial"/>
              </a:rPr>
              <a:t>лікарського </a:t>
            </a:r>
            <a:r>
              <a:rPr sz="1600" spc="-10" dirty="0">
                <a:latin typeface="Arial"/>
                <a:cs typeface="Arial"/>
              </a:rPr>
              <a:t>препарату </a:t>
            </a:r>
            <a:r>
              <a:rPr sz="1600" spc="-5" dirty="0">
                <a:latin typeface="Arial"/>
                <a:cs typeface="Arial"/>
              </a:rPr>
              <a:t>не  повинен перевищувати </a:t>
            </a:r>
            <a:r>
              <a:rPr sz="1600" spc="-10" dirty="0">
                <a:latin typeface="Arial"/>
                <a:cs typeface="Arial"/>
              </a:rPr>
              <a:t>норм </a:t>
            </a:r>
            <a:r>
              <a:rPr sz="1600" spc="-5" dirty="0">
                <a:latin typeface="Arial"/>
                <a:cs typeface="Arial"/>
              </a:rPr>
              <a:t>допустимих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відхилень)</a:t>
            </a:r>
            <a:endParaRPr sz="1600">
              <a:latin typeface="Arial"/>
              <a:cs typeface="Arial"/>
            </a:endParaRPr>
          </a:p>
          <a:p>
            <a:pPr marL="426720" marR="4531995">
              <a:lnSpc>
                <a:spcPts val="2110"/>
              </a:lnSpc>
              <a:spcBef>
                <a:spcPts val="75"/>
              </a:spcBef>
            </a:pPr>
            <a:r>
              <a:rPr sz="1600" dirty="0">
                <a:latin typeface="Arial"/>
                <a:cs typeface="Arial"/>
              </a:rPr>
              <a:t>Хімічний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spc="-5" dirty="0">
                <a:latin typeface="Arial"/>
                <a:cs typeface="Arial"/>
              </a:rPr>
              <a:t>(вибірково) 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dirty="0">
                <a:latin typeface="Arial"/>
                <a:cs typeface="Arial"/>
              </a:rPr>
              <a:t>при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1257" rIns="0" bIns="0" rtlCol="0">
            <a:spAutoFit/>
          </a:bodyPr>
          <a:lstStyle/>
          <a:p>
            <a:pPr marL="2532380" marR="5080" indent="-20510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8. ОЦІНКА </a:t>
            </a:r>
            <a:r>
              <a:rPr spc="-15" dirty="0"/>
              <a:t>ЯКОСТІ </a:t>
            </a:r>
            <a:r>
              <a:rPr spc="-70" dirty="0"/>
              <a:t>ТА </a:t>
            </a:r>
            <a:r>
              <a:rPr spc="-10" dirty="0"/>
              <a:t>ОФОРМЛЕННЯ </a:t>
            </a:r>
            <a:r>
              <a:rPr spc="-5" dirty="0"/>
              <a:t>ДО </a:t>
            </a:r>
            <a:r>
              <a:rPr dirty="0"/>
              <a:t>ВІДПУСКУ </a:t>
            </a:r>
            <a:r>
              <a:rPr spc="-5" dirty="0"/>
              <a:t>РІДКИХ  </a:t>
            </a:r>
            <a:r>
              <a:rPr spc="-10" dirty="0"/>
              <a:t>ЛІКАРСЬКИХ</a:t>
            </a:r>
            <a:r>
              <a:rPr spc="15" dirty="0"/>
              <a:t> </a:t>
            </a:r>
            <a:r>
              <a:rPr spc="-30" dirty="0"/>
              <a:t>ПРЕПАРАТІВ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2078735" y="731519"/>
            <a:ext cx="5485765" cy="829944"/>
            <a:chOff x="2078735" y="731519"/>
            <a:chExt cx="5485765" cy="829944"/>
          </a:xfrm>
        </p:grpSpPr>
        <p:sp>
          <p:nvSpPr>
            <p:cNvPr id="12" name="object 12"/>
            <p:cNvSpPr/>
            <p:nvPr/>
          </p:nvSpPr>
          <p:spPr>
            <a:xfrm>
              <a:off x="2078735" y="810818"/>
              <a:ext cx="5485638" cy="6011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08325" y="731519"/>
              <a:ext cx="4525518" cy="82981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24836" y="837056"/>
              <a:ext cx="5400294" cy="51587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24836" y="837056"/>
              <a:ext cx="5400675" cy="516255"/>
            </a:xfrm>
            <a:custGeom>
              <a:avLst/>
              <a:gdLst/>
              <a:ahLst/>
              <a:cxnLst/>
              <a:rect l="l" t="t" r="r" b="b"/>
              <a:pathLst>
                <a:path w="5400675" h="516255">
                  <a:moveTo>
                    <a:pt x="0" y="85978"/>
                  </a:moveTo>
                  <a:lnTo>
                    <a:pt x="6754" y="52506"/>
                  </a:lnTo>
                  <a:lnTo>
                    <a:pt x="25177" y="25177"/>
                  </a:lnTo>
                  <a:lnTo>
                    <a:pt x="52506" y="6754"/>
                  </a:lnTo>
                  <a:lnTo>
                    <a:pt x="85979" y="0"/>
                  </a:lnTo>
                  <a:lnTo>
                    <a:pt x="5314315" y="0"/>
                  </a:lnTo>
                  <a:lnTo>
                    <a:pt x="5347787" y="6754"/>
                  </a:lnTo>
                  <a:lnTo>
                    <a:pt x="5375116" y="25177"/>
                  </a:lnTo>
                  <a:lnTo>
                    <a:pt x="5393539" y="52506"/>
                  </a:lnTo>
                  <a:lnTo>
                    <a:pt x="5400294" y="85978"/>
                  </a:lnTo>
                  <a:lnTo>
                    <a:pt x="5400294" y="429894"/>
                  </a:lnTo>
                  <a:lnTo>
                    <a:pt x="5393539" y="463367"/>
                  </a:lnTo>
                  <a:lnTo>
                    <a:pt x="5375116" y="490696"/>
                  </a:lnTo>
                  <a:lnTo>
                    <a:pt x="5347787" y="509119"/>
                  </a:lnTo>
                  <a:lnTo>
                    <a:pt x="5314315" y="515873"/>
                  </a:lnTo>
                  <a:lnTo>
                    <a:pt x="85979" y="515873"/>
                  </a:lnTo>
                  <a:lnTo>
                    <a:pt x="52506" y="509119"/>
                  </a:lnTo>
                  <a:lnTo>
                    <a:pt x="25177" y="490696"/>
                  </a:lnTo>
                  <a:lnTo>
                    <a:pt x="6754" y="463367"/>
                  </a:lnTo>
                  <a:lnTo>
                    <a:pt x="0" y="429894"/>
                  </a:lnTo>
                  <a:lnTo>
                    <a:pt x="0" y="8597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774442" y="801623"/>
            <a:ext cx="4136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Контроль </a:t>
            </a:r>
            <a:r>
              <a:rPr sz="1800" b="1" i="1" dirty="0">
                <a:latin typeface="Arial"/>
                <a:cs typeface="Arial"/>
              </a:rPr>
              <a:t>якості </a:t>
            </a:r>
            <a:r>
              <a:rPr sz="1800" b="1" i="1" spc="-5" dirty="0">
                <a:latin typeface="Arial"/>
                <a:cs typeface="Arial"/>
              </a:rPr>
              <a:t>рідких лікарських  </a:t>
            </a:r>
            <a:r>
              <a:rPr sz="1800" b="1" i="1" dirty="0">
                <a:latin typeface="Arial"/>
                <a:cs typeface="Arial"/>
              </a:rPr>
              <a:t>препаратів </a:t>
            </a:r>
            <a:r>
              <a:rPr sz="1800" b="1" i="1" spc="-10" dirty="0">
                <a:latin typeface="Arial"/>
                <a:cs typeface="Arial"/>
              </a:rPr>
              <a:t>проводять </a:t>
            </a:r>
            <a:r>
              <a:rPr sz="1800" b="1" i="1" spc="-5" dirty="0">
                <a:latin typeface="Arial"/>
                <a:cs typeface="Arial"/>
              </a:rPr>
              <a:t>згідно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1601724"/>
            <a:ext cx="1638300" cy="1104265"/>
            <a:chOff x="0" y="1601724"/>
            <a:chExt cx="1638300" cy="1104265"/>
          </a:xfrm>
        </p:grpSpPr>
        <p:sp>
          <p:nvSpPr>
            <p:cNvPr id="18" name="object 18"/>
            <p:cNvSpPr/>
            <p:nvPr/>
          </p:nvSpPr>
          <p:spPr>
            <a:xfrm>
              <a:off x="0" y="1674152"/>
              <a:ext cx="1515617" cy="8892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1601724"/>
              <a:ext cx="1638299" cy="110413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478" y="1700403"/>
              <a:ext cx="1453896" cy="80391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478" y="1700403"/>
              <a:ext cx="1454150" cy="803910"/>
            </a:xfrm>
            <a:custGeom>
              <a:avLst/>
              <a:gdLst/>
              <a:ahLst/>
              <a:cxnLst/>
              <a:rect l="l" t="t" r="r" b="b"/>
              <a:pathLst>
                <a:path w="1454150" h="803910">
                  <a:moveTo>
                    <a:pt x="0" y="133985"/>
                  </a:moveTo>
                  <a:lnTo>
                    <a:pt x="6830" y="91618"/>
                  </a:lnTo>
                  <a:lnTo>
                    <a:pt x="25851" y="54836"/>
                  </a:lnTo>
                  <a:lnTo>
                    <a:pt x="54855" y="25838"/>
                  </a:lnTo>
                  <a:lnTo>
                    <a:pt x="91635" y="6826"/>
                  </a:lnTo>
                  <a:lnTo>
                    <a:pt x="133985" y="0"/>
                  </a:lnTo>
                  <a:lnTo>
                    <a:pt x="1319911" y="0"/>
                  </a:lnTo>
                  <a:lnTo>
                    <a:pt x="1362277" y="6826"/>
                  </a:lnTo>
                  <a:lnTo>
                    <a:pt x="1399059" y="25838"/>
                  </a:lnTo>
                  <a:lnTo>
                    <a:pt x="1428057" y="54836"/>
                  </a:lnTo>
                  <a:lnTo>
                    <a:pt x="1447069" y="91618"/>
                  </a:lnTo>
                  <a:lnTo>
                    <a:pt x="1453896" y="133985"/>
                  </a:lnTo>
                  <a:lnTo>
                    <a:pt x="1453896" y="669925"/>
                  </a:lnTo>
                  <a:lnTo>
                    <a:pt x="1447069" y="712291"/>
                  </a:lnTo>
                  <a:lnTo>
                    <a:pt x="1428057" y="749073"/>
                  </a:lnTo>
                  <a:lnTo>
                    <a:pt x="1399059" y="778071"/>
                  </a:lnTo>
                  <a:lnTo>
                    <a:pt x="1362277" y="797083"/>
                  </a:lnTo>
                  <a:lnTo>
                    <a:pt x="1319911" y="803910"/>
                  </a:lnTo>
                  <a:lnTo>
                    <a:pt x="133985" y="803910"/>
                  </a:lnTo>
                  <a:lnTo>
                    <a:pt x="91635" y="797083"/>
                  </a:lnTo>
                  <a:lnTo>
                    <a:pt x="54855" y="778071"/>
                  </a:lnTo>
                  <a:lnTo>
                    <a:pt x="25851" y="749073"/>
                  </a:lnTo>
                  <a:lnTo>
                    <a:pt x="6830" y="712291"/>
                  </a:lnTo>
                  <a:lnTo>
                    <a:pt x="0" y="669925"/>
                  </a:lnTo>
                  <a:lnTo>
                    <a:pt x="0" y="13398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7094" y="1672082"/>
            <a:ext cx="12992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ДФУ,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Монографія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5.N.1.1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510027" y="1674114"/>
            <a:ext cx="3602990" cy="2462530"/>
            <a:chOff x="2510027" y="1674114"/>
            <a:chExt cx="3602990" cy="2462530"/>
          </a:xfrm>
        </p:grpSpPr>
        <p:sp>
          <p:nvSpPr>
            <p:cNvPr id="24" name="object 24"/>
            <p:cNvSpPr/>
            <p:nvPr/>
          </p:nvSpPr>
          <p:spPr>
            <a:xfrm>
              <a:off x="2510027" y="1674114"/>
              <a:ext cx="3602736" cy="246202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94253" y="1839468"/>
              <a:ext cx="3137154" cy="220141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56128" y="1700403"/>
              <a:ext cx="3517392" cy="237667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56128" y="1700403"/>
              <a:ext cx="3517900" cy="2376805"/>
            </a:xfrm>
            <a:custGeom>
              <a:avLst/>
              <a:gdLst/>
              <a:ahLst/>
              <a:cxnLst/>
              <a:rect l="l" t="t" r="r" b="b"/>
              <a:pathLst>
                <a:path w="35179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58" y="305270"/>
                  </a:lnTo>
                  <a:lnTo>
                    <a:pt x="23087" y="262499"/>
                  </a:lnTo>
                  <a:lnTo>
                    <a:pt x="40251" y="221888"/>
                  </a:lnTo>
                  <a:lnTo>
                    <a:pt x="61656" y="183737"/>
                  </a:lnTo>
                  <a:lnTo>
                    <a:pt x="87004" y="148341"/>
                  </a:lnTo>
                  <a:lnTo>
                    <a:pt x="115998" y="115998"/>
                  </a:lnTo>
                  <a:lnTo>
                    <a:pt x="148341" y="87004"/>
                  </a:lnTo>
                  <a:lnTo>
                    <a:pt x="183737" y="61656"/>
                  </a:lnTo>
                  <a:lnTo>
                    <a:pt x="221888" y="40251"/>
                  </a:lnTo>
                  <a:lnTo>
                    <a:pt x="262499" y="23087"/>
                  </a:lnTo>
                  <a:lnTo>
                    <a:pt x="305270" y="10458"/>
                  </a:lnTo>
                  <a:lnTo>
                    <a:pt x="349907" y="2664"/>
                  </a:lnTo>
                  <a:lnTo>
                    <a:pt x="396113" y="0"/>
                  </a:lnTo>
                  <a:lnTo>
                    <a:pt x="3121279" y="0"/>
                  </a:lnTo>
                  <a:lnTo>
                    <a:pt x="3167484" y="2664"/>
                  </a:lnTo>
                  <a:lnTo>
                    <a:pt x="3212121" y="10458"/>
                  </a:lnTo>
                  <a:lnTo>
                    <a:pt x="3254892" y="23087"/>
                  </a:lnTo>
                  <a:lnTo>
                    <a:pt x="3295503" y="40251"/>
                  </a:lnTo>
                  <a:lnTo>
                    <a:pt x="3333654" y="61656"/>
                  </a:lnTo>
                  <a:lnTo>
                    <a:pt x="3369050" y="87004"/>
                  </a:lnTo>
                  <a:lnTo>
                    <a:pt x="3401393" y="115998"/>
                  </a:lnTo>
                  <a:lnTo>
                    <a:pt x="3430387" y="148341"/>
                  </a:lnTo>
                  <a:lnTo>
                    <a:pt x="3455735" y="183737"/>
                  </a:lnTo>
                  <a:lnTo>
                    <a:pt x="3477140" y="221888"/>
                  </a:lnTo>
                  <a:lnTo>
                    <a:pt x="3494304" y="262499"/>
                  </a:lnTo>
                  <a:lnTo>
                    <a:pt x="3506933" y="305270"/>
                  </a:lnTo>
                  <a:lnTo>
                    <a:pt x="3514727" y="349907"/>
                  </a:lnTo>
                  <a:lnTo>
                    <a:pt x="3517392" y="396113"/>
                  </a:lnTo>
                  <a:lnTo>
                    <a:pt x="3517392" y="1980565"/>
                  </a:lnTo>
                  <a:lnTo>
                    <a:pt x="3514727" y="2026770"/>
                  </a:lnTo>
                  <a:lnTo>
                    <a:pt x="3506933" y="2071407"/>
                  </a:lnTo>
                  <a:lnTo>
                    <a:pt x="3494304" y="2114178"/>
                  </a:lnTo>
                  <a:lnTo>
                    <a:pt x="3477140" y="2154789"/>
                  </a:lnTo>
                  <a:lnTo>
                    <a:pt x="3455735" y="2192940"/>
                  </a:lnTo>
                  <a:lnTo>
                    <a:pt x="3430387" y="2228336"/>
                  </a:lnTo>
                  <a:lnTo>
                    <a:pt x="3401393" y="2260679"/>
                  </a:lnTo>
                  <a:lnTo>
                    <a:pt x="3369050" y="2289673"/>
                  </a:lnTo>
                  <a:lnTo>
                    <a:pt x="3333654" y="2315021"/>
                  </a:lnTo>
                  <a:lnTo>
                    <a:pt x="3295503" y="2336426"/>
                  </a:lnTo>
                  <a:lnTo>
                    <a:pt x="3254892" y="2353590"/>
                  </a:lnTo>
                  <a:lnTo>
                    <a:pt x="3212121" y="2366219"/>
                  </a:lnTo>
                  <a:lnTo>
                    <a:pt x="3167484" y="2374013"/>
                  </a:lnTo>
                  <a:lnTo>
                    <a:pt x="3121279" y="2376678"/>
                  </a:lnTo>
                  <a:lnTo>
                    <a:pt x="396113" y="2376678"/>
                  </a:lnTo>
                  <a:lnTo>
                    <a:pt x="349907" y="2374013"/>
                  </a:lnTo>
                  <a:lnTo>
                    <a:pt x="305270" y="2366219"/>
                  </a:lnTo>
                  <a:lnTo>
                    <a:pt x="262499" y="2353590"/>
                  </a:lnTo>
                  <a:lnTo>
                    <a:pt x="221888" y="2336426"/>
                  </a:lnTo>
                  <a:lnTo>
                    <a:pt x="183737" y="2315021"/>
                  </a:lnTo>
                  <a:lnTo>
                    <a:pt x="148341" y="2289673"/>
                  </a:lnTo>
                  <a:lnTo>
                    <a:pt x="115998" y="2260679"/>
                  </a:lnTo>
                  <a:lnTo>
                    <a:pt x="87004" y="2228336"/>
                  </a:lnTo>
                  <a:lnTo>
                    <a:pt x="61656" y="2192940"/>
                  </a:lnTo>
                  <a:lnTo>
                    <a:pt x="40251" y="2154789"/>
                  </a:lnTo>
                  <a:lnTo>
                    <a:pt x="23087" y="2114178"/>
                  </a:lnTo>
                  <a:lnTo>
                    <a:pt x="10458" y="2071407"/>
                  </a:lnTo>
                  <a:lnTo>
                    <a:pt x="2664" y="2026770"/>
                  </a:lnTo>
                  <a:lnTo>
                    <a:pt x="0" y="1980565"/>
                  </a:lnTo>
                  <a:lnTo>
                    <a:pt x="0" y="396113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959607" y="1909826"/>
            <a:ext cx="275018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Стандарту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«Настанови</a:t>
            </a:r>
            <a:endParaRPr sz="1800">
              <a:latin typeface="Arial"/>
              <a:cs typeface="Arial"/>
            </a:endParaRPr>
          </a:p>
          <a:p>
            <a:pPr marL="30480" marR="5080" indent="-18415" algn="just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«Вимоги до </a:t>
            </a:r>
            <a:r>
              <a:rPr sz="1800" spc="-15" dirty="0">
                <a:latin typeface="Arial"/>
                <a:cs typeface="Arial"/>
              </a:rPr>
              <a:t>виготовлення  </a:t>
            </a:r>
            <a:r>
              <a:rPr sz="1800" spc="-5" dirty="0">
                <a:latin typeface="Arial"/>
                <a:cs typeface="Arial"/>
              </a:rPr>
              <a:t>нестерильних </a:t>
            </a:r>
            <a:r>
              <a:rPr sz="1800" dirty="0">
                <a:latin typeface="Arial"/>
                <a:cs typeface="Arial"/>
              </a:rPr>
              <a:t>лікарських  засобів в </a:t>
            </a:r>
            <a:r>
              <a:rPr sz="1800" spc="-10" dirty="0">
                <a:latin typeface="Arial"/>
                <a:cs typeface="Arial"/>
              </a:rPr>
              <a:t>умовах аптеки»  </a:t>
            </a:r>
            <a:r>
              <a:rPr sz="1800" spc="-20" dirty="0">
                <a:latin typeface="Arial"/>
                <a:cs typeface="Arial"/>
              </a:rPr>
              <a:t>СТ-Н </a:t>
            </a:r>
            <a:r>
              <a:rPr sz="1800" spc="-10" dirty="0">
                <a:latin typeface="Arial"/>
                <a:cs typeface="Arial"/>
              </a:rPr>
              <a:t>МОЗУ</a:t>
            </a:r>
            <a:r>
              <a:rPr sz="1800" spc="-5" dirty="0">
                <a:latin typeface="Arial"/>
                <a:cs typeface="Arial"/>
              </a:rPr>
              <a:t> 42-4.5:2015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(наказ </a:t>
            </a:r>
            <a:r>
              <a:rPr sz="1800" spc="-5" dirty="0">
                <a:latin typeface="Arial"/>
                <a:cs typeface="Arial"/>
              </a:rPr>
              <a:t>МОЗ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України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398 від 01.07.15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р.).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103620" y="1890534"/>
            <a:ext cx="2683510" cy="852169"/>
            <a:chOff x="6103620" y="1890534"/>
            <a:chExt cx="2683510" cy="852169"/>
          </a:xfrm>
        </p:grpSpPr>
        <p:sp>
          <p:nvSpPr>
            <p:cNvPr id="30" name="object 30"/>
            <p:cNvSpPr/>
            <p:nvPr/>
          </p:nvSpPr>
          <p:spPr>
            <a:xfrm>
              <a:off x="6103620" y="1890534"/>
              <a:ext cx="2683002" cy="80389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55436" y="1912619"/>
              <a:ext cx="2615184" cy="8298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49721" y="1916810"/>
              <a:ext cx="2597657" cy="71856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49721" y="1916810"/>
              <a:ext cx="2597785" cy="718820"/>
            </a:xfrm>
            <a:custGeom>
              <a:avLst/>
              <a:gdLst/>
              <a:ahLst/>
              <a:cxnLst/>
              <a:rect l="l" t="t" r="r" b="b"/>
              <a:pathLst>
                <a:path w="2597784" h="718819">
                  <a:moveTo>
                    <a:pt x="0" y="119761"/>
                  </a:moveTo>
                  <a:lnTo>
                    <a:pt x="9407" y="73134"/>
                  </a:lnTo>
                  <a:lnTo>
                    <a:pt x="35067" y="35067"/>
                  </a:lnTo>
                  <a:lnTo>
                    <a:pt x="73134" y="9407"/>
                  </a:lnTo>
                  <a:lnTo>
                    <a:pt x="119761" y="0"/>
                  </a:lnTo>
                  <a:lnTo>
                    <a:pt x="2477897" y="0"/>
                  </a:lnTo>
                  <a:lnTo>
                    <a:pt x="2524523" y="9407"/>
                  </a:lnTo>
                  <a:lnTo>
                    <a:pt x="2562590" y="35067"/>
                  </a:lnTo>
                  <a:lnTo>
                    <a:pt x="2588250" y="73134"/>
                  </a:lnTo>
                  <a:lnTo>
                    <a:pt x="2597657" y="119761"/>
                  </a:lnTo>
                  <a:lnTo>
                    <a:pt x="2597657" y="598804"/>
                  </a:lnTo>
                  <a:lnTo>
                    <a:pt x="2588250" y="645431"/>
                  </a:lnTo>
                  <a:lnTo>
                    <a:pt x="2562590" y="683498"/>
                  </a:lnTo>
                  <a:lnTo>
                    <a:pt x="2524523" y="709158"/>
                  </a:lnTo>
                  <a:lnTo>
                    <a:pt x="2477897" y="718565"/>
                  </a:lnTo>
                  <a:lnTo>
                    <a:pt x="119761" y="718565"/>
                  </a:lnTo>
                  <a:lnTo>
                    <a:pt x="73134" y="709158"/>
                  </a:lnTo>
                  <a:lnTo>
                    <a:pt x="35067" y="683498"/>
                  </a:lnTo>
                  <a:lnTo>
                    <a:pt x="9407" y="645431"/>
                  </a:lnTo>
                  <a:lnTo>
                    <a:pt x="0" y="598804"/>
                  </a:lnTo>
                  <a:lnTo>
                    <a:pt x="0" y="11976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321552" y="1982723"/>
            <a:ext cx="2290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Наказу </a:t>
            </a:r>
            <a:r>
              <a:rPr sz="1800" dirty="0">
                <a:latin typeface="Arial"/>
                <a:cs typeface="Arial"/>
              </a:rPr>
              <a:t>МОЗ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України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812 від 17.10.12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476375" y="1352930"/>
            <a:ext cx="2873375" cy="801370"/>
          </a:xfrm>
          <a:custGeom>
            <a:avLst/>
            <a:gdLst/>
            <a:ahLst/>
            <a:cxnLst/>
            <a:rect l="l" t="t" r="r" b="b"/>
            <a:pathLst>
              <a:path w="2873375" h="801369">
                <a:moveTo>
                  <a:pt x="2873248" y="0"/>
                </a:moveTo>
                <a:lnTo>
                  <a:pt x="2860548" y="0"/>
                </a:lnTo>
                <a:lnTo>
                  <a:pt x="2860548" y="166751"/>
                </a:lnTo>
                <a:lnTo>
                  <a:pt x="2003679" y="166751"/>
                </a:lnTo>
                <a:lnTo>
                  <a:pt x="2003679" y="165100"/>
                </a:lnTo>
                <a:lnTo>
                  <a:pt x="995553" y="165100"/>
                </a:lnTo>
                <a:lnTo>
                  <a:pt x="995553" y="743204"/>
                </a:lnTo>
                <a:lnTo>
                  <a:pt x="35991" y="743204"/>
                </a:lnTo>
                <a:lnTo>
                  <a:pt x="91948" y="710565"/>
                </a:lnTo>
                <a:lnTo>
                  <a:pt x="94996" y="708914"/>
                </a:lnTo>
                <a:lnTo>
                  <a:pt x="96012" y="704977"/>
                </a:lnTo>
                <a:lnTo>
                  <a:pt x="92456" y="698881"/>
                </a:lnTo>
                <a:lnTo>
                  <a:pt x="88646" y="697865"/>
                </a:lnTo>
                <a:lnTo>
                  <a:pt x="0" y="749554"/>
                </a:lnTo>
                <a:lnTo>
                  <a:pt x="88646" y="801243"/>
                </a:lnTo>
                <a:lnTo>
                  <a:pt x="92456" y="800227"/>
                </a:lnTo>
                <a:lnTo>
                  <a:pt x="94234" y="797179"/>
                </a:lnTo>
                <a:lnTo>
                  <a:pt x="96012" y="794258"/>
                </a:lnTo>
                <a:lnTo>
                  <a:pt x="94996" y="790321"/>
                </a:lnTo>
                <a:lnTo>
                  <a:pt x="35991" y="755904"/>
                </a:lnTo>
                <a:lnTo>
                  <a:pt x="1008253" y="755904"/>
                </a:lnTo>
                <a:lnTo>
                  <a:pt x="1008253" y="749554"/>
                </a:lnTo>
                <a:lnTo>
                  <a:pt x="1008253" y="743204"/>
                </a:lnTo>
                <a:lnTo>
                  <a:pt x="1008253" y="177800"/>
                </a:lnTo>
                <a:lnTo>
                  <a:pt x="1996948" y="177800"/>
                </a:lnTo>
                <a:lnTo>
                  <a:pt x="1996948" y="311607"/>
                </a:lnTo>
                <a:lnTo>
                  <a:pt x="1962531" y="252603"/>
                </a:lnTo>
                <a:lnTo>
                  <a:pt x="1958721" y="251587"/>
                </a:lnTo>
                <a:lnTo>
                  <a:pt x="1952625" y="255143"/>
                </a:lnTo>
                <a:lnTo>
                  <a:pt x="1951609" y="259080"/>
                </a:lnTo>
                <a:lnTo>
                  <a:pt x="2003298" y="347726"/>
                </a:lnTo>
                <a:lnTo>
                  <a:pt x="2010625" y="335153"/>
                </a:lnTo>
                <a:lnTo>
                  <a:pt x="2054987" y="259080"/>
                </a:lnTo>
                <a:lnTo>
                  <a:pt x="2053971" y="255143"/>
                </a:lnTo>
                <a:lnTo>
                  <a:pt x="2047875" y="251587"/>
                </a:lnTo>
                <a:lnTo>
                  <a:pt x="2044065" y="252603"/>
                </a:lnTo>
                <a:lnTo>
                  <a:pt x="2009648" y="311607"/>
                </a:lnTo>
                <a:lnTo>
                  <a:pt x="2009648" y="179451"/>
                </a:lnTo>
                <a:lnTo>
                  <a:pt x="2873248" y="179451"/>
                </a:lnTo>
                <a:lnTo>
                  <a:pt x="2873248" y="166751"/>
                </a:lnTo>
                <a:lnTo>
                  <a:pt x="287324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4818253" y="1352930"/>
            <a:ext cx="3880485" cy="2773680"/>
            <a:chOff x="4818253" y="1352930"/>
            <a:chExt cx="3880485" cy="2773680"/>
          </a:xfrm>
        </p:grpSpPr>
        <p:sp>
          <p:nvSpPr>
            <p:cNvPr id="37" name="object 37"/>
            <p:cNvSpPr/>
            <p:nvPr/>
          </p:nvSpPr>
          <p:spPr>
            <a:xfrm>
              <a:off x="4818253" y="1352930"/>
              <a:ext cx="2682240" cy="563880"/>
            </a:xfrm>
            <a:custGeom>
              <a:avLst/>
              <a:gdLst/>
              <a:ahLst/>
              <a:cxnLst/>
              <a:rect l="l" t="t" r="r" b="b"/>
              <a:pathLst>
                <a:path w="2682240" h="563880">
                  <a:moveTo>
                    <a:pt x="2585720" y="467487"/>
                  </a:moveTo>
                  <a:lnTo>
                    <a:pt x="2579624" y="471043"/>
                  </a:lnTo>
                  <a:lnTo>
                    <a:pt x="2578607" y="474980"/>
                  </a:lnTo>
                  <a:lnTo>
                    <a:pt x="2630297" y="563626"/>
                  </a:lnTo>
                  <a:lnTo>
                    <a:pt x="2637646" y="551053"/>
                  </a:lnTo>
                  <a:lnTo>
                    <a:pt x="2623947" y="551053"/>
                  </a:lnTo>
                  <a:lnTo>
                    <a:pt x="2623947" y="527285"/>
                  </a:lnTo>
                  <a:lnTo>
                    <a:pt x="2589656" y="468503"/>
                  </a:lnTo>
                  <a:lnTo>
                    <a:pt x="2585720" y="467487"/>
                  </a:lnTo>
                  <a:close/>
                </a:path>
                <a:path w="2682240" h="563880">
                  <a:moveTo>
                    <a:pt x="2623947" y="527285"/>
                  </a:moveTo>
                  <a:lnTo>
                    <a:pt x="2623947" y="551053"/>
                  </a:lnTo>
                  <a:lnTo>
                    <a:pt x="2636647" y="551053"/>
                  </a:lnTo>
                  <a:lnTo>
                    <a:pt x="2636647" y="547751"/>
                  </a:lnTo>
                  <a:lnTo>
                    <a:pt x="2624836" y="547751"/>
                  </a:lnTo>
                  <a:lnTo>
                    <a:pt x="2630360" y="538280"/>
                  </a:lnTo>
                  <a:lnTo>
                    <a:pt x="2623947" y="527285"/>
                  </a:lnTo>
                  <a:close/>
                </a:path>
                <a:path w="2682240" h="563880">
                  <a:moveTo>
                    <a:pt x="2675001" y="467487"/>
                  </a:moveTo>
                  <a:lnTo>
                    <a:pt x="2671064" y="468503"/>
                  </a:lnTo>
                  <a:lnTo>
                    <a:pt x="2636647" y="527503"/>
                  </a:lnTo>
                  <a:lnTo>
                    <a:pt x="2636647" y="551053"/>
                  </a:lnTo>
                  <a:lnTo>
                    <a:pt x="2637646" y="551053"/>
                  </a:lnTo>
                  <a:lnTo>
                    <a:pt x="2680335" y="478028"/>
                  </a:lnTo>
                  <a:lnTo>
                    <a:pt x="2681986" y="474980"/>
                  </a:lnTo>
                  <a:lnTo>
                    <a:pt x="2680970" y="471043"/>
                  </a:lnTo>
                  <a:lnTo>
                    <a:pt x="2678049" y="469265"/>
                  </a:lnTo>
                  <a:lnTo>
                    <a:pt x="2675001" y="467487"/>
                  </a:lnTo>
                  <a:close/>
                </a:path>
                <a:path w="2682240" h="563880">
                  <a:moveTo>
                    <a:pt x="2630360" y="538280"/>
                  </a:moveTo>
                  <a:lnTo>
                    <a:pt x="2624836" y="547751"/>
                  </a:lnTo>
                  <a:lnTo>
                    <a:pt x="2635885" y="547751"/>
                  </a:lnTo>
                  <a:lnTo>
                    <a:pt x="2630360" y="538280"/>
                  </a:lnTo>
                  <a:close/>
                </a:path>
                <a:path w="2682240" h="563880">
                  <a:moveTo>
                    <a:pt x="2636647" y="527503"/>
                  </a:moveTo>
                  <a:lnTo>
                    <a:pt x="2630360" y="538280"/>
                  </a:lnTo>
                  <a:lnTo>
                    <a:pt x="2635885" y="547751"/>
                  </a:lnTo>
                  <a:lnTo>
                    <a:pt x="2636647" y="547751"/>
                  </a:lnTo>
                  <a:lnTo>
                    <a:pt x="2636647" y="527503"/>
                  </a:lnTo>
                  <a:close/>
                </a:path>
                <a:path w="2682240" h="563880">
                  <a:moveTo>
                    <a:pt x="2623947" y="281813"/>
                  </a:moveTo>
                  <a:lnTo>
                    <a:pt x="2623947" y="527285"/>
                  </a:lnTo>
                  <a:lnTo>
                    <a:pt x="2630360" y="538280"/>
                  </a:lnTo>
                  <a:lnTo>
                    <a:pt x="2636647" y="527503"/>
                  </a:lnTo>
                  <a:lnTo>
                    <a:pt x="2636647" y="288163"/>
                  </a:lnTo>
                  <a:lnTo>
                    <a:pt x="2630297" y="288163"/>
                  </a:lnTo>
                  <a:lnTo>
                    <a:pt x="2623947" y="281813"/>
                  </a:lnTo>
                  <a:close/>
                </a:path>
                <a:path w="2682240" h="563880">
                  <a:moveTo>
                    <a:pt x="12700" y="0"/>
                  </a:moveTo>
                  <a:lnTo>
                    <a:pt x="0" y="0"/>
                  </a:lnTo>
                  <a:lnTo>
                    <a:pt x="0" y="288163"/>
                  </a:lnTo>
                  <a:lnTo>
                    <a:pt x="2623947" y="288163"/>
                  </a:lnTo>
                  <a:lnTo>
                    <a:pt x="2623947" y="281813"/>
                  </a:lnTo>
                  <a:lnTo>
                    <a:pt x="12700" y="281813"/>
                  </a:lnTo>
                  <a:lnTo>
                    <a:pt x="6350" y="275463"/>
                  </a:lnTo>
                  <a:lnTo>
                    <a:pt x="12700" y="275463"/>
                  </a:lnTo>
                  <a:lnTo>
                    <a:pt x="12700" y="0"/>
                  </a:lnTo>
                  <a:close/>
                </a:path>
                <a:path w="2682240" h="563880">
                  <a:moveTo>
                    <a:pt x="2636647" y="275463"/>
                  </a:moveTo>
                  <a:lnTo>
                    <a:pt x="12700" y="275463"/>
                  </a:lnTo>
                  <a:lnTo>
                    <a:pt x="12700" y="281813"/>
                  </a:lnTo>
                  <a:lnTo>
                    <a:pt x="2623947" y="281813"/>
                  </a:lnTo>
                  <a:lnTo>
                    <a:pt x="2630297" y="288163"/>
                  </a:lnTo>
                  <a:lnTo>
                    <a:pt x="2636647" y="288163"/>
                  </a:lnTo>
                  <a:lnTo>
                    <a:pt x="2636647" y="275463"/>
                  </a:lnTo>
                  <a:close/>
                </a:path>
                <a:path w="2682240" h="563880">
                  <a:moveTo>
                    <a:pt x="12700" y="275463"/>
                  </a:moveTo>
                  <a:lnTo>
                    <a:pt x="6350" y="275463"/>
                  </a:lnTo>
                  <a:lnTo>
                    <a:pt x="12700" y="281813"/>
                  </a:lnTo>
                  <a:lnTo>
                    <a:pt x="12700" y="27546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92924" y="2706623"/>
              <a:ext cx="1305305" cy="141960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35346" y="3500628"/>
            <a:ext cx="865631" cy="14394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7555" y="3357371"/>
            <a:ext cx="890015" cy="1557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2155" y="3429000"/>
            <a:ext cx="1007364" cy="14577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1550" y="3716273"/>
            <a:ext cx="1368552" cy="12237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0827" y="1577847"/>
            <a:ext cx="127254" cy="150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0827" y="1966467"/>
            <a:ext cx="127254" cy="150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827" y="2355088"/>
            <a:ext cx="127254" cy="150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0963" y="1029328"/>
            <a:ext cx="6524625" cy="22059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175510">
              <a:lnSpc>
                <a:spcPct val="100000"/>
              </a:lnSpc>
              <a:spcBef>
                <a:spcPts val="894"/>
              </a:spcBef>
            </a:pPr>
            <a:r>
              <a:rPr sz="1800" b="1" i="1" spc="-10" dirty="0">
                <a:latin typeface="Arial"/>
                <a:cs typeface="Arial"/>
              </a:rPr>
              <a:t>Оформлення </a:t>
            </a:r>
            <a:r>
              <a:rPr sz="1800" b="1" i="1" spc="-5" dirty="0">
                <a:latin typeface="Arial"/>
                <a:cs typeface="Arial"/>
              </a:rPr>
              <a:t>до </a:t>
            </a:r>
            <a:r>
              <a:rPr sz="1800" b="1" i="1" dirty="0">
                <a:latin typeface="Arial"/>
                <a:cs typeface="Arial"/>
              </a:rPr>
              <a:t>відпуску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700" spc="-10" dirty="0">
                <a:latin typeface="Arial"/>
                <a:cs typeface="Arial"/>
              </a:rPr>
              <a:t>Номер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рецепту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700" spc="-5" dirty="0">
                <a:latin typeface="Arial"/>
                <a:cs typeface="Arial"/>
              </a:rPr>
              <a:t>Етикетка «Внутрішнє» або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«Мікстура»;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409"/>
              </a:spcBef>
            </a:pPr>
            <a:r>
              <a:rPr sz="1700" spc="-20" dirty="0">
                <a:latin typeface="Arial"/>
                <a:cs typeface="Arial"/>
              </a:rPr>
              <a:t>Розчини, </a:t>
            </a:r>
            <a:r>
              <a:rPr sz="1700" spc="-5" dirty="0">
                <a:latin typeface="Arial"/>
                <a:cs typeface="Arial"/>
              </a:rPr>
              <a:t>до складу яких </a:t>
            </a:r>
            <a:r>
              <a:rPr sz="1700" spc="-15" dirty="0">
                <a:latin typeface="Arial"/>
                <a:cs typeface="Arial"/>
              </a:rPr>
              <a:t>входять отруйні </a:t>
            </a:r>
            <a:r>
              <a:rPr sz="1700" spc="-10" dirty="0">
                <a:latin typeface="Arial"/>
                <a:cs typeface="Arial"/>
              </a:rPr>
              <a:t>речовини, </a:t>
            </a:r>
            <a:r>
              <a:rPr sz="1700" spc="-15" dirty="0">
                <a:latin typeface="Arial"/>
                <a:cs typeface="Arial"/>
              </a:rPr>
              <a:t>опечатують,  </a:t>
            </a:r>
            <a:r>
              <a:rPr sz="1700" spc="-10" dirty="0">
                <a:latin typeface="Arial"/>
                <a:cs typeface="Arial"/>
              </a:rPr>
              <a:t>оформляють сигнатурою </a:t>
            </a:r>
            <a:r>
              <a:rPr sz="1700" spc="-5" dirty="0">
                <a:latin typeface="Arial"/>
                <a:cs typeface="Arial"/>
              </a:rPr>
              <a:t>і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«Поводитися </a:t>
            </a:r>
            <a:r>
              <a:rPr sz="1700" spc="-5" dirty="0">
                <a:latin typeface="Arial"/>
                <a:cs typeface="Arial"/>
              </a:rPr>
              <a:t>з  обережністю»;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0827" y="5360415"/>
            <a:ext cx="127254" cy="150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00963" y="5204663"/>
            <a:ext cx="7495540" cy="1036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700" spc="-5" dirty="0">
                <a:latin typeface="Arial"/>
                <a:cs typeface="Arial"/>
              </a:rPr>
              <a:t>Оформляють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</a:t>
            </a:r>
            <a:r>
              <a:rPr sz="1700" spc="-5" dirty="0">
                <a:latin typeface="Arial"/>
                <a:cs typeface="Arial"/>
              </a:rPr>
              <a:t>«Берегти від </a:t>
            </a:r>
            <a:r>
              <a:rPr sz="1700" spc="-10" dirty="0">
                <a:latin typeface="Arial"/>
                <a:cs typeface="Arial"/>
              </a:rPr>
              <a:t>дітей», </a:t>
            </a:r>
            <a:r>
              <a:rPr sz="1700" spc="-5" dirty="0">
                <a:latin typeface="Arial"/>
                <a:cs typeface="Arial"/>
              </a:rPr>
              <a:t>якщо лікарський  </a:t>
            </a:r>
            <a:r>
              <a:rPr sz="1700" spc="-10" dirty="0">
                <a:latin typeface="Arial"/>
                <a:cs typeface="Arial"/>
              </a:rPr>
              <a:t>препарат вимагає </a:t>
            </a:r>
            <a:r>
              <a:rPr sz="1700" spc="-15" dirty="0">
                <a:latin typeface="Arial"/>
                <a:cs typeface="Arial"/>
              </a:rPr>
              <a:t>особливих </a:t>
            </a:r>
            <a:r>
              <a:rPr sz="1700" spc="-5" dirty="0">
                <a:latin typeface="Arial"/>
                <a:cs typeface="Arial"/>
              </a:rPr>
              <a:t>умов </a:t>
            </a:r>
            <a:r>
              <a:rPr sz="1700" spc="-15" dirty="0">
                <a:latin typeface="Arial"/>
                <a:cs typeface="Arial"/>
              </a:rPr>
              <a:t>зберігання, </a:t>
            </a:r>
            <a:r>
              <a:rPr sz="1700" spc="-10" dirty="0">
                <a:latin typeface="Arial"/>
                <a:cs typeface="Arial"/>
              </a:rPr>
              <a:t>наклеюють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етикетки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700" spc="-15" dirty="0">
                <a:latin typeface="Arial"/>
                <a:cs typeface="Arial"/>
              </a:rPr>
              <a:t>«Зберігати </a:t>
            </a:r>
            <a:r>
              <a:rPr sz="1700" spc="-5" dirty="0">
                <a:latin typeface="Arial"/>
                <a:cs typeface="Arial"/>
              </a:rPr>
              <a:t>в </a:t>
            </a:r>
            <a:r>
              <a:rPr sz="1700" spc="-10" dirty="0">
                <a:latin typeface="Arial"/>
                <a:cs typeface="Arial"/>
              </a:rPr>
              <a:t>прохолодному </a:t>
            </a:r>
            <a:r>
              <a:rPr sz="1700" spc="-5" dirty="0">
                <a:latin typeface="Arial"/>
                <a:cs typeface="Arial"/>
              </a:rPr>
              <a:t>місці», </a:t>
            </a:r>
            <a:r>
              <a:rPr sz="1700" spc="-10" dirty="0">
                <a:latin typeface="Arial"/>
                <a:cs typeface="Arial"/>
              </a:rPr>
              <a:t>«Перед вживанням збовтувати» </a:t>
            </a:r>
            <a:r>
              <a:rPr sz="1700" spc="-15" dirty="0">
                <a:latin typeface="Arial"/>
                <a:cs typeface="Arial"/>
              </a:rPr>
              <a:t>та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ін.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2491105" marR="5080" indent="-20510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8. ОЦІНКА </a:t>
            </a:r>
            <a:r>
              <a:rPr spc="-10" dirty="0"/>
              <a:t>ЯКОСТІ </a:t>
            </a:r>
            <a:r>
              <a:rPr spc="-70" dirty="0"/>
              <a:t>ТА </a:t>
            </a:r>
            <a:r>
              <a:rPr spc="-5" dirty="0"/>
              <a:t>ОФОРМЛЕННЯ ДО </a:t>
            </a:r>
            <a:r>
              <a:rPr dirty="0"/>
              <a:t>ВІДПУСКУ </a:t>
            </a:r>
            <a:r>
              <a:rPr spc="-5" dirty="0"/>
              <a:t>РІДКИХ  </a:t>
            </a:r>
            <a:r>
              <a:rPr spc="-10" dirty="0"/>
              <a:t>ЛІКАРСЬКИХ</a:t>
            </a:r>
            <a:r>
              <a:rPr spc="15" dirty="0"/>
              <a:t> </a:t>
            </a:r>
            <a:r>
              <a:rPr spc="-30" dirty="0"/>
              <a:t>ПРЕПАРАТІВ</a:t>
            </a:r>
          </a:p>
        </p:txBody>
      </p:sp>
      <p:sp>
        <p:nvSpPr>
          <p:cNvPr id="14" name="object 14"/>
          <p:cNvSpPr/>
          <p:nvPr/>
        </p:nvSpPr>
        <p:spPr>
          <a:xfrm>
            <a:off x="7812023" y="981455"/>
            <a:ext cx="957072" cy="14569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94319" y="4078985"/>
            <a:ext cx="1107948" cy="8641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88252" y="3500628"/>
            <a:ext cx="1107948" cy="147904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0900" y="347980"/>
            <a:ext cx="49015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ПИТАННЯ </a:t>
            </a:r>
            <a:r>
              <a:rPr spc="-5" dirty="0"/>
              <a:t>ДЛЯ </a:t>
            </a:r>
            <a:r>
              <a:rPr spc="-15" dirty="0"/>
              <a:t>САМОСТІЙНОЇ</a:t>
            </a:r>
            <a:r>
              <a:rPr spc="10" dirty="0"/>
              <a:t> </a:t>
            </a:r>
            <a:r>
              <a:rPr spc="-10" dirty="0"/>
              <a:t>РОБОТИ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7116" y="1398269"/>
            <a:ext cx="97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116" y="2081022"/>
            <a:ext cx="971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116" y="2519680"/>
            <a:ext cx="971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116" y="3202939"/>
            <a:ext cx="971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7116" y="4129532"/>
            <a:ext cx="97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116" y="4812284"/>
            <a:ext cx="971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7116" y="5251196"/>
            <a:ext cx="971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116" y="959358"/>
            <a:ext cx="8020050" cy="456184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622300" marR="20955" indent="-609600">
              <a:lnSpc>
                <a:spcPts val="1540"/>
              </a:lnSpc>
              <a:spcBef>
                <a:spcPts val="470"/>
              </a:spcBef>
              <a:buChar char="•"/>
              <a:tabLst>
                <a:tab pos="621665" algn="l"/>
                <a:tab pos="622300" algn="l"/>
              </a:tabLst>
            </a:pPr>
            <a:r>
              <a:rPr sz="1600" spc="-5" dirty="0">
                <a:latin typeface="Arial"/>
                <a:cs typeface="Arial"/>
              </a:rPr>
              <a:t>1. </a:t>
            </a:r>
            <a:r>
              <a:rPr sz="1600" spc="-10" dirty="0">
                <a:latin typeface="Arial"/>
                <a:cs typeface="Arial"/>
              </a:rPr>
              <a:t>Нормативна </a:t>
            </a:r>
            <a:r>
              <a:rPr sz="1600" spc="-5" dirty="0">
                <a:latin typeface="Arial"/>
                <a:cs typeface="Arial"/>
              </a:rPr>
              <a:t>документація, </a:t>
            </a:r>
            <a:r>
              <a:rPr sz="1600" spc="-10" dirty="0">
                <a:latin typeface="Arial"/>
                <a:cs typeface="Arial"/>
              </a:rPr>
              <a:t>що регламентує </a:t>
            </a:r>
            <a:r>
              <a:rPr sz="1600" spc="-15" dirty="0">
                <a:latin typeface="Arial"/>
                <a:cs typeface="Arial"/>
              </a:rPr>
              <a:t>виготовлення </a:t>
            </a:r>
            <a:r>
              <a:rPr sz="1600" spc="-5" dirty="0">
                <a:latin typeface="Arial"/>
                <a:cs typeface="Arial"/>
              </a:rPr>
              <a:t>рідких </a:t>
            </a:r>
            <a:r>
              <a:rPr sz="1600" dirty="0">
                <a:latin typeface="Arial"/>
                <a:cs typeface="Arial"/>
              </a:rPr>
              <a:t>лікарських  </a:t>
            </a:r>
            <a:r>
              <a:rPr sz="1600" spc="-5" dirty="0">
                <a:latin typeface="Arial"/>
                <a:cs typeface="Arial"/>
              </a:rPr>
              <a:t>препаратів.</a:t>
            </a:r>
            <a:endParaRPr sz="1600" dirty="0">
              <a:latin typeface="Arial"/>
              <a:cs typeface="Arial"/>
            </a:endParaRPr>
          </a:p>
          <a:p>
            <a:pPr marL="848994" lvl="1" indent="-227329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849630" algn="l"/>
              </a:tabLst>
            </a:pPr>
            <a:r>
              <a:rPr sz="1600" dirty="0">
                <a:latin typeface="Arial"/>
                <a:cs typeface="Arial"/>
              </a:rPr>
              <a:t>Характеристика </a:t>
            </a:r>
            <a:r>
              <a:rPr sz="1600" spc="-5" dirty="0">
                <a:latin typeface="Arial"/>
                <a:cs typeface="Arial"/>
              </a:rPr>
              <a:t>рідких </a:t>
            </a:r>
            <a:r>
              <a:rPr sz="1600" dirty="0">
                <a:latin typeface="Arial"/>
                <a:cs typeface="Arial"/>
              </a:rPr>
              <a:t>лікарських форм, їх класифікація.</a:t>
            </a:r>
          </a:p>
          <a:p>
            <a:pPr marL="622300" marR="453390" lvl="1">
              <a:lnSpc>
                <a:spcPct val="80000"/>
              </a:lnSpc>
              <a:spcBef>
                <a:spcPts val="385"/>
              </a:spcBef>
              <a:buAutoNum type="arabicPeriod" startAt="2"/>
              <a:tabLst>
                <a:tab pos="849630" algn="l"/>
              </a:tabLst>
            </a:pPr>
            <a:r>
              <a:rPr lang="uk-UA" sz="1600" spc="-15" dirty="0">
                <a:latin typeface="Arial"/>
                <a:cs typeface="Arial"/>
              </a:rPr>
              <a:t> </a:t>
            </a:r>
            <a:r>
              <a:rPr sz="1600" spc="-15" dirty="0" err="1">
                <a:latin typeface="Arial"/>
                <a:cs typeface="Arial"/>
              </a:rPr>
              <a:t>Розчинники</a:t>
            </a:r>
            <a:r>
              <a:rPr sz="1600" spc="-15" dirty="0">
                <a:latin typeface="Arial"/>
                <a:cs typeface="Arial"/>
              </a:rPr>
              <a:t>, </a:t>
            </a:r>
            <a:r>
              <a:rPr sz="1600" dirty="0">
                <a:latin typeface="Arial"/>
                <a:cs typeface="Arial"/>
              </a:rPr>
              <a:t>які </a:t>
            </a:r>
            <a:r>
              <a:rPr sz="1600" spc="-10" dirty="0">
                <a:latin typeface="Arial"/>
                <a:cs typeface="Arial"/>
              </a:rPr>
              <a:t>використовуються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0" dirty="0">
                <a:latin typeface="Arial"/>
                <a:cs typeface="Arial"/>
              </a:rPr>
              <a:t>технології </a:t>
            </a:r>
            <a:r>
              <a:rPr sz="1600" spc="-5" dirty="0">
                <a:latin typeface="Arial"/>
                <a:cs typeface="Arial"/>
              </a:rPr>
              <a:t>рідких </a:t>
            </a:r>
            <a:r>
              <a:rPr sz="1600" dirty="0">
                <a:latin typeface="Arial"/>
                <a:cs typeface="Arial"/>
              </a:rPr>
              <a:t>лікарських форм,  </a:t>
            </a:r>
            <a:r>
              <a:rPr sz="1600" spc="-5" dirty="0">
                <a:latin typeface="Arial"/>
                <a:cs typeface="Arial"/>
              </a:rPr>
              <a:t>вимоги </a:t>
            </a:r>
            <a:r>
              <a:rPr sz="1600" spc="-10" dirty="0">
                <a:latin typeface="Arial"/>
                <a:cs typeface="Arial"/>
              </a:rPr>
              <a:t>та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класифікація.</a:t>
            </a:r>
            <a:endParaRPr sz="1600" dirty="0">
              <a:latin typeface="Arial"/>
              <a:cs typeface="Arial"/>
            </a:endParaRPr>
          </a:p>
          <a:p>
            <a:pPr marL="622300" marR="751205" lvl="1">
              <a:lnSpc>
                <a:spcPct val="80000"/>
              </a:lnSpc>
              <a:spcBef>
                <a:spcPts val="385"/>
              </a:spcBef>
              <a:buAutoNum type="arabicPeriod" startAt="2"/>
              <a:tabLst>
                <a:tab pos="849630" algn="l"/>
              </a:tabLst>
            </a:pPr>
            <a:r>
              <a:rPr lang="uk-UA" sz="1600" spc="-25" dirty="0">
                <a:latin typeface="Arial"/>
                <a:cs typeface="Arial"/>
              </a:rPr>
              <a:t> </a:t>
            </a:r>
            <a:r>
              <a:rPr sz="1600" spc="-25" dirty="0" err="1">
                <a:latin typeface="Arial"/>
                <a:cs typeface="Arial"/>
              </a:rPr>
              <a:t>Розчини</a:t>
            </a:r>
            <a:r>
              <a:rPr sz="1600" spc="-25" dirty="0">
                <a:latin typeface="Arial"/>
                <a:cs typeface="Arial"/>
              </a:rPr>
              <a:t>, </a:t>
            </a:r>
            <a:r>
              <a:rPr sz="1600" dirty="0">
                <a:latin typeface="Arial"/>
                <a:cs typeface="Arial"/>
              </a:rPr>
              <a:t>способи їх </a:t>
            </a:r>
            <a:r>
              <a:rPr sz="1600" spc="-5" dirty="0">
                <a:latin typeface="Arial"/>
                <a:cs typeface="Arial"/>
              </a:rPr>
              <a:t>прописування. Способи </a:t>
            </a:r>
            <a:r>
              <a:rPr sz="1600" spc="-15" dirty="0">
                <a:latin typeface="Arial"/>
                <a:cs typeface="Arial"/>
              </a:rPr>
              <a:t>виготовлення розчинів.  </a:t>
            </a:r>
            <a:r>
              <a:rPr sz="1600" spc="-20" dirty="0">
                <a:latin typeface="Arial"/>
                <a:cs typeface="Arial"/>
              </a:rPr>
              <a:t>Технологія </a:t>
            </a:r>
            <a:r>
              <a:rPr sz="1600" spc="-15" dirty="0">
                <a:latin typeface="Arial"/>
                <a:cs typeface="Arial"/>
              </a:rPr>
              <a:t>водних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розчинів.</a:t>
            </a:r>
            <a:endParaRPr sz="1600" dirty="0">
              <a:latin typeface="Arial"/>
              <a:cs typeface="Arial"/>
            </a:endParaRPr>
          </a:p>
          <a:p>
            <a:pPr marL="848360" lvl="1" indent="-226695">
              <a:lnSpc>
                <a:spcPct val="100000"/>
              </a:lnSpc>
              <a:buAutoNum type="arabicPeriod" startAt="2"/>
              <a:tabLst>
                <a:tab pos="848994" algn="l"/>
              </a:tabLst>
            </a:pPr>
            <a:r>
              <a:rPr sz="1600" spc="-5" dirty="0">
                <a:latin typeface="Arial"/>
                <a:cs typeface="Arial"/>
              </a:rPr>
              <a:t>Номенклатура концентрованих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розчинів.</a:t>
            </a:r>
            <a:endParaRPr sz="1600" dirty="0">
              <a:latin typeface="Arial"/>
              <a:cs typeface="Arial"/>
            </a:endParaRPr>
          </a:p>
          <a:p>
            <a:pPr marL="622300" marR="193040" lvl="1">
              <a:lnSpc>
                <a:spcPct val="80000"/>
              </a:lnSpc>
              <a:spcBef>
                <a:spcPts val="385"/>
              </a:spcBef>
              <a:buAutoNum type="arabicPeriod" startAt="2"/>
              <a:tabLst>
                <a:tab pos="849630" algn="l"/>
              </a:tabLst>
            </a:pPr>
            <a:r>
              <a:rPr lang="uk-UA" sz="1600" spc="-10" dirty="0">
                <a:latin typeface="Arial"/>
                <a:cs typeface="Arial"/>
              </a:rPr>
              <a:t> </a:t>
            </a:r>
            <a:r>
              <a:rPr sz="1600" spc="-10" dirty="0" err="1">
                <a:latin typeface="Arial"/>
                <a:cs typeface="Arial"/>
              </a:rPr>
              <a:t>Визначення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мікстур. Перевірка </a:t>
            </a:r>
            <a:r>
              <a:rPr sz="1600" spc="-10" dirty="0">
                <a:latin typeface="Arial"/>
                <a:cs typeface="Arial"/>
              </a:rPr>
              <a:t>доз отруйних, </a:t>
            </a:r>
            <a:r>
              <a:rPr sz="1600" spc="-5" dirty="0">
                <a:latin typeface="Arial"/>
                <a:cs typeface="Arial"/>
              </a:rPr>
              <a:t>наркотичних </a:t>
            </a:r>
            <a:r>
              <a:rPr sz="1600" dirty="0">
                <a:latin typeface="Arial"/>
                <a:cs typeface="Arial"/>
              </a:rPr>
              <a:t>і </a:t>
            </a:r>
            <a:r>
              <a:rPr sz="1600" spc="-10" dirty="0">
                <a:latin typeface="Arial"/>
                <a:cs typeface="Arial"/>
              </a:rPr>
              <a:t>сильнодіючих  </a:t>
            </a:r>
            <a:r>
              <a:rPr sz="1600" dirty="0">
                <a:latin typeface="Arial"/>
                <a:cs typeface="Arial"/>
              </a:rPr>
              <a:t>лікарських</a:t>
            </a:r>
            <a:r>
              <a:rPr sz="1600" spc="-5" dirty="0">
                <a:latin typeface="Arial"/>
                <a:cs typeface="Arial"/>
              </a:rPr>
              <a:t> засобів.</a:t>
            </a:r>
            <a:endParaRPr sz="1600" dirty="0">
              <a:latin typeface="Arial"/>
              <a:cs typeface="Arial"/>
            </a:endParaRPr>
          </a:p>
          <a:p>
            <a:pPr marL="848994" lvl="1" indent="-227329">
              <a:lnSpc>
                <a:spcPct val="100000"/>
              </a:lnSpc>
              <a:buAutoNum type="arabicPeriod" startAt="2"/>
              <a:tabLst>
                <a:tab pos="849630" algn="l"/>
              </a:tabLst>
            </a:pPr>
            <a:r>
              <a:rPr sz="1600" spc="-20" dirty="0">
                <a:latin typeface="Arial"/>
                <a:cs typeface="Arial"/>
              </a:rPr>
              <a:t>Технологія </a:t>
            </a:r>
            <a:r>
              <a:rPr sz="1600" spc="-5" dirty="0">
                <a:latin typeface="Arial"/>
                <a:cs typeface="Arial"/>
              </a:rPr>
              <a:t>рідких </a:t>
            </a:r>
            <a:r>
              <a:rPr sz="1600" dirty="0">
                <a:latin typeface="Arial"/>
                <a:cs typeface="Arial"/>
              </a:rPr>
              <a:t>лікарських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засобів.</a:t>
            </a:r>
            <a:endParaRPr sz="1600" dirty="0">
              <a:latin typeface="Arial"/>
              <a:cs typeface="Arial"/>
            </a:endParaRPr>
          </a:p>
          <a:p>
            <a:pPr marL="848994" lvl="1" indent="-227329">
              <a:lnSpc>
                <a:spcPct val="100000"/>
              </a:lnSpc>
              <a:buAutoNum type="arabicPeriod" startAt="2"/>
              <a:tabLst>
                <a:tab pos="849630" algn="l"/>
              </a:tabLst>
            </a:pPr>
            <a:r>
              <a:rPr sz="1600" spc="-20" dirty="0">
                <a:latin typeface="Arial"/>
                <a:cs typeface="Arial"/>
              </a:rPr>
              <a:t>Технологія </a:t>
            </a:r>
            <a:r>
              <a:rPr sz="1600" dirty="0">
                <a:latin typeface="Arial"/>
                <a:cs typeface="Arial"/>
              </a:rPr>
              <a:t>мікстур з </a:t>
            </a:r>
            <a:r>
              <a:rPr sz="1600" spc="-5" dirty="0">
                <a:latin typeface="Arial"/>
                <a:cs typeface="Arial"/>
              </a:rPr>
              <a:t>використанням концентрованих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розчинів.</a:t>
            </a:r>
            <a:endParaRPr sz="1600" dirty="0">
              <a:latin typeface="Arial"/>
              <a:cs typeface="Arial"/>
            </a:endParaRPr>
          </a:p>
          <a:p>
            <a:pPr marL="622300" marR="5080" lvl="1">
              <a:lnSpc>
                <a:spcPts val="1540"/>
              </a:lnSpc>
              <a:spcBef>
                <a:spcPts val="370"/>
              </a:spcBef>
              <a:buAutoNum type="arabicPeriod" startAt="2"/>
              <a:tabLst>
                <a:tab pos="849630" algn="l"/>
              </a:tabLst>
            </a:pPr>
            <a:r>
              <a:rPr lang="uk-UA" sz="1600" spc="-15" dirty="0">
                <a:latin typeface="Arial"/>
                <a:cs typeface="Arial"/>
              </a:rPr>
              <a:t> </a:t>
            </a:r>
            <a:r>
              <a:rPr sz="1600" spc="-15" dirty="0" err="1">
                <a:latin typeface="Arial"/>
                <a:cs typeface="Arial"/>
              </a:rPr>
              <a:t>Виготовлення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рідких </a:t>
            </a:r>
            <a:r>
              <a:rPr sz="1600" dirty="0">
                <a:latin typeface="Arial"/>
                <a:cs typeface="Arial"/>
              </a:rPr>
              <a:t>лікарських форм </a:t>
            </a:r>
            <a:r>
              <a:rPr sz="1600" spc="-5" dirty="0">
                <a:latin typeface="Arial"/>
                <a:cs typeface="Arial"/>
              </a:rPr>
              <a:t>шляхом </a:t>
            </a:r>
            <a:r>
              <a:rPr sz="1600" spc="-10" dirty="0">
                <a:latin typeface="Arial"/>
                <a:cs typeface="Arial"/>
              </a:rPr>
              <a:t>розчинення </a:t>
            </a:r>
            <a:r>
              <a:rPr sz="1600" dirty="0">
                <a:latin typeface="Arial"/>
                <a:cs typeface="Arial"/>
              </a:rPr>
              <a:t>сухих лікарських  </a:t>
            </a:r>
            <a:r>
              <a:rPr sz="1600" spc="-10" dirty="0">
                <a:latin typeface="Arial"/>
                <a:cs typeface="Arial"/>
              </a:rPr>
              <a:t>речовин </a:t>
            </a:r>
            <a:r>
              <a:rPr sz="1600" dirty="0">
                <a:latin typeface="Arial"/>
                <a:cs typeface="Arial"/>
              </a:rPr>
              <a:t>у кількості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dirty="0">
                <a:latin typeface="Arial"/>
                <a:cs typeface="Arial"/>
              </a:rPr>
              <a:t>3 % </a:t>
            </a:r>
            <a:r>
              <a:rPr sz="1600" spc="-10" dirty="0">
                <a:latin typeface="Arial"/>
                <a:cs typeface="Arial"/>
              </a:rPr>
              <a:t>та </a:t>
            </a:r>
            <a:r>
              <a:rPr sz="1600" dirty="0">
                <a:latin typeface="Arial"/>
                <a:cs typeface="Arial"/>
              </a:rPr>
              <a:t>більше 3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%.</a:t>
            </a:r>
            <a:endParaRPr lang="uk-UA" sz="1600" dirty="0">
              <a:latin typeface="Arial"/>
              <a:cs typeface="Arial"/>
            </a:endParaRPr>
          </a:p>
          <a:p>
            <a:pPr marL="622300" marR="5080" lvl="1">
              <a:lnSpc>
                <a:spcPts val="1540"/>
              </a:lnSpc>
              <a:spcBef>
                <a:spcPts val="370"/>
              </a:spcBef>
              <a:buAutoNum type="arabicPeriod" startAt="2"/>
              <a:tabLst>
                <a:tab pos="849630" algn="l"/>
              </a:tabLst>
            </a:pPr>
            <a:r>
              <a:rPr lang="ru-RU" sz="1600" spc="-20" dirty="0">
                <a:latin typeface="Arial"/>
                <a:cs typeface="Arial"/>
              </a:rPr>
              <a:t> </a:t>
            </a:r>
            <a:r>
              <a:rPr sz="1600" spc="-20" dirty="0" err="1">
                <a:latin typeface="Arial"/>
                <a:cs typeface="Arial"/>
              </a:rPr>
              <a:t>Технологія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ароматних </a:t>
            </a:r>
            <a:r>
              <a:rPr sz="1600" spc="-20" dirty="0">
                <a:latin typeface="Arial"/>
                <a:cs typeface="Arial"/>
              </a:rPr>
              <a:t>вод </a:t>
            </a:r>
            <a:r>
              <a:rPr sz="1600" dirty="0">
                <a:latin typeface="Arial"/>
                <a:cs typeface="Arial"/>
              </a:rPr>
              <a:t>і правила їх </a:t>
            </a:r>
            <a:r>
              <a:rPr sz="1600" spc="-10" dirty="0">
                <a:latin typeface="Arial"/>
                <a:cs typeface="Arial"/>
              </a:rPr>
              <a:t>введення </a:t>
            </a:r>
            <a:r>
              <a:rPr sz="1600" dirty="0">
                <a:latin typeface="Arial"/>
                <a:cs typeface="Arial"/>
              </a:rPr>
              <a:t>в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мікстури.</a:t>
            </a:r>
          </a:p>
          <a:p>
            <a:pPr marL="622300" marR="367665" lvl="1">
              <a:lnSpc>
                <a:spcPts val="1540"/>
              </a:lnSpc>
              <a:spcBef>
                <a:spcPts val="370"/>
              </a:spcBef>
              <a:buAutoNum type="arabicPeriod" startAt="2"/>
              <a:tabLst>
                <a:tab pos="946785" algn="l"/>
              </a:tabLst>
            </a:pPr>
            <a:r>
              <a:rPr sz="1600" dirty="0">
                <a:latin typeface="Arial"/>
                <a:cs typeface="Arial"/>
              </a:rPr>
              <a:t>Засоби малої </a:t>
            </a:r>
            <a:r>
              <a:rPr sz="1600" spc="-10" dirty="0">
                <a:latin typeface="Arial"/>
                <a:cs typeface="Arial"/>
              </a:rPr>
              <a:t>механізації, що застосовуються </a:t>
            </a:r>
            <a:r>
              <a:rPr sz="1600" spc="-5" dirty="0">
                <a:latin typeface="Arial"/>
                <a:cs typeface="Arial"/>
              </a:rPr>
              <a:t>для </a:t>
            </a:r>
            <a:r>
              <a:rPr sz="1600" spc="-15" dirty="0">
                <a:latin typeface="Arial"/>
                <a:cs typeface="Arial"/>
              </a:rPr>
              <a:t>виготовлення </a:t>
            </a:r>
            <a:r>
              <a:rPr sz="1600" spc="-5" dirty="0">
                <a:latin typeface="Arial"/>
                <a:cs typeface="Arial"/>
              </a:rPr>
              <a:t>рідких  </a:t>
            </a:r>
            <a:r>
              <a:rPr sz="1600" dirty="0">
                <a:latin typeface="Arial"/>
                <a:cs typeface="Arial"/>
              </a:rPr>
              <a:t>лікарських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засобів.</a:t>
            </a:r>
          </a:p>
          <a:p>
            <a:pPr marL="622300" marR="1242695">
              <a:lnSpc>
                <a:spcPts val="1540"/>
              </a:lnSpc>
              <a:spcBef>
                <a:spcPts val="375"/>
              </a:spcBef>
            </a:pPr>
            <a:r>
              <a:rPr lang="uk-UA" sz="1600" spc="-5" dirty="0">
                <a:latin typeface="Arial"/>
                <a:cs typeface="Arial"/>
              </a:rPr>
              <a:t>12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5" dirty="0">
                <a:latin typeface="Arial"/>
                <a:cs typeface="Arial"/>
              </a:rPr>
              <a:t>Оцінка </a:t>
            </a:r>
            <a:r>
              <a:rPr sz="1600" dirty="0">
                <a:latin typeface="Arial"/>
                <a:cs typeface="Arial"/>
              </a:rPr>
              <a:t>якості </a:t>
            </a:r>
            <a:r>
              <a:rPr sz="1600" spc="-10" dirty="0">
                <a:latin typeface="Arial"/>
                <a:cs typeface="Arial"/>
              </a:rPr>
              <a:t>та </a:t>
            </a:r>
            <a:r>
              <a:rPr sz="1600" spc="-15" dirty="0">
                <a:latin typeface="Arial"/>
                <a:cs typeface="Arial"/>
              </a:rPr>
              <a:t>зберігання </a:t>
            </a:r>
            <a:r>
              <a:rPr sz="1600" dirty="0">
                <a:latin typeface="Arial"/>
                <a:cs typeface="Arial"/>
              </a:rPr>
              <a:t>мікстур у </a:t>
            </a:r>
            <a:r>
              <a:rPr sz="1600" spc="-5" dirty="0">
                <a:latin typeface="Arial"/>
                <a:cs typeface="Arial"/>
              </a:rPr>
              <a:t>відповідності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0" dirty="0">
                <a:latin typeface="Arial"/>
                <a:cs typeface="Arial"/>
              </a:rPr>
              <a:t>вимогами  нормативних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документів.</a:t>
            </a:r>
            <a:endParaRPr sz="1600" dirty="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latin typeface="Arial"/>
                <a:cs typeface="Arial"/>
              </a:rPr>
              <a:t>13. Правила </a:t>
            </a:r>
            <a:r>
              <a:rPr sz="1600" spc="-10" dirty="0">
                <a:latin typeface="Arial"/>
                <a:cs typeface="Arial"/>
              </a:rPr>
              <a:t>техніки </a:t>
            </a:r>
            <a:r>
              <a:rPr sz="1600" spc="-15" dirty="0">
                <a:latin typeface="Arial"/>
                <a:cs typeface="Arial"/>
              </a:rPr>
              <a:t>безпеки </a:t>
            </a:r>
            <a:r>
              <a:rPr sz="1600" dirty="0">
                <a:latin typeface="Arial"/>
                <a:cs typeface="Arial"/>
              </a:rPr>
              <a:t>при </a:t>
            </a:r>
            <a:r>
              <a:rPr sz="1600" spc="-10" dirty="0">
                <a:latin typeface="Arial"/>
                <a:cs typeface="Arial"/>
              </a:rPr>
              <a:t>роботі </a:t>
            </a:r>
            <a:r>
              <a:rPr sz="1600" dirty="0">
                <a:latin typeface="Arial"/>
                <a:cs typeface="Arial"/>
              </a:rPr>
              <a:t>у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лабораторії.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88772" y="326560"/>
          <a:ext cx="7621268" cy="5462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1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9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ВИСНОВКИ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1.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77165" marB="0"/>
                </a:tc>
                <a:tc>
                  <a:txBody>
                    <a:bodyPr/>
                    <a:lstStyle/>
                    <a:p>
                      <a:pPr marL="133350" marR="11938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Представлено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визначення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мікстур як лікарської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форми,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а 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також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перевірку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доз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отруйних,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наркотичних і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сильнодіючих 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засобів.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7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2.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L="133350" marR="3041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Приведено загальну технологію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 форм і  правила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введення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в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мікстури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засобів.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3.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133350" marR="1544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Наведено технологію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мікстур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використанням  концентрованих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розчинів.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4.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L="133350" marR="277495" algn="just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Освітлено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правила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виготовлення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 форм 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шляхом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розчинення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сухих лікарських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речовин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у кількості  до 3 %, а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також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більше</a:t>
                      </a:r>
                      <a:r>
                        <a:rPr sz="2000" spc="5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%.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L="133350" marR="1109980">
                        <a:lnSpc>
                          <a:spcPct val="100000"/>
                        </a:lnSpc>
                        <a:spcBef>
                          <a:spcPts val="259"/>
                        </a:spcBef>
                        <a:tabLst>
                          <a:tab pos="1382395" algn="l"/>
                        </a:tabLst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Приведено технологію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ароматних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вод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і правила їх 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введення	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мікстури.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301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6.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L="133350" marR="4762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Надано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оцінку якості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оформлення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до відпуску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препаратів.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3019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900" y="1200150"/>
            <a:ext cx="7715250" cy="3239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135255" algn="l"/>
                <a:tab pos="306705" algn="l"/>
              </a:tabLst>
            </a:pP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3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350" dirty="0"/>
              <a:t>1. </a:t>
            </a:r>
            <a:r>
              <a:rPr lang="ru-RU" sz="1350" dirty="0"/>
              <a:t>Тихонов О. І.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 : </a:t>
            </a:r>
            <a:r>
              <a:rPr lang="ru-RU" sz="1350" dirty="0" err="1"/>
              <a:t>підруч</a:t>
            </a:r>
            <a:r>
              <a:rPr lang="ru-RU" sz="1350" dirty="0"/>
              <a:t>. для </a:t>
            </a:r>
            <a:r>
              <a:rPr lang="ru-RU" sz="1350" dirty="0" err="1"/>
              <a:t>студентів</a:t>
            </a:r>
            <a:r>
              <a:rPr lang="ru-RU" sz="1350" dirty="0"/>
              <a:t> </a:t>
            </a:r>
            <a:r>
              <a:rPr lang="ru-RU" sz="1350" dirty="0" err="1"/>
              <a:t>вищ</a:t>
            </a:r>
            <a:r>
              <a:rPr lang="ru-RU" sz="1350" dirty="0"/>
              <a:t>. </a:t>
            </a:r>
            <a:r>
              <a:rPr lang="ru-RU" sz="1350" dirty="0" err="1"/>
              <a:t>навч</a:t>
            </a:r>
            <a:r>
              <a:rPr lang="ru-RU" sz="1350" dirty="0"/>
              <a:t>. </a:t>
            </a:r>
            <a:r>
              <a:rPr lang="ru-RU" sz="1350" dirty="0" err="1"/>
              <a:t>закл</a:t>
            </a:r>
            <a:r>
              <a:rPr lang="ru-RU" sz="1350" dirty="0"/>
              <a:t>. / О. І. Тихонов, Т. Г. </a:t>
            </a:r>
            <a:r>
              <a:rPr lang="ru-RU" sz="1350" dirty="0" err="1"/>
              <a:t>Ярних</a:t>
            </a:r>
            <a:r>
              <a:rPr lang="ru-RU" sz="1350" dirty="0"/>
              <a:t>. - 5-е вид. - </a:t>
            </a:r>
            <a:r>
              <a:rPr lang="ru-RU" sz="1350" dirty="0" err="1"/>
              <a:t>Вінниця</a:t>
            </a:r>
            <a:r>
              <a:rPr lang="ru-RU" sz="1350" dirty="0"/>
              <a:t> : Нова кн., 2019. - 535 с.</a:t>
            </a:r>
            <a:endParaRPr lang="uk-UA" sz="1350" dirty="0"/>
          </a:p>
          <a:p>
            <a:r>
              <a:rPr lang="uk-UA" sz="1350" dirty="0"/>
              <a:t>2.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для </a:t>
            </a:r>
            <a:r>
              <a:rPr lang="ru-RU" sz="1350" dirty="0" err="1"/>
              <a:t>самостійної</a:t>
            </a:r>
            <a:r>
              <a:rPr lang="ru-RU" sz="1350" dirty="0"/>
              <a:t> </a:t>
            </a:r>
            <a:r>
              <a:rPr lang="ru-RU" sz="1350" dirty="0" err="1"/>
              <a:t>роботи</a:t>
            </a:r>
            <a:r>
              <a:rPr lang="ru-RU" sz="1350" dirty="0"/>
              <a:t>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, </a:t>
            </a:r>
            <a:r>
              <a:rPr lang="ru-RU" sz="1350" dirty="0" err="1"/>
              <a:t>промислова</a:t>
            </a:r>
            <a:r>
              <a:rPr lang="ru-RU" sz="1350" dirty="0"/>
              <a:t> 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 [та </a:t>
            </a:r>
            <a:r>
              <a:rPr lang="ru-RU" sz="1350" dirty="0" err="1"/>
              <a:t>ін</a:t>
            </a:r>
            <a:r>
              <a:rPr lang="ru-RU" sz="1350" dirty="0"/>
              <a:t>.]. – Х. : Вид-во </a:t>
            </a:r>
            <a:r>
              <a:rPr lang="ru-RU" sz="1350" dirty="0" err="1"/>
              <a:t>НФаУ</a:t>
            </a:r>
            <a:r>
              <a:rPr lang="ru-RU" sz="1350" dirty="0"/>
              <a:t>, 2018. – 72 c.</a:t>
            </a:r>
            <a:endParaRPr lang="uk-UA" sz="1350" dirty="0"/>
          </a:p>
          <a:p>
            <a:r>
              <a:rPr lang="uk-UA" sz="1350" dirty="0"/>
              <a:t>3. </a:t>
            </a:r>
            <a:r>
              <a:rPr lang="ru-RU" sz="1350" dirty="0" err="1"/>
              <a:t>Виробнича</a:t>
            </a:r>
            <a:r>
              <a:rPr lang="ru-RU" sz="1350" dirty="0"/>
              <a:t> практика з </a:t>
            </a:r>
            <a:r>
              <a:rPr lang="ru-RU" sz="1350" dirty="0" err="1"/>
              <a:t>аптечної</a:t>
            </a:r>
            <a:r>
              <a:rPr lang="ru-RU" sz="1350" dirty="0"/>
              <a:t> </a:t>
            </a:r>
            <a:r>
              <a:rPr lang="ru-RU" sz="1350" dirty="0" err="1"/>
              <a:t>технології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з </a:t>
            </a:r>
            <a:r>
              <a:rPr lang="ru-RU" sz="1350" dirty="0" err="1"/>
              <a:t>підготовки</a:t>
            </a:r>
            <a:r>
              <a:rPr lang="ru-RU" sz="1350" dirty="0"/>
              <a:t> до </a:t>
            </a:r>
            <a:r>
              <a:rPr lang="ru-RU" sz="1350" dirty="0" err="1"/>
              <a:t>підсумкового</a:t>
            </a:r>
            <a:r>
              <a:rPr lang="ru-RU" sz="1350" dirty="0"/>
              <a:t> модульного </a:t>
            </a:r>
            <a:r>
              <a:rPr lang="ru-RU" sz="1350" dirty="0"/>
              <a:t>контролю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, Л. І. </a:t>
            </a:r>
            <a:r>
              <a:rPr lang="ru-RU" sz="1350" dirty="0" err="1"/>
              <a:t>Вишневська</a:t>
            </a:r>
            <a:r>
              <a:rPr lang="ru-RU" sz="1350" dirty="0"/>
              <a:t>, Т. М. Зубченко, Т. М. Ковалева. – Х.: Вид-во НФАУ, 2018. – 27 с.</a:t>
            </a:r>
            <a:endParaRPr lang="uk-UA" sz="1350" dirty="0"/>
          </a:p>
          <a:p>
            <a:r>
              <a:rPr lang="uk-UA" sz="1350" dirty="0"/>
              <a:t>4</a:t>
            </a:r>
            <a:r>
              <a:rPr lang="uk-UA" sz="1350" dirty="0"/>
              <a:t>.Допоміжні </a:t>
            </a:r>
            <a:r>
              <a:rPr lang="uk-UA" sz="1350" dirty="0"/>
              <a:t>речовини у виробництві ліків :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посібн</a:t>
            </a:r>
            <a:r>
              <a:rPr lang="uk-UA" sz="1350" dirty="0"/>
              <a:t>. для </a:t>
            </a:r>
            <a:r>
              <a:rPr lang="uk-UA" sz="1350" dirty="0" err="1"/>
              <a:t>студ</a:t>
            </a:r>
            <a:r>
              <a:rPr lang="uk-UA" sz="1350" dirty="0"/>
              <a:t>. </a:t>
            </a:r>
            <a:r>
              <a:rPr lang="uk-UA" sz="1350" dirty="0" err="1"/>
              <a:t>вищ</a:t>
            </a:r>
            <a:r>
              <a:rPr lang="uk-UA" sz="1350" dirty="0"/>
              <a:t>. </a:t>
            </a:r>
            <a:r>
              <a:rPr lang="uk-UA" sz="1350" dirty="0" err="1"/>
              <a:t>фармац</a:t>
            </a:r>
            <a:r>
              <a:rPr lang="uk-UA" sz="1350" dirty="0"/>
              <a:t>.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закл</a:t>
            </a:r>
            <a:r>
              <a:rPr lang="uk-UA" sz="1350" dirty="0"/>
              <a:t>. / О.А. Рубан, І.М. </a:t>
            </a:r>
            <a:r>
              <a:rPr lang="uk-UA" sz="1350" dirty="0" err="1"/>
              <a:t>Перцев</a:t>
            </a:r>
            <a:r>
              <a:rPr lang="uk-UA" sz="1350" dirty="0"/>
              <a:t>, С.А. Куценко, Ю.С. </a:t>
            </a:r>
            <a:r>
              <a:rPr lang="uk-UA" sz="1350" dirty="0" err="1"/>
              <a:t>Маслій</a:t>
            </a:r>
            <a:r>
              <a:rPr lang="uk-UA" sz="1350" dirty="0"/>
              <a:t>; за ред. І.М. Перцева. – Х.: Золоті сторінки, 2016. – 720 с.</a:t>
            </a:r>
          </a:p>
          <a:p>
            <a:pPr fontAlgn="base" hangingPunct="0"/>
            <a:r>
              <a:rPr lang="uk-UA" sz="1350" dirty="0"/>
              <a:t>5</a:t>
            </a:r>
            <a:r>
              <a:rPr lang="uk-UA" sz="1350" dirty="0"/>
              <a:t>. </a:t>
            </a:r>
            <a:r>
              <a:rPr lang="uk-UA" sz="1350" dirty="0"/>
              <a:t>Навчальний посібник</a:t>
            </a:r>
            <a:r>
              <a:rPr lang="uk-UA" sz="1350" b="1" dirty="0"/>
              <a:t> </a:t>
            </a:r>
            <a:r>
              <a:rPr lang="uk-UA" sz="1350" dirty="0"/>
              <a:t>для самостійної підготовки студентів фармацевтичного факультету до ліцензійного тестового іспиту «Крок - 2. Фармація» / під редакцією І.Ю. Борисюк, Н.С. </a:t>
            </a:r>
            <a:r>
              <a:rPr lang="uk-UA" sz="1350" dirty="0" err="1"/>
              <a:t>Фізор</a:t>
            </a:r>
            <a:r>
              <a:rPr lang="uk-UA" sz="1350" dirty="0"/>
              <a:t>, А.В. Замкова - Одеса.: </a:t>
            </a:r>
            <a:r>
              <a:rPr lang="uk-UA" sz="1350" dirty="0" err="1"/>
              <a:t>ОНМедУ</a:t>
            </a:r>
            <a:r>
              <a:rPr lang="uk-UA" sz="1350" dirty="0"/>
              <a:t>, 2019. – 88 с. </a:t>
            </a:r>
          </a:p>
        </p:txBody>
      </p:sp>
    </p:spTree>
    <p:extLst>
      <p:ext uri="{BB962C8B-B14F-4D97-AF65-F5344CB8AC3E}">
        <p14:creationId xmlns:p14="http://schemas.microsoft.com/office/powerpoint/2010/main" val="10550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912" y="3142011"/>
            <a:ext cx="3464719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57175" indent="-248126">
              <a:spcBef>
                <a:spcPts val="71"/>
              </a:spcBef>
              <a:buClr>
                <a:srgbClr val="B03E9A"/>
              </a:buClr>
              <a:buSzPct val="70000"/>
              <a:buFont typeface="Wingdings 2"/>
              <a:buChar char=""/>
              <a:tabLst>
                <a:tab pos="257651" algn="l"/>
              </a:tabLst>
            </a:pPr>
            <a:r>
              <a:rPr sz="3000" b="1" spc="-4" dirty="0">
                <a:latin typeface="Trebuchet MS"/>
                <a:cs typeface="Trebuchet MS"/>
              </a:rPr>
              <a:t>ДЯКУЮ </a:t>
            </a:r>
            <a:r>
              <a:rPr sz="3000" b="1" dirty="0">
                <a:latin typeface="Trebuchet MS"/>
                <a:cs typeface="Trebuchet MS"/>
              </a:rPr>
              <a:t>ЗА</a:t>
            </a:r>
            <a:r>
              <a:rPr sz="3000" b="1" spc="-68" dirty="0">
                <a:latin typeface="Trebuchet MS"/>
                <a:cs typeface="Trebuchet MS"/>
              </a:rPr>
              <a:t> </a:t>
            </a:r>
            <a:r>
              <a:rPr sz="3000" b="1" spc="-4" dirty="0">
                <a:latin typeface="Trebuchet MS"/>
                <a:cs typeface="Trebuchet MS"/>
              </a:rPr>
              <a:t>УВАГУ</a:t>
            </a:r>
            <a:endParaRPr sz="3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1564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2238</Words>
  <Application>Microsoft Office PowerPoint</Application>
  <PresentationFormat>Экран (4:3)</PresentationFormat>
  <Paragraphs>326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Arial Black</vt:lpstr>
      <vt:lpstr>Calibri</vt:lpstr>
      <vt:lpstr>Carlito</vt:lpstr>
      <vt:lpstr>Symbol</vt:lpstr>
      <vt:lpstr>Times New Roman</vt:lpstr>
      <vt:lpstr>Trebuchet MS</vt:lpstr>
      <vt:lpstr>Wingdings</vt:lpstr>
      <vt:lpstr>Wingdings 2</vt:lpstr>
      <vt:lpstr>Office Theme</vt:lpstr>
      <vt:lpstr>Презентація до лекції 3 РІДКІ ЛІКАРСЬКІ ФОРМИ.  ВИГОТОВЛЕННЯ МІКСТУР</vt:lpstr>
      <vt:lpstr>Презентация PowerPoint</vt:lpstr>
      <vt:lpstr>ПЛАН ЛЕКЦІЇ</vt:lpstr>
      <vt:lpstr>1. ПОНЯТТЯ ПРО МІКСТУРИ. ПЕРЕВІРКА ДОЗ ОТРУЙНИХ,  НАРКОТИЧНИХ І СИЛЬНОДІЮЧИХ ЛІКАРСЬКИХ ЗАСОБІВ</vt:lpstr>
      <vt:lpstr>1. ПОНЯТТЯ ПРО МІКСТУРИ. ПЕРЕВІРКА ДОЗ ОТРУЙНИХ,  НАРКОТИЧНИХ І СИЛЬНОДІЮЧИХ ЛІКАРСЬКИХ ЗАСОБІВ</vt:lpstr>
      <vt:lpstr>2. ЗАГАЛЬНА ТЕХНОЛОГІЯ РІДКИХ ЛІКАРСЬКИХ ФОРМ</vt:lpstr>
      <vt:lpstr>3. ПРАВИЛА ВВЕДЕННЯ В МІКСТУРИ РІДКИХ  ЛІКАРСЬКИХ ЗАСОБІВ (проект доповнення до статті ДФУ 5.N.1.1,  наказ МОЗ України № 197 від 07.09.93 р. )</vt:lpstr>
      <vt:lpstr>4. ТЕХНОЛОГІЯ МІКСТУР З ВИКОРИСТАННЯМ  КОНЦЕНТРОВАНИХ РОЗЧИНІВ</vt:lpstr>
      <vt:lpstr>4. ТЕХНОЛОГІЯ МІКСТУР З ВИКОРИСТАННЯМ  КОНЦЕНТРОВАНИХ РОЗЧИНІВ</vt:lpstr>
      <vt:lpstr>5. ВИГОТОВЛЕННЯ РІДКИХ ЛІКАРСЬКИХ ФОРМ ШЛЯХОМ  РОЗЧИНЕННЯ СУХИХ ЛІКАРСЬКИХ РЕЧОВИН У КІЛЬКОСТІ ДО 3 %</vt:lpstr>
      <vt:lpstr>5. ВИГОТОВЛЕННЯ РІДКИХ ЛІКАРСЬКИХ ФОРМ ШЛЯХОМ  РОЗЧИНЕННЯ СУХИХ ЛІКАРСЬКИХ РЕЧОВИН У КІЛЬКОСТІ ДО 3 %</vt:lpstr>
      <vt:lpstr>5. ВИГОТОВЛЕННЯ РІДКИХ ЛІКАРСЬКИХ ФОРМ ШЛЯХОМ РОЗЧИНЕННЯ  СУХИХ ЛІКАРСЬКИХ РЕЧОВИН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</vt:lpstr>
      <vt:lpstr>Презентация PowerPoint</vt:lpstr>
      <vt:lpstr>8. ОЦІНКА ЯКОСТІ ТА ОФОРМЛЕННЯ ДО ВІДПУСКУ РІДКИХ  ЛІКАРСЬКИХ ПРЕПАРАТІВ</vt:lpstr>
      <vt:lpstr>8. ОЦІНКА ЯКОСТІ ТА ОФОРМЛЕННЯ ДО ВІДПУСКУ РІДКИХ  ЛІКАРСЬКИХ ПРЕПАРАТІВ</vt:lpstr>
      <vt:lpstr>ПИТАННЯ ДЛЯ САМОСТІЙНОЇ РОБОТИ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</dc:title>
  <dc:creator>Asylum</dc:creator>
  <cp:lastModifiedBy>Валіводзь Ірина Петрівна</cp:lastModifiedBy>
  <cp:revision>4</cp:revision>
  <dcterms:created xsi:type="dcterms:W3CDTF">2021-10-22T11:04:07Z</dcterms:created>
  <dcterms:modified xsi:type="dcterms:W3CDTF">2021-10-22T13:10:02Z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2019-04-14T00:00:00Z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2021-10-22T00:00:00Z</vt:filetime>
  </property>
</Properties>
</file>