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52650" y="275081"/>
            <a:ext cx="5010150" cy="1112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507479" y="294131"/>
            <a:ext cx="820661" cy="1112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5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49880" y="189484"/>
            <a:ext cx="4444238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6683" y="3074669"/>
            <a:ext cx="6850633" cy="2045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jpg"/><Relationship Id="rId3" Type="http://schemas.openxmlformats.org/officeDocument/2006/relationships/image" Target="../media/image10.jp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jp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jp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jpg"/><Relationship Id="rId30" Type="http://schemas.openxmlformats.org/officeDocument/2006/relationships/image" Target="../media/image3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jpg"/><Relationship Id="rId5" Type="http://schemas.openxmlformats.org/officeDocument/2006/relationships/image" Target="../media/image58.png"/><Relationship Id="rId10" Type="http://schemas.openxmlformats.org/officeDocument/2006/relationships/image" Target="../media/image63.jpg"/><Relationship Id="rId4" Type="http://schemas.openxmlformats.org/officeDocument/2006/relationships/image" Target="../media/image57.png"/><Relationship Id="rId9" Type="http://schemas.openxmlformats.org/officeDocument/2006/relationships/image" Target="../media/image6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4.png"/><Relationship Id="rId16" Type="http://schemas.openxmlformats.org/officeDocument/2006/relationships/image" Target="../media/image90.png"/><Relationship Id="rId20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jp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7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26" Type="http://schemas.openxmlformats.org/officeDocument/2006/relationships/image" Target="../media/image136.png"/><Relationship Id="rId3" Type="http://schemas.openxmlformats.org/officeDocument/2006/relationships/image" Target="../media/image113.png"/><Relationship Id="rId21" Type="http://schemas.openxmlformats.org/officeDocument/2006/relationships/image" Target="../media/image131.png"/><Relationship Id="rId34" Type="http://schemas.openxmlformats.org/officeDocument/2006/relationships/image" Target="../media/image144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5" Type="http://schemas.openxmlformats.org/officeDocument/2006/relationships/image" Target="../media/image135.png"/><Relationship Id="rId33" Type="http://schemas.openxmlformats.org/officeDocument/2006/relationships/image" Target="../media/image143.png"/><Relationship Id="rId2" Type="http://schemas.openxmlformats.org/officeDocument/2006/relationships/image" Target="../media/image112.png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29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24" Type="http://schemas.openxmlformats.org/officeDocument/2006/relationships/image" Target="../media/image134.png"/><Relationship Id="rId32" Type="http://schemas.openxmlformats.org/officeDocument/2006/relationships/image" Target="../media/image142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23" Type="http://schemas.openxmlformats.org/officeDocument/2006/relationships/image" Target="../media/image133.png"/><Relationship Id="rId28" Type="http://schemas.openxmlformats.org/officeDocument/2006/relationships/image" Target="../media/image138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31" Type="http://schemas.openxmlformats.org/officeDocument/2006/relationships/image" Target="../media/image141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2.png"/><Relationship Id="rId27" Type="http://schemas.openxmlformats.org/officeDocument/2006/relationships/image" Target="../media/image137.png"/><Relationship Id="rId30" Type="http://schemas.openxmlformats.org/officeDocument/2006/relationships/image" Target="../media/image140.png"/><Relationship Id="rId8" Type="http://schemas.openxmlformats.org/officeDocument/2006/relationships/image" Target="../media/image1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jpg"/><Relationship Id="rId4" Type="http://schemas.openxmlformats.org/officeDocument/2006/relationships/image" Target="../media/image14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jpg"/><Relationship Id="rId4" Type="http://schemas.openxmlformats.org/officeDocument/2006/relationships/image" Target="../media/image16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7" Type="http://schemas.openxmlformats.org/officeDocument/2006/relationships/image" Target="../media/image17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jp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2" Type="http://schemas.openxmlformats.org/officeDocument/2006/relationships/image" Target="../media/image175.png"/><Relationship Id="rId16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jpg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384" y="2590800"/>
            <a:ext cx="6743700" cy="1234440"/>
          </a:xfrm>
        </p:spPr>
        <p:txBody>
          <a:bodyPr>
            <a:noAutofit/>
          </a:bodyPr>
          <a:lstStyle/>
          <a:p>
            <a:pPr>
              <a:spcBef>
                <a:spcPts val="25"/>
              </a:spcBef>
            </a:pPr>
            <a:r>
              <a:rPr lang="ru-RU" sz="1400" b="1" dirty="0" err="1" smtClean="0">
                <a:latin typeface="Arial"/>
                <a:cs typeface="Arial"/>
              </a:rPr>
              <a:t>Презентація</a:t>
            </a:r>
            <a:r>
              <a:rPr lang="ru-RU" sz="1400" b="1" dirty="0" smtClean="0">
                <a:latin typeface="Arial"/>
                <a:cs typeface="Arial"/>
              </a:rPr>
              <a:t> до </a:t>
            </a:r>
            <a:r>
              <a:rPr lang="ru-RU" sz="1400" b="1" dirty="0" err="1" smtClean="0">
                <a:latin typeface="Arial"/>
                <a:cs typeface="Arial"/>
              </a:rPr>
              <a:t>лекції</a:t>
            </a:r>
            <a:r>
              <a:rPr lang="ru-RU" sz="1400" b="1" dirty="0" smtClean="0">
                <a:latin typeface="Arial"/>
                <a:cs typeface="Arial"/>
              </a:rPr>
              <a:t> 3</a:t>
            </a:r>
            <a:br>
              <a:rPr lang="ru-RU" sz="1400" b="1" dirty="0" smtClean="0">
                <a:latin typeface="Arial"/>
                <a:cs typeface="Arial"/>
              </a:rPr>
            </a:br>
            <a:r>
              <a:rPr lang="ru-RU" sz="1400" b="1" dirty="0" smtClean="0">
                <a:latin typeface="Arial"/>
                <a:cs typeface="Arial"/>
              </a:rPr>
              <a:t/>
            </a:r>
            <a:br>
              <a:rPr lang="ru-RU" sz="1400" b="1" dirty="0" smtClean="0">
                <a:latin typeface="Arial"/>
                <a:cs typeface="Arial"/>
              </a:rPr>
            </a:br>
            <a:r>
              <a:rPr lang="ru-RU" sz="1400" spc="-15" dirty="0"/>
              <a:t>ОСОБЛИВІ </a:t>
            </a:r>
            <a:r>
              <a:rPr lang="ru-RU" sz="1400" spc="5" dirty="0"/>
              <a:t>ВИПАДКИ </a:t>
            </a:r>
            <a:r>
              <a:rPr lang="ru-RU" sz="1400" spc="-15" dirty="0"/>
              <a:t>ВИГОТОВЛЕННЯ  </a:t>
            </a:r>
            <a:br>
              <a:rPr lang="ru-RU" sz="1400" spc="-15" dirty="0"/>
            </a:br>
            <a:r>
              <a:rPr lang="ru-RU" sz="1400" spc="-20" dirty="0"/>
              <a:t>ВОДНИХ </a:t>
            </a:r>
            <a:r>
              <a:rPr lang="ru-RU" sz="1400" spc="-15" dirty="0"/>
              <a:t>РОЗЧИНІВ.</a:t>
            </a:r>
            <a:r>
              <a:rPr lang="ru-RU" sz="1400" spc="-25" dirty="0"/>
              <a:t> </a:t>
            </a:r>
            <a:r>
              <a:rPr lang="ru-RU" sz="1400" spc="-40" dirty="0"/>
              <a:t>КРАПЛІ.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7958" y="963232"/>
            <a:ext cx="7141892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ОДЕСЬКИЙ НАЦ</a:t>
            </a:r>
            <a:r>
              <a:rPr lang="uk-UA" sz="2100" b="1" dirty="0">
                <a:solidFill>
                  <a:schemeClr val="tx1"/>
                </a:solidFill>
              </a:rPr>
              <a:t>І</a:t>
            </a:r>
            <a:r>
              <a:rPr lang="ru-RU" sz="2100" b="1" dirty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100" b="1" dirty="0">
                <a:solidFill>
                  <a:schemeClr val="tx1"/>
                </a:solidFill>
              </a:rPr>
              <a:t>КАФЕДРА ТЕХНОЛОГІЇ ЛІКІВ</a:t>
            </a: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84" y="963232"/>
            <a:ext cx="11144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12598" y="4358451"/>
            <a:ext cx="2309415" cy="7848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1500" b="1" dirty="0" err="1">
                <a:solidFill>
                  <a:schemeClr val="tx1"/>
                </a:solidFill>
              </a:rPr>
              <a:t>Презентацію</a:t>
            </a:r>
            <a:r>
              <a:rPr lang="ru-RU" altLang="ru-RU" sz="1500" b="1" dirty="0">
                <a:solidFill>
                  <a:schemeClr val="tx1"/>
                </a:solidFill>
              </a:rPr>
              <a:t> </a:t>
            </a:r>
            <a:r>
              <a:rPr lang="ru-RU" altLang="ru-RU" sz="1500" b="1" dirty="0" err="1">
                <a:solidFill>
                  <a:schemeClr val="tx1"/>
                </a:solidFill>
              </a:rPr>
              <a:t>підготував</a:t>
            </a:r>
            <a:r>
              <a:rPr lang="ru-RU" altLang="ru-RU" sz="1500" b="1" dirty="0">
                <a:solidFill>
                  <a:schemeClr val="tx1"/>
                </a:solidFill>
              </a:rPr>
              <a:t>:</a:t>
            </a:r>
            <a:endParaRPr lang="uk-UA" sz="1500" b="1" dirty="0">
              <a:solidFill>
                <a:schemeClr val="tx1"/>
              </a:solidFill>
            </a:endParaRPr>
          </a:p>
          <a:p>
            <a:pPr algn="r"/>
            <a:r>
              <a:rPr lang="uk-UA" sz="1500" dirty="0" err="1">
                <a:solidFill>
                  <a:schemeClr val="tx1"/>
                </a:solidFill>
              </a:rPr>
              <a:t>д.фарм.н</a:t>
            </a:r>
            <a:r>
              <a:rPr lang="uk-UA" sz="1500" dirty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1500" dirty="0" smtClean="0">
                <a:solidFill>
                  <a:schemeClr val="tx1"/>
                </a:solidFill>
              </a:rPr>
              <a:t>. </a:t>
            </a:r>
            <a:endParaRPr lang="uk-UA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7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0154" y="568959"/>
            <a:ext cx="2942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5" dirty="0">
                <a:latin typeface="Arial"/>
                <a:cs typeface="Arial"/>
              </a:rPr>
              <a:t>ПЛАН</a:t>
            </a:r>
            <a:r>
              <a:rPr sz="3600" i="1" spc="-95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ЛЕКЦІЇ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254" y="1725676"/>
            <a:ext cx="708787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Особливі </a:t>
            </a:r>
            <a:r>
              <a:rPr sz="2400" b="1" spc="-10" dirty="0">
                <a:latin typeface="Arial"/>
                <a:cs typeface="Arial"/>
              </a:rPr>
              <a:t>(утруднені) </a:t>
            </a:r>
            <a:r>
              <a:rPr sz="2400" b="1" dirty="0">
                <a:latin typeface="Arial"/>
                <a:cs typeface="Arial"/>
              </a:rPr>
              <a:t>випадки </a:t>
            </a:r>
            <a:r>
              <a:rPr sz="2400" b="1" spc="-20" dirty="0">
                <a:latin typeface="Arial"/>
                <a:cs typeface="Arial"/>
              </a:rPr>
              <a:t>виготовлення  </a:t>
            </a:r>
            <a:r>
              <a:rPr sz="2400" b="1" spc="-15" dirty="0">
                <a:latin typeface="Arial"/>
                <a:cs typeface="Arial"/>
              </a:rPr>
              <a:t>розчинів.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0" dirty="0">
                <a:latin typeface="Arial"/>
                <a:cs typeface="Arial"/>
              </a:rPr>
              <a:t>Визначення </a:t>
            </a:r>
            <a:r>
              <a:rPr sz="2400" b="1" dirty="0">
                <a:latin typeface="Arial"/>
                <a:cs typeface="Arial"/>
              </a:rPr>
              <a:t>та </a:t>
            </a:r>
            <a:r>
              <a:rPr sz="2400" b="1" spc="-5" dirty="0">
                <a:latin typeface="Arial"/>
                <a:cs typeface="Arial"/>
              </a:rPr>
              <a:t>класифікація крапель.</a:t>
            </a:r>
            <a:endParaRPr sz="2400">
              <a:latin typeface="Arial"/>
              <a:cs typeface="Arial"/>
            </a:endParaRPr>
          </a:p>
          <a:p>
            <a:pPr marL="12700" marR="68453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5" dirty="0">
                <a:latin typeface="Arial"/>
                <a:cs typeface="Arial"/>
              </a:rPr>
              <a:t>Перевірка </a:t>
            </a:r>
            <a:r>
              <a:rPr sz="2400" b="1" spc="-15" dirty="0">
                <a:latin typeface="Arial"/>
                <a:cs typeface="Arial"/>
              </a:rPr>
              <a:t>доз отруйних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-15" dirty="0">
                <a:latin typeface="Arial"/>
                <a:cs typeface="Arial"/>
              </a:rPr>
              <a:t>сильнодіючих  </a:t>
            </a:r>
            <a:r>
              <a:rPr sz="2400" b="1" spc="-10" dirty="0">
                <a:latin typeface="Arial"/>
                <a:cs typeface="Arial"/>
              </a:rPr>
              <a:t>речовин </a:t>
            </a:r>
            <a:r>
              <a:rPr sz="2400" b="1" dirty="0">
                <a:latin typeface="Arial"/>
                <a:cs typeface="Arial"/>
              </a:rPr>
              <a:t>у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краплях.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30" dirty="0">
                <a:latin typeface="Arial"/>
                <a:cs typeface="Arial"/>
              </a:rPr>
              <a:t>Технологія </a:t>
            </a:r>
            <a:r>
              <a:rPr sz="2400" b="1" spc="-15" dirty="0">
                <a:latin typeface="Arial"/>
                <a:cs typeface="Arial"/>
              </a:rPr>
              <a:t>водних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крапель.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Особливості технології </a:t>
            </a:r>
            <a:r>
              <a:rPr sz="2400" b="1" spc="-10" dirty="0">
                <a:latin typeface="Arial"/>
                <a:cs typeface="Arial"/>
              </a:rPr>
              <a:t>неводних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крапель.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dirty="0">
                <a:latin typeface="Arial"/>
                <a:cs typeface="Arial"/>
              </a:rPr>
              <a:t>Оцінка </a:t>
            </a:r>
            <a:r>
              <a:rPr sz="2400" b="1" spc="-15" dirty="0">
                <a:latin typeface="Arial"/>
                <a:cs typeface="Arial"/>
              </a:rPr>
              <a:t>якості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крапель.</a:t>
            </a:r>
            <a:endParaRPr sz="240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Оформлення </a:t>
            </a:r>
            <a:r>
              <a:rPr sz="2400" b="1" spc="-5" dirty="0">
                <a:latin typeface="Arial"/>
                <a:cs typeface="Arial"/>
              </a:rPr>
              <a:t>крапель </a:t>
            </a:r>
            <a:r>
              <a:rPr sz="2400" b="1" dirty="0">
                <a:latin typeface="Arial"/>
                <a:cs typeface="Arial"/>
              </a:rPr>
              <a:t>до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відпуску.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611" y="176530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z="1900" b="1" spc="-5" dirty="0">
                <a:latin typeface="Arial"/>
                <a:cs typeface="Arial"/>
              </a:rPr>
              <a:t>1. </a:t>
            </a:r>
            <a:r>
              <a:rPr sz="1900" b="1" spc="-15" dirty="0">
                <a:latin typeface="Arial"/>
                <a:cs typeface="Arial"/>
              </a:rPr>
              <a:t>ОСОБЛИВІ (УТРУДНЕНІ) </a:t>
            </a:r>
            <a:r>
              <a:rPr sz="1900" b="1" spc="5" dirty="0">
                <a:latin typeface="Arial"/>
                <a:cs typeface="Arial"/>
              </a:rPr>
              <a:t>ВИПАДКИ  </a:t>
            </a:r>
            <a:r>
              <a:rPr sz="1900" b="1" spc="-15" dirty="0">
                <a:latin typeface="Arial"/>
                <a:cs typeface="Arial"/>
              </a:rPr>
              <a:t>ВИГОТОВЛЕННЯ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РОЗЧИНІВ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20011" y="3644644"/>
            <a:ext cx="6001512" cy="3108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3963" y="646938"/>
            <a:ext cx="22917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5" dirty="0"/>
              <a:t>Нормативна</a:t>
            </a:r>
            <a:r>
              <a:rPr sz="2000" spc="-40" dirty="0"/>
              <a:t> </a:t>
            </a:r>
            <a:r>
              <a:rPr sz="2000" spc="-5" dirty="0"/>
              <a:t>база: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473963" y="951433"/>
            <a:ext cx="740664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9785">
              <a:lnSpc>
                <a:spcPct val="120000"/>
              </a:lnSpc>
              <a:spcBef>
                <a:spcPts val="100"/>
              </a:spcBef>
            </a:pPr>
            <a:r>
              <a:rPr sz="2000" spc="-15" dirty="0">
                <a:latin typeface="Arial"/>
                <a:cs typeface="Arial"/>
              </a:rPr>
              <a:t>стаття </a:t>
            </a:r>
            <a:r>
              <a:rPr sz="2000" spc="-10" dirty="0">
                <a:latin typeface="Arial"/>
                <a:cs typeface="Arial"/>
              </a:rPr>
              <a:t>5.N.1.1 «Екстемпоральні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5" dirty="0">
                <a:latin typeface="Arial"/>
                <a:cs typeface="Arial"/>
              </a:rPr>
              <a:t>засоби», </a:t>
            </a:r>
            <a:r>
              <a:rPr sz="2000" spc="-40" dirty="0">
                <a:latin typeface="Arial"/>
                <a:cs typeface="Arial"/>
              </a:rPr>
              <a:t>ДФУ;  </a:t>
            </a:r>
            <a:r>
              <a:rPr sz="2000" dirty="0">
                <a:latin typeface="Arial"/>
                <a:cs typeface="Arial"/>
              </a:rPr>
              <a:t>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5.N.1.1;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Arial"/>
                <a:cs typeface="Arial"/>
              </a:rPr>
              <a:t>наказ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dirty="0">
                <a:latin typeface="Arial"/>
                <a:cs typeface="Arial"/>
              </a:rPr>
              <a:t>№ </a:t>
            </a:r>
            <a:r>
              <a:rPr sz="2000" spc="-5" dirty="0">
                <a:latin typeface="Arial"/>
                <a:cs typeface="Arial"/>
              </a:rPr>
              <a:t>197 від 07.09.93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р.;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812 від </a:t>
            </a:r>
            <a:r>
              <a:rPr sz="2000" spc="-10" dirty="0">
                <a:latin typeface="Arial"/>
                <a:cs typeface="Arial"/>
              </a:rPr>
              <a:t>17.10.12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р.;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sz="2000" spc="-15" dirty="0">
                <a:latin typeface="Arial"/>
                <a:cs typeface="Arial"/>
              </a:rPr>
              <a:t>Стандарт </a:t>
            </a:r>
            <a:r>
              <a:rPr sz="2000" spc="-10" dirty="0">
                <a:latin typeface="Arial"/>
                <a:cs typeface="Arial"/>
              </a:rPr>
              <a:t>«Настанова «Вимоги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20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нестерильних  </a:t>
            </a:r>
            <a:r>
              <a:rPr sz="2000" spc="-5" dirty="0">
                <a:latin typeface="Arial"/>
                <a:cs typeface="Arial"/>
              </a:rPr>
              <a:t>лікарських засобів в </a:t>
            </a:r>
            <a:r>
              <a:rPr sz="2000" spc="-15" dirty="0">
                <a:latin typeface="Arial"/>
                <a:cs typeface="Arial"/>
              </a:rPr>
              <a:t>умовах </a:t>
            </a:r>
            <a:r>
              <a:rPr sz="2000" spc="-10" dirty="0">
                <a:latin typeface="Arial"/>
                <a:cs typeface="Arial"/>
              </a:rPr>
              <a:t>аптеки» </a:t>
            </a:r>
            <a:r>
              <a:rPr sz="2000" spc="-15" dirty="0">
                <a:latin typeface="Arial"/>
                <a:cs typeface="Arial"/>
              </a:rPr>
              <a:t>СТ-Н </a:t>
            </a:r>
            <a:r>
              <a:rPr sz="2000" spc="-10" dirty="0">
                <a:latin typeface="Arial"/>
                <a:cs typeface="Arial"/>
              </a:rPr>
              <a:t>МОЗУ </a:t>
            </a:r>
            <a:r>
              <a:rPr sz="2000" spc="-5" dirty="0">
                <a:latin typeface="Arial"/>
                <a:cs typeface="Arial"/>
              </a:rPr>
              <a:t>42-4.5:2015 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398 від </a:t>
            </a:r>
            <a:r>
              <a:rPr sz="2000" spc="-10" dirty="0">
                <a:latin typeface="Arial"/>
                <a:cs typeface="Arial"/>
              </a:rPr>
              <a:t>01.07.15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37119" y="4248910"/>
            <a:ext cx="1706878" cy="2609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61235" y="3555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</a:t>
            </a:r>
            <a:r>
              <a:rPr spc="-35" dirty="0"/>
              <a:t> </a:t>
            </a:r>
            <a:r>
              <a:rPr spc="5" dirty="0"/>
              <a:t>ВИПАДКИ</a:t>
            </a:r>
          </a:p>
          <a:p>
            <a:pPr algn="ctr">
              <a:lnSpc>
                <a:spcPct val="100000"/>
              </a:lnSpc>
            </a:pPr>
            <a:r>
              <a:rPr spc="-15" dirty="0"/>
              <a:t>ВИГОТОВЛЕННЯ</a:t>
            </a:r>
            <a:r>
              <a:rPr spc="-35" dirty="0"/>
              <a:t> </a:t>
            </a:r>
            <a:r>
              <a:rPr spc="-15" dirty="0"/>
              <a:t>РОЗЧИНІВ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49758" y="566178"/>
            <a:ext cx="6409690" cy="1161415"/>
            <a:chOff x="349758" y="566178"/>
            <a:chExt cx="6409690" cy="1161415"/>
          </a:xfrm>
        </p:grpSpPr>
        <p:sp>
          <p:nvSpPr>
            <p:cNvPr id="6" name="object 6"/>
            <p:cNvSpPr/>
            <p:nvPr/>
          </p:nvSpPr>
          <p:spPr>
            <a:xfrm>
              <a:off x="349758" y="595096"/>
              <a:ext cx="6371844" cy="10310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3766" y="566178"/>
              <a:ext cx="6345174" cy="11612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859" y="621411"/>
              <a:ext cx="6286499" cy="94564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5859" y="621411"/>
              <a:ext cx="6286500" cy="946150"/>
            </a:xfrm>
            <a:custGeom>
              <a:avLst/>
              <a:gdLst/>
              <a:ahLst/>
              <a:cxnLst/>
              <a:rect l="l" t="t" r="r" b="b"/>
              <a:pathLst>
                <a:path w="6286500" h="946150">
                  <a:moveTo>
                    <a:pt x="0" y="157606"/>
                  </a:moveTo>
                  <a:lnTo>
                    <a:pt x="8034" y="107809"/>
                  </a:lnTo>
                  <a:lnTo>
                    <a:pt x="30408" y="64547"/>
                  </a:lnTo>
                  <a:lnTo>
                    <a:pt x="64525" y="30423"/>
                  </a:lnTo>
                  <a:lnTo>
                    <a:pt x="107790" y="8039"/>
                  </a:lnTo>
                  <a:lnTo>
                    <a:pt x="157606" y="0"/>
                  </a:lnTo>
                  <a:lnTo>
                    <a:pt x="6128893" y="0"/>
                  </a:lnTo>
                  <a:lnTo>
                    <a:pt x="6178690" y="8039"/>
                  </a:lnTo>
                  <a:lnTo>
                    <a:pt x="6221952" y="30423"/>
                  </a:lnTo>
                  <a:lnTo>
                    <a:pt x="6256076" y="64547"/>
                  </a:lnTo>
                  <a:lnTo>
                    <a:pt x="6278460" y="107809"/>
                  </a:lnTo>
                  <a:lnTo>
                    <a:pt x="6286499" y="157606"/>
                  </a:lnTo>
                  <a:lnTo>
                    <a:pt x="6286499" y="788035"/>
                  </a:lnTo>
                  <a:lnTo>
                    <a:pt x="6278460" y="837832"/>
                  </a:lnTo>
                  <a:lnTo>
                    <a:pt x="6256076" y="881094"/>
                  </a:lnTo>
                  <a:lnTo>
                    <a:pt x="6221952" y="915218"/>
                  </a:lnTo>
                  <a:lnTo>
                    <a:pt x="6178690" y="937602"/>
                  </a:lnTo>
                  <a:lnTo>
                    <a:pt x="6128893" y="945641"/>
                  </a:lnTo>
                  <a:lnTo>
                    <a:pt x="157606" y="945641"/>
                  </a:lnTo>
                  <a:lnTo>
                    <a:pt x="107790" y="937602"/>
                  </a:lnTo>
                  <a:lnTo>
                    <a:pt x="64525" y="915218"/>
                  </a:lnTo>
                  <a:lnTo>
                    <a:pt x="30408" y="881094"/>
                  </a:lnTo>
                  <a:lnTo>
                    <a:pt x="8034" y="837832"/>
                  </a:lnTo>
                  <a:lnTo>
                    <a:pt x="0" y="788035"/>
                  </a:lnTo>
                  <a:lnTo>
                    <a:pt x="0" y="15760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86740" y="640080"/>
            <a:ext cx="5945505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900" b="1" i="1" spc="-15" dirty="0">
                <a:latin typeface="Arial"/>
                <a:cs typeface="Arial"/>
              </a:rPr>
              <a:t>Технологія </a:t>
            </a:r>
            <a:r>
              <a:rPr sz="1900" b="1" i="1" spc="-10" dirty="0">
                <a:latin typeface="Arial"/>
                <a:cs typeface="Arial"/>
              </a:rPr>
              <a:t>розчинів </a:t>
            </a:r>
            <a:r>
              <a:rPr sz="1900" b="1" i="1" dirty="0">
                <a:latin typeface="Arial"/>
                <a:cs typeface="Arial"/>
              </a:rPr>
              <a:t>з помірно, мало і дуже мало  </a:t>
            </a:r>
            <a:r>
              <a:rPr sz="1900" b="1" i="1" spc="-10" dirty="0">
                <a:latin typeface="Arial"/>
                <a:cs typeface="Arial"/>
              </a:rPr>
              <a:t>розчинними </a:t>
            </a:r>
            <a:r>
              <a:rPr sz="1900" b="1" i="1" dirty="0">
                <a:latin typeface="Arial"/>
                <a:cs typeface="Arial"/>
              </a:rPr>
              <a:t>лікарськими </a:t>
            </a:r>
            <a:r>
              <a:rPr sz="1900" b="1" i="1" spc="-5" dirty="0">
                <a:latin typeface="Arial"/>
                <a:cs typeface="Arial"/>
              </a:rPr>
              <a:t>речовинами </a:t>
            </a:r>
            <a:r>
              <a:rPr sz="1900" b="1" i="1" dirty="0">
                <a:latin typeface="Arial"/>
                <a:cs typeface="Arial"/>
              </a:rPr>
              <a:t>у </a:t>
            </a:r>
            <a:r>
              <a:rPr sz="1900" b="1" i="1" spc="-10" dirty="0">
                <a:latin typeface="Arial"/>
                <a:cs typeface="Arial"/>
              </a:rPr>
              <a:t>холодній  </a:t>
            </a:r>
            <a:r>
              <a:rPr sz="1900" b="1" i="1" spc="-15" dirty="0">
                <a:latin typeface="Arial"/>
                <a:cs typeface="Arial"/>
              </a:rPr>
              <a:t>воді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8159" y="1702320"/>
            <a:ext cx="3604260" cy="1161415"/>
            <a:chOff x="518159" y="1702320"/>
            <a:chExt cx="3604260" cy="1161415"/>
          </a:xfrm>
        </p:grpSpPr>
        <p:sp>
          <p:nvSpPr>
            <p:cNvPr id="12" name="object 12"/>
            <p:cNvSpPr/>
            <p:nvPr/>
          </p:nvSpPr>
          <p:spPr>
            <a:xfrm>
              <a:off x="541781" y="1747215"/>
              <a:ext cx="3470148" cy="10142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8159" y="1702320"/>
              <a:ext cx="3604260" cy="11612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7882" y="1773555"/>
              <a:ext cx="3384804" cy="92887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7882" y="1773555"/>
              <a:ext cx="3385185" cy="929005"/>
            </a:xfrm>
            <a:custGeom>
              <a:avLst/>
              <a:gdLst/>
              <a:ahLst/>
              <a:cxnLst/>
              <a:rect l="l" t="t" r="r" b="b"/>
              <a:pathLst>
                <a:path w="3385185" h="929005">
                  <a:moveTo>
                    <a:pt x="0" y="154812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3229991" y="0"/>
                  </a:lnTo>
                  <a:lnTo>
                    <a:pt x="3278912" y="7895"/>
                  </a:lnTo>
                  <a:lnTo>
                    <a:pt x="3321408" y="29878"/>
                  </a:lnTo>
                  <a:lnTo>
                    <a:pt x="3354925" y="63395"/>
                  </a:lnTo>
                  <a:lnTo>
                    <a:pt x="3376908" y="105891"/>
                  </a:lnTo>
                  <a:lnTo>
                    <a:pt x="3384804" y="154812"/>
                  </a:lnTo>
                  <a:lnTo>
                    <a:pt x="3384804" y="774065"/>
                  </a:lnTo>
                  <a:lnTo>
                    <a:pt x="3376908" y="822986"/>
                  </a:lnTo>
                  <a:lnTo>
                    <a:pt x="3354925" y="865482"/>
                  </a:lnTo>
                  <a:lnTo>
                    <a:pt x="3321408" y="898999"/>
                  </a:lnTo>
                  <a:lnTo>
                    <a:pt x="3278912" y="920982"/>
                  </a:lnTo>
                  <a:lnTo>
                    <a:pt x="3229991" y="928878"/>
                  </a:lnTo>
                  <a:lnTo>
                    <a:pt x="154812" y="928878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5"/>
                  </a:lnTo>
                  <a:lnTo>
                    <a:pt x="0" y="1548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60908" y="1762505"/>
            <a:ext cx="32721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Крупнокристалічні </a:t>
            </a:r>
            <a:r>
              <a:rPr sz="1500" spc="-10" dirty="0">
                <a:latin typeface="Arial"/>
                <a:cs typeface="Arial"/>
              </a:rPr>
              <a:t>речовини  попередньо розтирають </a:t>
            </a:r>
            <a:r>
              <a:rPr sz="1500" dirty="0">
                <a:latin typeface="Arial"/>
                <a:cs typeface="Arial"/>
              </a:rPr>
              <a:t>у ступці з  частиною </a:t>
            </a:r>
            <a:r>
              <a:rPr sz="1500" spc="-15" dirty="0">
                <a:latin typeface="Arial"/>
                <a:cs typeface="Arial"/>
              </a:rPr>
              <a:t>води, </a:t>
            </a:r>
            <a:r>
              <a:rPr sz="1500" spc="-10" dirty="0">
                <a:latin typeface="Arial"/>
                <a:cs typeface="Arial"/>
              </a:rPr>
              <a:t>потім </a:t>
            </a:r>
            <a:r>
              <a:rPr sz="1500" spc="-15" dirty="0">
                <a:latin typeface="Arial"/>
                <a:cs typeface="Arial"/>
              </a:rPr>
              <a:t>додають </a:t>
            </a:r>
            <a:r>
              <a:rPr sz="1500" spc="-45" dirty="0">
                <a:latin typeface="Arial"/>
                <a:cs typeface="Arial"/>
              </a:rPr>
              <a:t>воду,  </a:t>
            </a:r>
            <a:r>
              <a:rPr sz="1500" spc="-10" dirty="0">
                <a:latin typeface="Arial"/>
                <a:cs typeface="Arial"/>
              </a:rPr>
              <a:t>що </a:t>
            </a:r>
            <a:r>
              <a:rPr sz="1500" spc="-5" dirty="0">
                <a:latin typeface="Arial"/>
                <a:cs typeface="Arial"/>
              </a:rPr>
              <a:t>залишилася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95215" y="1951456"/>
            <a:ext cx="2977515" cy="662305"/>
            <a:chOff x="4395215" y="1951456"/>
            <a:chExt cx="2977515" cy="662305"/>
          </a:xfrm>
        </p:grpSpPr>
        <p:sp>
          <p:nvSpPr>
            <p:cNvPr id="18" name="object 18"/>
            <p:cNvSpPr/>
            <p:nvPr/>
          </p:nvSpPr>
          <p:spPr>
            <a:xfrm>
              <a:off x="4429505" y="1962950"/>
              <a:ext cx="2942844" cy="58593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95215" y="1951456"/>
              <a:ext cx="2469641" cy="6622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5606" y="1989201"/>
              <a:ext cx="2857499" cy="50063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955034" y="1762505"/>
            <a:ext cx="3384550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0">
              <a:lnSpc>
                <a:spcPct val="100000"/>
              </a:lnSpc>
              <a:spcBef>
                <a:spcPts val="100"/>
              </a:spcBef>
              <a:tabLst>
                <a:tab pos="3371215" algn="l"/>
              </a:tabLst>
            </a:pPr>
            <a:r>
              <a:rPr sz="15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70230" algn="l"/>
              </a:tabLst>
            </a:pPr>
            <a:r>
              <a:rPr sz="2250" u="sng" baseline="1851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spc="-5" dirty="0">
                <a:latin typeface="Arial"/>
                <a:cs typeface="Arial"/>
              </a:rPr>
              <a:t>• </a:t>
            </a:r>
            <a:r>
              <a:rPr sz="1400" i="1" spc="-5" dirty="0">
                <a:latin typeface="Arial"/>
                <a:cs typeface="Arial"/>
              </a:rPr>
              <a:t>Міді </a:t>
            </a:r>
            <a:r>
              <a:rPr sz="1400" i="1" spc="-10" dirty="0">
                <a:latin typeface="Arial"/>
                <a:cs typeface="Arial"/>
              </a:rPr>
              <a:t>сульфат </a:t>
            </a:r>
            <a:r>
              <a:rPr sz="1400" i="1" spc="-5" dirty="0">
                <a:latin typeface="Arial"/>
                <a:cs typeface="Arial"/>
              </a:rPr>
              <a:t>(1:3)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23232" y="2221738"/>
            <a:ext cx="2214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0"/>
              </a:spcBef>
              <a:buSzPct val="92857"/>
              <a:buFont typeface="Arial"/>
              <a:buChar char="•"/>
              <a:tabLst>
                <a:tab pos="76200" algn="l"/>
              </a:tabLst>
            </a:pPr>
            <a:r>
              <a:rPr sz="1400" i="1" spc="-20" dirty="0">
                <a:latin typeface="Arial"/>
                <a:cs typeface="Arial"/>
              </a:rPr>
              <a:t>Галуни </a:t>
            </a:r>
            <a:r>
              <a:rPr sz="1400" i="1" spc="-5" dirty="0">
                <a:latin typeface="Arial"/>
                <a:cs typeface="Arial"/>
              </a:rPr>
              <a:t>алюмокалієві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(1:3)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41781" y="2895549"/>
            <a:ext cx="3180715" cy="932815"/>
            <a:chOff x="541781" y="2895549"/>
            <a:chExt cx="3180715" cy="932815"/>
          </a:xfrm>
        </p:grpSpPr>
        <p:sp>
          <p:nvSpPr>
            <p:cNvPr id="24" name="object 24"/>
            <p:cNvSpPr/>
            <p:nvPr/>
          </p:nvSpPr>
          <p:spPr>
            <a:xfrm>
              <a:off x="541781" y="2898648"/>
              <a:ext cx="3180588" cy="87096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411" y="2895549"/>
              <a:ext cx="3040380" cy="93273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7882" y="2924937"/>
              <a:ext cx="3095244" cy="78562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7882" y="2924937"/>
              <a:ext cx="3095625" cy="786130"/>
            </a:xfrm>
            <a:custGeom>
              <a:avLst/>
              <a:gdLst/>
              <a:ahLst/>
              <a:cxnLst/>
              <a:rect l="l" t="t" r="r" b="b"/>
              <a:pathLst>
                <a:path w="3095625" h="786129">
                  <a:moveTo>
                    <a:pt x="0" y="130937"/>
                  </a:moveTo>
                  <a:lnTo>
                    <a:pt x="10289" y="79992"/>
                  </a:lnTo>
                  <a:lnTo>
                    <a:pt x="38350" y="38369"/>
                  </a:lnTo>
                  <a:lnTo>
                    <a:pt x="79970" y="10296"/>
                  </a:lnTo>
                  <a:lnTo>
                    <a:pt x="130937" y="0"/>
                  </a:lnTo>
                  <a:lnTo>
                    <a:pt x="2964307" y="0"/>
                  </a:lnTo>
                  <a:lnTo>
                    <a:pt x="3015251" y="10296"/>
                  </a:lnTo>
                  <a:lnTo>
                    <a:pt x="3056874" y="38369"/>
                  </a:lnTo>
                  <a:lnTo>
                    <a:pt x="3084947" y="79992"/>
                  </a:lnTo>
                  <a:lnTo>
                    <a:pt x="3095244" y="130937"/>
                  </a:lnTo>
                  <a:lnTo>
                    <a:pt x="3095244" y="654685"/>
                  </a:lnTo>
                  <a:lnTo>
                    <a:pt x="3084947" y="705629"/>
                  </a:lnTo>
                  <a:lnTo>
                    <a:pt x="3056874" y="747252"/>
                  </a:lnTo>
                  <a:lnTo>
                    <a:pt x="3015251" y="775325"/>
                  </a:lnTo>
                  <a:lnTo>
                    <a:pt x="2964307" y="785621"/>
                  </a:lnTo>
                  <a:lnTo>
                    <a:pt x="130937" y="785621"/>
                  </a:lnTo>
                  <a:lnTo>
                    <a:pt x="79970" y="775325"/>
                  </a:lnTo>
                  <a:lnTo>
                    <a:pt x="38350" y="747252"/>
                  </a:lnTo>
                  <a:lnTo>
                    <a:pt x="10289" y="705629"/>
                  </a:lnTo>
                  <a:lnTo>
                    <a:pt x="0" y="654685"/>
                  </a:lnTo>
                  <a:lnTo>
                    <a:pt x="0" y="13093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72668" y="2956559"/>
            <a:ext cx="27622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latin typeface="Arial"/>
                <a:cs typeface="Arial"/>
              </a:rPr>
              <a:t>Речовини, </a:t>
            </a:r>
            <a:r>
              <a:rPr sz="1500" spc="-5" dirty="0">
                <a:latin typeface="Arial"/>
                <a:cs typeface="Arial"/>
              </a:rPr>
              <a:t>які </a:t>
            </a:r>
            <a:r>
              <a:rPr sz="1500" dirty="0">
                <a:latin typeface="Arial"/>
                <a:cs typeface="Arial"/>
              </a:rPr>
              <a:t>помірно  </a:t>
            </a:r>
            <a:r>
              <a:rPr sz="1500" spc="-10" dirty="0">
                <a:latin typeface="Arial"/>
                <a:cs typeface="Arial"/>
              </a:rPr>
              <a:t>розчиняються </a:t>
            </a:r>
            <a:r>
              <a:rPr sz="1500" dirty="0">
                <a:latin typeface="Arial"/>
                <a:cs typeface="Arial"/>
              </a:rPr>
              <a:t>в </a:t>
            </a:r>
            <a:r>
              <a:rPr sz="1500" spc="-15" dirty="0">
                <a:latin typeface="Arial"/>
                <a:cs typeface="Arial"/>
              </a:rPr>
              <a:t>холодній воді </a:t>
            </a:r>
            <a:r>
              <a:rPr sz="1500" dirty="0">
                <a:latin typeface="Arial"/>
                <a:cs typeface="Arial"/>
              </a:rPr>
              <a:t>-  </a:t>
            </a:r>
            <a:r>
              <a:rPr sz="1500" spc="-15" dirty="0">
                <a:latin typeface="Arial"/>
                <a:cs typeface="Arial"/>
              </a:rPr>
              <a:t>розчиняють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15" dirty="0">
                <a:latin typeface="Arial"/>
                <a:cs typeface="Arial"/>
              </a:rPr>
              <a:t>гарячій</a:t>
            </a:r>
            <a:r>
              <a:rPr sz="1500" spc="2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воді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050791" y="2815577"/>
            <a:ext cx="2956560" cy="1089025"/>
            <a:chOff x="4050791" y="2815577"/>
            <a:chExt cx="2956560" cy="1089025"/>
          </a:xfrm>
        </p:grpSpPr>
        <p:sp>
          <p:nvSpPr>
            <p:cNvPr id="30" name="object 30"/>
            <p:cNvSpPr/>
            <p:nvPr/>
          </p:nvSpPr>
          <p:spPr>
            <a:xfrm>
              <a:off x="4064507" y="2826969"/>
              <a:ext cx="2942843" cy="101427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50791" y="2815577"/>
              <a:ext cx="2728721" cy="108891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10608" y="2853309"/>
              <a:ext cx="2857499" cy="92887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10608" y="2853309"/>
              <a:ext cx="2857500" cy="929005"/>
            </a:xfrm>
            <a:custGeom>
              <a:avLst/>
              <a:gdLst/>
              <a:ahLst/>
              <a:cxnLst/>
              <a:rect l="l" t="t" r="r" b="b"/>
              <a:pathLst>
                <a:path w="2857500" h="929004">
                  <a:moveTo>
                    <a:pt x="0" y="154812"/>
                  </a:moveTo>
                  <a:lnTo>
                    <a:pt x="7895" y="105891"/>
                  </a:lnTo>
                  <a:lnTo>
                    <a:pt x="29878" y="63395"/>
                  </a:lnTo>
                  <a:lnTo>
                    <a:pt x="63395" y="29878"/>
                  </a:lnTo>
                  <a:lnTo>
                    <a:pt x="105891" y="7895"/>
                  </a:lnTo>
                  <a:lnTo>
                    <a:pt x="154812" y="0"/>
                  </a:lnTo>
                  <a:lnTo>
                    <a:pt x="2702687" y="0"/>
                  </a:lnTo>
                  <a:lnTo>
                    <a:pt x="2751608" y="7895"/>
                  </a:lnTo>
                  <a:lnTo>
                    <a:pt x="2794104" y="29878"/>
                  </a:lnTo>
                  <a:lnTo>
                    <a:pt x="2827621" y="63395"/>
                  </a:lnTo>
                  <a:lnTo>
                    <a:pt x="2849604" y="105891"/>
                  </a:lnTo>
                  <a:lnTo>
                    <a:pt x="2857499" y="154812"/>
                  </a:lnTo>
                  <a:lnTo>
                    <a:pt x="2857499" y="774064"/>
                  </a:lnTo>
                  <a:lnTo>
                    <a:pt x="2849604" y="822986"/>
                  </a:lnTo>
                  <a:lnTo>
                    <a:pt x="2827621" y="865482"/>
                  </a:lnTo>
                  <a:lnTo>
                    <a:pt x="2794104" y="898999"/>
                  </a:lnTo>
                  <a:lnTo>
                    <a:pt x="2751608" y="920982"/>
                  </a:lnTo>
                  <a:lnTo>
                    <a:pt x="2702687" y="928877"/>
                  </a:lnTo>
                  <a:lnTo>
                    <a:pt x="154812" y="928877"/>
                  </a:lnTo>
                  <a:lnTo>
                    <a:pt x="105891" y="920982"/>
                  </a:lnTo>
                  <a:lnTo>
                    <a:pt x="63395" y="898999"/>
                  </a:lnTo>
                  <a:lnTo>
                    <a:pt x="29878" y="865482"/>
                  </a:lnTo>
                  <a:lnTo>
                    <a:pt x="7895" y="822986"/>
                  </a:lnTo>
                  <a:lnTo>
                    <a:pt x="0" y="774064"/>
                  </a:lnTo>
                  <a:lnTo>
                    <a:pt x="0" y="154812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179061" y="2872994"/>
            <a:ext cx="247332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Кислота </a:t>
            </a:r>
            <a:r>
              <a:rPr sz="1400" i="1" dirty="0">
                <a:latin typeface="Arial"/>
                <a:cs typeface="Arial"/>
              </a:rPr>
              <a:t>борна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(1:25)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Натрію тетраборат</a:t>
            </a:r>
            <a:r>
              <a:rPr sz="1400" i="1" spc="-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(1:16)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5" dirty="0">
                <a:latin typeface="Arial"/>
                <a:cs typeface="Arial"/>
              </a:rPr>
              <a:t>Кальцію глюконат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(1:30)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Етакридину лактат </a:t>
            </a:r>
            <a:r>
              <a:rPr sz="1400" i="1" spc="-5" dirty="0">
                <a:latin typeface="Arial"/>
                <a:cs typeface="Arial"/>
              </a:rPr>
              <a:t>(1:50)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57427" y="3313048"/>
            <a:ext cx="3357879" cy="1854200"/>
            <a:chOff x="757427" y="3313048"/>
            <a:chExt cx="3357879" cy="1854200"/>
          </a:xfrm>
        </p:grpSpPr>
        <p:sp>
          <p:nvSpPr>
            <p:cNvPr id="36" name="object 36"/>
            <p:cNvSpPr/>
            <p:nvPr/>
          </p:nvSpPr>
          <p:spPr>
            <a:xfrm>
              <a:off x="3683126" y="3318128"/>
              <a:ext cx="427355" cy="0"/>
            </a:xfrm>
            <a:custGeom>
              <a:avLst/>
              <a:gdLst/>
              <a:ahLst/>
              <a:cxnLst/>
              <a:rect l="l" t="t" r="r" b="b"/>
              <a:pathLst>
                <a:path w="427354">
                  <a:moveTo>
                    <a:pt x="0" y="0"/>
                  </a:moveTo>
                  <a:lnTo>
                    <a:pt x="427100" y="0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57427" y="4050741"/>
              <a:ext cx="2800350" cy="101427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9337" y="4005846"/>
              <a:ext cx="2858262" cy="116127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03528" y="4077080"/>
              <a:ext cx="2715006" cy="92887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3528" y="4077080"/>
              <a:ext cx="2715260" cy="929005"/>
            </a:xfrm>
            <a:custGeom>
              <a:avLst/>
              <a:gdLst/>
              <a:ahLst/>
              <a:cxnLst/>
              <a:rect l="l" t="t" r="r" b="b"/>
              <a:pathLst>
                <a:path w="2715260" h="929004">
                  <a:moveTo>
                    <a:pt x="0" y="154813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2560193" y="0"/>
                  </a:lnTo>
                  <a:lnTo>
                    <a:pt x="2609114" y="7895"/>
                  </a:lnTo>
                  <a:lnTo>
                    <a:pt x="2651610" y="29878"/>
                  </a:lnTo>
                  <a:lnTo>
                    <a:pt x="2685127" y="63395"/>
                  </a:lnTo>
                  <a:lnTo>
                    <a:pt x="2707110" y="105891"/>
                  </a:lnTo>
                  <a:lnTo>
                    <a:pt x="2715006" y="154813"/>
                  </a:lnTo>
                  <a:lnTo>
                    <a:pt x="2715006" y="774065"/>
                  </a:lnTo>
                  <a:lnTo>
                    <a:pt x="2707110" y="822986"/>
                  </a:lnTo>
                  <a:lnTo>
                    <a:pt x="2685127" y="865482"/>
                  </a:lnTo>
                  <a:lnTo>
                    <a:pt x="2651610" y="898999"/>
                  </a:lnTo>
                  <a:lnTo>
                    <a:pt x="2609114" y="920982"/>
                  </a:lnTo>
                  <a:lnTo>
                    <a:pt x="2560193" y="928878"/>
                  </a:lnTo>
                  <a:lnTo>
                    <a:pt x="154812" y="928878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5"/>
                  </a:lnTo>
                  <a:lnTo>
                    <a:pt x="0" y="15481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942339" y="4066285"/>
            <a:ext cx="24720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latin typeface="Arial"/>
                <a:cs typeface="Arial"/>
              </a:rPr>
              <a:t>Речовини, </a:t>
            </a:r>
            <a:r>
              <a:rPr sz="1500" spc="-5" dirty="0">
                <a:latin typeface="Arial"/>
                <a:cs typeface="Arial"/>
              </a:rPr>
              <a:t>які </a:t>
            </a:r>
            <a:r>
              <a:rPr sz="1500" dirty="0">
                <a:latin typeface="Arial"/>
                <a:cs typeface="Arial"/>
              </a:rPr>
              <a:t>мало  </a:t>
            </a:r>
            <a:r>
              <a:rPr sz="1500" spc="-10" dirty="0">
                <a:latin typeface="Arial"/>
                <a:cs typeface="Arial"/>
              </a:rPr>
              <a:t>розчиняються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15" dirty="0">
                <a:latin typeface="Arial"/>
                <a:cs typeface="Arial"/>
              </a:rPr>
              <a:t>холодній  воді, розчиняють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киплячій  </a:t>
            </a:r>
            <a:r>
              <a:rPr sz="1500" spc="-20" dirty="0">
                <a:latin typeface="Arial"/>
                <a:cs typeface="Arial"/>
              </a:rPr>
              <a:t>воді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080509" y="4066032"/>
            <a:ext cx="2893060" cy="897890"/>
            <a:chOff x="4080509" y="4066032"/>
            <a:chExt cx="2893060" cy="897890"/>
          </a:xfrm>
        </p:grpSpPr>
        <p:sp>
          <p:nvSpPr>
            <p:cNvPr id="43" name="object 43"/>
            <p:cNvSpPr/>
            <p:nvPr/>
          </p:nvSpPr>
          <p:spPr>
            <a:xfrm>
              <a:off x="4104893" y="4091178"/>
              <a:ext cx="2866644" cy="8724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80509" y="4066032"/>
              <a:ext cx="2561843" cy="79933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10608" y="4077081"/>
              <a:ext cx="2857499" cy="86334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10608" y="4077081"/>
              <a:ext cx="2857500" cy="863600"/>
            </a:xfrm>
            <a:custGeom>
              <a:avLst/>
              <a:gdLst/>
              <a:ahLst/>
              <a:cxnLst/>
              <a:rect l="l" t="t" r="r" b="b"/>
              <a:pathLst>
                <a:path w="2857500" h="863600">
                  <a:moveTo>
                    <a:pt x="0" y="143891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0" y="0"/>
                  </a:lnTo>
                  <a:lnTo>
                    <a:pt x="2713609" y="0"/>
                  </a:lnTo>
                  <a:lnTo>
                    <a:pt x="2759102" y="7332"/>
                  </a:lnTo>
                  <a:lnTo>
                    <a:pt x="2798603" y="27753"/>
                  </a:lnTo>
                  <a:lnTo>
                    <a:pt x="2829746" y="58896"/>
                  </a:lnTo>
                  <a:lnTo>
                    <a:pt x="2850167" y="98397"/>
                  </a:lnTo>
                  <a:lnTo>
                    <a:pt x="2857499" y="143891"/>
                  </a:lnTo>
                  <a:lnTo>
                    <a:pt x="2857499" y="719455"/>
                  </a:lnTo>
                  <a:lnTo>
                    <a:pt x="2850167" y="764948"/>
                  </a:lnTo>
                  <a:lnTo>
                    <a:pt x="2829746" y="804449"/>
                  </a:lnTo>
                  <a:lnTo>
                    <a:pt x="2798603" y="835592"/>
                  </a:lnTo>
                  <a:lnTo>
                    <a:pt x="2759102" y="856013"/>
                  </a:lnTo>
                  <a:lnTo>
                    <a:pt x="2713609" y="863346"/>
                  </a:lnTo>
                  <a:lnTo>
                    <a:pt x="143890" y="863346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5"/>
                  </a:lnTo>
                  <a:lnTo>
                    <a:pt x="0" y="14389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175759" y="4083558"/>
            <a:ext cx="227584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24460" algn="l"/>
              </a:tabLst>
            </a:pPr>
            <a:r>
              <a:rPr sz="1400" i="1" spc="-5" dirty="0">
                <a:latin typeface="Arial"/>
                <a:cs typeface="Arial"/>
              </a:rPr>
              <a:t>Фурацилін (1:4200)  </a:t>
            </a:r>
            <a:r>
              <a:rPr sz="1400" spc="-15" dirty="0">
                <a:latin typeface="Arial"/>
                <a:cs typeface="Arial"/>
              </a:rPr>
              <a:t>розчиняють </a:t>
            </a:r>
            <a:r>
              <a:rPr sz="1400" spc="-5" dirty="0">
                <a:latin typeface="Arial"/>
                <a:cs typeface="Arial"/>
              </a:rPr>
              <a:t>у 0,9 % </a:t>
            </a:r>
            <a:r>
              <a:rPr sz="1400" spc="-15" dirty="0">
                <a:latin typeface="Arial"/>
                <a:cs typeface="Arial"/>
              </a:rPr>
              <a:t>розчині  </a:t>
            </a:r>
            <a:r>
              <a:rPr sz="1400" spc="-10" dirty="0">
                <a:latin typeface="Arial"/>
                <a:cs typeface="Arial"/>
              </a:rPr>
              <a:t>натрію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хлориду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417570" y="5281421"/>
            <a:ext cx="2292857" cy="117195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47" y="5366003"/>
            <a:ext cx="1724406" cy="9715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57755" y="5692902"/>
            <a:ext cx="1428749" cy="9715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160909" y="39623"/>
            <a:ext cx="8983090" cy="6818373"/>
            <a:chOff x="160909" y="39623"/>
            <a:chExt cx="8983090" cy="6818373"/>
          </a:xfrm>
        </p:grpSpPr>
        <p:sp>
          <p:nvSpPr>
            <p:cNvPr id="52" name="object 52"/>
            <p:cNvSpPr/>
            <p:nvPr/>
          </p:nvSpPr>
          <p:spPr>
            <a:xfrm>
              <a:off x="160909" y="1087500"/>
              <a:ext cx="427355" cy="2282190"/>
            </a:xfrm>
            <a:custGeom>
              <a:avLst/>
              <a:gdLst/>
              <a:ahLst/>
              <a:cxnLst/>
              <a:rect l="l" t="t" r="r" b="b"/>
              <a:pathLst>
                <a:path w="427355" h="2282190">
                  <a:moveTo>
                    <a:pt x="427062" y="1150874"/>
                  </a:moveTo>
                  <a:lnTo>
                    <a:pt x="416166" y="1144524"/>
                  </a:lnTo>
                  <a:lnTo>
                    <a:pt x="338429" y="1099185"/>
                  </a:lnTo>
                  <a:lnTo>
                    <a:pt x="334543" y="1100201"/>
                  </a:lnTo>
                  <a:lnTo>
                    <a:pt x="331012" y="1106297"/>
                  </a:lnTo>
                  <a:lnTo>
                    <a:pt x="332028" y="1110234"/>
                  </a:lnTo>
                  <a:lnTo>
                    <a:pt x="390791" y="1144524"/>
                  </a:lnTo>
                  <a:lnTo>
                    <a:pt x="12700" y="1144524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lnTo>
                    <a:pt x="234950" y="0"/>
                  </a:lnTo>
                  <a:lnTo>
                    <a:pt x="0" y="0"/>
                  </a:lnTo>
                  <a:lnTo>
                    <a:pt x="0" y="1157224"/>
                  </a:lnTo>
                  <a:lnTo>
                    <a:pt x="0" y="2236724"/>
                  </a:lnTo>
                  <a:lnTo>
                    <a:pt x="391007" y="2236724"/>
                  </a:lnTo>
                  <a:lnTo>
                    <a:pt x="332028" y="2271141"/>
                  </a:lnTo>
                  <a:lnTo>
                    <a:pt x="331012" y="2275078"/>
                  </a:lnTo>
                  <a:lnTo>
                    <a:pt x="334543" y="2281174"/>
                  </a:lnTo>
                  <a:lnTo>
                    <a:pt x="338429" y="2282190"/>
                  </a:lnTo>
                  <a:lnTo>
                    <a:pt x="416191" y="2236724"/>
                  </a:lnTo>
                  <a:lnTo>
                    <a:pt x="427062" y="2230374"/>
                  </a:lnTo>
                  <a:lnTo>
                    <a:pt x="416166" y="2224024"/>
                  </a:lnTo>
                  <a:lnTo>
                    <a:pt x="338429" y="2178685"/>
                  </a:lnTo>
                  <a:lnTo>
                    <a:pt x="334543" y="2179701"/>
                  </a:lnTo>
                  <a:lnTo>
                    <a:pt x="331012" y="2185797"/>
                  </a:lnTo>
                  <a:lnTo>
                    <a:pt x="332028" y="2189734"/>
                  </a:lnTo>
                  <a:lnTo>
                    <a:pt x="390791" y="2224024"/>
                  </a:lnTo>
                  <a:lnTo>
                    <a:pt x="12700" y="2224024"/>
                  </a:lnTo>
                  <a:lnTo>
                    <a:pt x="12700" y="1157224"/>
                  </a:lnTo>
                  <a:lnTo>
                    <a:pt x="391007" y="1157224"/>
                  </a:lnTo>
                  <a:lnTo>
                    <a:pt x="332028" y="1191641"/>
                  </a:lnTo>
                  <a:lnTo>
                    <a:pt x="331012" y="1195578"/>
                  </a:lnTo>
                  <a:lnTo>
                    <a:pt x="334543" y="1201674"/>
                  </a:lnTo>
                  <a:lnTo>
                    <a:pt x="338429" y="1202690"/>
                  </a:lnTo>
                  <a:lnTo>
                    <a:pt x="416191" y="1157224"/>
                  </a:lnTo>
                  <a:lnTo>
                    <a:pt x="427062" y="115087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43709" y="3716654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h="360679">
                  <a:moveTo>
                    <a:pt x="0" y="0"/>
                  </a:moveTo>
                  <a:lnTo>
                    <a:pt x="0" y="36042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67480" y="4399407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571500" y="0"/>
                  </a:moveTo>
                  <a:lnTo>
                    <a:pt x="571500" y="76200"/>
                  </a:lnTo>
                  <a:lnTo>
                    <a:pt x="635000" y="44450"/>
                  </a:lnTo>
                  <a:lnTo>
                    <a:pt x="584200" y="44450"/>
                  </a:lnTo>
                  <a:lnTo>
                    <a:pt x="584200" y="31750"/>
                  </a:lnTo>
                  <a:lnTo>
                    <a:pt x="635000" y="31750"/>
                  </a:lnTo>
                  <a:lnTo>
                    <a:pt x="571500" y="0"/>
                  </a:lnTo>
                  <a:close/>
                </a:path>
                <a:path w="647700" h="76200">
                  <a:moveTo>
                    <a:pt x="5715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71500" y="44450"/>
                  </a:lnTo>
                  <a:lnTo>
                    <a:pt x="571500" y="31750"/>
                  </a:lnTo>
                  <a:close/>
                </a:path>
                <a:path w="647700" h="76200">
                  <a:moveTo>
                    <a:pt x="635000" y="31750"/>
                  </a:moveTo>
                  <a:lnTo>
                    <a:pt x="584200" y="31750"/>
                  </a:lnTo>
                  <a:lnTo>
                    <a:pt x="584200" y="44450"/>
                  </a:lnTo>
                  <a:lnTo>
                    <a:pt x="635000" y="44450"/>
                  </a:lnTo>
                  <a:lnTo>
                    <a:pt x="647700" y="38100"/>
                  </a:lnTo>
                  <a:lnTo>
                    <a:pt x="6350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65875" y="5005576"/>
              <a:ext cx="1466850" cy="185242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967727" y="39623"/>
              <a:ext cx="2176272" cy="16718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788402" y="1815846"/>
              <a:ext cx="899922" cy="229133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5625" marR="5080" indent="-5334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5" dirty="0"/>
              <a:t>ВИГОТОВЛЕННЯ</a:t>
            </a:r>
            <a:r>
              <a:rPr spc="-30" dirty="0"/>
              <a:t> </a:t>
            </a:r>
            <a:r>
              <a:rPr spc="-15" dirty="0"/>
              <a:t>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04800" y="989838"/>
            <a:ext cx="4883150" cy="1104265"/>
            <a:chOff x="304800" y="989838"/>
            <a:chExt cx="4883150" cy="1104265"/>
          </a:xfrm>
        </p:grpSpPr>
        <p:sp>
          <p:nvSpPr>
            <p:cNvPr id="5" name="object 5"/>
            <p:cNvSpPr/>
            <p:nvPr/>
          </p:nvSpPr>
          <p:spPr>
            <a:xfrm>
              <a:off x="304800" y="1026375"/>
              <a:ext cx="4882896" cy="9616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2731" y="989838"/>
              <a:ext cx="4610100" cy="11041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901" y="1052703"/>
              <a:ext cx="4797552" cy="8763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0901" y="1052703"/>
              <a:ext cx="4798060" cy="876300"/>
            </a:xfrm>
            <a:custGeom>
              <a:avLst/>
              <a:gdLst/>
              <a:ahLst/>
              <a:cxnLst/>
              <a:rect l="l" t="t" r="r" b="b"/>
              <a:pathLst>
                <a:path w="4798060" h="876300">
                  <a:moveTo>
                    <a:pt x="0" y="146050"/>
                  </a:moveTo>
                  <a:lnTo>
                    <a:pt x="7446" y="99893"/>
                  </a:lnTo>
                  <a:lnTo>
                    <a:pt x="28180" y="59801"/>
                  </a:lnTo>
                  <a:lnTo>
                    <a:pt x="59796" y="28183"/>
                  </a:lnTo>
                  <a:lnTo>
                    <a:pt x="99888" y="7447"/>
                  </a:lnTo>
                  <a:lnTo>
                    <a:pt x="146050" y="0"/>
                  </a:lnTo>
                  <a:lnTo>
                    <a:pt x="4651502" y="0"/>
                  </a:lnTo>
                  <a:lnTo>
                    <a:pt x="4697658" y="7447"/>
                  </a:lnTo>
                  <a:lnTo>
                    <a:pt x="4737750" y="28183"/>
                  </a:lnTo>
                  <a:lnTo>
                    <a:pt x="4769368" y="59801"/>
                  </a:lnTo>
                  <a:lnTo>
                    <a:pt x="4790104" y="99893"/>
                  </a:lnTo>
                  <a:lnTo>
                    <a:pt x="4797552" y="146050"/>
                  </a:lnTo>
                  <a:lnTo>
                    <a:pt x="4797552" y="730250"/>
                  </a:lnTo>
                  <a:lnTo>
                    <a:pt x="4790104" y="776406"/>
                  </a:lnTo>
                  <a:lnTo>
                    <a:pt x="4769368" y="816498"/>
                  </a:lnTo>
                  <a:lnTo>
                    <a:pt x="4737750" y="848116"/>
                  </a:lnTo>
                  <a:lnTo>
                    <a:pt x="4697658" y="868852"/>
                  </a:lnTo>
                  <a:lnTo>
                    <a:pt x="4651502" y="876300"/>
                  </a:lnTo>
                  <a:lnTo>
                    <a:pt x="146050" y="876300"/>
                  </a:lnTo>
                  <a:lnTo>
                    <a:pt x="99888" y="868852"/>
                  </a:lnTo>
                  <a:lnTo>
                    <a:pt x="59796" y="848116"/>
                  </a:lnTo>
                  <a:lnTo>
                    <a:pt x="28180" y="816498"/>
                  </a:lnTo>
                  <a:lnTo>
                    <a:pt x="7446" y="776406"/>
                  </a:lnTo>
                  <a:lnTo>
                    <a:pt x="0" y="730250"/>
                  </a:lnTo>
                  <a:lnTo>
                    <a:pt x="0" y="1460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8594" y="1060450"/>
            <a:ext cx="41567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latin typeface="Arial"/>
                <a:cs typeface="Arial"/>
              </a:rPr>
              <a:t>Розчинення </a:t>
            </a:r>
            <a:r>
              <a:rPr sz="1800" b="1" i="1" spc="-5" dirty="0">
                <a:latin typeface="Arial"/>
                <a:cs typeface="Arial"/>
              </a:rPr>
              <a:t>лікарських </a:t>
            </a:r>
            <a:r>
              <a:rPr sz="1800" b="1" i="1" spc="-10" dirty="0">
                <a:latin typeface="Arial"/>
                <a:cs typeface="Arial"/>
              </a:rPr>
              <a:t>речовин, </a:t>
            </a:r>
            <a:r>
              <a:rPr sz="1800" b="1" i="1" spc="-25" dirty="0">
                <a:latin typeface="Arial"/>
                <a:cs typeface="Arial"/>
              </a:rPr>
              <a:t>що  </a:t>
            </a:r>
            <a:r>
              <a:rPr sz="1800" b="1" i="1" spc="-10" dirty="0">
                <a:latin typeface="Arial"/>
                <a:cs typeface="Arial"/>
              </a:rPr>
              <a:t>легко </a:t>
            </a:r>
            <a:r>
              <a:rPr sz="1800" b="1" i="1" spc="-15" dirty="0">
                <a:latin typeface="Arial"/>
                <a:cs typeface="Arial"/>
              </a:rPr>
              <a:t>руйнуються </a:t>
            </a:r>
            <a:r>
              <a:rPr sz="1800" b="1" i="1" dirty="0">
                <a:latin typeface="Arial"/>
                <a:cs typeface="Arial"/>
              </a:rPr>
              <a:t>у </a:t>
            </a:r>
            <a:r>
              <a:rPr sz="1800" b="1" i="1" spc="-10" dirty="0">
                <a:latin typeface="Arial"/>
                <a:cs typeface="Arial"/>
              </a:rPr>
              <a:t>присутності  органічних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10200" y="1026375"/>
            <a:ext cx="2586355" cy="1006475"/>
            <a:chOff x="5410200" y="1026375"/>
            <a:chExt cx="2586355" cy="1006475"/>
          </a:xfrm>
        </p:grpSpPr>
        <p:sp>
          <p:nvSpPr>
            <p:cNvPr id="11" name="object 11"/>
            <p:cNvSpPr/>
            <p:nvPr/>
          </p:nvSpPr>
          <p:spPr>
            <a:xfrm>
              <a:off x="5448300" y="1026375"/>
              <a:ext cx="2548128" cy="9616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0200" y="1037082"/>
              <a:ext cx="2349246" cy="9951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94401" y="1052703"/>
              <a:ext cx="2462783" cy="8763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94401" y="1052703"/>
              <a:ext cx="2463165" cy="876300"/>
            </a:xfrm>
            <a:custGeom>
              <a:avLst/>
              <a:gdLst/>
              <a:ahLst/>
              <a:cxnLst/>
              <a:rect l="l" t="t" r="r" b="b"/>
              <a:pathLst>
                <a:path w="2463165" h="876300">
                  <a:moveTo>
                    <a:pt x="0" y="146050"/>
                  </a:moveTo>
                  <a:lnTo>
                    <a:pt x="7447" y="99893"/>
                  </a:lnTo>
                  <a:lnTo>
                    <a:pt x="28183" y="59801"/>
                  </a:lnTo>
                  <a:lnTo>
                    <a:pt x="59801" y="28183"/>
                  </a:lnTo>
                  <a:lnTo>
                    <a:pt x="99893" y="7447"/>
                  </a:lnTo>
                  <a:lnTo>
                    <a:pt x="146050" y="0"/>
                  </a:lnTo>
                  <a:lnTo>
                    <a:pt x="2316733" y="0"/>
                  </a:lnTo>
                  <a:lnTo>
                    <a:pt x="2362890" y="7447"/>
                  </a:lnTo>
                  <a:lnTo>
                    <a:pt x="2402982" y="28183"/>
                  </a:lnTo>
                  <a:lnTo>
                    <a:pt x="2434600" y="59801"/>
                  </a:lnTo>
                  <a:lnTo>
                    <a:pt x="2455336" y="99893"/>
                  </a:lnTo>
                  <a:lnTo>
                    <a:pt x="2462783" y="146050"/>
                  </a:lnTo>
                  <a:lnTo>
                    <a:pt x="2462783" y="730250"/>
                  </a:lnTo>
                  <a:lnTo>
                    <a:pt x="2455336" y="776406"/>
                  </a:lnTo>
                  <a:lnTo>
                    <a:pt x="2434600" y="816498"/>
                  </a:lnTo>
                  <a:lnTo>
                    <a:pt x="2402982" y="848116"/>
                  </a:lnTo>
                  <a:lnTo>
                    <a:pt x="2362890" y="868852"/>
                  </a:lnTo>
                  <a:lnTo>
                    <a:pt x="2316733" y="876300"/>
                  </a:lnTo>
                  <a:lnTo>
                    <a:pt x="146050" y="876300"/>
                  </a:lnTo>
                  <a:lnTo>
                    <a:pt x="99893" y="868852"/>
                  </a:lnTo>
                  <a:lnTo>
                    <a:pt x="59801" y="848116"/>
                  </a:lnTo>
                  <a:lnTo>
                    <a:pt x="28183" y="816498"/>
                  </a:lnTo>
                  <a:lnTo>
                    <a:pt x="7447" y="776406"/>
                  </a:lnTo>
                  <a:lnTo>
                    <a:pt x="0" y="730250"/>
                  </a:lnTo>
                  <a:lnTo>
                    <a:pt x="0" y="1460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60821" y="1100836"/>
            <a:ext cx="2056764" cy="76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indent="-11747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30175" algn="l"/>
              </a:tabLst>
            </a:pPr>
            <a:r>
              <a:rPr sz="1600" i="1" spc="-10" dirty="0">
                <a:latin typeface="Arial"/>
                <a:cs typeface="Arial"/>
              </a:rPr>
              <a:t>Срібла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нітрат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141605" algn="l"/>
              </a:tabLst>
            </a:pPr>
            <a:r>
              <a:rPr sz="1600" i="1" spc="-5" dirty="0">
                <a:latin typeface="Arial"/>
                <a:cs typeface="Arial"/>
              </a:rPr>
              <a:t>Калію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перманганат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(прекурсор)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8837" y="2238743"/>
            <a:ext cx="6925309" cy="1986280"/>
            <a:chOff x="608837" y="2238743"/>
            <a:chExt cx="6925309" cy="1986280"/>
          </a:xfrm>
        </p:grpSpPr>
        <p:sp>
          <p:nvSpPr>
            <p:cNvPr id="17" name="object 17"/>
            <p:cNvSpPr/>
            <p:nvPr/>
          </p:nvSpPr>
          <p:spPr>
            <a:xfrm>
              <a:off x="662177" y="2250909"/>
              <a:ext cx="6871716" cy="6614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8837" y="2238743"/>
              <a:ext cx="6601206" cy="74601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8278" y="2277237"/>
              <a:ext cx="6786372" cy="5760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8278" y="2277237"/>
              <a:ext cx="6786880" cy="576580"/>
            </a:xfrm>
            <a:custGeom>
              <a:avLst/>
              <a:gdLst/>
              <a:ahLst/>
              <a:cxnLst/>
              <a:rect l="l" t="t" r="r" b="b"/>
              <a:pathLst>
                <a:path w="6786880" h="576580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6690360" y="0"/>
                  </a:lnTo>
                  <a:lnTo>
                    <a:pt x="6727757" y="7536"/>
                  </a:lnTo>
                  <a:lnTo>
                    <a:pt x="6758273" y="28098"/>
                  </a:lnTo>
                  <a:lnTo>
                    <a:pt x="6778835" y="58614"/>
                  </a:lnTo>
                  <a:lnTo>
                    <a:pt x="6786372" y="96012"/>
                  </a:lnTo>
                  <a:lnTo>
                    <a:pt x="6786372" y="480060"/>
                  </a:lnTo>
                  <a:lnTo>
                    <a:pt x="6778835" y="517457"/>
                  </a:lnTo>
                  <a:lnTo>
                    <a:pt x="6758273" y="547973"/>
                  </a:lnTo>
                  <a:lnTo>
                    <a:pt x="6727757" y="568535"/>
                  </a:lnTo>
                  <a:lnTo>
                    <a:pt x="6690360" y="576072"/>
                  </a:lnTo>
                  <a:lnTo>
                    <a:pt x="96011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2177" y="3188957"/>
              <a:ext cx="6871716" cy="102033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6363" y="3234664"/>
              <a:ext cx="6883908" cy="9898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8278" y="3215259"/>
              <a:ext cx="6786372" cy="93497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8278" y="3215259"/>
              <a:ext cx="6786880" cy="935355"/>
            </a:xfrm>
            <a:custGeom>
              <a:avLst/>
              <a:gdLst/>
              <a:ahLst/>
              <a:cxnLst/>
              <a:rect l="l" t="t" r="r" b="b"/>
              <a:pathLst>
                <a:path w="6786880" h="935354">
                  <a:moveTo>
                    <a:pt x="0" y="155828"/>
                  </a:moveTo>
                  <a:lnTo>
                    <a:pt x="7944" y="106558"/>
                  </a:lnTo>
                  <a:lnTo>
                    <a:pt x="30067" y="63779"/>
                  </a:lnTo>
                  <a:lnTo>
                    <a:pt x="63801" y="30053"/>
                  </a:lnTo>
                  <a:lnTo>
                    <a:pt x="106577" y="7940"/>
                  </a:lnTo>
                  <a:lnTo>
                    <a:pt x="155829" y="0"/>
                  </a:lnTo>
                  <a:lnTo>
                    <a:pt x="6630543" y="0"/>
                  </a:lnTo>
                  <a:lnTo>
                    <a:pt x="6679813" y="7940"/>
                  </a:lnTo>
                  <a:lnTo>
                    <a:pt x="6722592" y="30053"/>
                  </a:lnTo>
                  <a:lnTo>
                    <a:pt x="6756318" y="63779"/>
                  </a:lnTo>
                  <a:lnTo>
                    <a:pt x="6778431" y="106558"/>
                  </a:lnTo>
                  <a:lnTo>
                    <a:pt x="6786372" y="155828"/>
                  </a:lnTo>
                  <a:lnTo>
                    <a:pt x="6786372" y="779144"/>
                  </a:lnTo>
                  <a:lnTo>
                    <a:pt x="6778431" y="828415"/>
                  </a:lnTo>
                  <a:lnTo>
                    <a:pt x="6756318" y="871194"/>
                  </a:lnTo>
                  <a:lnTo>
                    <a:pt x="6722592" y="904920"/>
                  </a:lnTo>
                  <a:lnTo>
                    <a:pt x="6679813" y="927033"/>
                  </a:lnTo>
                  <a:lnTo>
                    <a:pt x="6630543" y="934973"/>
                  </a:lnTo>
                  <a:lnTo>
                    <a:pt x="155829" y="934973"/>
                  </a:lnTo>
                  <a:lnTo>
                    <a:pt x="106577" y="927033"/>
                  </a:lnTo>
                  <a:lnTo>
                    <a:pt x="63801" y="904920"/>
                  </a:lnTo>
                  <a:lnTo>
                    <a:pt x="30067" y="871194"/>
                  </a:lnTo>
                  <a:lnTo>
                    <a:pt x="7944" y="828415"/>
                  </a:lnTo>
                  <a:lnTo>
                    <a:pt x="0" y="779144"/>
                  </a:lnTo>
                  <a:lnTo>
                    <a:pt x="0" y="15582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59459" y="2302255"/>
            <a:ext cx="6548755" cy="175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162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Використовують </a:t>
            </a:r>
            <a:r>
              <a:rPr sz="1600" spc="-5" dirty="0">
                <a:latin typeface="Arial"/>
                <a:cs typeface="Arial"/>
              </a:rPr>
              <a:t>свіжоотриману </a:t>
            </a:r>
            <a:r>
              <a:rPr sz="1600" spc="-10" dirty="0">
                <a:latin typeface="Arial"/>
                <a:cs typeface="Arial"/>
              </a:rPr>
              <a:t>попередньо </a:t>
            </a:r>
            <a:r>
              <a:rPr sz="1600" spc="-15" dirty="0">
                <a:latin typeface="Arial"/>
                <a:cs typeface="Arial"/>
              </a:rPr>
              <a:t>профільтровану </a:t>
            </a:r>
            <a:r>
              <a:rPr sz="1600" spc="-20" dirty="0">
                <a:latin typeface="Arial"/>
                <a:cs typeface="Arial"/>
              </a:rPr>
              <a:t>воду  </a:t>
            </a:r>
            <a:r>
              <a:rPr sz="1600" spc="-10" dirty="0">
                <a:latin typeface="Arial"/>
                <a:cs typeface="Arial"/>
              </a:rPr>
              <a:t>очищену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29845" marR="50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"/>
                <a:cs typeface="Arial"/>
              </a:rPr>
              <a:t>Проціджують тільки </a:t>
            </a: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необхідності </a:t>
            </a:r>
            <a:r>
              <a:rPr sz="1600" spc="-15" dirty="0">
                <a:latin typeface="Arial"/>
                <a:cs typeface="Arial"/>
              </a:rPr>
              <a:t>через </a:t>
            </a:r>
            <a:r>
              <a:rPr sz="1600" dirty="0">
                <a:latin typeface="Arial"/>
                <a:cs typeface="Arial"/>
              </a:rPr>
              <a:t>скляні </a:t>
            </a:r>
            <a:r>
              <a:rPr sz="1600" spc="-20" dirty="0">
                <a:latin typeface="Arial"/>
                <a:cs typeface="Arial"/>
              </a:rPr>
              <a:t>фільтри </a:t>
            </a:r>
            <a:r>
              <a:rPr sz="1600" dirty="0">
                <a:latin typeface="Arial"/>
                <a:cs typeface="Arial"/>
              </a:rPr>
              <a:t>№1 і № </a:t>
            </a:r>
            <a:r>
              <a:rPr sz="1600" spc="-5" dirty="0">
                <a:latin typeface="Arial"/>
                <a:cs typeface="Arial"/>
              </a:rPr>
              <a:t>2,  або, </a:t>
            </a:r>
            <a:r>
              <a:rPr sz="1600" dirty="0">
                <a:latin typeface="Arial"/>
                <a:cs typeface="Arial"/>
              </a:rPr>
              <a:t>в крайньому </a:t>
            </a:r>
            <a:r>
              <a:rPr sz="1600" spc="-25" dirty="0">
                <a:latin typeface="Arial"/>
                <a:cs typeface="Arial"/>
              </a:rPr>
              <a:t>випадку,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10" dirty="0">
                <a:latin typeface="Arial"/>
                <a:cs typeface="Arial"/>
              </a:rPr>
              <a:t>через </a:t>
            </a:r>
            <a:r>
              <a:rPr sz="1600" spc="-5" dirty="0">
                <a:latin typeface="Arial"/>
                <a:cs typeface="Arial"/>
              </a:rPr>
              <a:t>жмуточок </a:t>
            </a:r>
            <a:r>
              <a:rPr sz="1600" spc="-10" dirty="0">
                <a:latin typeface="Arial"/>
                <a:cs typeface="Arial"/>
              </a:rPr>
              <a:t>вати,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10" dirty="0">
                <a:latin typeface="Arial"/>
                <a:cs typeface="Arial"/>
              </a:rPr>
              <a:t>промивають  гарячою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водою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717548" y="4915636"/>
            <a:ext cx="6809740" cy="1290955"/>
            <a:chOff x="1717548" y="4915636"/>
            <a:chExt cx="6809740" cy="1290955"/>
          </a:xfrm>
        </p:grpSpPr>
        <p:sp>
          <p:nvSpPr>
            <p:cNvPr id="27" name="object 27"/>
            <p:cNvSpPr/>
            <p:nvPr/>
          </p:nvSpPr>
          <p:spPr>
            <a:xfrm>
              <a:off x="1740408" y="4915636"/>
              <a:ext cx="6729222" cy="12877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17548" y="4967478"/>
              <a:ext cx="6809232" cy="12390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86509" y="4941951"/>
              <a:ext cx="6643878" cy="120243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86509" y="4941951"/>
              <a:ext cx="6644005" cy="1202690"/>
            </a:xfrm>
            <a:custGeom>
              <a:avLst/>
              <a:gdLst/>
              <a:ahLst/>
              <a:cxnLst/>
              <a:rect l="l" t="t" r="r" b="b"/>
              <a:pathLst>
                <a:path w="6644005" h="1202689">
                  <a:moveTo>
                    <a:pt x="0" y="200406"/>
                  </a:moveTo>
                  <a:lnTo>
                    <a:pt x="5289" y="154434"/>
                  </a:lnTo>
                  <a:lnTo>
                    <a:pt x="20358" y="112245"/>
                  </a:lnTo>
                  <a:lnTo>
                    <a:pt x="44007" y="75035"/>
                  </a:lnTo>
                  <a:lnTo>
                    <a:pt x="75035" y="44007"/>
                  </a:lnTo>
                  <a:lnTo>
                    <a:pt x="112245" y="20358"/>
                  </a:lnTo>
                  <a:lnTo>
                    <a:pt x="154434" y="5289"/>
                  </a:lnTo>
                  <a:lnTo>
                    <a:pt x="200406" y="0"/>
                  </a:lnTo>
                  <a:lnTo>
                    <a:pt x="6443472" y="0"/>
                  </a:lnTo>
                  <a:lnTo>
                    <a:pt x="6489443" y="5289"/>
                  </a:lnTo>
                  <a:lnTo>
                    <a:pt x="6531632" y="20358"/>
                  </a:lnTo>
                  <a:lnTo>
                    <a:pt x="6568842" y="44007"/>
                  </a:lnTo>
                  <a:lnTo>
                    <a:pt x="6599870" y="75035"/>
                  </a:lnTo>
                  <a:lnTo>
                    <a:pt x="6623519" y="112245"/>
                  </a:lnTo>
                  <a:lnTo>
                    <a:pt x="6638588" y="154434"/>
                  </a:lnTo>
                  <a:lnTo>
                    <a:pt x="6643878" y="200406"/>
                  </a:lnTo>
                  <a:lnTo>
                    <a:pt x="6643878" y="1002030"/>
                  </a:lnTo>
                  <a:lnTo>
                    <a:pt x="6638588" y="1047981"/>
                  </a:lnTo>
                  <a:lnTo>
                    <a:pt x="6623519" y="1090163"/>
                  </a:lnTo>
                  <a:lnTo>
                    <a:pt x="6599870" y="1127373"/>
                  </a:lnTo>
                  <a:lnTo>
                    <a:pt x="6568842" y="1158408"/>
                  </a:lnTo>
                  <a:lnTo>
                    <a:pt x="6531632" y="1182066"/>
                  </a:lnTo>
                  <a:lnTo>
                    <a:pt x="6489443" y="1197143"/>
                  </a:lnTo>
                  <a:lnTo>
                    <a:pt x="6443472" y="1202436"/>
                  </a:lnTo>
                  <a:lnTo>
                    <a:pt x="200406" y="1202436"/>
                  </a:lnTo>
                  <a:lnTo>
                    <a:pt x="154434" y="1197143"/>
                  </a:lnTo>
                  <a:lnTo>
                    <a:pt x="112245" y="1182066"/>
                  </a:lnTo>
                  <a:lnTo>
                    <a:pt x="75035" y="1158408"/>
                  </a:lnTo>
                  <a:lnTo>
                    <a:pt x="44007" y="1127373"/>
                  </a:lnTo>
                  <a:lnTo>
                    <a:pt x="20358" y="1090163"/>
                  </a:lnTo>
                  <a:lnTo>
                    <a:pt x="5289" y="1047981"/>
                  </a:lnTo>
                  <a:lnTo>
                    <a:pt x="0" y="1002030"/>
                  </a:lnTo>
                  <a:lnTo>
                    <a:pt x="0" y="20040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5951" y="1484502"/>
            <a:ext cx="8812530" cy="2840355"/>
            <a:chOff x="115951" y="1484502"/>
            <a:chExt cx="8812530" cy="2840355"/>
          </a:xfrm>
        </p:grpSpPr>
        <p:sp>
          <p:nvSpPr>
            <p:cNvPr id="32" name="object 32"/>
            <p:cNvSpPr/>
            <p:nvPr/>
          </p:nvSpPr>
          <p:spPr>
            <a:xfrm>
              <a:off x="5148453" y="1490852"/>
              <a:ext cx="346075" cy="0"/>
            </a:xfrm>
            <a:custGeom>
              <a:avLst/>
              <a:gdLst/>
              <a:ahLst/>
              <a:cxnLst/>
              <a:rect l="l" t="t" r="r" b="b"/>
              <a:pathLst>
                <a:path w="346075">
                  <a:moveTo>
                    <a:pt x="0" y="0"/>
                  </a:moveTo>
                  <a:lnTo>
                    <a:pt x="346075" y="0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5951" y="1484502"/>
              <a:ext cx="592455" cy="2250440"/>
            </a:xfrm>
            <a:custGeom>
              <a:avLst/>
              <a:gdLst/>
              <a:ahLst/>
              <a:cxnLst/>
              <a:rect l="l" t="t" r="r" b="b"/>
              <a:pathLst>
                <a:path w="592455" h="2250440">
                  <a:moveTo>
                    <a:pt x="592162" y="1081024"/>
                  </a:moveTo>
                  <a:lnTo>
                    <a:pt x="581266" y="1074674"/>
                  </a:lnTo>
                  <a:lnTo>
                    <a:pt x="503529" y="1029335"/>
                  </a:lnTo>
                  <a:lnTo>
                    <a:pt x="499643" y="1030351"/>
                  </a:lnTo>
                  <a:lnTo>
                    <a:pt x="496112" y="1036447"/>
                  </a:lnTo>
                  <a:lnTo>
                    <a:pt x="497128" y="1040384"/>
                  </a:lnTo>
                  <a:lnTo>
                    <a:pt x="555891" y="1074674"/>
                  </a:lnTo>
                  <a:lnTo>
                    <a:pt x="12700" y="1074674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lnTo>
                    <a:pt x="234950" y="0"/>
                  </a:lnTo>
                  <a:lnTo>
                    <a:pt x="0" y="0"/>
                  </a:lnTo>
                  <a:lnTo>
                    <a:pt x="0" y="1087374"/>
                  </a:lnTo>
                  <a:lnTo>
                    <a:pt x="0" y="2204974"/>
                  </a:lnTo>
                  <a:lnTo>
                    <a:pt x="556107" y="2204974"/>
                  </a:lnTo>
                  <a:lnTo>
                    <a:pt x="566889" y="2198700"/>
                  </a:lnTo>
                  <a:lnTo>
                    <a:pt x="497128" y="2239391"/>
                  </a:lnTo>
                  <a:lnTo>
                    <a:pt x="496112" y="2243328"/>
                  </a:lnTo>
                  <a:lnTo>
                    <a:pt x="499643" y="2249424"/>
                  </a:lnTo>
                  <a:lnTo>
                    <a:pt x="503529" y="2250440"/>
                  </a:lnTo>
                  <a:lnTo>
                    <a:pt x="581291" y="2204974"/>
                  </a:lnTo>
                  <a:lnTo>
                    <a:pt x="592162" y="2198624"/>
                  </a:lnTo>
                  <a:lnTo>
                    <a:pt x="581266" y="2192274"/>
                  </a:lnTo>
                  <a:lnTo>
                    <a:pt x="503529" y="2146935"/>
                  </a:lnTo>
                  <a:lnTo>
                    <a:pt x="499643" y="2147951"/>
                  </a:lnTo>
                  <a:lnTo>
                    <a:pt x="496112" y="2154047"/>
                  </a:lnTo>
                  <a:lnTo>
                    <a:pt x="497128" y="2157984"/>
                  </a:lnTo>
                  <a:lnTo>
                    <a:pt x="555879" y="2192274"/>
                  </a:lnTo>
                  <a:lnTo>
                    <a:pt x="12700" y="2192274"/>
                  </a:lnTo>
                  <a:lnTo>
                    <a:pt x="12700" y="1087374"/>
                  </a:lnTo>
                  <a:lnTo>
                    <a:pt x="556107" y="1087374"/>
                  </a:lnTo>
                  <a:lnTo>
                    <a:pt x="497128" y="1121791"/>
                  </a:lnTo>
                  <a:lnTo>
                    <a:pt x="496112" y="1125728"/>
                  </a:lnTo>
                  <a:lnTo>
                    <a:pt x="499643" y="1131824"/>
                  </a:lnTo>
                  <a:lnTo>
                    <a:pt x="503529" y="1132840"/>
                  </a:lnTo>
                  <a:lnTo>
                    <a:pt x="581291" y="1087374"/>
                  </a:lnTo>
                  <a:lnTo>
                    <a:pt x="592162" y="108102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668006" y="2276855"/>
              <a:ext cx="1260348" cy="204749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868170" y="5031485"/>
            <a:ext cx="6516370" cy="10064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83515" algn="just">
              <a:lnSpc>
                <a:spcPct val="100699"/>
              </a:lnSpc>
              <a:spcBef>
                <a:spcPts val="85"/>
              </a:spcBef>
            </a:pPr>
            <a:r>
              <a:rPr sz="1600" spc="-25" dirty="0">
                <a:latin typeface="Arial"/>
                <a:cs typeface="Arial"/>
              </a:rPr>
              <a:t>Розчини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10" dirty="0">
                <a:latin typeface="Arial"/>
                <a:cs typeface="Arial"/>
              </a:rPr>
              <a:t>перманганату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концентраціях </a:t>
            </a:r>
            <a:r>
              <a:rPr sz="1600" dirty="0">
                <a:latin typeface="Arial"/>
                <a:cs typeface="Arial"/>
              </a:rPr>
              <a:t>більше 1 % для  </a:t>
            </a:r>
            <a:r>
              <a:rPr sz="1600" spc="-5" dirty="0">
                <a:latin typeface="Arial"/>
                <a:cs typeface="Arial"/>
              </a:rPr>
              <a:t>прискорення </a:t>
            </a:r>
            <a:r>
              <a:rPr sz="1600" spc="-10" dirty="0">
                <a:latin typeface="Arial"/>
                <a:cs typeface="Arial"/>
              </a:rPr>
              <a:t>розчинення </a:t>
            </a:r>
            <a:r>
              <a:rPr sz="1600" spc="-15" dirty="0">
                <a:latin typeface="Arial"/>
                <a:cs typeface="Arial"/>
              </a:rPr>
              <a:t>виготовляють </a:t>
            </a:r>
            <a:r>
              <a:rPr sz="1600" spc="-5" dirty="0">
                <a:latin typeface="Arial"/>
                <a:cs typeface="Arial"/>
              </a:rPr>
              <a:t>шляхом розтирання </a:t>
            </a:r>
            <a:r>
              <a:rPr sz="1600" dirty="0">
                <a:latin typeface="Arial"/>
                <a:cs typeface="Arial"/>
              </a:rPr>
              <a:t>у ступці  з </a:t>
            </a:r>
            <a:r>
              <a:rPr sz="1600" spc="-5" dirty="0">
                <a:latin typeface="Arial"/>
                <a:cs typeface="Arial"/>
              </a:rPr>
              <a:t>частиною теплої </a:t>
            </a:r>
            <a:r>
              <a:rPr sz="1600" spc="-15" dirty="0">
                <a:latin typeface="Arial"/>
                <a:cs typeface="Arial"/>
              </a:rPr>
              <a:t>профільтрованої води </a:t>
            </a:r>
            <a:r>
              <a:rPr sz="1600" spc="-10" dirty="0">
                <a:latin typeface="Arial"/>
                <a:cs typeface="Arial"/>
              </a:rPr>
              <a:t>очищеної, потім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45" dirty="0">
                <a:latin typeface="Arial"/>
                <a:cs typeface="Arial"/>
              </a:rPr>
              <a:t>воду, </a:t>
            </a:r>
            <a:r>
              <a:rPr sz="1600" spc="-10" dirty="0">
                <a:latin typeface="Arial"/>
                <a:cs typeface="Arial"/>
              </a:rPr>
              <a:t>що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залишилася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11531" y="5072507"/>
            <a:ext cx="1432560" cy="954405"/>
            <a:chOff x="311531" y="5072507"/>
            <a:chExt cx="1432560" cy="954405"/>
          </a:xfrm>
        </p:grpSpPr>
        <p:sp>
          <p:nvSpPr>
            <p:cNvPr id="37" name="object 37"/>
            <p:cNvSpPr/>
            <p:nvPr/>
          </p:nvSpPr>
          <p:spPr>
            <a:xfrm>
              <a:off x="324231" y="5085207"/>
              <a:ext cx="1407160" cy="929005"/>
            </a:xfrm>
            <a:custGeom>
              <a:avLst/>
              <a:gdLst/>
              <a:ahLst/>
              <a:cxnLst/>
              <a:rect l="l" t="t" r="r" b="b"/>
              <a:pathLst>
                <a:path w="1407160" h="929004">
                  <a:moveTo>
                    <a:pt x="29032" y="232156"/>
                  </a:moveTo>
                  <a:lnTo>
                    <a:pt x="0" y="232156"/>
                  </a:lnTo>
                  <a:lnTo>
                    <a:pt x="0" y="696658"/>
                  </a:lnTo>
                  <a:lnTo>
                    <a:pt x="29032" y="696658"/>
                  </a:lnTo>
                  <a:lnTo>
                    <a:pt x="29032" y="232156"/>
                  </a:lnTo>
                  <a:close/>
                </a:path>
                <a:path w="1407160" h="929004">
                  <a:moveTo>
                    <a:pt x="116116" y="232156"/>
                  </a:moveTo>
                  <a:lnTo>
                    <a:pt x="58051" y="232156"/>
                  </a:lnTo>
                  <a:lnTo>
                    <a:pt x="58051" y="696658"/>
                  </a:lnTo>
                  <a:lnTo>
                    <a:pt x="116116" y="696658"/>
                  </a:lnTo>
                  <a:lnTo>
                    <a:pt x="116116" y="232156"/>
                  </a:lnTo>
                  <a:close/>
                </a:path>
                <a:path w="1407160" h="929004">
                  <a:moveTo>
                    <a:pt x="942213" y="0"/>
                  </a:moveTo>
                  <a:lnTo>
                    <a:pt x="942213" y="232156"/>
                  </a:lnTo>
                  <a:lnTo>
                    <a:pt x="145135" y="232156"/>
                  </a:lnTo>
                  <a:lnTo>
                    <a:pt x="145135" y="696658"/>
                  </a:lnTo>
                  <a:lnTo>
                    <a:pt x="942213" y="696658"/>
                  </a:lnTo>
                  <a:lnTo>
                    <a:pt x="942213" y="928878"/>
                  </a:lnTo>
                  <a:lnTo>
                    <a:pt x="1406652" y="464439"/>
                  </a:lnTo>
                  <a:lnTo>
                    <a:pt x="94221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231" y="5085207"/>
              <a:ext cx="1407160" cy="929005"/>
            </a:xfrm>
            <a:custGeom>
              <a:avLst/>
              <a:gdLst/>
              <a:ahLst/>
              <a:cxnLst/>
              <a:rect l="l" t="t" r="r" b="b"/>
              <a:pathLst>
                <a:path w="1407160" h="929004">
                  <a:moveTo>
                    <a:pt x="0" y="232156"/>
                  </a:moveTo>
                  <a:lnTo>
                    <a:pt x="29032" y="232156"/>
                  </a:lnTo>
                  <a:lnTo>
                    <a:pt x="29032" y="696658"/>
                  </a:lnTo>
                  <a:lnTo>
                    <a:pt x="0" y="696658"/>
                  </a:lnTo>
                  <a:lnTo>
                    <a:pt x="0" y="232156"/>
                  </a:lnTo>
                  <a:close/>
                </a:path>
                <a:path w="1407160" h="929004">
                  <a:moveTo>
                    <a:pt x="58051" y="232156"/>
                  </a:moveTo>
                  <a:lnTo>
                    <a:pt x="116116" y="232156"/>
                  </a:lnTo>
                  <a:lnTo>
                    <a:pt x="116116" y="696658"/>
                  </a:lnTo>
                  <a:lnTo>
                    <a:pt x="58051" y="696658"/>
                  </a:lnTo>
                  <a:lnTo>
                    <a:pt x="58051" y="232156"/>
                  </a:lnTo>
                  <a:close/>
                </a:path>
                <a:path w="1407160" h="929004">
                  <a:moveTo>
                    <a:pt x="145135" y="232156"/>
                  </a:moveTo>
                  <a:lnTo>
                    <a:pt x="942213" y="232156"/>
                  </a:lnTo>
                  <a:lnTo>
                    <a:pt x="942213" y="0"/>
                  </a:lnTo>
                  <a:lnTo>
                    <a:pt x="1406652" y="464439"/>
                  </a:lnTo>
                  <a:lnTo>
                    <a:pt x="942213" y="928878"/>
                  </a:lnTo>
                  <a:lnTo>
                    <a:pt x="942213" y="696658"/>
                  </a:lnTo>
                  <a:lnTo>
                    <a:pt x="145135" y="696658"/>
                  </a:lnTo>
                  <a:lnTo>
                    <a:pt x="145135" y="232156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54558" y="5313679"/>
            <a:ext cx="6578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2296" y="243331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5" dirty="0"/>
              <a:t>ВИГОТОВЛЕННЯ</a:t>
            </a:r>
            <a:r>
              <a:rPr spc="-30" dirty="0"/>
              <a:t> </a:t>
            </a:r>
            <a:r>
              <a:rPr spc="-15" dirty="0"/>
              <a:t>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04977" y="882396"/>
            <a:ext cx="5859780" cy="1385570"/>
            <a:chOff x="204977" y="882396"/>
            <a:chExt cx="5859780" cy="1385570"/>
          </a:xfrm>
        </p:grpSpPr>
        <p:sp>
          <p:nvSpPr>
            <p:cNvPr id="5" name="object 5"/>
            <p:cNvSpPr/>
            <p:nvPr/>
          </p:nvSpPr>
          <p:spPr>
            <a:xfrm>
              <a:off x="204977" y="882396"/>
              <a:ext cx="5775198" cy="13853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4027" y="1175004"/>
              <a:ext cx="5840730" cy="8717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078" y="908685"/>
              <a:ext cx="5689854" cy="12999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078" y="908685"/>
              <a:ext cx="5690235" cy="1300480"/>
            </a:xfrm>
            <a:custGeom>
              <a:avLst/>
              <a:gdLst/>
              <a:ahLst/>
              <a:cxnLst/>
              <a:rect l="l" t="t" r="r" b="b"/>
              <a:pathLst>
                <a:path w="5690235" h="1300480">
                  <a:moveTo>
                    <a:pt x="0" y="216662"/>
                  </a:moveTo>
                  <a:lnTo>
                    <a:pt x="5722" y="166991"/>
                  </a:lnTo>
                  <a:lnTo>
                    <a:pt x="22021" y="121390"/>
                  </a:lnTo>
                  <a:lnTo>
                    <a:pt x="47598" y="81161"/>
                  </a:lnTo>
                  <a:lnTo>
                    <a:pt x="81150" y="47606"/>
                  </a:lnTo>
                  <a:lnTo>
                    <a:pt x="121379" y="22026"/>
                  </a:lnTo>
                  <a:lnTo>
                    <a:pt x="166983" y="5723"/>
                  </a:lnTo>
                  <a:lnTo>
                    <a:pt x="216661" y="0"/>
                  </a:lnTo>
                  <a:lnTo>
                    <a:pt x="5473192" y="0"/>
                  </a:lnTo>
                  <a:lnTo>
                    <a:pt x="5522862" y="5723"/>
                  </a:lnTo>
                  <a:lnTo>
                    <a:pt x="5568463" y="22026"/>
                  </a:lnTo>
                  <a:lnTo>
                    <a:pt x="5608692" y="47606"/>
                  </a:lnTo>
                  <a:lnTo>
                    <a:pt x="5642247" y="81161"/>
                  </a:lnTo>
                  <a:lnTo>
                    <a:pt x="5667827" y="121390"/>
                  </a:lnTo>
                  <a:lnTo>
                    <a:pt x="5684130" y="166991"/>
                  </a:lnTo>
                  <a:lnTo>
                    <a:pt x="5689854" y="216662"/>
                  </a:lnTo>
                  <a:lnTo>
                    <a:pt x="5689854" y="1083310"/>
                  </a:lnTo>
                  <a:lnTo>
                    <a:pt x="5684130" y="1132980"/>
                  </a:lnTo>
                  <a:lnTo>
                    <a:pt x="5667827" y="1178581"/>
                  </a:lnTo>
                  <a:lnTo>
                    <a:pt x="5642247" y="1218810"/>
                  </a:lnTo>
                  <a:lnTo>
                    <a:pt x="5608692" y="1252365"/>
                  </a:lnTo>
                  <a:lnTo>
                    <a:pt x="5568463" y="1277945"/>
                  </a:lnTo>
                  <a:lnTo>
                    <a:pt x="5522862" y="1294248"/>
                  </a:lnTo>
                  <a:lnTo>
                    <a:pt x="5473192" y="1299972"/>
                  </a:lnTo>
                  <a:lnTo>
                    <a:pt x="216661" y="1299972"/>
                  </a:lnTo>
                  <a:lnTo>
                    <a:pt x="166983" y="1294248"/>
                  </a:lnTo>
                  <a:lnTo>
                    <a:pt x="121379" y="1277945"/>
                  </a:lnTo>
                  <a:lnTo>
                    <a:pt x="81150" y="1252365"/>
                  </a:lnTo>
                  <a:lnTo>
                    <a:pt x="47598" y="1218810"/>
                  </a:lnTo>
                  <a:lnTo>
                    <a:pt x="22021" y="1178581"/>
                  </a:lnTo>
                  <a:lnTo>
                    <a:pt x="5722" y="1132980"/>
                  </a:lnTo>
                  <a:lnTo>
                    <a:pt x="0" y="1083310"/>
                  </a:lnTo>
                  <a:lnTo>
                    <a:pt x="0" y="21666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7256" y="1249172"/>
            <a:ext cx="543115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630" marR="5080" indent="-329565">
              <a:lnSpc>
                <a:spcPct val="100000"/>
              </a:lnSpc>
              <a:spcBef>
                <a:spcPts val="100"/>
              </a:spcBef>
            </a:pPr>
            <a:r>
              <a:rPr sz="1900" b="1" i="1" spc="-15" dirty="0">
                <a:latin typeface="Arial"/>
                <a:cs typeface="Arial"/>
              </a:rPr>
              <a:t>Розчинення </a:t>
            </a:r>
            <a:r>
              <a:rPr sz="1900" b="1" i="1" spc="-5" dirty="0">
                <a:latin typeface="Arial"/>
                <a:cs typeface="Arial"/>
              </a:rPr>
              <a:t>лікарських </a:t>
            </a:r>
            <a:r>
              <a:rPr sz="1900" b="1" i="1" spc="-10" dirty="0">
                <a:latin typeface="Arial"/>
                <a:cs typeface="Arial"/>
              </a:rPr>
              <a:t>речовин, </a:t>
            </a:r>
            <a:r>
              <a:rPr sz="1900" b="1" i="1" dirty="0">
                <a:latin typeface="Arial"/>
                <a:cs typeface="Arial"/>
              </a:rPr>
              <a:t>які </a:t>
            </a:r>
            <a:r>
              <a:rPr sz="1900" b="1" i="1" spc="-10" dirty="0">
                <a:latin typeface="Arial"/>
                <a:cs typeface="Arial"/>
              </a:rPr>
              <a:t>взаємно  </a:t>
            </a:r>
            <a:r>
              <a:rPr sz="1900" b="1" i="1" spc="-5" dirty="0">
                <a:latin typeface="Arial"/>
                <a:cs typeface="Arial"/>
              </a:rPr>
              <a:t>погіршують </a:t>
            </a:r>
            <a:r>
              <a:rPr sz="1900" b="1" i="1" spc="-10" dirty="0">
                <a:latin typeface="Arial"/>
                <a:cs typeface="Arial"/>
              </a:rPr>
              <a:t>розчинність </a:t>
            </a:r>
            <a:r>
              <a:rPr sz="1900" b="1" i="1" dirty="0">
                <a:latin typeface="Arial"/>
                <a:cs typeface="Arial"/>
              </a:rPr>
              <a:t>один</a:t>
            </a:r>
            <a:r>
              <a:rPr sz="1900" b="1" i="1" spc="-15" dirty="0">
                <a:latin typeface="Arial"/>
                <a:cs typeface="Arial"/>
              </a:rPr>
              <a:t> </a:t>
            </a:r>
            <a:r>
              <a:rPr sz="1900" b="1" i="1" spc="-10" dirty="0">
                <a:latin typeface="Arial"/>
                <a:cs typeface="Arial"/>
              </a:rPr>
              <a:t>одного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8129" y="2529839"/>
            <a:ext cx="6059170" cy="1885950"/>
            <a:chOff x="278129" y="2529839"/>
            <a:chExt cx="6059170" cy="1885950"/>
          </a:xfrm>
        </p:grpSpPr>
        <p:sp>
          <p:nvSpPr>
            <p:cNvPr id="11" name="object 11"/>
            <p:cNvSpPr/>
            <p:nvPr/>
          </p:nvSpPr>
          <p:spPr>
            <a:xfrm>
              <a:off x="278129" y="2529839"/>
              <a:ext cx="5990844" cy="18859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0227" y="2642615"/>
              <a:ext cx="6036564" cy="172135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4230" y="2556128"/>
              <a:ext cx="5905500" cy="180060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4230" y="2556128"/>
              <a:ext cx="5905500" cy="1800860"/>
            </a:xfrm>
            <a:custGeom>
              <a:avLst/>
              <a:gdLst/>
              <a:ahLst/>
              <a:cxnLst/>
              <a:rect l="l" t="t" r="r" b="b"/>
              <a:pathLst>
                <a:path w="5905500" h="1800860">
                  <a:moveTo>
                    <a:pt x="0" y="300100"/>
                  </a:moveTo>
                  <a:lnTo>
                    <a:pt x="3927" y="251424"/>
                  </a:lnTo>
                  <a:lnTo>
                    <a:pt x="15299" y="205248"/>
                  </a:lnTo>
                  <a:lnTo>
                    <a:pt x="33497" y="162190"/>
                  </a:lnTo>
                  <a:lnTo>
                    <a:pt x="57903" y="122867"/>
                  </a:lnTo>
                  <a:lnTo>
                    <a:pt x="87899" y="87899"/>
                  </a:lnTo>
                  <a:lnTo>
                    <a:pt x="122867" y="57903"/>
                  </a:lnTo>
                  <a:lnTo>
                    <a:pt x="162190" y="33497"/>
                  </a:lnTo>
                  <a:lnTo>
                    <a:pt x="205248" y="15299"/>
                  </a:lnTo>
                  <a:lnTo>
                    <a:pt x="251424" y="3927"/>
                  </a:lnTo>
                  <a:lnTo>
                    <a:pt x="300100" y="0"/>
                  </a:lnTo>
                  <a:lnTo>
                    <a:pt x="5605399" y="0"/>
                  </a:lnTo>
                  <a:lnTo>
                    <a:pt x="5654075" y="3927"/>
                  </a:lnTo>
                  <a:lnTo>
                    <a:pt x="5700251" y="15299"/>
                  </a:lnTo>
                  <a:lnTo>
                    <a:pt x="5743309" y="33497"/>
                  </a:lnTo>
                  <a:lnTo>
                    <a:pt x="5782632" y="57903"/>
                  </a:lnTo>
                  <a:lnTo>
                    <a:pt x="5817600" y="87899"/>
                  </a:lnTo>
                  <a:lnTo>
                    <a:pt x="5847596" y="122867"/>
                  </a:lnTo>
                  <a:lnTo>
                    <a:pt x="5872002" y="162190"/>
                  </a:lnTo>
                  <a:lnTo>
                    <a:pt x="5890200" y="205248"/>
                  </a:lnTo>
                  <a:lnTo>
                    <a:pt x="5901572" y="251424"/>
                  </a:lnTo>
                  <a:lnTo>
                    <a:pt x="5905500" y="300100"/>
                  </a:lnTo>
                  <a:lnTo>
                    <a:pt x="5905500" y="1500505"/>
                  </a:lnTo>
                  <a:lnTo>
                    <a:pt x="5901572" y="1549181"/>
                  </a:lnTo>
                  <a:lnTo>
                    <a:pt x="5890200" y="1595357"/>
                  </a:lnTo>
                  <a:lnTo>
                    <a:pt x="5872002" y="1638415"/>
                  </a:lnTo>
                  <a:lnTo>
                    <a:pt x="5847596" y="1677738"/>
                  </a:lnTo>
                  <a:lnTo>
                    <a:pt x="5817600" y="1712706"/>
                  </a:lnTo>
                  <a:lnTo>
                    <a:pt x="5782632" y="1742702"/>
                  </a:lnTo>
                  <a:lnTo>
                    <a:pt x="5743309" y="1767108"/>
                  </a:lnTo>
                  <a:lnTo>
                    <a:pt x="5700251" y="1785306"/>
                  </a:lnTo>
                  <a:lnTo>
                    <a:pt x="5654075" y="1796678"/>
                  </a:lnTo>
                  <a:lnTo>
                    <a:pt x="5605399" y="1800606"/>
                  </a:lnTo>
                  <a:lnTo>
                    <a:pt x="300100" y="1800606"/>
                  </a:lnTo>
                  <a:lnTo>
                    <a:pt x="251424" y="1796678"/>
                  </a:lnTo>
                  <a:lnTo>
                    <a:pt x="205248" y="1785306"/>
                  </a:lnTo>
                  <a:lnTo>
                    <a:pt x="162190" y="1767108"/>
                  </a:lnTo>
                  <a:lnTo>
                    <a:pt x="122867" y="1742702"/>
                  </a:lnTo>
                  <a:lnTo>
                    <a:pt x="87899" y="1712706"/>
                  </a:lnTo>
                  <a:lnTo>
                    <a:pt x="57903" y="1677738"/>
                  </a:lnTo>
                  <a:lnTo>
                    <a:pt x="33497" y="1638415"/>
                  </a:lnTo>
                  <a:lnTo>
                    <a:pt x="15299" y="1595357"/>
                  </a:lnTo>
                  <a:lnTo>
                    <a:pt x="3927" y="1549181"/>
                  </a:lnTo>
                  <a:lnTo>
                    <a:pt x="0" y="1500505"/>
                  </a:lnTo>
                  <a:lnTo>
                    <a:pt x="0" y="300100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0850" y="2705861"/>
            <a:ext cx="56864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latin typeface="Arial"/>
                <a:cs typeface="Arial"/>
              </a:rPr>
              <a:t>Розчини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15" dirty="0">
                <a:latin typeface="Arial"/>
                <a:cs typeface="Arial"/>
              </a:rPr>
              <a:t>бензоату </a:t>
            </a:r>
            <a:r>
              <a:rPr sz="1600" dirty="0">
                <a:latin typeface="Arial"/>
                <a:cs typeface="Arial"/>
              </a:rPr>
              <a:t>і кальцію хлориду при спільному  </a:t>
            </a:r>
            <a:r>
              <a:rPr sz="1600" spc="-10" dirty="0">
                <a:latin typeface="Arial"/>
                <a:cs typeface="Arial"/>
              </a:rPr>
              <a:t>розчиненні утворюють </a:t>
            </a:r>
            <a:r>
              <a:rPr sz="1600" spc="-5" dirty="0">
                <a:latin typeface="Arial"/>
                <a:cs typeface="Arial"/>
              </a:rPr>
              <a:t>осад </a:t>
            </a:r>
            <a:r>
              <a:rPr sz="1600" dirty="0">
                <a:latin typeface="Arial"/>
                <a:cs typeface="Arial"/>
              </a:rPr>
              <a:t>мало </a:t>
            </a:r>
            <a:r>
              <a:rPr sz="1600" spc="-15" dirty="0">
                <a:latin typeface="Arial"/>
                <a:cs typeface="Arial"/>
              </a:rPr>
              <a:t>розчинного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</a:t>
            </a:r>
            <a:r>
              <a:rPr sz="1600" dirty="0">
                <a:latin typeface="Arial"/>
                <a:cs typeface="Arial"/>
              </a:rPr>
              <a:t>кальцію  </a:t>
            </a:r>
            <a:r>
              <a:rPr sz="1600" spc="-30" dirty="0">
                <a:latin typeface="Arial"/>
                <a:cs typeface="Arial"/>
              </a:rPr>
              <a:t>бензоату. </a:t>
            </a:r>
            <a:r>
              <a:rPr sz="1600" spc="-20" dirty="0">
                <a:latin typeface="Arial"/>
                <a:cs typeface="Arial"/>
              </a:rPr>
              <a:t>Виготовляють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двох </a:t>
            </a:r>
            <a:r>
              <a:rPr sz="1600" spc="-5" dirty="0">
                <a:latin typeface="Arial"/>
                <a:cs typeface="Arial"/>
              </a:rPr>
              <a:t>допоміжних контейнерах,  окремо кожний концентрований </a:t>
            </a:r>
            <a:r>
              <a:rPr sz="1600" spc="-15" dirty="0">
                <a:latin typeface="Arial"/>
                <a:cs typeface="Arial"/>
              </a:rPr>
              <a:t>розчин </a:t>
            </a:r>
            <a:r>
              <a:rPr sz="1600" spc="-10" dirty="0">
                <a:latin typeface="Arial"/>
                <a:cs typeface="Arial"/>
              </a:rPr>
              <a:t>змішують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водою,  </a:t>
            </a:r>
            <a:r>
              <a:rPr sz="1600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чого </a:t>
            </a:r>
            <a:r>
              <a:rPr sz="1600" spc="-10" dirty="0">
                <a:latin typeface="Arial"/>
                <a:cs typeface="Arial"/>
              </a:rPr>
              <a:t>два </a:t>
            </a:r>
            <a:r>
              <a:rPr sz="1600" spc="-15" dirty="0">
                <a:latin typeface="Arial"/>
                <a:cs typeface="Arial"/>
              </a:rPr>
              <a:t>розчини зливають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(флакон) для  відпустку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осад не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утворюється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02780" y="219456"/>
            <a:ext cx="2033016" cy="35349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5759" y="1601850"/>
            <a:ext cx="4617720" cy="5173980"/>
            <a:chOff x="95759" y="1601850"/>
            <a:chExt cx="4617720" cy="5173980"/>
          </a:xfrm>
        </p:grpSpPr>
        <p:sp>
          <p:nvSpPr>
            <p:cNvPr id="18" name="object 18"/>
            <p:cNvSpPr/>
            <p:nvPr/>
          </p:nvSpPr>
          <p:spPr>
            <a:xfrm>
              <a:off x="95759" y="1601850"/>
              <a:ext cx="265430" cy="1906270"/>
            </a:xfrm>
            <a:custGeom>
              <a:avLst/>
              <a:gdLst/>
              <a:ahLst/>
              <a:cxnLst/>
              <a:rect l="l" t="t" r="r" b="b"/>
              <a:pathLst>
                <a:path w="265430" h="1906270">
                  <a:moveTo>
                    <a:pt x="203339" y="1854200"/>
                  </a:moveTo>
                  <a:lnTo>
                    <a:pt x="133475" y="1894966"/>
                  </a:lnTo>
                  <a:lnTo>
                    <a:pt x="132447" y="1898777"/>
                  </a:lnTo>
                  <a:lnTo>
                    <a:pt x="135977" y="1904873"/>
                  </a:lnTo>
                  <a:lnTo>
                    <a:pt x="139863" y="1905889"/>
                  </a:lnTo>
                  <a:lnTo>
                    <a:pt x="217606" y="1860550"/>
                  </a:lnTo>
                  <a:lnTo>
                    <a:pt x="215898" y="1860550"/>
                  </a:lnTo>
                  <a:lnTo>
                    <a:pt x="215898" y="1859661"/>
                  </a:lnTo>
                  <a:lnTo>
                    <a:pt x="212698" y="1859661"/>
                  </a:lnTo>
                  <a:lnTo>
                    <a:pt x="203339" y="1854200"/>
                  </a:lnTo>
                  <a:close/>
                </a:path>
                <a:path w="265430" h="1906270">
                  <a:moveTo>
                    <a:pt x="264984" y="0"/>
                  </a:moveTo>
                  <a:lnTo>
                    <a:pt x="0" y="0"/>
                  </a:lnTo>
                  <a:lnTo>
                    <a:pt x="0" y="1860550"/>
                  </a:lnTo>
                  <a:lnTo>
                    <a:pt x="192457" y="1860550"/>
                  </a:lnTo>
                  <a:lnTo>
                    <a:pt x="203339" y="1854200"/>
                  </a:lnTo>
                  <a:lnTo>
                    <a:pt x="12700" y="1854200"/>
                  </a:lnTo>
                  <a:lnTo>
                    <a:pt x="6350" y="1847850"/>
                  </a:lnTo>
                  <a:lnTo>
                    <a:pt x="12700" y="184785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64984" y="6350"/>
                  </a:lnTo>
                  <a:lnTo>
                    <a:pt x="264984" y="0"/>
                  </a:lnTo>
                  <a:close/>
                </a:path>
                <a:path w="265430" h="1906270">
                  <a:moveTo>
                    <a:pt x="217608" y="1847850"/>
                  </a:moveTo>
                  <a:lnTo>
                    <a:pt x="215898" y="1847850"/>
                  </a:lnTo>
                  <a:lnTo>
                    <a:pt x="215898" y="1860550"/>
                  </a:lnTo>
                  <a:lnTo>
                    <a:pt x="217606" y="1860550"/>
                  </a:lnTo>
                  <a:lnTo>
                    <a:pt x="228497" y="1854200"/>
                  </a:lnTo>
                  <a:lnTo>
                    <a:pt x="217608" y="1847850"/>
                  </a:lnTo>
                  <a:close/>
                </a:path>
                <a:path w="265430" h="1906270">
                  <a:moveTo>
                    <a:pt x="212698" y="1848739"/>
                  </a:moveTo>
                  <a:lnTo>
                    <a:pt x="203339" y="1854200"/>
                  </a:lnTo>
                  <a:lnTo>
                    <a:pt x="212698" y="1859661"/>
                  </a:lnTo>
                  <a:lnTo>
                    <a:pt x="212698" y="1848739"/>
                  </a:lnTo>
                  <a:close/>
                </a:path>
                <a:path w="265430" h="1906270">
                  <a:moveTo>
                    <a:pt x="215898" y="1848739"/>
                  </a:moveTo>
                  <a:lnTo>
                    <a:pt x="212698" y="1848739"/>
                  </a:lnTo>
                  <a:lnTo>
                    <a:pt x="212698" y="1859661"/>
                  </a:lnTo>
                  <a:lnTo>
                    <a:pt x="215898" y="1859661"/>
                  </a:lnTo>
                  <a:lnTo>
                    <a:pt x="215898" y="1848739"/>
                  </a:lnTo>
                  <a:close/>
                </a:path>
                <a:path w="265430" h="1906270">
                  <a:moveTo>
                    <a:pt x="12700" y="1847850"/>
                  </a:moveTo>
                  <a:lnTo>
                    <a:pt x="6350" y="1847850"/>
                  </a:lnTo>
                  <a:lnTo>
                    <a:pt x="12700" y="1854200"/>
                  </a:lnTo>
                  <a:lnTo>
                    <a:pt x="12700" y="1847850"/>
                  </a:lnTo>
                  <a:close/>
                </a:path>
                <a:path w="265430" h="1906270">
                  <a:moveTo>
                    <a:pt x="192457" y="1847850"/>
                  </a:moveTo>
                  <a:lnTo>
                    <a:pt x="12700" y="1847850"/>
                  </a:lnTo>
                  <a:lnTo>
                    <a:pt x="12700" y="1854200"/>
                  </a:lnTo>
                  <a:lnTo>
                    <a:pt x="203339" y="1854200"/>
                  </a:lnTo>
                  <a:lnTo>
                    <a:pt x="192457" y="1847850"/>
                  </a:lnTo>
                  <a:close/>
                </a:path>
                <a:path w="265430" h="1906270">
                  <a:moveTo>
                    <a:pt x="139863" y="1802511"/>
                  </a:moveTo>
                  <a:lnTo>
                    <a:pt x="135977" y="1803527"/>
                  </a:lnTo>
                  <a:lnTo>
                    <a:pt x="132447" y="1809623"/>
                  </a:lnTo>
                  <a:lnTo>
                    <a:pt x="133475" y="1813433"/>
                  </a:lnTo>
                  <a:lnTo>
                    <a:pt x="203339" y="1854200"/>
                  </a:lnTo>
                  <a:lnTo>
                    <a:pt x="212698" y="1848739"/>
                  </a:lnTo>
                  <a:lnTo>
                    <a:pt x="215898" y="1848739"/>
                  </a:lnTo>
                  <a:lnTo>
                    <a:pt x="215898" y="1847850"/>
                  </a:lnTo>
                  <a:lnTo>
                    <a:pt x="217608" y="1847850"/>
                  </a:lnTo>
                  <a:lnTo>
                    <a:pt x="139863" y="1802511"/>
                  </a:lnTo>
                  <a:close/>
                </a:path>
                <a:path w="265430" h="190627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265430" h="1906270">
                  <a:moveTo>
                    <a:pt x="264984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64984" y="12700"/>
                  </a:lnTo>
                  <a:lnTo>
                    <a:pt x="264984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43022" y="4441697"/>
              <a:ext cx="1869948" cy="233400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1123" y="4441696"/>
              <a:ext cx="1935480" cy="233400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443471" y="3981448"/>
            <a:ext cx="1976627" cy="279425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785" marR="5080" indent="-53276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5" dirty="0"/>
              <a:t>ВИГОТОВЛЕННЯ</a:t>
            </a:r>
            <a:r>
              <a:rPr spc="-30" dirty="0"/>
              <a:t> </a:t>
            </a:r>
            <a:r>
              <a:rPr spc="-15" dirty="0"/>
              <a:t>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645157" y="765048"/>
            <a:ext cx="7359650" cy="6036310"/>
            <a:chOff x="1645157" y="765048"/>
            <a:chExt cx="7359650" cy="6036310"/>
          </a:xfrm>
        </p:grpSpPr>
        <p:sp>
          <p:nvSpPr>
            <p:cNvPr id="5" name="object 5"/>
            <p:cNvSpPr/>
            <p:nvPr/>
          </p:nvSpPr>
          <p:spPr>
            <a:xfrm>
              <a:off x="1645157" y="810793"/>
              <a:ext cx="7286244" cy="9425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20239" y="765048"/>
              <a:ext cx="6835902" cy="11041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1258" y="837057"/>
              <a:ext cx="7200900" cy="857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1258" y="837057"/>
              <a:ext cx="7200900" cy="857250"/>
            </a:xfrm>
            <a:custGeom>
              <a:avLst/>
              <a:gdLst/>
              <a:ahLst/>
              <a:cxnLst/>
              <a:rect l="l" t="t" r="r" b="b"/>
              <a:pathLst>
                <a:path w="7200900" h="857250">
                  <a:moveTo>
                    <a:pt x="0" y="142875"/>
                  </a:moveTo>
                  <a:lnTo>
                    <a:pt x="7287" y="97731"/>
                  </a:lnTo>
                  <a:lnTo>
                    <a:pt x="27578" y="58512"/>
                  </a:lnTo>
                  <a:lnTo>
                    <a:pt x="58512" y="27578"/>
                  </a:lnTo>
                  <a:lnTo>
                    <a:pt x="97731" y="7287"/>
                  </a:lnTo>
                  <a:lnTo>
                    <a:pt x="142875" y="0"/>
                  </a:lnTo>
                  <a:lnTo>
                    <a:pt x="7058025" y="0"/>
                  </a:lnTo>
                  <a:lnTo>
                    <a:pt x="7103168" y="7287"/>
                  </a:lnTo>
                  <a:lnTo>
                    <a:pt x="7142387" y="27578"/>
                  </a:lnTo>
                  <a:lnTo>
                    <a:pt x="7173321" y="58512"/>
                  </a:lnTo>
                  <a:lnTo>
                    <a:pt x="7193612" y="97731"/>
                  </a:lnTo>
                  <a:lnTo>
                    <a:pt x="7200900" y="142875"/>
                  </a:lnTo>
                  <a:lnTo>
                    <a:pt x="7200900" y="714375"/>
                  </a:lnTo>
                  <a:lnTo>
                    <a:pt x="7193612" y="759518"/>
                  </a:lnTo>
                  <a:lnTo>
                    <a:pt x="7173321" y="798737"/>
                  </a:lnTo>
                  <a:lnTo>
                    <a:pt x="7142387" y="829671"/>
                  </a:lnTo>
                  <a:lnTo>
                    <a:pt x="7103168" y="849962"/>
                  </a:lnTo>
                  <a:lnTo>
                    <a:pt x="7058025" y="857250"/>
                  </a:lnTo>
                  <a:lnTo>
                    <a:pt x="142875" y="857250"/>
                  </a:lnTo>
                  <a:lnTo>
                    <a:pt x="97731" y="849962"/>
                  </a:lnTo>
                  <a:lnTo>
                    <a:pt x="58512" y="829671"/>
                  </a:lnTo>
                  <a:lnTo>
                    <a:pt x="27578" y="798737"/>
                  </a:lnTo>
                  <a:lnTo>
                    <a:pt x="7287" y="759518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46681" y="1747265"/>
              <a:ext cx="7286244" cy="238886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77923" y="2017014"/>
              <a:ext cx="7293864" cy="21084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2782" y="1773555"/>
              <a:ext cx="7200900" cy="230352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2782" y="1773555"/>
              <a:ext cx="7200900" cy="2303780"/>
            </a:xfrm>
            <a:custGeom>
              <a:avLst/>
              <a:gdLst/>
              <a:ahLst/>
              <a:cxnLst/>
              <a:rect l="l" t="t" r="r" b="b"/>
              <a:pathLst>
                <a:path w="7200900" h="2303779">
                  <a:moveTo>
                    <a:pt x="0" y="383921"/>
                  </a:moveTo>
                  <a:lnTo>
                    <a:pt x="2990" y="335751"/>
                  </a:lnTo>
                  <a:lnTo>
                    <a:pt x="11721" y="289371"/>
                  </a:lnTo>
                  <a:lnTo>
                    <a:pt x="25835" y="245138"/>
                  </a:lnTo>
                  <a:lnTo>
                    <a:pt x="44971" y="203412"/>
                  </a:lnTo>
                  <a:lnTo>
                    <a:pt x="68770" y="164554"/>
                  </a:lnTo>
                  <a:lnTo>
                    <a:pt x="96873" y="128921"/>
                  </a:lnTo>
                  <a:lnTo>
                    <a:pt x="128921" y="96873"/>
                  </a:lnTo>
                  <a:lnTo>
                    <a:pt x="164554" y="68770"/>
                  </a:lnTo>
                  <a:lnTo>
                    <a:pt x="203412" y="44971"/>
                  </a:lnTo>
                  <a:lnTo>
                    <a:pt x="245138" y="25835"/>
                  </a:lnTo>
                  <a:lnTo>
                    <a:pt x="289371" y="11721"/>
                  </a:lnTo>
                  <a:lnTo>
                    <a:pt x="335751" y="2990"/>
                  </a:lnTo>
                  <a:lnTo>
                    <a:pt x="383921" y="0"/>
                  </a:lnTo>
                  <a:lnTo>
                    <a:pt x="6816979" y="0"/>
                  </a:lnTo>
                  <a:lnTo>
                    <a:pt x="6865148" y="2990"/>
                  </a:lnTo>
                  <a:lnTo>
                    <a:pt x="6911528" y="11721"/>
                  </a:lnTo>
                  <a:lnTo>
                    <a:pt x="6955761" y="25835"/>
                  </a:lnTo>
                  <a:lnTo>
                    <a:pt x="6997487" y="44971"/>
                  </a:lnTo>
                  <a:lnTo>
                    <a:pt x="7036345" y="68770"/>
                  </a:lnTo>
                  <a:lnTo>
                    <a:pt x="7071978" y="96873"/>
                  </a:lnTo>
                  <a:lnTo>
                    <a:pt x="7104026" y="128921"/>
                  </a:lnTo>
                  <a:lnTo>
                    <a:pt x="7132129" y="164554"/>
                  </a:lnTo>
                  <a:lnTo>
                    <a:pt x="7155928" y="203412"/>
                  </a:lnTo>
                  <a:lnTo>
                    <a:pt x="7175064" y="245138"/>
                  </a:lnTo>
                  <a:lnTo>
                    <a:pt x="7189178" y="289371"/>
                  </a:lnTo>
                  <a:lnTo>
                    <a:pt x="7197909" y="335751"/>
                  </a:lnTo>
                  <a:lnTo>
                    <a:pt x="7200900" y="383921"/>
                  </a:lnTo>
                  <a:lnTo>
                    <a:pt x="7200900" y="1919605"/>
                  </a:lnTo>
                  <a:lnTo>
                    <a:pt x="7197909" y="1967774"/>
                  </a:lnTo>
                  <a:lnTo>
                    <a:pt x="7189178" y="2014154"/>
                  </a:lnTo>
                  <a:lnTo>
                    <a:pt x="7175064" y="2058387"/>
                  </a:lnTo>
                  <a:lnTo>
                    <a:pt x="7155928" y="2100113"/>
                  </a:lnTo>
                  <a:lnTo>
                    <a:pt x="7132129" y="2138971"/>
                  </a:lnTo>
                  <a:lnTo>
                    <a:pt x="7104026" y="2174604"/>
                  </a:lnTo>
                  <a:lnTo>
                    <a:pt x="7071978" y="2206652"/>
                  </a:lnTo>
                  <a:lnTo>
                    <a:pt x="7036345" y="2234755"/>
                  </a:lnTo>
                  <a:lnTo>
                    <a:pt x="6997487" y="2258554"/>
                  </a:lnTo>
                  <a:lnTo>
                    <a:pt x="6955761" y="2277690"/>
                  </a:lnTo>
                  <a:lnTo>
                    <a:pt x="6911528" y="2291804"/>
                  </a:lnTo>
                  <a:lnTo>
                    <a:pt x="6865148" y="2300535"/>
                  </a:lnTo>
                  <a:lnTo>
                    <a:pt x="6816979" y="2303526"/>
                  </a:lnTo>
                  <a:lnTo>
                    <a:pt x="383921" y="2303526"/>
                  </a:lnTo>
                  <a:lnTo>
                    <a:pt x="335751" y="2300535"/>
                  </a:lnTo>
                  <a:lnTo>
                    <a:pt x="289371" y="2291804"/>
                  </a:lnTo>
                  <a:lnTo>
                    <a:pt x="245138" y="2277690"/>
                  </a:lnTo>
                  <a:lnTo>
                    <a:pt x="203412" y="2258554"/>
                  </a:lnTo>
                  <a:lnTo>
                    <a:pt x="164554" y="2234755"/>
                  </a:lnTo>
                  <a:lnTo>
                    <a:pt x="128921" y="2206652"/>
                  </a:lnTo>
                  <a:lnTo>
                    <a:pt x="96873" y="2174604"/>
                  </a:lnTo>
                  <a:lnTo>
                    <a:pt x="68770" y="2138971"/>
                  </a:lnTo>
                  <a:lnTo>
                    <a:pt x="44971" y="2100113"/>
                  </a:lnTo>
                  <a:lnTo>
                    <a:pt x="25835" y="2058387"/>
                  </a:lnTo>
                  <a:lnTo>
                    <a:pt x="11721" y="2014154"/>
                  </a:lnTo>
                  <a:lnTo>
                    <a:pt x="2990" y="1967774"/>
                  </a:lnTo>
                  <a:lnTo>
                    <a:pt x="0" y="1919605"/>
                  </a:lnTo>
                  <a:lnTo>
                    <a:pt x="0" y="38392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33955" y="4123190"/>
              <a:ext cx="7070598" cy="26776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8913" y="4216927"/>
              <a:ext cx="6962394" cy="255041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80056" y="4149470"/>
              <a:ext cx="6985254" cy="25923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80056" y="4149470"/>
              <a:ext cx="6985634" cy="2592705"/>
            </a:xfrm>
            <a:custGeom>
              <a:avLst/>
              <a:gdLst/>
              <a:ahLst/>
              <a:cxnLst/>
              <a:rect l="l" t="t" r="r" b="b"/>
              <a:pathLst>
                <a:path w="6985634" h="2592704">
                  <a:moveTo>
                    <a:pt x="0" y="432053"/>
                  </a:moveTo>
                  <a:lnTo>
                    <a:pt x="2535" y="384974"/>
                  </a:lnTo>
                  <a:lnTo>
                    <a:pt x="9964" y="339363"/>
                  </a:lnTo>
                  <a:lnTo>
                    <a:pt x="22024" y="295485"/>
                  </a:lnTo>
                  <a:lnTo>
                    <a:pt x="38452" y="253603"/>
                  </a:lnTo>
                  <a:lnTo>
                    <a:pt x="58984" y="213980"/>
                  </a:lnTo>
                  <a:lnTo>
                    <a:pt x="83356" y="176881"/>
                  </a:lnTo>
                  <a:lnTo>
                    <a:pt x="111305" y="142568"/>
                  </a:lnTo>
                  <a:lnTo>
                    <a:pt x="142568" y="111305"/>
                  </a:lnTo>
                  <a:lnTo>
                    <a:pt x="176881" y="83356"/>
                  </a:lnTo>
                  <a:lnTo>
                    <a:pt x="213980" y="58984"/>
                  </a:lnTo>
                  <a:lnTo>
                    <a:pt x="253603" y="38452"/>
                  </a:lnTo>
                  <a:lnTo>
                    <a:pt x="295485" y="22024"/>
                  </a:lnTo>
                  <a:lnTo>
                    <a:pt x="339363" y="9964"/>
                  </a:lnTo>
                  <a:lnTo>
                    <a:pt x="384974" y="2535"/>
                  </a:lnTo>
                  <a:lnTo>
                    <a:pt x="432054" y="0"/>
                  </a:lnTo>
                  <a:lnTo>
                    <a:pt x="6553200" y="0"/>
                  </a:lnTo>
                  <a:lnTo>
                    <a:pt x="6600279" y="2535"/>
                  </a:lnTo>
                  <a:lnTo>
                    <a:pt x="6645890" y="9964"/>
                  </a:lnTo>
                  <a:lnTo>
                    <a:pt x="6689768" y="22024"/>
                  </a:lnTo>
                  <a:lnTo>
                    <a:pt x="6731650" y="38452"/>
                  </a:lnTo>
                  <a:lnTo>
                    <a:pt x="6771273" y="58984"/>
                  </a:lnTo>
                  <a:lnTo>
                    <a:pt x="6808372" y="83356"/>
                  </a:lnTo>
                  <a:lnTo>
                    <a:pt x="6842685" y="111305"/>
                  </a:lnTo>
                  <a:lnTo>
                    <a:pt x="6873948" y="142568"/>
                  </a:lnTo>
                  <a:lnTo>
                    <a:pt x="6901897" y="176881"/>
                  </a:lnTo>
                  <a:lnTo>
                    <a:pt x="6926269" y="213980"/>
                  </a:lnTo>
                  <a:lnTo>
                    <a:pt x="6946801" y="253603"/>
                  </a:lnTo>
                  <a:lnTo>
                    <a:pt x="6963229" y="295485"/>
                  </a:lnTo>
                  <a:lnTo>
                    <a:pt x="6975289" y="339363"/>
                  </a:lnTo>
                  <a:lnTo>
                    <a:pt x="6982718" y="384974"/>
                  </a:lnTo>
                  <a:lnTo>
                    <a:pt x="6985254" y="432053"/>
                  </a:lnTo>
                  <a:lnTo>
                    <a:pt x="6985254" y="2160257"/>
                  </a:lnTo>
                  <a:lnTo>
                    <a:pt x="6982718" y="2207335"/>
                  </a:lnTo>
                  <a:lnTo>
                    <a:pt x="6975289" y="2252944"/>
                  </a:lnTo>
                  <a:lnTo>
                    <a:pt x="6963229" y="2296822"/>
                  </a:lnTo>
                  <a:lnTo>
                    <a:pt x="6946801" y="2338704"/>
                  </a:lnTo>
                  <a:lnTo>
                    <a:pt x="6926269" y="2378328"/>
                  </a:lnTo>
                  <a:lnTo>
                    <a:pt x="6901897" y="2415428"/>
                  </a:lnTo>
                  <a:lnTo>
                    <a:pt x="6873948" y="2449743"/>
                  </a:lnTo>
                  <a:lnTo>
                    <a:pt x="6842685" y="2481007"/>
                  </a:lnTo>
                  <a:lnTo>
                    <a:pt x="6808372" y="2508959"/>
                  </a:lnTo>
                  <a:lnTo>
                    <a:pt x="6771273" y="2533333"/>
                  </a:lnTo>
                  <a:lnTo>
                    <a:pt x="6731650" y="2553867"/>
                  </a:lnTo>
                  <a:lnTo>
                    <a:pt x="6689768" y="2570296"/>
                  </a:lnTo>
                  <a:lnTo>
                    <a:pt x="6645890" y="2582358"/>
                  </a:lnTo>
                  <a:lnTo>
                    <a:pt x="6600279" y="2589788"/>
                  </a:lnTo>
                  <a:lnTo>
                    <a:pt x="6553200" y="2592323"/>
                  </a:lnTo>
                  <a:lnTo>
                    <a:pt x="432054" y="2592323"/>
                  </a:lnTo>
                  <a:lnTo>
                    <a:pt x="384974" y="2589788"/>
                  </a:lnTo>
                  <a:lnTo>
                    <a:pt x="339363" y="2582358"/>
                  </a:lnTo>
                  <a:lnTo>
                    <a:pt x="295485" y="2570296"/>
                  </a:lnTo>
                  <a:lnTo>
                    <a:pt x="253603" y="2553867"/>
                  </a:lnTo>
                  <a:lnTo>
                    <a:pt x="213980" y="2533333"/>
                  </a:lnTo>
                  <a:lnTo>
                    <a:pt x="176881" y="2508959"/>
                  </a:lnTo>
                  <a:lnTo>
                    <a:pt x="142568" y="2481007"/>
                  </a:lnTo>
                  <a:lnTo>
                    <a:pt x="111305" y="2449743"/>
                  </a:lnTo>
                  <a:lnTo>
                    <a:pt x="83356" y="2415428"/>
                  </a:lnTo>
                  <a:lnTo>
                    <a:pt x="58984" y="2378328"/>
                  </a:lnTo>
                  <a:lnTo>
                    <a:pt x="38452" y="2338704"/>
                  </a:lnTo>
                  <a:lnTo>
                    <a:pt x="22024" y="2296822"/>
                  </a:lnTo>
                  <a:lnTo>
                    <a:pt x="9964" y="2252944"/>
                  </a:lnTo>
                  <a:lnTo>
                    <a:pt x="2535" y="2207335"/>
                  </a:lnTo>
                  <a:lnTo>
                    <a:pt x="0" y="2160257"/>
                  </a:lnTo>
                  <a:lnTo>
                    <a:pt x="0" y="43205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28292" y="835152"/>
            <a:ext cx="6938645" cy="576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marR="239395" indent="762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latin typeface="Arial"/>
                <a:cs typeface="Arial"/>
              </a:rPr>
              <a:t>Розчинення </a:t>
            </a:r>
            <a:r>
              <a:rPr sz="1800" b="1" i="1" dirty="0">
                <a:latin typeface="Arial"/>
                <a:cs typeface="Arial"/>
              </a:rPr>
              <a:t>мало </a:t>
            </a:r>
            <a:r>
              <a:rPr sz="1800" b="1" i="1" spc="-10" dirty="0">
                <a:latin typeface="Arial"/>
                <a:cs typeface="Arial"/>
              </a:rPr>
              <a:t>розчинних </a:t>
            </a:r>
            <a:r>
              <a:rPr sz="1800" b="1" i="1" dirty="0">
                <a:latin typeface="Arial"/>
                <a:cs typeface="Arial"/>
              </a:rPr>
              <a:t>лікарських </a:t>
            </a:r>
            <a:r>
              <a:rPr sz="1800" b="1" i="1" spc="-10" dirty="0">
                <a:latin typeface="Arial"/>
                <a:cs typeface="Arial"/>
              </a:rPr>
              <a:t>речовин, </a:t>
            </a:r>
            <a:r>
              <a:rPr sz="1800" b="1" i="1" dirty="0">
                <a:latin typeface="Arial"/>
                <a:cs typeface="Arial"/>
              </a:rPr>
              <a:t>які  </a:t>
            </a:r>
            <a:r>
              <a:rPr sz="1800" b="1" i="1" spc="-15" dirty="0">
                <a:latin typeface="Arial"/>
                <a:cs typeface="Arial"/>
              </a:rPr>
              <a:t>утворюють </a:t>
            </a:r>
            <a:r>
              <a:rPr sz="1800" b="1" i="1" dirty="0">
                <a:latin typeface="Arial"/>
                <a:cs typeface="Arial"/>
              </a:rPr>
              <a:t>з </a:t>
            </a:r>
            <a:r>
              <a:rPr sz="1800" b="1" i="1" spc="-5" dirty="0">
                <a:latin typeface="Arial"/>
                <a:cs typeface="Arial"/>
              </a:rPr>
              <a:t>допоміжними речовинами </a:t>
            </a:r>
            <a:r>
              <a:rPr sz="1800" b="1" i="1" spc="-15" dirty="0">
                <a:latin typeface="Arial"/>
                <a:cs typeface="Arial"/>
              </a:rPr>
              <a:t>легкорозчинні  </a:t>
            </a:r>
            <a:r>
              <a:rPr sz="1800" b="1" i="1" spc="-5" dirty="0">
                <a:latin typeface="Arial"/>
                <a:cs typeface="Arial"/>
              </a:rPr>
              <a:t>комплекси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Осарсол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10" dirty="0">
                <a:latin typeface="Arial"/>
                <a:cs typeface="Arial"/>
              </a:rPr>
              <a:t>отруйна речовина (препарат </a:t>
            </a:r>
            <a:r>
              <a:rPr sz="1600" spc="-5" dirty="0">
                <a:latin typeface="Arial"/>
                <a:cs typeface="Arial"/>
              </a:rPr>
              <a:t>арсену), </a:t>
            </a:r>
            <a:r>
              <a:rPr sz="1600" dirty="0">
                <a:latin typeface="Arial"/>
                <a:cs typeface="Arial"/>
              </a:rPr>
              <a:t>дуже </a:t>
            </a:r>
            <a:r>
              <a:rPr sz="1600" spc="5" dirty="0">
                <a:latin typeface="Arial"/>
                <a:cs typeface="Arial"/>
              </a:rPr>
              <a:t>мало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розчинний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воді, </a:t>
            </a:r>
            <a:r>
              <a:rPr sz="1600" spc="-10" dirty="0">
                <a:latin typeface="Arial"/>
                <a:cs typeface="Arial"/>
              </a:rPr>
              <a:t>розчинний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9685">
              <a:lnSpc>
                <a:spcPct val="100000"/>
              </a:lnSpc>
              <a:spcBef>
                <a:spcPts val="384"/>
              </a:spcBef>
              <a:buSzPct val="93750"/>
              <a:buChar char="•"/>
              <a:tabLst>
                <a:tab pos="85090" algn="l"/>
              </a:tabLst>
            </a:pP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гідрокарбонату; якщо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рецепті </a:t>
            </a:r>
            <a:r>
              <a:rPr sz="1600" dirty="0">
                <a:latin typeface="Arial"/>
                <a:cs typeface="Arial"/>
              </a:rPr>
              <a:t>кількість 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 не вказано, рекомендують </a:t>
            </a:r>
            <a:r>
              <a:rPr sz="1600" dirty="0">
                <a:latin typeface="Arial"/>
                <a:cs typeface="Arial"/>
              </a:rPr>
              <a:t>лікарю </a:t>
            </a:r>
            <a:r>
              <a:rPr sz="1600" spc="-10" dirty="0">
                <a:latin typeface="Arial"/>
                <a:cs typeface="Arial"/>
              </a:rPr>
              <a:t>виписати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dirty="0">
                <a:latin typeface="Arial"/>
                <a:cs typeface="Arial"/>
              </a:rPr>
              <a:t>з  </a:t>
            </a:r>
            <a:r>
              <a:rPr sz="1600" spc="-5" dirty="0">
                <a:latin typeface="Arial"/>
                <a:cs typeface="Arial"/>
              </a:rPr>
              <a:t>розрахунку 0,61 </a:t>
            </a:r>
            <a:r>
              <a:rPr sz="1600" dirty="0">
                <a:latin typeface="Arial"/>
                <a:cs typeface="Arial"/>
              </a:rPr>
              <a:t>г </a:t>
            </a:r>
            <a:r>
              <a:rPr sz="1600" spc="-5" dirty="0">
                <a:latin typeface="Arial"/>
                <a:cs typeface="Arial"/>
              </a:rPr>
              <a:t>на 1,0 </a:t>
            </a:r>
            <a:r>
              <a:rPr sz="1600" dirty="0">
                <a:latin typeface="Arial"/>
                <a:cs typeface="Arial"/>
              </a:rPr>
              <a:t>г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осарсолу;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80"/>
              </a:spcBef>
              <a:buSzPct val="93750"/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змінюється порядок </a:t>
            </a:r>
            <a:r>
              <a:rPr sz="1600" spc="-10" dirty="0">
                <a:latin typeface="Arial"/>
                <a:cs typeface="Arial"/>
              </a:rPr>
              <a:t>розчинення: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розчиняють </a:t>
            </a:r>
            <a:r>
              <a:rPr sz="1600" spc="-10" dirty="0">
                <a:latin typeface="Arial"/>
                <a:cs typeface="Arial"/>
              </a:rPr>
              <a:t>речовину </a:t>
            </a:r>
            <a:r>
              <a:rPr sz="1600" spc="-15" dirty="0">
                <a:latin typeface="Arial"/>
                <a:cs typeface="Arial"/>
              </a:rPr>
              <a:t>загального 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10" dirty="0">
                <a:latin typeface="Arial"/>
                <a:cs typeface="Arial"/>
              </a:rPr>
              <a:t>(натрію </a:t>
            </a:r>
            <a:r>
              <a:rPr sz="1600" spc="-5" dirty="0">
                <a:latin typeface="Arial"/>
                <a:cs typeface="Arial"/>
              </a:rPr>
              <a:t>гідрокарбонат),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отруйну речовину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(осарсол)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13690" marR="231140" lvl="1">
              <a:lnSpc>
                <a:spcPct val="100000"/>
              </a:lnSpc>
              <a:buSzPct val="93750"/>
              <a:buFont typeface="Arial"/>
              <a:buChar char="•"/>
              <a:tabLst>
                <a:tab pos="386080" algn="l"/>
              </a:tabLst>
            </a:pPr>
            <a:r>
              <a:rPr sz="1600" b="1" spc="-10" dirty="0">
                <a:latin typeface="Arial"/>
                <a:cs typeface="Arial"/>
              </a:rPr>
              <a:t>Йод </a:t>
            </a:r>
            <a:r>
              <a:rPr sz="1600" dirty="0">
                <a:latin typeface="Arial"/>
                <a:cs typeface="Arial"/>
              </a:rPr>
              <a:t>– дуже мало </a:t>
            </a:r>
            <a:r>
              <a:rPr sz="1600" spc="-10" dirty="0">
                <a:latin typeface="Arial"/>
                <a:cs typeface="Arial"/>
              </a:rPr>
              <a:t>розчинний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</a:t>
            </a:r>
            <a:r>
              <a:rPr sz="1600" dirty="0">
                <a:latin typeface="Arial"/>
                <a:cs typeface="Arial"/>
              </a:rPr>
              <a:t>(1: </a:t>
            </a:r>
            <a:r>
              <a:rPr sz="1600" spc="-5" dirty="0">
                <a:latin typeface="Arial"/>
                <a:cs typeface="Arial"/>
              </a:rPr>
              <a:t>5000), добре </a:t>
            </a:r>
            <a:r>
              <a:rPr sz="1600" spc="-10" dirty="0">
                <a:latin typeface="Arial"/>
                <a:cs typeface="Arial"/>
              </a:rPr>
              <a:t>розчиняється </a:t>
            </a:r>
            <a:r>
              <a:rPr sz="1600" dirty="0">
                <a:latin typeface="Arial"/>
                <a:cs typeface="Arial"/>
              </a:rPr>
              <a:t>у  </a:t>
            </a:r>
            <a:r>
              <a:rPr sz="1600" spc="-5" dirty="0">
                <a:latin typeface="Arial"/>
                <a:cs typeface="Arial"/>
              </a:rPr>
              <a:t>насичених </a:t>
            </a:r>
            <a:r>
              <a:rPr sz="1600" spc="-15" dirty="0">
                <a:latin typeface="Arial"/>
                <a:cs typeface="Arial"/>
              </a:rPr>
              <a:t>розчинах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йодиду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0" dirty="0">
                <a:latin typeface="Arial"/>
                <a:cs typeface="Arial"/>
              </a:rPr>
              <a:t>утворенням  </a:t>
            </a:r>
            <a:r>
              <a:rPr sz="1600" dirty="0">
                <a:latin typeface="Arial"/>
                <a:cs typeface="Arial"/>
              </a:rPr>
              <a:t>комплексних </a:t>
            </a:r>
            <a:r>
              <a:rPr sz="1600" spc="-10" dirty="0">
                <a:latin typeface="Arial"/>
                <a:cs typeface="Arial"/>
              </a:rPr>
              <a:t>сполук (перйодідов)</a:t>
            </a:r>
            <a:endParaRPr sz="1600">
              <a:latin typeface="Arial"/>
              <a:cs typeface="Arial"/>
            </a:endParaRPr>
          </a:p>
          <a:p>
            <a:pPr marL="313690" marR="29845" lvl="1">
              <a:lnSpc>
                <a:spcPct val="100000"/>
              </a:lnSpc>
              <a:spcBef>
                <a:spcPts val="385"/>
              </a:spcBef>
              <a:buSzPct val="93750"/>
              <a:buChar char="•"/>
              <a:tabLst>
                <a:tab pos="500380" algn="l"/>
              </a:tabLst>
            </a:pP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концентрованому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30" dirty="0">
                <a:latin typeface="Arial"/>
                <a:cs typeface="Arial"/>
              </a:rPr>
              <a:t>йодиду,  </a:t>
            </a:r>
            <a:r>
              <a:rPr sz="1600" dirty="0">
                <a:latin typeface="Arial"/>
                <a:cs typeface="Arial"/>
              </a:rPr>
              <a:t>яких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два рази </a:t>
            </a:r>
            <a:r>
              <a:rPr sz="1600" dirty="0">
                <a:latin typeface="Arial"/>
                <a:cs typeface="Arial"/>
              </a:rPr>
              <a:t>більше по </a:t>
            </a:r>
            <a:r>
              <a:rPr sz="1600" spc="-5" dirty="0">
                <a:latin typeface="Arial"/>
                <a:cs typeface="Arial"/>
              </a:rPr>
              <a:t>відношенню до маси прописаного  </a:t>
            </a:r>
            <a:r>
              <a:rPr sz="1600" spc="-10" dirty="0">
                <a:latin typeface="Arial"/>
                <a:cs typeface="Arial"/>
              </a:rPr>
              <a:t>йоду;</a:t>
            </a:r>
            <a:endParaRPr sz="1600">
              <a:latin typeface="Arial"/>
              <a:cs typeface="Arial"/>
            </a:endParaRPr>
          </a:p>
          <a:p>
            <a:pPr marL="313690" marR="88900" lvl="1">
              <a:lnSpc>
                <a:spcPct val="100000"/>
              </a:lnSpc>
              <a:spcBef>
                <a:spcPts val="385"/>
              </a:spcBef>
              <a:buSzPct val="93750"/>
              <a:buChar char="•"/>
              <a:tabLst>
                <a:tab pos="500380" algn="l"/>
              </a:tabLst>
            </a:pPr>
            <a:r>
              <a:rPr sz="1600" spc="-5" dirty="0">
                <a:latin typeface="Arial"/>
                <a:cs typeface="Arial"/>
              </a:rPr>
              <a:t>змінюється порядок </a:t>
            </a:r>
            <a:r>
              <a:rPr sz="1600" spc="-10" dirty="0">
                <a:latin typeface="Arial"/>
                <a:cs typeface="Arial"/>
              </a:rPr>
              <a:t>розчинення: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допоміжному контейнері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5" dirty="0">
                <a:latin typeface="Arial"/>
                <a:cs typeface="Arial"/>
              </a:rPr>
              <a:t>невеликій </a:t>
            </a:r>
            <a:r>
              <a:rPr sz="1600" dirty="0">
                <a:latin typeface="Arial"/>
                <a:cs typeface="Arial"/>
              </a:rPr>
              <a:t>кількості </a:t>
            </a:r>
            <a:r>
              <a:rPr sz="1600" spc="-20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 </a:t>
            </a: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spc="-10" dirty="0">
                <a:latin typeface="Arial"/>
                <a:cs typeface="Arial"/>
              </a:rPr>
              <a:t>речовину </a:t>
            </a:r>
            <a:r>
              <a:rPr sz="1600" spc="-15" dirty="0">
                <a:latin typeface="Arial"/>
                <a:cs typeface="Arial"/>
              </a:rPr>
              <a:t>загального  </a:t>
            </a:r>
            <a:r>
              <a:rPr sz="1600" dirty="0">
                <a:latin typeface="Arial"/>
                <a:cs typeface="Arial"/>
              </a:rPr>
              <a:t>списку (калію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йодид),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сильнодіючу речовину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(йод)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6308" y="1258950"/>
            <a:ext cx="523875" cy="4237990"/>
          </a:xfrm>
          <a:custGeom>
            <a:avLst/>
            <a:gdLst/>
            <a:ahLst/>
            <a:cxnLst/>
            <a:rect l="l" t="t" r="r" b="b"/>
            <a:pathLst>
              <a:path w="523875" h="4237990">
                <a:moveTo>
                  <a:pt x="498765" y="4186301"/>
                </a:moveTo>
                <a:lnTo>
                  <a:pt x="428878" y="4227068"/>
                </a:lnTo>
                <a:lnTo>
                  <a:pt x="427863" y="4230878"/>
                </a:lnTo>
                <a:lnTo>
                  <a:pt x="431418" y="4236974"/>
                </a:lnTo>
                <a:lnTo>
                  <a:pt x="435228" y="4237990"/>
                </a:lnTo>
                <a:lnTo>
                  <a:pt x="512984" y="4192651"/>
                </a:lnTo>
                <a:lnTo>
                  <a:pt x="511302" y="4192651"/>
                </a:lnTo>
                <a:lnTo>
                  <a:pt x="511302" y="4191762"/>
                </a:lnTo>
                <a:lnTo>
                  <a:pt x="508127" y="4191762"/>
                </a:lnTo>
                <a:lnTo>
                  <a:pt x="498765" y="4186301"/>
                </a:lnTo>
                <a:close/>
              </a:path>
              <a:path w="523875" h="4237990">
                <a:moveTo>
                  <a:pt x="234949" y="0"/>
                </a:moveTo>
                <a:lnTo>
                  <a:pt x="0" y="0"/>
                </a:lnTo>
                <a:lnTo>
                  <a:pt x="0" y="4192651"/>
                </a:lnTo>
                <a:lnTo>
                  <a:pt x="487879" y="4192651"/>
                </a:lnTo>
                <a:lnTo>
                  <a:pt x="498765" y="4186301"/>
                </a:lnTo>
                <a:lnTo>
                  <a:pt x="12700" y="4186301"/>
                </a:lnTo>
                <a:lnTo>
                  <a:pt x="6350" y="4179951"/>
                </a:lnTo>
                <a:lnTo>
                  <a:pt x="12700" y="4179951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34949" y="6350"/>
                </a:lnTo>
                <a:lnTo>
                  <a:pt x="234949" y="0"/>
                </a:lnTo>
                <a:close/>
              </a:path>
              <a:path w="523875" h="4237990">
                <a:moveTo>
                  <a:pt x="512984" y="4179951"/>
                </a:moveTo>
                <a:lnTo>
                  <a:pt x="511302" y="4179951"/>
                </a:lnTo>
                <a:lnTo>
                  <a:pt x="511302" y="4192651"/>
                </a:lnTo>
                <a:lnTo>
                  <a:pt x="512984" y="4192651"/>
                </a:lnTo>
                <a:lnTo>
                  <a:pt x="523874" y="4186301"/>
                </a:lnTo>
                <a:lnTo>
                  <a:pt x="512984" y="4179951"/>
                </a:lnTo>
                <a:close/>
              </a:path>
              <a:path w="523875" h="4237990">
                <a:moveTo>
                  <a:pt x="508127" y="4180840"/>
                </a:moveTo>
                <a:lnTo>
                  <a:pt x="498765" y="4186301"/>
                </a:lnTo>
                <a:lnTo>
                  <a:pt x="508127" y="4191762"/>
                </a:lnTo>
                <a:lnTo>
                  <a:pt x="508127" y="4180840"/>
                </a:lnTo>
                <a:close/>
              </a:path>
              <a:path w="523875" h="4237990">
                <a:moveTo>
                  <a:pt x="511302" y="4180840"/>
                </a:moveTo>
                <a:lnTo>
                  <a:pt x="508127" y="4180840"/>
                </a:lnTo>
                <a:lnTo>
                  <a:pt x="508127" y="4191762"/>
                </a:lnTo>
                <a:lnTo>
                  <a:pt x="511302" y="4191762"/>
                </a:lnTo>
                <a:lnTo>
                  <a:pt x="511302" y="4180840"/>
                </a:lnTo>
                <a:close/>
              </a:path>
              <a:path w="523875" h="4237990">
                <a:moveTo>
                  <a:pt x="12700" y="4179951"/>
                </a:moveTo>
                <a:lnTo>
                  <a:pt x="6350" y="4179951"/>
                </a:lnTo>
                <a:lnTo>
                  <a:pt x="12700" y="4186301"/>
                </a:lnTo>
                <a:lnTo>
                  <a:pt x="12700" y="4179951"/>
                </a:lnTo>
                <a:close/>
              </a:path>
              <a:path w="523875" h="4237990">
                <a:moveTo>
                  <a:pt x="487879" y="4179951"/>
                </a:moveTo>
                <a:lnTo>
                  <a:pt x="12700" y="4179951"/>
                </a:lnTo>
                <a:lnTo>
                  <a:pt x="12700" y="4186301"/>
                </a:lnTo>
                <a:lnTo>
                  <a:pt x="498765" y="4186301"/>
                </a:lnTo>
                <a:lnTo>
                  <a:pt x="487879" y="4179951"/>
                </a:lnTo>
                <a:close/>
              </a:path>
              <a:path w="523875" h="4237990">
                <a:moveTo>
                  <a:pt x="435228" y="4134612"/>
                </a:moveTo>
                <a:lnTo>
                  <a:pt x="431418" y="4135628"/>
                </a:lnTo>
                <a:lnTo>
                  <a:pt x="427863" y="4141724"/>
                </a:lnTo>
                <a:lnTo>
                  <a:pt x="428878" y="4145534"/>
                </a:lnTo>
                <a:lnTo>
                  <a:pt x="498765" y="4186301"/>
                </a:lnTo>
                <a:lnTo>
                  <a:pt x="508127" y="4180840"/>
                </a:lnTo>
                <a:lnTo>
                  <a:pt x="511302" y="4180840"/>
                </a:lnTo>
                <a:lnTo>
                  <a:pt x="511302" y="4179951"/>
                </a:lnTo>
                <a:lnTo>
                  <a:pt x="512984" y="4179951"/>
                </a:lnTo>
                <a:lnTo>
                  <a:pt x="435228" y="4134612"/>
                </a:lnTo>
                <a:close/>
              </a:path>
              <a:path w="523875" h="423799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523875" h="4237990">
                <a:moveTo>
                  <a:pt x="234949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34949" y="12700"/>
                </a:lnTo>
                <a:lnTo>
                  <a:pt x="234949" y="63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679" y="1693926"/>
            <a:ext cx="1152144" cy="22844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475613" y="1213738"/>
            <a:ext cx="217804" cy="1691639"/>
            <a:chOff x="1475613" y="1213738"/>
            <a:chExt cx="217804" cy="1691639"/>
          </a:xfrm>
        </p:grpSpPr>
        <p:sp>
          <p:nvSpPr>
            <p:cNvPr id="21" name="object 21"/>
            <p:cNvSpPr/>
            <p:nvPr/>
          </p:nvSpPr>
          <p:spPr>
            <a:xfrm>
              <a:off x="1476375" y="2801747"/>
              <a:ext cx="216662" cy="10337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75613" y="1213738"/>
              <a:ext cx="216662" cy="10337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6286" y="1458467"/>
            <a:ext cx="7085965" cy="1525905"/>
            <a:chOff x="1526286" y="1458467"/>
            <a:chExt cx="7085965" cy="1525905"/>
          </a:xfrm>
        </p:grpSpPr>
        <p:sp>
          <p:nvSpPr>
            <p:cNvPr id="4" name="object 4"/>
            <p:cNvSpPr/>
            <p:nvPr/>
          </p:nvSpPr>
          <p:spPr>
            <a:xfrm>
              <a:off x="1526286" y="1458467"/>
              <a:ext cx="7085838" cy="1525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2387" y="1484756"/>
              <a:ext cx="7000494" cy="14401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2387" y="1484756"/>
              <a:ext cx="7000875" cy="1440180"/>
            </a:xfrm>
            <a:custGeom>
              <a:avLst/>
              <a:gdLst/>
              <a:ahLst/>
              <a:cxnLst/>
              <a:rect l="l" t="t" r="r" b="b"/>
              <a:pathLst>
                <a:path w="7000875" h="1440180">
                  <a:moveTo>
                    <a:pt x="0" y="240029"/>
                  </a:moveTo>
                  <a:lnTo>
                    <a:pt x="4875" y="191648"/>
                  </a:lnTo>
                  <a:lnTo>
                    <a:pt x="18859" y="146589"/>
                  </a:lnTo>
                  <a:lnTo>
                    <a:pt x="40987" y="105816"/>
                  </a:lnTo>
                  <a:lnTo>
                    <a:pt x="70294" y="70294"/>
                  </a:lnTo>
                  <a:lnTo>
                    <a:pt x="105816" y="40987"/>
                  </a:lnTo>
                  <a:lnTo>
                    <a:pt x="146589" y="18859"/>
                  </a:lnTo>
                  <a:lnTo>
                    <a:pt x="191648" y="4875"/>
                  </a:lnTo>
                  <a:lnTo>
                    <a:pt x="240030" y="0"/>
                  </a:lnTo>
                  <a:lnTo>
                    <a:pt x="6760463" y="0"/>
                  </a:lnTo>
                  <a:lnTo>
                    <a:pt x="6808845" y="4875"/>
                  </a:lnTo>
                  <a:lnTo>
                    <a:pt x="6853904" y="18859"/>
                  </a:lnTo>
                  <a:lnTo>
                    <a:pt x="6894677" y="40987"/>
                  </a:lnTo>
                  <a:lnTo>
                    <a:pt x="6930199" y="70294"/>
                  </a:lnTo>
                  <a:lnTo>
                    <a:pt x="6959506" y="105816"/>
                  </a:lnTo>
                  <a:lnTo>
                    <a:pt x="6981634" y="146589"/>
                  </a:lnTo>
                  <a:lnTo>
                    <a:pt x="6995618" y="191648"/>
                  </a:lnTo>
                  <a:lnTo>
                    <a:pt x="7000494" y="240029"/>
                  </a:lnTo>
                  <a:lnTo>
                    <a:pt x="7000494" y="1200150"/>
                  </a:lnTo>
                  <a:lnTo>
                    <a:pt x="6995618" y="1248531"/>
                  </a:lnTo>
                  <a:lnTo>
                    <a:pt x="6981634" y="1293590"/>
                  </a:lnTo>
                  <a:lnTo>
                    <a:pt x="6959506" y="1334363"/>
                  </a:lnTo>
                  <a:lnTo>
                    <a:pt x="6930199" y="1369885"/>
                  </a:lnTo>
                  <a:lnTo>
                    <a:pt x="6894677" y="1399192"/>
                  </a:lnTo>
                  <a:lnTo>
                    <a:pt x="6853904" y="1421320"/>
                  </a:lnTo>
                  <a:lnTo>
                    <a:pt x="6808845" y="1435304"/>
                  </a:lnTo>
                  <a:lnTo>
                    <a:pt x="6760463" y="1440179"/>
                  </a:lnTo>
                  <a:lnTo>
                    <a:pt x="240030" y="1440179"/>
                  </a:lnTo>
                  <a:lnTo>
                    <a:pt x="191648" y="1435304"/>
                  </a:lnTo>
                  <a:lnTo>
                    <a:pt x="146589" y="1421320"/>
                  </a:lnTo>
                  <a:lnTo>
                    <a:pt x="105816" y="1399192"/>
                  </a:lnTo>
                  <a:lnTo>
                    <a:pt x="70294" y="1369885"/>
                  </a:lnTo>
                  <a:lnTo>
                    <a:pt x="40987" y="1334363"/>
                  </a:lnTo>
                  <a:lnTo>
                    <a:pt x="18859" y="1293590"/>
                  </a:lnTo>
                  <a:lnTo>
                    <a:pt x="4875" y="1248531"/>
                  </a:lnTo>
                  <a:lnTo>
                    <a:pt x="0" y="1200150"/>
                  </a:lnTo>
                  <a:lnTo>
                    <a:pt x="0" y="24002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98445" y="117855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5" dirty="0"/>
              <a:t>ВИГОТОВЛЕННЯ</a:t>
            </a:r>
            <a:r>
              <a:rPr spc="-30" dirty="0"/>
              <a:t> </a:t>
            </a:r>
            <a:r>
              <a:rPr spc="-15" dirty="0"/>
              <a:t>РОЗЧИНІВ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25830" y="739101"/>
            <a:ext cx="7573645" cy="829944"/>
            <a:chOff x="925830" y="739101"/>
            <a:chExt cx="7573645" cy="829944"/>
          </a:xfrm>
        </p:grpSpPr>
        <p:sp>
          <p:nvSpPr>
            <p:cNvPr id="9" name="object 9"/>
            <p:cNvSpPr/>
            <p:nvPr/>
          </p:nvSpPr>
          <p:spPr>
            <a:xfrm>
              <a:off x="925830" y="739101"/>
              <a:ext cx="7573518" cy="73003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05940" y="739139"/>
              <a:ext cx="5915406" cy="82981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931" y="765428"/>
              <a:ext cx="7488174" cy="6446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931" y="765428"/>
              <a:ext cx="7488555" cy="645160"/>
            </a:xfrm>
            <a:custGeom>
              <a:avLst/>
              <a:gdLst/>
              <a:ahLst/>
              <a:cxnLst/>
              <a:rect l="l" t="t" r="r" b="b"/>
              <a:pathLst>
                <a:path w="7488555" h="645160">
                  <a:moveTo>
                    <a:pt x="0" y="107442"/>
                  </a:moveTo>
                  <a:lnTo>
                    <a:pt x="8443" y="65633"/>
                  </a:lnTo>
                  <a:lnTo>
                    <a:pt x="31470" y="31480"/>
                  </a:lnTo>
                  <a:lnTo>
                    <a:pt x="65622" y="8447"/>
                  </a:lnTo>
                  <a:lnTo>
                    <a:pt x="107441" y="0"/>
                  </a:lnTo>
                  <a:lnTo>
                    <a:pt x="7380732" y="0"/>
                  </a:lnTo>
                  <a:lnTo>
                    <a:pt x="7422540" y="8447"/>
                  </a:lnTo>
                  <a:lnTo>
                    <a:pt x="7456693" y="31480"/>
                  </a:lnTo>
                  <a:lnTo>
                    <a:pt x="7479726" y="65633"/>
                  </a:lnTo>
                  <a:lnTo>
                    <a:pt x="7488174" y="107442"/>
                  </a:lnTo>
                  <a:lnTo>
                    <a:pt x="7488174" y="537210"/>
                  </a:lnTo>
                  <a:lnTo>
                    <a:pt x="7479726" y="579018"/>
                  </a:lnTo>
                  <a:lnTo>
                    <a:pt x="7456693" y="613171"/>
                  </a:lnTo>
                  <a:lnTo>
                    <a:pt x="7422540" y="636204"/>
                  </a:lnTo>
                  <a:lnTo>
                    <a:pt x="7380732" y="644651"/>
                  </a:lnTo>
                  <a:lnTo>
                    <a:pt x="107441" y="644651"/>
                  </a:lnTo>
                  <a:lnTo>
                    <a:pt x="65622" y="636204"/>
                  </a:lnTo>
                  <a:lnTo>
                    <a:pt x="31470" y="613171"/>
                  </a:lnTo>
                  <a:lnTo>
                    <a:pt x="8443" y="579018"/>
                  </a:lnTo>
                  <a:lnTo>
                    <a:pt x="0" y="537210"/>
                  </a:lnTo>
                  <a:lnTo>
                    <a:pt x="0" y="1074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71801" y="809752"/>
            <a:ext cx="5532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Для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зовнішнього застосування</a:t>
            </a: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використовують</a:t>
            </a:r>
            <a:endParaRPr sz="180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1 % 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розчин 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Люголю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(водний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або</a:t>
            </a:r>
            <a:r>
              <a:rPr sz="1800" b="1" u="heavy" spc="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гліцериновий)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6968" y="1081405"/>
            <a:ext cx="3729990" cy="3697604"/>
            <a:chOff x="736968" y="1081405"/>
            <a:chExt cx="3729990" cy="3697604"/>
          </a:xfrm>
        </p:grpSpPr>
        <p:sp>
          <p:nvSpPr>
            <p:cNvPr id="15" name="object 15"/>
            <p:cNvSpPr/>
            <p:nvPr/>
          </p:nvSpPr>
          <p:spPr>
            <a:xfrm>
              <a:off x="736968" y="1081405"/>
              <a:ext cx="835660" cy="1176020"/>
            </a:xfrm>
            <a:custGeom>
              <a:avLst/>
              <a:gdLst/>
              <a:ahLst/>
              <a:cxnLst/>
              <a:rect l="l" t="t" r="r" b="b"/>
              <a:pathLst>
                <a:path w="835660" h="1176020">
                  <a:moveTo>
                    <a:pt x="809927" y="1123950"/>
                  </a:moveTo>
                  <a:lnTo>
                    <a:pt x="740041" y="1164717"/>
                  </a:lnTo>
                  <a:lnTo>
                    <a:pt x="739025" y="1168527"/>
                  </a:lnTo>
                  <a:lnTo>
                    <a:pt x="742581" y="1174623"/>
                  </a:lnTo>
                  <a:lnTo>
                    <a:pt x="746391" y="1175639"/>
                  </a:lnTo>
                  <a:lnTo>
                    <a:pt x="824147" y="1130300"/>
                  </a:lnTo>
                  <a:lnTo>
                    <a:pt x="822464" y="1130300"/>
                  </a:lnTo>
                  <a:lnTo>
                    <a:pt x="822464" y="1129411"/>
                  </a:lnTo>
                  <a:lnTo>
                    <a:pt x="819289" y="1129411"/>
                  </a:lnTo>
                  <a:lnTo>
                    <a:pt x="809927" y="1123950"/>
                  </a:lnTo>
                  <a:close/>
                </a:path>
                <a:path w="835660" h="1176020">
                  <a:moveTo>
                    <a:pt x="234962" y="0"/>
                  </a:moveTo>
                  <a:lnTo>
                    <a:pt x="0" y="0"/>
                  </a:lnTo>
                  <a:lnTo>
                    <a:pt x="0" y="1130300"/>
                  </a:lnTo>
                  <a:lnTo>
                    <a:pt x="799042" y="1130300"/>
                  </a:lnTo>
                  <a:lnTo>
                    <a:pt x="809927" y="1123950"/>
                  </a:lnTo>
                  <a:lnTo>
                    <a:pt x="12700" y="1123950"/>
                  </a:lnTo>
                  <a:lnTo>
                    <a:pt x="6350" y="1117600"/>
                  </a:lnTo>
                  <a:lnTo>
                    <a:pt x="12700" y="111760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62" y="6350"/>
                  </a:lnTo>
                  <a:lnTo>
                    <a:pt x="234962" y="0"/>
                  </a:lnTo>
                  <a:close/>
                </a:path>
                <a:path w="835660" h="1176020">
                  <a:moveTo>
                    <a:pt x="824147" y="1117600"/>
                  </a:moveTo>
                  <a:lnTo>
                    <a:pt x="822464" y="1117600"/>
                  </a:lnTo>
                  <a:lnTo>
                    <a:pt x="822464" y="1130300"/>
                  </a:lnTo>
                  <a:lnTo>
                    <a:pt x="824147" y="1130300"/>
                  </a:lnTo>
                  <a:lnTo>
                    <a:pt x="835037" y="1123950"/>
                  </a:lnTo>
                  <a:lnTo>
                    <a:pt x="824147" y="1117600"/>
                  </a:lnTo>
                  <a:close/>
                </a:path>
                <a:path w="835660" h="1176020">
                  <a:moveTo>
                    <a:pt x="819289" y="1118489"/>
                  </a:moveTo>
                  <a:lnTo>
                    <a:pt x="809927" y="1123950"/>
                  </a:lnTo>
                  <a:lnTo>
                    <a:pt x="819289" y="1129411"/>
                  </a:lnTo>
                  <a:lnTo>
                    <a:pt x="819289" y="1118489"/>
                  </a:lnTo>
                  <a:close/>
                </a:path>
                <a:path w="835660" h="1176020">
                  <a:moveTo>
                    <a:pt x="822464" y="1118489"/>
                  </a:moveTo>
                  <a:lnTo>
                    <a:pt x="819289" y="1118489"/>
                  </a:lnTo>
                  <a:lnTo>
                    <a:pt x="819289" y="1129411"/>
                  </a:lnTo>
                  <a:lnTo>
                    <a:pt x="822464" y="1129411"/>
                  </a:lnTo>
                  <a:lnTo>
                    <a:pt x="822464" y="1118489"/>
                  </a:lnTo>
                  <a:close/>
                </a:path>
                <a:path w="835660" h="1176020">
                  <a:moveTo>
                    <a:pt x="12700" y="1117600"/>
                  </a:moveTo>
                  <a:lnTo>
                    <a:pt x="6350" y="1117600"/>
                  </a:lnTo>
                  <a:lnTo>
                    <a:pt x="12700" y="1123950"/>
                  </a:lnTo>
                  <a:lnTo>
                    <a:pt x="12700" y="1117600"/>
                  </a:lnTo>
                  <a:close/>
                </a:path>
                <a:path w="835660" h="1176020">
                  <a:moveTo>
                    <a:pt x="799042" y="1117600"/>
                  </a:moveTo>
                  <a:lnTo>
                    <a:pt x="12700" y="1117600"/>
                  </a:lnTo>
                  <a:lnTo>
                    <a:pt x="12700" y="1123950"/>
                  </a:lnTo>
                  <a:lnTo>
                    <a:pt x="809927" y="1123950"/>
                  </a:lnTo>
                  <a:lnTo>
                    <a:pt x="799042" y="1117600"/>
                  </a:lnTo>
                  <a:close/>
                </a:path>
                <a:path w="835660" h="1176020">
                  <a:moveTo>
                    <a:pt x="746391" y="1072261"/>
                  </a:moveTo>
                  <a:lnTo>
                    <a:pt x="742581" y="1073277"/>
                  </a:lnTo>
                  <a:lnTo>
                    <a:pt x="739025" y="1079373"/>
                  </a:lnTo>
                  <a:lnTo>
                    <a:pt x="740041" y="1083183"/>
                  </a:lnTo>
                  <a:lnTo>
                    <a:pt x="809927" y="1123950"/>
                  </a:lnTo>
                  <a:lnTo>
                    <a:pt x="819289" y="1118489"/>
                  </a:lnTo>
                  <a:lnTo>
                    <a:pt x="822464" y="1118489"/>
                  </a:lnTo>
                  <a:lnTo>
                    <a:pt x="822464" y="1117600"/>
                  </a:lnTo>
                  <a:lnTo>
                    <a:pt x="824147" y="1117600"/>
                  </a:lnTo>
                  <a:lnTo>
                    <a:pt x="746391" y="1072261"/>
                  </a:lnTo>
                  <a:close/>
                </a:path>
                <a:path w="835660" h="117602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835660" h="1176020">
                  <a:moveTo>
                    <a:pt x="234962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62" y="12700"/>
                  </a:lnTo>
                  <a:lnTo>
                    <a:pt x="234962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13104" y="2971037"/>
              <a:ext cx="3253740" cy="18013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5390" y="3011424"/>
              <a:ext cx="3009900" cy="176707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59204" y="2997327"/>
              <a:ext cx="3168396" cy="17160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59204" y="2997327"/>
              <a:ext cx="3168650" cy="1716405"/>
            </a:xfrm>
            <a:custGeom>
              <a:avLst/>
              <a:gdLst/>
              <a:ahLst/>
              <a:cxnLst/>
              <a:rect l="l" t="t" r="r" b="b"/>
              <a:pathLst>
                <a:path w="3168650" h="1716404">
                  <a:moveTo>
                    <a:pt x="0" y="286003"/>
                  </a:moveTo>
                  <a:lnTo>
                    <a:pt x="3742" y="239604"/>
                  </a:lnTo>
                  <a:lnTo>
                    <a:pt x="14577" y="195592"/>
                  </a:lnTo>
                  <a:lnTo>
                    <a:pt x="31917" y="154554"/>
                  </a:lnTo>
                  <a:lnTo>
                    <a:pt x="55172" y="117079"/>
                  </a:lnTo>
                  <a:lnTo>
                    <a:pt x="83756" y="83756"/>
                  </a:lnTo>
                  <a:lnTo>
                    <a:pt x="117079" y="55172"/>
                  </a:lnTo>
                  <a:lnTo>
                    <a:pt x="154554" y="31917"/>
                  </a:lnTo>
                  <a:lnTo>
                    <a:pt x="195592" y="14577"/>
                  </a:lnTo>
                  <a:lnTo>
                    <a:pt x="239604" y="3742"/>
                  </a:lnTo>
                  <a:lnTo>
                    <a:pt x="286003" y="0"/>
                  </a:lnTo>
                  <a:lnTo>
                    <a:pt x="2882392" y="0"/>
                  </a:lnTo>
                  <a:lnTo>
                    <a:pt x="2928791" y="3742"/>
                  </a:lnTo>
                  <a:lnTo>
                    <a:pt x="2972803" y="14577"/>
                  </a:lnTo>
                  <a:lnTo>
                    <a:pt x="3013841" y="31917"/>
                  </a:lnTo>
                  <a:lnTo>
                    <a:pt x="3051316" y="55172"/>
                  </a:lnTo>
                  <a:lnTo>
                    <a:pt x="3084639" y="83756"/>
                  </a:lnTo>
                  <a:lnTo>
                    <a:pt x="3113223" y="117079"/>
                  </a:lnTo>
                  <a:lnTo>
                    <a:pt x="3136478" y="154554"/>
                  </a:lnTo>
                  <a:lnTo>
                    <a:pt x="3153818" y="195592"/>
                  </a:lnTo>
                  <a:lnTo>
                    <a:pt x="3164653" y="239604"/>
                  </a:lnTo>
                  <a:lnTo>
                    <a:pt x="3168396" y="286003"/>
                  </a:lnTo>
                  <a:lnTo>
                    <a:pt x="3168396" y="1430020"/>
                  </a:lnTo>
                  <a:lnTo>
                    <a:pt x="3164653" y="1476419"/>
                  </a:lnTo>
                  <a:lnTo>
                    <a:pt x="3153818" y="1520431"/>
                  </a:lnTo>
                  <a:lnTo>
                    <a:pt x="3136478" y="1561469"/>
                  </a:lnTo>
                  <a:lnTo>
                    <a:pt x="3113223" y="1598944"/>
                  </a:lnTo>
                  <a:lnTo>
                    <a:pt x="3084639" y="1632267"/>
                  </a:lnTo>
                  <a:lnTo>
                    <a:pt x="3051316" y="1660851"/>
                  </a:lnTo>
                  <a:lnTo>
                    <a:pt x="3013841" y="1684106"/>
                  </a:lnTo>
                  <a:lnTo>
                    <a:pt x="2972803" y="1701446"/>
                  </a:lnTo>
                  <a:lnTo>
                    <a:pt x="2928791" y="1712281"/>
                  </a:lnTo>
                  <a:lnTo>
                    <a:pt x="2882392" y="1716024"/>
                  </a:lnTo>
                  <a:lnTo>
                    <a:pt x="286003" y="1716024"/>
                  </a:lnTo>
                  <a:lnTo>
                    <a:pt x="239604" y="1712281"/>
                  </a:lnTo>
                  <a:lnTo>
                    <a:pt x="195592" y="1701446"/>
                  </a:lnTo>
                  <a:lnTo>
                    <a:pt x="154554" y="1684106"/>
                  </a:lnTo>
                  <a:lnTo>
                    <a:pt x="117079" y="1660851"/>
                  </a:lnTo>
                  <a:lnTo>
                    <a:pt x="83756" y="1632267"/>
                  </a:lnTo>
                  <a:lnTo>
                    <a:pt x="55172" y="1598944"/>
                  </a:lnTo>
                  <a:lnTo>
                    <a:pt x="31917" y="1561469"/>
                  </a:lnTo>
                  <a:lnTo>
                    <a:pt x="14577" y="1520431"/>
                  </a:lnTo>
                  <a:lnTo>
                    <a:pt x="3742" y="1476419"/>
                  </a:lnTo>
                  <a:lnTo>
                    <a:pt x="0" y="1430020"/>
                  </a:lnTo>
                  <a:lnTo>
                    <a:pt x="0" y="2860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6980" y="1081405"/>
              <a:ext cx="522605" cy="2827020"/>
            </a:xfrm>
            <a:custGeom>
              <a:avLst/>
              <a:gdLst/>
              <a:ahLst/>
              <a:cxnLst/>
              <a:rect l="l" t="t" r="r" b="b"/>
              <a:pathLst>
                <a:path w="522605" h="2827020">
                  <a:moveTo>
                    <a:pt x="497155" y="2774950"/>
                  </a:moveTo>
                  <a:lnTo>
                    <a:pt x="427291" y="2815717"/>
                  </a:lnTo>
                  <a:lnTo>
                    <a:pt x="426262" y="2819527"/>
                  </a:lnTo>
                  <a:lnTo>
                    <a:pt x="429793" y="2825623"/>
                  </a:lnTo>
                  <a:lnTo>
                    <a:pt x="433679" y="2826639"/>
                  </a:lnTo>
                  <a:lnTo>
                    <a:pt x="511424" y="2781300"/>
                  </a:lnTo>
                  <a:lnTo>
                    <a:pt x="509714" y="2781300"/>
                  </a:lnTo>
                  <a:lnTo>
                    <a:pt x="509714" y="2780411"/>
                  </a:lnTo>
                  <a:lnTo>
                    <a:pt x="506514" y="2780411"/>
                  </a:lnTo>
                  <a:lnTo>
                    <a:pt x="497155" y="2774950"/>
                  </a:lnTo>
                  <a:close/>
                </a:path>
                <a:path w="522605" h="2827020">
                  <a:moveTo>
                    <a:pt x="234950" y="0"/>
                  </a:moveTo>
                  <a:lnTo>
                    <a:pt x="0" y="0"/>
                  </a:lnTo>
                  <a:lnTo>
                    <a:pt x="0" y="2781300"/>
                  </a:lnTo>
                  <a:lnTo>
                    <a:pt x="486273" y="2781300"/>
                  </a:lnTo>
                  <a:lnTo>
                    <a:pt x="497155" y="2774950"/>
                  </a:lnTo>
                  <a:lnTo>
                    <a:pt x="12700" y="2774950"/>
                  </a:lnTo>
                  <a:lnTo>
                    <a:pt x="6350" y="2768600"/>
                  </a:lnTo>
                  <a:lnTo>
                    <a:pt x="12700" y="276860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50" y="6350"/>
                  </a:lnTo>
                  <a:lnTo>
                    <a:pt x="234950" y="0"/>
                  </a:lnTo>
                  <a:close/>
                </a:path>
                <a:path w="522605" h="2827020">
                  <a:moveTo>
                    <a:pt x="511422" y="2768600"/>
                  </a:moveTo>
                  <a:lnTo>
                    <a:pt x="509714" y="2768600"/>
                  </a:lnTo>
                  <a:lnTo>
                    <a:pt x="509714" y="2781300"/>
                  </a:lnTo>
                  <a:lnTo>
                    <a:pt x="511424" y="2781300"/>
                  </a:lnTo>
                  <a:lnTo>
                    <a:pt x="522312" y="2774950"/>
                  </a:lnTo>
                  <a:lnTo>
                    <a:pt x="511422" y="2768600"/>
                  </a:lnTo>
                  <a:close/>
                </a:path>
                <a:path w="522605" h="2827020">
                  <a:moveTo>
                    <a:pt x="506514" y="2769489"/>
                  </a:moveTo>
                  <a:lnTo>
                    <a:pt x="497155" y="2774950"/>
                  </a:lnTo>
                  <a:lnTo>
                    <a:pt x="506514" y="2780411"/>
                  </a:lnTo>
                  <a:lnTo>
                    <a:pt x="506514" y="2769489"/>
                  </a:lnTo>
                  <a:close/>
                </a:path>
                <a:path w="522605" h="2827020">
                  <a:moveTo>
                    <a:pt x="509714" y="2769489"/>
                  </a:moveTo>
                  <a:lnTo>
                    <a:pt x="506514" y="2769489"/>
                  </a:lnTo>
                  <a:lnTo>
                    <a:pt x="506514" y="2780411"/>
                  </a:lnTo>
                  <a:lnTo>
                    <a:pt x="509714" y="2780411"/>
                  </a:lnTo>
                  <a:lnTo>
                    <a:pt x="509714" y="2769489"/>
                  </a:lnTo>
                  <a:close/>
                </a:path>
                <a:path w="522605" h="2827020">
                  <a:moveTo>
                    <a:pt x="12700" y="2768600"/>
                  </a:moveTo>
                  <a:lnTo>
                    <a:pt x="6350" y="2768600"/>
                  </a:lnTo>
                  <a:lnTo>
                    <a:pt x="12700" y="2774950"/>
                  </a:lnTo>
                  <a:lnTo>
                    <a:pt x="12700" y="2768600"/>
                  </a:lnTo>
                  <a:close/>
                </a:path>
                <a:path w="522605" h="2827020">
                  <a:moveTo>
                    <a:pt x="486273" y="2768600"/>
                  </a:moveTo>
                  <a:lnTo>
                    <a:pt x="12700" y="2768600"/>
                  </a:lnTo>
                  <a:lnTo>
                    <a:pt x="12700" y="2774950"/>
                  </a:lnTo>
                  <a:lnTo>
                    <a:pt x="497155" y="2774950"/>
                  </a:lnTo>
                  <a:lnTo>
                    <a:pt x="486273" y="2768600"/>
                  </a:lnTo>
                  <a:close/>
                </a:path>
                <a:path w="522605" h="2827020">
                  <a:moveTo>
                    <a:pt x="433679" y="2723261"/>
                  </a:moveTo>
                  <a:lnTo>
                    <a:pt x="429793" y="2724277"/>
                  </a:lnTo>
                  <a:lnTo>
                    <a:pt x="426262" y="2730373"/>
                  </a:lnTo>
                  <a:lnTo>
                    <a:pt x="427291" y="2734183"/>
                  </a:lnTo>
                  <a:lnTo>
                    <a:pt x="497155" y="2774950"/>
                  </a:lnTo>
                  <a:lnTo>
                    <a:pt x="506514" y="2769489"/>
                  </a:lnTo>
                  <a:lnTo>
                    <a:pt x="509714" y="2769489"/>
                  </a:lnTo>
                  <a:lnTo>
                    <a:pt x="509714" y="2768600"/>
                  </a:lnTo>
                  <a:lnTo>
                    <a:pt x="511422" y="2768600"/>
                  </a:lnTo>
                  <a:lnTo>
                    <a:pt x="433679" y="2723261"/>
                  </a:lnTo>
                  <a:close/>
                </a:path>
                <a:path w="522605" h="282702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522605" h="2827020">
                  <a:moveTo>
                    <a:pt x="234950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583944" y="1620488"/>
          <a:ext cx="6791325" cy="1115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5685">
                <a:tc>
                  <a:txBody>
                    <a:bodyPr/>
                    <a:lstStyle/>
                    <a:p>
                      <a:pPr marL="127000">
                        <a:lnSpc>
                          <a:spcPts val="1770"/>
                        </a:lnSpc>
                      </a:pPr>
                      <a:r>
                        <a:rPr sz="1600" u="heavy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Розчин </a:t>
                      </a:r>
                      <a:r>
                        <a:rPr sz="1600" u="heavy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Люголю</a:t>
                      </a:r>
                      <a:r>
                        <a:rPr sz="1600" u="heavy" spc="5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(водний)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Rp.: Solutionis Lugoli 1 % 100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ml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932180" marR="212090" indent="-36322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D.S. Для змащування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слизової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оболонки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гортані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2404745" algn="l"/>
                        </a:tabLst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Rp.: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Iodi	1,0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83565" marR="657860">
                        <a:lnSpc>
                          <a:spcPct val="100000"/>
                        </a:lnSpc>
                        <a:tabLst>
                          <a:tab pos="2416175" algn="l"/>
                        </a:tabLst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Kalii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iodidi	2,0  Aquae purificatae ad 100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ml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8356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M.D.S. Для змащування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слизової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83565">
                        <a:lnSpc>
                          <a:spcPts val="159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оболонки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гортані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635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997458" y="4749546"/>
            <a:ext cx="7790815" cy="555625"/>
            <a:chOff x="997458" y="4749546"/>
            <a:chExt cx="7790815" cy="555625"/>
          </a:xfrm>
        </p:grpSpPr>
        <p:sp>
          <p:nvSpPr>
            <p:cNvPr id="23" name="object 23"/>
            <p:cNvSpPr/>
            <p:nvPr/>
          </p:nvSpPr>
          <p:spPr>
            <a:xfrm>
              <a:off x="997458" y="4771593"/>
              <a:ext cx="7790688" cy="4427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65731" y="4749546"/>
              <a:ext cx="6489192" cy="55549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43559" y="4797933"/>
              <a:ext cx="7705344" cy="35737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43559" y="4797933"/>
              <a:ext cx="7705725" cy="357505"/>
            </a:xfrm>
            <a:custGeom>
              <a:avLst/>
              <a:gdLst/>
              <a:ahLst/>
              <a:cxnLst/>
              <a:rect l="l" t="t" r="r" b="b"/>
              <a:pathLst>
                <a:path w="7705725" h="357504">
                  <a:moveTo>
                    <a:pt x="0" y="59563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2" y="0"/>
                  </a:lnTo>
                  <a:lnTo>
                    <a:pt x="7645781" y="0"/>
                  </a:lnTo>
                  <a:lnTo>
                    <a:pt x="7668964" y="4681"/>
                  </a:lnTo>
                  <a:lnTo>
                    <a:pt x="7687897" y="17446"/>
                  </a:lnTo>
                  <a:lnTo>
                    <a:pt x="7700662" y="36379"/>
                  </a:lnTo>
                  <a:lnTo>
                    <a:pt x="7705344" y="59563"/>
                  </a:lnTo>
                  <a:lnTo>
                    <a:pt x="7705344" y="297815"/>
                  </a:lnTo>
                  <a:lnTo>
                    <a:pt x="7700662" y="320998"/>
                  </a:lnTo>
                  <a:lnTo>
                    <a:pt x="7687897" y="339931"/>
                  </a:lnTo>
                  <a:lnTo>
                    <a:pt x="7668964" y="352696"/>
                  </a:lnTo>
                  <a:lnTo>
                    <a:pt x="7645781" y="357378"/>
                  </a:lnTo>
                  <a:lnTo>
                    <a:pt x="59562" y="357378"/>
                  </a:lnTo>
                  <a:lnTo>
                    <a:pt x="36379" y="352696"/>
                  </a:lnTo>
                  <a:lnTo>
                    <a:pt x="17446" y="339931"/>
                  </a:lnTo>
                  <a:lnTo>
                    <a:pt x="4681" y="320998"/>
                  </a:lnTo>
                  <a:lnTo>
                    <a:pt x="0" y="297815"/>
                  </a:lnTo>
                  <a:lnTo>
                    <a:pt x="0" y="595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Розчин </a:t>
            </a:r>
            <a:r>
              <a:rPr spc="-20" dirty="0"/>
              <a:t>Люголю </a:t>
            </a:r>
            <a:r>
              <a:rPr spc="-5" dirty="0"/>
              <a:t>на</a:t>
            </a:r>
            <a:r>
              <a:rPr spc="70" dirty="0"/>
              <a:t> </a:t>
            </a:r>
            <a:r>
              <a:rPr spc="-10" dirty="0"/>
              <a:t>гліцерині</a:t>
            </a:r>
          </a:p>
          <a:p>
            <a:pPr marL="231775">
              <a:lnSpc>
                <a:spcPct val="100000"/>
              </a:lnSpc>
              <a:spcBef>
                <a:spcPts val="10"/>
              </a:spcBef>
            </a:pPr>
            <a:r>
              <a:rPr sz="1400" u="none" spc="-5" dirty="0"/>
              <a:t>Rp.: Iodi</a:t>
            </a:r>
            <a:r>
              <a:rPr sz="1400" u="none" spc="-25" dirty="0"/>
              <a:t> </a:t>
            </a:r>
            <a:r>
              <a:rPr sz="1400" u="none" spc="-5" dirty="0"/>
              <a:t>1,0</a:t>
            </a:r>
            <a:endParaRPr sz="1400"/>
          </a:p>
          <a:p>
            <a:pPr marL="625475">
              <a:lnSpc>
                <a:spcPct val="100000"/>
              </a:lnSpc>
            </a:pPr>
            <a:r>
              <a:rPr sz="1400" u="none" spc="-5" dirty="0"/>
              <a:t>Kalii iodidi</a:t>
            </a:r>
            <a:r>
              <a:rPr sz="1400" u="none" spc="-65" dirty="0"/>
              <a:t> </a:t>
            </a:r>
            <a:r>
              <a:rPr sz="1400" u="none" dirty="0"/>
              <a:t>2,0</a:t>
            </a:r>
            <a:endParaRPr sz="1400"/>
          </a:p>
          <a:p>
            <a:pPr marL="625475" marR="4462780" indent="-10160">
              <a:lnSpc>
                <a:spcPct val="100000"/>
              </a:lnSpc>
            </a:pPr>
            <a:r>
              <a:rPr sz="1400" u="none" spc="-5" dirty="0"/>
              <a:t>Aquae purificatae 3</a:t>
            </a:r>
            <a:r>
              <a:rPr sz="1400" u="none" spc="-65" dirty="0"/>
              <a:t> </a:t>
            </a:r>
            <a:r>
              <a:rPr sz="1400" u="none" spc="-5" dirty="0"/>
              <a:t>ml  Glycerini</a:t>
            </a:r>
            <a:r>
              <a:rPr sz="1400" u="none" spc="-25" dirty="0"/>
              <a:t> </a:t>
            </a:r>
            <a:r>
              <a:rPr sz="1400" u="none" spc="-5" dirty="0"/>
              <a:t>94,0</a:t>
            </a:r>
            <a:endParaRPr sz="1400"/>
          </a:p>
          <a:p>
            <a:pPr marL="231775" marR="4084954" indent="393700">
              <a:lnSpc>
                <a:spcPct val="100000"/>
              </a:lnSpc>
            </a:pPr>
            <a:r>
              <a:rPr sz="1400" u="none" spc="-5" dirty="0"/>
              <a:t>M. </a:t>
            </a:r>
            <a:r>
              <a:rPr sz="1400" u="none" spc="-10" dirty="0"/>
              <a:t>D. </a:t>
            </a:r>
            <a:r>
              <a:rPr sz="1400" u="none" spc="-5" dirty="0"/>
              <a:t>S. Для </a:t>
            </a:r>
            <a:r>
              <a:rPr sz="1400" u="none" spc="-10" dirty="0"/>
              <a:t>тампонів </a:t>
            </a:r>
            <a:r>
              <a:rPr sz="1400" u="none" spc="-5" dirty="0"/>
              <a:t>при  </a:t>
            </a:r>
            <a:r>
              <a:rPr sz="1400" u="none" spc="-15" dirty="0"/>
              <a:t>вульвовагініті</a:t>
            </a:r>
            <a:endParaRPr sz="1400"/>
          </a:p>
          <a:p>
            <a:pPr marL="219075">
              <a:lnSpc>
                <a:spcPct val="100000"/>
              </a:lnSpc>
              <a:spcBef>
                <a:spcPts val="10"/>
              </a:spcBef>
            </a:pPr>
            <a:endParaRPr sz="1500"/>
          </a:p>
          <a:p>
            <a:pPr marL="697230">
              <a:lnSpc>
                <a:spcPct val="100000"/>
              </a:lnSpc>
            </a:pPr>
            <a:r>
              <a:rPr sz="1800" b="1" u="none" dirty="0">
                <a:latin typeface="Arial"/>
                <a:cs typeface="Arial"/>
              </a:rPr>
              <a:t>Для внутрішнього </a:t>
            </a:r>
            <a:r>
              <a:rPr sz="1800" b="1" u="none" spc="-10" dirty="0">
                <a:latin typeface="Arial"/>
                <a:cs typeface="Arial"/>
              </a:rPr>
              <a:t>застосування </a:t>
            </a:r>
            <a:r>
              <a:rPr i="1" u="none" dirty="0">
                <a:latin typeface="Arial"/>
                <a:cs typeface="Arial"/>
              </a:rPr>
              <a:t>– </a:t>
            </a:r>
            <a:r>
              <a:rPr sz="1800" b="1" u="none" dirty="0">
                <a:latin typeface="Arial"/>
                <a:cs typeface="Arial"/>
              </a:rPr>
              <a:t>5 % </a:t>
            </a:r>
            <a:r>
              <a:rPr sz="1800" b="1" u="none" spc="-20" dirty="0">
                <a:latin typeface="Arial"/>
                <a:cs typeface="Arial"/>
              </a:rPr>
              <a:t>розчин</a:t>
            </a:r>
            <a:r>
              <a:rPr sz="1800" b="1" u="none" spc="-80" dirty="0">
                <a:latin typeface="Arial"/>
                <a:cs typeface="Arial"/>
              </a:rPr>
              <a:t> </a:t>
            </a:r>
            <a:r>
              <a:rPr sz="1800" b="1" u="none" spc="-20" dirty="0">
                <a:latin typeface="Arial"/>
                <a:cs typeface="Arial"/>
              </a:rPr>
              <a:t>Люголю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08596" y="5159502"/>
            <a:ext cx="8335645" cy="1632585"/>
            <a:chOff x="808596" y="5159502"/>
            <a:chExt cx="8335645" cy="1632585"/>
          </a:xfrm>
        </p:grpSpPr>
        <p:sp>
          <p:nvSpPr>
            <p:cNvPr id="29" name="object 29"/>
            <p:cNvSpPr/>
            <p:nvPr/>
          </p:nvSpPr>
          <p:spPr>
            <a:xfrm>
              <a:off x="808596" y="5257927"/>
              <a:ext cx="763905" cy="937894"/>
            </a:xfrm>
            <a:custGeom>
              <a:avLst/>
              <a:gdLst/>
              <a:ahLst/>
              <a:cxnLst/>
              <a:rect l="l" t="t" r="r" b="b"/>
              <a:pathLst>
                <a:path w="763905" h="937895">
                  <a:moveTo>
                    <a:pt x="738380" y="885825"/>
                  </a:moveTo>
                  <a:lnTo>
                    <a:pt x="668540" y="926553"/>
                  </a:lnTo>
                  <a:lnTo>
                    <a:pt x="667524" y="930440"/>
                  </a:lnTo>
                  <a:lnTo>
                    <a:pt x="671080" y="936498"/>
                  </a:lnTo>
                  <a:lnTo>
                    <a:pt x="675017" y="937526"/>
                  </a:lnTo>
                  <a:lnTo>
                    <a:pt x="752776" y="892175"/>
                  </a:lnTo>
                  <a:lnTo>
                    <a:pt x="750963" y="892175"/>
                  </a:lnTo>
                  <a:lnTo>
                    <a:pt x="750963" y="891311"/>
                  </a:lnTo>
                  <a:lnTo>
                    <a:pt x="747788" y="891311"/>
                  </a:lnTo>
                  <a:lnTo>
                    <a:pt x="738380" y="885825"/>
                  </a:lnTo>
                  <a:close/>
                </a:path>
                <a:path w="763905" h="937895">
                  <a:moveTo>
                    <a:pt x="234962" y="0"/>
                  </a:moveTo>
                  <a:lnTo>
                    <a:pt x="0" y="0"/>
                  </a:lnTo>
                  <a:lnTo>
                    <a:pt x="0" y="892175"/>
                  </a:lnTo>
                  <a:lnTo>
                    <a:pt x="727492" y="892175"/>
                  </a:lnTo>
                  <a:lnTo>
                    <a:pt x="738380" y="885825"/>
                  </a:lnTo>
                  <a:lnTo>
                    <a:pt x="12700" y="885825"/>
                  </a:lnTo>
                  <a:lnTo>
                    <a:pt x="6350" y="879475"/>
                  </a:lnTo>
                  <a:lnTo>
                    <a:pt x="12700" y="879475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62" y="6350"/>
                  </a:lnTo>
                  <a:lnTo>
                    <a:pt x="234962" y="0"/>
                  </a:lnTo>
                  <a:close/>
                </a:path>
                <a:path w="763905" h="937895">
                  <a:moveTo>
                    <a:pt x="752778" y="879475"/>
                  </a:moveTo>
                  <a:lnTo>
                    <a:pt x="750963" y="879475"/>
                  </a:lnTo>
                  <a:lnTo>
                    <a:pt x="750963" y="892175"/>
                  </a:lnTo>
                  <a:lnTo>
                    <a:pt x="752776" y="892175"/>
                  </a:lnTo>
                  <a:lnTo>
                    <a:pt x="763663" y="885825"/>
                  </a:lnTo>
                  <a:lnTo>
                    <a:pt x="752778" y="879475"/>
                  </a:lnTo>
                  <a:close/>
                </a:path>
                <a:path w="763905" h="937895">
                  <a:moveTo>
                    <a:pt x="747788" y="880338"/>
                  </a:moveTo>
                  <a:lnTo>
                    <a:pt x="738380" y="885825"/>
                  </a:lnTo>
                  <a:lnTo>
                    <a:pt x="747788" y="891311"/>
                  </a:lnTo>
                  <a:lnTo>
                    <a:pt x="747788" y="880338"/>
                  </a:lnTo>
                  <a:close/>
                </a:path>
                <a:path w="763905" h="937895">
                  <a:moveTo>
                    <a:pt x="750963" y="880338"/>
                  </a:moveTo>
                  <a:lnTo>
                    <a:pt x="747788" y="880338"/>
                  </a:lnTo>
                  <a:lnTo>
                    <a:pt x="747788" y="891311"/>
                  </a:lnTo>
                  <a:lnTo>
                    <a:pt x="750963" y="891311"/>
                  </a:lnTo>
                  <a:lnTo>
                    <a:pt x="750963" y="880338"/>
                  </a:lnTo>
                  <a:close/>
                </a:path>
                <a:path w="763905" h="937895">
                  <a:moveTo>
                    <a:pt x="12700" y="879475"/>
                  </a:moveTo>
                  <a:lnTo>
                    <a:pt x="6350" y="879475"/>
                  </a:lnTo>
                  <a:lnTo>
                    <a:pt x="12700" y="885825"/>
                  </a:lnTo>
                  <a:lnTo>
                    <a:pt x="12700" y="879475"/>
                  </a:lnTo>
                  <a:close/>
                </a:path>
                <a:path w="763905" h="937895">
                  <a:moveTo>
                    <a:pt x="727492" y="879475"/>
                  </a:moveTo>
                  <a:lnTo>
                    <a:pt x="12700" y="879475"/>
                  </a:lnTo>
                  <a:lnTo>
                    <a:pt x="12700" y="885825"/>
                  </a:lnTo>
                  <a:lnTo>
                    <a:pt x="738380" y="885825"/>
                  </a:lnTo>
                  <a:lnTo>
                    <a:pt x="727492" y="879475"/>
                  </a:lnTo>
                  <a:close/>
                </a:path>
                <a:path w="763905" h="937895">
                  <a:moveTo>
                    <a:pt x="675017" y="834123"/>
                  </a:moveTo>
                  <a:lnTo>
                    <a:pt x="671080" y="835139"/>
                  </a:lnTo>
                  <a:lnTo>
                    <a:pt x="667524" y="841197"/>
                  </a:lnTo>
                  <a:lnTo>
                    <a:pt x="668540" y="845096"/>
                  </a:lnTo>
                  <a:lnTo>
                    <a:pt x="738380" y="885825"/>
                  </a:lnTo>
                  <a:lnTo>
                    <a:pt x="747788" y="880338"/>
                  </a:lnTo>
                  <a:lnTo>
                    <a:pt x="750963" y="880338"/>
                  </a:lnTo>
                  <a:lnTo>
                    <a:pt x="750963" y="879475"/>
                  </a:lnTo>
                  <a:lnTo>
                    <a:pt x="752778" y="879475"/>
                  </a:lnTo>
                  <a:lnTo>
                    <a:pt x="675017" y="834123"/>
                  </a:lnTo>
                  <a:close/>
                </a:path>
                <a:path w="763905" h="937895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763905" h="937895">
                  <a:moveTo>
                    <a:pt x="234962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62" y="12700"/>
                  </a:lnTo>
                  <a:lnTo>
                    <a:pt x="234962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21402" y="5203680"/>
              <a:ext cx="3666744" cy="158800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78552" y="5159502"/>
              <a:ext cx="3965448" cy="151561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67503" y="5229987"/>
              <a:ext cx="3581400" cy="150266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67503" y="5229987"/>
              <a:ext cx="3581400" cy="1503045"/>
            </a:xfrm>
            <a:custGeom>
              <a:avLst/>
              <a:gdLst/>
              <a:ahLst/>
              <a:cxnLst/>
              <a:rect l="l" t="t" r="r" b="b"/>
              <a:pathLst>
                <a:path w="3581400" h="1503045">
                  <a:moveTo>
                    <a:pt x="0" y="250444"/>
                  </a:moveTo>
                  <a:lnTo>
                    <a:pt x="4035" y="205429"/>
                  </a:lnTo>
                  <a:lnTo>
                    <a:pt x="15669" y="163061"/>
                  </a:lnTo>
                  <a:lnTo>
                    <a:pt x="34195" y="124046"/>
                  </a:lnTo>
                  <a:lnTo>
                    <a:pt x="58905" y="89091"/>
                  </a:lnTo>
                  <a:lnTo>
                    <a:pt x="89091" y="58905"/>
                  </a:lnTo>
                  <a:lnTo>
                    <a:pt x="124046" y="34195"/>
                  </a:lnTo>
                  <a:lnTo>
                    <a:pt x="163061" y="15669"/>
                  </a:lnTo>
                  <a:lnTo>
                    <a:pt x="205429" y="4035"/>
                  </a:lnTo>
                  <a:lnTo>
                    <a:pt x="250444" y="0"/>
                  </a:lnTo>
                  <a:lnTo>
                    <a:pt x="3330955" y="0"/>
                  </a:lnTo>
                  <a:lnTo>
                    <a:pt x="3375970" y="4035"/>
                  </a:lnTo>
                  <a:lnTo>
                    <a:pt x="3418338" y="15669"/>
                  </a:lnTo>
                  <a:lnTo>
                    <a:pt x="3457353" y="34195"/>
                  </a:lnTo>
                  <a:lnTo>
                    <a:pt x="3492308" y="58905"/>
                  </a:lnTo>
                  <a:lnTo>
                    <a:pt x="3522494" y="89091"/>
                  </a:lnTo>
                  <a:lnTo>
                    <a:pt x="3547204" y="124046"/>
                  </a:lnTo>
                  <a:lnTo>
                    <a:pt x="3565730" y="163061"/>
                  </a:lnTo>
                  <a:lnTo>
                    <a:pt x="3577364" y="205429"/>
                  </a:lnTo>
                  <a:lnTo>
                    <a:pt x="3581400" y="250444"/>
                  </a:lnTo>
                  <a:lnTo>
                    <a:pt x="3581400" y="1252220"/>
                  </a:lnTo>
                  <a:lnTo>
                    <a:pt x="3577364" y="1297237"/>
                  </a:lnTo>
                  <a:lnTo>
                    <a:pt x="3565730" y="1339607"/>
                  </a:lnTo>
                  <a:lnTo>
                    <a:pt x="3547204" y="1378623"/>
                  </a:lnTo>
                  <a:lnTo>
                    <a:pt x="3522494" y="1413577"/>
                  </a:lnTo>
                  <a:lnTo>
                    <a:pt x="3492308" y="1443761"/>
                  </a:lnTo>
                  <a:lnTo>
                    <a:pt x="3457353" y="1468469"/>
                  </a:lnTo>
                  <a:lnTo>
                    <a:pt x="3418338" y="1486994"/>
                  </a:lnTo>
                  <a:lnTo>
                    <a:pt x="3375970" y="1498627"/>
                  </a:lnTo>
                  <a:lnTo>
                    <a:pt x="3330955" y="1502662"/>
                  </a:lnTo>
                  <a:lnTo>
                    <a:pt x="250444" y="1502662"/>
                  </a:lnTo>
                  <a:lnTo>
                    <a:pt x="205429" y="1498627"/>
                  </a:lnTo>
                  <a:lnTo>
                    <a:pt x="163061" y="1486994"/>
                  </a:lnTo>
                  <a:lnTo>
                    <a:pt x="124046" y="1468469"/>
                  </a:lnTo>
                  <a:lnTo>
                    <a:pt x="89091" y="1443761"/>
                  </a:lnTo>
                  <a:lnTo>
                    <a:pt x="58905" y="1413577"/>
                  </a:lnTo>
                  <a:lnTo>
                    <a:pt x="34195" y="1378623"/>
                  </a:lnTo>
                  <a:lnTo>
                    <a:pt x="15669" y="1339607"/>
                  </a:lnTo>
                  <a:lnTo>
                    <a:pt x="4035" y="1297237"/>
                  </a:lnTo>
                  <a:lnTo>
                    <a:pt x="0" y="1252220"/>
                  </a:lnTo>
                  <a:lnTo>
                    <a:pt x="0" y="2504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13934" y="5217414"/>
            <a:ext cx="32086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Rp.: </a:t>
            </a:r>
            <a:r>
              <a:rPr sz="1400" dirty="0">
                <a:latin typeface="Arial"/>
                <a:cs typeface="Arial"/>
              </a:rPr>
              <a:t>Iodi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1,0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Kalii iodidi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2,0</a:t>
            </a:r>
            <a:endParaRPr sz="1400">
              <a:latin typeface="Arial"/>
              <a:cs typeface="Arial"/>
            </a:endParaRPr>
          </a:p>
          <a:p>
            <a:pPr marL="39560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Aquae purificatae ad 20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5765" marR="508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M. </a:t>
            </a:r>
            <a:r>
              <a:rPr sz="1400" spc="-10" dirty="0">
                <a:latin typeface="Arial"/>
                <a:cs typeface="Arial"/>
              </a:rPr>
              <a:t>D. </a:t>
            </a:r>
            <a:r>
              <a:rPr sz="1400" spc="-5" dirty="0">
                <a:latin typeface="Arial"/>
                <a:cs typeface="Arial"/>
              </a:rPr>
              <a:t>S. По 5-7 </a:t>
            </a:r>
            <a:r>
              <a:rPr sz="1400" spc="-10" dirty="0">
                <a:latin typeface="Arial"/>
                <a:cs typeface="Arial"/>
              </a:rPr>
              <a:t>крапель </a:t>
            </a:r>
            <a:r>
              <a:rPr sz="1400" spc="-5" dirty="0">
                <a:latin typeface="Arial"/>
                <a:cs typeface="Arial"/>
              </a:rPr>
              <a:t>на </a:t>
            </a:r>
            <a:r>
              <a:rPr sz="1400" spc="-10" dirty="0">
                <a:latin typeface="Arial"/>
                <a:cs typeface="Arial"/>
              </a:rPr>
              <a:t>молоці  </a:t>
            </a:r>
            <a:r>
              <a:rPr sz="1400" spc="-5" dirty="0">
                <a:latin typeface="Arial"/>
                <a:cs typeface="Arial"/>
              </a:rPr>
              <a:t>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 день при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ендемічному</a:t>
            </a:r>
            <a:endParaRPr sz="1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зобі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524000" y="5230393"/>
            <a:ext cx="4236085" cy="1454150"/>
            <a:chOff x="1524000" y="5230393"/>
            <a:chExt cx="4236085" cy="1454150"/>
          </a:xfrm>
        </p:grpSpPr>
        <p:sp>
          <p:nvSpPr>
            <p:cNvPr id="36" name="object 36"/>
            <p:cNvSpPr/>
            <p:nvPr/>
          </p:nvSpPr>
          <p:spPr>
            <a:xfrm>
              <a:off x="1524000" y="5230393"/>
              <a:ext cx="3522726" cy="145389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24761" y="5362956"/>
              <a:ext cx="4235196" cy="108891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70101" y="5256657"/>
              <a:ext cx="3437382" cy="136855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70101" y="5256657"/>
              <a:ext cx="3437890" cy="1369060"/>
            </a:xfrm>
            <a:custGeom>
              <a:avLst/>
              <a:gdLst/>
              <a:ahLst/>
              <a:cxnLst/>
              <a:rect l="l" t="t" r="r" b="b"/>
              <a:pathLst>
                <a:path w="3437890" h="1369059">
                  <a:moveTo>
                    <a:pt x="0" y="228092"/>
                  </a:moveTo>
                  <a:lnTo>
                    <a:pt x="4633" y="182119"/>
                  </a:lnTo>
                  <a:lnTo>
                    <a:pt x="17922" y="139303"/>
                  </a:lnTo>
                  <a:lnTo>
                    <a:pt x="38951" y="100558"/>
                  </a:lnTo>
                  <a:lnTo>
                    <a:pt x="66802" y="66802"/>
                  </a:lnTo>
                  <a:lnTo>
                    <a:pt x="100558" y="38951"/>
                  </a:lnTo>
                  <a:lnTo>
                    <a:pt x="139303" y="17922"/>
                  </a:lnTo>
                  <a:lnTo>
                    <a:pt x="182119" y="4633"/>
                  </a:lnTo>
                  <a:lnTo>
                    <a:pt x="228092" y="0"/>
                  </a:lnTo>
                  <a:lnTo>
                    <a:pt x="3209290" y="0"/>
                  </a:lnTo>
                  <a:lnTo>
                    <a:pt x="3255262" y="4633"/>
                  </a:lnTo>
                  <a:lnTo>
                    <a:pt x="3298078" y="17922"/>
                  </a:lnTo>
                  <a:lnTo>
                    <a:pt x="3336823" y="38951"/>
                  </a:lnTo>
                  <a:lnTo>
                    <a:pt x="3370580" y="66802"/>
                  </a:lnTo>
                  <a:lnTo>
                    <a:pt x="3398430" y="100558"/>
                  </a:lnTo>
                  <a:lnTo>
                    <a:pt x="3419459" y="139303"/>
                  </a:lnTo>
                  <a:lnTo>
                    <a:pt x="3432748" y="182119"/>
                  </a:lnTo>
                  <a:lnTo>
                    <a:pt x="3437382" y="228092"/>
                  </a:lnTo>
                  <a:lnTo>
                    <a:pt x="3437382" y="1140460"/>
                  </a:lnTo>
                  <a:lnTo>
                    <a:pt x="3432748" y="1186428"/>
                  </a:lnTo>
                  <a:lnTo>
                    <a:pt x="3419459" y="1229243"/>
                  </a:lnTo>
                  <a:lnTo>
                    <a:pt x="3398430" y="1267988"/>
                  </a:lnTo>
                  <a:lnTo>
                    <a:pt x="3370580" y="1301745"/>
                  </a:lnTo>
                  <a:lnTo>
                    <a:pt x="3336823" y="1329597"/>
                  </a:lnTo>
                  <a:lnTo>
                    <a:pt x="3298078" y="1350627"/>
                  </a:lnTo>
                  <a:lnTo>
                    <a:pt x="3255262" y="1363917"/>
                  </a:lnTo>
                  <a:lnTo>
                    <a:pt x="3209290" y="1368552"/>
                  </a:lnTo>
                  <a:lnTo>
                    <a:pt x="228092" y="1368552"/>
                  </a:lnTo>
                  <a:lnTo>
                    <a:pt x="182119" y="1363917"/>
                  </a:lnTo>
                  <a:lnTo>
                    <a:pt x="139303" y="1350627"/>
                  </a:lnTo>
                  <a:lnTo>
                    <a:pt x="100558" y="1329597"/>
                  </a:lnTo>
                  <a:lnTo>
                    <a:pt x="66801" y="1301745"/>
                  </a:lnTo>
                  <a:lnTo>
                    <a:pt x="38951" y="1267988"/>
                  </a:lnTo>
                  <a:lnTo>
                    <a:pt x="17922" y="1229243"/>
                  </a:lnTo>
                  <a:lnTo>
                    <a:pt x="4633" y="1186428"/>
                  </a:lnTo>
                  <a:lnTo>
                    <a:pt x="0" y="1140460"/>
                  </a:lnTo>
                  <a:lnTo>
                    <a:pt x="0" y="22809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660398" y="5420359"/>
            <a:ext cx="308610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Rp.: Solutionis Lugoli 5 % 20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D.S. По 5-7 </a:t>
            </a:r>
            <a:r>
              <a:rPr sz="1400" spc="-10" dirty="0">
                <a:latin typeface="Arial"/>
                <a:cs typeface="Arial"/>
              </a:rPr>
              <a:t>крапель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молоці</a:t>
            </a:r>
            <a:endParaRPr sz="1400">
              <a:latin typeface="Arial"/>
              <a:cs typeface="Arial"/>
            </a:endParaRPr>
          </a:p>
          <a:p>
            <a:pPr marL="975994" marR="5080" indent="-57023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 день при ендемічному  </a:t>
            </a:r>
            <a:r>
              <a:rPr sz="1400" spc="-10" dirty="0">
                <a:latin typeface="Arial"/>
                <a:cs typeface="Arial"/>
              </a:rPr>
              <a:t>зобі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375147" y="3008376"/>
            <a:ext cx="2221229" cy="154914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4698" y="740663"/>
            <a:ext cx="584898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6350" algn="l"/>
              </a:tabLst>
            </a:pPr>
            <a:r>
              <a:rPr sz="1700" b="1" spc="-5" dirty="0">
                <a:latin typeface="Arial"/>
                <a:cs typeface="Arial"/>
              </a:rPr>
              <a:t>Rp.: </a:t>
            </a:r>
            <a:r>
              <a:rPr sz="1700" b="1" spc="4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Solutionis</a:t>
            </a:r>
            <a:r>
              <a:rPr sz="1700" b="1" spc="3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Lugoli	20</a:t>
            </a:r>
            <a:r>
              <a:rPr sz="1700" b="1" spc="1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ml</a:t>
            </a:r>
            <a:endParaRPr sz="1700">
              <a:latin typeface="Arial"/>
              <a:cs typeface="Arial"/>
            </a:endParaRPr>
          </a:p>
          <a:p>
            <a:pPr marL="468630">
              <a:lnSpc>
                <a:spcPct val="100000"/>
              </a:lnSpc>
            </a:pPr>
            <a:r>
              <a:rPr sz="1700" b="1" spc="-5" dirty="0">
                <a:latin typeface="Arial"/>
                <a:cs typeface="Arial"/>
              </a:rPr>
              <a:t>Da. Signa. По 7 </a:t>
            </a:r>
            <a:r>
              <a:rPr sz="1700" b="1" spc="-10" dirty="0">
                <a:latin typeface="Arial"/>
                <a:cs typeface="Arial"/>
              </a:rPr>
              <a:t>крапель </a:t>
            </a:r>
            <a:r>
              <a:rPr sz="1700" b="1" spc="-5" dirty="0">
                <a:latin typeface="Arial"/>
                <a:cs typeface="Arial"/>
              </a:rPr>
              <a:t>на </a:t>
            </a:r>
            <a:r>
              <a:rPr sz="1700" b="1" spc="-20" dirty="0">
                <a:latin typeface="Arial"/>
                <a:cs typeface="Arial"/>
              </a:rPr>
              <a:t>молоці </a:t>
            </a:r>
            <a:r>
              <a:rPr sz="1700" b="1" spc="-5" dirty="0">
                <a:latin typeface="Arial"/>
                <a:cs typeface="Arial"/>
              </a:rPr>
              <a:t>3 </a:t>
            </a:r>
            <a:r>
              <a:rPr sz="1700" b="1" dirty="0">
                <a:latin typeface="Arial"/>
                <a:cs typeface="Arial"/>
              </a:rPr>
              <a:t>рази </a:t>
            </a:r>
            <a:r>
              <a:rPr sz="1700" b="1" spc="-5" dirty="0">
                <a:latin typeface="Arial"/>
                <a:cs typeface="Arial"/>
              </a:rPr>
              <a:t>на</a:t>
            </a:r>
            <a:r>
              <a:rPr sz="1700" b="1" spc="9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день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58061"/>
            <a:ext cx="8985250" cy="208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ПЕРЕВІРКА </a:t>
            </a:r>
            <a:r>
              <a:rPr sz="1800" b="1" spc="-5" dirty="0">
                <a:latin typeface="Arial"/>
                <a:cs typeface="Arial"/>
              </a:rPr>
              <a:t>ДОЗ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ЙОДУ</a:t>
            </a:r>
            <a:endParaRPr sz="1800">
              <a:latin typeface="Arial"/>
              <a:cs typeface="Arial"/>
            </a:endParaRPr>
          </a:p>
          <a:p>
            <a:pPr marL="551815" marR="5080" indent="-539750">
              <a:lnSpc>
                <a:spcPct val="80000"/>
              </a:lnSpc>
              <a:spcBef>
                <a:spcPts val="409"/>
              </a:spcBef>
            </a:pPr>
            <a:r>
              <a:rPr sz="1700" b="1" spc="-15" dirty="0">
                <a:latin typeface="Arial"/>
                <a:cs typeface="Arial"/>
              </a:rPr>
              <a:t>Йод </a:t>
            </a:r>
            <a:r>
              <a:rPr sz="1700" spc="-5" dirty="0">
                <a:latin typeface="Arial"/>
                <a:cs typeface="Arial"/>
              </a:rPr>
              <a:t>– </a:t>
            </a:r>
            <a:r>
              <a:rPr sz="1700" spc="-10" dirty="0">
                <a:latin typeface="Arial"/>
                <a:cs typeface="Arial"/>
              </a:rPr>
              <a:t>сильнодіюча речовина. </a:t>
            </a:r>
            <a:r>
              <a:rPr sz="1700" spc="-5" dirty="0">
                <a:latin typeface="Arial"/>
                <a:cs typeface="Arial"/>
              </a:rPr>
              <a:t>У </a:t>
            </a:r>
            <a:r>
              <a:rPr sz="1700" spc="-45" dirty="0">
                <a:latin typeface="Arial"/>
                <a:cs typeface="Arial"/>
              </a:rPr>
              <a:t>ДФУ </a:t>
            </a:r>
            <a:r>
              <a:rPr sz="1700" spc="-5" dirty="0">
                <a:latin typeface="Arial"/>
                <a:cs typeface="Arial"/>
              </a:rPr>
              <a:t>(доп. 2) </a:t>
            </a:r>
            <a:r>
              <a:rPr sz="1700" spc="-15" dirty="0">
                <a:latin typeface="Arial"/>
                <a:cs typeface="Arial"/>
              </a:rPr>
              <a:t>наведені </a:t>
            </a:r>
            <a:r>
              <a:rPr sz="1700" spc="-5" dirty="0">
                <a:latin typeface="Arial"/>
                <a:cs typeface="Arial"/>
              </a:rPr>
              <a:t>вищі </a:t>
            </a:r>
            <a:r>
              <a:rPr sz="1700" spc="-10" dirty="0">
                <a:latin typeface="Arial"/>
                <a:cs typeface="Arial"/>
              </a:rPr>
              <a:t>разові </a:t>
            </a:r>
            <a:r>
              <a:rPr sz="1700" spc="-5" dirty="0">
                <a:latin typeface="Arial"/>
                <a:cs typeface="Arial"/>
              </a:rPr>
              <a:t>і вищі добові </a:t>
            </a:r>
            <a:r>
              <a:rPr sz="1700" spc="-10" dirty="0">
                <a:latin typeface="Arial"/>
                <a:cs typeface="Arial"/>
              </a:rPr>
              <a:t>дози для 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5" dirty="0">
                <a:latin typeface="Arial"/>
                <a:cs typeface="Arial"/>
              </a:rPr>
              <a:t>%-го спиртового розчину йоду </a:t>
            </a:r>
            <a:r>
              <a:rPr sz="1700" spc="-5" dirty="0">
                <a:latin typeface="Arial"/>
                <a:cs typeface="Arial"/>
              </a:rPr>
              <a:t>в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краплях.</a:t>
            </a:r>
            <a:endParaRPr sz="1700">
              <a:latin typeface="Arial"/>
              <a:cs typeface="Arial"/>
            </a:endParaRPr>
          </a:p>
          <a:p>
            <a:pPr marL="551815">
              <a:lnSpc>
                <a:spcPts val="1835"/>
              </a:lnSpc>
            </a:pPr>
            <a:r>
              <a:rPr sz="1700" dirty="0">
                <a:latin typeface="Arial"/>
                <a:cs typeface="Arial"/>
              </a:rPr>
              <a:t>В </a:t>
            </a:r>
            <a:r>
              <a:rPr sz="1700" spc="-20" dirty="0">
                <a:latin typeface="Arial"/>
                <a:cs typeface="Arial"/>
              </a:rPr>
              <a:t>таблиці </a:t>
            </a:r>
            <a:r>
              <a:rPr sz="1700" spc="-10" dirty="0">
                <a:latin typeface="Arial"/>
                <a:cs typeface="Arial"/>
              </a:rPr>
              <a:t>крапель </a:t>
            </a:r>
            <a:r>
              <a:rPr sz="1700" spc="-15" dirty="0">
                <a:latin typeface="Arial"/>
                <a:cs typeface="Arial"/>
              </a:rPr>
              <a:t>наведені </a:t>
            </a:r>
            <a:r>
              <a:rPr sz="1700" spc="-5" dirty="0">
                <a:latin typeface="Arial"/>
                <a:cs typeface="Arial"/>
              </a:rPr>
              <a:t>дані </a:t>
            </a:r>
            <a:r>
              <a:rPr sz="1700" dirty="0">
                <a:latin typeface="Arial"/>
                <a:cs typeface="Arial"/>
              </a:rPr>
              <a:t>тільки </a:t>
            </a:r>
            <a:r>
              <a:rPr sz="1700" spc="-5" dirty="0">
                <a:latin typeface="Arial"/>
                <a:cs typeface="Arial"/>
              </a:rPr>
              <a:t>для </a:t>
            </a:r>
            <a:r>
              <a:rPr sz="1700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15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  <a:p>
            <a:pPr marL="551815">
              <a:lnSpc>
                <a:spcPts val="1835"/>
              </a:lnSpc>
            </a:pPr>
            <a:r>
              <a:rPr sz="1700" spc="-5" dirty="0">
                <a:latin typeface="Arial"/>
                <a:cs typeface="Arial"/>
              </a:rPr>
              <a:t>(1,0 – 49 крап.; 1 мл – 48</a:t>
            </a:r>
            <a:r>
              <a:rPr sz="1700" spc="1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крап.).</a:t>
            </a:r>
            <a:endParaRPr sz="1700">
              <a:latin typeface="Arial"/>
              <a:cs typeface="Arial"/>
            </a:endParaRPr>
          </a:p>
          <a:p>
            <a:pPr marL="551815" marR="633730">
              <a:lnSpc>
                <a:spcPts val="1630"/>
              </a:lnSpc>
              <a:spcBef>
                <a:spcPts val="395"/>
              </a:spcBef>
            </a:pPr>
            <a:r>
              <a:rPr sz="1700" spc="-5" dirty="0">
                <a:latin typeface="Arial"/>
                <a:cs typeface="Arial"/>
              </a:rPr>
              <a:t>Оскільки у </a:t>
            </a:r>
            <a:r>
              <a:rPr sz="1700" spc="-10" dirty="0">
                <a:latin typeface="Arial"/>
                <a:cs typeface="Arial"/>
              </a:rPr>
              <a:t>рецепті </a:t>
            </a:r>
            <a:r>
              <a:rPr sz="1700" spc="-5" dirty="0">
                <a:latin typeface="Arial"/>
                <a:cs typeface="Arial"/>
              </a:rPr>
              <a:t>виписаний </a:t>
            </a:r>
            <a:r>
              <a:rPr sz="1700" spc="-15" dirty="0">
                <a:latin typeface="Arial"/>
                <a:cs typeface="Arial"/>
              </a:rPr>
              <a:t>водний </a:t>
            </a:r>
            <a:r>
              <a:rPr sz="1700" spc="-20" dirty="0">
                <a:latin typeface="Arial"/>
                <a:cs typeface="Arial"/>
              </a:rPr>
              <a:t>розчин </a:t>
            </a:r>
            <a:r>
              <a:rPr sz="1700" spc="-45" dirty="0">
                <a:latin typeface="Arial"/>
                <a:cs typeface="Arial"/>
              </a:rPr>
              <a:t>йоду, </a:t>
            </a:r>
            <a:r>
              <a:rPr sz="1700" spc="-10" dirty="0">
                <a:latin typeface="Arial"/>
                <a:cs typeface="Arial"/>
              </a:rPr>
              <a:t>необхідно знайти  </a:t>
            </a:r>
            <a:r>
              <a:rPr sz="1700" spc="-5" dirty="0">
                <a:latin typeface="Arial"/>
                <a:cs typeface="Arial"/>
              </a:rPr>
              <a:t>співвідношення між кількістю </a:t>
            </a:r>
            <a:r>
              <a:rPr sz="1700" spc="-10" dirty="0">
                <a:latin typeface="Arial"/>
                <a:cs typeface="Arial"/>
              </a:rPr>
              <a:t>крапель </a:t>
            </a:r>
            <a:r>
              <a:rPr sz="1700" spc="-5" dirty="0">
                <a:latin typeface="Arial"/>
                <a:cs typeface="Arial"/>
              </a:rPr>
              <a:t>у </a:t>
            </a:r>
            <a:r>
              <a:rPr sz="1700" spc="-15" dirty="0">
                <a:latin typeface="Arial"/>
                <a:cs typeface="Arial"/>
              </a:rPr>
              <a:t>водному та </a:t>
            </a:r>
            <a:r>
              <a:rPr sz="1700" spc="-10" dirty="0">
                <a:latin typeface="Arial"/>
                <a:cs typeface="Arial"/>
              </a:rPr>
              <a:t>спиртовому </a:t>
            </a:r>
            <a:r>
              <a:rPr sz="1700" spc="-15" dirty="0">
                <a:latin typeface="Arial"/>
                <a:cs typeface="Arial"/>
              </a:rPr>
              <a:t>розчину</a:t>
            </a:r>
            <a:r>
              <a:rPr sz="1700" spc="215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йоду.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700" spc="-5" dirty="0">
                <a:latin typeface="Arial"/>
                <a:cs typeface="Arial"/>
              </a:rPr>
              <a:t>1,0 5 %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5" dirty="0">
                <a:latin typeface="Arial"/>
                <a:cs typeface="Arial"/>
              </a:rPr>
              <a:t>– 49</a:t>
            </a:r>
            <a:r>
              <a:rPr sz="1700" spc="1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3191205"/>
            <a:ext cx="7211695" cy="7874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  <a:tabLst>
                <a:tab pos="3027680" algn="l"/>
              </a:tabLst>
            </a:pPr>
            <a:r>
              <a:rPr sz="1700" spc="-5" dirty="0">
                <a:latin typeface="Arial"/>
                <a:cs typeface="Arial"/>
              </a:rPr>
              <a:t>1,0  5 % </a:t>
            </a:r>
            <a:r>
              <a:rPr sz="1700" spc="-20" dirty="0">
                <a:latin typeface="Arial"/>
                <a:cs typeface="Arial"/>
              </a:rPr>
              <a:t>водного</a:t>
            </a:r>
            <a:r>
              <a:rPr sz="1700" spc="8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	</a:t>
            </a:r>
            <a:r>
              <a:rPr sz="1700" spc="-5" dirty="0">
                <a:latin typeface="Arial"/>
                <a:cs typeface="Arial"/>
              </a:rPr>
              <a:t>– 20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20 крап. 5 % </a:t>
            </a:r>
            <a:r>
              <a:rPr sz="1700" spc="-20" dirty="0">
                <a:latin typeface="Arial"/>
                <a:cs typeface="Arial"/>
              </a:rPr>
              <a:t>водного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10" dirty="0">
                <a:latin typeface="Arial"/>
                <a:cs typeface="Arial"/>
              </a:rPr>
              <a:t>відповідає </a:t>
            </a:r>
            <a:r>
              <a:rPr sz="1700" spc="-5" dirty="0">
                <a:latin typeface="Arial"/>
                <a:cs typeface="Arial"/>
              </a:rPr>
              <a:t>49 крап. 5 </a:t>
            </a:r>
            <a:r>
              <a:rPr sz="1700" i="1" spc="-5" dirty="0">
                <a:latin typeface="Arial"/>
                <a:cs typeface="Arial"/>
              </a:rPr>
              <a:t>% </a:t>
            </a:r>
            <a:r>
              <a:rPr sz="1700" spc="-40" dirty="0">
                <a:latin typeface="Arial"/>
                <a:cs typeface="Arial"/>
              </a:rPr>
              <a:t>спирт.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31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953509"/>
            <a:ext cx="7218680" cy="2600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marR="5080" indent="-60960">
              <a:lnSpc>
                <a:spcPct val="100000"/>
              </a:lnSpc>
              <a:spcBef>
                <a:spcPts val="95"/>
              </a:spcBef>
              <a:tabLst>
                <a:tab pos="3903979" algn="l"/>
                <a:tab pos="4387215" algn="l"/>
              </a:tabLst>
            </a:pPr>
            <a:r>
              <a:rPr sz="1700" spc="-5" dirty="0">
                <a:latin typeface="Arial"/>
                <a:cs typeface="Arial"/>
              </a:rPr>
              <a:t>1 крап. 5 % </a:t>
            </a:r>
            <a:r>
              <a:rPr sz="1700" spc="-20" dirty="0">
                <a:latin typeface="Arial"/>
                <a:cs typeface="Arial"/>
              </a:rPr>
              <a:t>водного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	</a:t>
            </a:r>
            <a:r>
              <a:rPr sz="1700" spc="-5" dirty="0">
                <a:latin typeface="Arial"/>
                <a:cs typeface="Arial"/>
              </a:rPr>
              <a:t>–	Х крап. 5 % </a:t>
            </a:r>
            <a:r>
              <a:rPr sz="1700" spc="-40" dirty="0">
                <a:latin typeface="Arial"/>
                <a:cs typeface="Arial"/>
              </a:rPr>
              <a:t>спирт.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 </a:t>
            </a:r>
            <a:r>
              <a:rPr sz="1700" spc="-5" dirty="0">
                <a:latin typeface="Arial"/>
                <a:cs typeface="Arial"/>
              </a:rPr>
              <a:t>Х = 49 / 20 = 2,45 крап. ≈ 2,5</a:t>
            </a:r>
            <a:r>
              <a:rPr sz="1700" spc="1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1 крап. 5 % </a:t>
            </a:r>
            <a:r>
              <a:rPr sz="1700" spc="-20" dirty="0">
                <a:latin typeface="Arial"/>
                <a:cs typeface="Arial"/>
              </a:rPr>
              <a:t>водного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5" dirty="0">
                <a:latin typeface="Arial"/>
                <a:cs typeface="Arial"/>
              </a:rPr>
              <a:t>– 2,5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27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10" dirty="0">
                <a:latin typeface="Arial"/>
                <a:cs typeface="Arial"/>
              </a:rPr>
              <a:t>Виходячи </a:t>
            </a:r>
            <a:r>
              <a:rPr sz="1700" dirty="0">
                <a:latin typeface="Arial"/>
                <a:cs typeface="Arial"/>
              </a:rPr>
              <a:t>з </a:t>
            </a:r>
            <a:r>
              <a:rPr sz="1700" spc="-15" dirty="0">
                <a:latin typeface="Arial"/>
                <a:cs typeface="Arial"/>
              </a:rPr>
              <a:t>цього </a:t>
            </a:r>
            <a:r>
              <a:rPr sz="1700" spc="-5" dirty="0">
                <a:latin typeface="Arial"/>
                <a:cs typeface="Arial"/>
              </a:rPr>
              <a:t>співвідношення </a:t>
            </a:r>
            <a:r>
              <a:rPr sz="1700" spc="-10" dirty="0">
                <a:latin typeface="Arial"/>
                <a:cs typeface="Arial"/>
              </a:rPr>
              <a:t>перевіряють</a:t>
            </a:r>
            <a:r>
              <a:rPr sz="1700" spc="10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дози: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10235" algn="l"/>
              </a:tabLst>
            </a:pPr>
            <a:r>
              <a:rPr sz="1700" spc="-45" dirty="0">
                <a:latin typeface="Arial"/>
                <a:cs typeface="Arial"/>
              </a:rPr>
              <a:t>ЛРД	</a:t>
            </a:r>
            <a:r>
              <a:rPr sz="1700" spc="-5" dirty="0">
                <a:latin typeface="Arial"/>
                <a:cs typeface="Arial"/>
              </a:rPr>
              <a:t>7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2,5 = 15,5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9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йоду;</a:t>
            </a:r>
            <a:endParaRPr sz="1700">
              <a:latin typeface="Arial"/>
              <a:cs typeface="Arial"/>
            </a:endParaRPr>
          </a:p>
          <a:p>
            <a:pPr marL="12700" marR="1910080">
              <a:lnSpc>
                <a:spcPct val="100000"/>
              </a:lnSpc>
              <a:tabLst>
                <a:tab pos="626110" algn="l"/>
              </a:tabLst>
            </a:pPr>
            <a:r>
              <a:rPr sz="1700" spc="-5" dirty="0">
                <a:latin typeface="Arial"/>
                <a:cs typeface="Arial"/>
              </a:rPr>
              <a:t>ЛДД	15,5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46,5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45" dirty="0">
                <a:latin typeface="Arial"/>
                <a:cs typeface="Arial"/>
              </a:rPr>
              <a:t>йоду.  </a:t>
            </a:r>
            <a:r>
              <a:rPr sz="1700" spc="-40" dirty="0">
                <a:latin typeface="Arial"/>
                <a:cs typeface="Arial"/>
              </a:rPr>
              <a:t>ВРД </a:t>
            </a:r>
            <a:r>
              <a:rPr sz="1700" spc="-5" dirty="0">
                <a:latin typeface="Arial"/>
                <a:cs typeface="Arial"/>
              </a:rPr>
              <a:t>— 20 </a:t>
            </a:r>
            <a:r>
              <a:rPr sz="1700" dirty="0">
                <a:latin typeface="Arial"/>
                <a:cs typeface="Arial"/>
              </a:rPr>
              <a:t>кап.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15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йоду;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15" dirty="0">
                <a:latin typeface="Arial"/>
                <a:cs typeface="Arial"/>
              </a:rPr>
              <a:t>ВДД </a:t>
            </a:r>
            <a:r>
              <a:rPr sz="1700" spc="-5" dirty="0">
                <a:latin typeface="Arial"/>
                <a:cs typeface="Arial"/>
              </a:rPr>
              <a:t>— 60 </a:t>
            </a:r>
            <a:r>
              <a:rPr sz="1700" dirty="0">
                <a:latin typeface="Arial"/>
                <a:cs typeface="Arial"/>
              </a:rPr>
              <a:t>кап.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90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йоду.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b="1" spc="-5" dirty="0">
                <a:latin typeface="Arial"/>
                <a:cs typeface="Arial"/>
              </a:rPr>
              <a:t>Дози не</a:t>
            </a:r>
            <a:r>
              <a:rPr sz="1700" b="1" spc="1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завищені.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89048" y="65024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5" dirty="0"/>
              <a:t>ВИГОТОВЛЕННЯ</a:t>
            </a:r>
            <a:r>
              <a:rPr spc="-30" dirty="0"/>
              <a:t> </a:t>
            </a:r>
            <a:r>
              <a:rPr spc="-15" dirty="0"/>
              <a:t>РОЗЧИНІВ</a:t>
            </a:r>
          </a:p>
        </p:txBody>
      </p:sp>
      <p:sp>
        <p:nvSpPr>
          <p:cNvPr id="9" name="object 9"/>
          <p:cNvSpPr/>
          <p:nvPr/>
        </p:nvSpPr>
        <p:spPr>
          <a:xfrm>
            <a:off x="7431785" y="3069334"/>
            <a:ext cx="1586483" cy="37025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6667" y="264922"/>
            <a:ext cx="442277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1. </a:t>
            </a:r>
            <a:r>
              <a:rPr spc="-15" dirty="0"/>
              <a:t>ОСОБЛИВІ (УТРУДНЕНІ) </a:t>
            </a:r>
            <a:r>
              <a:rPr spc="5" dirty="0"/>
              <a:t>ВИПАДКИ  </a:t>
            </a:r>
            <a:r>
              <a:rPr spc="-10" dirty="0"/>
              <a:t>ВИГОТОВЛЕННЯ</a:t>
            </a:r>
            <a:r>
              <a:rPr spc="-30" dirty="0"/>
              <a:t> </a:t>
            </a:r>
            <a:r>
              <a:rPr spc="-10" dirty="0"/>
              <a:t>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18922" y="2406395"/>
            <a:ext cx="535305" cy="3228975"/>
            <a:chOff x="518922" y="2406395"/>
            <a:chExt cx="535305" cy="3228975"/>
          </a:xfrm>
        </p:grpSpPr>
        <p:sp>
          <p:nvSpPr>
            <p:cNvPr id="5" name="object 5"/>
            <p:cNvSpPr/>
            <p:nvPr/>
          </p:nvSpPr>
          <p:spPr>
            <a:xfrm>
              <a:off x="519684" y="2406395"/>
              <a:ext cx="442023" cy="32285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8922" y="2564891"/>
              <a:ext cx="535012" cy="29657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785" y="2432684"/>
              <a:ext cx="356616" cy="3143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785" y="2432684"/>
              <a:ext cx="356870" cy="3143250"/>
            </a:xfrm>
            <a:custGeom>
              <a:avLst/>
              <a:gdLst/>
              <a:ahLst/>
              <a:cxnLst/>
              <a:rect l="l" t="t" r="r" b="b"/>
              <a:pathLst>
                <a:path w="356869" h="3143250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297180" y="0"/>
                  </a:lnTo>
                  <a:lnTo>
                    <a:pt x="320316" y="4679"/>
                  </a:lnTo>
                  <a:lnTo>
                    <a:pt x="339209" y="17430"/>
                  </a:lnTo>
                  <a:lnTo>
                    <a:pt x="351945" y="36325"/>
                  </a:lnTo>
                  <a:lnTo>
                    <a:pt x="356616" y="59436"/>
                  </a:lnTo>
                  <a:lnTo>
                    <a:pt x="356616" y="3083814"/>
                  </a:lnTo>
                  <a:lnTo>
                    <a:pt x="351945" y="3106924"/>
                  </a:lnTo>
                  <a:lnTo>
                    <a:pt x="339209" y="3125819"/>
                  </a:lnTo>
                  <a:lnTo>
                    <a:pt x="320316" y="3138570"/>
                  </a:lnTo>
                  <a:lnTo>
                    <a:pt x="297180" y="3143250"/>
                  </a:lnTo>
                  <a:lnTo>
                    <a:pt x="59436" y="3143250"/>
                  </a:lnTo>
                  <a:lnTo>
                    <a:pt x="36299" y="3138570"/>
                  </a:lnTo>
                  <a:lnTo>
                    <a:pt x="17406" y="3125819"/>
                  </a:lnTo>
                  <a:lnTo>
                    <a:pt x="4670" y="3106924"/>
                  </a:lnTo>
                  <a:lnTo>
                    <a:pt x="0" y="3083814"/>
                  </a:lnTo>
                  <a:lnTo>
                    <a:pt x="0" y="59436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69544" y="2628899"/>
            <a:ext cx="184150" cy="27336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80"/>
              </a:spcBef>
            </a:pPr>
            <a:r>
              <a:rPr sz="1600" b="1" i="1" dirty="0">
                <a:latin typeface="Arial"/>
                <a:cs typeface="Arial"/>
              </a:rPr>
              <a:t>О  С  О  Б  Л  И  В  О  С  Т  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86177" y="1531594"/>
            <a:ext cx="5034280" cy="1000760"/>
            <a:chOff x="2186177" y="1531594"/>
            <a:chExt cx="5034280" cy="1000760"/>
          </a:xfrm>
        </p:grpSpPr>
        <p:sp>
          <p:nvSpPr>
            <p:cNvPr id="11" name="object 11"/>
            <p:cNvSpPr/>
            <p:nvPr/>
          </p:nvSpPr>
          <p:spPr>
            <a:xfrm>
              <a:off x="2221229" y="1531594"/>
              <a:ext cx="4871466" cy="9502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86177" y="1542262"/>
              <a:ext cx="5033772" cy="98986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67330" y="1557908"/>
              <a:ext cx="4786122" cy="86486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67330" y="1557908"/>
              <a:ext cx="4786630" cy="864869"/>
            </a:xfrm>
            <a:custGeom>
              <a:avLst/>
              <a:gdLst/>
              <a:ahLst/>
              <a:cxnLst/>
              <a:rect l="l" t="t" r="r" b="b"/>
              <a:pathLst>
                <a:path w="4786630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4641977" y="0"/>
                  </a:lnTo>
                  <a:lnTo>
                    <a:pt x="4687545" y="7346"/>
                  </a:lnTo>
                  <a:lnTo>
                    <a:pt x="4727115" y="27805"/>
                  </a:lnTo>
                  <a:lnTo>
                    <a:pt x="4758316" y="59006"/>
                  </a:lnTo>
                  <a:lnTo>
                    <a:pt x="4778775" y="98576"/>
                  </a:lnTo>
                  <a:lnTo>
                    <a:pt x="4786122" y="144144"/>
                  </a:lnTo>
                  <a:lnTo>
                    <a:pt x="4786122" y="720725"/>
                  </a:lnTo>
                  <a:lnTo>
                    <a:pt x="4778775" y="766293"/>
                  </a:lnTo>
                  <a:lnTo>
                    <a:pt x="4758316" y="805863"/>
                  </a:lnTo>
                  <a:lnTo>
                    <a:pt x="4727115" y="837064"/>
                  </a:lnTo>
                  <a:lnTo>
                    <a:pt x="4687545" y="857523"/>
                  </a:lnTo>
                  <a:lnTo>
                    <a:pt x="4641977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36545" y="1071880"/>
            <a:ext cx="4683760" cy="1290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03835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20" dirty="0">
                <a:latin typeface="Arial"/>
                <a:cs typeface="Arial"/>
              </a:rPr>
              <a:t>Розчини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йоду</a:t>
            </a:r>
            <a:endParaRPr sz="2000">
              <a:latin typeface="Arial"/>
              <a:cs typeface="Arial"/>
            </a:endParaRPr>
          </a:p>
          <a:p>
            <a:pPr marL="12700" marR="5080" indent="-2540" algn="ctr">
              <a:lnSpc>
                <a:spcPct val="100000"/>
              </a:lnSpc>
              <a:spcBef>
                <a:spcPts val="1805"/>
              </a:spcBef>
            </a:pPr>
            <a:r>
              <a:rPr sz="1600" spc="-15" dirty="0">
                <a:latin typeface="Arial"/>
                <a:cs typeface="Arial"/>
              </a:rPr>
              <a:t>Йод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10" dirty="0">
                <a:latin typeface="Arial"/>
                <a:cs typeface="Arial"/>
              </a:rPr>
              <a:t>сильнодіюча речовина </a:t>
            </a:r>
            <a:r>
              <a:rPr sz="1600" dirty="0">
                <a:latin typeface="Arial"/>
                <a:cs typeface="Arial"/>
              </a:rPr>
              <a:t>– у </a:t>
            </a:r>
            <a:r>
              <a:rPr sz="1600" spc="-15" dirty="0">
                <a:latin typeface="Arial"/>
                <a:cs typeface="Arial"/>
              </a:rPr>
              <a:t>розчинах </a:t>
            </a:r>
            <a:r>
              <a:rPr sz="1600" spc="-5" dirty="0">
                <a:latin typeface="Arial"/>
                <a:cs typeface="Arial"/>
              </a:rPr>
              <a:t>для  </a:t>
            </a:r>
            <a:r>
              <a:rPr sz="1600" spc="-10" dirty="0">
                <a:latin typeface="Arial"/>
                <a:cs typeface="Arial"/>
              </a:rPr>
              <a:t>внутрішнього застосування необхідно </a:t>
            </a:r>
            <a:r>
              <a:rPr sz="1600" spc="-5" dirty="0">
                <a:latin typeface="Arial"/>
                <a:cs typeface="Arial"/>
              </a:rPr>
              <a:t>перевіряти  </a:t>
            </a:r>
            <a:r>
              <a:rPr sz="1600" spc="-15" dirty="0">
                <a:latin typeface="Arial"/>
                <a:cs typeface="Arial"/>
              </a:rPr>
              <a:t>його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дози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34183" y="2683764"/>
            <a:ext cx="4859020" cy="2022475"/>
            <a:chOff x="2234183" y="2683764"/>
            <a:chExt cx="4859020" cy="2022475"/>
          </a:xfrm>
        </p:grpSpPr>
        <p:sp>
          <p:nvSpPr>
            <p:cNvPr id="17" name="object 17"/>
            <p:cNvSpPr/>
            <p:nvPr/>
          </p:nvSpPr>
          <p:spPr>
            <a:xfrm>
              <a:off x="2234183" y="2683764"/>
              <a:ext cx="4858512" cy="202234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83535" y="2864358"/>
              <a:ext cx="4651248" cy="172135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80284" y="2710053"/>
              <a:ext cx="4773168" cy="193700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80284" y="2710053"/>
              <a:ext cx="4773295" cy="1937385"/>
            </a:xfrm>
            <a:custGeom>
              <a:avLst/>
              <a:gdLst/>
              <a:ahLst/>
              <a:cxnLst/>
              <a:rect l="l" t="t" r="r" b="b"/>
              <a:pathLst>
                <a:path w="4773295" h="1937385">
                  <a:moveTo>
                    <a:pt x="0" y="322834"/>
                  </a:moveTo>
                  <a:lnTo>
                    <a:pt x="3500" y="275125"/>
                  </a:lnTo>
                  <a:lnTo>
                    <a:pt x="13667" y="229591"/>
                  </a:lnTo>
                  <a:lnTo>
                    <a:pt x="30003" y="186730"/>
                  </a:lnTo>
                  <a:lnTo>
                    <a:pt x="52007" y="147042"/>
                  </a:lnTo>
                  <a:lnTo>
                    <a:pt x="79181" y="111026"/>
                  </a:lnTo>
                  <a:lnTo>
                    <a:pt x="111026" y="79181"/>
                  </a:lnTo>
                  <a:lnTo>
                    <a:pt x="147042" y="52007"/>
                  </a:lnTo>
                  <a:lnTo>
                    <a:pt x="186730" y="30003"/>
                  </a:lnTo>
                  <a:lnTo>
                    <a:pt x="229591" y="13667"/>
                  </a:lnTo>
                  <a:lnTo>
                    <a:pt x="275125" y="3500"/>
                  </a:lnTo>
                  <a:lnTo>
                    <a:pt x="322833" y="0"/>
                  </a:lnTo>
                  <a:lnTo>
                    <a:pt x="4450334" y="0"/>
                  </a:lnTo>
                  <a:lnTo>
                    <a:pt x="4498042" y="3500"/>
                  </a:lnTo>
                  <a:lnTo>
                    <a:pt x="4543576" y="13667"/>
                  </a:lnTo>
                  <a:lnTo>
                    <a:pt x="4586437" y="30003"/>
                  </a:lnTo>
                  <a:lnTo>
                    <a:pt x="4626125" y="52007"/>
                  </a:lnTo>
                  <a:lnTo>
                    <a:pt x="4662141" y="79181"/>
                  </a:lnTo>
                  <a:lnTo>
                    <a:pt x="4693986" y="111026"/>
                  </a:lnTo>
                  <a:lnTo>
                    <a:pt x="4721160" y="147042"/>
                  </a:lnTo>
                  <a:lnTo>
                    <a:pt x="4743164" y="186730"/>
                  </a:lnTo>
                  <a:lnTo>
                    <a:pt x="4759500" y="229591"/>
                  </a:lnTo>
                  <a:lnTo>
                    <a:pt x="4769667" y="275125"/>
                  </a:lnTo>
                  <a:lnTo>
                    <a:pt x="4773168" y="322834"/>
                  </a:lnTo>
                  <a:lnTo>
                    <a:pt x="4773168" y="1614170"/>
                  </a:lnTo>
                  <a:lnTo>
                    <a:pt x="4769667" y="1661878"/>
                  </a:lnTo>
                  <a:lnTo>
                    <a:pt x="4759500" y="1707412"/>
                  </a:lnTo>
                  <a:lnTo>
                    <a:pt x="4743164" y="1750273"/>
                  </a:lnTo>
                  <a:lnTo>
                    <a:pt x="4721160" y="1789961"/>
                  </a:lnTo>
                  <a:lnTo>
                    <a:pt x="4693986" y="1825977"/>
                  </a:lnTo>
                  <a:lnTo>
                    <a:pt x="4662141" y="1857822"/>
                  </a:lnTo>
                  <a:lnTo>
                    <a:pt x="4626125" y="1884996"/>
                  </a:lnTo>
                  <a:lnTo>
                    <a:pt x="4586437" y="1907000"/>
                  </a:lnTo>
                  <a:lnTo>
                    <a:pt x="4543576" y="1923336"/>
                  </a:lnTo>
                  <a:lnTo>
                    <a:pt x="4498042" y="1933503"/>
                  </a:lnTo>
                  <a:lnTo>
                    <a:pt x="4450334" y="1937004"/>
                  </a:lnTo>
                  <a:lnTo>
                    <a:pt x="322833" y="1937004"/>
                  </a:lnTo>
                  <a:lnTo>
                    <a:pt x="275125" y="1933503"/>
                  </a:lnTo>
                  <a:lnTo>
                    <a:pt x="229591" y="1923336"/>
                  </a:lnTo>
                  <a:lnTo>
                    <a:pt x="186730" y="1907000"/>
                  </a:lnTo>
                  <a:lnTo>
                    <a:pt x="147042" y="1884996"/>
                  </a:lnTo>
                  <a:lnTo>
                    <a:pt x="111026" y="1857822"/>
                  </a:lnTo>
                  <a:lnTo>
                    <a:pt x="79181" y="1825977"/>
                  </a:lnTo>
                  <a:lnTo>
                    <a:pt x="52007" y="1789961"/>
                  </a:lnTo>
                  <a:lnTo>
                    <a:pt x="30003" y="1750273"/>
                  </a:lnTo>
                  <a:lnTo>
                    <a:pt x="13667" y="1707412"/>
                  </a:lnTo>
                  <a:lnTo>
                    <a:pt x="3500" y="1661878"/>
                  </a:lnTo>
                  <a:lnTo>
                    <a:pt x="0" y="1614170"/>
                  </a:lnTo>
                  <a:lnTo>
                    <a:pt x="0" y="32283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534411" y="2928111"/>
            <a:ext cx="43008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Відповідно до наказу </a:t>
            </a: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197 від 07.09.93 р.,  якщо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рецепті </a:t>
            </a:r>
            <a:r>
              <a:rPr sz="1600" dirty="0">
                <a:latin typeface="Arial"/>
                <a:cs typeface="Arial"/>
              </a:rPr>
              <a:t>прописано сухих </a:t>
            </a:r>
            <a:r>
              <a:rPr sz="1600" spc="-15" dirty="0">
                <a:latin typeface="Arial"/>
                <a:cs typeface="Arial"/>
              </a:rPr>
              <a:t>речовин  </a:t>
            </a:r>
            <a:r>
              <a:rPr sz="1600" dirty="0">
                <a:latin typeface="Arial"/>
                <a:cs typeface="Arial"/>
              </a:rPr>
              <a:t>більше 3 </a:t>
            </a:r>
            <a:r>
              <a:rPr sz="1600" spc="-5" dirty="0">
                <a:latin typeface="Arial"/>
                <a:cs typeface="Arial"/>
              </a:rPr>
              <a:t>%, </a:t>
            </a:r>
            <a:r>
              <a:rPr sz="1600" spc="-10" dirty="0">
                <a:latin typeface="Arial"/>
                <a:cs typeface="Arial"/>
              </a:rPr>
              <a:t>необхідно </a:t>
            </a:r>
            <a:r>
              <a:rPr sz="1600" spc="-15" dirty="0">
                <a:latin typeface="Arial"/>
                <a:cs typeface="Arial"/>
              </a:rPr>
              <a:t>враховувати </a:t>
            </a:r>
            <a:r>
              <a:rPr sz="1600" dirty="0">
                <a:latin typeface="Arial"/>
                <a:cs typeface="Arial"/>
              </a:rPr>
              <a:t>їх </a:t>
            </a:r>
            <a:r>
              <a:rPr sz="1600" spc="-10" dirty="0">
                <a:latin typeface="Arial"/>
                <a:cs typeface="Arial"/>
              </a:rPr>
              <a:t>КЗО,  </a:t>
            </a:r>
            <a:r>
              <a:rPr sz="1600" spc="-15" dirty="0">
                <a:latin typeface="Arial"/>
                <a:cs typeface="Arial"/>
              </a:rPr>
              <a:t>проте </a:t>
            </a:r>
            <a:r>
              <a:rPr sz="1600" spc="-5" dirty="0">
                <a:latin typeface="Arial"/>
                <a:cs typeface="Arial"/>
              </a:rPr>
              <a:t>для </a:t>
            </a:r>
            <a:r>
              <a:rPr sz="1600" dirty="0">
                <a:latin typeface="Arial"/>
                <a:cs typeface="Arial"/>
              </a:rPr>
              <a:t>об’єму </a:t>
            </a:r>
            <a:r>
              <a:rPr sz="1600" spc="-5" dirty="0">
                <a:latin typeface="Arial"/>
                <a:cs typeface="Arial"/>
              </a:rPr>
              <a:t>20 </a:t>
            </a:r>
            <a:r>
              <a:rPr sz="1600" dirty="0">
                <a:latin typeface="Arial"/>
                <a:cs typeface="Arial"/>
              </a:rPr>
              <a:t>мл – </a:t>
            </a:r>
            <a:r>
              <a:rPr sz="1600" spc="-5" dirty="0">
                <a:latin typeface="Arial"/>
                <a:cs typeface="Arial"/>
              </a:rPr>
              <a:t>норма </a:t>
            </a:r>
            <a:r>
              <a:rPr sz="1600" spc="-10" dirty="0">
                <a:latin typeface="Arial"/>
                <a:cs typeface="Arial"/>
              </a:rPr>
              <a:t>допустимого  </a:t>
            </a:r>
            <a:r>
              <a:rPr sz="1600" spc="-5" dirty="0">
                <a:latin typeface="Arial"/>
                <a:cs typeface="Arial"/>
              </a:rPr>
              <a:t>відхилення </a:t>
            </a:r>
            <a:r>
              <a:rPr sz="1600" spc="-10" dirty="0">
                <a:latin typeface="Arial"/>
                <a:cs typeface="Arial"/>
              </a:rPr>
              <a:t>становить </a:t>
            </a:r>
            <a:r>
              <a:rPr sz="1600" dirty="0">
                <a:latin typeface="Arial"/>
                <a:cs typeface="Arial"/>
              </a:rPr>
              <a:t>± 4 </a:t>
            </a:r>
            <a:r>
              <a:rPr sz="1600" spc="-5" dirty="0">
                <a:latin typeface="Arial"/>
                <a:cs typeface="Arial"/>
              </a:rPr>
              <a:t>%, тому </a:t>
            </a:r>
            <a:r>
              <a:rPr sz="1600" dirty="0">
                <a:latin typeface="Arial"/>
                <a:cs typeface="Arial"/>
              </a:rPr>
              <a:t>фактичне  </a:t>
            </a:r>
            <a:r>
              <a:rPr sz="1600" spc="-5" dirty="0">
                <a:latin typeface="Arial"/>
                <a:cs typeface="Arial"/>
              </a:rPr>
              <a:t>збільшення об'єму не перевищує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норми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21229" y="4915661"/>
            <a:ext cx="4871720" cy="1036955"/>
            <a:chOff x="2221229" y="4915661"/>
            <a:chExt cx="4871720" cy="1036955"/>
          </a:xfrm>
        </p:grpSpPr>
        <p:sp>
          <p:nvSpPr>
            <p:cNvPr id="23" name="object 23"/>
            <p:cNvSpPr/>
            <p:nvPr/>
          </p:nvSpPr>
          <p:spPr>
            <a:xfrm>
              <a:off x="2221229" y="4915661"/>
              <a:ext cx="4871466" cy="10226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18003" y="4962143"/>
              <a:ext cx="4773930" cy="9898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67330" y="4941950"/>
              <a:ext cx="4786122" cy="93726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67330" y="4941950"/>
              <a:ext cx="4786630" cy="937260"/>
            </a:xfrm>
            <a:custGeom>
              <a:avLst/>
              <a:gdLst/>
              <a:ahLst/>
              <a:cxnLst/>
              <a:rect l="l" t="t" r="r" b="b"/>
              <a:pathLst>
                <a:path w="4786630" h="93726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10" y="0"/>
                  </a:lnTo>
                  <a:lnTo>
                    <a:pt x="4629912" y="0"/>
                  </a:lnTo>
                  <a:lnTo>
                    <a:pt x="4679271" y="7967"/>
                  </a:lnTo>
                  <a:lnTo>
                    <a:pt x="4722150" y="30150"/>
                  </a:lnTo>
                  <a:lnTo>
                    <a:pt x="4755971" y="63971"/>
                  </a:lnTo>
                  <a:lnTo>
                    <a:pt x="4778154" y="106850"/>
                  </a:lnTo>
                  <a:lnTo>
                    <a:pt x="4786122" y="156210"/>
                  </a:lnTo>
                  <a:lnTo>
                    <a:pt x="4786122" y="781050"/>
                  </a:lnTo>
                  <a:lnTo>
                    <a:pt x="4778154" y="830423"/>
                  </a:lnTo>
                  <a:lnTo>
                    <a:pt x="4755971" y="873305"/>
                  </a:lnTo>
                  <a:lnTo>
                    <a:pt x="4722150" y="907120"/>
                  </a:lnTo>
                  <a:lnTo>
                    <a:pt x="4679271" y="929296"/>
                  </a:lnTo>
                  <a:lnTo>
                    <a:pt x="4629912" y="937260"/>
                  </a:lnTo>
                  <a:lnTo>
                    <a:pt x="156210" y="937260"/>
                  </a:lnTo>
                  <a:lnTo>
                    <a:pt x="106850" y="929296"/>
                  </a:lnTo>
                  <a:lnTo>
                    <a:pt x="63971" y="907120"/>
                  </a:lnTo>
                  <a:lnTo>
                    <a:pt x="30150" y="873305"/>
                  </a:lnTo>
                  <a:lnTo>
                    <a:pt x="7967" y="830423"/>
                  </a:lnTo>
                  <a:lnTo>
                    <a:pt x="0" y="781050"/>
                  </a:lnTo>
                  <a:lnTo>
                    <a:pt x="0" y="15621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468626" y="5026152"/>
            <a:ext cx="44202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приготуванні </a:t>
            </a:r>
            <a:r>
              <a:rPr sz="1600" spc="-15" dirty="0">
                <a:latin typeface="Arial"/>
                <a:cs typeface="Arial"/>
              </a:rPr>
              <a:t>розчинів йоду </a:t>
            </a:r>
            <a:r>
              <a:rPr sz="1600" spc="-5" dirty="0">
                <a:latin typeface="Arial"/>
                <a:cs typeface="Arial"/>
              </a:rPr>
              <a:t>на </a:t>
            </a:r>
            <a:r>
              <a:rPr sz="1600" spc="-10" dirty="0">
                <a:latin typeface="Arial"/>
                <a:cs typeface="Arial"/>
              </a:rPr>
              <a:t>гліцерині,  спочатку </a:t>
            </a:r>
            <a:r>
              <a:rPr sz="1600" spc="-15" dirty="0">
                <a:latin typeface="Arial"/>
                <a:cs typeface="Arial"/>
              </a:rPr>
              <a:t>готують </a:t>
            </a:r>
            <a:r>
              <a:rPr sz="1600" spc="-5" dirty="0">
                <a:latin typeface="Arial"/>
                <a:cs typeface="Arial"/>
              </a:rPr>
              <a:t>за </a:t>
            </a:r>
            <a:r>
              <a:rPr sz="1600" dirty="0">
                <a:latin typeface="Arial"/>
                <a:cs typeface="Arial"/>
              </a:rPr>
              <a:t>правилами </a:t>
            </a:r>
            <a:r>
              <a:rPr sz="1600" spc="-15" dirty="0">
                <a:latin typeface="Arial"/>
                <a:cs typeface="Arial"/>
              </a:rPr>
              <a:t>водний розчин  Люголю,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</a:t>
            </a:r>
            <a:r>
              <a:rPr sz="1600" spc="-5" dirty="0">
                <a:latin typeface="Arial"/>
                <a:cs typeface="Arial"/>
              </a:rPr>
              <a:t>за </a:t>
            </a:r>
            <a:r>
              <a:rPr sz="1600" dirty="0">
                <a:latin typeface="Arial"/>
                <a:cs typeface="Arial"/>
              </a:rPr>
              <a:t>масою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гліцерин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44296" y="1945385"/>
            <a:ext cx="1504950" cy="3500120"/>
            <a:chOff x="844296" y="1945385"/>
            <a:chExt cx="1504950" cy="3500120"/>
          </a:xfrm>
        </p:grpSpPr>
        <p:sp>
          <p:nvSpPr>
            <p:cNvPr id="29" name="object 29"/>
            <p:cNvSpPr/>
            <p:nvPr/>
          </p:nvSpPr>
          <p:spPr>
            <a:xfrm>
              <a:off x="920496" y="1945385"/>
              <a:ext cx="1428750" cy="198272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0496" y="3605771"/>
              <a:ext cx="1428750" cy="40158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44296" y="3948683"/>
              <a:ext cx="1428750" cy="14965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7309104" y="1412747"/>
            <a:ext cx="1834895" cy="294970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8404" y="67056"/>
            <a:ext cx="57480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2. </a:t>
            </a:r>
            <a:r>
              <a:rPr sz="2000" spc="-20" dirty="0"/>
              <a:t>ВИЗНАЧЕННЯ </a:t>
            </a:r>
            <a:r>
              <a:rPr sz="2000" spc="-70" dirty="0"/>
              <a:t>ТА </a:t>
            </a:r>
            <a:r>
              <a:rPr sz="2000" spc="-10" dirty="0"/>
              <a:t>КЛАСИФІКАЦІЯ</a:t>
            </a:r>
            <a:r>
              <a:rPr sz="2000" spc="85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3454908" y="1458404"/>
            <a:ext cx="2957830" cy="673100"/>
            <a:chOff x="3454908" y="1458404"/>
            <a:chExt cx="2957830" cy="673100"/>
          </a:xfrm>
        </p:grpSpPr>
        <p:sp>
          <p:nvSpPr>
            <p:cNvPr id="5" name="object 5"/>
            <p:cNvSpPr/>
            <p:nvPr/>
          </p:nvSpPr>
          <p:spPr>
            <a:xfrm>
              <a:off x="3454908" y="1458404"/>
              <a:ext cx="2957322" cy="6729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7392" y="1552193"/>
              <a:ext cx="2867406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1009" y="1484756"/>
              <a:ext cx="2871978" cy="587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01009" y="1484756"/>
              <a:ext cx="2872105" cy="588010"/>
            </a:xfrm>
            <a:custGeom>
              <a:avLst/>
              <a:gdLst/>
              <a:ahLst/>
              <a:cxnLst/>
              <a:rect l="l" t="t" r="r" b="b"/>
              <a:pathLst>
                <a:path w="2872104" h="588010">
                  <a:moveTo>
                    <a:pt x="0" y="97916"/>
                  </a:moveTo>
                  <a:lnTo>
                    <a:pt x="7691" y="59793"/>
                  </a:lnTo>
                  <a:lnTo>
                    <a:pt x="28670" y="28670"/>
                  </a:lnTo>
                  <a:lnTo>
                    <a:pt x="59793" y="7691"/>
                  </a:lnTo>
                  <a:lnTo>
                    <a:pt x="97916" y="0"/>
                  </a:lnTo>
                  <a:lnTo>
                    <a:pt x="2774061" y="0"/>
                  </a:lnTo>
                  <a:lnTo>
                    <a:pt x="2812184" y="7691"/>
                  </a:lnTo>
                  <a:lnTo>
                    <a:pt x="2843307" y="28670"/>
                  </a:lnTo>
                  <a:lnTo>
                    <a:pt x="2864286" y="59793"/>
                  </a:lnTo>
                  <a:lnTo>
                    <a:pt x="2871978" y="97916"/>
                  </a:lnTo>
                  <a:lnTo>
                    <a:pt x="2871978" y="489584"/>
                  </a:lnTo>
                  <a:lnTo>
                    <a:pt x="2864286" y="527708"/>
                  </a:lnTo>
                  <a:lnTo>
                    <a:pt x="2843307" y="558831"/>
                  </a:lnTo>
                  <a:lnTo>
                    <a:pt x="2812184" y="579810"/>
                  </a:lnTo>
                  <a:lnTo>
                    <a:pt x="2774061" y="587501"/>
                  </a:lnTo>
                  <a:lnTo>
                    <a:pt x="97916" y="587501"/>
                  </a:lnTo>
                  <a:lnTo>
                    <a:pt x="59793" y="579810"/>
                  </a:lnTo>
                  <a:lnTo>
                    <a:pt x="28670" y="558831"/>
                  </a:lnTo>
                  <a:lnTo>
                    <a:pt x="7691" y="527708"/>
                  </a:lnTo>
                  <a:lnTo>
                    <a:pt x="0" y="489584"/>
                  </a:lnTo>
                  <a:lnTo>
                    <a:pt x="0" y="9791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93113" y="502412"/>
            <a:ext cx="6913245" cy="1419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3680" marR="5080" indent="-1491615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Arial"/>
                <a:cs typeface="Arial"/>
              </a:rPr>
              <a:t>Краплі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5" dirty="0">
                <a:latin typeface="Arial"/>
                <a:cs typeface="Arial"/>
              </a:rPr>
              <a:t>рідка лікарська </a:t>
            </a:r>
            <a:r>
              <a:rPr sz="1800" dirty="0">
                <a:latin typeface="Arial"/>
                <a:cs typeface="Arial"/>
              </a:rPr>
              <a:t>форма </a:t>
            </a: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внутрішнього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0" dirty="0">
                <a:latin typeface="Arial"/>
                <a:cs typeface="Arial"/>
              </a:rPr>
              <a:t>зовнішнього  </a:t>
            </a:r>
            <a:r>
              <a:rPr sz="1800" spc="-5" dirty="0">
                <a:latin typeface="Arial"/>
                <a:cs typeface="Arial"/>
              </a:rPr>
              <a:t>застосування, </a:t>
            </a:r>
            <a:r>
              <a:rPr sz="1800" spc="-10" dirty="0">
                <a:latin typeface="Arial"/>
                <a:cs typeface="Arial"/>
              </a:rPr>
              <a:t>дозовані</a:t>
            </a:r>
            <a:r>
              <a:rPr sz="1800" dirty="0">
                <a:latin typeface="Arial"/>
                <a:cs typeface="Arial"/>
              </a:rPr>
              <a:t> краплями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409575" algn="ctr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Класифікація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крапель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3776" y="2331732"/>
            <a:ext cx="2988310" cy="652780"/>
            <a:chOff x="493776" y="2331732"/>
            <a:chExt cx="2988310" cy="652780"/>
          </a:xfrm>
        </p:grpSpPr>
        <p:sp>
          <p:nvSpPr>
            <p:cNvPr id="11" name="object 11"/>
            <p:cNvSpPr/>
            <p:nvPr/>
          </p:nvSpPr>
          <p:spPr>
            <a:xfrm>
              <a:off x="493776" y="2331732"/>
              <a:ext cx="2974848" cy="65225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5112" y="2431567"/>
              <a:ext cx="2966466" cy="502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9877" y="2358008"/>
              <a:ext cx="2889504" cy="5669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9877" y="2358008"/>
              <a:ext cx="2889885" cy="567055"/>
            </a:xfrm>
            <a:custGeom>
              <a:avLst/>
              <a:gdLst/>
              <a:ahLst/>
              <a:cxnLst/>
              <a:rect l="l" t="t" r="r" b="b"/>
              <a:pathLst>
                <a:path w="2889885" h="567055">
                  <a:moveTo>
                    <a:pt x="0" y="94487"/>
                  </a:moveTo>
                  <a:lnTo>
                    <a:pt x="7425" y="57703"/>
                  </a:lnTo>
                  <a:lnTo>
                    <a:pt x="27674" y="27670"/>
                  </a:lnTo>
                  <a:lnTo>
                    <a:pt x="57708" y="7423"/>
                  </a:lnTo>
                  <a:lnTo>
                    <a:pt x="94488" y="0"/>
                  </a:lnTo>
                  <a:lnTo>
                    <a:pt x="2795016" y="0"/>
                  </a:lnTo>
                  <a:lnTo>
                    <a:pt x="2831800" y="7423"/>
                  </a:lnTo>
                  <a:lnTo>
                    <a:pt x="2861833" y="27670"/>
                  </a:lnTo>
                  <a:lnTo>
                    <a:pt x="2882080" y="57703"/>
                  </a:lnTo>
                  <a:lnTo>
                    <a:pt x="2889504" y="94487"/>
                  </a:lnTo>
                  <a:lnTo>
                    <a:pt x="2889504" y="472439"/>
                  </a:lnTo>
                  <a:lnTo>
                    <a:pt x="2882080" y="509224"/>
                  </a:lnTo>
                  <a:lnTo>
                    <a:pt x="2861833" y="539257"/>
                  </a:lnTo>
                  <a:lnTo>
                    <a:pt x="2831800" y="559504"/>
                  </a:lnTo>
                  <a:lnTo>
                    <a:pt x="2795016" y="566927"/>
                  </a:lnTo>
                  <a:lnTo>
                    <a:pt x="94488" y="566927"/>
                  </a:lnTo>
                  <a:lnTo>
                    <a:pt x="57708" y="559504"/>
                  </a:lnTo>
                  <a:lnTo>
                    <a:pt x="27674" y="539257"/>
                  </a:lnTo>
                  <a:lnTo>
                    <a:pt x="7425" y="509224"/>
                  </a:lnTo>
                  <a:lnTo>
                    <a:pt x="0" y="472439"/>
                  </a:lnTo>
                  <a:lnTo>
                    <a:pt x="0" y="9448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5733" y="2495042"/>
            <a:ext cx="26714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 </a:t>
            </a:r>
            <a:r>
              <a:rPr sz="1600" spc="-10" dirty="0">
                <a:latin typeface="Arial"/>
                <a:cs typeface="Arial"/>
              </a:rPr>
              <a:t>медичним призначенням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3776" y="3796309"/>
            <a:ext cx="2974975" cy="502284"/>
            <a:chOff x="493776" y="3796309"/>
            <a:chExt cx="2974975" cy="502284"/>
          </a:xfrm>
        </p:grpSpPr>
        <p:sp>
          <p:nvSpPr>
            <p:cNvPr id="17" name="object 17"/>
            <p:cNvSpPr/>
            <p:nvPr/>
          </p:nvSpPr>
          <p:spPr>
            <a:xfrm>
              <a:off x="493776" y="3832110"/>
              <a:ext cx="2974848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66444" y="3796309"/>
              <a:ext cx="1465326" cy="5021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9877" y="3858386"/>
              <a:ext cx="2889504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9877" y="3858386"/>
              <a:ext cx="2889885" cy="285750"/>
            </a:xfrm>
            <a:custGeom>
              <a:avLst/>
              <a:gdLst/>
              <a:ahLst/>
              <a:cxnLst/>
              <a:rect l="l" t="t" r="r" b="b"/>
              <a:pathLst>
                <a:path w="2889885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2841879" y="0"/>
                  </a:lnTo>
                  <a:lnTo>
                    <a:pt x="2860411" y="3744"/>
                  </a:lnTo>
                  <a:lnTo>
                    <a:pt x="2875549" y="13954"/>
                  </a:lnTo>
                  <a:lnTo>
                    <a:pt x="2885759" y="29092"/>
                  </a:lnTo>
                  <a:lnTo>
                    <a:pt x="2889504" y="47625"/>
                  </a:lnTo>
                  <a:lnTo>
                    <a:pt x="2889504" y="238125"/>
                  </a:lnTo>
                  <a:lnTo>
                    <a:pt x="2885759" y="256657"/>
                  </a:lnTo>
                  <a:lnTo>
                    <a:pt x="2875549" y="271795"/>
                  </a:lnTo>
                  <a:lnTo>
                    <a:pt x="2860411" y="282005"/>
                  </a:lnTo>
                  <a:lnTo>
                    <a:pt x="2841879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416811" y="3859784"/>
            <a:ext cx="11709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</a:t>
            </a:r>
            <a:r>
              <a:rPr sz="1600" spc="3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складом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93776" y="5162550"/>
            <a:ext cx="2974975" cy="502284"/>
            <a:chOff x="493776" y="5162550"/>
            <a:chExt cx="2974975" cy="502284"/>
          </a:xfrm>
        </p:grpSpPr>
        <p:sp>
          <p:nvSpPr>
            <p:cNvPr id="23" name="object 23"/>
            <p:cNvSpPr/>
            <p:nvPr/>
          </p:nvSpPr>
          <p:spPr>
            <a:xfrm>
              <a:off x="493776" y="5203710"/>
              <a:ext cx="2974848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6844" y="5162550"/>
              <a:ext cx="2683763" cy="5021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9877" y="5229986"/>
              <a:ext cx="2889504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9877" y="5229986"/>
              <a:ext cx="2889885" cy="285750"/>
            </a:xfrm>
            <a:custGeom>
              <a:avLst/>
              <a:gdLst/>
              <a:ahLst/>
              <a:cxnLst/>
              <a:rect l="l" t="t" r="r" b="b"/>
              <a:pathLst>
                <a:path w="2889885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2841879" y="0"/>
                  </a:lnTo>
                  <a:lnTo>
                    <a:pt x="2860411" y="3744"/>
                  </a:lnTo>
                  <a:lnTo>
                    <a:pt x="2875549" y="13954"/>
                  </a:lnTo>
                  <a:lnTo>
                    <a:pt x="2885759" y="29092"/>
                  </a:lnTo>
                  <a:lnTo>
                    <a:pt x="2889504" y="47625"/>
                  </a:lnTo>
                  <a:lnTo>
                    <a:pt x="2889504" y="238125"/>
                  </a:lnTo>
                  <a:lnTo>
                    <a:pt x="2885759" y="256657"/>
                  </a:lnTo>
                  <a:lnTo>
                    <a:pt x="2875549" y="271795"/>
                  </a:lnTo>
                  <a:lnTo>
                    <a:pt x="2860411" y="282005"/>
                  </a:lnTo>
                  <a:lnTo>
                    <a:pt x="2841879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06958" y="5226558"/>
            <a:ext cx="23901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 </a:t>
            </a:r>
            <a:r>
              <a:rPr sz="1600" spc="-10" dirty="0">
                <a:latin typeface="Arial"/>
                <a:cs typeface="Arial"/>
              </a:rPr>
              <a:t>природою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розчинника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740658" y="2295931"/>
            <a:ext cx="3394075" cy="502284"/>
            <a:chOff x="3740658" y="2295931"/>
            <a:chExt cx="3394075" cy="502284"/>
          </a:xfrm>
        </p:grpSpPr>
        <p:sp>
          <p:nvSpPr>
            <p:cNvPr id="29" name="object 29"/>
            <p:cNvSpPr/>
            <p:nvPr/>
          </p:nvSpPr>
          <p:spPr>
            <a:xfrm>
              <a:off x="3740658" y="2331732"/>
              <a:ext cx="3319272" cy="37120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57422" y="2295931"/>
              <a:ext cx="3377183" cy="5021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86759" y="2358008"/>
              <a:ext cx="3233927" cy="28575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788012" y="2359913"/>
            <a:ext cx="3145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14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Для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внутрішнього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застосування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740658" y="2466555"/>
            <a:ext cx="5403850" cy="1167130"/>
            <a:chOff x="3740658" y="2466555"/>
            <a:chExt cx="5403850" cy="1167130"/>
          </a:xfrm>
        </p:grpSpPr>
        <p:sp>
          <p:nvSpPr>
            <p:cNvPr id="34" name="object 34"/>
            <p:cNvSpPr/>
            <p:nvPr/>
          </p:nvSpPr>
          <p:spPr>
            <a:xfrm>
              <a:off x="3740658" y="2831604"/>
              <a:ext cx="3319272" cy="37120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09238" y="2796565"/>
              <a:ext cx="3273552" cy="50213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86759" y="2857880"/>
              <a:ext cx="3233927" cy="28575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90232" y="2466555"/>
              <a:ext cx="1953768" cy="116666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788012" y="2860039"/>
            <a:ext cx="32315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8180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600" u="sng" spc="15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Для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зовнішнього</a:t>
            </a:r>
            <a:r>
              <a:rPr sz="1600" u="sng" spc="-2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застосування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169657" y="2462783"/>
            <a:ext cx="1979930" cy="1228725"/>
            <a:chOff x="7169657" y="2462783"/>
            <a:chExt cx="1979930" cy="1228725"/>
          </a:xfrm>
        </p:grpSpPr>
        <p:sp>
          <p:nvSpPr>
            <p:cNvPr id="40" name="object 40"/>
            <p:cNvSpPr/>
            <p:nvPr/>
          </p:nvSpPr>
          <p:spPr>
            <a:xfrm>
              <a:off x="7169657" y="2462783"/>
              <a:ext cx="1737359" cy="122834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36332" y="2492882"/>
              <a:ext cx="1908048" cy="108127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236332" y="2492882"/>
              <a:ext cx="1908175" cy="1081405"/>
            </a:xfrm>
            <a:custGeom>
              <a:avLst/>
              <a:gdLst/>
              <a:ahLst/>
              <a:cxnLst/>
              <a:rect l="l" t="t" r="r" b="b"/>
              <a:pathLst>
                <a:path w="1908175" h="1081404">
                  <a:moveTo>
                    <a:pt x="0" y="180212"/>
                  </a:moveTo>
                  <a:lnTo>
                    <a:pt x="6434" y="132291"/>
                  </a:lnTo>
                  <a:lnTo>
                    <a:pt x="24595" y="89238"/>
                  </a:lnTo>
                  <a:lnTo>
                    <a:pt x="52768" y="52768"/>
                  </a:lnTo>
                  <a:lnTo>
                    <a:pt x="89238" y="24595"/>
                  </a:lnTo>
                  <a:lnTo>
                    <a:pt x="132291" y="6434"/>
                  </a:lnTo>
                  <a:lnTo>
                    <a:pt x="180213" y="0"/>
                  </a:lnTo>
                  <a:lnTo>
                    <a:pt x="1727835" y="0"/>
                  </a:lnTo>
                  <a:lnTo>
                    <a:pt x="1775756" y="6434"/>
                  </a:lnTo>
                  <a:lnTo>
                    <a:pt x="1818809" y="24595"/>
                  </a:lnTo>
                  <a:lnTo>
                    <a:pt x="1855279" y="52768"/>
                  </a:lnTo>
                  <a:lnTo>
                    <a:pt x="1883452" y="89238"/>
                  </a:lnTo>
                  <a:lnTo>
                    <a:pt x="1901613" y="132291"/>
                  </a:lnTo>
                  <a:lnTo>
                    <a:pt x="1908048" y="180212"/>
                  </a:lnTo>
                  <a:lnTo>
                    <a:pt x="1908048" y="901064"/>
                  </a:lnTo>
                  <a:lnTo>
                    <a:pt x="1901613" y="948986"/>
                  </a:lnTo>
                  <a:lnTo>
                    <a:pt x="1883452" y="992039"/>
                  </a:lnTo>
                  <a:lnTo>
                    <a:pt x="1855279" y="1028509"/>
                  </a:lnTo>
                  <a:lnTo>
                    <a:pt x="1818809" y="1056682"/>
                  </a:lnTo>
                  <a:lnTo>
                    <a:pt x="1775756" y="1074843"/>
                  </a:lnTo>
                  <a:lnTo>
                    <a:pt x="1727835" y="1081277"/>
                  </a:lnTo>
                  <a:lnTo>
                    <a:pt x="180213" y="1081277"/>
                  </a:lnTo>
                  <a:lnTo>
                    <a:pt x="132291" y="1074843"/>
                  </a:lnTo>
                  <a:lnTo>
                    <a:pt x="89238" y="1056682"/>
                  </a:lnTo>
                  <a:lnTo>
                    <a:pt x="52768" y="1028509"/>
                  </a:lnTo>
                  <a:lnTo>
                    <a:pt x="24595" y="992039"/>
                  </a:lnTo>
                  <a:lnTo>
                    <a:pt x="6434" y="948986"/>
                  </a:lnTo>
                  <a:lnTo>
                    <a:pt x="0" y="901064"/>
                  </a:lnTo>
                  <a:lnTo>
                    <a:pt x="0" y="1802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312406" y="2526792"/>
            <a:ext cx="1452245" cy="99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" indent="-128905">
              <a:lnSpc>
                <a:spcPct val="100000"/>
              </a:lnSpc>
              <a:spcBef>
                <a:spcPts val="100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Очні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Char char="•"/>
              <a:tabLst>
                <a:tab pos="141605" algn="l"/>
              </a:tabLst>
            </a:pPr>
            <a:r>
              <a:rPr sz="1600" spc="-10" dirty="0">
                <a:latin typeface="Arial"/>
                <a:cs typeface="Arial"/>
              </a:rPr>
              <a:t>Інтраназальні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ts val="1900"/>
              </a:lnSpc>
              <a:buChar char="•"/>
              <a:tabLst>
                <a:tab pos="141605" algn="l"/>
              </a:tabLst>
            </a:pPr>
            <a:r>
              <a:rPr sz="1600" spc="-5" dirty="0">
                <a:latin typeface="Arial"/>
                <a:cs typeface="Arial"/>
              </a:rPr>
              <a:t>Вушні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ts val="1900"/>
              </a:lnSpc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Зубні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740658" y="3796309"/>
            <a:ext cx="1156970" cy="1121410"/>
            <a:chOff x="3740658" y="3796309"/>
            <a:chExt cx="1156970" cy="1121410"/>
          </a:xfrm>
        </p:grpSpPr>
        <p:sp>
          <p:nvSpPr>
            <p:cNvPr id="45" name="object 45"/>
            <p:cNvSpPr/>
            <p:nvPr/>
          </p:nvSpPr>
          <p:spPr>
            <a:xfrm>
              <a:off x="3740658" y="3832110"/>
              <a:ext cx="1156728" cy="3712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70960" y="3796309"/>
              <a:ext cx="987602" cy="50213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86759" y="3858386"/>
              <a:ext cx="1071371" cy="28575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40658" y="4546104"/>
              <a:ext cx="1156728" cy="3712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788012" y="3859784"/>
            <a:ext cx="10693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6379" algn="l"/>
                <a:tab pos="105600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Прості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786759" y="3688892"/>
            <a:ext cx="3611245" cy="1324610"/>
            <a:chOff x="3786759" y="3688892"/>
            <a:chExt cx="3611245" cy="1324610"/>
          </a:xfrm>
        </p:grpSpPr>
        <p:sp>
          <p:nvSpPr>
            <p:cNvPr id="51" name="object 51"/>
            <p:cNvSpPr/>
            <p:nvPr/>
          </p:nvSpPr>
          <p:spPr>
            <a:xfrm>
              <a:off x="5026152" y="3688892"/>
              <a:ext cx="2371344" cy="656793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03904" y="4511065"/>
              <a:ext cx="1065263" cy="50213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86759" y="4572380"/>
              <a:ext cx="1071371" cy="28575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788012" y="4574540"/>
            <a:ext cx="10693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00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600" u="sng" spc="11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Складні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067172" y="3674351"/>
            <a:ext cx="2296160" cy="746125"/>
            <a:chOff x="5067172" y="3674351"/>
            <a:chExt cx="2296160" cy="746125"/>
          </a:xfrm>
        </p:grpSpPr>
        <p:sp>
          <p:nvSpPr>
            <p:cNvPr id="56" name="object 56"/>
            <p:cNvSpPr/>
            <p:nvPr/>
          </p:nvSpPr>
          <p:spPr>
            <a:xfrm>
              <a:off x="5244083" y="3674351"/>
              <a:ext cx="2031491" cy="74601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72252" y="3715131"/>
              <a:ext cx="2286000" cy="5715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72252" y="3715131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190750" y="0"/>
                  </a:lnTo>
                  <a:lnTo>
                    <a:pt x="2227814" y="7489"/>
                  </a:lnTo>
                  <a:lnTo>
                    <a:pt x="2258091" y="27908"/>
                  </a:lnTo>
                  <a:lnTo>
                    <a:pt x="2278510" y="58185"/>
                  </a:lnTo>
                  <a:lnTo>
                    <a:pt x="2286000" y="95250"/>
                  </a:lnTo>
                  <a:lnTo>
                    <a:pt x="2286000" y="476250"/>
                  </a:lnTo>
                  <a:lnTo>
                    <a:pt x="2278510" y="513314"/>
                  </a:lnTo>
                  <a:lnTo>
                    <a:pt x="2258091" y="543591"/>
                  </a:lnTo>
                  <a:lnTo>
                    <a:pt x="2227814" y="564010"/>
                  </a:lnTo>
                  <a:lnTo>
                    <a:pt x="2190750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395214" y="3738117"/>
            <a:ext cx="167576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Один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розчинений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інгредієнт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026152" y="4389107"/>
            <a:ext cx="3257550" cy="746125"/>
            <a:chOff x="5026152" y="4389107"/>
            <a:chExt cx="3257550" cy="746125"/>
          </a:xfrm>
        </p:grpSpPr>
        <p:sp>
          <p:nvSpPr>
            <p:cNvPr id="61" name="object 61"/>
            <p:cNvSpPr/>
            <p:nvPr/>
          </p:nvSpPr>
          <p:spPr>
            <a:xfrm>
              <a:off x="5026152" y="4403648"/>
              <a:ext cx="3257550" cy="656793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05984" y="4389107"/>
              <a:ext cx="2992373" cy="74601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72253" y="4429886"/>
              <a:ext cx="3172205" cy="5715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72253" y="4429886"/>
              <a:ext cx="3172460" cy="571500"/>
            </a:xfrm>
            <a:custGeom>
              <a:avLst/>
              <a:gdLst/>
              <a:ahLst/>
              <a:cxnLst/>
              <a:rect l="l" t="t" r="r" b="b"/>
              <a:pathLst>
                <a:path w="3172459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3076955" y="0"/>
                  </a:lnTo>
                  <a:lnTo>
                    <a:pt x="3114020" y="7489"/>
                  </a:lnTo>
                  <a:lnTo>
                    <a:pt x="3144297" y="27908"/>
                  </a:lnTo>
                  <a:lnTo>
                    <a:pt x="3164716" y="58185"/>
                  </a:lnTo>
                  <a:lnTo>
                    <a:pt x="3172205" y="95250"/>
                  </a:lnTo>
                  <a:lnTo>
                    <a:pt x="3172205" y="476250"/>
                  </a:lnTo>
                  <a:lnTo>
                    <a:pt x="3164716" y="513314"/>
                  </a:lnTo>
                  <a:lnTo>
                    <a:pt x="3144297" y="543591"/>
                  </a:lnTo>
                  <a:lnTo>
                    <a:pt x="3114020" y="564010"/>
                  </a:lnTo>
                  <a:lnTo>
                    <a:pt x="3076955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357114" y="4452620"/>
            <a:ext cx="26377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2005" marR="5080" indent="-78994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Два </a:t>
            </a:r>
            <a:r>
              <a:rPr sz="1600" spc="-5" dirty="0">
                <a:latin typeface="Arial"/>
                <a:cs typeface="Arial"/>
              </a:rPr>
              <a:t>або більше </a:t>
            </a:r>
            <a:r>
              <a:rPr sz="1600" spc="-15" dirty="0">
                <a:latin typeface="Arial"/>
                <a:cs typeface="Arial"/>
              </a:rPr>
              <a:t>розчинених  </a:t>
            </a:r>
            <a:r>
              <a:rPr sz="1600" spc="-10" dirty="0">
                <a:latin typeface="Arial"/>
                <a:cs typeface="Arial"/>
              </a:rPr>
              <a:t>інгредієнта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740658" y="5225034"/>
            <a:ext cx="1156970" cy="502284"/>
            <a:chOff x="3740658" y="5225034"/>
            <a:chExt cx="1156970" cy="502284"/>
          </a:xfrm>
        </p:grpSpPr>
        <p:sp>
          <p:nvSpPr>
            <p:cNvPr id="67" name="object 67"/>
            <p:cNvSpPr/>
            <p:nvPr/>
          </p:nvSpPr>
          <p:spPr>
            <a:xfrm>
              <a:off x="3740658" y="5260848"/>
              <a:ext cx="1156728" cy="3712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16680" y="5225034"/>
              <a:ext cx="839000" cy="50213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86759" y="5287137"/>
              <a:ext cx="1071371" cy="28575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86759" y="5287137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79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023746" y="0"/>
                  </a:lnTo>
                  <a:lnTo>
                    <a:pt x="1042279" y="3744"/>
                  </a:lnTo>
                  <a:lnTo>
                    <a:pt x="1057417" y="13954"/>
                  </a:lnTo>
                  <a:lnTo>
                    <a:pt x="1067627" y="29092"/>
                  </a:lnTo>
                  <a:lnTo>
                    <a:pt x="1071371" y="47625"/>
                  </a:lnTo>
                  <a:lnTo>
                    <a:pt x="1071371" y="238125"/>
                  </a:lnTo>
                  <a:lnTo>
                    <a:pt x="1067627" y="256657"/>
                  </a:lnTo>
                  <a:lnTo>
                    <a:pt x="1057417" y="271795"/>
                  </a:lnTo>
                  <a:lnTo>
                    <a:pt x="1042279" y="282005"/>
                  </a:lnTo>
                  <a:lnTo>
                    <a:pt x="1023746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3798689" y="5289041"/>
            <a:ext cx="10477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Водні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740658" y="5724905"/>
            <a:ext cx="1156970" cy="502284"/>
            <a:chOff x="3740658" y="5724905"/>
            <a:chExt cx="1156970" cy="502284"/>
          </a:xfrm>
        </p:grpSpPr>
        <p:sp>
          <p:nvSpPr>
            <p:cNvPr id="73" name="object 73"/>
            <p:cNvSpPr/>
            <p:nvPr/>
          </p:nvSpPr>
          <p:spPr>
            <a:xfrm>
              <a:off x="3740658" y="5760719"/>
              <a:ext cx="1156728" cy="3712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801618" y="5724905"/>
              <a:ext cx="1069136" cy="50213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786759" y="5787008"/>
              <a:ext cx="1071371" cy="28575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786759" y="5787008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79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023746" y="0"/>
                  </a:lnTo>
                  <a:lnTo>
                    <a:pt x="1042279" y="3742"/>
                  </a:lnTo>
                  <a:lnTo>
                    <a:pt x="1057417" y="13949"/>
                  </a:lnTo>
                  <a:lnTo>
                    <a:pt x="1067627" y="29087"/>
                  </a:lnTo>
                  <a:lnTo>
                    <a:pt x="1071371" y="47624"/>
                  </a:lnTo>
                  <a:lnTo>
                    <a:pt x="1071371" y="238124"/>
                  </a:lnTo>
                  <a:lnTo>
                    <a:pt x="1067627" y="256662"/>
                  </a:lnTo>
                  <a:lnTo>
                    <a:pt x="1057417" y="271800"/>
                  </a:lnTo>
                  <a:lnTo>
                    <a:pt x="1042279" y="282007"/>
                  </a:lnTo>
                  <a:lnTo>
                    <a:pt x="1023746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3798689" y="5789167"/>
            <a:ext cx="10477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latin typeface="Arial"/>
                <a:cs typeface="Arial"/>
              </a:rPr>
              <a:t>Неводні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4858130" y="2982214"/>
            <a:ext cx="2378710" cy="1785620"/>
            <a:chOff x="4858130" y="2982214"/>
            <a:chExt cx="2378710" cy="1785620"/>
          </a:xfrm>
        </p:grpSpPr>
        <p:sp>
          <p:nvSpPr>
            <p:cNvPr id="79" name="object 79"/>
            <p:cNvSpPr/>
            <p:nvPr/>
          </p:nvSpPr>
          <p:spPr>
            <a:xfrm>
              <a:off x="7020686" y="2982214"/>
              <a:ext cx="215900" cy="10337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58130" y="3950716"/>
              <a:ext cx="214376" cy="103504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58130" y="4663948"/>
              <a:ext cx="214376" cy="10337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304901" y="1767204"/>
            <a:ext cx="3482340" cy="4214495"/>
          </a:xfrm>
          <a:custGeom>
            <a:avLst/>
            <a:gdLst/>
            <a:ahLst/>
            <a:cxnLst/>
            <a:rect l="l" t="t" r="r" b="b"/>
            <a:pathLst>
              <a:path w="3482340" h="4214495">
                <a:moveTo>
                  <a:pt x="3195726" y="4572"/>
                </a:moveTo>
                <a:lnTo>
                  <a:pt x="2878226" y="4572"/>
                </a:lnTo>
                <a:lnTo>
                  <a:pt x="2878226" y="0"/>
                </a:lnTo>
                <a:lnTo>
                  <a:pt x="38" y="0"/>
                </a:lnTo>
                <a:lnTo>
                  <a:pt x="38" y="4572"/>
                </a:lnTo>
                <a:lnTo>
                  <a:pt x="0" y="880872"/>
                </a:lnTo>
                <a:lnTo>
                  <a:pt x="0" y="3611372"/>
                </a:lnTo>
                <a:lnTo>
                  <a:pt x="198958" y="3611372"/>
                </a:lnTo>
                <a:lnTo>
                  <a:pt x="139979" y="3645789"/>
                </a:lnTo>
                <a:lnTo>
                  <a:pt x="138950" y="3649599"/>
                </a:lnTo>
                <a:lnTo>
                  <a:pt x="142481" y="3655695"/>
                </a:lnTo>
                <a:lnTo>
                  <a:pt x="146367" y="3656711"/>
                </a:lnTo>
                <a:lnTo>
                  <a:pt x="224104" y="3611372"/>
                </a:lnTo>
                <a:lnTo>
                  <a:pt x="235000" y="3605022"/>
                </a:lnTo>
                <a:lnTo>
                  <a:pt x="224104" y="3598672"/>
                </a:lnTo>
                <a:lnTo>
                  <a:pt x="146367" y="3553333"/>
                </a:lnTo>
                <a:lnTo>
                  <a:pt x="142481" y="3554349"/>
                </a:lnTo>
                <a:lnTo>
                  <a:pt x="138950" y="3560445"/>
                </a:lnTo>
                <a:lnTo>
                  <a:pt x="139979" y="3564255"/>
                </a:lnTo>
                <a:lnTo>
                  <a:pt x="198958" y="3598672"/>
                </a:lnTo>
                <a:lnTo>
                  <a:pt x="12700" y="3598672"/>
                </a:lnTo>
                <a:lnTo>
                  <a:pt x="12700" y="2239899"/>
                </a:lnTo>
                <a:lnTo>
                  <a:pt x="198945" y="2239899"/>
                </a:lnTo>
                <a:lnTo>
                  <a:pt x="139979" y="2274316"/>
                </a:lnTo>
                <a:lnTo>
                  <a:pt x="138950" y="2278253"/>
                </a:lnTo>
                <a:lnTo>
                  <a:pt x="142481" y="2284349"/>
                </a:lnTo>
                <a:lnTo>
                  <a:pt x="146367" y="2285365"/>
                </a:lnTo>
                <a:lnTo>
                  <a:pt x="224129" y="2239899"/>
                </a:lnTo>
                <a:lnTo>
                  <a:pt x="235000" y="2233549"/>
                </a:lnTo>
                <a:lnTo>
                  <a:pt x="224104" y="2227199"/>
                </a:lnTo>
                <a:lnTo>
                  <a:pt x="146367" y="2181860"/>
                </a:lnTo>
                <a:lnTo>
                  <a:pt x="142481" y="2182876"/>
                </a:lnTo>
                <a:lnTo>
                  <a:pt x="138950" y="2188972"/>
                </a:lnTo>
                <a:lnTo>
                  <a:pt x="139979" y="2192909"/>
                </a:lnTo>
                <a:lnTo>
                  <a:pt x="198729" y="2227199"/>
                </a:lnTo>
                <a:lnTo>
                  <a:pt x="12738" y="2227199"/>
                </a:lnTo>
                <a:lnTo>
                  <a:pt x="12738" y="880872"/>
                </a:lnTo>
                <a:lnTo>
                  <a:pt x="198958" y="880872"/>
                </a:lnTo>
                <a:lnTo>
                  <a:pt x="139979" y="915289"/>
                </a:lnTo>
                <a:lnTo>
                  <a:pt x="138950" y="919099"/>
                </a:lnTo>
                <a:lnTo>
                  <a:pt x="142481" y="925195"/>
                </a:lnTo>
                <a:lnTo>
                  <a:pt x="146367" y="926211"/>
                </a:lnTo>
                <a:lnTo>
                  <a:pt x="224104" y="880872"/>
                </a:lnTo>
                <a:lnTo>
                  <a:pt x="235000" y="874522"/>
                </a:lnTo>
                <a:lnTo>
                  <a:pt x="224104" y="868172"/>
                </a:lnTo>
                <a:lnTo>
                  <a:pt x="146367" y="822833"/>
                </a:lnTo>
                <a:lnTo>
                  <a:pt x="142481" y="823849"/>
                </a:lnTo>
                <a:lnTo>
                  <a:pt x="138950" y="829945"/>
                </a:lnTo>
                <a:lnTo>
                  <a:pt x="139979" y="833755"/>
                </a:lnTo>
                <a:lnTo>
                  <a:pt x="198958" y="868172"/>
                </a:lnTo>
                <a:lnTo>
                  <a:pt x="12738" y="868172"/>
                </a:lnTo>
                <a:lnTo>
                  <a:pt x="12738" y="17284"/>
                </a:lnTo>
                <a:lnTo>
                  <a:pt x="3195726" y="17284"/>
                </a:lnTo>
                <a:lnTo>
                  <a:pt x="3195726" y="10922"/>
                </a:lnTo>
                <a:lnTo>
                  <a:pt x="3195726" y="4572"/>
                </a:lnTo>
                <a:close/>
              </a:path>
              <a:path w="3482340" h="4214495">
                <a:moveTo>
                  <a:pt x="3481730" y="3662426"/>
                </a:moveTo>
                <a:lnTo>
                  <a:pt x="3470833" y="3656076"/>
                </a:lnTo>
                <a:lnTo>
                  <a:pt x="3393084" y="3610737"/>
                </a:lnTo>
                <a:lnTo>
                  <a:pt x="3389147" y="3611753"/>
                </a:lnTo>
                <a:lnTo>
                  <a:pt x="3385591" y="3617849"/>
                </a:lnTo>
                <a:lnTo>
                  <a:pt x="3386607" y="3621659"/>
                </a:lnTo>
                <a:lnTo>
                  <a:pt x="3445586" y="3656076"/>
                </a:lnTo>
                <a:lnTo>
                  <a:pt x="3308629" y="3656076"/>
                </a:lnTo>
                <a:lnTo>
                  <a:pt x="3308629" y="3611626"/>
                </a:lnTo>
                <a:lnTo>
                  <a:pt x="3308629" y="3605276"/>
                </a:lnTo>
                <a:lnTo>
                  <a:pt x="3308629" y="3598926"/>
                </a:lnTo>
                <a:lnTo>
                  <a:pt x="3124479" y="3598926"/>
                </a:lnTo>
                <a:lnTo>
                  <a:pt x="3124479" y="3611626"/>
                </a:lnTo>
                <a:lnTo>
                  <a:pt x="3295929" y="3611626"/>
                </a:lnTo>
                <a:lnTo>
                  <a:pt x="3295929" y="3668776"/>
                </a:lnTo>
                <a:lnTo>
                  <a:pt x="3295929" y="4168838"/>
                </a:lnTo>
                <a:lnTo>
                  <a:pt x="3445548" y="4168838"/>
                </a:lnTo>
                <a:lnTo>
                  <a:pt x="3386607" y="4203217"/>
                </a:lnTo>
                <a:lnTo>
                  <a:pt x="3385591" y="4207103"/>
                </a:lnTo>
                <a:lnTo>
                  <a:pt x="3389147" y="4213161"/>
                </a:lnTo>
                <a:lnTo>
                  <a:pt x="3393084" y="4214190"/>
                </a:lnTo>
                <a:lnTo>
                  <a:pt x="3470833" y="4168838"/>
                </a:lnTo>
                <a:lnTo>
                  <a:pt x="3481730" y="4162488"/>
                </a:lnTo>
                <a:lnTo>
                  <a:pt x="3470833" y="4156138"/>
                </a:lnTo>
                <a:lnTo>
                  <a:pt x="3393084" y="4110786"/>
                </a:lnTo>
                <a:lnTo>
                  <a:pt x="3389147" y="4111802"/>
                </a:lnTo>
                <a:lnTo>
                  <a:pt x="3385591" y="4117873"/>
                </a:lnTo>
                <a:lnTo>
                  <a:pt x="3386607" y="4121759"/>
                </a:lnTo>
                <a:lnTo>
                  <a:pt x="3445548" y="4156138"/>
                </a:lnTo>
                <a:lnTo>
                  <a:pt x="3308629" y="4156138"/>
                </a:lnTo>
                <a:lnTo>
                  <a:pt x="3308629" y="3668776"/>
                </a:lnTo>
                <a:lnTo>
                  <a:pt x="3445586" y="3668776"/>
                </a:lnTo>
                <a:lnTo>
                  <a:pt x="3386607" y="3703193"/>
                </a:lnTo>
                <a:lnTo>
                  <a:pt x="3385591" y="3707003"/>
                </a:lnTo>
                <a:lnTo>
                  <a:pt x="3389147" y="3713099"/>
                </a:lnTo>
                <a:lnTo>
                  <a:pt x="3393084" y="3714115"/>
                </a:lnTo>
                <a:lnTo>
                  <a:pt x="3470833" y="3668776"/>
                </a:lnTo>
                <a:lnTo>
                  <a:pt x="3481730" y="3662426"/>
                </a:lnTo>
                <a:close/>
              </a:path>
              <a:path w="3482340" h="4214495">
                <a:moveTo>
                  <a:pt x="3481730" y="2233676"/>
                </a:moveTo>
                <a:lnTo>
                  <a:pt x="3470833" y="2227326"/>
                </a:lnTo>
                <a:lnTo>
                  <a:pt x="3393084" y="2181987"/>
                </a:lnTo>
                <a:lnTo>
                  <a:pt x="3389147" y="2183003"/>
                </a:lnTo>
                <a:lnTo>
                  <a:pt x="3385591" y="2189099"/>
                </a:lnTo>
                <a:lnTo>
                  <a:pt x="3386607" y="2192909"/>
                </a:lnTo>
                <a:lnTo>
                  <a:pt x="3445586" y="2227326"/>
                </a:lnTo>
                <a:lnTo>
                  <a:pt x="3308629" y="2227326"/>
                </a:lnTo>
                <a:lnTo>
                  <a:pt x="3124479" y="2227326"/>
                </a:lnTo>
                <a:lnTo>
                  <a:pt x="3124479" y="2240026"/>
                </a:lnTo>
                <a:lnTo>
                  <a:pt x="3295929" y="2240026"/>
                </a:lnTo>
                <a:lnTo>
                  <a:pt x="3295929" y="2954401"/>
                </a:lnTo>
                <a:lnTo>
                  <a:pt x="3445586" y="2954401"/>
                </a:lnTo>
                <a:lnTo>
                  <a:pt x="3386607" y="2988818"/>
                </a:lnTo>
                <a:lnTo>
                  <a:pt x="3385591" y="2992628"/>
                </a:lnTo>
                <a:lnTo>
                  <a:pt x="3389147" y="2998724"/>
                </a:lnTo>
                <a:lnTo>
                  <a:pt x="3393084" y="2999740"/>
                </a:lnTo>
                <a:lnTo>
                  <a:pt x="3470833" y="2954401"/>
                </a:lnTo>
                <a:lnTo>
                  <a:pt x="3481730" y="2948051"/>
                </a:lnTo>
                <a:lnTo>
                  <a:pt x="3470833" y="2941701"/>
                </a:lnTo>
                <a:lnTo>
                  <a:pt x="3393084" y="2896362"/>
                </a:lnTo>
                <a:lnTo>
                  <a:pt x="3389147" y="2897378"/>
                </a:lnTo>
                <a:lnTo>
                  <a:pt x="3385591" y="2903474"/>
                </a:lnTo>
                <a:lnTo>
                  <a:pt x="3386607" y="2907284"/>
                </a:lnTo>
                <a:lnTo>
                  <a:pt x="3445586" y="2941701"/>
                </a:lnTo>
                <a:lnTo>
                  <a:pt x="3308629" y="2941701"/>
                </a:lnTo>
                <a:lnTo>
                  <a:pt x="3308629" y="2240026"/>
                </a:lnTo>
                <a:lnTo>
                  <a:pt x="3445586" y="2240026"/>
                </a:lnTo>
                <a:lnTo>
                  <a:pt x="3386607" y="2274443"/>
                </a:lnTo>
                <a:lnTo>
                  <a:pt x="3385591" y="2278253"/>
                </a:lnTo>
                <a:lnTo>
                  <a:pt x="3389147" y="2284349"/>
                </a:lnTo>
                <a:lnTo>
                  <a:pt x="3393084" y="2285365"/>
                </a:lnTo>
                <a:lnTo>
                  <a:pt x="3470833" y="2240026"/>
                </a:lnTo>
                <a:lnTo>
                  <a:pt x="3481730" y="2233676"/>
                </a:lnTo>
                <a:close/>
              </a:path>
              <a:path w="3482340" h="4214495">
                <a:moveTo>
                  <a:pt x="3481730" y="733298"/>
                </a:moveTo>
                <a:lnTo>
                  <a:pt x="3470833" y="726948"/>
                </a:lnTo>
                <a:lnTo>
                  <a:pt x="3393084" y="681609"/>
                </a:lnTo>
                <a:lnTo>
                  <a:pt x="3389147" y="682625"/>
                </a:lnTo>
                <a:lnTo>
                  <a:pt x="3385591" y="688721"/>
                </a:lnTo>
                <a:lnTo>
                  <a:pt x="3386607" y="692531"/>
                </a:lnTo>
                <a:lnTo>
                  <a:pt x="3445586" y="726948"/>
                </a:lnTo>
                <a:lnTo>
                  <a:pt x="3295929" y="726948"/>
                </a:lnTo>
                <a:lnTo>
                  <a:pt x="3295929" y="868172"/>
                </a:lnTo>
                <a:lnTo>
                  <a:pt x="3124479" y="868172"/>
                </a:lnTo>
                <a:lnTo>
                  <a:pt x="3124479" y="868680"/>
                </a:lnTo>
                <a:lnTo>
                  <a:pt x="3124479" y="880872"/>
                </a:lnTo>
                <a:lnTo>
                  <a:pt x="3124479" y="881380"/>
                </a:lnTo>
                <a:lnTo>
                  <a:pt x="3295929" y="881380"/>
                </a:lnTo>
                <a:lnTo>
                  <a:pt x="3295929" y="1240155"/>
                </a:lnTo>
                <a:lnTo>
                  <a:pt x="3445586" y="1240155"/>
                </a:lnTo>
                <a:lnTo>
                  <a:pt x="3386607" y="1274572"/>
                </a:lnTo>
                <a:lnTo>
                  <a:pt x="3385591" y="1278382"/>
                </a:lnTo>
                <a:lnTo>
                  <a:pt x="3389147" y="1284478"/>
                </a:lnTo>
                <a:lnTo>
                  <a:pt x="3393084" y="1285494"/>
                </a:lnTo>
                <a:lnTo>
                  <a:pt x="3470833" y="1240155"/>
                </a:lnTo>
                <a:lnTo>
                  <a:pt x="3481730" y="1233805"/>
                </a:lnTo>
                <a:lnTo>
                  <a:pt x="3470833" y="1227455"/>
                </a:lnTo>
                <a:lnTo>
                  <a:pt x="3393084" y="1182116"/>
                </a:lnTo>
                <a:lnTo>
                  <a:pt x="3389147" y="1183132"/>
                </a:lnTo>
                <a:lnTo>
                  <a:pt x="3385591" y="1189228"/>
                </a:lnTo>
                <a:lnTo>
                  <a:pt x="3386607" y="1193038"/>
                </a:lnTo>
                <a:lnTo>
                  <a:pt x="3445586" y="1227455"/>
                </a:lnTo>
                <a:lnTo>
                  <a:pt x="3308629" y="1227455"/>
                </a:lnTo>
                <a:lnTo>
                  <a:pt x="3308629" y="739648"/>
                </a:lnTo>
                <a:lnTo>
                  <a:pt x="3445586" y="739648"/>
                </a:lnTo>
                <a:lnTo>
                  <a:pt x="3386607" y="774065"/>
                </a:lnTo>
                <a:lnTo>
                  <a:pt x="3385591" y="777875"/>
                </a:lnTo>
                <a:lnTo>
                  <a:pt x="3389147" y="783971"/>
                </a:lnTo>
                <a:lnTo>
                  <a:pt x="3393084" y="784987"/>
                </a:lnTo>
                <a:lnTo>
                  <a:pt x="3470833" y="739648"/>
                </a:lnTo>
                <a:lnTo>
                  <a:pt x="3481730" y="733298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991656"/>
            <a:ext cx="7211695" cy="831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1815" marR="5080" indent="-539750">
              <a:lnSpc>
                <a:spcPct val="120100"/>
              </a:lnSpc>
              <a:spcBef>
                <a:spcPts val="100"/>
              </a:spcBef>
              <a:tabLst>
                <a:tab pos="2059305" algn="l"/>
              </a:tabLst>
            </a:pPr>
            <a:r>
              <a:rPr sz="2200" spc="-5" dirty="0"/>
              <a:t>Rp.: </a:t>
            </a:r>
            <a:r>
              <a:rPr sz="2200" dirty="0"/>
              <a:t>Solutionis Platyphyllini hydrotartratis 0,2 % 10 </a:t>
            </a:r>
            <a:r>
              <a:rPr sz="2200" spc="-5" dirty="0"/>
              <a:t>ml  Da.</a:t>
            </a:r>
            <a:r>
              <a:rPr sz="2200" spc="5" dirty="0"/>
              <a:t> </a:t>
            </a:r>
            <a:r>
              <a:rPr sz="2200" dirty="0"/>
              <a:t>Signa.	По </a:t>
            </a:r>
            <a:r>
              <a:rPr sz="2200" spc="-5" dirty="0"/>
              <a:t>10 крапель </a:t>
            </a:r>
            <a:r>
              <a:rPr sz="2200" dirty="0"/>
              <a:t>2 рази на</a:t>
            </a:r>
            <a:r>
              <a:rPr sz="2200" spc="-5" dirty="0"/>
              <a:t> </a:t>
            </a:r>
            <a:r>
              <a:rPr sz="2200" dirty="0"/>
              <a:t>день</a:t>
            </a:r>
            <a:endParaRPr sz="2200"/>
          </a:p>
        </p:txBody>
      </p:sp>
      <p:sp>
        <p:nvSpPr>
          <p:cNvPr id="4" name="object 4"/>
          <p:cNvSpPr txBox="1"/>
          <p:nvPr/>
        </p:nvSpPr>
        <p:spPr>
          <a:xfrm>
            <a:off x="78739" y="2297430"/>
            <a:ext cx="32308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Платифіліну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гідротартрату: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42643" y="2236165"/>
            <a:ext cx="1719580" cy="11226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04190" algn="l"/>
              </a:tabLst>
            </a:pPr>
            <a:r>
              <a:rPr sz="2000" spc="-5" dirty="0">
                <a:latin typeface="Arial"/>
                <a:cs typeface="Arial"/>
              </a:rPr>
              <a:t>0,2	– 100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580390" marR="5080">
              <a:lnSpc>
                <a:spcPct val="120000"/>
              </a:lnSpc>
            </a:pPr>
            <a:r>
              <a:rPr sz="2000" spc="-5" dirty="0">
                <a:latin typeface="Arial"/>
                <a:cs typeface="Arial"/>
              </a:rPr>
              <a:t>Х – 10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мл  </a:t>
            </a:r>
            <a:r>
              <a:rPr sz="2000" spc="-5" dirty="0">
                <a:latin typeface="Arial"/>
                <a:cs typeface="Arial"/>
              </a:rPr>
              <a:t>Х =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88688" y="3906520"/>
            <a:ext cx="19189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Х = </a:t>
            </a:r>
            <a:r>
              <a:rPr sz="2000" spc="-5" dirty="0">
                <a:latin typeface="Arial"/>
                <a:cs typeface="Arial"/>
              </a:rPr>
              <a:t>200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крапель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3480064"/>
            <a:ext cx="4010025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  <a:tabLst>
                <a:tab pos="2490470" algn="l"/>
                <a:tab pos="2713355" algn="l"/>
                <a:tab pos="2995295" algn="l"/>
              </a:tabLst>
            </a:pPr>
            <a:r>
              <a:rPr sz="2000" spc="-5" dirty="0">
                <a:latin typeface="Arial"/>
                <a:cs typeface="Arial"/>
              </a:rPr>
              <a:t>1 мл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очищеної	</a:t>
            </a:r>
            <a:r>
              <a:rPr sz="2000" spc="-5" dirty="0">
                <a:latin typeface="Arial"/>
                <a:cs typeface="Arial"/>
              </a:rPr>
              <a:t>– 20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крапель  </a:t>
            </a:r>
            <a:r>
              <a:rPr sz="2000" spc="-5" dirty="0">
                <a:latin typeface="Arial"/>
                <a:cs typeface="Arial"/>
              </a:rPr>
              <a:t>10 </a:t>
            </a:r>
            <a:r>
              <a:rPr sz="2000" dirty="0">
                <a:latin typeface="Arial"/>
                <a:cs typeface="Arial"/>
              </a:rPr>
              <a:t>мл		–	Х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прийомів: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4638547"/>
            <a:ext cx="46780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200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: 10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= 20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прийомів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5022" y="5673801"/>
            <a:ext cx="1335405" cy="7588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000" spc="-50" dirty="0">
                <a:latin typeface="Arial"/>
                <a:cs typeface="Arial"/>
              </a:rPr>
              <a:t>ВРД </a:t>
            </a:r>
            <a:r>
              <a:rPr sz="2000" spc="-5" dirty="0">
                <a:latin typeface="Arial"/>
                <a:cs typeface="Arial"/>
              </a:rPr>
              <a:t>=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0,01</a:t>
            </a:r>
            <a:endParaRPr sz="20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  <a:spcBef>
                <a:spcPts val="484"/>
              </a:spcBef>
            </a:pPr>
            <a:r>
              <a:rPr sz="2000" spc="-20" dirty="0">
                <a:latin typeface="Arial"/>
                <a:cs typeface="Arial"/>
              </a:rPr>
              <a:t>ВДД </a:t>
            </a:r>
            <a:r>
              <a:rPr sz="2000" spc="-5" dirty="0">
                <a:latin typeface="Arial"/>
                <a:cs typeface="Arial"/>
              </a:rPr>
              <a:t>=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0,03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5673801"/>
            <a:ext cx="5932805" cy="11239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  <a:tabLst>
                <a:tab pos="4013200" algn="l"/>
              </a:tabLst>
            </a:pPr>
            <a:r>
              <a:rPr sz="2000" spc="-50" dirty="0">
                <a:latin typeface="Arial"/>
                <a:cs typeface="Arial"/>
              </a:rPr>
              <a:t>ЛРД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платифіліну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гідротартрату:	</a:t>
            </a:r>
            <a:r>
              <a:rPr sz="2000" spc="-5" dirty="0">
                <a:latin typeface="Arial"/>
                <a:cs typeface="Arial"/>
              </a:rPr>
              <a:t>0,02 : 20 =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0,001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Arial"/>
                <a:cs typeface="Arial"/>
              </a:rPr>
              <a:t>ЛДД </a:t>
            </a:r>
            <a:r>
              <a:rPr sz="2000" spc="-10" dirty="0">
                <a:latin typeface="Arial"/>
                <a:cs typeface="Arial"/>
              </a:rPr>
              <a:t>платифіліну </a:t>
            </a:r>
            <a:r>
              <a:rPr sz="2000" spc="-15" dirty="0">
                <a:latin typeface="Arial"/>
                <a:cs typeface="Arial"/>
              </a:rPr>
              <a:t>гідротартрату: </a:t>
            </a:r>
            <a:r>
              <a:rPr sz="2000" spc="-5" dirty="0">
                <a:latin typeface="Arial"/>
                <a:cs typeface="Arial"/>
              </a:rPr>
              <a:t>0,001 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2 =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0,002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000" b="1" spc="-5" dirty="0">
                <a:latin typeface="Arial"/>
                <a:cs typeface="Arial"/>
              </a:rPr>
              <a:t>Дози не </a:t>
            </a:r>
            <a:r>
              <a:rPr sz="2000" b="1" spc="-10" dirty="0">
                <a:latin typeface="Arial"/>
                <a:cs typeface="Arial"/>
              </a:rPr>
              <a:t>завищені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832" y="0"/>
            <a:ext cx="75126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6095" marR="5080" indent="-303403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3. ПЕРЕВІРКА ДОЗ </a:t>
            </a:r>
            <a:r>
              <a:rPr sz="2000" b="1" spc="-10" dirty="0">
                <a:latin typeface="Arial"/>
                <a:cs typeface="Arial"/>
              </a:rPr>
              <a:t>ОТРУЙНИХ </a:t>
            </a:r>
            <a:r>
              <a:rPr sz="2000" b="1" spc="-5" dirty="0">
                <a:latin typeface="Arial"/>
                <a:cs typeface="Arial"/>
              </a:rPr>
              <a:t>І </a:t>
            </a:r>
            <a:r>
              <a:rPr sz="2000" b="1" spc="-10" dirty="0">
                <a:latin typeface="Arial"/>
                <a:cs typeface="Arial"/>
              </a:rPr>
              <a:t>СИЛЬНОДІЮЧИХ </a:t>
            </a:r>
            <a:r>
              <a:rPr sz="2000" b="1" spc="-5" dirty="0">
                <a:latin typeface="Arial"/>
                <a:cs typeface="Arial"/>
              </a:rPr>
              <a:t>РЕЧОВИН  У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35" dirty="0">
                <a:latin typeface="Arial"/>
                <a:cs typeface="Arial"/>
              </a:rPr>
              <a:t>КРАПЛЯХ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18247" y="1225296"/>
            <a:ext cx="1800605" cy="2275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6520" y="3839717"/>
            <a:ext cx="2592324" cy="17289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24144" y="1995677"/>
            <a:ext cx="1374648" cy="1612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817372"/>
            <a:ext cx="599249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820" marR="2738755" indent="-39560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Rp.: Papaverini </a:t>
            </a:r>
            <a:r>
              <a:rPr sz="1600" b="1" dirty="0">
                <a:latin typeface="Arial"/>
                <a:cs typeface="Arial"/>
              </a:rPr>
              <a:t>hydrochloridi 1,0  Adonisidi </a:t>
            </a:r>
            <a:r>
              <a:rPr sz="1600" b="1" spc="-5" dirty="0">
                <a:latin typeface="Arial"/>
                <a:cs typeface="Arial"/>
              </a:rPr>
              <a:t>10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L="464820" marR="256286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dirty="0">
                <a:latin typeface="Arial"/>
                <a:cs typeface="Arial"/>
              </a:rPr>
              <a:t>Convallariae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spc="-10" dirty="0">
                <a:latin typeface="Arial"/>
                <a:cs typeface="Arial"/>
              </a:rPr>
              <a:t>Valerianae </a:t>
            </a:r>
            <a:r>
              <a:rPr sz="1600" b="1" dirty="0">
                <a:latin typeface="Arial"/>
                <a:cs typeface="Arial"/>
              </a:rPr>
              <a:t>ana 15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ml  </a:t>
            </a:r>
            <a:r>
              <a:rPr sz="1600" b="1" spc="-5" dirty="0">
                <a:latin typeface="Arial"/>
                <a:cs typeface="Arial"/>
              </a:rPr>
              <a:t>Mentholi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0,5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Misce. Da. Signa. </a:t>
            </a:r>
            <a:r>
              <a:rPr sz="1600" b="1" dirty="0">
                <a:latin typeface="Arial"/>
                <a:cs typeface="Arial"/>
              </a:rPr>
              <a:t>По </a:t>
            </a:r>
            <a:r>
              <a:rPr sz="1600" b="1" spc="-5" dirty="0">
                <a:latin typeface="Arial"/>
                <a:cs typeface="Arial"/>
              </a:rPr>
              <a:t>30 крапель </a:t>
            </a:r>
            <a:r>
              <a:rPr sz="1600" b="1" dirty="0">
                <a:latin typeface="Arial"/>
                <a:cs typeface="Arial"/>
              </a:rPr>
              <a:t>3 рази на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день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5" dirty="0">
                <a:latin typeface="Arial"/>
                <a:cs typeface="Arial"/>
              </a:rPr>
              <a:t>адонізиду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34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краплі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582420" algn="l"/>
                <a:tab pos="4458970" algn="l"/>
              </a:tabLst>
            </a:pP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мл	–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340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920745"/>
            <a:ext cx="3438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25370" algn="l"/>
              </a:tabLst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50 </a:t>
            </a:r>
            <a:r>
              <a:rPr sz="1600" spc="-15" dirty="0">
                <a:latin typeface="Arial"/>
                <a:cs typeface="Arial"/>
              </a:rPr>
              <a:t>крапель 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	–</a:t>
            </a:r>
            <a:r>
              <a:rPr sz="1600" spc="4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0964" y="3164586"/>
            <a:ext cx="15455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750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560826"/>
            <a:ext cx="6807200" cy="115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10" dirty="0">
                <a:latin typeface="Arial"/>
                <a:cs typeface="Arial"/>
              </a:rPr>
              <a:t>настойки валеріани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51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крапля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496820" algn="l"/>
                <a:tab pos="4401820" algn="l"/>
              </a:tabLst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	–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765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spc="-10" dirty="0">
                <a:latin typeface="Arial"/>
                <a:cs typeface="Arial"/>
              </a:rPr>
              <a:t>Загальний </a:t>
            </a:r>
            <a:r>
              <a:rPr sz="1600" spc="-5" dirty="0">
                <a:latin typeface="Arial"/>
                <a:cs typeface="Arial"/>
              </a:rPr>
              <a:t>об'єм препарату </a:t>
            </a:r>
            <a:r>
              <a:rPr sz="1600" dirty="0">
                <a:latin typeface="Arial"/>
                <a:cs typeface="Arial"/>
              </a:rPr>
              <a:t>у краплях: </a:t>
            </a:r>
            <a:r>
              <a:rPr sz="1600" spc="-5" dirty="0">
                <a:latin typeface="Arial"/>
                <a:cs typeface="Arial"/>
              </a:rPr>
              <a:t>340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750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765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1855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(крапель)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Кількість приймів: </a:t>
            </a:r>
            <a:r>
              <a:rPr sz="1600" spc="-5" dirty="0">
                <a:latin typeface="Arial"/>
                <a:cs typeface="Arial"/>
              </a:rPr>
              <a:t>1855 </a:t>
            </a:r>
            <a:r>
              <a:rPr sz="1600" dirty="0">
                <a:latin typeface="Arial"/>
                <a:cs typeface="Arial"/>
              </a:rPr>
              <a:t>крап. : </a:t>
            </a:r>
            <a:r>
              <a:rPr sz="1600" spc="-5" dirty="0">
                <a:latin typeface="Arial"/>
                <a:cs typeface="Arial"/>
              </a:rPr>
              <a:t>30 крап. </a:t>
            </a:r>
            <a:r>
              <a:rPr sz="1600" dirty="0">
                <a:latin typeface="Symbol"/>
                <a:cs typeface="Symbol"/>
              </a:rPr>
              <a:t>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"/>
                <a:cs typeface="Arial"/>
              </a:rPr>
              <a:t>62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9689" y="4873212"/>
          <a:ext cx="6534783" cy="714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9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5766">
                <a:tc>
                  <a:txBody>
                    <a:bodyPr/>
                    <a:lstStyle/>
                    <a:p>
                      <a:pPr marL="31750">
                        <a:lnSpc>
                          <a:spcPts val="1680"/>
                        </a:lnSpc>
                      </a:pPr>
                      <a:r>
                        <a:rPr sz="1600" spc="-65" dirty="0">
                          <a:latin typeface="Arial"/>
                          <a:cs typeface="Arial"/>
                        </a:rPr>
                        <a:t>Л.Р.Д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папаверину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гідрохлориду: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6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1,0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62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0,016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680"/>
                        </a:lnSpc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В.Р.Д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209">
                <a:tc>
                  <a:txBody>
                    <a:bodyPr/>
                    <a:lstStyle/>
                    <a:p>
                      <a:pPr marL="31750">
                        <a:lnSpc>
                          <a:spcPts val="191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Л.Д.Д папаверину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гідрохлориду: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835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завищені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19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0,016 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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3 =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0,048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В.Д.Д =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679768" y="5816600"/>
            <a:ext cx="175958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 marR="5080" indent="-4064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latin typeface="Arial"/>
                <a:cs typeface="Arial"/>
              </a:rPr>
              <a:t>В.Р.Д.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40 крап.  </a:t>
            </a:r>
            <a:r>
              <a:rPr sz="1600" dirty="0">
                <a:latin typeface="Arial"/>
                <a:cs typeface="Arial"/>
              </a:rPr>
              <a:t>В.Д.Д. = </a:t>
            </a:r>
            <a:r>
              <a:rPr sz="1600" spc="-5" dirty="0">
                <a:latin typeface="Arial"/>
                <a:cs typeface="Arial"/>
              </a:rPr>
              <a:t>120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крап.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5816600"/>
            <a:ext cx="404050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65" dirty="0">
                <a:latin typeface="Arial"/>
                <a:cs typeface="Arial"/>
              </a:rPr>
              <a:t>Л.Р.Д </a:t>
            </a:r>
            <a:r>
              <a:rPr sz="1600" spc="-5" dirty="0">
                <a:latin typeface="Arial"/>
                <a:cs typeface="Arial"/>
              </a:rPr>
              <a:t>адонізиду: 340 </a:t>
            </a:r>
            <a:r>
              <a:rPr sz="1600" dirty="0">
                <a:latin typeface="Arial"/>
                <a:cs typeface="Arial"/>
              </a:rPr>
              <a:t>крап. : </a:t>
            </a:r>
            <a:r>
              <a:rPr sz="1600" spc="-5" dirty="0">
                <a:latin typeface="Arial"/>
                <a:cs typeface="Arial"/>
              </a:rPr>
              <a:t>62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5,5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кап.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  <a:spcBef>
                <a:spcPts val="5"/>
              </a:spcBef>
              <a:tabLst>
                <a:tab pos="1807210" algn="l"/>
              </a:tabLst>
            </a:pPr>
            <a:r>
              <a:rPr sz="1600" spc="-5" dirty="0">
                <a:latin typeface="Arial"/>
                <a:cs typeface="Arial"/>
              </a:rPr>
              <a:t>Л.Д.Д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адонізиду:	5,5 крап. </a:t>
            </a:r>
            <a:r>
              <a:rPr sz="1600" dirty="0">
                <a:latin typeface="Symbol"/>
                <a:cs typeface="Symbol"/>
              </a:rPr>
              <a:t>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3 = </a:t>
            </a:r>
            <a:r>
              <a:rPr sz="1600" spc="-5" dirty="0">
                <a:latin typeface="Arial"/>
                <a:cs typeface="Arial"/>
              </a:rPr>
              <a:t>16,5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кап.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spc="-5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21868" y="67818"/>
            <a:ext cx="7519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9270" marR="5080" indent="-3037205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3. ПЕРЕВІРКА ДОЗ </a:t>
            </a:r>
            <a:r>
              <a:rPr sz="2000" spc="-10" dirty="0"/>
              <a:t>ОТРУЙНИХ </a:t>
            </a:r>
            <a:r>
              <a:rPr sz="2000" spc="-5" dirty="0"/>
              <a:t>І </a:t>
            </a:r>
            <a:r>
              <a:rPr sz="2000" spc="-10" dirty="0"/>
              <a:t>СИЛЬНОДІЮЧИХ </a:t>
            </a:r>
            <a:r>
              <a:rPr sz="2000" spc="-5" dirty="0"/>
              <a:t>РЕЧОВИН  У</a:t>
            </a:r>
            <a:r>
              <a:rPr sz="2000" spc="-10" dirty="0"/>
              <a:t> </a:t>
            </a:r>
            <a:r>
              <a:rPr sz="2000" spc="-35" dirty="0"/>
              <a:t>КРАПЛЯХ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9301" y="390906"/>
            <a:ext cx="43707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4. </a:t>
            </a:r>
            <a:r>
              <a:rPr sz="2000" spc="-10" dirty="0"/>
              <a:t>ТЕХНОЛОГІЯ </a:t>
            </a:r>
            <a:r>
              <a:rPr sz="2000" spc="-20" dirty="0"/>
              <a:t>ВОДНИХ </a:t>
            </a:r>
            <a:r>
              <a:rPr sz="2000" spc="-35" dirty="0"/>
              <a:t>КРАПЕЛЬ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1070610" y="1146835"/>
            <a:ext cx="2413635" cy="1218565"/>
            <a:chOff x="1070610" y="1146835"/>
            <a:chExt cx="2413635" cy="1218565"/>
          </a:xfrm>
        </p:grpSpPr>
        <p:sp>
          <p:nvSpPr>
            <p:cNvPr id="5" name="object 5"/>
            <p:cNvSpPr/>
            <p:nvPr/>
          </p:nvSpPr>
          <p:spPr>
            <a:xfrm>
              <a:off x="1070610" y="1171219"/>
              <a:ext cx="2390393" cy="1093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82040" y="1146835"/>
              <a:ext cx="2401824" cy="12184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16711" y="1197483"/>
              <a:ext cx="2305050" cy="100812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6711" y="1197483"/>
              <a:ext cx="2305050" cy="1008380"/>
            </a:xfrm>
            <a:custGeom>
              <a:avLst/>
              <a:gdLst/>
              <a:ahLst/>
              <a:cxnLst/>
              <a:rect l="l" t="t" r="r" b="b"/>
              <a:pathLst>
                <a:path w="2305050" h="1008380">
                  <a:moveTo>
                    <a:pt x="0" y="168020"/>
                  </a:moveTo>
                  <a:lnTo>
                    <a:pt x="6001" y="123339"/>
                  </a:lnTo>
                  <a:lnTo>
                    <a:pt x="22939" y="83199"/>
                  </a:lnTo>
                  <a:lnTo>
                    <a:pt x="49210" y="49196"/>
                  </a:lnTo>
                  <a:lnTo>
                    <a:pt x="83216" y="22930"/>
                  </a:lnTo>
                  <a:lnTo>
                    <a:pt x="123353" y="5998"/>
                  </a:lnTo>
                  <a:lnTo>
                    <a:pt x="168020" y="0"/>
                  </a:lnTo>
                  <a:lnTo>
                    <a:pt x="2137029" y="0"/>
                  </a:lnTo>
                  <a:lnTo>
                    <a:pt x="2181710" y="5998"/>
                  </a:lnTo>
                  <a:lnTo>
                    <a:pt x="2221850" y="22930"/>
                  </a:lnTo>
                  <a:lnTo>
                    <a:pt x="2255853" y="49196"/>
                  </a:lnTo>
                  <a:lnTo>
                    <a:pt x="2282119" y="83199"/>
                  </a:lnTo>
                  <a:lnTo>
                    <a:pt x="2299051" y="123339"/>
                  </a:lnTo>
                  <a:lnTo>
                    <a:pt x="2305050" y="168020"/>
                  </a:lnTo>
                  <a:lnTo>
                    <a:pt x="2305050" y="840104"/>
                  </a:lnTo>
                  <a:lnTo>
                    <a:pt x="2299051" y="884786"/>
                  </a:lnTo>
                  <a:lnTo>
                    <a:pt x="2282119" y="924926"/>
                  </a:lnTo>
                  <a:lnTo>
                    <a:pt x="2255853" y="958929"/>
                  </a:lnTo>
                  <a:lnTo>
                    <a:pt x="2221850" y="985195"/>
                  </a:lnTo>
                  <a:lnTo>
                    <a:pt x="2181710" y="1002127"/>
                  </a:lnTo>
                  <a:lnTo>
                    <a:pt x="2137029" y="1008126"/>
                  </a:lnTo>
                  <a:lnTo>
                    <a:pt x="168020" y="1008126"/>
                  </a:lnTo>
                  <a:lnTo>
                    <a:pt x="123353" y="1002127"/>
                  </a:lnTo>
                  <a:lnTo>
                    <a:pt x="83216" y="985195"/>
                  </a:lnTo>
                  <a:lnTo>
                    <a:pt x="49210" y="958929"/>
                  </a:lnTo>
                  <a:lnTo>
                    <a:pt x="22939" y="924926"/>
                  </a:lnTo>
                  <a:lnTo>
                    <a:pt x="6001" y="884786"/>
                  </a:lnTo>
                  <a:lnTo>
                    <a:pt x="0" y="840104"/>
                  </a:lnTo>
                  <a:lnTo>
                    <a:pt x="0" y="16802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62888" y="1224280"/>
            <a:ext cx="2047239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1615" marR="214629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Осо</a:t>
            </a:r>
            <a:r>
              <a:rPr sz="2000" b="1" spc="-55" dirty="0">
                <a:latin typeface="Arial"/>
                <a:cs typeface="Arial"/>
              </a:rPr>
              <a:t>б</a:t>
            </a:r>
            <a:r>
              <a:rPr sz="2000" b="1" spc="-10" dirty="0">
                <a:latin typeface="Arial"/>
                <a:cs typeface="Arial"/>
              </a:rPr>
              <a:t>ли</a:t>
            </a:r>
            <a:r>
              <a:rPr sz="2000" b="1" spc="-2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о</a:t>
            </a:r>
            <a:r>
              <a:rPr sz="2000" b="1" spc="-10" dirty="0">
                <a:latin typeface="Arial"/>
                <a:cs typeface="Arial"/>
              </a:rPr>
              <a:t>сті  </a:t>
            </a:r>
            <a:r>
              <a:rPr sz="2000" b="1" spc="-15" dirty="0">
                <a:latin typeface="Arial"/>
                <a:cs typeface="Arial"/>
              </a:rPr>
              <a:t>технології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5" dirty="0">
                <a:latin typeface="Arial"/>
                <a:cs typeface="Arial"/>
              </a:rPr>
              <a:t>водних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крапель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71059" y="1099566"/>
            <a:ext cx="4006215" cy="1668145"/>
            <a:chOff x="4671059" y="1099566"/>
            <a:chExt cx="4006215" cy="1668145"/>
          </a:xfrm>
        </p:grpSpPr>
        <p:sp>
          <p:nvSpPr>
            <p:cNvPr id="11" name="object 11"/>
            <p:cNvSpPr/>
            <p:nvPr/>
          </p:nvSpPr>
          <p:spPr>
            <a:xfrm>
              <a:off x="4671059" y="1099566"/>
              <a:ext cx="3945636" cy="166801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05349" y="1179576"/>
              <a:ext cx="3971544" cy="155371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7160" y="1125855"/>
              <a:ext cx="3860291" cy="15826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17160" y="1125855"/>
              <a:ext cx="3860800" cy="1583055"/>
            </a:xfrm>
            <a:custGeom>
              <a:avLst/>
              <a:gdLst/>
              <a:ahLst/>
              <a:cxnLst/>
              <a:rect l="l" t="t" r="r" b="b"/>
              <a:pathLst>
                <a:path w="3860800" h="1583055">
                  <a:moveTo>
                    <a:pt x="0" y="263779"/>
                  </a:moveTo>
                  <a:lnTo>
                    <a:pt x="4250" y="216367"/>
                  </a:lnTo>
                  <a:lnTo>
                    <a:pt x="16504" y="171742"/>
                  </a:lnTo>
                  <a:lnTo>
                    <a:pt x="36016" y="130650"/>
                  </a:lnTo>
                  <a:lnTo>
                    <a:pt x="62041" y="93834"/>
                  </a:lnTo>
                  <a:lnTo>
                    <a:pt x="93834" y="62041"/>
                  </a:lnTo>
                  <a:lnTo>
                    <a:pt x="130650" y="36016"/>
                  </a:lnTo>
                  <a:lnTo>
                    <a:pt x="171742" y="16504"/>
                  </a:lnTo>
                  <a:lnTo>
                    <a:pt x="216367" y="4250"/>
                  </a:lnTo>
                  <a:lnTo>
                    <a:pt x="263778" y="0"/>
                  </a:lnTo>
                  <a:lnTo>
                    <a:pt x="3596513" y="0"/>
                  </a:lnTo>
                  <a:lnTo>
                    <a:pt x="3643924" y="4250"/>
                  </a:lnTo>
                  <a:lnTo>
                    <a:pt x="3688549" y="16504"/>
                  </a:lnTo>
                  <a:lnTo>
                    <a:pt x="3729641" y="36016"/>
                  </a:lnTo>
                  <a:lnTo>
                    <a:pt x="3766457" y="62041"/>
                  </a:lnTo>
                  <a:lnTo>
                    <a:pt x="3798250" y="93834"/>
                  </a:lnTo>
                  <a:lnTo>
                    <a:pt x="3824275" y="130650"/>
                  </a:lnTo>
                  <a:lnTo>
                    <a:pt x="3843787" y="171742"/>
                  </a:lnTo>
                  <a:lnTo>
                    <a:pt x="3856041" y="216367"/>
                  </a:lnTo>
                  <a:lnTo>
                    <a:pt x="3860291" y="263779"/>
                  </a:lnTo>
                  <a:lnTo>
                    <a:pt x="3860291" y="1318895"/>
                  </a:lnTo>
                  <a:lnTo>
                    <a:pt x="3856041" y="1366306"/>
                  </a:lnTo>
                  <a:lnTo>
                    <a:pt x="3843787" y="1410931"/>
                  </a:lnTo>
                  <a:lnTo>
                    <a:pt x="3824275" y="1452023"/>
                  </a:lnTo>
                  <a:lnTo>
                    <a:pt x="3798250" y="1488839"/>
                  </a:lnTo>
                  <a:lnTo>
                    <a:pt x="3766457" y="1520632"/>
                  </a:lnTo>
                  <a:lnTo>
                    <a:pt x="3729641" y="1546657"/>
                  </a:lnTo>
                  <a:lnTo>
                    <a:pt x="3688549" y="1566169"/>
                  </a:lnTo>
                  <a:lnTo>
                    <a:pt x="3643924" y="1578423"/>
                  </a:lnTo>
                  <a:lnTo>
                    <a:pt x="3596513" y="1582674"/>
                  </a:lnTo>
                  <a:lnTo>
                    <a:pt x="263778" y="1582674"/>
                  </a:lnTo>
                  <a:lnTo>
                    <a:pt x="216367" y="1578423"/>
                  </a:lnTo>
                  <a:lnTo>
                    <a:pt x="171742" y="1566169"/>
                  </a:lnTo>
                  <a:lnTo>
                    <a:pt x="130650" y="1546657"/>
                  </a:lnTo>
                  <a:lnTo>
                    <a:pt x="93834" y="1520632"/>
                  </a:lnTo>
                  <a:lnTo>
                    <a:pt x="62041" y="1488839"/>
                  </a:lnTo>
                  <a:lnTo>
                    <a:pt x="36016" y="1452023"/>
                  </a:lnTo>
                  <a:lnTo>
                    <a:pt x="16504" y="1410931"/>
                  </a:lnTo>
                  <a:lnTo>
                    <a:pt x="4250" y="1366306"/>
                  </a:lnTo>
                  <a:lnTo>
                    <a:pt x="0" y="1318895"/>
                  </a:lnTo>
                  <a:lnTo>
                    <a:pt x="0" y="26377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56226" y="1257300"/>
            <a:ext cx="3616960" cy="1307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NB!</a:t>
            </a:r>
            <a:endParaRPr sz="2000">
              <a:latin typeface="Arial"/>
              <a:cs typeface="Arial"/>
            </a:endParaRPr>
          </a:p>
          <a:p>
            <a:pPr marL="12700" marR="5080" indent="3175" algn="ctr">
              <a:lnSpc>
                <a:spcPct val="100000"/>
              </a:lnSpc>
              <a:spcBef>
                <a:spcPts val="15"/>
              </a:spcBef>
            </a:pPr>
            <a:r>
              <a:rPr sz="1600" dirty="0">
                <a:latin typeface="Arial"/>
                <a:cs typeface="Arial"/>
              </a:rPr>
              <a:t>Малий </a:t>
            </a:r>
            <a:r>
              <a:rPr sz="1600" spc="-5" dirty="0">
                <a:latin typeface="Arial"/>
                <a:cs typeface="Arial"/>
              </a:rPr>
              <a:t>об'єм </a:t>
            </a:r>
            <a:r>
              <a:rPr sz="1600" spc="-10" dirty="0">
                <a:latin typeface="Arial"/>
                <a:cs typeface="Arial"/>
              </a:rPr>
              <a:t>крапель </a:t>
            </a:r>
            <a:r>
              <a:rPr sz="1600" spc="-5" dirty="0">
                <a:latin typeface="Arial"/>
                <a:cs typeface="Arial"/>
              </a:rPr>
              <a:t>вносить  </a:t>
            </a:r>
            <a:r>
              <a:rPr sz="1600" spc="-10" dirty="0">
                <a:latin typeface="Arial"/>
                <a:cs typeface="Arial"/>
              </a:rPr>
              <a:t>особливості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їх </a:t>
            </a:r>
            <a:r>
              <a:rPr sz="1600" spc="-10" dirty="0">
                <a:latin typeface="Arial"/>
                <a:cs typeface="Arial"/>
              </a:rPr>
              <a:t>технологію, </a:t>
            </a:r>
            <a:r>
              <a:rPr sz="1600" spc="-15" dirty="0">
                <a:latin typeface="Arial"/>
                <a:cs typeface="Arial"/>
              </a:rPr>
              <a:t>головним  </a:t>
            </a:r>
            <a:r>
              <a:rPr sz="1600" spc="-5" dirty="0">
                <a:latin typeface="Arial"/>
                <a:cs typeface="Arial"/>
              </a:rPr>
              <a:t>чином,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стадію проціджування  істинних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42238" y="3042666"/>
            <a:ext cx="6680834" cy="3038475"/>
            <a:chOff x="1142238" y="3042666"/>
            <a:chExt cx="6680834" cy="3038475"/>
          </a:xfrm>
        </p:grpSpPr>
        <p:sp>
          <p:nvSpPr>
            <p:cNvPr id="17" name="object 17"/>
            <p:cNvSpPr/>
            <p:nvPr/>
          </p:nvSpPr>
          <p:spPr>
            <a:xfrm>
              <a:off x="1142238" y="3042666"/>
              <a:ext cx="6658356" cy="303809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18438" y="3633216"/>
              <a:ext cx="6604254" cy="192709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88339" y="3068955"/>
              <a:ext cx="6573011" cy="2952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8339" y="3068955"/>
              <a:ext cx="6573520" cy="2952750"/>
            </a:xfrm>
            <a:custGeom>
              <a:avLst/>
              <a:gdLst/>
              <a:ahLst/>
              <a:cxnLst/>
              <a:rect l="l" t="t" r="r" b="b"/>
              <a:pathLst>
                <a:path w="6573520" h="2952750">
                  <a:moveTo>
                    <a:pt x="0" y="492125"/>
                  </a:moveTo>
                  <a:lnTo>
                    <a:pt x="2252" y="444732"/>
                  </a:lnTo>
                  <a:lnTo>
                    <a:pt x="8874" y="398613"/>
                  </a:lnTo>
                  <a:lnTo>
                    <a:pt x="19657" y="353975"/>
                  </a:lnTo>
                  <a:lnTo>
                    <a:pt x="34396" y="311023"/>
                  </a:lnTo>
                  <a:lnTo>
                    <a:pt x="52885" y="269964"/>
                  </a:lnTo>
                  <a:lnTo>
                    <a:pt x="74917" y="231005"/>
                  </a:lnTo>
                  <a:lnTo>
                    <a:pt x="100286" y="194351"/>
                  </a:lnTo>
                  <a:lnTo>
                    <a:pt x="128785" y="160209"/>
                  </a:lnTo>
                  <a:lnTo>
                    <a:pt x="160209" y="128785"/>
                  </a:lnTo>
                  <a:lnTo>
                    <a:pt x="194351" y="100286"/>
                  </a:lnTo>
                  <a:lnTo>
                    <a:pt x="231005" y="74917"/>
                  </a:lnTo>
                  <a:lnTo>
                    <a:pt x="269964" y="52885"/>
                  </a:lnTo>
                  <a:lnTo>
                    <a:pt x="311023" y="34396"/>
                  </a:lnTo>
                  <a:lnTo>
                    <a:pt x="353975" y="19657"/>
                  </a:lnTo>
                  <a:lnTo>
                    <a:pt x="398613" y="8874"/>
                  </a:lnTo>
                  <a:lnTo>
                    <a:pt x="444732" y="2252"/>
                  </a:lnTo>
                  <a:lnTo>
                    <a:pt x="492125" y="0"/>
                  </a:lnTo>
                  <a:lnTo>
                    <a:pt x="6080887" y="0"/>
                  </a:lnTo>
                  <a:lnTo>
                    <a:pt x="6128279" y="2252"/>
                  </a:lnTo>
                  <a:lnTo>
                    <a:pt x="6174398" y="8874"/>
                  </a:lnTo>
                  <a:lnTo>
                    <a:pt x="6219036" y="19657"/>
                  </a:lnTo>
                  <a:lnTo>
                    <a:pt x="6261988" y="34396"/>
                  </a:lnTo>
                  <a:lnTo>
                    <a:pt x="6303047" y="52885"/>
                  </a:lnTo>
                  <a:lnTo>
                    <a:pt x="6342006" y="74917"/>
                  </a:lnTo>
                  <a:lnTo>
                    <a:pt x="6378660" y="100286"/>
                  </a:lnTo>
                  <a:lnTo>
                    <a:pt x="6412802" y="128785"/>
                  </a:lnTo>
                  <a:lnTo>
                    <a:pt x="6444226" y="160209"/>
                  </a:lnTo>
                  <a:lnTo>
                    <a:pt x="6472725" y="194351"/>
                  </a:lnTo>
                  <a:lnTo>
                    <a:pt x="6498094" y="231005"/>
                  </a:lnTo>
                  <a:lnTo>
                    <a:pt x="6520126" y="269964"/>
                  </a:lnTo>
                  <a:lnTo>
                    <a:pt x="6538615" y="311023"/>
                  </a:lnTo>
                  <a:lnTo>
                    <a:pt x="6553354" y="353975"/>
                  </a:lnTo>
                  <a:lnTo>
                    <a:pt x="6564137" y="398613"/>
                  </a:lnTo>
                  <a:lnTo>
                    <a:pt x="6570759" y="444732"/>
                  </a:lnTo>
                  <a:lnTo>
                    <a:pt x="6573011" y="492125"/>
                  </a:lnTo>
                  <a:lnTo>
                    <a:pt x="6573011" y="2460625"/>
                  </a:lnTo>
                  <a:lnTo>
                    <a:pt x="6570759" y="2508019"/>
                  </a:lnTo>
                  <a:lnTo>
                    <a:pt x="6564137" y="2554140"/>
                  </a:lnTo>
                  <a:lnTo>
                    <a:pt x="6553354" y="2598779"/>
                  </a:lnTo>
                  <a:lnTo>
                    <a:pt x="6538615" y="2641731"/>
                  </a:lnTo>
                  <a:lnTo>
                    <a:pt x="6520126" y="2682790"/>
                  </a:lnTo>
                  <a:lnTo>
                    <a:pt x="6498094" y="2721750"/>
                  </a:lnTo>
                  <a:lnTo>
                    <a:pt x="6472725" y="2758403"/>
                  </a:lnTo>
                  <a:lnTo>
                    <a:pt x="6444226" y="2792545"/>
                  </a:lnTo>
                  <a:lnTo>
                    <a:pt x="6412802" y="2823968"/>
                  </a:lnTo>
                  <a:lnTo>
                    <a:pt x="6378660" y="2852467"/>
                  </a:lnTo>
                  <a:lnTo>
                    <a:pt x="6342006" y="2877835"/>
                  </a:lnTo>
                  <a:lnTo>
                    <a:pt x="6303047" y="2899866"/>
                  </a:lnTo>
                  <a:lnTo>
                    <a:pt x="6261988" y="2918354"/>
                  </a:lnTo>
                  <a:lnTo>
                    <a:pt x="6219036" y="2933093"/>
                  </a:lnTo>
                  <a:lnTo>
                    <a:pt x="6174398" y="2943876"/>
                  </a:lnTo>
                  <a:lnTo>
                    <a:pt x="6128279" y="2950497"/>
                  </a:lnTo>
                  <a:lnTo>
                    <a:pt x="6080887" y="2952750"/>
                  </a:lnTo>
                  <a:lnTo>
                    <a:pt x="492125" y="2952750"/>
                  </a:lnTo>
                  <a:lnTo>
                    <a:pt x="444732" y="2950497"/>
                  </a:lnTo>
                  <a:lnTo>
                    <a:pt x="398613" y="2943876"/>
                  </a:lnTo>
                  <a:lnTo>
                    <a:pt x="353975" y="2933093"/>
                  </a:lnTo>
                  <a:lnTo>
                    <a:pt x="311023" y="2918354"/>
                  </a:lnTo>
                  <a:lnTo>
                    <a:pt x="269964" y="2899866"/>
                  </a:lnTo>
                  <a:lnTo>
                    <a:pt x="231005" y="2877835"/>
                  </a:lnTo>
                  <a:lnTo>
                    <a:pt x="194351" y="2852467"/>
                  </a:lnTo>
                  <a:lnTo>
                    <a:pt x="160209" y="2823968"/>
                  </a:lnTo>
                  <a:lnTo>
                    <a:pt x="128785" y="2792545"/>
                  </a:lnTo>
                  <a:lnTo>
                    <a:pt x="100286" y="2758403"/>
                  </a:lnTo>
                  <a:lnTo>
                    <a:pt x="74917" y="2721750"/>
                  </a:lnTo>
                  <a:lnTo>
                    <a:pt x="52885" y="2682790"/>
                  </a:lnTo>
                  <a:lnTo>
                    <a:pt x="34396" y="2641731"/>
                  </a:lnTo>
                  <a:lnTo>
                    <a:pt x="19657" y="2598779"/>
                  </a:lnTo>
                  <a:lnTo>
                    <a:pt x="8874" y="2554140"/>
                  </a:lnTo>
                  <a:lnTo>
                    <a:pt x="2252" y="2508019"/>
                  </a:lnTo>
                  <a:lnTo>
                    <a:pt x="0" y="2460625"/>
                  </a:lnTo>
                  <a:lnTo>
                    <a:pt x="0" y="4921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83791" y="3703573"/>
            <a:ext cx="62166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збереження необхідної </a:t>
            </a:r>
            <a:r>
              <a:rPr sz="1800" spc="-5" dirty="0">
                <a:latin typeface="Arial"/>
                <a:cs typeface="Arial"/>
              </a:rPr>
              <a:t>концентрації лікарських 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і об’єму </a:t>
            </a:r>
            <a:r>
              <a:rPr sz="1800" spc="-5" dirty="0">
                <a:latin typeface="Arial"/>
                <a:cs typeface="Arial"/>
              </a:rPr>
              <a:t>лікарського </a:t>
            </a:r>
            <a:r>
              <a:rPr sz="1800" spc="-25" dirty="0">
                <a:latin typeface="Arial"/>
                <a:cs typeface="Arial"/>
              </a:rPr>
              <a:t>препарату, </a:t>
            </a:r>
            <a:r>
              <a:rPr sz="1800" dirty="0">
                <a:latin typeface="Arial"/>
                <a:cs typeface="Arial"/>
              </a:rPr>
              <a:t>лікарську  </a:t>
            </a:r>
            <a:r>
              <a:rPr sz="1800" spc="-10" dirty="0">
                <a:latin typeface="Arial"/>
                <a:cs typeface="Arial"/>
              </a:rPr>
              <a:t>речовину </a:t>
            </a:r>
            <a:r>
              <a:rPr sz="1800" spc="-15" dirty="0">
                <a:latin typeface="Arial"/>
                <a:cs typeface="Arial"/>
              </a:rPr>
              <a:t>розчиняють приблизно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половинній кількості  розчинника. </a:t>
            </a:r>
            <a:r>
              <a:rPr sz="1800" dirty="0">
                <a:latin typeface="Arial"/>
                <a:cs typeface="Arial"/>
              </a:rPr>
              <a:t>Отриманий </a:t>
            </a:r>
            <a:r>
              <a:rPr sz="1800" spc="-15" dirty="0">
                <a:latin typeface="Arial"/>
                <a:cs typeface="Arial"/>
              </a:rPr>
              <a:t>розчин </a:t>
            </a:r>
            <a:r>
              <a:rPr sz="1800" spc="-5" dirty="0">
                <a:latin typeface="Arial"/>
                <a:cs typeface="Arial"/>
              </a:rPr>
              <a:t>проціджують </a:t>
            </a:r>
            <a:r>
              <a:rPr sz="1800" spc="-10" dirty="0">
                <a:latin typeface="Arial"/>
                <a:cs typeface="Arial"/>
              </a:rPr>
              <a:t>через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ватний  </a:t>
            </a:r>
            <a:r>
              <a:rPr sz="1800" spc="-5" dirty="0">
                <a:latin typeface="Arial"/>
                <a:cs typeface="Arial"/>
              </a:rPr>
              <a:t>тампон, попередньо </a:t>
            </a:r>
            <a:r>
              <a:rPr sz="1800" dirty="0">
                <a:latin typeface="Arial"/>
                <a:cs typeface="Arial"/>
              </a:rPr>
              <a:t>промитий </a:t>
            </a:r>
            <a:r>
              <a:rPr sz="1800" spc="-15" dirty="0">
                <a:latin typeface="Arial"/>
                <a:cs typeface="Arial"/>
              </a:rPr>
              <a:t>водою </a:t>
            </a:r>
            <a:r>
              <a:rPr sz="1800" spc="-10" dirty="0">
                <a:latin typeface="Arial"/>
                <a:cs typeface="Arial"/>
              </a:rPr>
              <a:t>очищеною. </a:t>
            </a:r>
            <a:r>
              <a:rPr sz="1800" spc="-5" dirty="0">
                <a:latin typeface="Arial"/>
                <a:cs typeface="Arial"/>
              </a:rPr>
              <a:t>Другу  </a:t>
            </a:r>
            <a:r>
              <a:rPr sz="1800" dirty="0">
                <a:latin typeface="Arial"/>
                <a:cs typeface="Arial"/>
              </a:rPr>
              <a:t>порцію </a:t>
            </a:r>
            <a:r>
              <a:rPr sz="1800" spc="-5" dirty="0">
                <a:latin typeface="Arial"/>
                <a:cs typeface="Arial"/>
              </a:rPr>
              <a:t>розчинника проціджують </a:t>
            </a:r>
            <a:r>
              <a:rPr sz="1800" spc="-10" dirty="0">
                <a:latin typeface="Arial"/>
                <a:cs typeface="Arial"/>
              </a:rPr>
              <a:t>через цей </a:t>
            </a:r>
            <a:r>
              <a:rPr sz="1800" dirty="0">
                <a:latin typeface="Arial"/>
                <a:cs typeface="Arial"/>
              </a:rPr>
              <a:t>же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тампон.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15642" y="1807082"/>
            <a:ext cx="2501900" cy="1186180"/>
            <a:chOff x="2215642" y="1807082"/>
            <a:chExt cx="2501900" cy="1186180"/>
          </a:xfrm>
        </p:grpSpPr>
        <p:sp>
          <p:nvSpPr>
            <p:cNvPr id="23" name="object 23"/>
            <p:cNvSpPr/>
            <p:nvPr/>
          </p:nvSpPr>
          <p:spPr>
            <a:xfrm>
              <a:off x="2215642" y="2205608"/>
              <a:ext cx="103505" cy="787400"/>
            </a:xfrm>
            <a:custGeom>
              <a:avLst/>
              <a:gdLst/>
              <a:ahLst/>
              <a:cxnLst/>
              <a:rect l="l" t="t" r="r" b="b"/>
              <a:pathLst>
                <a:path w="103505" h="787400">
                  <a:moveTo>
                    <a:pt x="7112" y="691388"/>
                  </a:moveTo>
                  <a:lnTo>
                    <a:pt x="1015" y="694943"/>
                  </a:lnTo>
                  <a:lnTo>
                    <a:pt x="0" y="698753"/>
                  </a:lnTo>
                  <a:lnTo>
                    <a:pt x="51688" y="787400"/>
                  </a:lnTo>
                  <a:lnTo>
                    <a:pt x="59020" y="774826"/>
                  </a:lnTo>
                  <a:lnTo>
                    <a:pt x="45338" y="774826"/>
                  </a:lnTo>
                  <a:lnTo>
                    <a:pt x="45338" y="751404"/>
                  </a:lnTo>
                  <a:lnTo>
                    <a:pt x="10921" y="692403"/>
                  </a:lnTo>
                  <a:lnTo>
                    <a:pt x="7112" y="691388"/>
                  </a:lnTo>
                  <a:close/>
                </a:path>
                <a:path w="103505" h="787400">
                  <a:moveTo>
                    <a:pt x="45338" y="751404"/>
                  </a:moveTo>
                  <a:lnTo>
                    <a:pt x="45338" y="774826"/>
                  </a:lnTo>
                  <a:lnTo>
                    <a:pt x="58038" y="774826"/>
                  </a:lnTo>
                  <a:lnTo>
                    <a:pt x="58038" y="771651"/>
                  </a:lnTo>
                  <a:lnTo>
                    <a:pt x="46227" y="771651"/>
                  </a:lnTo>
                  <a:lnTo>
                    <a:pt x="51688" y="762290"/>
                  </a:lnTo>
                  <a:lnTo>
                    <a:pt x="45338" y="751404"/>
                  </a:lnTo>
                  <a:close/>
                </a:path>
                <a:path w="103505" h="787400">
                  <a:moveTo>
                    <a:pt x="96265" y="691388"/>
                  </a:moveTo>
                  <a:lnTo>
                    <a:pt x="92456" y="692403"/>
                  </a:lnTo>
                  <a:lnTo>
                    <a:pt x="58038" y="751404"/>
                  </a:lnTo>
                  <a:lnTo>
                    <a:pt x="58038" y="774826"/>
                  </a:lnTo>
                  <a:lnTo>
                    <a:pt x="59020" y="774826"/>
                  </a:lnTo>
                  <a:lnTo>
                    <a:pt x="103377" y="698753"/>
                  </a:lnTo>
                  <a:lnTo>
                    <a:pt x="102362" y="694943"/>
                  </a:lnTo>
                  <a:lnTo>
                    <a:pt x="96265" y="691388"/>
                  </a:lnTo>
                  <a:close/>
                </a:path>
                <a:path w="103505" h="787400">
                  <a:moveTo>
                    <a:pt x="51688" y="762290"/>
                  </a:moveTo>
                  <a:lnTo>
                    <a:pt x="46227" y="771651"/>
                  </a:lnTo>
                  <a:lnTo>
                    <a:pt x="57150" y="771651"/>
                  </a:lnTo>
                  <a:lnTo>
                    <a:pt x="51688" y="762290"/>
                  </a:lnTo>
                  <a:close/>
                </a:path>
                <a:path w="103505" h="787400">
                  <a:moveTo>
                    <a:pt x="58038" y="751404"/>
                  </a:moveTo>
                  <a:lnTo>
                    <a:pt x="51688" y="762290"/>
                  </a:lnTo>
                  <a:lnTo>
                    <a:pt x="57150" y="771651"/>
                  </a:lnTo>
                  <a:lnTo>
                    <a:pt x="58038" y="771651"/>
                  </a:lnTo>
                  <a:lnTo>
                    <a:pt x="58038" y="751404"/>
                  </a:lnTo>
                  <a:close/>
                </a:path>
                <a:path w="103505" h="787400">
                  <a:moveTo>
                    <a:pt x="46989" y="388492"/>
                  </a:moveTo>
                  <a:lnTo>
                    <a:pt x="45338" y="390143"/>
                  </a:lnTo>
                  <a:lnTo>
                    <a:pt x="45338" y="751404"/>
                  </a:lnTo>
                  <a:lnTo>
                    <a:pt x="51688" y="762290"/>
                  </a:lnTo>
                  <a:lnTo>
                    <a:pt x="58038" y="751404"/>
                  </a:lnTo>
                  <a:lnTo>
                    <a:pt x="58038" y="400050"/>
                  </a:lnTo>
                  <a:lnTo>
                    <a:pt x="51688" y="400050"/>
                  </a:lnTo>
                  <a:lnTo>
                    <a:pt x="58038" y="393700"/>
                  </a:lnTo>
                  <a:lnTo>
                    <a:pt x="46989" y="393700"/>
                  </a:lnTo>
                  <a:lnTo>
                    <a:pt x="46989" y="388492"/>
                  </a:lnTo>
                  <a:close/>
                </a:path>
                <a:path w="103505" h="787400">
                  <a:moveTo>
                    <a:pt x="58038" y="393700"/>
                  </a:moveTo>
                  <a:lnTo>
                    <a:pt x="51688" y="400050"/>
                  </a:lnTo>
                  <a:lnTo>
                    <a:pt x="56768" y="400050"/>
                  </a:lnTo>
                  <a:lnTo>
                    <a:pt x="58038" y="398835"/>
                  </a:lnTo>
                  <a:lnTo>
                    <a:pt x="58038" y="393700"/>
                  </a:lnTo>
                  <a:close/>
                </a:path>
                <a:path w="103505" h="787400">
                  <a:moveTo>
                    <a:pt x="58038" y="398835"/>
                  </a:moveTo>
                  <a:lnTo>
                    <a:pt x="56768" y="400050"/>
                  </a:lnTo>
                  <a:lnTo>
                    <a:pt x="58038" y="400050"/>
                  </a:lnTo>
                  <a:lnTo>
                    <a:pt x="58038" y="398835"/>
                  </a:lnTo>
                  <a:close/>
                </a:path>
                <a:path w="103505" h="787400">
                  <a:moveTo>
                    <a:pt x="59689" y="387350"/>
                  </a:moveTo>
                  <a:lnTo>
                    <a:pt x="53339" y="387350"/>
                  </a:lnTo>
                  <a:lnTo>
                    <a:pt x="46989" y="393700"/>
                  </a:lnTo>
                  <a:lnTo>
                    <a:pt x="58038" y="393700"/>
                  </a:lnTo>
                  <a:lnTo>
                    <a:pt x="58038" y="398835"/>
                  </a:lnTo>
                  <a:lnTo>
                    <a:pt x="59689" y="397255"/>
                  </a:lnTo>
                  <a:lnTo>
                    <a:pt x="59689" y="387350"/>
                  </a:lnTo>
                  <a:close/>
                </a:path>
                <a:path w="103505" h="787400">
                  <a:moveTo>
                    <a:pt x="53339" y="387350"/>
                  </a:moveTo>
                  <a:lnTo>
                    <a:pt x="48132" y="387350"/>
                  </a:lnTo>
                  <a:lnTo>
                    <a:pt x="46989" y="388492"/>
                  </a:lnTo>
                  <a:lnTo>
                    <a:pt x="46989" y="393700"/>
                  </a:lnTo>
                  <a:lnTo>
                    <a:pt x="53339" y="387350"/>
                  </a:lnTo>
                  <a:close/>
                </a:path>
                <a:path w="103505" h="787400">
                  <a:moveTo>
                    <a:pt x="59689" y="0"/>
                  </a:moveTo>
                  <a:lnTo>
                    <a:pt x="46989" y="0"/>
                  </a:lnTo>
                  <a:lnTo>
                    <a:pt x="46989" y="388492"/>
                  </a:lnTo>
                  <a:lnTo>
                    <a:pt x="48132" y="387350"/>
                  </a:lnTo>
                  <a:lnTo>
                    <a:pt x="59689" y="387350"/>
                  </a:lnTo>
                  <a:lnTo>
                    <a:pt x="596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48609" y="1807082"/>
              <a:ext cx="1369060" cy="76200"/>
            </a:xfrm>
            <a:custGeom>
              <a:avLst/>
              <a:gdLst/>
              <a:ahLst/>
              <a:cxnLst/>
              <a:rect l="l" t="t" r="r" b="b"/>
              <a:pathLst>
                <a:path w="13690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6906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69060" h="76200">
                  <a:moveTo>
                    <a:pt x="136855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368552" y="44450"/>
                  </a:lnTo>
                  <a:lnTo>
                    <a:pt x="136855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8277" y="305561"/>
            <a:ext cx="65690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5. </a:t>
            </a:r>
            <a:r>
              <a:rPr sz="2000" spc="-25" dirty="0"/>
              <a:t>ОСОБЛИВОСТІ </a:t>
            </a:r>
            <a:r>
              <a:rPr sz="2000" spc="-10" dirty="0"/>
              <a:t>ТЕХНОЛОГІЇ </a:t>
            </a:r>
            <a:r>
              <a:rPr sz="2000" spc="-15" dirty="0"/>
              <a:t>НЕВОДНИХ</a:t>
            </a:r>
            <a:r>
              <a:rPr sz="2000" spc="65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97458" y="1066038"/>
            <a:ext cx="2390775" cy="1523365"/>
            <a:chOff x="997458" y="1066038"/>
            <a:chExt cx="2390775" cy="1523365"/>
          </a:xfrm>
        </p:grpSpPr>
        <p:sp>
          <p:nvSpPr>
            <p:cNvPr id="5" name="object 5"/>
            <p:cNvSpPr/>
            <p:nvPr/>
          </p:nvSpPr>
          <p:spPr>
            <a:xfrm>
              <a:off x="997458" y="1099566"/>
              <a:ext cx="2390393" cy="13807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8438" y="1066038"/>
              <a:ext cx="2051304" cy="15232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559" y="1125855"/>
              <a:ext cx="2305050" cy="1295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3559" y="1125855"/>
              <a:ext cx="2305050" cy="1295400"/>
            </a:xfrm>
            <a:custGeom>
              <a:avLst/>
              <a:gdLst/>
              <a:ahLst/>
              <a:cxnLst/>
              <a:rect l="l" t="t" r="r" b="b"/>
              <a:pathLst>
                <a:path w="2305050" h="1295400">
                  <a:moveTo>
                    <a:pt x="0" y="215900"/>
                  </a:moveTo>
                  <a:lnTo>
                    <a:pt x="5701" y="166391"/>
                  </a:lnTo>
                  <a:lnTo>
                    <a:pt x="21943" y="120946"/>
                  </a:lnTo>
                  <a:lnTo>
                    <a:pt x="47430" y="80859"/>
                  </a:lnTo>
                  <a:lnTo>
                    <a:pt x="80864" y="47426"/>
                  </a:lnTo>
                  <a:lnTo>
                    <a:pt x="120951" y="21941"/>
                  </a:lnTo>
                  <a:lnTo>
                    <a:pt x="166395" y="5701"/>
                  </a:lnTo>
                  <a:lnTo>
                    <a:pt x="215900" y="0"/>
                  </a:lnTo>
                  <a:lnTo>
                    <a:pt x="2089150" y="0"/>
                  </a:lnTo>
                  <a:lnTo>
                    <a:pt x="2138658" y="5701"/>
                  </a:lnTo>
                  <a:lnTo>
                    <a:pt x="2184103" y="21941"/>
                  </a:lnTo>
                  <a:lnTo>
                    <a:pt x="2224190" y="47426"/>
                  </a:lnTo>
                  <a:lnTo>
                    <a:pt x="2257623" y="80859"/>
                  </a:lnTo>
                  <a:lnTo>
                    <a:pt x="2283108" y="120946"/>
                  </a:lnTo>
                  <a:lnTo>
                    <a:pt x="2299348" y="166391"/>
                  </a:lnTo>
                  <a:lnTo>
                    <a:pt x="2305050" y="215900"/>
                  </a:lnTo>
                  <a:lnTo>
                    <a:pt x="2305050" y="1079500"/>
                  </a:lnTo>
                  <a:lnTo>
                    <a:pt x="2299348" y="1129008"/>
                  </a:lnTo>
                  <a:lnTo>
                    <a:pt x="2283108" y="1174453"/>
                  </a:lnTo>
                  <a:lnTo>
                    <a:pt x="2257623" y="1214540"/>
                  </a:lnTo>
                  <a:lnTo>
                    <a:pt x="2224190" y="1247973"/>
                  </a:lnTo>
                  <a:lnTo>
                    <a:pt x="2184103" y="1273458"/>
                  </a:lnTo>
                  <a:lnTo>
                    <a:pt x="2138658" y="1289698"/>
                  </a:lnTo>
                  <a:lnTo>
                    <a:pt x="2089150" y="1295400"/>
                  </a:lnTo>
                  <a:lnTo>
                    <a:pt x="215900" y="1295400"/>
                  </a:lnTo>
                  <a:lnTo>
                    <a:pt x="166395" y="1289698"/>
                  </a:lnTo>
                  <a:lnTo>
                    <a:pt x="120951" y="1273458"/>
                  </a:lnTo>
                  <a:lnTo>
                    <a:pt x="80864" y="1247973"/>
                  </a:lnTo>
                  <a:lnTo>
                    <a:pt x="47430" y="1214540"/>
                  </a:lnTo>
                  <a:lnTo>
                    <a:pt x="21943" y="1174453"/>
                  </a:lnTo>
                  <a:lnTo>
                    <a:pt x="5701" y="1129008"/>
                  </a:lnTo>
                  <a:lnTo>
                    <a:pt x="0" y="1079500"/>
                  </a:lnTo>
                  <a:lnTo>
                    <a:pt x="0" y="21590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99032" y="1144269"/>
            <a:ext cx="163004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Осо</a:t>
            </a:r>
            <a:r>
              <a:rPr sz="2000" b="1" spc="-50" dirty="0">
                <a:latin typeface="Arial"/>
                <a:cs typeface="Arial"/>
              </a:rPr>
              <a:t>б</a:t>
            </a:r>
            <a:r>
              <a:rPr sz="2000" b="1" spc="-10" dirty="0">
                <a:latin typeface="Arial"/>
                <a:cs typeface="Arial"/>
              </a:rPr>
              <a:t>л</a:t>
            </a:r>
            <a:r>
              <a:rPr sz="2000" b="1" dirty="0">
                <a:latin typeface="Arial"/>
                <a:cs typeface="Arial"/>
              </a:rPr>
              <a:t>и</a:t>
            </a:r>
            <a:r>
              <a:rPr sz="2000" b="1" spc="-25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о</a:t>
            </a:r>
            <a:r>
              <a:rPr sz="2000" b="1" spc="-10" dirty="0">
                <a:latin typeface="Arial"/>
                <a:cs typeface="Arial"/>
              </a:rPr>
              <a:t>сті  </a:t>
            </a:r>
            <a:r>
              <a:rPr sz="2000" b="1" spc="-15" dirty="0">
                <a:latin typeface="Arial"/>
                <a:cs typeface="Arial"/>
              </a:rPr>
              <a:t>технології  </a:t>
            </a:r>
            <a:r>
              <a:rPr sz="2000" b="1" spc="-10" dirty="0">
                <a:latin typeface="Arial"/>
                <a:cs typeface="Arial"/>
              </a:rPr>
              <a:t>неводних  крапель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71059" y="1081277"/>
            <a:ext cx="3945890" cy="1895475"/>
            <a:chOff x="4671059" y="1081277"/>
            <a:chExt cx="3945890" cy="1895475"/>
          </a:xfrm>
        </p:grpSpPr>
        <p:sp>
          <p:nvSpPr>
            <p:cNvPr id="11" name="object 11"/>
            <p:cNvSpPr/>
            <p:nvPr/>
          </p:nvSpPr>
          <p:spPr>
            <a:xfrm>
              <a:off x="4671059" y="1099566"/>
              <a:ext cx="3945636" cy="18127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73345" y="1081277"/>
              <a:ext cx="3493008" cy="189509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7160" y="1125855"/>
              <a:ext cx="3860291" cy="17274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17160" y="1125855"/>
              <a:ext cx="3860800" cy="1727835"/>
            </a:xfrm>
            <a:custGeom>
              <a:avLst/>
              <a:gdLst/>
              <a:ahLst/>
              <a:cxnLst/>
              <a:rect l="l" t="t" r="r" b="b"/>
              <a:pathLst>
                <a:path w="3860800" h="1727835">
                  <a:moveTo>
                    <a:pt x="0" y="287909"/>
                  </a:moveTo>
                  <a:lnTo>
                    <a:pt x="3768" y="241209"/>
                  </a:lnTo>
                  <a:lnTo>
                    <a:pt x="14678" y="196908"/>
                  </a:lnTo>
                  <a:lnTo>
                    <a:pt x="32136" y="155599"/>
                  </a:lnTo>
                  <a:lnTo>
                    <a:pt x="55550" y="117875"/>
                  </a:lnTo>
                  <a:lnTo>
                    <a:pt x="84327" y="84327"/>
                  </a:lnTo>
                  <a:lnTo>
                    <a:pt x="117875" y="55550"/>
                  </a:lnTo>
                  <a:lnTo>
                    <a:pt x="155599" y="32136"/>
                  </a:lnTo>
                  <a:lnTo>
                    <a:pt x="196908" y="14678"/>
                  </a:lnTo>
                  <a:lnTo>
                    <a:pt x="241209" y="3768"/>
                  </a:lnTo>
                  <a:lnTo>
                    <a:pt x="287909" y="0"/>
                  </a:lnTo>
                  <a:lnTo>
                    <a:pt x="3572383" y="0"/>
                  </a:lnTo>
                  <a:lnTo>
                    <a:pt x="3619082" y="3768"/>
                  </a:lnTo>
                  <a:lnTo>
                    <a:pt x="3663383" y="14678"/>
                  </a:lnTo>
                  <a:lnTo>
                    <a:pt x="3704692" y="32136"/>
                  </a:lnTo>
                  <a:lnTo>
                    <a:pt x="3742416" y="55550"/>
                  </a:lnTo>
                  <a:lnTo>
                    <a:pt x="3775963" y="84327"/>
                  </a:lnTo>
                  <a:lnTo>
                    <a:pt x="3804741" y="117875"/>
                  </a:lnTo>
                  <a:lnTo>
                    <a:pt x="3828155" y="155599"/>
                  </a:lnTo>
                  <a:lnTo>
                    <a:pt x="3845613" y="196908"/>
                  </a:lnTo>
                  <a:lnTo>
                    <a:pt x="3856523" y="241209"/>
                  </a:lnTo>
                  <a:lnTo>
                    <a:pt x="3860291" y="287909"/>
                  </a:lnTo>
                  <a:lnTo>
                    <a:pt x="3860291" y="1439545"/>
                  </a:lnTo>
                  <a:lnTo>
                    <a:pt x="3856523" y="1486244"/>
                  </a:lnTo>
                  <a:lnTo>
                    <a:pt x="3845613" y="1530545"/>
                  </a:lnTo>
                  <a:lnTo>
                    <a:pt x="3828155" y="1571854"/>
                  </a:lnTo>
                  <a:lnTo>
                    <a:pt x="3804741" y="1609578"/>
                  </a:lnTo>
                  <a:lnTo>
                    <a:pt x="3775963" y="1643126"/>
                  </a:lnTo>
                  <a:lnTo>
                    <a:pt x="3742416" y="1671903"/>
                  </a:lnTo>
                  <a:lnTo>
                    <a:pt x="3704692" y="1695317"/>
                  </a:lnTo>
                  <a:lnTo>
                    <a:pt x="3663383" y="1712775"/>
                  </a:lnTo>
                  <a:lnTo>
                    <a:pt x="3619082" y="1723685"/>
                  </a:lnTo>
                  <a:lnTo>
                    <a:pt x="3572383" y="1727454"/>
                  </a:lnTo>
                  <a:lnTo>
                    <a:pt x="287909" y="1727454"/>
                  </a:lnTo>
                  <a:lnTo>
                    <a:pt x="241209" y="1723685"/>
                  </a:lnTo>
                  <a:lnTo>
                    <a:pt x="196908" y="1712775"/>
                  </a:lnTo>
                  <a:lnTo>
                    <a:pt x="155599" y="1695317"/>
                  </a:lnTo>
                  <a:lnTo>
                    <a:pt x="117875" y="1671903"/>
                  </a:lnTo>
                  <a:lnTo>
                    <a:pt x="84327" y="1643126"/>
                  </a:lnTo>
                  <a:lnTo>
                    <a:pt x="55550" y="1609578"/>
                  </a:lnTo>
                  <a:lnTo>
                    <a:pt x="32136" y="1571854"/>
                  </a:lnTo>
                  <a:lnTo>
                    <a:pt x="14678" y="1530545"/>
                  </a:lnTo>
                  <a:lnTo>
                    <a:pt x="3768" y="1486244"/>
                  </a:lnTo>
                  <a:lnTo>
                    <a:pt x="0" y="1439545"/>
                  </a:lnTo>
                  <a:lnTo>
                    <a:pt x="0" y="28790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24476" y="1096848"/>
            <a:ext cx="3141345" cy="171068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38480" algn="ctr">
              <a:lnSpc>
                <a:spcPct val="100000"/>
              </a:lnSpc>
              <a:spcBef>
                <a:spcPts val="585"/>
              </a:spcBef>
            </a:pPr>
            <a:r>
              <a:rPr sz="2000" b="1" spc="-10" dirty="0">
                <a:latin typeface="Arial"/>
                <a:cs typeface="Arial"/>
              </a:rPr>
              <a:t>NB!</a:t>
            </a:r>
            <a:endParaRPr sz="2000">
              <a:latin typeface="Arial"/>
              <a:cs typeface="Arial"/>
            </a:endParaRPr>
          </a:p>
          <a:p>
            <a:pPr marL="12700" marR="95885">
              <a:lnSpc>
                <a:spcPct val="100000"/>
              </a:lnSpc>
              <a:spcBef>
                <a:spcPts val="395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При </a:t>
            </a:r>
            <a:r>
              <a:rPr sz="1600" spc="-5" dirty="0">
                <a:latin typeface="Arial"/>
                <a:cs typeface="Arial"/>
              </a:rPr>
              <a:t>розрахунках </a:t>
            </a:r>
            <a:r>
              <a:rPr sz="1600" spc="-10" dirty="0">
                <a:latin typeface="Arial"/>
                <a:cs typeface="Arial"/>
              </a:rPr>
              <a:t>інгредієнтів </a:t>
            </a:r>
            <a:r>
              <a:rPr sz="1600" dirty="0">
                <a:latin typeface="Arial"/>
                <a:cs typeface="Arial"/>
              </a:rPr>
              <a:t>в  краплях </a:t>
            </a:r>
            <a:r>
              <a:rPr sz="1600" spc="-15" dirty="0">
                <a:latin typeface="Arial"/>
                <a:cs typeface="Arial"/>
              </a:rPr>
              <a:t>КЗО </a:t>
            </a:r>
            <a:r>
              <a:rPr sz="1600" spc="-5" dirty="0">
                <a:latin typeface="Arial"/>
                <a:cs typeface="Arial"/>
              </a:rPr>
              <a:t>не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враховують.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85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У </a:t>
            </a:r>
            <a:r>
              <a:rPr sz="1600" spc="-10" dirty="0">
                <a:latin typeface="Arial"/>
                <a:cs typeface="Arial"/>
              </a:rPr>
              <a:t>технології наведених крапель  </a:t>
            </a:r>
            <a:r>
              <a:rPr sz="1600" spc="-5" dirty="0">
                <a:latin typeface="Arial"/>
                <a:cs typeface="Arial"/>
              </a:rPr>
              <a:t>використання концентрованих  </a:t>
            </a:r>
            <a:r>
              <a:rPr sz="1600" spc="-15" dirty="0">
                <a:latin typeface="Arial"/>
                <a:cs typeface="Arial"/>
              </a:rPr>
              <a:t>розчинів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нераціонально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57883" y="3042666"/>
            <a:ext cx="6442710" cy="3038475"/>
            <a:chOff x="1357883" y="3042666"/>
            <a:chExt cx="6442710" cy="3038475"/>
          </a:xfrm>
        </p:grpSpPr>
        <p:sp>
          <p:nvSpPr>
            <p:cNvPr id="17" name="object 17"/>
            <p:cNvSpPr/>
            <p:nvPr/>
          </p:nvSpPr>
          <p:spPr>
            <a:xfrm>
              <a:off x="1357883" y="3042666"/>
              <a:ext cx="6442710" cy="303809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03984" y="3068955"/>
              <a:ext cx="6357366" cy="29527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03984" y="3068955"/>
              <a:ext cx="6357620" cy="2952750"/>
            </a:xfrm>
            <a:custGeom>
              <a:avLst/>
              <a:gdLst/>
              <a:ahLst/>
              <a:cxnLst/>
              <a:rect l="l" t="t" r="r" b="b"/>
              <a:pathLst>
                <a:path w="6357620" h="2952750">
                  <a:moveTo>
                    <a:pt x="0" y="492125"/>
                  </a:moveTo>
                  <a:lnTo>
                    <a:pt x="2252" y="444732"/>
                  </a:lnTo>
                  <a:lnTo>
                    <a:pt x="8874" y="398613"/>
                  </a:lnTo>
                  <a:lnTo>
                    <a:pt x="19657" y="353975"/>
                  </a:lnTo>
                  <a:lnTo>
                    <a:pt x="34396" y="311023"/>
                  </a:lnTo>
                  <a:lnTo>
                    <a:pt x="52885" y="269964"/>
                  </a:lnTo>
                  <a:lnTo>
                    <a:pt x="74917" y="231005"/>
                  </a:lnTo>
                  <a:lnTo>
                    <a:pt x="100286" y="194351"/>
                  </a:lnTo>
                  <a:lnTo>
                    <a:pt x="128785" y="160209"/>
                  </a:lnTo>
                  <a:lnTo>
                    <a:pt x="160209" y="128785"/>
                  </a:lnTo>
                  <a:lnTo>
                    <a:pt x="194351" y="100286"/>
                  </a:lnTo>
                  <a:lnTo>
                    <a:pt x="231005" y="74917"/>
                  </a:lnTo>
                  <a:lnTo>
                    <a:pt x="269964" y="52885"/>
                  </a:lnTo>
                  <a:lnTo>
                    <a:pt x="311023" y="34396"/>
                  </a:lnTo>
                  <a:lnTo>
                    <a:pt x="353975" y="19657"/>
                  </a:lnTo>
                  <a:lnTo>
                    <a:pt x="398613" y="8874"/>
                  </a:lnTo>
                  <a:lnTo>
                    <a:pt x="444732" y="2252"/>
                  </a:lnTo>
                  <a:lnTo>
                    <a:pt x="492125" y="0"/>
                  </a:lnTo>
                  <a:lnTo>
                    <a:pt x="5865241" y="0"/>
                  </a:lnTo>
                  <a:lnTo>
                    <a:pt x="5912633" y="2252"/>
                  </a:lnTo>
                  <a:lnTo>
                    <a:pt x="5958752" y="8874"/>
                  </a:lnTo>
                  <a:lnTo>
                    <a:pt x="6003390" y="19657"/>
                  </a:lnTo>
                  <a:lnTo>
                    <a:pt x="6046342" y="34396"/>
                  </a:lnTo>
                  <a:lnTo>
                    <a:pt x="6087401" y="52885"/>
                  </a:lnTo>
                  <a:lnTo>
                    <a:pt x="6126360" y="74917"/>
                  </a:lnTo>
                  <a:lnTo>
                    <a:pt x="6163014" y="100286"/>
                  </a:lnTo>
                  <a:lnTo>
                    <a:pt x="6197156" y="128785"/>
                  </a:lnTo>
                  <a:lnTo>
                    <a:pt x="6228580" y="160209"/>
                  </a:lnTo>
                  <a:lnTo>
                    <a:pt x="6257079" y="194351"/>
                  </a:lnTo>
                  <a:lnTo>
                    <a:pt x="6282448" y="231005"/>
                  </a:lnTo>
                  <a:lnTo>
                    <a:pt x="6304480" y="269964"/>
                  </a:lnTo>
                  <a:lnTo>
                    <a:pt x="6322969" y="311023"/>
                  </a:lnTo>
                  <a:lnTo>
                    <a:pt x="6337708" y="353975"/>
                  </a:lnTo>
                  <a:lnTo>
                    <a:pt x="6348491" y="398613"/>
                  </a:lnTo>
                  <a:lnTo>
                    <a:pt x="6355113" y="444732"/>
                  </a:lnTo>
                  <a:lnTo>
                    <a:pt x="6357366" y="492125"/>
                  </a:lnTo>
                  <a:lnTo>
                    <a:pt x="6357366" y="2460625"/>
                  </a:lnTo>
                  <a:lnTo>
                    <a:pt x="6355113" y="2508019"/>
                  </a:lnTo>
                  <a:lnTo>
                    <a:pt x="6348491" y="2554140"/>
                  </a:lnTo>
                  <a:lnTo>
                    <a:pt x="6337708" y="2598779"/>
                  </a:lnTo>
                  <a:lnTo>
                    <a:pt x="6322969" y="2641731"/>
                  </a:lnTo>
                  <a:lnTo>
                    <a:pt x="6304480" y="2682790"/>
                  </a:lnTo>
                  <a:lnTo>
                    <a:pt x="6282448" y="2721750"/>
                  </a:lnTo>
                  <a:lnTo>
                    <a:pt x="6257079" y="2758403"/>
                  </a:lnTo>
                  <a:lnTo>
                    <a:pt x="6228580" y="2792545"/>
                  </a:lnTo>
                  <a:lnTo>
                    <a:pt x="6197156" y="2823968"/>
                  </a:lnTo>
                  <a:lnTo>
                    <a:pt x="6163014" y="2852467"/>
                  </a:lnTo>
                  <a:lnTo>
                    <a:pt x="6126360" y="2877835"/>
                  </a:lnTo>
                  <a:lnTo>
                    <a:pt x="6087401" y="2899866"/>
                  </a:lnTo>
                  <a:lnTo>
                    <a:pt x="6046342" y="2918354"/>
                  </a:lnTo>
                  <a:lnTo>
                    <a:pt x="6003390" y="2933093"/>
                  </a:lnTo>
                  <a:lnTo>
                    <a:pt x="5958752" y="2943876"/>
                  </a:lnTo>
                  <a:lnTo>
                    <a:pt x="5912633" y="2950497"/>
                  </a:lnTo>
                  <a:lnTo>
                    <a:pt x="5865241" y="2952750"/>
                  </a:lnTo>
                  <a:lnTo>
                    <a:pt x="492125" y="2952750"/>
                  </a:lnTo>
                  <a:lnTo>
                    <a:pt x="444732" y="2950497"/>
                  </a:lnTo>
                  <a:lnTo>
                    <a:pt x="398613" y="2943876"/>
                  </a:lnTo>
                  <a:lnTo>
                    <a:pt x="353975" y="2933093"/>
                  </a:lnTo>
                  <a:lnTo>
                    <a:pt x="311023" y="2918354"/>
                  </a:lnTo>
                  <a:lnTo>
                    <a:pt x="269964" y="2899866"/>
                  </a:lnTo>
                  <a:lnTo>
                    <a:pt x="231005" y="2877835"/>
                  </a:lnTo>
                  <a:lnTo>
                    <a:pt x="194351" y="2852467"/>
                  </a:lnTo>
                  <a:lnTo>
                    <a:pt x="160209" y="2823968"/>
                  </a:lnTo>
                  <a:lnTo>
                    <a:pt x="128785" y="2792545"/>
                  </a:lnTo>
                  <a:lnTo>
                    <a:pt x="100286" y="2758403"/>
                  </a:lnTo>
                  <a:lnTo>
                    <a:pt x="74917" y="2721750"/>
                  </a:lnTo>
                  <a:lnTo>
                    <a:pt x="52885" y="2682790"/>
                  </a:lnTo>
                  <a:lnTo>
                    <a:pt x="34396" y="2641731"/>
                  </a:lnTo>
                  <a:lnTo>
                    <a:pt x="19657" y="2598779"/>
                  </a:lnTo>
                  <a:lnTo>
                    <a:pt x="8874" y="2554140"/>
                  </a:lnTo>
                  <a:lnTo>
                    <a:pt x="2252" y="2508019"/>
                  </a:lnTo>
                  <a:lnTo>
                    <a:pt x="0" y="2460625"/>
                  </a:lnTo>
                  <a:lnTo>
                    <a:pt x="0" y="4921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755139" y="3703573"/>
            <a:ext cx="56883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збереження необхідної </a:t>
            </a:r>
            <a:r>
              <a:rPr sz="1800" spc="-5" dirty="0">
                <a:latin typeface="Arial"/>
                <a:cs typeface="Arial"/>
              </a:rPr>
              <a:t>концентрації лікарських 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5" dirty="0">
                <a:latin typeface="Arial"/>
                <a:cs typeface="Arial"/>
              </a:rPr>
              <a:t>об'єму лікарського </a:t>
            </a:r>
            <a:r>
              <a:rPr sz="1800" spc="-25" dirty="0">
                <a:latin typeface="Arial"/>
                <a:cs typeface="Arial"/>
              </a:rPr>
              <a:t>препарату, </a:t>
            </a:r>
            <a:r>
              <a:rPr sz="1800" dirty="0">
                <a:latin typeface="Arial"/>
                <a:cs typeface="Arial"/>
              </a:rPr>
              <a:t>сухі лікарські  </a:t>
            </a:r>
            <a:r>
              <a:rPr sz="1800" spc="-10" dirty="0">
                <a:latin typeface="Arial"/>
                <a:cs typeface="Arial"/>
              </a:rPr>
              <a:t>речовини поміщають </a:t>
            </a:r>
            <a:r>
              <a:rPr sz="1800" dirty="0">
                <a:latin typeface="Arial"/>
                <a:cs typeface="Arial"/>
              </a:rPr>
              <a:t>в </a:t>
            </a:r>
            <a:r>
              <a:rPr sz="1800" spc="-5" dirty="0">
                <a:latin typeface="Arial"/>
                <a:cs typeface="Arial"/>
              </a:rPr>
              <a:t>контейнер </a:t>
            </a:r>
            <a:r>
              <a:rPr sz="1800" spc="-10" dirty="0">
                <a:latin typeface="Arial"/>
                <a:cs typeface="Arial"/>
              </a:rPr>
              <a:t>(флакон) </a:t>
            </a:r>
            <a:r>
              <a:rPr sz="1800" spc="-5" dirty="0">
                <a:latin typeface="Arial"/>
                <a:cs typeface="Arial"/>
              </a:rPr>
              <a:t>для  відпустку </a:t>
            </a:r>
            <a:r>
              <a:rPr sz="1800" dirty="0">
                <a:latin typeface="Arial"/>
                <a:cs typeface="Arial"/>
              </a:rPr>
              <a:t>в першу </a:t>
            </a:r>
            <a:r>
              <a:rPr sz="1800" spc="-35" dirty="0">
                <a:latin typeface="Arial"/>
                <a:cs typeface="Arial"/>
              </a:rPr>
              <a:t>чергу, </a:t>
            </a:r>
            <a:r>
              <a:rPr sz="1800" dirty="0">
                <a:latin typeface="Arial"/>
                <a:cs typeface="Arial"/>
              </a:rPr>
              <a:t>послідовно </a:t>
            </a:r>
            <a:r>
              <a:rPr sz="1800" spc="-15" dirty="0">
                <a:latin typeface="Arial"/>
                <a:cs typeface="Arial"/>
              </a:rPr>
              <a:t>додають </a:t>
            </a:r>
            <a:r>
              <a:rPr sz="1800" spc="-5" dirty="0">
                <a:latin typeface="Arial"/>
                <a:cs typeface="Arial"/>
              </a:rPr>
              <a:t>рідкі  </a:t>
            </a:r>
            <a:r>
              <a:rPr sz="1800" dirty="0">
                <a:latin typeface="Arial"/>
                <a:cs typeface="Arial"/>
              </a:rPr>
              <a:t>лікарські засоби в </a:t>
            </a:r>
            <a:r>
              <a:rPr sz="1800" spc="-5" dirty="0">
                <a:latin typeface="Arial"/>
                <a:cs typeface="Arial"/>
              </a:rPr>
              <a:t>порядку збільшення концентрації  </a:t>
            </a:r>
            <a:r>
              <a:rPr sz="1800" spc="-40" dirty="0">
                <a:latin typeface="Arial"/>
                <a:cs typeface="Arial"/>
              </a:rPr>
              <a:t>етанолу. </a:t>
            </a:r>
            <a:r>
              <a:rPr sz="1800" dirty="0">
                <a:latin typeface="Arial"/>
                <a:cs typeface="Arial"/>
              </a:rPr>
              <a:t>Отриманий </a:t>
            </a:r>
            <a:r>
              <a:rPr sz="1800" spc="-10" dirty="0">
                <a:latin typeface="Arial"/>
                <a:cs typeface="Arial"/>
              </a:rPr>
              <a:t>препарат </a:t>
            </a:r>
            <a:r>
              <a:rPr sz="1800" spc="-5" dirty="0">
                <a:latin typeface="Arial"/>
                <a:cs typeface="Arial"/>
              </a:rPr>
              <a:t>не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проціджують.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42489" y="1807082"/>
            <a:ext cx="2575179" cy="1401572"/>
            <a:chOff x="2142489" y="1807082"/>
            <a:chExt cx="2575179" cy="1401572"/>
          </a:xfrm>
        </p:grpSpPr>
        <p:sp>
          <p:nvSpPr>
            <p:cNvPr id="22" name="object 22"/>
            <p:cNvSpPr/>
            <p:nvPr/>
          </p:nvSpPr>
          <p:spPr>
            <a:xfrm>
              <a:off x="2142489" y="2421254"/>
              <a:ext cx="103505" cy="787400"/>
            </a:xfrm>
            <a:custGeom>
              <a:avLst/>
              <a:gdLst/>
              <a:ahLst/>
              <a:cxnLst/>
              <a:rect l="l" t="t" r="r" b="b"/>
              <a:pathLst>
                <a:path w="103505" h="787400">
                  <a:moveTo>
                    <a:pt x="7112" y="691388"/>
                  </a:moveTo>
                  <a:lnTo>
                    <a:pt x="1016" y="694944"/>
                  </a:lnTo>
                  <a:lnTo>
                    <a:pt x="0" y="698754"/>
                  </a:lnTo>
                  <a:lnTo>
                    <a:pt x="51689" y="787400"/>
                  </a:lnTo>
                  <a:lnTo>
                    <a:pt x="59020" y="774827"/>
                  </a:lnTo>
                  <a:lnTo>
                    <a:pt x="45339" y="774827"/>
                  </a:lnTo>
                  <a:lnTo>
                    <a:pt x="45339" y="751404"/>
                  </a:lnTo>
                  <a:lnTo>
                    <a:pt x="10922" y="692404"/>
                  </a:lnTo>
                  <a:lnTo>
                    <a:pt x="7112" y="691388"/>
                  </a:lnTo>
                  <a:close/>
                </a:path>
                <a:path w="103505" h="787400">
                  <a:moveTo>
                    <a:pt x="45339" y="751404"/>
                  </a:moveTo>
                  <a:lnTo>
                    <a:pt x="45339" y="774827"/>
                  </a:lnTo>
                  <a:lnTo>
                    <a:pt x="58039" y="774827"/>
                  </a:lnTo>
                  <a:lnTo>
                    <a:pt x="58039" y="771652"/>
                  </a:lnTo>
                  <a:lnTo>
                    <a:pt x="46228" y="771652"/>
                  </a:lnTo>
                  <a:lnTo>
                    <a:pt x="51688" y="762290"/>
                  </a:lnTo>
                  <a:lnTo>
                    <a:pt x="45339" y="751404"/>
                  </a:lnTo>
                  <a:close/>
                </a:path>
                <a:path w="103505" h="787400">
                  <a:moveTo>
                    <a:pt x="96266" y="691388"/>
                  </a:moveTo>
                  <a:lnTo>
                    <a:pt x="92456" y="692404"/>
                  </a:lnTo>
                  <a:lnTo>
                    <a:pt x="58039" y="751404"/>
                  </a:lnTo>
                  <a:lnTo>
                    <a:pt x="58039" y="774827"/>
                  </a:lnTo>
                  <a:lnTo>
                    <a:pt x="59020" y="774827"/>
                  </a:lnTo>
                  <a:lnTo>
                    <a:pt x="103378" y="698754"/>
                  </a:lnTo>
                  <a:lnTo>
                    <a:pt x="102362" y="694944"/>
                  </a:lnTo>
                  <a:lnTo>
                    <a:pt x="96266" y="691388"/>
                  </a:lnTo>
                  <a:close/>
                </a:path>
                <a:path w="103505" h="787400">
                  <a:moveTo>
                    <a:pt x="51688" y="762290"/>
                  </a:moveTo>
                  <a:lnTo>
                    <a:pt x="46228" y="771652"/>
                  </a:lnTo>
                  <a:lnTo>
                    <a:pt x="57150" y="771652"/>
                  </a:lnTo>
                  <a:lnTo>
                    <a:pt x="51688" y="762290"/>
                  </a:lnTo>
                  <a:close/>
                </a:path>
                <a:path w="103505" h="787400">
                  <a:moveTo>
                    <a:pt x="58039" y="751404"/>
                  </a:moveTo>
                  <a:lnTo>
                    <a:pt x="51688" y="762290"/>
                  </a:lnTo>
                  <a:lnTo>
                    <a:pt x="57150" y="771652"/>
                  </a:lnTo>
                  <a:lnTo>
                    <a:pt x="58039" y="771652"/>
                  </a:lnTo>
                  <a:lnTo>
                    <a:pt x="58039" y="751404"/>
                  </a:lnTo>
                  <a:close/>
                </a:path>
                <a:path w="103505" h="787400">
                  <a:moveTo>
                    <a:pt x="46990" y="388493"/>
                  </a:moveTo>
                  <a:lnTo>
                    <a:pt x="45339" y="390144"/>
                  </a:lnTo>
                  <a:lnTo>
                    <a:pt x="45339" y="751404"/>
                  </a:lnTo>
                  <a:lnTo>
                    <a:pt x="51688" y="762290"/>
                  </a:lnTo>
                  <a:lnTo>
                    <a:pt x="58038" y="751404"/>
                  </a:lnTo>
                  <a:lnTo>
                    <a:pt x="58039" y="400050"/>
                  </a:lnTo>
                  <a:lnTo>
                    <a:pt x="51689" y="400050"/>
                  </a:lnTo>
                  <a:lnTo>
                    <a:pt x="58039" y="393700"/>
                  </a:lnTo>
                  <a:lnTo>
                    <a:pt x="46990" y="393700"/>
                  </a:lnTo>
                  <a:lnTo>
                    <a:pt x="46990" y="388493"/>
                  </a:lnTo>
                  <a:close/>
                </a:path>
                <a:path w="103505" h="787400">
                  <a:moveTo>
                    <a:pt x="58039" y="393700"/>
                  </a:moveTo>
                  <a:lnTo>
                    <a:pt x="51689" y="400050"/>
                  </a:lnTo>
                  <a:lnTo>
                    <a:pt x="56768" y="400050"/>
                  </a:lnTo>
                  <a:lnTo>
                    <a:pt x="58039" y="398835"/>
                  </a:lnTo>
                  <a:lnTo>
                    <a:pt x="58039" y="393700"/>
                  </a:lnTo>
                  <a:close/>
                </a:path>
                <a:path w="103505" h="787400">
                  <a:moveTo>
                    <a:pt x="58039" y="398835"/>
                  </a:moveTo>
                  <a:lnTo>
                    <a:pt x="56768" y="400050"/>
                  </a:lnTo>
                  <a:lnTo>
                    <a:pt x="58039" y="400050"/>
                  </a:lnTo>
                  <a:lnTo>
                    <a:pt x="58039" y="398835"/>
                  </a:lnTo>
                  <a:close/>
                </a:path>
                <a:path w="103505" h="787400">
                  <a:moveTo>
                    <a:pt x="59690" y="387350"/>
                  </a:moveTo>
                  <a:lnTo>
                    <a:pt x="53340" y="387350"/>
                  </a:lnTo>
                  <a:lnTo>
                    <a:pt x="46990" y="393700"/>
                  </a:lnTo>
                  <a:lnTo>
                    <a:pt x="58039" y="393700"/>
                  </a:lnTo>
                  <a:lnTo>
                    <a:pt x="58039" y="398835"/>
                  </a:lnTo>
                  <a:lnTo>
                    <a:pt x="59690" y="397256"/>
                  </a:lnTo>
                  <a:lnTo>
                    <a:pt x="59690" y="387350"/>
                  </a:lnTo>
                  <a:close/>
                </a:path>
                <a:path w="103505" h="787400">
                  <a:moveTo>
                    <a:pt x="53340" y="387350"/>
                  </a:moveTo>
                  <a:lnTo>
                    <a:pt x="48133" y="387350"/>
                  </a:lnTo>
                  <a:lnTo>
                    <a:pt x="46990" y="388493"/>
                  </a:lnTo>
                  <a:lnTo>
                    <a:pt x="46990" y="393700"/>
                  </a:lnTo>
                  <a:lnTo>
                    <a:pt x="53340" y="387350"/>
                  </a:lnTo>
                  <a:close/>
                </a:path>
                <a:path w="103505" h="787400">
                  <a:moveTo>
                    <a:pt x="59690" y="0"/>
                  </a:moveTo>
                  <a:lnTo>
                    <a:pt x="46990" y="0"/>
                  </a:lnTo>
                  <a:lnTo>
                    <a:pt x="46990" y="388493"/>
                  </a:lnTo>
                  <a:lnTo>
                    <a:pt x="48133" y="387350"/>
                  </a:lnTo>
                  <a:lnTo>
                    <a:pt x="59690" y="387350"/>
                  </a:lnTo>
                  <a:lnTo>
                    <a:pt x="5969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48608" y="1807082"/>
              <a:ext cx="1369060" cy="76200"/>
            </a:xfrm>
            <a:custGeom>
              <a:avLst/>
              <a:gdLst/>
              <a:ahLst/>
              <a:cxnLst/>
              <a:rect l="l" t="t" r="r" b="b"/>
              <a:pathLst>
                <a:path w="13690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6906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69060" h="76200">
                  <a:moveTo>
                    <a:pt x="136855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368552" y="44450"/>
                  </a:lnTo>
                  <a:lnTo>
                    <a:pt x="136855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9300" y="3494023"/>
            <a:ext cx="3542029" cy="2760980"/>
            <a:chOff x="749300" y="3494023"/>
            <a:chExt cx="3542029" cy="2760980"/>
          </a:xfrm>
        </p:grpSpPr>
        <p:sp>
          <p:nvSpPr>
            <p:cNvPr id="4" name="object 4"/>
            <p:cNvSpPr/>
            <p:nvPr/>
          </p:nvSpPr>
          <p:spPr>
            <a:xfrm>
              <a:off x="755650" y="3500373"/>
              <a:ext cx="3529329" cy="2748280"/>
            </a:xfrm>
            <a:custGeom>
              <a:avLst/>
              <a:gdLst/>
              <a:ahLst/>
              <a:cxnLst/>
              <a:rect l="l" t="t" r="r" b="b"/>
              <a:pathLst>
                <a:path w="3529329" h="2748279">
                  <a:moveTo>
                    <a:pt x="3529076" y="0"/>
                  </a:moveTo>
                  <a:lnTo>
                    <a:pt x="0" y="0"/>
                  </a:lnTo>
                  <a:lnTo>
                    <a:pt x="0" y="2748026"/>
                  </a:lnTo>
                  <a:lnTo>
                    <a:pt x="3529076" y="2748026"/>
                  </a:lnTo>
                  <a:lnTo>
                    <a:pt x="3529076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5650" y="3494023"/>
              <a:ext cx="3529329" cy="2760980"/>
            </a:xfrm>
            <a:custGeom>
              <a:avLst/>
              <a:gdLst/>
              <a:ahLst/>
              <a:cxnLst/>
              <a:rect l="l" t="t" r="r" b="b"/>
              <a:pathLst>
                <a:path w="3529329" h="2760979">
                  <a:moveTo>
                    <a:pt x="0" y="0"/>
                  </a:moveTo>
                  <a:lnTo>
                    <a:pt x="0" y="2760726"/>
                  </a:lnTo>
                </a:path>
                <a:path w="3529329" h="2760979">
                  <a:moveTo>
                    <a:pt x="3529076" y="0"/>
                  </a:moveTo>
                  <a:lnTo>
                    <a:pt x="3529076" y="27607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9300" y="3494023"/>
              <a:ext cx="3542029" cy="12700"/>
            </a:xfrm>
            <a:custGeom>
              <a:avLst/>
              <a:gdLst/>
              <a:ahLst/>
              <a:cxnLst/>
              <a:rect l="l" t="t" r="r" b="b"/>
              <a:pathLst>
                <a:path w="3542029" h="12700">
                  <a:moveTo>
                    <a:pt x="0" y="12700"/>
                  </a:moveTo>
                  <a:lnTo>
                    <a:pt x="3541776" y="12700"/>
                  </a:lnTo>
                  <a:lnTo>
                    <a:pt x="3541776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9300" y="6248400"/>
              <a:ext cx="3542029" cy="0"/>
            </a:xfrm>
            <a:custGeom>
              <a:avLst/>
              <a:gdLst/>
              <a:ahLst/>
              <a:cxnLst/>
              <a:rect l="l" t="t" r="r" b="b"/>
              <a:pathLst>
                <a:path w="3542029">
                  <a:moveTo>
                    <a:pt x="0" y="0"/>
                  </a:moveTo>
                  <a:lnTo>
                    <a:pt x="35417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24230" y="3725926"/>
            <a:ext cx="4629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</a:t>
            </a:r>
            <a:r>
              <a:rPr sz="1600" spc="-40" dirty="0">
                <a:latin typeface="Arial"/>
                <a:cs typeface="Arial"/>
              </a:rPr>
              <a:t>а</a:t>
            </a:r>
            <a:r>
              <a:rPr sz="1600" spc="-20" dirty="0">
                <a:latin typeface="Arial"/>
                <a:cs typeface="Arial"/>
              </a:rPr>
              <a:t>т</a:t>
            </a:r>
            <a:r>
              <a:rPr sz="1600" dirty="0">
                <a:latin typeface="Arial"/>
                <a:cs typeface="Arial"/>
              </a:rPr>
              <a:t>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5732" y="3482085"/>
            <a:ext cx="2181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ППК </a:t>
            </a:r>
            <a:r>
              <a:rPr sz="1600" spc="-5" dirty="0">
                <a:latin typeface="Arial"/>
                <a:cs typeface="Arial"/>
              </a:rPr>
              <a:t>(лицевий </a:t>
            </a:r>
            <a:r>
              <a:rPr sz="1600" dirty="0"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 marL="149161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рец.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2830" y="3969766"/>
            <a:ext cx="258889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Papaverini hydrochloridi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Adonisidi </a:t>
            </a:r>
            <a:r>
              <a:rPr sz="1600" dirty="0">
                <a:latin typeface="Arial"/>
                <a:cs typeface="Arial"/>
              </a:rPr>
              <a:t>10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5" dirty="0">
                <a:latin typeface="Arial"/>
                <a:cs typeface="Arial"/>
              </a:rPr>
              <a:t>Convallariae </a:t>
            </a:r>
            <a:r>
              <a:rPr sz="1600" dirty="0">
                <a:latin typeface="Arial"/>
                <a:cs typeface="Arial"/>
              </a:rPr>
              <a:t>15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ml  </a:t>
            </a: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15" dirty="0">
                <a:latin typeface="Arial"/>
                <a:cs typeface="Arial"/>
              </a:rPr>
              <a:t>Valerianae </a:t>
            </a:r>
            <a:r>
              <a:rPr sz="1600" dirty="0">
                <a:latin typeface="Arial"/>
                <a:cs typeface="Arial"/>
              </a:rPr>
              <a:t>15 ml 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Mentholi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0,5</a:t>
            </a:r>
            <a:endParaRPr sz="1600">
              <a:latin typeface="Arial"/>
              <a:cs typeface="Arial"/>
            </a:endParaRPr>
          </a:p>
          <a:p>
            <a:pPr marR="1401445" algn="just">
              <a:lnSpc>
                <a:spcPct val="100000"/>
              </a:lnSpc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40 ml  </a:t>
            </a:r>
            <a:r>
              <a:rPr sz="1600" spc="-10" dirty="0">
                <a:latin typeface="Arial"/>
                <a:cs typeface="Arial"/>
              </a:rPr>
              <a:t>Приготував:  </a:t>
            </a:r>
            <a:r>
              <a:rPr sz="1600" spc="-5" dirty="0">
                <a:latin typeface="Arial"/>
                <a:cs typeface="Arial"/>
              </a:rPr>
              <a:t>Перевірив: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92352" y="86106"/>
            <a:ext cx="65817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5. </a:t>
            </a:r>
            <a:r>
              <a:rPr sz="2000" spc="-25" dirty="0"/>
              <a:t>ОСОБЛИВОСТІ </a:t>
            </a:r>
            <a:r>
              <a:rPr sz="2000" spc="-10" dirty="0"/>
              <a:t>ТЕХНОЛОГІЇ </a:t>
            </a:r>
            <a:r>
              <a:rPr sz="2000" spc="-15" dirty="0"/>
              <a:t>НЕВОДНИХ</a:t>
            </a:r>
            <a:r>
              <a:rPr sz="2000" spc="165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sp>
        <p:nvSpPr>
          <p:cNvPr id="12" name="object 12"/>
          <p:cNvSpPr txBox="1"/>
          <p:nvPr/>
        </p:nvSpPr>
        <p:spPr>
          <a:xfrm>
            <a:off x="392938" y="544576"/>
            <a:ext cx="416115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 marR="571500" indent="-5003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Rp.: Papaverini </a:t>
            </a:r>
            <a:r>
              <a:rPr sz="1800" b="1" spc="-5" dirty="0">
                <a:latin typeface="Arial"/>
                <a:cs typeface="Arial"/>
              </a:rPr>
              <a:t>hydrochloridi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1,0  </a:t>
            </a:r>
            <a:r>
              <a:rPr sz="1800" b="1" spc="-5" dirty="0">
                <a:latin typeface="Arial"/>
                <a:cs typeface="Arial"/>
              </a:rPr>
              <a:t>Adonisidi 10</a:t>
            </a:r>
            <a:r>
              <a:rPr sz="1800" b="1" dirty="0">
                <a:latin typeface="Arial"/>
                <a:cs typeface="Arial"/>
              </a:rPr>
              <a:t> ml</a:t>
            </a:r>
            <a:endParaRPr sz="1800">
              <a:latin typeface="Arial"/>
              <a:cs typeface="Arial"/>
            </a:endParaRPr>
          </a:p>
          <a:p>
            <a:pPr marL="520700" marR="30861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Tincturae Convallariae  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dirty="0">
                <a:latin typeface="Arial"/>
                <a:cs typeface="Arial"/>
              </a:rPr>
              <a:t>ana </a:t>
            </a:r>
            <a:r>
              <a:rPr sz="1800" b="1" spc="-5" dirty="0">
                <a:latin typeface="Arial"/>
                <a:cs typeface="Arial"/>
              </a:rPr>
              <a:t>15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Mentholi</a:t>
            </a:r>
            <a:r>
              <a:rPr sz="1800" b="1" dirty="0">
                <a:latin typeface="Arial"/>
                <a:cs typeface="Arial"/>
              </a:rPr>
              <a:t> 0,5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  <a:tabLst>
                <a:tab pos="2514600" algn="l"/>
              </a:tabLst>
            </a:pPr>
            <a:r>
              <a:rPr sz="1800" b="1" dirty="0">
                <a:latin typeface="Arial"/>
                <a:cs typeface="Arial"/>
              </a:rPr>
              <a:t>Misce.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Signa.	</a:t>
            </a:r>
            <a:r>
              <a:rPr sz="1800" b="1" dirty="0">
                <a:latin typeface="Arial"/>
                <a:cs typeface="Arial"/>
              </a:rPr>
              <a:t>По </a:t>
            </a:r>
            <a:r>
              <a:rPr sz="1800" b="1" spc="-5" dirty="0">
                <a:latin typeface="Arial"/>
                <a:cs typeface="Arial"/>
              </a:rPr>
              <a:t>30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крапель</a:t>
            </a:r>
            <a:endParaRPr sz="1800">
              <a:latin typeface="Arial"/>
              <a:cs typeface="Arial"/>
            </a:endParaRPr>
          </a:p>
          <a:p>
            <a:pPr marL="24892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3800" y="3789426"/>
            <a:ext cx="3816350" cy="2087880"/>
          </a:xfrm>
          <a:prstGeom prst="rect">
            <a:avLst/>
          </a:prstGeom>
          <a:solidFill>
            <a:srgbClr val="E7E7E7"/>
          </a:solidFill>
          <a:ln w="1270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97180" marR="66675">
              <a:lnSpc>
                <a:spcPts val="1920"/>
              </a:lnSpc>
              <a:spcBef>
                <a:spcPts val="20"/>
              </a:spcBef>
            </a:pPr>
            <a:r>
              <a:rPr sz="1600" b="1" spc="-20" dirty="0">
                <a:latin typeface="Arial"/>
                <a:cs typeface="Arial"/>
              </a:rPr>
              <a:t>Технологія.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для  відпустку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темного </a:t>
            </a:r>
            <a:r>
              <a:rPr sz="1600" dirty="0">
                <a:latin typeface="Arial"/>
                <a:cs typeface="Arial"/>
              </a:rPr>
              <a:t>скла </a:t>
            </a:r>
            <a:r>
              <a:rPr sz="1600" spc="-10" dirty="0">
                <a:latin typeface="Arial"/>
                <a:cs typeface="Arial"/>
              </a:rPr>
              <a:t>відважують  </a:t>
            </a:r>
            <a:r>
              <a:rPr sz="1600" spc="-5" dirty="0">
                <a:latin typeface="Arial"/>
                <a:cs typeface="Arial"/>
              </a:rPr>
              <a:t>папаверину гідрохлорид,  </a:t>
            </a:r>
            <a:r>
              <a:rPr sz="1600" spc="-15" dirty="0">
                <a:latin typeface="Arial"/>
                <a:cs typeface="Arial"/>
              </a:rPr>
              <a:t>розчиняють його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адонізиді, </a:t>
            </a:r>
            <a:r>
              <a:rPr sz="1600" dirty="0">
                <a:latin typeface="Arial"/>
                <a:cs typeface="Arial"/>
              </a:rPr>
              <a:t>а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потім</a:t>
            </a:r>
            <a:endParaRPr sz="1600">
              <a:latin typeface="Arial"/>
              <a:cs typeface="Arial"/>
            </a:endParaRPr>
          </a:p>
          <a:p>
            <a:pPr marL="297180" marR="473709">
              <a:lnSpc>
                <a:spcPts val="1920"/>
              </a:lnSpc>
            </a:pPr>
            <a:r>
              <a:rPr sz="1600" dirty="0">
                <a:latin typeface="Arial"/>
                <a:cs typeface="Arial"/>
              </a:rPr>
              <a:t>послідовно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spc="-10" dirty="0">
                <a:latin typeface="Arial"/>
                <a:cs typeface="Arial"/>
              </a:rPr>
              <a:t>настойки 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dirty="0">
                <a:latin typeface="Arial"/>
                <a:cs typeface="Arial"/>
              </a:rPr>
              <a:t>і </a:t>
            </a:r>
            <a:r>
              <a:rPr sz="1600" spc="-10" dirty="0">
                <a:latin typeface="Arial"/>
                <a:cs typeface="Arial"/>
              </a:rPr>
              <a:t>валеріани, </a:t>
            </a:r>
            <a:r>
              <a:rPr sz="1600" dirty="0">
                <a:latin typeface="Arial"/>
                <a:cs typeface="Arial"/>
              </a:rPr>
              <a:t>і 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─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ментол.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51426" y="893825"/>
            <a:ext cx="4545330" cy="2360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771398"/>
            <a:ext cx="4826635" cy="15868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64820" marR="1397000" indent="-452755">
              <a:lnSpc>
                <a:spcPct val="80000"/>
              </a:lnSpc>
              <a:spcBef>
                <a:spcPts val="484"/>
              </a:spcBef>
            </a:pPr>
            <a:r>
              <a:rPr sz="1600" b="1" spc="-5" dirty="0">
                <a:latin typeface="Arial"/>
                <a:cs typeface="Arial"/>
              </a:rPr>
              <a:t>Rp.: Tincturae </a:t>
            </a:r>
            <a:r>
              <a:rPr sz="1600" b="1" dirty="0">
                <a:latin typeface="Arial"/>
                <a:cs typeface="Arial"/>
              </a:rPr>
              <a:t>Belladonnae 5 ml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dirty="0">
                <a:latin typeface="Arial"/>
                <a:cs typeface="Arial"/>
              </a:rPr>
              <a:t>Convallariae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spc="-10" dirty="0">
                <a:latin typeface="Arial"/>
                <a:cs typeface="Arial"/>
              </a:rPr>
              <a:t>Valerianae </a:t>
            </a:r>
            <a:r>
              <a:rPr sz="1600" b="1" dirty="0">
                <a:latin typeface="Arial"/>
                <a:cs typeface="Arial"/>
              </a:rPr>
              <a:t>ana </a:t>
            </a:r>
            <a:r>
              <a:rPr sz="1600" b="1" spc="-5" dirty="0">
                <a:latin typeface="Arial"/>
                <a:cs typeface="Arial"/>
              </a:rPr>
              <a:t>10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ml  </a:t>
            </a:r>
            <a:r>
              <a:rPr sz="1600" b="1" dirty="0">
                <a:latin typeface="Arial"/>
                <a:cs typeface="Arial"/>
              </a:rPr>
              <a:t>Kalii bromidi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Mentholi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0,2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Misce. Da. Signa. </a:t>
            </a:r>
            <a:r>
              <a:rPr sz="1600" b="1" dirty="0">
                <a:latin typeface="Arial"/>
                <a:cs typeface="Arial"/>
              </a:rPr>
              <a:t>По </a:t>
            </a:r>
            <a:r>
              <a:rPr sz="1600" b="1" spc="-5" dirty="0">
                <a:latin typeface="Arial"/>
                <a:cs typeface="Arial"/>
              </a:rPr>
              <a:t>30 крапель </a:t>
            </a:r>
            <a:r>
              <a:rPr sz="1600" b="1" dirty="0">
                <a:latin typeface="Arial"/>
                <a:cs typeface="Arial"/>
              </a:rPr>
              <a:t>3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рази</a:t>
            </a:r>
            <a:endParaRPr sz="1600">
              <a:latin typeface="Arial"/>
              <a:cs typeface="Arial"/>
            </a:endParaRPr>
          </a:p>
          <a:p>
            <a:pPr marL="224155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на </a:t>
            </a:r>
            <a:r>
              <a:rPr sz="1600" b="1" spc="-5" dirty="0">
                <a:latin typeface="Arial"/>
                <a:cs typeface="Arial"/>
              </a:rPr>
              <a:t>день (краплі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Зеленіна)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0900" y="2835910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220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0900" y="3475989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500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2576830"/>
            <a:ext cx="3755390" cy="1823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458720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 </a:t>
            </a:r>
            <a:r>
              <a:rPr sz="1700" spc="-5" dirty="0">
                <a:latin typeface="Arial"/>
                <a:cs typeface="Arial"/>
              </a:rPr>
              <a:t>– 44 краплі  5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  <a:p>
            <a:pPr marL="12700" marR="109220">
              <a:lnSpc>
                <a:spcPct val="100000"/>
              </a:lnSpc>
              <a:spcBef>
                <a:spcPts val="960"/>
              </a:spcBef>
              <a:tabLst>
                <a:tab pos="2458720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конвалії </a:t>
            </a:r>
            <a:r>
              <a:rPr sz="1700" spc="-5" dirty="0">
                <a:latin typeface="Arial"/>
                <a:cs typeface="Arial"/>
              </a:rPr>
              <a:t>– 50 </a:t>
            </a:r>
            <a:r>
              <a:rPr sz="1700" spc="-15" dirty="0">
                <a:latin typeface="Arial"/>
                <a:cs typeface="Arial"/>
              </a:rPr>
              <a:t>крапель  </a:t>
            </a:r>
            <a:r>
              <a:rPr sz="1700" spc="-5" dirty="0">
                <a:latin typeface="Arial"/>
                <a:cs typeface="Arial"/>
              </a:rPr>
              <a:t>10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  <a:p>
            <a:pPr marL="12700" marR="14604">
              <a:lnSpc>
                <a:spcPct val="100000"/>
              </a:lnSpc>
              <a:spcBef>
                <a:spcPts val="960"/>
              </a:spcBef>
              <a:tabLst>
                <a:tab pos="2639695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валеріани </a:t>
            </a:r>
            <a:r>
              <a:rPr sz="1700" spc="-5" dirty="0">
                <a:latin typeface="Arial"/>
                <a:cs typeface="Arial"/>
              </a:rPr>
              <a:t>– 51 крапля  10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0900" y="4116070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510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4497070"/>
            <a:ext cx="7153909" cy="2326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10" dirty="0">
                <a:latin typeface="Arial"/>
                <a:cs typeface="Arial"/>
              </a:rPr>
              <a:t>Загальний об'єм </a:t>
            </a:r>
            <a:r>
              <a:rPr sz="1700" spc="-5" dirty="0">
                <a:latin typeface="Arial"/>
                <a:cs typeface="Arial"/>
              </a:rPr>
              <a:t>препарату в</a:t>
            </a:r>
            <a:r>
              <a:rPr sz="1700" spc="8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краплях: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Arial"/>
                <a:cs typeface="Arial"/>
              </a:rPr>
              <a:t>220 + 500 + 510 = </a:t>
            </a:r>
            <a:r>
              <a:rPr sz="1700" spc="-10" dirty="0">
                <a:latin typeface="Arial"/>
                <a:cs typeface="Arial"/>
              </a:rPr>
              <a:t>1230</a:t>
            </a:r>
            <a:r>
              <a:rPr sz="1700" spc="7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Arial"/>
                <a:cs typeface="Arial"/>
              </a:rPr>
              <a:t>Кількість приймів: </a:t>
            </a:r>
            <a:r>
              <a:rPr sz="1700" spc="-10" dirty="0">
                <a:latin typeface="Arial"/>
                <a:cs typeface="Arial"/>
              </a:rPr>
              <a:t>1230 крапель </a:t>
            </a:r>
            <a:r>
              <a:rPr sz="1700" spc="-5" dirty="0">
                <a:latin typeface="Arial"/>
                <a:cs typeface="Arial"/>
              </a:rPr>
              <a:t>: 30 крап. = 41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прийом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70" dirty="0">
                <a:latin typeface="Arial"/>
                <a:cs typeface="Arial"/>
              </a:rPr>
              <a:t>Л.Р.Д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беладонни: </a:t>
            </a:r>
            <a:r>
              <a:rPr sz="1700" dirty="0">
                <a:latin typeface="Arial"/>
                <a:cs typeface="Arial"/>
              </a:rPr>
              <a:t>5 мл : </a:t>
            </a:r>
            <a:r>
              <a:rPr sz="1700" spc="-5" dirty="0">
                <a:latin typeface="Arial"/>
                <a:cs typeface="Arial"/>
              </a:rPr>
              <a:t>41 </a:t>
            </a:r>
            <a:r>
              <a:rPr sz="1700" dirty="0">
                <a:latin typeface="Arial"/>
                <a:cs typeface="Arial"/>
              </a:rPr>
              <a:t>= </a:t>
            </a:r>
            <a:r>
              <a:rPr sz="1700" spc="-5" dirty="0">
                <a:latin typeface="Arial"/>
                <a:cs typeface="Arial"/>
              </a:rPr>
              <a:t>0,12 </a:t>
            </a:r>
            <a:r>
              <a:rPr sz="1700" dirty="0">
                <a:latin typeface="Arial"/>
                <a:cs typeface="Arial"/>
              </a:rPr>
              <a:t>мл</a:t>
            </a:r>
            <a:r>
              <a:rPr sz="1700" spc="18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або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670300" algn="l"/>
              </a:tabLst>
            </a:pPr>
            <a:r>
              <a:rPr sz="1700" spc="-5" dirty="0">
                <a:latin typeface="Arial"/>
                <a:cs typeface="Arial"/>
              </a:rPr>
              <a:t>220 </a:t>
            </a:r>
            <a:r>
              <a:rPr sz="1700" spc="-15" dirty="0">
                <a:latin typeface="Arial"/>
                <a:cs typeface="Arial"/>
              </a:rPr>
              <a:t>крапель </a:t>
            </a:r>
            <a:r>
              <a:rPr sz="1700" spc="-5" dirty="0">
                <a:latin typeface="Arial"/>
                <a:cs typeface="Arial"/>
              </a:rPr>
              <a:t>: 41 =</a:t>
            </a:r>
            <a:r>
              <a:rPr sz="1700" spc="1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5,4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	</a:t>
            </a:r>
            <a:r>
              <a:rPr sz="1700" spc="-65" dirty="0">
                <a:latin typeface="Arial"/>
                <a:cs typeface="Arial"/>
              </a:rPr>
              <a:t>В.Р.Д </a:t>
            </a:r>
            <a:r>
              <a:rPr sz="1700" spc="-5" dirty="0">
                <a:latin typeface="Arial"/>
                <a:cs typeface="Arial"/>
              </a:rPr>
              <a:t>= 0,5 мл (23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краплі)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Л.Д.Д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беладонни: </a:t>
            </a:r>
            <a:r>
              <a:rPr sz="1700" spc="-5" dirty="0">
                <a:latin typeface="Arial"/>
                <a:cs typeface="Arial"/>
              </a:rPr>
              <a:t>0,12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0,36 мл або 5,4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16,2</a:t>
            </a:r>
            <a:r>
              <a:rPr sz="1700" spc="3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</a:t>
            </a:r>
            <a:endParaRPr sz="1700">
              <a:latin typeface="Arial"/>
              <a:cs typeface="Arial"/>
            </a:endParaRPr>
          </a:p>
          <a:p>
            <a:pPr marL="3670300">
              <a:lnSpc>
                <a:spcPts val="2039"/>
              </a:lnSpc>
            </a:pPr>
            <a:r>
              <a:rPr sz="1700" spc="-5" dirty="0">
                <a:latin typeface="Arial"/>
                <a:cs typeface="Arial"/>
              </a:rPr>
              <a:t>В.Д.Д = 1,5 мл (70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крапель)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1600" b="1" spc="-5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88288" y="31242"/>
            <a:ext cx="65678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5. </a:t>
            </a:r>
            <a:r>
              <a:rPr sz="2000" spc="-25" dirty="0"/>
              <a:t>ОСОБЛИВОСТІ </a:t>
            </a:r>
            <a:r>
              <a:rPr sz="2000" spc="-10" dirty="0"/>
              <a:t>ТЕХНОЛОГІЇ </a:t>
            </a:r>
            <a:r>
              <a:rPr sz="2000" spc="-15" dirty="0"/>
              <a:t>НЕВОДНИХ</a:t>
            </a:r>
            <a:r>
              <a:rPr sz="2000" spc="55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6875526" y="429005"/>
            <a:ext cx="2247900" cy="2734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75526" y="3429000"/>
            <a:ext cx="2247900" cy="2401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29378" y="429005"/>
            <a:ext cx="1763268" cy="23522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47700" y="606425"/>
            <a:ext cx="8221980" cy="3183255"/>
            <a:chOff x="647700" y="606425"/>
            <a:chExt cx="8221980" cy="3183255"/>
          </a:xfrm>
        </p:grpSpPr>
        <p:sp>
          <p:nvSpPr>
            <p:cNvPr id="4" name="object 4"/>
            <p:cNvSpPr/>
            <p:nvPr/>
          </p:nvSpPr>
          <p:spPr>
            <a:xfrm>
              <a:off x="654050" y="612647"/>
              <a:ext cx="8209280" cy="3170555"/>
            </a:xfrm>
            <a:custGeom>
              <a:avLst/>
              <a:gdLst/>
              <a:ahLst/>
              <a:cxnLst/>
              <a:rect l="l" t="t" r="r" b="b"/>
              <a:pathLst>
                <a:path w="8209280" h="3170554">
                  <a:moveTo>
                    <a:pt x="8209026" y="0"/>
                  </a:moveTo>
                  <a:lnTo>
                    <a:pt x="3960876" y="0"/>
                  </a:lnTo>
                  <a:lnTo>
                    <a:pt x="0" y="0"/>
                  </a:lnTo>
                  <a:lnTo>
                    <a:pt x="0" y="3170301"/>
                  </a:lnTo>
                  <a:lnTo>
                    <a:pt x="3960876" y="3170301"/>
                  </a:lnTo>
                  <a:lnTo>
                    <a:pt x="8209026" y="3170301"/>
                  </a:lnTo>
                  <a:lnTo>
                    <a:pt x="8209026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7700" y="606425"/>
              <a:ext cx="8221980" cy="3183255"/>
            </a:xfrm>
            <a:custGeom>
              <a:avLst/>
              <a:gdLst/>
              <a:ahLst/>
              <a:cxnLst/>
              <a:rect l="l" t="t" r="r" b="b"/>
              <a:pathLst>
                <a:path w="8221980" h="3183254">
                  <a:moveTo>
                    <a:pt x="3967226" y="0"/>
                  </a:moveTo>
                  <a:lnTo>
                    <a:pt x="3967226" y="3182874"/>
                  </a:lnTo>
                </a:path>
                <a:path w="8221980" h="3183254">
                  <a:moveTo>
                    <a:pt x="6350" y="0"/>
                  </a:moveTo>
                  <a:lnTo>
                    <a:pt x="6350" y="3182874"/>
                  </a:lnTo>
                </a:path>
                <a:path w="8221980" h="3183254">
                  <a:moveTo>
                    <a:pt x="8215376" y="0"/>
                  </a:moveTo>
                  <a:lnTo>
                    <a:pt x="8215376" y="3182874"/>
                  </a:lnTo>
                </a:path>
                <a:path w="8221980" h="3183254">
                  <a:moveTo>
                    <a:pt x="0" y="6350"/>
                  </a:moveTo>
                  <a:lnTo>
                    <a:pt x="8221726" y="6350"/>
                  </a:lnTo>
                </a:path>
                <a:path w="8221980" h="3183254">
                  <a:moveTo>
                    <a:pt x="0" y="3176524"/>
                  </a:moveTo>
                  <a:lnTo>
                    <a:pt x="8221726" y="31765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83759" y="837946"/>
            <a:ext cx="4629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</a:t>
            </a:r>
            <a:r>
              <a:rPr sz="1600" spc="-40" dirty="0">
                <a:latin typeface="Arial"/>
                <a:cs typeface="Arial"/>
              </a:rPr>
              <a:t>а</a:t>
            </a:r>
            <a:r>
              <a:rPr sz="1600" spc="-20" dirty="0">
                <a:latin typeface="Arial"/>
                <a:cs typeface="Arial"/>
              </a:rPr>
              <a:t>т</a:t>
            </a:r>
            <a:r>
              <a:rPr sz="1600" dirty="0">
                <a:latin typeface="Arial"/>
                <a:cs typeface="Arial"/>
              </a:rPr>
              <a:t>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4926" y="594105"/>
            <a:ext cx="18224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ППК </a:t>
            </a:r>
            <a:r>
              <a:rPr sz="1600" spc="-5" dirty="0">
                <a:latin typeface="Arial"/>
                <a:cs typeface="Arial"/>
              </a:rPr>
              <a:t>(лицевий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 marL="113220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рец.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83759" y="1081786"/>
            <a:ext cx="25958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6642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Kalii bromidi </a:t>
            </a:r>
            <a:r>
              <a:rPr sz="1600" dirty="0">
                <a:latin typeface="Arial"/>
                <a:cs typeface="Arial"/>
              </a:rPr>
              <a:t>3,0  </a:t>
            </a:r>
            <a:r>
              <a:rPr sz="1600" spc="-5" dirty="0">
                <a:latin typeface="Arial"/>
                <a:cs typeface="Arial"/>
              </a:rPr>
              <a:t>Aquae purificatae </a:t>
            </a:r>
            <a:r>
              <a:rPr sz="1600" dirty="0">
                <a:latin typeface="Arial"/>
                <a:cs typeface="Arial"/>
              </a:rPr>
              <a:t>3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5" dirty="0">
                <a:latin typeface="Arial"/>
                <a:cs typeface="Arial"/>
              </a:rPr>
              <a:t>Belladonnae </a:t>
            </a:r>
            <a:r>
              <a:rPr sz="1600" dirty="0">
                <a:latin typeface="Arial"/>
                <a:cs typeface="Arial"/>
              </a:rPr>
              <a:t>5 ml  </a:t>
            </a:r>
            <a:r>
              <a:rPr sz="1600" spc="-5" dirty="0">
                <a:latin typeface="Arial"/>
                <a:cs typeface="Arial"/>
              </a:rPr>
              <a:t>Тincturae Convallariae 10 ml  </a:t>
            </a: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15" dirty="0">
                <a:latin typeface="Arial"/>
                <a:cs typeface="Arial"/>
              </a:rPr>
              <a:t>Valerianae </a:t>
            </a:r>
            <a:r>
              <a:rPr sz="1600" spc="-5" dirty="0">
                <a:latin typeface="Arial"/>
                <a:cs typeface="Arial"/>
              </a:rPr>
              <a:t>10 ml 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Mentholi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0,2</a:t>
            </a:r>
            <a:endParaRPr sz="1600">
              <a:latin typeface="Arial"/>
              <a:cs typeface="Arial"/>
            </a:endParaRPr>
          </a:p>
          <a:p>
            <a:pPr marR="1409700" algn="just">
              <a:lnSpc>
                <a:spcPct val="100000"/>
              </a:lnSpc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28 </a:t>
            </a:r>
            <a:r>
              <a:rPr sz="1600" spc="-5" dirty="0">
                <a:latin typeface="Arial"/>
                <a:cs typeface="Arial"/>
              </a:rPr>
              <a:t>ml  </a:t>
            </a:r>
            <a:r>
              <a:rPr sz="1600" spc="-10" dirty="0">
                <a:latin typeface="Arial"/>
                <a:cs typeface="Arial"/>
              </a:rPr>
              <a:t>Приготував:  </a:t>
            </a:r>
            <a:r>
              <a:rPr sz="1600" spc="-5" dirty="0">
                <a:latin typeface="Arial"/>
                <a:cs typeface="Arial"/>
              </a:rPr>
              <a:t>Перевірив: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6474" y="211582"/>
            <a:ext cx="65817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5. </a:t>
            </a:r>
            <a:r>
              <a:rPr sz="2000" spc="-25" dirty="0"/>
              <a:t>ОСОБЛИВОСТІ </a:t>
            </a:r>
            <a:r>
              <a:rPr sz="2000" spc="-10" dirty="0"/>
              <a:t>ТЕХНОЛОГІЇ </a:t>
            </a:r>
            <a:r>
              <a:rPr sz="2000" spc="-15" dirty="0"/>
              <a:t>НЕВОДНИХ</a:t>
            </a:r>
            <a:r>
              <a:rPr sz="2000" spc="170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sp>
        <p:nvSpPr>
          <p:cNvPr id="10" name="object 10"/>
          <p:cNvSpPr txBox="1"/>
          <p:nvPr/>
        </p:nvSpPr>
        <p:spPr>
          <a:xfrm>
            <a:off x="915987" y="3881373"/>
            <a:ext cx="7704455" cy="1179830"/>
          </a:xfrm>
          <a:prstGeom prst="rect">
            <a:avLst/>
          </a:prstGeom>
          <a:solidFill>
            <a:srgbClr val="E7E7E7"/>
          </a:solidFill>
          <a:ln w="1270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97180" marR="529590">
              <a:lnSpc>
                <a:spcPts val="1920"/>
              </a:lnSpc>
              <a:spcBef>
                <a:spcPts val="20"/>
              </a:spcBef>
            </a:pPr>
            <a:r>
              <a:rPr sz="1600" b="1" spc="-20" dirty="0">
                <a:latin typeface="Arial"/>
                <a:cs typeface="Arial"/>
              </a:rPr>
              <a:t>Технологія.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для відпуску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темного </a:t>
            </a:r>
            <a:r>
              <a:rPr sz="1600" dirty="0">
                <a:latin typeface="Arial"/>
                <a:cs typeface="Arial"/>
              </a:rPr>
              <a:t>скла </a:t>
            </a:r>
            <a:r>
              <a:rPr sz="1600" spc="-10" dirty="0">
                <a:latin typeface="Arial"/>
                <a:cs typeface="Arial"/>
              </a:rPr>
              <a:t>відважують </a:t>
            </a:r>
            <a:r>
              <a:rPr sz="1600" dirty="0">
                <a:latin typeface="Arial"/>
                <a:cs typeface="Arial"/>
              </a:rPr>
              <a:t>калію  бромід, </a:t>
            </a:r>
            <a:r>
              <a:rPr sz="1600" spc="-15" dirty="0">
                <a:latin typeface="Arial"/>
                <a:cs typeface="Arial"/>
              </a:rPr>
              <a:t>розчиняють його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2–3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</a:t>
            </a:r>
            <a:r>
              <a:rPr sz="1600" spc="-5" dirty="0">
                <a:latin typeface="Arial"/>
                <a:cs typeface="Arial"/>
              </a:rPr>
              <a:t>послідовно 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 валеріани </a:t>
            </a:r>
            <a:r>
              <a:rPr sz="1600" dirty="0">
                <a:latin typeface="Arial"/>
                <a:cs typeface="Arial"/>
              </a:rPr>
              <a:t>і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─  </a:t>
            </a:r>
            <a:r>
              <a:rPr sz="1600" spc="-10" dirty="0">
                <a:latin typeface="Arial"/>
                <a:cs typeface="Arial"/>
              </a:rPr>
              <a:t>ментол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5924" y="1557527"/>
            <a:ext cx="3276600" cy="1863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97301" y="5089396"/>
            <a:ext cx="2484120" cy="1760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3850" y="5068822"/>
            <a:ext cx="1930145" cy="17846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603747" y="5099302"/>
            <a:ext cx="3324860" cy="1758950"/>
            <a:chOff x="5603747" y="5099302"/>
            <a:chExt cx="3324860" cy="1758950"/>
          </a:xfrm>
        </p:grpSpPr>
        <p:sp>
          <p:nvSpPr>
            <p:cNvPr id="15" name="object 15"/>
            <p:cNvSpPr/>
            <p:nvPr/>
          </p:nvSpPr>
          <p:spPr>
            <a:xfrm>
              <a:off x="5603747" y="5099302"/>
              <a:ext cx="3276600" cy="175869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18753" y="6032753"/>
              <a:ext cx="609600" cy="609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4507" y="317754"/>
            <a:ext cx="35585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ОЦІНКА </a:t>
            </a:r>
            <a:r>
              <a:rPr sz="2000" spc="-10" dirty="0"/>
              <a:t>ЯКОСТІ</a:t>
            </a:r>
            <a:r>
              <a:rPr sz="2000" spc="-20" dirty="0"/>
              <a:t> </a:t>
            </a:r>
            <a:r>
              <a:rPr sz="2000" spc="-35" dirty="0"/>
              <a:t>КРАПЕЛЬ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2005583" y="810818"/>
            <a:ext cx="5485765" cy="601345"/>
            <a:chOff x="2005583" y="810818"/>
            <a:chExt cx="5485765" cy="601345"/>
          </a:xfrm>
        </p:grpSpPr>
        <p:sp>
          <p:nvSpPr>
            <p:cNvPr id="5" name="object 5"/>
            <p:cNvSpPr/>
            <p:nvPr/>
          </p:nvSpPr>
          <p:spPr>
            <a:xfrm>
              <a:off x="2005583" y="810818"/>
              <a:ext cx="5485638" cy="6011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76093" y="890803"/>
              <a:ext cx="4979670" cy="5021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51684" y="837057"/>
              <a:ext cx="5400294" cy="51587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51684" y="837057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8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8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26461" y="954024"/>
            <a:ext cx="46863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0" dirty="0">
                <a:latin typeface="Arial"/>
                <a:cs typeface="Arial"/>
              </a:rPr>
              <a:t>Контроль </a:t>
            </a:r>
            <a:r>
              <a:rPr sz="1600" b="1" i="1" spc="-5" dirty="0">
                <a:latin typeface="Arial"/>
                <a:cs typeface="Arial"/>
              </a:rPr>
              <a:t>якості </a:t>
            </a:r>
            <a:r>
              <a:rPr sz="1600" b="1" i="1" dirty="0">
                <a:latin typeface="Arial"/>
                <a:cs typeface="Arial"/>
              </a:rPr>
              <a:t>крапель </a:t>
            </a:r>
            <a:r>
              <a:rPr sz="1600" b="1" i="1" spc="-5" dirty="0">
                <a:latin typeface="Arial"/>
                <a:cs typeface="Arial"/>
              </a:rPr>
              <a:t>проводять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згідно: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4977" y="1505686"/>
            <a:ext cx="1303020" cy="989965"/>
            <a:chOff x="204977" y="1505686"/>
            <a:chExt cx="1303020" cy="989965"/>
          </a:xfrm>
        </p:grpSpPr>
        <p:sp>
          <p:nvSpPr>
            <p:cNvPr id="11" name="object 11"/>
            <p:cNvSpPr/>
            <p:nvPr/>
          </p:nvSpPr>
          <p:spPr>
            <a:xfrm>
              <a:off x="204977" y="1531556"/>
              <a:ext cx="1303020" cy="8771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7095" y="1505686"/>
              <a:ext cx="1024864" cy="98986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078" y="1557908"/>
              <a:ext cx="1217676" cy="79171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078" y="1557908"/>
              <a:ext cx="1217930" cy="791845"/>
            </a:xfrm>
            <a:custGeom>
              <a:avLst/>
              <a:gdLst/>
              <a:ahLst/>
              <a:cxnLst/>
              <a:rect l="l" t="t" r="r" b="b"/>
              <a:pathLst>
                <a:path w="1217930" h="791844">
                  <a:moveTo>
                    <a:pt x="0" y="131952"/>
                  </a:moveTo>
                  <a:lnTo>
                    <a:pt x="6727" y="90237"/>
                  </a:lnTo>
                  <a:lnTo>
                    <a:pt x="25460" y="54013"/>
                  </a:lnTo>
                  <a:lnTo>
                    <a:pt x="54024" y="25452"/>
                  </a:lnTo>
                  <a:lnTo>
                    <a:pt x="90246" y="6724"/>
                  </a:lnTo>
                  <a:lnTo>
                    <a:pt x="131953" y="0"/>
                  </a:lnTo>
                  <a:lnTo>
                    <a:pt x="1085723" y="0"/>
                  </a:lnTo>
                  <a:lnTo>
                    <a:pt x="1127438" y="6724"/>
                  </a:lnTo>
                  <a:lnTo>
                    <a:pt x="1163662" y="25452"/>
                  </a:lnTo>
                  <a:lnTo>
                    <a:pt x="1192223" y="54013"/>
                  </a:lnTo>
                  <a:lnTo>
                    <a:pt x="1210951" y="90237"/>
                  </a:lnTo>
                  <a:lnTo>
                    <a:pt x="1217676" y="131952"/>
                  </a:lnTo>
                  <a:lnTo>
                    <a:pt x="1217676" y="659764"/>
                  </a:lnTo>
                  <a:lnTo>
                    <a:pt x="1210951" y="701480"/>
                  </a:lnTo>
                  <a:lnTo>
                    <a:pt x="1192223" y="737704"/>
                  </a:lnTo>
                  <a:lnTo>
                    <a:pt x="1163662" y="766265"/>
                  </a:lnTo>
                  <a:lnTo>
                    <a:pt x="1127438" y="784993"/>
                  </a:lnTo>
                  <a:lnTo>
                    <a:pt x="1085723" y="791717"/>
                  </a:lnTo>
                  <a:lnTo>
                    <a:pt x="131953" y="791717"/>
                  </a:lnTo>
                  <a:lnTo>
                    <a:pt x="90246" y="784993"/>
                  </a:lnTo>
                  <a:lnTo>
                    <a:pt x="54024" y="766265"/>
                  </a:lnTo>
                  <a:lnTo>
                    <a:pt x="25460" y="737704"/>
                  </a:lnTo>
                  <a:lnTo>
                    <a:pt x="6727" y="701480"/>
                  </a:lnTo>
                  <a:lnTo>
                    <a:pt x="0" y="659764"/>
                  </a:lnTo>
                  <a:lnTo>
                    <a:pt x="0" y="1319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7463" y="1568958"/>
            <a:ext cx="6807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latin typeface="Arial"/>
                <a:cs typeface="Arial"/>
              </a:rPr>
              <a:t>ДФУ,</a:t>
            </a:r>
            <a:endParaRPr sz="16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Стаття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5.N.1.1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58334" y="1603235"/>
            <a:ext cx="3971925" cy="770255"/>
            <a:chOff x="4958334" y="1603235"/>
            <a:chExt cx="3971925" cy="770255"/>
          </a:xfrm>
        </p:grpSpPr>
        <p:sp>
          <p:nvSpPr>
            <p:cNvPr id="17" name="object 17"/>
            <p:cNvSpPr/>
            <p:nvPr/>
          </p:nvSpPr>
          <p:spPr>
            <a:xfrm>
              <a:off x="4958334" y="1603235"/>
              <a:ext cx="3971544" cy="7330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4248" y="1626857"/>
              <a:ext cx="2334768" cy="74601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04435" y="1629536"/>
              <a:ext cx="3886199" cy="6477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04435" y="1629536"/>
              <a:ext cx="3886200" cy="647700"/>
            </a:xfrm>
            <a:custGeom>
              <a:avLst/>
              <a:gdLst/>
              <a:ahLst/>
              <a:cxnLst/>
              <a:rect l="l" t="t" r="r" b="b"/>
              <a:pathLst>
                <a:path w="38862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3778249" y="0"/>
                  </a:lnTo>
                  <a:lnTo>
                    <a:pt x="3820245" y="8491"/>
                  </a:lnTo>
                  <a:lnTo>
                    <a:pt x="3854561" y="31638"/>
                  </a:lnTo>
                  <a:lnTo>
                    <a:pt x="3877708" y="65954"/>
                  </a:lnTo>
                  <a:lnTo>
                    <a:pt x="3886199" y="107950"/>
                  </a:lnTo>
                  <a:lnTo>
                    <a:pt x="3886199" y="539750"/>
                  </a:lnTo>
                  <a:lnTo>
                    <a:pt x="3877708" y="581745"/>
                  </a:lnTo>
                  <a:lnTo>
                    <a:pt x="3854561" y="616061"/>
                  </a:lnTo>
                  <a:lnTo>
                    <a:pt x="3820245" y="639208"/>
                  </a:lnTo>
                  <a:lnTo>
                    <a:pt x="3778249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945123" y="1690116"/>
            <a:ext cx="2041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Наказу МОЗ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812 від 17.10.12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451597" y="2636520"/>
            <a:ext cx="1305305" cy="14196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808977" y="1352930"/>
            <a:ext cx="6189980" cy="2161540"/>
            <a:chOff x="808977" y="1352930"/>
            <a:chExt cx="6189980" cy="2161540"/>
          </a:xfrm>
        </p:grpSpPr>
        <p:sp>
          <p:nvSpPr>
            <p:cNvPr id="24" name="object 24"/>
            <p:cNvSpPr/>
            <p:nvPr/>
          </p:nvSpPr>
          <p:spPr>
            <a:xfrm>
              <a:off x="808977" y="1352930"/>
              <a:ext cx="6189980" cy="276225"/>
            </a:xfrm>
            <a:custGeom>
              <a:avLst/>
              <a:gdLst/>
              <a:ahLst/>
              <a:cxnLst/>
              <a:rect l="l" t="t" r="r" b="b"/>
              <a:pathLst>
                <a:path w="6189980" h="276225">
                  <a:moveTo>
                    <a:pt x="6189738" y="187579"/>
                  </a:moveTo>
                  <a:lnTo>
                    <a:pt x="6188722" y="183769"/>
                  </a:lnTo>
                  <a:lnTo>
                    <a:pt x="6182626" y="180213"/>
                  </a:lnTo>
                  <a:lnTo>
                    <a:pt x="6178689" y="181229"/>
                  </a:lnTo>
                  <a:lnTo>
                    <a:pt x="6144272" y="240233"/>
                  </a:lnTo>
                  <a:lnTo>
                    <a:pt x="6144272" y="142875"/>
                  </a:lnTo>
                  <a:lnTo>
                    <a:pt x="6144272" y="130175"/>
                  </a:lnTo>
                  <a:lnTo>
                    <a:pt x="3948823" y="130175"/>
                  </a:lnTo>
                  <a:lnTo>
                    <a:pt x="3948823" y="107950"/>
                  </a:lnTo>
                  <a:lnTo>
                    <a:pt x="3949077" y="107950"/>
                  </a:lnTo>
                  <a:lnTo>
                    <a:pt x="3949204" y="107950"/>
                  </a:lnTo>
                  <a:lnTo>
                    <a:pt x="3949204" y="95250"/>
                  </a:lnTo>
                  <a:lnTo>
                    <a:pt x="3949204" y="0"/>
                  </a:lnTo>
                  <a:lnTo>
                    <a:pt x="3949077" y="0"/>
                  </a:lnTo>
                  <a:lnTo>
                    <a:pt x="3948823" y="0"/>
                  </a:lnTo>
                  <a:lnTo>
                    <a:pt x="3936504" y="0"/>
                  </a:lnTo>
                  <a:lnTo>
                    <a:pt x="3936377" y="0"/>
                  </a:lnTo>
                  <a:lnTo>
                    <a:pt x="3936123" y="0"/>
                  </a:lnTo>
                  <a:lnTo>
                    <a:pt x="3936123" y="95250"/>
                  </a:lnTo>
                  <a:lnTo>
                    <a:pt x="2461641" y="95250"/>
                  </a:lnTo>
                  <a:lnTo>
                    <a:pt x="45351" y="95250"/>
                  </a:lnTo>
                  <a:lnTo>
                    <a:pt x="45351" y="168681"/>
                  </a:lnTo>
                  <a:lnTo>
                    <a:pt x="10972" y="109728"/>
                  </a:lnTo>
                  <a:lnTo>
                    <a:pt x="7086" y="108712"/>
                  </a:lnTo>
                  <a:lnTo>
                    <a:pt x="1028" y="112268"/>
                  </a:lnTo>
                  <a:lnTo>
                    <a:pt x="0" y="116205"/>
                  </a:lnTo>
                  <a:lnTo>
                    <a:pt x="51701" y="204851"/>
                  </a:lnTo>
                  <a:lnTo>
                    <a:pt x="59029" y="192278"/>
                  </a:lnTo>
                  <a:lnTo>
                    <a:pt x="103403" y="116205"/>
                  </a:lnTo>
                  <a:lnTo>
                    <a:pt x="102387" y="112268"/>
                  </a:lnTo>
                  <a:lnTo>
                    <a:pt x="96316" y="108712"/>
                  </a:lnTo>
                  <a:lnTo>
                    <a:pt x="92430" y="109728"/>
                  </a:lnTo>
                  <a:lnTo>
                    <a:pt x="58051" y="168681"/>
                  </a:lnTo>
                  <a:lnTo>
                    <a:pt x="58051" y="107950"/>
                  </a:lnTo>
                  <a:lnTo>
                    <a:pt x="2461641" y="107950"/>
                  </a:lnTo>
                  <a:lnTo>
                    <a:pt x="2461641" y="168732"/>
                  </a:lnTo>
                  <a:lnTo>
                    <a:pt x="2461641" y="192278"/>
                  </a:lnTo>
                  <a:lnTo>
                    <a:pt x="2461641" y="168732"/>
                  </a:lnTo>
                  <a:lnTo>
                    <a:pt x="2427236" y="109728"/>
                  </a:lnTo>
                  <a:lnTo>
                    <a:pt x="2423426" y="108712"/>
                  </a:lnTo>
                  <a:lnTo>
                    <a:pt x="2417330" y="112268"/>
                  </a:lnTo>
                  <a:lnTo>
                    <a:pt x="2416314" y="116205"/>
                  </a:lnTo>
                  <a:lnTo>
                    <a:pt x="2467991" y="204851"/>
                  </a:lnTo>
                  <a:lnTo>
                    <a:pt x="2475331" y="192278"/>
                  </a:lnTo>
                  <a:lnTo>
                    <a:pt x="2519692" y="116205"/>
                  </a:lnTo>
                  <a:lnTo>
                    <a:pt x="2518664" y="112268"/>
                  </a:lnTo>
                  <a:lnTo>
                    <a:pt x="2512580" y="108712"/>
                  </a:lnTo>
                  <a:lnTo>
                    <a:pt x="2508770" y="109728"/>
                  </a:lnTo>
                  <a:lnTo>
                    <a:pt x="2474341" y="168732"/>
                  </a:lnTo>
                  <a:lnTo>
                    <a:pt x="2474341" y="107950"/>
                  </a:lnTo>
                  <a:lnTo>
                    <a:pt x="3936123" y="107950"/>
                  </a:lnTo>
                  <a:lnTo>
                    <a:pt x="3936123" y="142875"/>
                  </a:lnTo>
                  <a:lnTo>
                    <a:pt x="6131572" y="142875"/>
                  </a:lnTo>
                  <a:lnTo>
                    <a:pt x="6131572" y="240017"/>
                  </a:lnTo>
                  <a:lnTo>
                    <a:pt x="6097282" y="181229"/>
                  </a:lnTo>
                  <a:lnTo>
                    <a:pt x="6093345" y="180213"/>
                  </a:lnTo>
                  <a:lnTo>
                    <a:pt x="6087249" y="183769"/>
                  </a:lnTo>
                  <a:lnTo>
                    <a:pt x="6086233" y="187579"/>
                  </a:lnTo>
                  <a:lnTo>
                    <a:pt x="6137922" y="276225"/>
                  </a:lnTo>
                  <a:lnTo>
                    <a:pt x="6145263" y="263652"/>
                  </a:lnTo>
                  <a:lnTo>
                    <a:pt x="6189738" y="18757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1902" y="1514093"/>
              <a:ext cx="3471672" cy="197434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38478" y="1549145"/>
              <a:ext cx="3489198" cy="196519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48003" y="1540382"/>
              <a:ext cx="3386328" cy="188899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48003" y="1540382"/>
              <a:ext cx="3386454" cy="1889125"/>
            </a:xfrm>
            <a:custGeom>
              <a:avLst/>
              <a:gdLst/>
              <a:ahLst/>
              <a:cxnLst/>
              <a:rect l="l" t="t" r="r" b="b"/>
              <a:pathLst>
                <a:path w="3386454" h="1889125">
                  <a:moveTo>
                    <a:pt x="0" y="314832"/>
                  </a:moveTo>
                  <a:lnTo>
                    <a:pt x="3413" y="268312"/>
                  </a:lnTo>
                  <a:lnTo>
                    <a:pt x="13330" y="223910"/>
                  </a:lnTo>
                  <a:lnTo>
                    <a:pt x="29263" y="182113"/>
                  </a:lnTo>
                  <a:lnTo>
                    <a:pt x="50725" y="143409"/>
                  </a:lnTo>
                  <a:lnTo>
                    <a:pt x="77228" y="108285"/>
                  </a:lnTo>
                  <a:lnTo>
                    <a:pt x="108285" y="77228"/>
                  </a:lnTo>
                  <a:lnTo>
                    <a:pt x="143409" y="50725"/>
                  </a:lnTo>
                  <a:lnTo>
                    <a:pt x="182113" y="29263"/>
                  </a:lnTo>
                  <a:lnTo>
                    <a:pt x="223910" y="13330"/>
                  </a:lnTo>
                  <a:lnTo>
                    <a:pt x="268312" y="3413"/>
                  </a:lnTo>
                  <a:lnTo>
                    <a:pt x="314833" y="0"/>
                  </a:lnTo>
                  <a:lnTo>
                    <a:pt x="3071495" y="0"/>
                  </a:lnTo>
                  <a:lnTo>
                    <a:pt x="3118015" y="3413"/>
                  </a:lnTo>
                  <a:lnTo>
                    <a:pt x="3162417" y="13330"/>
                  </a:lnTo>
                  <a:lnTo>
                    <a:pt x="3204214" y="29263"/>
                  </a:lnTo>
                  <a:lnTo>
                    <a:pt x="3242918" y="50725"/>
                  </a:lnTo>
                  <a:lnTo>
                    <a:pt x="3278042" y="77228"/>
                  </a:lnTo>
                  <a:lnTo>
                    <a:pt x="3309099" y="108285"/>
                  </a:lnTo>
                  <a:lnTo>
                    <a:pt x="3335602" y="143409"/>
                  </a:lnTo>
                  <a:lnTo>
                    <a:pt x="3357064" y="182113"/>
                  </a:lnTo>
                  <a:lnTo>
                    <a:pt x="3372997" y="223910"/>
                  </a:lnTo>
                  <a:lnTo>
                    <a:pt x="3382914" y="268312"/>
                  </a:lnTo>
                  <a:lnTo>
                    <a:pt x="3386328" y="314832"/>
                  </a:lnTo>
                  <a:lnTo>
                    <a:pt x="3386328" y="1574164"/>
                  </a:lnTo>
                  <a:lnTo>
                    <a:pt x="3382914" y="1620685"/>
                  </a:lnTo>
                  <a:lnTo>
                    <a:pt x="3372997" y="1665087"/>
                  </a:lnTo>
                  <a:lnTo>
                    <a:pt x="3357064" y="1706884"/>
                  </a:lnTo>
                  <a:lnTo>
                    <a:pt x="3335602" y="1745588"/>
                  </a:lnTo>
                  <a:lnTo>
                    <a:pt x="3309099" y="1780712"/>
                  </a:lnTo>
                  <a:lnTo>
                    <a:pt x="3278042" y="1811769"/>
                  </a:lnTo>
                  <a:lnTo>
                    <a:pt x="3242918" y="1838272"/>
                  </a:lnTo>
                  <a:lnTo>
                    <a:pt x="3204214" y="1859734"/>
                  </a:lnTo>
                  <a:lnTo>
                    <a:pt x="3162417" y="1875667"/>
                  </a:lnTo>
                  <a:lnTo>
                    <a:pt x="3118015" y="1885584"/>
                  </a:lnTo>
                  <a:lnTo>
                    <a:pt x="3071495" y="1888997"/>
                  </a:lnTo>
                  <a:lnTo>
                    <a:pt x="314833" y="1888997"/>
                  </a:lnTo>
                  <a:lnTo>
                    <a:pt x="268312" y="1885584"/>
                  </a:lnTo>
                  <a:lnTo>
                    <a:pt x="223910" y="1875667"/>
                  </a:lnTo>
                  <a:lnTo>
                    <a:pt x="182113" y="1859734"/>
                  </a:lnTo>
                  <a:lnTo>
                    <a:pt x="143409" y="1838272"/>
                  </a:lnTo>
                  <a:lnTo>
                    <a:pt x="108285" y="1811769"/>
                  </a:lnTo>
                  <a:lnTo>
                    <a:pt x="77228" y="1780712"/>
                  </a:lnTo>
                  <a:lnTo>
                    <a:pt x="50725" y="1745588"/>
                  </a:lnTo>
                  <a:lnTo>
                    <a:pt x="29263" y="1706884"/>
                  </a:lnTo>
                  <a:lnTo>
                    <a:pt x="13330" y="1665087"/>
                  </a:lnTo>
                  <a:lnTo>
                    <a:pt x="3413" y="1620685"/>
                  </a:lnTo>
                  <a:lnTo>
                    <a:pt x="0" y="1574164"/>
                  </a:lnTo>
                  <a:lnTo>
                    <a:pt x="0" y="31483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688592" y="1612392"/>
            <a:ext cx="3140075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Стандарту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«Настанови</a:t>
            </a:r>
            <a:endParaRPr sz="1600">
              <a:latin typeface="Arial"/>
              <a:cs typeface="Arial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«Вимоги до </a:t>
            </a:r>
            <a:r>
              <a:rPr sz="1600" spc="-15" dirty="0">
                <a:latin typeface="Arial"/>
                <a:cs typeface="Arial"/>
              </a:rPr>
              <a:t>виготовлення  </a:t>
            </a:r>
            <a:r>
              <a:rPr sz="1600" spc="-5" dirty="0">
                <a:latin typeface="Arial"/>
                <a:cs typeface="Arial"/>
              </a:rPr>
              <a:t>нестерильних </a:t>
            </a:r>
            <a:r>
              <a:rPr sz="1600" dirty="0">
                <a:latin typeface="Arial"/>
                <a:cs typeface="Arial"/>
              </a:rPr>
              <a:t>лікарських </a:t>
            </a:r>
            <a:r>
              <a:rPr sz="1600" spc="-5" dirty="0">
                <a:latin typeface="Arial"/>
                <a:cs typeface="Arial"/>
              </a:rPr>
              <a:t>засобів 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умовах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аптеки»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СТ-Н </a:t>
            </a:r>
            <a:r>
              <a:rPr sz="1600" spc="-5" dirty="0">
                <a:latin typeface="Arial"/>
                <a:cs typeface="Arial"/>
              </a:rPr>
              <a:t>МОЗУ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42-4.5:2015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(наказ МОЗ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398 від 01.07.15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1210" y="4444872"/>
            <a:ext cx="152400" cy="160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1210" y="4691760"/>
            <a:ext cx="152400" cy="160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1210" y="4938648"/>
            <a:ext cx="152400" cy="160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1210" y="5432412"/>
            <a:ext cx="152400" cy="160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1210" y="5926188"/>
            <a:ext cx="152400" cy="1600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1210" y="6173076"/>
            <a:ext cx="152400" cy="1600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28573" y="3842004"/>
            <a:ext cx="7272655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7135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Arial"/>
                <a:cs typeface="Arial"/>
              </a:rPr>
              <a:t>Перевірка </a:t>
            </a:r>
            <a:r>
              <a:rPr sz="1800" b="1" i="1" dirty="0">
                <a:latin typeface="Arial"/>
                <a:cs typeface="Arial"/>
              </a:rPr>
              <a:t>якості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15" dirty="0">
                <a:latin typeface="Arial"/>
                <a:cs typeface="Arial"/>
              </a:rPr>
              <a:t>включає</a:t>
            </a:r>
            <a:endParaRPr sz="1800">
              <a:latin typeface="Arial"/>
              <a:cs typeface="Arial"/>
            </a:endParaRPr>
          </a:p>
          <a:p>
            <a:pPr marL="1256665">
              <a:lnSpc>
                <a:spcPts val="2050"/>
              </a:lnSpc>
            </a:pPr>
            <a:r>
              <a:rPr sz="1800" b="1" i="1" spc="-20" dirty="0">
                <a:latin typeface="Arial"/>
                <a:cs typeface="Arial"/>
              </a:rPr>
              <a:t>всі </a:t>
            </a:r>
            <a:r>
              <a:rPr sz="1800" b="1" i="1" dirty="0">
                <a:latin typeface="Arial"/>
                <a:cs typeface="Arial"/>
              </a:rPr>
              <a:t>види </a:t>
            </a:r>
            <a:r>
              <a:rPr sz="1800" b="1" i="1" spc="-10" dirty="0">
                <a:latin typeface="Arial"/>
                <a:cs typeface="Arial"/>
              </a:rPr>
              <a:t>внутрішньоаптечного </a:t>
            </a:r>
            <a:r>
              <a:rPr sz="1800" b="1" i="1" dirty="0">
                <a:latin typeface="Arial"/>
                <a:cs typeface="Arial"/>
              </a:rPr>
              <a:t>контролю</a:t>
            </a:r>
            <a:r>
              <a:rPr sz="1800" b="1" i="1" spc="4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433070" marR="5237480">
              <a:lnSpc>
                <a:spcPts val="1939"/>
              </a:lnSpc>
              <a:spcBef>
                <a:spcPts val="140"/>
              </a:spcBef>
            </a:pPr>
            <a:r>
              <a:rPr sz="1800" dirty="0">
                <a:latin typeface="Arial"/>
                <a:cs typeface="Arial"/>
              </a:rPr>
              <a:t>Письмовий;  О</a:t>
            </a:r>
            <a:r>
              <a:rPr sz="1800" spc="-10" dirty="0">
                <a:latin typeface="Arial"/>
                <a:cs typeface="Arial"/>
              </a:rPr>
              <a:t>п</a:t>
            </a:r>
            <a:r>
              <a:rPr sz="1800" dirty="0">
                <a:latin typeface="Arial"/>
                <a:cs typeface="Arial"/>
              </a:rPr>
              <a:t>и</a:t>
            </a:r>
            <a:r>
              <a:rPr sz="1800" spc="15" dirty="0">
                <a:latin typeface="Arial"/>
                <a:cs typeface="Arial"/>
              </a:rPr>
              <a:t>т</a:t>
            </a:r>
            <a:r>
              <a:rPr sz="1800" dirty="0">
                <a:latin typeface="Arial"/>
                <a:cs typeface="Arial"/>
              </a:rPr>
              <a:t>у</a:t>
            </a:r>
            <a:r>
              <a:rPr sz="1800" spc="-20" dirty="0">
                <a:latin typeface="Arial"/>
                <a:cs typeface="Arial"/>
              </a:rPr>
              <a:t>в</a:t>
            </a:r>
            <a:r>
              <a:rPr sz="1800" spc="-5" dirty="0">
                <a:latin typeface="Arial"/>
                <a:cs typeface="Arial"/>
              </a:rPr>
              <a:t>альни</a:t>
            </a:r>
            <a:r>
              <a:rPr sz="1800" dirty="0">
                <a:latin typeface="Arial"/>
                <a:cs typeface="Arial"/>
              </a:rPr>
              <a:t>й;</a:t>
            </a:r>
            <a:endParaRPr sz="1800">
              <a:latin typeface="Arial"/>
              <a:cs typeface="Arial"/>
            </a:endParaRPr>
          </a:p>
          <a:p>
            <a:pPr marL="12700" marR="419734" indent="420370">
              <a:lnSpc>
                <a:spcPts val="1939"/>
              </a:lnSpc>
              <a:spcBef>
                <a:spcPts val="5"/>
              </a:spcBef>
              <a:tabLst>
                <a:tab pos="1294130" algn="l"/>
              </a:tabLst>
            </a:pPr>
            <a:r>
              <a:rPr sz="1800" spc="-10" dirty="0">
                <a:latin typeface="Arial"/>
                <a:cs typeface="Arial"/>
              </a:rPr>
              <a:t>Органолептичний (колір, </a:t>
            </a:r>
            <a:r>
              <a:rPr sz="1800" dirty="0">
                <a:latin typeface="Arial"/>
                <a:cs typeface="Arial"/>
              </a:rPr>
              <a:t>смак, </a:t>
            </a:r>
            <a:r>
              <a:rPr sz="1800" spc="-5" dirty="0">
                <a:latin typeface="Arial"/>
                <a:cs typeface="Arial"/>
              </a:rPr>
              <a:t>запах),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також однорідність </a:t>
            </a:r>
            <a:r>
              <a:rPr sz="1800" dirty="0">
                <a:latin typeface="Arial"/>
                <a:cs typeface="Arial"/>
              </a:rPr>
              <a:t>і  </a:t>
            </a:r>
            <a:r>
              <a:rPr sz="1800" spc="-5" dirty="0">
                <a:latin typeface="Arial"/>
                <a:cs typeface="Arial"/>
              </a:rPr>
              <a:t>відсутність	</a:t>
            </a:r>
            <a:r>
              <a:rPr sz="1800" spc="-10" dirty="0">
                <a:latin typeface="Arial"/>
                <a:cs typeface="Arial"/>
              </a:rPr>
              <a:t>механічних</a:t>
            </a:r>
            <a:r>
              <a:rPr sz="1800" spc="-5" dirty="0">
                <a:latin typeface="Arial"/>
                <a:cs typeface="Arial"/>
              </a:rPr>
              <a:t> домішок;</a:t>
            </a:r>
            <a:endParaRPr sz="1800">
              <a:latin typeface="Arial"/>
              <a:cs typeface="Arial"/>
            </a:endParaRPr>
          </a:p>
          <a:p>
            <a:pPr marL="433070">
              <a:lnSpc>
                <a:spcPts val="1810"/>
              </a:lnSpc>
            </a:pPr>
            <a:r>
              <a:rPr sz="1800" spc="-5" dirty="0">
                <a:latin typeface="Arial"/>
                <a:cs typeface="Arial"/>
              </a:rPr>
              <a:t>Фізичний </a:t>
            </a:r>
            <a:r>
              <a:rPr sz="1800" spc="-10" dirty="0">
                <a:latin typeface="Arial"/>
                <a:cs typeface="Arial"/>
              </a:rPr>
              <a:t>(загальний </a:t>
            </a:r>
            <a:r>
              <a:rPr sz="1800" spc="-5" dirty="0">
                <a:latin typeface="Arial"/>
                <a:cs typeface="Arial"/>
              </a:rPr>
              <a:t>об'єм, який </a:t>
            </a:r>
            <a:r>
              <a:rPr sz="1800" dirty="0">
                <a:latin typeface="Arial"/>
                <a:cs typeface="Arial"/>
              </a:rPr>
              <a:t>після </a:t>
            </a:r>
            <a:r>
              <a:rPr sz="1800" spc="-20" dirty="0">
                <a:latin typeface="Arial"/>
                <a:cs typeface="Arial"/>
              </a:rPr>
              <a:t>виготовлення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лікарського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45"/>
              </a:lnSpc>
            </a:pPr>
            <a:r>
              <a:rPr sz="1800" spc="-5" dirty="0">
                <a:latin typeface="Arial"/>
                <a:cs typeface="Arial"/>
              </a:rPr>
              <a:t>препарату не повинен перевищувати норми допустимих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відхилень);</a:t>
            </a:r>
            <a:endParaRPr sz="1800">
              <a:latin typeface="Arial"/>
              <a:cs typeface="Arial"/>
            </a:endParaRPr>
          </a:p>
          <a:p>
            <a:pPr marL="433070" marR="3582035">
              <a:lnSpc>
                <a:spcPts val="1939"/>
              </a:lnSpc>
              <a:spcBef>
                <a:spcPts val="145"/>
              </a:spcBef>
            </a:pPr>
            <a:r>
              <a:rPr sz="1800" dirty="0">
                <a:latin typeface="Arial"/>
                <a:cs typeface="Arial"/>
              </a:rPr>
              <a:t>Хімічний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spc="-5" dirty="0">
                <a:latin typeface="Arial"/>
                <a:cs typeface="Arial"/>
              </a:rPr>
              <a:t>(вибірково); 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dirty="0">
                <a:latin typeface="Arial"/>
                <a:cs typeface="Arial"/>
              </a:rPr>
              <a:t>при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відпуску.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8977" y="1176400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8977" y="1505585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977" y="1834769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8977" y="2712592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3137" y="1039621"/>
            <a:ext cx="7364730" cy="24396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530"/>
              </a:spcBef>
            </a:pPr>
            <a:r>
              <a:rPr sz="1800" spc="-5" dirty="0">
                <a:latin typeface="Arial"/>
                <a:cs typeface="Arial"/>
              </a:rPr>
              <a:t>Номер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рецепту</a:t>
            </a:r>
            <a:endParaRPr sz="1800">
              <a:latin typeface="Arial"/>
              <a:cs typeface="Arial"/>
            </a:endParaRPr>
          </a:p>
          <a:p>
            <a:pPr marL="12700" marR="486409" indent="62865">
              <a:lnSpc>
                <a:spcPct val="120000"/>
              </a:lnSpc>
            </a:pPr>
            <a:r>
              <a:rPr sz="1800" dirty="0">
                <a:latin typeface="Arial"/>
                <a:cs typeface="Arial"/>
              </a:rPr>
              <a:t>Основна </a:t>
            </a:r>
            <a:r>
              <a:rPr sz="1800" spc="-10" dirty="0">
                <a:latin typeface="Arial"/>
                <a:cs typeface="Arial"/>
              </a:rPr>
              <a:t>етикетка </a:t>
            </a:r>
            <a:r>
              <a:rPr sz="1800" spc="-5" dirty="0">
                <a:latin typeface="Arial"/>
                <a:cs typeface="Arial"/>
              </a:rPr>
              <a:t>«Краплі» («Внутрішнє» або «Зовнішнє»)  </a:t>
            </a:r>
            <a:r>
              <a:rPr sz="1800" spc="-20" dirty="0">
                <a:latin typeface="Arial"/>
                <a:cs typeface="Arial"/>
              </a:rPr>
              <a:t>Розчини, </a:t>
            </a:r>
            <a:r>
              <a:rPr sz="1800" spc="-5" dirty="0">
                <a:latin typeface="Arial"/>
                <a:cs typeface="Arial"/>
              </a:rPr>
              <a:t>до складу яких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spc="-10" dirty="0">
                <a:latin typeface="Arial"/>
                <a:cs typeface="Arial"/>
              </a:rPr>
              <a:t>отруйні речовини,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опечатують,</a:t>
            </a:r>
            <a:endParaRPr sz="1800">
              <a:latin typeface="Arial"/>
              <a:cs typeface="Arial"/>
            </a:endParaRPr>
          </a:p>
          <a:p>
            <a:pPr marL="12700" marR="486409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оформляють сигнатурою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10" dirty="0">
                <a:latin typeface="Arial"/>
                <a:cs typeface="Arial"/>
              </a:rPr>
              <a:t>«Поводитися </a:t>
            </a:r>
            <a:r>
              <a:rPr sz="1800" dirty="0">
                <a:latin typeface="Arial"/>
                <a:cs typeface="Arial"/>
              </a:rPr>
              <a:t>з  </a:t>
            </a:r>
            <a:r>
              <a:rPr sz="1800" spc="-5" dirty="0">
                <a:latin typeface="Arial"/>
                <a:cs typeface="Arial"/>
              </a:rPr>
              <a:t>обережністю»;</a:t>
            </a:r>
            <a:endParaRPr sz="1800">
              <a:latin typeface="Arial"/>
              <a:cs typeface="Arial"/>
            </a:endParaRPr>
          </a:p>
          <a:p>
            <a:pPr marL="12700" marR="5080" indent="62865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Arial"/>
                <a:cs typeface="Arial"/>
              </a:rPr>
              <a:t>Оформляють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5" dirty="0">
                <a:latin typeface="Arial"/>
                <a:cs typeface="Arial"/>
              </a:rPr>
              <a:t>«Берегти від </a:t>
            </a:r>
            <a:r>
              <a:rPr sz="1800" spc="-10" dirty="0">
                <a:latin typeface="Arial"/>
                <a:cs typeface="Arial"/>
              </a:rPr>
              <a:t>дітей», якщо  </a:t>
            </a:r>
            <a:r>
              <a:rPr sz="1800" dirty="0">
                <a:latin typeface="Arial"/>
                <a:cs typeface="Arial"/>
              </a:rPr>
              <a:t>лікарський </a:t>
            </a:r>
            <a:r>
              <a:rPr sz="1800" spc="-10" dirty="0">
                <a:latin typeface="Arial"/>
                <a:cs typeface="Arial"/>
              </a:rPr>
              <a:t>препарат </a:t>
            </a:r>
            <a:r>
              <a:rPr sz="1800" spc="-15" dirty="0">
                <a:latin typeface="Arial"/>
                <a:cs typeface="Arial"/>
              </a:rPr>
              <a:t>вимагає особливих </a:t>
            </a:r>
            <a:r>
              <a:rPr sz="1800" spc="-5" dirty="0">
                <a:latin typeface="Arial"/>
                <a:cs typeface="Arial"/>
              </a:rPr>
              <a:t>умов </a:t>
            </a:r>
            <a:r>
              <a:rPr sz="1800" spc="-10" dirty="0">
                <a:latin typeface="Arial"/>
                <a:cs typeface="Arial"/>
              </a:rPr>
              <a:t>зберігання, наклеюють  </a:t>
            </a:r>
            <a:r>
              <a:rPr sz="1800" spc="-15" dirty="0">
                <a:latin typeface="Arial"/>
                <a:cs typeface="Arial"/>
              </a:rPr>
              <a:t>етикетки «Зберігати </a:t>
            </a:r>
            <a:r>
              <a:rPr sz="1800" dirty="0">
                <a:latin typeface="Arial"/>
                <a:cs typeface="Arial"/>
              </a:rPr>
              <a:t>в </a:t>
            </a:r>
            <a:r>
              <a:rPr sz="1800" spc="-10" dirty="0">
                <a:latin typeface="Arial"/>
                <a:cs typeface="Arial"/>
              </a:rPr>
              <a:t>прохолодному </a:t>
            </a:r>
            <a:r>
              <a:rPr sz="1800" spc="-5" dirty="0">
                <a:latin typeface="Arial"/>
                <a:cs typeface="Arial"/>
              </a:rPr>
              <a:t>темному </a:t>
            </a:r>
            <a:r>
              <a:rPr sz="1800" dirty="0">
                <a:latin typeface="Arial"/>
                <a:cs typeface="Arial"/>
              </a:rPr>
              <a:t>місці» </a:t>
            </a:r>
            <a:r>
              <a:rPr sz="1800" spc="-15" dirty="0">
                <a:latin typeface="Arial"/>
                <a:cs typeface="Arial"/>
              </a:rPr>
              <a:t>та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10766" y="327406"/>
            <a:ext cx="5255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7. </a:t>
            </a:r>
            <a:r>
              <a:rPr sz="2000" spc="-10" dirty="0"/>
              <a:t>ОФОРМЛЕННЯ </a:t>
            </a:r>
            <a:r>
              <a:rPr sz="2000" spc="-35" dirty="0"/>
              <a:t>КРАПЕЛЬ </a:t>
            </a:r>
            <a:r>
              <a:rPr sz="2000" spc="-5" dirty="0"/>
              <a:t>ДО</a:t>
            </a:r>
            <a:r>
              <a:rPr sz="2000" spc="65" dirty="0"/>
              <a:t> </a:t>
            </a:r>
            <a:r>
              <a:rPr sz="2000" dirty="0"/>
              <a:t>ВІДПУСКУ</a:t>
            </a:r>
            <a:endParaRPr sz="2000"/>
          </a:p>
        </p:txBody>
      </p:sp>
      <p:sp>
        <p:nvSpPr>
          <p:cNvPr id="9" name="object 9"/>
          <p:cNvSpPr/>
          <p:nvPr/>
        </p:nvSpPr>
        <p:spPr>
          <a:xfrm>
            <a:off x="1997201" y="4437126"/>
            <a:ext cx="3292602" cy="2205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297" y="4437126"/>
            <a:ext cx="1735074" cy="2209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46776" y="4437126"/>
            <a:ext cx="2725674" cy="22143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1695" y="351790"/>
            <a:ext cx="5880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/>
              <a:t>ПИТАННЯ </a:t>
            </a:r>
            <a:r>
              <a:rPr sz="2400" spc="-5" dirty="0"/>
              <a:t>ДЛЯ </a:t>
            </a:r>
            <a:r>
              <a:rPr sz="2400" spc="-15" dirty="0"/>
              <a:t>САМОСТІЙНОЇ </a:t>
            </a:r>
            <a:r>
              <a:rPr sz="2400" spc="-10" dirty="0"/>
              <a:t>РОБОТИ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35940" y="946403"/>
            <a:ext cx="7903209" cy="484187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55600" marR="457200" indent="-342900">
              <a:lnSpc>
                <a:spcPts val="192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1. </a:t>
            </a:r>
            <a:r>
              <a:rPr sz="2000" spc="-10" dirty="0">
                <a:latin typeface="Arial"/>
                <a:cs typeface="Arial"/>
              </a:rPr>
              <a:t>Нормативна документація,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регламентує </a:t>
            </a:r>
            <a:r>
              <a:rPr sz="2000" spc="-20" dirty="0">
                <a:latin typeface="Arial"/>
                <a:cs typeface="Arial"/>
              </a:rPr>
              <a:t>виготовлення 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препаратів.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2. </a:t>
            </a:r>
            <a:r>
              <a:rPr sz="2000" spc="-15" dirty="0">
                <a:latin typeface="Arial"/>
                <a:cs typeface="Arial"/>
              </a:rPr>
              <a:t>Вода очищена, </a:t>
            </a:r>
            <a:r>
              <a:rPr sz="2000" dirty="0">
                <a:latin typeface="Arial"/>
                <a:cs typeface="Arial"/>
              </a:rPr>
              <a:t>способи </a:t>
            </a:r>
            <a:r>
              <a:rPr sz="2000" spc="-10" dirty="0">
                <a:latin typeface="Arial"/>
                <a:cs typeface="Arial"/>
              </a:rPr>
              <a:t>отримання, вимоги.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3. </a:t>
            </a:r>
            <a:r>
              <a:rPr sz="2000" spc="-15" dirty="0">
                <a:latin typeface="Arial"/>
                <a:cs typeface="Arial"/>
              </a:rPr>
              <a:t>Особливі (утруднені) </a:t>
            </a:r>
            <a:r>
              <a:rPr sz="2000" spc="-10" dirty="0">
                <a:latin typeface="Arial"/>
                <a:cs typeface="Arial"/>
              </a:rPr>
              <a:t>випадки </a:t>
            </a:r>
            <a:r>
              <a:rPr sz="2000" spc="-20" dirty="0">
                <a:latin typeface="Arial"/>
                <a:cs typeface="Arial"/>
              </a:rPr>
              <a:t>виготовлення водних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4. </a:t>
            </a:r>
            <a:r>
              <a:rPr sz="2000" spc="-10" dirty="0">
                <a:latin typeface="Arial"/>
                <a:cs typeface="Arial"/>
              </a:rPr>
              <a:t>Визначення </a:t>
            </a:r>
            <a:r>
              <a:rPr sz="2000" spc="-15" dirty="0">
                <a:latin typeface="Arial"/>
                <a:cs typeface="Arial"/>
              </a:rPr>
              <a:t>та </a:t>
            </a:r>
            <a:r>
              <a:rPr sz="2000" dirty="0">
                <a:latin typeface="Arial"/>
                <a:cs typeface="Arial"/>
              </a:rPr>
              <a:t>класифікація </a:t>
            </a:r>
            <a:r>
              <a:rPr sz="2000" spc="-15" dirty="0">
                <a:latin typeface="Arial"/>
                <a:cs typeface="Arial"/>
              </a:rPr>
              <a:t>крапель.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5. </a:t>
            </a:r>
            <a:r>
              <a:rPr sz="2000" dirty="0">
                <a:latin typeface="Arial"/>
                <a:cs typeface="Arial"/>
              </a:rPr>
              <a:t>Перевірка </a:t>
            </a:r>
            <a:r>
              <a:rPr sz="2000" spc="-15" dirty="0">
                <a:latin typeface="Arial"/>
                <a:cs typeface="Arial"/>
              </a:rPr>
              <a:t>доз </a:t>
            </a:r>
            <a:r>
              <a:rPr sz="2000" spc="-10" dirty="0">
                <a:latin typeface="Arial"/>
                <a:cs typeface="Arial"/>
              </a:rPr>
              <a:t>отруйних </a:t>
            </a:r>
            <a:r>
              <a:rPr sz="2000" dirty="0">
                <a:latin typeface="Arial"/>
                <a:cs typeface="Arial"/>
              </a:rPr>
              <a:t>і </a:t>
            </a:r>
            <a:r>
              <a:rPr sz="2000" spc="-15" dirty="0">
                <a:latin typeface="Arial"/>
                <a:cs typeface="Arial"/>
              </a:rPr>
              <a:t>сильнодіючих речовин </a:t>
            </a:r>
            <a:r>
              <a:rPr sz="2000" dirty="0">
                <a:latin typeface="Arial"/>
                <a:cs typeface="Arial"/>
              </a:rPr>
              <a:t>у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краплях.</a:t>
            </a:r>
            <a:endParaRPr sz="2000">
              <a:latin typeface="Arial"/>
              <a:cs typeface="Arial"/>
            </a:endParaRPr>
          </a:p>
          <a:p>
            <a:pPr marL="355600" marR="687070" indent="-342900">
              <a:lnSpc>
                <a:spcPts val="192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6. </a:t>
            </a:r>
            <a:r>
              <a:rPr sz="2000" spc="-15" dirty="0">
                <a:latin typeface="Arial"/>
                <a:cs typeface="Arial"/>
              </a:rPr>
              <a:t>Особливості технології </a:t>
            </a:r>
            <a:r>
              <a:rPr sz="2000" spc="-20" dirty="0">
                <a:latin typeface="Arial"/>
                <a:cs typeface="Arial"/>
              </a:rPr>
              <a:t>водних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у залежності </a:t>
            </a:r>
            <a:r>
              <a:rPr sz="2000" spc="-10" dirty="0">
                <a:latin typeface="Arial"/>
                <a:cs typeface="Arial"/>
              </a:rPr>
              <a:t>від  </a:t>
            </a:r>
            <a:r>
              <a:rPr sz="2000" spc="-15" dirty="0">
                <a:latin typeface="Arial"/>
                <a:cs typeface="Arial"/>
              </a:rPr>
              <a:t>розчинності </a:t>
            </a:r>
            <a:r>
              <a:rPr sz="2000" spc="-5" dirty="0">
                <a:latin typeface="Arial"/>
                <a:cs typeface="Arial"/>
              </a:rPr>
              <a:t>лікарських </a:t>
            </a:r>
            <a:r>
              <a:rPr sz="2000" spc="-15" dirty="0">
                <a:latin typeface="Arial"/>
                <a:cs typeface="Arial"/>
              </a:rPr>
              <a:t>речовин.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7. </a:t>
            </a:r>
            <a:r>
              <a:rPr sz="2000" spc="-25" dirty="0">
                <a:latin typeface="Arial"/>
                <a:cs typeface="Arial"/>
              </a:rPr>
              <a:t>Технологія </a:t>
            </a:r>
            <a:r>
              <a:rPr sz="2000" spc="-15" dirty="0">
                <a:latin typeface="Arial"/>
                <a:cs typeface="Arial"/>
              </a:rPr>
              <a:t>неводних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крапель.</a:t>
            </a:r>
            <a:endParaRPr sz="2000">
              <a:latin typeface="Arial"/>
              <a:cs typeface="Arial"/>
            </a:endParaRPr>
          </a:p>
          <a:p>
            <a:pPr marL="355600" marR="1362710" indent="-342900">
              <a:lnSpc>
                <a:spcPct val="8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8. </a:t>
            </a:r>
            <a:r>
              <a:rPr sz="2000" dirty="0">
                <a:latin typeface="Arial"/>
                <a:cs typeface="Arial"/>
              </a:rPr>
              <a:t>Засоби малої </a:t>
            </a:r>
            <a:r>
              <a:rPr sz="2000" spc="-10" dirty="0">
                <a:latin typeface="Arial"/>
                <a:cs typeface="Arial"/>
              </a:rPr>
              <a:t>механізації,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застосовуються для  </a:t>
            </a:r>
            <a:r>
              <a:rPr sz="2000" spc="-20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засобів.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ts val="1920"/>
              </a:lnSpc>
              <a:spcBef>
                <a:spcPts val="459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9. </a:t>
            </a:r>
            <a:r>
              <a:rPr sz="2000" spc="5" dirty="0">
                <a:latin typeface="Arial"/>
                <a:cs typeface="Arial"/>
              </a:rPr>
              <a:t>Оцінка </a:t>
            </a:r>
            <a:r>
              <a:rPr sz="2000" spc="-5" dirty="0">
                <a:latin typeface="Arial"/>
                <a:cs typeface="Arial"/>
              </a:rPr>
              <a:t>якості </a:t>
            </a:r>
            <a:r>
              <a:rPr sz="2000" spc="-15" dirty="0">
                <a:latin typeface="Arial"/>
                <a:cs typeface="Arial"/>
              </a:rPr>
              <a:t>та зберігання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 форм </a:t>
            </a:r>
            <a:r>
              <a:rPr sz="2000" spc="-15" dirty="0">
                <a:latin typeface="Arial"/>
                <a:cs typeface="Arial"/>
              </a:rPr>
              <a:t>(розчинів,  крапель та </a:t>
            </a:r>
            <a:r>
              <a:rPr sz="2000" spc="-5" dirty="0">
                <a:latin typeface="Arial"/>
                <a:cs typeface="Arial"/>
              </a:rPr>
              <a:t>ін.) у </a:t>
            </a:r>
            <a:r>
              <a:rPr sz="2000" spc="-10" dirty="0">
                <a:latin typeface="Arial"/>
                <a:cs typeface="Arial"/>
              </a:rPr>
              <a:t>відповідності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5" dirty="0">
                <a:latin typeface="Arial"/>
                <a:cs typeface="Arial"/>
              </a:rPr>
              <a:t>вимогами </a:t>
            </a:r>
            <a:r>
              <a:rPr sz="2000" spc="-10" dirty="0">
                <a:latin typeface="Arial"/>
                <a:cs typeface="Arial"/>
              </a:rPr>
              <a:t>нормативних  </a:t>
            </a:r>
            <a:r>
              <a:rPr sz="2000" spc="-5" dirty="0">
                <a:latin typeface="Arial"/>
                <a:cs typeface="Arial"/>
              </a:rPr>
              <a:t>документів.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10. Оформлення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5" dirty="0">
                <a:latin typeface="Arial"/>
                <a:cs typeface="Arial"/>
              </a:rPr>
              <a:t>і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до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відпуску.</a:t>
            </a:r>
            <a:endParaRPr sz="2000">
              <a:latin typeface="Arial"/>
              <a:cs typeface="Arial"/>
            </a:endParaRPr>
          </a:p>
          <a:p>
            <a:pPr marL="355600" marR="801370" indent="-342900">
              <a:lnSpc>
                <a:spcPts val="1920"/>
              </a:lnSpc>
              <a:spcBef>
                <a:spcPts val="459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5" dirty="0">
                <a:latin typeface="Arial"/>
                <a:cs typeface="Arial"/>
              </a:rPr>
              <a:t>11. </a:t>
            </a:r>
            <a:r>
              <a:rPr sz="2000" spc="-5" dirty="0">
                <a:latin typeface="Arial"/>
                <a:cs typeface="Arial"/>
              </a:rPr>
              <a:t>Правила </a:t>
            </a:r>
            <a:r>
              <a:rPr sz="2000" spc="-15" dirty="0">
                <a:latin typeface="Arial"/>
                <a:cs typeface="Arial"/>
              </a:rPr>
              <a:t>техніки безпеки </a:t>
            </a:r>
            <a:r>
              <a:rPr sz="2000" spc="-10" dirty="0">
                <a:latin typeface="Arial"/>
                <a:cs typeface="Arial"/>
              </a:rPr>
              <a:t>при </a:t>
            </a:r>
            <a:r>
              <a:rPr sz="2000" spc="-15" dirty="0">
                <a:latin typeface="Arial"/>
                <a:cs typeface="Arial"/>
              </a:rPr>
              <a:t>роботі </a:t>
            </a:r>
            <a:r>
              <a:rPr sz="2000" spc="-5" dirty="0">
                <a:latin typeface="Arial"/>
                <a:cs typeface="Arial"/>
              </a:rPr>
              <a:t>із </a:t>
            </a:r>
            <a:r>
              <a:rPr sz="2000" spc="-10" dirty="0">
                <a:latin typeface="Arial"/>
                <a:cs typeface="Arial"/>
              </a:rPr>
              <a:t>сильнодіючими  засобами.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66851" y="637710"/>
          <a:ext cx="7610475" cy="55537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ВИСНОВКИ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6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R="85090" algn="r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1.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92710" marR="250190">
                        <a:lnSpc>
                          <a:spcPct val="100000"/>
                        </a:lnSpc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Представлено особливі (утруднені)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випадки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виготовлення  водних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розчинів.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2.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15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Наведено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визначення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класифікацію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крапель.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1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3.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15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перевірку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доз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отруйних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і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сильнодіючих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речовин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1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295"/>
                        </a:lnSpc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краплях.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26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4.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Представлено технологічний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процес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водних</a:t>
                      </a:r>
                      <a:r>
                        <a:rPr sz="2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крапель.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5.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особливості технології неводних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крапель.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6.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843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Наведено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інформацію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оцінки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якості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крапель</a:t>
                      </a:r>
                      <a:r>
                        <a:rPr sz="20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939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215"/>
                        </a:lnSpc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оформлення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їх до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відпуску.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900" y="1200150"/>
            <a:ext cx="7715250" cy="3239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135255" algn="l"/>
                <a:tab pos="306705" algn="l"/>
              </a:tabLst>
            </a:pP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3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350" dirty="0"/>
              <a:t>1. </a:t>
            </a:r>
            <a:r>
              <a:rPr lang="ru-RU" sz="1350" dirty="0"/>
              <a:t>Тихонов О. І.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 : </a:t>
            </a:r>
            <a:r>
              <a:rPr lang="ru-RU" sz="1350" dirty="0" err="1"/>
              <a:t>підруч</a:t>
            </a:r>
            <a:r>
              <a:rPr lang="ru-RU" sz="1350" dirty="0"/>
              <a:t>. для </a:t>
            </a:r>
            <a:r>
              <a:rPr lang="ru-RU" sz="1350" dirty="0" err="1"/>
              <a:t>студентів</a:t>
            </a:r>
            <a:r>
              <a:rPr lang="ru-RU" sz="1350" dirty="0"/>
              <a:t> </a:t>
            </a:r>
            <a:r>
              <a:rPr lang="ru-RU" sz="1350" dirty="0" err="1"/>
              <a:t>вищ</a:t>
            </a:r>
            <a:r>
              <a:rPr lang="ru-RU" sz="1350" dirty="0"/>
              <a:t>. </a:t>
            </a:r>
            <a:r>
              <a:rPr lang="ru-RU" sz="1350" dirty="0" err="1"/>
              <a:t>навч</a:t>
            </a:r>
            <a:r>
              <a:rPr lang="ru-RU" sz="1350" dirty="0"/>
              <a:t>. </a:t>
            </a:r>
            <a:r>
              <a:rPr lang="ru-RU" sz="1350" dirty="0" err="1"/>
              <a:t>закл</a:t>
            </a:r>
            <a:r>
              <a:rPr lang="ru-RU" sz="1350" dirty="0"/>
              <a:t>. / О. І. Тихонов, Т. Г. </a:t>
            </a:r>
            <a:r>
              <a:rPr lang="ru-RU" sz="1350" dirty="0" err="1"/>
              <a:t>Ярних</a:t>
            </a:r>
            <a:r>
              <a:rPr lang="ru-RU" sz="1350" dirty="0"/>
              <a:t>. - 5-е вид. - </a:t>
            </a:r>
            <a:r>
              <a:rPr lang="ru-RU" sz="1350" dirty="0" err="1"/>
              <a:t>Вінниця</a:t>
            </a:r>
            <a:r>
              <a:rPr lang="ru-RU" sz="1350" dirty="0"/>
              <a:t> : Нова кн., 2019. - 535 с.</a:t>
            </a:r>
            <a:endParaRPr lang="uk-UA" sz="1350" dirty="0"/>
          </a:p>
          <a:p>
            <a:r>
              <a:rPr lang="uk-UA" sz="1350" dirty="0"/>
              <a:t>2.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для </a:t>
            </a:r>
            <a:r>
              <a:rPr lang="ru-RU" sz="1350" dirty="0" err="1"/>
              <a:t>самостійної</a:t>
            </a:r>
            <a:r>
              <a:rPr lang="ru-RU" sz="1350" dirty="0"/>
              <a:t> </a:t>
            </a:r>
            <a:r>
              <a:rPr lang="ru-RU" sz="1350" dirty="0" err="1"/>
              <a:t>роботи</a:t>
            </a:r>
            <a:r>
              <a:rPr lang="ru-RU" sz="1350" dirty="0"/>
              <a:t>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, </a:t>
            </a:r>
            <a:r>
              <a:rPr lang="ru-RU" sz="1350" dirty="0" err="1"/>
              <a:t>промислова</a:t>
            </a:r>
            <a:r>
              <a:rPr lang="ru-RU" sz="1350" dirty="0"/>
              <a:t> 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 [та </a:t>
            </a:r>
            <a:r>
              <a:rPr lang="ru-RU" sz="1350" dirty="0" err="1"/>
              <a:t>ін</a:t>
            </a:r>
            <a:r>
              <a:rPr lang="ru-RU" sz="1350" dirty="0"/>
              <a:t>.]. – Х. : Вид-во </a:t>
            </a:r>
            <a:r>
              <a:rPr lang="ru-RU" sz="1350" dirty="0" err="1"/>
              <a:t>НФаУ</a:t>
            </a:r>
            <a:r>
              <a:rPr lang="ru-RU" sz="1350" dirty="0"/>
              <a:t>, 2018. – 72 c.</a:t>
            </a:r>
            <a:endParaRPr lang="uk-UA" sz="1350" dirty="0"/>
          </a:p>
          <a:p>
            <a:r>
              <a:rPr lang="uk-UA" sz="1350" dirty="0"/>
              <a:t>3. </a:t>
            </a:r>
            <a:r>
              <a:rPr lang="ru-RU" sz="1350" dirty="0" err="1"/>
              <a:t>Виробнича</a:t>
            </a:r>
            <a:r>
              <a:rPr lang="ru-RU" sz="1350" dirty="0"/>
              <a:t> практика з </a:t>
            </a:r>
            <a:r>
              <a:rPr lang="ru-RU" sz="1350" dirty="0" err="1"/>
              <a:t>аптечної</a:t>
            </a:r>
            <a:r>
              <a:rPr lang="ru-RU" sz="1350" dirty="0"/>
              <a:t> </a:t>
            </a:r>
            <a:r>
              <a:rPr lang="ru-RU" sz="1350" dirty="0" err="1"/>
              <a:t>технології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з </a:t>
            </a:r>
            <a:r>
              <a:rPr lang="ru-RU" sz="1350" dirty="0" err="1"/>
              <a:t>підготовки</a:t>
            </a:r>
            <a:r>
              <a:rPr lang="ru-RU" sz="1350" dirty="0"/>
              <a:t> до </a:t>
            </a:r>
            <a:r>
              <a:rPr lang="ru-RU" sz="1350" dirty="0" err="1"/>
              <a:t>підсумкового</a:t>
            </a:r>
            <a:r>
              <a:rPr lang="ru-RU" sz="1350" dirty="0"/>
              <a:t> модульного </a:t>
            </a:r>
            <a:r>
              <a:rPr lang="ru-RU" sz="1350" dirty="0"/>
              <a:t>контролю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, Л. І. </a:t>
            </a:r>
            <a:r>
              <a:rPr lang="ru-RU" sz="1350" dirty="0" err="1"/>
              <a:t>Вишневська</a:t>
            </a:r>
            <a:r>
              <a:rPr lang="ru-RU" sz="1350" dirty="0"/>
              <a:t>, Т. М. Зубченко, Т. М. Ковалева. – Х.: Вид-во НФАУ, 2018. – 27 с.</a:t>
            </a:r>
            <a:endParaRPr lang="uk-UA" sz="1350" dirty="0"/>
          </a:p>
          <a:p>
            <a:r>
              <a:rPr lang="uk-UA" sz="1350" dirty="0"/>
              <a:t>4</a:t>
            </a:r>
            <a:r>
              <a:rPr lang="uk-UA" sz="1350" dirty="0"/>
              <a:t>.Допоміжні </a:t>
            </a:r>
            <a:r>
              <a:rPr lang="uk-UA" sz="1350" dirty="0"/>
              <a:t>речовини у виробництві ліків :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посібн</a:t>
            </a:r>
            <a:r>
              <a:rPr lang="uk-UA" sz="1350" dirty="0"/>
              <a:t>. для </a:t>
            </a:r>
            <a:r>
              <a:rPr lang="uk-UA" sz="1350" dirty="0" err="1"/>
              <a:t>студ</a:t>
            </a:r>
            <a:r>
              <a:rPr lang="uk-UA" sz="1350" dirty="0"/>
              <a:t>. </a:t>
            </a:r>
            <a:r>
              <a:rPr lang="uk-UA" sz="1350" dirty="0" err="1"/>
              <a:t>вищ</a:t>
            </a:r>
            <a:r>
              <a:rPr lang="uk-UA" sz="1350" dirty="0"/>
              <a:t>. </a:t>
            </a:r>
            <a:r>
              <a:rPr lang="uk-UA" sz="1350" dirty="0" err="1"/>
              <a:t>фармац</a:t>
            </a:r>
            <a:r>
              <a:rPr lang="uk-UA" sz="1350" dirty="0"/>
              <a:t>.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закл</a:t>
            </a:r>
            <a:r>
              <a:rPr lang="uk-UA" sz="1350" dirty="0"/>
              <a:t>. / О.А. Рубан, І.М. </a:t>
            </a:r>
            <a:r>
              <a:rPr lang="uk-UA" sz="1350" dirty="0" err="1"/>
              <a:t>Перцев</a:t>
            </a:r>
            <a:r>
              <a:rPr lang="uk-UA" sz="1350" dirty="0"/>
              <a:t>, С.А. Куценко, Ю.С. </a:t>
            </a:r>
            <a:r>
              <a:rPr lang="uk-UA" sz="1350" dirty="0" err="1"/>
              <a:t>Маслій</a:t>
            </a:r>
            <a:r>
              <a:rPr lang="uk-UA" sz="1350" dirty="0"/>
              <a:t>; за ред. І.М. Перцева. – Х.: Золоті сторінки, 2016. – 720 с.</a:t>
            </a:r>
          </a:p>
          <a:p>
            <a:pPr fontAlgn="base" hangingPunct="0"/>
            <a:r>
              <a:rPr lang="uk-UA" sz="1350" dirty="0"/>
              <a:t>5</a:t>
            </a:r>
            <a:r>
              <a:rPr lang="uk-UA" sz="1350" dirty="0"/>
              <a:t>. </a:t>
            </a:r>
            <a:r>
              <a:rPr lang="uk-UA" sz="1350" dirty="0"/>
              <a:t>Навчальний посібник</a:t>
            </a:r>
            <a:r>
              <a:rPr lang="uk-UA" sz="1350" b="1" dirty="0"/>
              <a:t> </a:t>
            </a:r>
            <a:r>
              <a:rPr lang="uk-UA" sz="1350" dirty="0"/>
              <a:t>для самостійної підготовки студентів фармацевтичного факультету до ліцензійного тестового іспиту «Крок - 2. Фармація» / під редакцією І.Ю. Борисюк, Н.С. </a:t>
            </a:r>
            <a:r>
              <a:rPr lang="uk-UA" sz="1350" dirty="0" err="1"/>
              <a:t>Фізор</a:t>
            </a:r>
            <a:r>
              <a:rPr lang="uk-UA" sz="1350" dirty="0"/>
              <a:t>, А.В. Замкова - Одеса.: </a:t>
            </a:r>
            <a:r>
              <a:rPr lang="uk-UA" sz="1350" dirty="0" err="1"/>
              <a:t>ОНМедУ</a:t>
            </a:r>
            <a:r>
              <a:rPr lang="uk-UA" sz="1350" dirty="0"/>
              <a:t>, 2019. – 88 с. </a:t>
            </a:r>
          </a:p>
        </p:txBody>
      </p:sp>
    </p:spTree>
    <p:extLst>
      <p:ext uri="{BB962C8B-B14F-4D97-AF65-F5344CB8AC3E}">
        <p14:creationId xmlns:p14="http://schemas.microsoft.com/office/powerpoint/2010/main" val="27885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912" y="3142011"/>
            <a:ext cx="3464719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57175" indent="-248126">
              <a:spcBef>
                <a:spcPts val="71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257651" algn="l"/>
              </a:tabLst>
            </a:pPr>
            <a:r>
              <a:rPr sz="3000" b="1" spc="-4" dirty="0">
                <a:latin typeface="Trebuchet MS"/>
                <a:cs typeface="Trebuchet MS"/>
              </a:rPr>
              <a:t>ДЯКУЮ </a:t>
            </a:r>
            <a:r>
              <a:rPr sz="3000" b="1" dirty="0">
                <a:latin typeface="Trebuchet MS"/>
                <a:cs typeface="Trebuchet MS"/>
              </a:rPr>
              <a:t>ЗА</a:t>
            </a:r>
            <a:r>
              <a:rPr sz="3000" b="1" spc="-68" dirty="0">
                <a:latin typeface="Trebuchet MS"/>
                <a:cs typeface="Trebuchet MS"/>
              </a:rPr>
              <a:t> </a:t>
            </a:r>
            <a:r>
              <a:rPr sz="3000" b="1" spc="-4" dirty="0">
                <a:latin typeface="Trebuchet MS"/>
                <a:cs typeface="Trebuchet MS"/>
              </a:rPr>
              <a:t>УВАГУ</a:t>
            </a:r>
            <a:endParaRPr sz="3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7168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2191</Words>
  <Application>Microsoft Office PowerPoint</Application>
  <PresentationFormat>Экран (4:3)</PresentationFormat>
  <Paragraphs>279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Trebuchet MS</vt:lpstr>
      <vt:lpstr>Wingdings 2</vt:lpstr>
      <vt:lpstr>Office Theme</vt:lpstr>
      <vt:lpstr>Презентація до лекції 3  ОСОБЛИВІ ВИПАДКИ ВИГОТОВЛЕННЯ   ВОДНИХ РОЗЧИНІВ. КРАПЛІ. </vt:lpstr>
      <vt:lpstr>ПЛАН ЛЕКЦІЇ</vt:lpstr>
      <vt:lpstr>Нормативна база:</vt:lpstr>
      <vt:lpstr>1. ОСОБЛИВІ (УТРУДНЕНІ) ВИПАДКИ ВИГОТОВЛЕННЯ РОЗЧИНІВ</vt:lpstr>
      <vt:lpstr>1. ОСОБЛИВІ (УТРУДНЕНІ) ВИПАДКИ  ВИГОТОВЛЕННЯ РОЗЧИНІВ</vt:lpstr>
      <vt:lpstr>1. ОСОБЛИВІ (УТРУДНЕНІ) ВИПАДКИ  ВИГОТОВЛЕННЯ РОЗЧИНІВ</vt:lpstr>
      <vt:lpstr>1. ОСОБЛИВІ (УТРУДНЕНІ) ВИПАДКИ  ВИГОТОВЛЕННЯ РОЗЧИНІВ</vt:lpstr>
      <vt:lpstr>1. ОСОБЛИВІ (УТРУДНЕНІ) ВИПАДКИ  ВИГОТОВЛЕННЯ РОЗЧИНІВ</vt:lpstr>
      <vt:lpstr>1. ОСОБЛИВІ (УТРУДНЕНІ) ВИПАДКИ  ВИГОТОВЛЕННЯ РОЗЧИНІВ</vt:lpstr>
      <vt:lpstr>1. ОСОБЛИВІ (УТРУДНЕНІ) ВИПАДКИ  ВИГОТОВЛЕННЯ РОЗЧИНІВ</vt:lpstr>
      <vt:lpstr>2. ВИЗНАЧЕННЯ ТА КЛАСИФІКАЦІЯ КРАПЕЛЬ</vt:lpstr>
      <vt:lpstr>Rp.: Solutionis Platyphyllini hydrotartratis 0,2 % 10 ml  Da. Signa. По 10 крапель 2 рази на день</vt:lpstr>
      <vt:lpstr>3. ПЕРЕВІРКА ДОЗ ОТРУЙНИХ І СИЛЬНОДІЮЧИХ РЕЧОВИН  У КРАПЛЯХ</vt:lpstr>
      <vt:lpstr>4. ТЕХНОЛОГІЯ ВОДНИХ КРАПЕЛЬ</vt:lpstr>
      <vt:lpstr>5. ОСОБЛИВОСТІ ТЕХНОЛОГІЇ НЕВОДНИХ КРАПЕЛЬ</vt:lpstr>
      <vt:lpstr>5. ОСОБЛИВОСТІ ТЕХНОЛОГІЇ НЕВОДНИХ КРАПЕЛЬ</vt:lpstr>
      <vt:lpstr>5. ОСОБЛИВОСТІ ТЕХНОЛОГІЇ НЕВОДНИХ КРАПЕЛЬ</vt:lpstr>
      <vt:lpstr>5. ОСОБЛИВОСТІ ТЕХНОЛОГІЇ НЕВОДНИХ КРАПЕЛЬ</vt:lpstr>
      <vt:lpstr>6. ОЦІНКА ЯКОСТІ КРАПЕЛЬ</vt:lpstr>
      <vt:lpstr>7. ОФОРМЛЕННЯ КРАПЕЛЬ ДО ВІДПУСКУ</vt:lpstr>
      <vt:lpstr>ПИТАННЯ ДЛЯ САМОСТІЙНОЇ РОБОТИ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</dc:title>
  <dc:creator>Asylum</dc:creator>
  <cp:lastModifiedBy>Валіводзь Ірина Петрівна</cp:lastModifiedBy>
  <cp:revision>3</cp:revision>
  <dcterms:created xsi:type="dcterms:W3CDTF">2021-10-22T11:11:50Z</dcterms:created>
  <dcterms:modified xsi:type="dcterms:W3CDTF">2021-10-22T13:10:14Z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2019-04-14T00:00:00Z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2021-10-22T00:00:00Z</vt:filetime>
  </property>
</Properties>
</file>