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39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0A5FA9-A242-451C-BD0A-0E4597ED3131}" type="datetimeFigureOut">
              <a:rPr lang="ru-RU" smtClean="0"/>
              <a:pPr/>
              <a:t>11.01.2021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7651A0-A1B2-4EB6-8643-B4A51F473944}" type="slidenum">
              <a:rPr lang="ru-RU" smtClean="0"/>
              <a:pPr/>
              <a:t>‹#›</a:t>
            </a:fld>
            <a:endParaRPr lang="ru-RU"/>
          </a:p>
        </p:txBody>
      </p:sp>
    </p:spTree>
    <p:extLst>
      <p:ext uri="{BB962C8B-B14F-4D97-AF65-F5344CB8AC3E}">
        <p14:creationId xmlns:p14="http://schemas.microsoft.com/office/powerpoint/2010/main" xmlns="" val="28787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2AE17FC-ACE3-404F-87E2-8E718E960D4A}" type="datetime1">
              <a:rPr lang="ru-RU" smtClean="0"/>
              <a:pPr/>
              <a:t>11.01.2021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2898797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E680D0-B36E-4834-81F1-DF37FEE77067}" type="datetime1">
              <a:rPr lang="ru-RU" smtClean="0"/>
              <a:pPr/>
              <a:t>11.01.2021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577015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74D5801-FEE1-4D0C-BE2A-0B409AB0BC6A}" type="datetime1">
              <a:rPr lang="ru-RU" smtClean="0"/>
              <a:pPr/>
              <a:t>11.01.2021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2662905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7A06FDC-9A61-488B-87C4-5D42F8ECECD1}" type="datetime1">
              <a:rPr lang="ru-RU" smtClean="0"/>
              <a:pPr/>
              <a:t>11.01.2021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4203594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3A09B0A-A4D5-4E91-A859-9989554AB9F2}" type="datetime1">
              <a:rPr lang="ru-RU" smtClean="0"/>
              <a:pPr/>
              <a:t>11.01.2021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355975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4AFD03D-FEF4-40EC-B320-36490BCBF37F}" type="datetime1">
              <a:rPr lang="ru-RU" smtClean="0"/>
              <a:pPr/>
              <a:t>11.01.2021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1334243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815E44A-AFA6-4F96-BBA8-7122C316123B}" type="datetime1">
              <a:rPr lang="ru-RU" smtClean="0"/>
              <a:pPr/>
              <a:t>11.01.2021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329682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B49BE9D-301E-4169-8D5A-904F26DDB931}" type="datetime1">
              <a:rPr lang="ru-RU" smtClean="0"/>
              <a:pPr/>
              <a:t>11.01.2021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2242479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B54409A-E9E3-4181-91EA-704D3A39EB68}" type="datetime1">
              <a:rPr lang="ru-RU" smtClean="0"/>
              <a:pPr/>
              <a:t>11.01.2021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2082479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54E3C6C-5A62-4361-918B-40654C46B9B9}" type="datetime1">
              <a:rPr lang="ru-RU" smtClean="0"/>
              <a:pPr/>
              <a:t>11.01.2021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2036444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D1E5D1B-14AA-4C69-9EF3-B2497DCE11C7}" type="datetime1">
              <a:rPr lang="ru-RU" smtClean="0"/>
              <a:pPr/>
              <a:t>11.01.2021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851593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2000"/>
            <a:lum/>
          </a:blip>
          <a:srcRect/>
          <a:stretch>
            <a:fillRect l="-1000" r="-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3DCF43-6AC0-4920-929D-3F0DA0D15376}" type="datetime1">
              <a:rPr lang="ru-RU" smtClean="0"/>
              <a:pPr/>
              <a:t>11.01.2021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13A3-054A-456E-A2CC-08CBD2B7CAAF}" type="slidenum">
              <a:rPr lang="ru-RU" smtClean="0"/>
              <a:pPr/>
              <a:t>‹#›</a:t>
            </a:fld>
            <a:endParaRPr lang="ru-RU"/>
          </a:p>
        </p:txBody>
      </p:sp>
    </p:spTree>
    <p:extLst>
      <p:ext uri="{BB962C8B-B14F-4D97-AF65-F5344CB8AC3E}">
        <p14:creationId xmlns:p14="http://schemas.microsoft.com/office/powerpoint/2010/main" xmlns="" val="2606298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332656"/>
            <a:ext cx="7772400" cy="2334121"/>
          </a:xfrm>
        </p:spPr>
        <p:txBody>
          <a:bodyPr>
            <a:normAutofit/>
          </a:bodyPr>
          <a:lstStyle/>
          <a:p>
            <a:r>
              <a:rPr lang="en-US" sz="2000" b="1" dirty="0">
                <a:latin typeface="Times New Roman" panose="02020603050405020304" pitchFamily="18" charset="0"/>
                <a:cs typeface="Times New Roman" panose="02020603050405020304" pitchFamily="18" charset="0"/>
              </a:rPr>
              <a:t>Odessa National Medical University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en-US" sz="2000" b="1" dirty="0" smtClean="0">
                <a:latin typeface="Times New Roman" panose="02020603050405020304" pitchFamily="18" charset="0"/>
                <a:cs typeface="Times New Roman" panose="02020603050405020304" pitchFamily="18" charset="0"/>
              </a:rPr>
              <a:t>Faculty </a:t>
            </a:r>
            <a:r>
              <a:rPr lang="en-US" sz="2000" b="1" dirty="0">
                <a:latin typeface="Times New Roman" panose="02020603050405020304" pitchFamily="18" charset="0"/>
                <a:cs typeface="Times New Roman" panose="02020603050405020304" pitchFamily="18" charset="0"/>
              </a:rPr>
              <a:t>of </a:t>
            </a:r>
            <a:r>
              <a:rPr lang="en-US" sz="2000" b="1" dirty="0" smtClean="0">
                <a:latin typeface="Times New Roman" panose="02020603050405020304" pitchFamily="18" charset="0"/>
                <a:cs typeface="Times New Roman" panose="02020603050405020304" pitchFamily="18" charset="0"/>
              </a:rPr>
              <a:t>Pharmacy</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en-US" sz="2000" b="1" dirty="0" smtClean="0">
                <a:latin typeface="Times New Roman" panose="02020603050405020304" pitchFamily="18" charset="0"/>
                <a:cs typeface="Times New Roman" panose="02020603050405020304" pitchFamily="18" charset="0"/>
              </a:rPr>
              <a:t> Department </a:t>
            </a:r>
            <a:r>
              <a:rPr lang="en-US" sz="2000" b="1" dirty="0">
                <a:latin typeface="Times New Roman" panose="02020603050405020304" pitchFamily="18" charset="0"/>
                <a:cs typeface="Times New Roman" panose="02020603050405020304" pitchFamily="18" charset="0"/>
              </a:rPr>
              <a:t>Technology of Drugs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Production </a:t>
            </a:r>
            <a:r>
              <a:rPr lang="en-US" sz="3200" b="1" dirty="0">
                <a:latin typeface="Times New Roman" panose="02020603050405020304" pitchFamily="18" charset="0"/>
                <a:cs typeface="Times New Roman" panose="02020603050405020304" pitchFamily="18" charset="0"/>
              </a:rPr>
              <a:t>of drugs under pressure</a:t>
            </a:r>
            <a:endParaRPr lang="ru-RU" sz="3200" b="1" dirty="0">
              <a:latin typeface="Times New Roman" panose="02020603050405020304" pitchFamily="18" charset="0"/>
              <a:cs typeface="Times New Roman" panose="02020603050405020304" pitchFamily="18" charset="0"/>
            </a:endParaRPr>
          </a:p>
        </p:txBody>
      </p:sp>
      <p:sp>
        <p:nvSpPr>
          <p:cNvPr id="5" name="Подзаголовок 2"/>
          <p:cNvSpPr>
            <a:spLocks noGrp="1"/>
          </p:cNvSpPr>
          <p:nvPr>
            <p:ph type="subTitle" idx="1"/>
          </p:nvPr>
        </p:nvSpPr>
        <p:spPr>
          <a:xfrm>
            <a:off x="3923928" y="5949280"/>
            <a:ext cx="1904256" cy="600472"/>
          </a:xfrm>
          <a:noFill/>
          <a:ln>
            <a:noFill/>
          </a:ln>
        </p:spPr>
        <p:txBody>
          <a:bodyPr>
            <a:normAutofit fontScale="92500" lnSpcReduction="20000"/>
          </a:bodyPr>
          <a:lstStyle/>
          <a:p>
            <a:pPr algn="r"/>
            <a:endParaRPr lang="en-US" sz="1800" b="1" dirty="0">
              <a:solidFill>
                <a:schemeClr val="tx1"/>
              </a:solidFill>
              <a:latin typeface="Times New Roman" panose="02020603050405020304" pitchFamily="18" charset="0"/>
              <a:cs typeface="Times New Roman" panose="02020603050405020304" pitchFamily="18" charset="0"/>
            </a:endParaRPr>
          </a:p>
          <a:p>
            <a:pPr algn="r"/>
            <a:r>
              <a:rPr lang="en-US" sz="1800" b="1" dirty="0">
                <a:solidFill>
                  <a:schemeClr val="tx1"/>
                </a:solidFill>
                <a:latin typeface="Times New Roman" panose="02020603050405020304" pitchFamily="18" charset="0"/>
                <a:cs typeface="Times New Roman" panose="02020603050405020304" pitchFamily="18" charset="0"/>
              </a:rPr>
              <a:t>Odessa -2020</a:t>
            </a:r>
            <a:endParaRPr lang="ru-RU" sz="1800" b="1" dirty="0">
              <a:solidFill>
                <a:schemeClr val="tx1"/>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255568" y="4797152"/>
            <a:ext cx="3888432" cy="369332"/>
          </a:xfrm>
          <a:prstGeom prst="rect">
            <a:avLst/>
          </a:prstGeom>
        </p:spPr>
        <p:txBody>
          <a:bodyPr wrap="square">
            <a:spAutoFit/>
          </a:bodyPr>
          <a:lstStyle/>
          <a:p>
            <a:r>
              <a:rPr lang="en-US" dirty="0" smtClean="0">
                <a:latin typeface="Times New Roman" pitchFamily="18" charset="0"/>
                <a:cs typeface="Times New Roman" pitchFamily="18" charset="0"/>
              </a:rPr>
              <a:t>Senior </a:t>
            </a:r>
            <a:r>
              <a:rPr lang="en-US" dirty="0" smtClean="0">
                <a:latin typeface="Times New Roman" pitchFamily="18" charset="0"/>
                <a:cs typeface="Times New Roman" pitchFamily="18" charset="0"/>
              </a:rPr>
              <a:t>Lecturer</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PhD </a:t>
            </a:r>
            <a:r>
              <a:rPr lang="en-US" dirty="0" err="1" smtClean="0">
                <a:latin typeface="Times New Roman" pitchFamily="18" charset="0"/>
                <a:cs typeface="Times New Roman" pitchFamily="18" charset="0"/>
              </a:rPr>
              <a:t>Zamkovaya</a:t>
            </a:r>
            <a:r>
              <a:rPr lang="en-US" dirty="0" smtClean="0">
                <a:latin typeface="Times New Roman" pitchFamily="18" charset="0"/>
                <a:cs typeface="Times New Roman" pitchFamily="18" charset="0"/>
              </a:rPr>
              <a:t> A.V.</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1848904693"/>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620688"/>
            <a:ext cx="4572000" cy="369332"/>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r>
              <a:rPr lang="en-US" dirty="0"/>
              <a:t>Pharmaceuticals under pressure</a:t>
            </a:r>
            <a:endParaRPr lang="ru-RU" dirty="0"/>
          </a:p>
        </p:txBody>
      </p:sp>
      <p:sp>
        <p:nvSpPr>
          <p:cNvPr id="3" name="Прямоугольник 2"/>
          <p:cNvSpPr/>
          <p:nvPr/>
        </p:nvSpPr>
        <p:spPr>
          <a:xfrm>
            <a:off x="3995936" y="1310054"/>
            <a:ext cx="4572000" cy="1200329"/>
          </a:xfrm>
          <a:prstGeom prst="rect">
            <a:avLst/>
          </a:prstGeom>
          <a:solidFill>
            <a:schemeClr val="accent1">
              <a:lumMod val="20000"/>
              <a:lumOff val="80000"/>
            </a:schemeClr>
          </a:solidFill>
        </p:spPr>
        <p:txBody>
          <a:bodyPr>
            <a:spAutoFit/>
          </a:bodyPr>
          <a:lstStyle/>
          <a:p>
            <a:r>
              <a:rPr lang="en-US" dirty="0"/>
              <a:t>- preparations in which the active and auxiliary substances are under the pressure of a propellant gas (propellant) in an aerosol can, hermetically sealed with a valve.</a:t>
            </a:r>
            <a:endParaRPr lang="ru-RU" dirty="0"/>
          </a:p>
        </p:txBody>
      </p:sp>
      <p:sp>
        <p:nvSpPr>
          <p:cNvPr id="4" name="Прямоугольник 3"/>
          <p:cNvSpPr/>
          <p:nvPr/>
        </p:nvSpPr>
        <p:spPr>
          <a:xfrm>
            <a:off x="3995936" y="3580725"/>
            <a:ext cx="4572000" cy="1754326"/>
          </a:xfrm>
          <a:prstGeom prst="rect">
            <a:avLst/>
          </a:prstGeom>
          <a:solidFill>
            <a:schemeClr val="accent2">
              <a:lumMod val="40000"/>
              <a:lumOff val="60000"/>
            </a:schemeClr>
          </a:solidFill>
        </p:spPr>
        <p:txBody>
          <a:bodyPr>
            <a:spAutoFit/>
          </a:bodyPr>
          <a:lstStyle/>
          <a:p>
            <a:r>
              <a:rPr lang="en-US" dirty="0"/>
              <a:t>Preparations from aerosol packaging are obtained in the form of liquid and solid particles, foams and films dispersed in a gas medium. They are intended for inhalation, application to the skin, introduction into the body cavity, etc.</a:t>
            </a:r>
            <a:endParaRPr lang="ru-RU" dirty="0"/>
          </a:p>
        </p:txBody>
      </p:sp>
      <p:pic>
        <p:nvPicPr>
          <p:cNvPr id="2052" name="Picture 4" descr="Медицинский Прибор Для Распыления Носа - Buy Назальный Спрей Медицинского  Оборудования Product on Alibaba.com"/>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772816"/>
            <a:ext cx="3333750" cy="234315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12"/>
          </p:nvPr>
        </p:nvSpPr>
        <p:spPr/>
        <p:txBody>
          <a:bodyPr/>
          <a:lstStyle/>
          <a:p>
            <a:fld id="{9FFA13A3-054A-456E-A2CC-08CBD2B7CAAF}" type="slidenum">
              <a:rPr lang="ru-RU" smtClean="0"/>
              <a:pPr/>
              <a:t>2</a:t>
            </a:fld>
            <a:endParaRPr lang="ru-RU"/>
          </a:p>
        </p:txBody>
      </p:sp>
    </p:spTree>
    <p:extLst>
      <p:ext uri="{BB962C8B-B14F-4D97-AF65-F5344CB8AC3E}">
        <p14:creationId xmlns:p14="http://schemas.microsoft.com/office/powerpoint/2010/main" xmlns="" val="588729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arn(inVertical)">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908720"/>
            <a:ext cx="4572000" cy="646331"/>
          </a:xfrm>
          <a:prstGeom prst="rect">
            <a:avLst/>
          </a:prstGeom>
        </p:spPr>
        <p:style>
          <a:lnRef idx="0">
            <a:schemeClr val="accent5"/>
          </a:lnRef>
          <a:fillRef idx="3">
            <a:schemeClr val="accent5"/>
          </a:fillRef>
          <a:effectRef idx="3">
            <a:schemeClr val="accent5"/>
          </a:effectRef>
          <a:fontRef idx="minor">
            <a:schemeClr val="lt1"/>
          </a:fontRef>
        </p:style>
        <p:txBody>
          <a:bodyPr>
            <a:spAutoFit/>
          </a:bodyPr>
          <a:lstStyle/>
          <a:p>
            <a:r>
              <a:rPr lang="en-US" dirty="0">
                <a:solidFill>
                  <a:schemeClr val="tx1"/>
                </a:solidFill>
              </a:rPr>
              <a:t>There are several classifications of drugs under pressure:</a:t>
            </a:r>
            <a:endParaRPr lang="ru-RU" dirty="0">
              <a:solidFill>
                <a:schemeClr val="tx1"/>
              </a:solidFill>
            </a:endParaRPr>
          </a:p>
        </p:txBody>
      </p:sp>
      <p:sp>
        <p:nvSpPr>
          <p:cNvPr id="3" name="Прямоугольник 2"/>
          <p:cNvSpPr/>
          <p:nvPr/>
        </p:nvSpPr>
        <p:spPr>
          <a:xfrm>
            <a:off x="3995936" y="1700808"/>
            <a:ext cx="4572000" cy="923330"/>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r>
              <a:rPr lang="en-US" dirty="0">
                <a:solidFill>
                  <a:schemeClr val="tx1"/>
                </a:solidFill>
              </a:rPr>
              <a:t>1) Depending on the physicochemical properties of the composition, they are classified into two- and three-phase systems.</a:t>
            </a:r>
            <a:endParaRPr lang="ru-RU" dirty="0">
              <a:solidFill>
                <a:schemeClr val="tx1"/>
              </a:solidFill>
            </a:endParaRPr>
          </a:p>
        </p:txBody>
      </p:sp>
      <p:sp>
        <p:nvSpPr>
          <p:cNvPr id="4" name="Прямоугольник 3"/>
          <p:cNvSpPr/>
          <p:nvPr/>
        </p:nvSpPr>
        <p:spPr>
          <a:xfrm>
            <a:off x="899592" y="2780928"/>
            <a:ext cx="4572000" cy="923330"/>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r>
              <a:rPr lang="en-US" dirty="0">
                <a:solidFill>
                  <a:schemeClr val="tx1"/>
                </a:solidFill>
              </a:rPr>
              <a:t>2) Depending on the size of the dispersed phase particles, they are divided into spray, shower and foam.</a:t>
            </a:r>
            <a:endParaRPr lang="ru-RU" dirty="0" smtClean="0">
              <a:solidFill>
                <a:schemeClr val="tx1"/>
              </a:solidFill>
            </a:endParaRPr>
          </a:p>
        </p:txBody>
      </p:sp>
      <p:sp>
        <p:nvSpPr>
          <p:cNvPr id="5" name="Прямоугольник 4"/>
          <p:cNvSpPr/>
          <p:nvPr/>
        </p:nvSpPr>
        <p:spPr>
          <a:xfrm>
            <a:off x="3995936" y="3861048"/>
            <a:ext cx="4572000" cy="646331"/>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r>
              <a:rPr lang="en-US" dirty="0">
                <a:solidFill>
                  <a:schemeClr val="tx1"/>
                </a:solidFill>
              </a:rPr>
              <a:t>3) Depending on the application, aerosols are medical and pharmaceutical.</a:t>
            </a:r>
            <a:endParaRPr lang="ru-RU" dirty="0">
              <a:solidFill>
                <a:schemeClr val="tx1"/>
              </a:solidFill>
            </a:endParaRPr>
          </a:p>
        </p:txBody>
      </p:sp>
      <p:pic>
        <p:nvPicPr>
          <p:cNvPr id="3074" name="Picture 2" descr="Использование аэрозольного ингалятора для астматиков не нарушает пост В  хиджабе حجاب‎‎. хиджаб"/>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9597" y="4005064"/>
            <a:ext cx="3404507" cy="2031356"/>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Номер слайда 5"/>
          <p:cNvSpPr>
            <a:spLocks noGrp="1"/>
          </p:cNvSpPr>
          <p:nvPr>
            <p:ph type="sldNum" sz="quarter" idx="12"/>
          </p:nvPr>
        </p:nvSpPr>
        <p:spPr/>
        <p:txBody>
          <a:bodyPr/>
          <a:lstStyle/>
          <a:p>
            <a:fld id="{9FFA13A3-054A-456E-A2CC-08CBD2B7CAAF}" type="slidenum">
              <a:rPr lang="ru-RU" smtClean="0">
                <a:solidFill>
                  <a:schemeClr val="tx1"/>
                </a:solidFill>
              </a:rPr>
              <a:pPr/>
              <a:t>3</a:t>
            </a:fld>
            <a:endParaRPr lang="ru-RU">
              <a:solidFill>
                <a:schemeClr val="tx1"/>
              </a:solidFill>
            </a:endParaRPr>
          </a:p>
        </p:txBody>
      </p:sp>
    </p:spTree>
    <p:extLst>
      <p:ext uri="{BB962C8B-B14F-4D97-AF65-F5344CB8AC3E}">
        <p14:creationId xmlns:p14="http://schemas.microsoft.com/office/powerpoint/2010/main" xmlns="" val="218680681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4572000" cy="1754326"/>
          </a:xfrm>
          <a:prstGeom prst="rect">
            <a:avLst/>
          </a:prstGeom>
          <a:solidFill>
            <a:schemeClr val="accent2">
              <a:lumMod val="40000"/>
              <a:lumOff val="60000"/>
            </a:schemeClr>
          </a:solidFill>
        </p:spPr>
        <p:txBody>
          <a:bodyPr>
            <a:spAutoFit/>
          </a:bodyPr>
          <a:lstStyle/>
          <a:p>
            <a:r>
              <a:rPr lang="en-US" dirty="0"/>
              <a:t>A large number of different chemicals are used to produce aerosols. All of them can be divided into three main groups: active, auxiliary substances (solvents, fragrances, emulsifiers, </a:t>
            </a:r>
            <a:r>
              <a:rPr lang="en-US" dirty="0" err="1"/>
              <a:t>solubilizers</a:t>
            </a:r>
            <a:r>
              <a:rPr lang="en-US" dirty="0"/>
              <a:t>, preservatives, consistency substances, etc.) and propellants.</a:t>
            </a:r>
            <a:endParaRPr lang="ru-RU" dirty="0"/>
          </a:p>
        </p:txBody>
      </p:sp>
      <p:sp>
        <p:nvSpPr>
          <p:cNvPr id="3" name="Прямоугольник 2"/>
          <p:cNvSpPr/>
          <p:nvPr/>
        </p:nvSpPr>
        <p:spPr>
          <a:xfrm>
            <a:off x="3923928" y="2690336"/>
            <a:ext cx="4572000" cy="923330"/>
          </a:xfrm>
          <a:prstGeom prst="rect">
            <a:avLst/>
          </a:prstGeom>
          <a:solidFill>
            <a:schemeClr val="accent6">
              <a:lumMod val="40000"/>
              <a:lumOff val="60000"/>
            </a:schemeClr>
          </a:solidFill>
        </p:spPr>
        <p:txBody>
          <a:bodyPr>
            <a:spAutoFit/>
          </a:bodyPr>
          <a:lstStyle/>
          <a:p>
            <a:r>
              <a:rPr lang="en-US" dirty="0"/>
              <a:t>One of the main components during aerosol production is evacuation gases - propellants, which create increased internal pressure.</a:t>
            </a:r>
            <a:endParaRPr lang="ru-RU" dirty="0"/>
          </a:p>
        </p:txBody>
      </p:sp>
      <p:pic>
        <p:nvPicPr>
          <p:cNvPr id="4098" name="Picture 2" descr="Ифосфамид (Iphosfamid) аэрозоль - Медицинский портал"/>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3320988"/>
            <a:ext cx="3135906" cy="266429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Номер слайда 3"/>
          <p:cNvSpPr>
            <a:spLocks noGrp="1"/>
          </p:cNvSpPr>
          <p:nvPr>
            <p:ph type="sldNum" sz="quarter" idx="12"/>
          </p:nvPr>
        </p:nvSpPr>
        <p:spPr/>
        <p:txBody>
          <a:bodyPr/>
          <a:lstStyle/>
          <a:p>
            <a:fld id="{9FFA13A3-054A-456E-A2CC-08CBD2B7CAAF}" type="slidenum">
              <a:rPr lang="ru-RU" smtClean="0"/>
              <a:pPr/>
              <a:t>4</a:t>
            </a:fld>
            <a:endParaRPr lang="ru-RU"/>
          </a:p>
        </p:txBody>
      </p:sp>
    </p:spTree>
    <p:extLst>
      <p:ext uri="{BB962C8B-B14F-4D97-AF65-F5344CB8AC3E}">
        <p14:creationId xmlns:p14="http://schemas.microsoft.com/office/powerpoint/2010/main" xmlns="" val="3610118083"/>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332656"/>
            <a:ext cx="4572000" cy="1754326"/>
          </a:xfrm>
          <a:prstGeom prst="rect">
            <a:avLst/>
          </a:prstGeom>
          <a:ln w="28575">
            <a:solidFill>
              <a:schemeClr val="accent1"/>
            </a:solidFill>
            <a:prstDash val="dashDot"/>
          </a:ln>
        </p:spPr>
        <p:txBody>
          <a:bodyPr>
            <a:spAutoFit/>
          </a:bodyPr>
          <a:lstStyle/>
          <a:p>
            <a:r>
              <a:rPr lang="en-US" dirty="0"/>
              <a:t>Depending on the saturated gas pressure, propellants can be divided into:</a:t>
            </a:r>
          </a:p>
          <a:p>
            <a:pPr marL="342900" indent="-342900">
              <a:buFont typeface="+mj-lt"/>
              <a:buAutoNum type="arabicPeriod"/>
            </a:pPr>
            <a:r>
              <a:rPr lang="en-US" dirty="0"/>
              <a:t>basic, capable of independently creating a pressure in the package of at least 2 atm.,</a:t>
            </a:r>
          </a:p>
          <a:p>
            <a:pPr marL="342900" indent="-342900">
              <a:buFont typeface="+mj-lt"/>
              <a:buAutoNum type="arabicPeriod"/>
            </a:pPr>
            <a:r>
              <a:rPr lang="en-US" dirty="0"/>
              <a:t>  auxiliary, creating a pressure of less than 1 atm.</a:t>
            </a:r>
            <a:endParaRPr lang="ru-RU" dirty="0"/>
          </a:p>
        </p:txBody>
      </p:sp>
      <p:sp>
        <p:nvSpPr>
          <p:cNvPr id="3" name="Прямоугольник 2"/>
          <p:cNvSpPr/>
          <p:nvPr/>
        </p:nvSpPr>
        <p:spPr>
          <a:xfrm>
            <a:off x="2555776" y="2394107"/>
            <a:ext cx="4572000" cy="646331"/>
          </a:xfrm>
          <a:prstGeom prst="rect">
            <a:avLst/>
          </a:prstGeom>
          <a:ln>
            <a:solidFill>
              <a:srgbClr val="00B0F0"/>
            </a:solidFill>
          </a:ln>
        </p:spPr>
        <p:txBody>
          <a:bodyPr>
            <a:spAutoFit/>
          </a:bodyPr>
          <a:lstStyle/>
          <a:p>
            <a:r>
              <a:rPr lang="en-US" dirty="0"/>
              <a:t>Depending on the state of aggregation, propellants are divided into three groups:</a:t>
            </a:r>
            <a:endParaRPr lang="ru-RU" dirty="0"/>
          </a:p>
        </p:txBody>
      </p:sp>
      <p:sp>
        <p:nvSpPr>
          <p:cNvPr id="4" name="Прямоугольник 3"/>
          <p:cNvSpPr/>
          <p:nvPr/>
        </p:nvSpPr>
        <p:spPr>
          <a:xfrm>
            <a:off x="1043608" y="3284984"/>
            <a:ext cx="4572000" cy="923330"/>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r>
              <a:rPr lang="en-US" dirty="0">
                <a:solidFill>
                  <a:schemeClr val="tx1"/>
                </a:solidFill>
              </a:rPr>
              <a:t>1.Liquefied gases: A) </a:t>
            </a:r>
            <a:r>
              <a:rPr lang="en-US" dirty="0" err="1">
                <a:solidFill>
                  <a:schemeClr val="tx1"/>
                </a:solidFill>
              </a:rPr>
              <a:t>Organofluorine</a:t>
            </a:r>
            <a:r>
              <a:rPr lang="en-US" dirty="0">
                <a:solidFill>
                  <a:schemeClr val="tx1"/>
                </a:solidFill>
              </a:rPr>
              <a:t> compounds (fluorine- and </a:t>
            </a:r>
            <a:r>
              <a:rPr lang="en-US" dirty="0" err="1">
                <a:solidFill>
                  <a:schemeClr val="tx1"/>
                </a:solidFill>
              </a:rPr>
              <a:t>fluorochlorocarbon</a:t>
            </a:r>
            <a:r>
              <a:rPr lang="en-US" dirty="0">
                <a:solidFill>
                  <a:schemeClr val="tx1"/>
                </a:solidFill>
              </a:rPr>
              <a:t> - </a:t>
            </a:r>
            <a:r>
              <a:rPr lang="en-US" dirty="0" err="1">
                <a:solidFill>
                  <a:schemeClr val="tx1"/>
                </a:solidFill>
              </a:rPr>
              <a:t>freons</a:t>
            </a:r>
            <a:r>
              <a:rPr lang="en-US" dirty="0">
                <a:solidFill>
                  <a:schemeClr val="tx1"/>
                </a:solidFill>
              </a:rPr>
              <a:t>)</a:t>
            </a:r>
            <a:endParaRPr lang="ru-RU" dirty="0">
              <a:solidFill>
                <a:schemeClr val="tx1"/>
              </a:solidFill>
            </a:endParaRPr>
          </a:p>
        </p:txBody>
      </p:sp>
      <p:sp>
        <p:nvSpPr>
          <p:cNvPr id="5" name="Прямоугольник 4"/>
          <p:cNvSpPr/>
          <p:nvPr/>
        </p:nvSpPr>
        <p:spPr>
          <a:xfrm>
            <a:off x="1043608" y="4365104"/>
            <a:ext cx="4572000" cy="1200329"/>
          </a:xfrm>
          <a:prstGeom prst="rect">
            <a:avLst/>
          </a:prstGeom>
        </p:spPr>
        <p:txBody>
          <a:bodyPr>
            <a:spAutoFit/>
          </a:bodyPr>
          <a:lstStyle/>
          <a:p>
            <a:r>
              <a:rPr lang="en-US" dirty="0"/>
              <a:t>The disadvantage of </a:t>
            </a:r>
            <a:r>
              <a:rPr lang="en-US" dirty="0" err="1"/>
              <a:t>freons</a:t>
            </a:r>
            <a:r>
              <a:rPr lang="en-US" dirty="0"/>
              <a:t> is their instability to moisture: even a small amount of water, in contact with </a:t>
            </a:r>
            <a:r>
              <a:rPr lang="en-US" dirty="0" err="1"/>
              <a:t>freons</a:t>
            </a:r>
            <a:r>
              <a:rPr lang="en-US" dirty="0"/>
              <a:t>, causes their rapid hydrolysis.</a:t>
            </a:r>
            <a:endParaRPr lang="ru-RU" dirty="0"/>
          </a:p>
        </p:txBody>
      </p:sp>
      <p:sp>
        <p:nvSpPr>
          <p:cNvPr id="6" name="AutoShape 2" descr="Хладагент (Фреон) - купить фреон для кондиционера и холодильника в  баллонах, по цене за 1 кг от производителя | Holod-Komplek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4" descr="Хладагент (Фреон) - купить фреон для кондиционера и холодильника в  баллонах, по цене за 1 кг от производителя | Holod-Komplek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6" descr="Хладагент (Фреон) - купить фреон для кондиционера и холодильника в  баллонах, по цене за 1 кг от производителя | Holod-Komplek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8" name="Picture 8" descr="Фреон FOR COOL R-507 (11.3кг) — Аурил"/>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15608" y="3200202"/>
            <a:ext cx="3132856" cy="3132856"/>
          </a:xfrm>
          <a:prstGeom prst="rect">
            <a:avLst/>
          </a:prstGeom>
          <a:noFill/>
          <a:extLst>
            <a:ext uri="{909E8E84-426E-40DD-AFC4-6F175D3DCCD1}">
              <a14:hiddenFill xmlns:a14="http://schemas.microsoft.com/office/drawing/2010/main" xmlns="">
                <a:solidFill>
                  <a:srgbClr val="FFFFFF"/>
                </a:solidFill>
              </a14:hiddenFill>
            </a:ext>
          </a:extLst>
        </p:spPr>
      </p:pic>
      <p:sp>
        <p:nvSpPr>
          <p:cNvPr id="9" name="Номер слайда 8"/>
          <p:cNvSpPr>
            <a:spLocks noGrp="1"/>
          </p:cNvSpPr>
          <p:nvPr>
            <p:ph type="sldNum" sz="quarter" idx="12"/>
          </p:nvPr>
        </p:nvSpPr>
        <p:spPr/>
        <p:txBody>
          <a:bodyPr/>
          <a:lstStyle/>
          <a:p>
            <a:fld id="{9FFA13A3-054A-456E-A2CC-08CBD2B7CAAF}" type="slidenum">
              <a:rPr lang="ru-RU" smtClean="0">
                <a:solidFill>
                  <a:schemeClr val="tx1"/>
                </a:solidFill>
              </a:rPr>
              <a:pPr/>
              <a:t>5</a:t>
            </a:fld>
            <a:endParaRPr lang="ru-RU">
              <a:solidFill>
                <a:schemeClr val="tx1"/>
              </a:solidFill>
            </a:endParaRPr>
          </a:p>
        </p:txBody>
      </p:sp>
    </p:spTree>
    <p:extLst>
      <p:ext uri="{BB962C8B-B14F-4D97-AF65-F5344CB8AC3E}">
        <p14:creationId xmlns:p14="http://schemas.microsoft.com/office/powerpoint/2010/main" xmlns="" val="3014788983"/>
      </p:ext>
    </p:extLst>
  </p:cSld>
  <p:clrMapOvr>
    <a:masterClrMapping/>
  </p:clrMapOvr>
  <mc:AlternateContent xmlns:mc="http://schemas.openxmlformats.org/markup-compatibility/2006">
    <mc:Choice xmlns:p14="http://schemas.microsoft.com/office/powerpoint/2010/main" xmlns=""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wipe(down)">
                                      <p:cBhvr>
                                        <p:cTn id="7"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496565"/>
            <a:ext cx="4572000" cy="646331"/>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r>
              <a:rPr lang="en-US" dirty="0">
                <a:solidFill>
                  <a:schemeClr val="tx1"/>
                </a:solidFill>
              </a:rPr>
              <a:t>B) Paraffinic hydrocarbons (propane, butane, </a:t>
            </a:r>
            <a:r>
              <a:rPr lang="en-US" dirty="0" err="1">
                <a:solidFill>
                  <a:schemeClr val="tx1"/>
                </a:solidFill>
              </a:rPr>
              <a:t>isobutane</a:t>
            </a:r>
            <a:r>
              <a:rPr lang="en-US" dirty="0">
                <a:solidFill>
                  <a:schemeClr val="tx1"/>
                </a:solidFill>
              </a:rPr>
              <a:t>, etc.).</a:t>
            </a:r>
            <a:endParaRPr lang="ru-RU" dirty="0">
              <a:solidFill>
                <a:schemeClr val="tx1"/>
              </a:solidFill>
            </a:endParaRPr>
          </a:p>
        </p:txBody>
      </p:sp>
      <p:sp>
        <p:nvSpPr>
          <p:cNvPr id="3" name="Прямоугольник 2"/>
          <p:cNvSpPr/>
          <p:nvPr/>
        </p:nvSpPr>
        <p:spPr>
          <a:xfrm>
            <a:off x="3923928" y="1507403"/>
            <a:ext cx="4572000" cy="2031325"/>
          </a:xfrm>
          <a:prstGeom prst="rect">
            <a:avLst/>
          </a:prstGeom>
          <a:ln>
            <a:solidFill>
              <a:schemeClr val="accent3">
                <a:lumMod val="50000"/>
              </a:schemeClr>
            </a:solidFill>
          </a:ln>
        </p:spPr>
        <p:txBody>
          <a:bodyPr>
            <a:spAutoFit/>
          </a:bodyPr>
          <a:lstStyle/>
          <a:p>
            <a:r>
              <a:rPr lang="en-US" dirty="0"/>
              <a:t>In comparison with </a:t>
            </a:r>
            <a:r>
              <a:rPr lang="en-US" dirty="0" err="1"/>
              <a:t>freons</a:t>
            </a:r>
            <a:r>
              <a:rPr lang="en-US" dirty="0"/>
              <a:t>, they are stable in aqueous media, lighter than water, therefore it is rational to use them for spraying water-based preparations. However, the flammability of paraffinic hydrocarbons does not allow them to compete with preparations based on organic solvents.</a:t>
            </a:r>
            <a:endParaRPr lang="ru-RU" dirty="0"/>
          </a:p>
        </p:txBody>
      </p:sp>
      <p:sp>
        <p:nvSpPr>
          <p:cNvPr id="4" name="Прямоугольник 3"/>
          <p:cNvSpPr/>
          <p:nvPr/>
        </p:nvSpPr>
        <p:spPr>
          <a:xfrm>
            <a:off x="1115616" y="4240981"/>
            <a:ext cx="4572000" cy="646331"/>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r>
              <a:rPr lang="en-US" dirty="0">
                <a:solidFill>
                  <a:schemeClr val="tx1"/>
                </a:solidFill>
              </a:rPr>
              <a:t>C) Chlorinated hydrocarbons (ethyl chloride, 1,1,1-trichloroethane, vinyl chloride, etc.).</a:t>
            </a:r>
            <a:endParaRPr lang="ru-RU" dirty="0">
              <a:solidFill>
                <a:schemeClr val="tx1"/>
              </a:solidFill>
            </a:endParaRPr>
          </a:p>
        </p:txBody>
      </p:sp>
      <p:pic>
        <p:nvPicPr>
          <p:cNvPr id="6146" name="Picture 2" descr="Производство аэрозолей"/>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4" y="1485552"/>
            <a:ext cx="2438400" cy="191452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12"/>
          </p:nvPr>
        </p:nvSpPr>
        <p:spPr>
          <a:xfrm>
            <a:off x="6553200" y="6376243"/>
            <a:ext cx="2133600" cy="365125"/>
          </a:xfrm>
        </p:spPr>
        <p:txBody>
          <a:bodyPr/>
          <a:lstStyle/>
          <a:p>
            <a:fld id="{9FFA13A3-054A-456E-A2CC-08CBD2B7CAAF}" type="slidenum">
              <a:rPr lang="ru-RU" smtClean="0">
                <a:solidFill>
                  <a:schemeClr val="tx1"/>
                </a:solidFill>
              </a:rPr>
              <a:pPr/>
              <a:t>6</a:t>
            </a:fld>
            <a:endParaRPr lang="ru-RU">
              <a:solidFill>
                <a:schemeClr val="tx1"/>
              </a:solidFill>
            </a:endParaRPr>
          </a:p>
        </p:txBody>
      </p:sp>
    </p:spTree>
    <p:extLst>
      <p:ext uri="{BB962C8B-B14F-4D97-AF65-F5344CB8AC3E}">
        <p14:creationId xmlns:p14="http://schemas.microsoft.com/office/powerpoint/2010/main" xmlns="" val="287535744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620688"/>
            <a:ext cx="4572000" cy="646331"/>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r>
              <a:rPr lang="en-US" dirty="0">
                <a:solidFill>
                  <a:schemeClr val="tx1"/>
                </a:solidFill>
              </a:rPr>
              <a:t>2) Compressed gases - nitrogen, nitrous oxide, carbon dioxide.</a:t>
            </a:r>
            <a:endParaRPr lang="ru-RU" dirty="0">
              <a:solidFill>
                <a:schemeClr val="tx1"/>
              </a:solidFill>
            </a:endParaRPr>
          </a:p>
        </p:txBody>
      </p:sp>
      <p:sp>
        <p:nvSpPr>
          <p:cNvPr id="3" name="Прямоугольник 2"/>
          <p:cNvSpPr/>
          <p:nvPr/>
        </p:nvSpPr>
        <p:spPr>
          <a:xfrm>
            <a:off x="3689648" y="1411035"/>
            <a:ext cx="4572000" cy="3139321"/>
          </a:xfrm>
          <a:prstGeom prst="rect">
            <a:avLst/>
          </a:prstGeom>
          <a:ln>
            <a:solidFill>
              <a:schemeClr val="tx2">
                <a:lumMod val="60000"/>
                <a:lumOff val="40000"/>
              </a:schemeClr>
            </a:solidFill>
          </a:ln>
        </p:spPr>
        <p:txBody>
          <a:bodyPr>
            <a:spAutoFit/>
          </a:bodyPr>
          <a:lstStyle/>
          <a:p>
            <a:r>
              <a:rPr lang="en-US" dirty="0"/>
              <a:t>Compressed gases have a number of valuable properties, due to which they are used as propellants: chemical inertness, non-toxicity, low cost. However, the pressure in the cylinder drops as a result of the release of the product, which leads to incomplete use of the drug. In addition, due to the pressure drop, the characteristics of the jet (its intensity, humidity, degree of dispersion) change, which is an undesirable phenomenon for pharmaceutical aerosols.</a:t>
            </a:r>
            <a:endParaRPr lang="ru-RU" dirty="0"/>
          </a:p>
        </p:txBody>
      </p:sp>
      <p:sp>
        <p:nvSpPr>
          <p:cNvPr id="4" name="Прямоугольник 3"/>
          <p:cNvSpPr/>
          <p:nvPr/>
        </p:nvSpPr>
        <p:spPr>
          <a:xfrm>
            <a:off x="1371537" y="5373216"/>
            <a:ext cx="4572000" cy="646331"/>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r>
              <a:rPr lang="en-US" dirty="0">
                <a:solidFill>
                  <a:schemeClr val="tx1"/>
                </a:solidFill>
              </a:rPr>
              <a:t>3) Highly volatile organic solvents - methylene chloride, ethylene chloride, etc.</a:t>
            </a:r>
            <a:endParaRPr lang="ru-RU" dirty="0">
              <a:solidFill>
                <a:schemeClr val="tx1"/>
              </a:solidFill>
            </a:endParaRPr>
          </a:p>
        </p:txBody>
      </p:sp>
      <p:pic>
        <p:nvPicPr>
          <p:cNvPr id="7170" name="Picture 2" descr="Персональный сай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30926" y="1479632"/>
            <a:ext cx="2560953" cy="373204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12"/>
          </p:nvPr>
        </p:nvSpPr>
        <p:spPr/>
        <p:txBody>
          <a:bodyPr/>
          <a:lstStyle/>
          <a:p>
            <a:fld id="{9FFA13A3-054A-456E-A2CC-08CBD2B7CAAF}" type="slidenum">
              <a:rPr lang="ru-RU" smtClean="0">
                <a:solidFill>
                  <a:schemeClr val="tx1"/>
                </a:solidFill>
              </a:rPr>
              <a:pPr/>
              <a:t>7</a:t>
            </a:fld>
            <a:endParaRPr lang="ru-RU">
              <a:solidFill>
                <a:schemeClr val="tx1"/>
              </a:solidFill>
            </a:endParaRPr>
          </a:p>
        </p:txBody>
      </p:sp>
    </p:spTree>
    <p:extLst>
      <p:ext uri="{BB962C8B-B14F-4D97-AF65-F5344CB8AC3E}">
        <p14:creationId xmlns:p14="http://schemas.microsoft.com/office/powerpoint/2010/main" xmlns="" val="134855242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inVertical)">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71600" y="836712"/>
            <a:ext cx="4572000" cy="1200329"/>
          </a:xfrm>
          <a:prstGeom prst="rect">
            <a:avLst/>
          </a:prstGeom>
          <a:solidFill>
            <a:schemeClr val="bg2">
              <a:lumMod val="90000"/>
            </a:schemeClr>
          </a:solidFill>
        </p:spPr>
        <p:txBody>
          <a:bodyPr>
            <a:spAutoFit/>
          </a:bodyPr>
          <a:lstStyle/>
          <a:p>
            <a:r>
              <a:rPr lang="en-US" dirty="0"/>
              <a:t>Aerosol packaging consists of a can, in the middle of which there is a concentrate and a propellant, hermetically sealed by a valve with a spray head</a:t>
            </a:r>
            <a:endParaRPr lang="ru-RU" dirty="0"/>
          </a:p>
        </p:txBody>
      </p:sp>
      <p:pic>
        <p:nvPicPr>
          <p:cNvPr id="8194" name="Picture 2" descr="Developments in Aerosol Technology. Part I."/>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96136" y="836712"/>
            <a:ext cx="3048000" cy="523875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961372" y="2348880"/>
            <a:ext cx="4572000" cy="646331"/>
          </a:xfrm>
          <a:prstGeom prst="rect">
            <a:avLst/>
          </a:prstGeom>
        </p:spPr>
        <p:txBody>
          <a:bodyPr>
            <a:spAutoFit/>
          </a:bodyPr>
          <a:lstStyle/>
          <a:p>
            <a:r>
              <a:rPr lang="en-US" dirty="0"/>
              <a:t>A standard spray valve system has the following elements:</a:t>
            </a:r>
            <a:endParaRPr lang="ru-RU" dirty="0"/>
          </a:p>
        </p:txBody>
      </p:sp>
      <p:sp>
        <p:nvSpPr>
          <p:cNvPr id="5" name="Прямоугольник 4"/>
          <p:cNvSpPr/>
          <p:nvPr/>
        </p:nvSpPr>
        <p:spPr>
          <a:xfrm>
            <a:off x="961372" y="3074477"/>
            <a:ext cx="4572000" cy="2585323"/>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marL="342900" indent="-342900">
              <a:buFont typeface="+mj-lt"/>
              <a:buAutoNum type="arabicPeriod"/>
            </a:pPr>
            <a:r>
              <a:rPr lang="en-US" dirty="0"/>
              <a:t>A standard spray valve system has the following elements:</a:t>
            </a:r>
          </a:p>
          <a:p>
            <a:pPr marL="342900" indent="-342900">
              <a:buFont typeface="+mj-lt"/>
              <a:buAutoNum type="arabicPeriod"/>
            </a:pPr>
            <a:r>
              <a:rPr lang="en-US" dirty="0"/>
              <a:t>The spray (nozzle) is used to actuate the valve and to spray the drug.</a:t>
            </a:r>
          </a:p>
          <a:p>
            <a:pPr marL="342900" indent="-342900">
              <a:buFont typeface="+mj-lt"/>
              <a:buAutoNum type="arabicPeriod"/>
            </a:pPr>
            <a:r>
              <a:rPr lang="en-US" dirty="0"/>
              <a:t>  The stem is used to open and close the valve. The stem cavity is part of the expansion chamber.</a:t>
            </a:r>
          </a:p>
          <a:p>
            <a:pPr marL="342900" indent="-342900">
              <a:buFont typeface="+mj-lt"/>
              <a:buAutoNum type="arabicPeriod"/>
            </a:pPr>
            <a:r>
              <a:rPr lang="en-US" dirty="0"/>
              <a:t>The spring returns the stem to its original position to close the valve.</a:t>
            </a:r>
            <a:endParaRPr lang="ru-RU" dirty="0"/>
          </a:p>
        </p:txBody>
      </p:sp>
      <p:sp>
        <p:nvSpPr>
          <p:cNvPr id="8" name="Номер слайда 7"/>
          <p:cNvSpPr>
            <a:spLocks noGrp="1"/>
          </p:cNvSpPr>
          <p:nvPr>
            <p:ph type="sldNum" sz="quarter" idx="12"/>
          </p:nvPr>
        </p:nvSpPr>
        <p:spPr/>
        <p:txBody>
          <a:bodyPr/>
          <a:lstStyle/>
          <a:p>
            <a:fld id="{9FFA13A3-054A-456E-A2CC-08CBD2B7CAAF}" type="slidenum">
              <a:rPr lang="ru-RU" smtClean="0"/>
              <a:pPr/>
              <a:t>8</a:t>
            </a:fld>
            <a:endParaRPr lang="ru-RU"/>
          </a:p>
        </p:txBody>
      </p:sp>
    </p:spTree>
    <p:extLst>
      <p:ext uri="{BB962C8B-B14F-4D97-AF65-F5344CB8AC3E}">
        <p14:creationId xmlns:p14="http://schemas.microsoft.com/office/powerpoint/2010/main" xmlns="" val="21712898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11960" y="404664"/>
            <a:ext cx="4572000" cy="424731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marL="342900" indent="-342900">
              <a:buFont typeface="+mj-lt"/>
              <a:buAutoNum type="arabicPeriod" startAt="4"/>
            </a:pPr>
            <a:r>
              <a:rPr lang="en-US" dirty="0"/>
              <a:t>The collar seals the joints of the stem with the hole in the valve cup (capsule) and is a nipple that closes or opens the hole in the stem.</a:t>
            </a:r>
          </a:p>
          <a:p>
            <a:pPr marL="342900" indent="-342900">
              <a:buFont typeface="+mj-lt"/>
              <a:buAutoNum type="arabicPeriod" startAt="4"/>
            </a:pPr>
            <a:r>
              <a:rPr lang="en-US" dirty="0"/>
              <a:t>  The body is the place where all the parts are collected, and its cavity is part of the expansion chamber.</a:t>
            </a:r>
          </a:p>
          <a:p>
            <a:pPr marL="342900" indent="-342900">
              <a:buFont typeface="+mj-lt"/>
              <a:buAutoNum type="arabicPeriod" startAt="4"/>
            </a:pPr>
            <a:r>
              <a:rPr lang="en-US" dirty="0"/>
              <a:t>  The siphon tube serves to supply the contents from the bottom of the bottle to the valve.</a:t>
            </a:r>
          </a:p>
          <a:p>
            <a:pPr marL="342900" indent="-342900">
              <a:buFont typeface="+mj-lt"/>
              <a:buAutoNum type="arabicPeriod" startAt="4"/>
            </a:pPr>
            <a:r>
              <a:rPr lang="en-US" dirty="0"/>
              <a:t>  The gasket seals the valve attachment points on the cylinder.</a:t>
            </a:r>
          </a:p>
          <a:p>
            <a:pPr marL="342900" indent="-342900">
              <a:buFont typeface="+mj-lt"/>
              <a:buAutoNum type="arabicPeriod" startAt="4"/>
            </a:pPr>
            <a:r>
              <a:rPr lang="en-US" dirty="0"/>
              <a:t>  The cup (or capsule) is designed to assemble all valve parts and attach it to the cylinder.</a:t>
            </a:r>
            <a:endParaRPr lang="ru-RU" dirty="0"/>
          </a:p>
        </p:txBody>
      </p:sp>
      <p:pic>
        <p:nvPicPr>
          <p:cNvPr id="9218" name="Picture 2" descr="Строение аэрозольного клапан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3367" y="2204864"/>
            <a:ext cx="3674954" cy="429093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Номер слайда 2"/>
          <p:cNvSpPr>
            <a:spLocks noGrp="1"/>
          </p:cNvSpPr>
          <p:nvPr>
            <p:ph type="sldNum" sz="quarter" idx="12"/>
          </p:nvPr>
        </p:nvSpPr>
        <p:spPr/>
        <p:txBody>
          <a:bodyPr/>
          <a:lstStyle/>
          <a:p>
            <a:fld id="{9FFA13A3-054A-456E-A2CC-08CBD2B7CAAF}" type="slidenum">
              <a:rPr lang="ru-RU" smtClean="0"/>
              <a:pPr/>
              <a:t>9</a:t>
            </a:fld>
            <a:endParaRPr lang="ru-RU"/>
          </a:p>
        </p:txBody>
      </p:sp>
    </p:spTree>
    <p:extLst>
      <p:ext uri="{BB962C8B-B14F-4D97-AF65-F5344CB8AC3E}">
        <p14:creationId xmlns:p14="http://schemas.microsoft.com/office/powerpoint/2010/main" xmlns="" val="3315395126"/>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548680"/>
            <a:ext cx="4572000" cy="1477328"/>
          </a:xfrm>
          <a:prstGeom prst="rect">
            <a:avLst/>
          </a:prstGeom>
          <a:solidFill>
            <a:schemeClr val="bg2">
              <a:lumMod val="90000"/>
            </a:schemeClr>
          </a:solidFill>
        </p:spPr>
        <p:txBody>
          <a:bodyPr>
            <a:spAutoFit/>
          </a:bodyPr>
          <a:lstStyle/>
          <a:p>
            <a:r>
              <a:rPr lang="en-US" dirty="0"/>
              <a:t>Currently, 4 alternative directions of creating harmless evacuator (propellants) agents have been identified, new methods of spraying have been developed, and the existing designs of aerosol packages are being improved:</a:t>
            </a:r>
            <a:endParaRPr lang="ru-RU" dirty="0"/>
          </a:p>
        </p:txBody>
      </p:sp>
      <p:sp>
        <p:nvSpPr>
          <p:cNvPr id="3" name="Прямоугольник 2"/>
          <p:cNvSpPr/>
          <p:nvPr/>
        </p:nvSpPr>
        <p:spPr>
          <a:xfrm>
            <a:off x="3995936" y="2303006"/>
            <a:ext cx="4572000" cy="3416320"/>
          </a:xfrm>
          <a:prstGeom prst="rect">
            <a:avLst/>
          </a:prstGeom>
        </p:spPr>
        <p:style>
          <a:lnRef idx="0">
            <a:schemeClr val="accent5"/>
          </a:lnRef>
          <a:fillRef idx="3">
            <a:schemeClr val="accent5"/>
          </a:fillRef>
          <a:effectRef idx="3">
            <a:schemeClr val="accent5"/>
          </a:effectRef>
          <a:fontRef idx="minor">
            <a:schemeClr val="lt1"/>
          </a:fontRef>
        </p:style>
        <p:txBody>
          <a:bodyPr>
            <a:spAutoFit/>
          </a:bodyPr>
          <a:lstStyle/>
          <a:p>
            <a:pPr marL="285750" indent="-285750">
              <a:buFont typeface="Wingdings" panose="05000000000000000000" pitchFamily="2" charset="2"/>
              <a:buChar char="v"/>
            </a:pPr>
            <a:r>
              <a:rPr lang="en-US" dirty="0">
                <a:solidFill>
                  <a:schemeClr val="tx1"/>
                </a:solidFill>
              </a:rPr>
              <a:t>conventional aerosol containers with fluorine-free propellants: saturated paraffinic methane hydrocarbons (propane, butane, </a:t>
            </a:r>
            <a:r>
              <a:rPr lang="en-US" dirty="0" err="1">
                <a:solidFill>
                  <a:schemeClr val="tx1"/>
                </a:solidFill>
              </a:rPr>
              <a:t>isobutane</a:t>
            </a:r>
            <a:r>
              <a:rPr lang="en-US" dirty="0">
                <a:solidFill>
                  <a:schemeClr val="tx1"/>
                </a:solidFill>
              </a:rPr>
              <a:t>) and compressed gases (nitrogen, nitrogen oxide, carbon dioxide, etc.);</a:t>
            </a:r>
          </a:p>
          <a:p>
            <a:pPr marL="285750" indent="-285750">
              <a:buFont typeface="Wingdings" panose="05000000000000000000" pitchFamily="2" charset="2"/>
              <a:buChar char="v"/>
            </a:pPr>
            <a:r>
              <a:rPr lang="en-US" dirty="0">
                <a:solidFill>
                  <a:schemeClr val="tx1"/>
                </a:solidFill>
              </a:rPr>
              <a:t>  two-chamber cylinders, in which the propellant is separated from the product and does not enter the environment;</a:t>
            </a:r>
          </a:p>
          <a:p>
            <a:pPr marL="285750" indent="-285750">
              <a:buFont typeface="Wingdings" panose="05000000000000000000" pitchFamily="2" charset="2"/>
              <a:buChar char="v"/>
            </a:pPr>
            <a:r>
              <a:rPr lang="en-US" dirty="0">
                <a:solidFill>
                  <a:schemeClr val="tx1"/>
                </a:solidFill>
              </a:rPr>
              <a:t>   packages with a mechanical pump-type spray;</a:t>
            </a:r>
          </a:p>
          <a:p>
            <a:pPr marL="285750" indent="-285750">
              <a:buFont typeface="Wingdings" panose="05000000000000000000" pitchFamily="2" charset="2"/>
              <a:buChar char="v"/>
            </a:pPr>
            <a:r>
              <a:rPr lang="en-US" dirty="0">
                <a:solidFill>
                  <a:schemeClr val="tx1"/>
                </a:solidFill>
              </a:rPr>
              <a:t>  compressible polymer and other cylinders.</a:t>
            </a:r>
            <a:endParaRPr lang="ru-RU" dirty="0">
              <a:solidFill>
                <a:schemeClr val="tx1"/>
              </a:solidFill>
            </a:endParaRPr>
          </a:p>
        </p:txBody>
      </p:sp>
      <p:pic>
        <p:nvPicPr>
          <p:cNvPr id="10242" name="Picture 2" descr="Аэрозольная упаковк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2400399"/>
            <a:ext cx="3282212" cy="2900809"/>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Номер слайда 3"/>
          <p:cNvSpPr>
            <a:spLocks noGrp="1"/>
          </p:cNvSpPr>
          <p:nvPr>
            <p:ph type="sldNum" sz="quarter" idx="12"/>
          </p:nvPr>
        </p:nvSpPr>
        <p:spPr/>
        <p:txBody>
          <a:bodyPr/>
          <a:lstStyle/>
          <a:p>
            <a:fld id="{9FFA13A3-054A-456E-A2CC-08CBD2B7CAAF}" type="slidenum">
              <a:rPr lang="ru-RU" smtClean="0">
                <a:solidFill>
                  <a:schemeClr val="tx1"/>
                </a:solidFill>
              </a:rPr>
              <a:pPr/>
              <a:t>10</a:t>
            </a:fld>
            <a:endParaRPr lang="ru-RU">
              <a:solidFill>
                <a:schemeClr val="tx1"/>
              </a:solidFill>
            </a:endParaRPr>
          </a:p>
        </p:txBody>
      </p:sp>
    </p:spTree>
    <p:extLst>
      <p:ext uri="{BB962C8B-B14F-4D97-AF65-F5344CB8AC3E}">
        <p14:creationId xmlns:p14="http://schemas.microsoft.com/office/powerpoint/2010/main" xmlns="" val="3516596790"/>
      </p:ext>
    </p:extLst>
  </p:cSld>
  <p:clrMapOvr>
    <a:masterClrMapping/>
  </p:clrMapOvr>
  <mc:AlternateContent xmlns:mc="http://schemas.openxmlformats.org/markup-compatibility/2006">
    <mc:Choice xmlns:p14="http://schemas.microsoft.com/office/powerpoint/2010/main" xmlns=""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down)">
                                      <p:cBhvr>
                                        <p:cTn id="7" dur="580">
                                          <p:stCondLst>
                                            <p:cond delay="0"/>
                                          </p:stCondLst>
                                        </p:cTn>
                                        <p:tgtEl>
                                          <p:spTgt spid="10242"/>
                                        </p:tgtEl>
                                      </p:cBhvr>
                                    </p:animEffect>
                                    <p:anim calcmode="lin" valueType="num">
                                      <p:cBhvr>
                                        <p:cTn id="8" dur="1822" tmFilter="0,0; 0.14,0.36; 0.43,0.73; 0.71,0.91; 1.0,1.0">
                                          <p:stCondLst>
                                            <p:cond delay="0"/>
                                          </p:stCondLst>
                                        </p:cTn>
                                        <p:tgtEl>
                                          <p:spTgt spid="1024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4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4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4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42"/>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42"/>
                                        </p:tgtEl>
                                      </p:cBhvr>
                                      <p:to x="100000" y="60000"/>
                                    </p:animScale>
                                    <p:animScale>
                                      <p:cBhvr>
                                        <p:cTn id="14" dur="166" decel="50000">
                                          <p:stCondLst>
                                            <p:cond delay="676"/>
                                          </p:stCondLst>
                                        </p:cTn>
                                        <p:tgtEl>
                                          <p:spTgt spid="10242"/>
                                        </p:tgtEl>
                                      </p:cBhvr>
                                      <p:to x="100000" y="100000"/>
                                    </p:animScale>
                                    <p:animScale>
                                      <p:cBhvr>
                                        <p:cTn id="15" dur="26">
                                          <p:stCondLst>
                                            <p:cond delay="1312"/>
                                          </p:stCondLst>
                                        </p:cTn>
                                        <p:tgtEl>
                                          <p:spTgt spid="10242"/>
                                        </p:tgtEl>
                                      </p:cBhvr>
                                      <p:to x="100000" y="80000"/>
                                    </p:animScale>
                                    <p:animScale>
                                      <p:cBhvr>
                                        <p:cTn id="16" dur="166" decel="50000">
                                          <p:stCondLst>
                                            <p:cond delay="1338"/>
                                          </p:stCondLst>
                                        </p:cTn>
                                        <p:tgtEl>
                                          <p:spTgt spid="10242"/>
                                        </p:tgtEl>
                                      </p:cBhvr>
                                      <p:to x="100000" y="100000"/>
                                    </p:animScale>
                                    <p:animScale>
                                      <p:cBhvr>
                                        <p:cTn id="17" dur="26">
                                          <p:stCondLst>
                                            <p:cond delay="1642"/>
                                          </p:stCondLst>
                                        </p:cTn>
                                        <p:tgtEl>
                                          <p:spTgt spid="10242"/>
                                        </p:tgtEl>
                                      </p:cBhvr>
                                      <p:to x="100000" y="90000"/>
                                    </p:animScale>
                                    <p:animScale>
                                      <p:cBhvr>
                                        <p:cTn id="18" dur="166" decel="50000">
                                          <p:stCondLst>
                                            <p:cond delay="1668"/>
                                          </p:stCondLst>
                                        </p:cTn>
                                        <p:tgtEl>
                                          <p:spTgt spid="10242"/>
                                        </p:tgtEl>
                                      </p:cBhvr>
                                      <p:to x="100000" y="100000"/>
                                    </p:animScale>
                                    <p:animScale>
                                      <p:cBhvr>
                                        <p:cTn id="19" dur="26">
                                          <p:stCondLst>
                                            <p:cond delay="1808"/>
                                          </p:stCondLst>
                                        </p:cTn>
                                        <p:tgtEl>
                                          <p:spTgt spid="10242"/>
                                        </p:tgtEl>
                                      </p:cBhvr>
                                      <p:to x="100000" y="95000"/>
                                    </p:animScale>
                                    <p:animScale>
                                      <p:cBhvr>
                                        <p:cTn id="20" dur="166" decel="50000">
                                          <p:stCondLst>
                                            <p:cond delay="1834"/>
                                          </p:stCondLst>
                                        </p:cTn>
                                        <p:tgtEl>
                                          <p:spTgt spid="1024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5696" y="2492896"/>
            <a:ext cx="5886400" cy="769441"/>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US" sz="4400" u="sng">
                <a:solidFill>
                  <a:schemeClr val="tx1"/>
                </a:solidFill>
                <a:latin typeface="Times New Roman" panose="02020603050405020304" pitchFamily="18" charset="0"/>
                <a:cs typeface="Times New Roman" panose="02020603050405020304" pitchFamily="18" charset="0"/>
              </a:rPr>
              <a:t>Thanks for attention!</a:t>
            </a:r>
            <a:endParaRPr lang="ru-RU" sz="4400" u="sng"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fld id="{9FFA13A3-054A-456E-A2CC-08CBD2B7CAAF}" type="slidenum">
              <a:rPr lang="ru-RU" smtClean="0">
                <a:solidFill>
                  <a:schemeClr val="tx1"/>
                </a:solidFill>
              </a:rPr>
              <a:pPr/>
              <a:t>11</a:t>
            </a:fld>
            <a:endParaRPr lang="ru-RU">
              <a:solidFill>
                <a:schemeClr val="tx1"/>
              </a:solidFill>
            </a:endParaRPr>
          </a:p>
        </p:txBody>
      </p:sp>
    </p:spTree>
    <p:extLst>
      <p:ext uri="{BB962C8B-B14F-4D97-AF65-F5344CB8AC3E}">
        <p14:creationId xmlns:p14="http://schemas.microsoft.com/office/powerpoint/2010/main" xmlns="" val="2384614634"/>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836</Words>
  <Application>Microsoft Office PowerPoint</Application>
  <PresentationFormat>Экран (4:3)</PresentationFormat>
  <Paragraphs>52</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Odessa National Medical University  Faculty of Pharmacy  Department Technology of Drugs    Production of drugs under pressure</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Одесский Национальный Медицинский Университет Фармацевтический факультет Кафедра Аптечной технологии лекарств   Производство препаратов под давлением</dc:title>
  <dc:creator>АМИГО</dc:creator>
  <cp:lastModifiedBy>User</cp:lastModifiedBy>
  <cp:revision>7</cp:revision>
  <dcterms:created xsi:type="dcterms:W3CDTF">2020-11-07T19:47:35Z</dcterms:created>
  <dcterms:modified xsi:type="dcterms:W3CDTF">2021-01-11T18:59:25Z</dcterms:modified>
</cp:coreProperties>
</file>