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90" y="-30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24850AA-FD59-475C-8994-A659E8A7EC0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46522907-8353-4FF9-9008-35B25A79FE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D5E8F745-08D3-4236-BC7F-C53B2D8E4E99}"/>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F9A323E8-6F8A-4235-8D07-F26092C00EF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50634DE-6E64-488B-87E1-FF683EEA9424}"/>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65302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716467F-D6FD-4ACB-83AB-60EAE63CFEE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AF333DA-9AE4-474D-86A1-DE304E52E0E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8E88F3C-EB1A-4074-9C39-F6642E6B4CF2}"/>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302B3C8D-9A3C-4EF9-A4CA-FEF91DC78E7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5CB0B62-A211-4B92-8135-49B278EB3557}"/>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3808890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6159783-9530-4990-887F-4A546DC03F8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D651729F-7AED-4DF5-B0E9-85A15DCD83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6837BA1-3DFB-478C-BB98-5C788C7686F4}"/>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DFC01E72-8F0E-4E8A-A756-4CAFF85D09F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42D04B2-B9D0-49B3-8527-526ADA55546C}"/>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372933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141DE9F-9316-440C-B30F-B6F02F8590F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9F91322-E82B-4A5C-AED0-2F701B51F9A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3731BE61-00D9-49A3-9AA3-9FCB0A2CDD1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9D8F1483-4CF5-4FE9-A2BF-44D4553B8389}"/>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D53F55CA-2501-44C7-86FC-7E8E8BD2797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FC47522-DFD3-4675-BBCE-EC193E5E11C6}"/>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408838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8549AE3-0A2C-4194-827D-0DA21AB308C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C64EC658-BD9A-4480-A6AD-14A2B9ACFB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3727854C-988F-4923-BC00-76EB4B8098A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D5127FFA-9C6A-4259-97D4-DFC32417D5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AE3661B9-3939-485F-9B33-42A3762F812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32A1C59A-2DDE-4ECD-A512-A9B02D220061}"/>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8" name="Нижний колонтитул 7">
            <a:extLst>
              <a:ext uri="{FF2B5EF4-FFF2-40B4-BE49-F238E27FC236}">
                <a16:creationId xmlns:a16="http://schemas.microsoft.com/office/drawing/2014/main" xmlns="" id="{28B5FC69-A7F4-4C37-AC6F-4041BF2386D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30928754-1680-4911-865B-98CF23C60D03}"/>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137385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E81AE16-2AC9-4554-BB20-1B4A71E77D7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ED64AD07-1958-4B0A-AB8A-E3FF17E78C6C}"/>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4" name="Нижний колонтитул 3">
            <a:extLst>
              <a:ext uri="{FF2B5EF4-FFF2-40B4-BE49-F238E27FC236}">
                <a16:creationId xmlns:a16="http://schemas.microsoft.com/office/drawing/2014/main" xmlns="" id="{66252657-968C-4280-802C-C8AFDDE2AFE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7CE16A1D-6077-4281-9665-12B6C1F81F45}"/>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30703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9387ADE-8C7B-487A-92D5-BDFAF2FDFEA2}"/>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3" name="Нижний колонтитул 2">
            <a:extLst>
              <a:ext uri="{FF2B5EF4-FFF2-40B4-BE49-F238E27FC236}">
                <a16:creationId xmlns:a16="http://schemas.microsoft.com/office/drawing/2014/main" xmlns="" id="{8D33865C-DA96-4776-B7A0-9A790215DD4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627F2B24-3B4B-4632-A59A-2F8B2E21734F}"/>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28863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7F301E5-E2DA-4476-ADDD-793681E350C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5040FD9A-A5A8-4BBD-8FEF-C51591FD07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D4716379-0165-403B-9401-46EA745EA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C29B5A67-61CC-4F39-8505-7D52E6DFC613}"/>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10C070B7-76DE-49AD-921F-6920BC85D69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9F2126A-1FF7-4B96-A02A-0648E9BBB9D8}"/>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928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8149990-322D-442D-9169-77A553EF2F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AD4520BE-1A29-4C2F-B943-881EB10168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862E9126-39BD-4292-8124-85B24EFD95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A41B0776-DB40-47C9-9663-4BB103391E16}"/>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00990D1D-5792-47A2-88B2-F27CB9CBF65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55ECC49-C354-4CB3-A96F-43646DD7333A}"/>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420386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33B76AC-16B8-4167-B388-9E8B0DB2891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9FB11BD1-4DFD-4387-9C55-E471D9D18C4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F14AA01-E714-4496-B0B9-1CC1D3B7BA6B}"/>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153BBEF9-1A12-415E-9DBA-90897B2567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C073828-3AB8-4C19-9A4D-B1E038F721FC}"/>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000513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94F19BC0-AF2A-4B7A-952E-452E1008971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69AD4754-DC6C-4C87-8251-79F99857D47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53AF9C2-42D0-47F6-A3AE-2FFD1E98F667}"/>
              </a:ext>
            </a:extLst>
          </p:cNvPr>
          <p:cNvSpPr>
            <a:spLocks noGrp="1"/>
          </p:cNvSpPr>
          <p:nvPr>
            <p:ph type="dt" sz="half" idx="10"/>
          </p:nvPr>
        </p:nvSpPr>
        <p:spPr/>
        <p:txBody>
          <a:body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75C2149E-3F90-483B-ABBB-E6F5C9F2709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28155A76-6611-4BC2-837E-F5E1F8ECF267}"/>
              </a:ext>
            </a:extLst>
          </p:cNvPr>
          <p:cNvSpPr>
            <a:spLocks noGrp="1"/>
          </p:cNvSpPr>
          <p:nvPr>
            <p:ph type="sldNum" sz="quarter" idx="12"/>
          </p:nvPr>
        </p:nvSpPr>
        <p:spPr/>
        <p:txBody>
          <a:body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187465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5723D4-1DDD-42F2-921E-A77A23A972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5BAFA281-EC4E-44A5-BB24-E2DB9FA070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B3EEE90-82A6-4EB8-AA99-CDD1D702F3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7B115-922C-4F22-AE10-151D3A8AAFB7}"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565B2E2A-ABF8-4D3F-B0E7-7F77FD2BF9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CBD367A3-5D2D-4FD8-A8E9-256C9C1504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916FED-0029-4BAA-A37C-CE595D706AFA}" type="slidenum">
              <a:rPr lang="ru-RU" smtClean="0"/>
              <a:pPr/>
              <a:t>‹#›</a:t>
            </a:fld>
            <a:endParaRPr lang="ru-RU"/>
          </a:p>
        </p:txBody>
      </p:sp>
    </p:spTree>
    <p:extLst>
      <p:ext uri="{BB962C8B-B14F-4D97-AF65-F5344CB8AC3E}">
        <p14:creationId xmlns:p14="http://schemas.microsoft.com/office/powerpoint/2010/main" xmlns="" val="228554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CA4DF96-F08E-44BA-A324-D0AAD90D6825}"/>
              </a:ext>
            </a:extLst>
          </p:cNvPr>
          <p:cNvSpPr txBox="1"/>
          <p:nvPr/>
        </p:nvSpPr>
        <p:spPr>
          <a:xfrm>
            <a:off x="976234" y="219988"/>
            <a:ext cx="9814810" cy="584775"/>
          </a:xfrm>
          <a:prstGeom prst="rect">
            <a:avLst/>
          </a:prstGeom>
          <a:noFill/>
        </p:spPr>
        <p:txBody>
          <a:bodyPr wrap="square">
            <a:spAutoFit/>
          </a:bodyPr>
          <a:lstStyle/>
          <a:p>
            <a:pPr lvl="0" algn="ctr">
              <a:defRPr/>
            </a:pPr>
            <a:r>
              <a:rPr lang="en-US" sz="3200" dirty="0">
                <a:solidFill>
                  <a:prstClr val="black"/>
                </a:solidFill>
              </a:rPr>
              <a:t>Odessa National Medical University</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1F0F2C68-FAE3-4C63-AE41-1F0CC1F16356}"/>
              </a:ext>
            </a:extLst>
          </p:cNvPr>
          <p:cNvSpPr txBox="1"/>
          <p:nvPr/>
        </p:nvSpPr>
        <p:spPr>
          <a:xfrm>
            <a:off x="2687217" y="743208"/>
            <a:ext cx="6093500" cy="584775"/>
          </a:xfrm>
          <a:prstGeom prst="rect">
            <a:avLst/>
          </a:prstGeom>
          <a:noFill/>
        </p:spPr>
        <p:txBody>
          <a:bodyPr wrap="square">
            <a:spAutoFit/>
          </a:bodyPr>
          <a:lstStyle/>
          <a:p>
            <a:pPr lvl="0" algn="ctr">
              <a:defRPr/>
            </a:pPr>
            <a:r>
              <a:rPr lang="en-US" sz="3200" dirty="0">
                <a:solidFill>
                  <a:prstClr val="black"/>
                </a:solidFill>
              </a:rPr>
              <a:t>Faculty of Pharmacy</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AAAE4F4D-9856-4D88-97DA-DEA6F09F55D7}"/>
              </a:ext>
            </a:extLst>
          </p:cNvPr>
          <p:cNvSpPr txBox="1"/>
          <p:nvPr/>
        </p:nvSpPr>
        <p:spPr>
          <a:xfrm>
            <a:off x="2836889" y="1327983"/>
            <a:ext cx="6093500" cy="523220"/>
          </a:xfrm>
          <a:prstGeom prst="rect">
            <a:avLst/>
          </a:prstGeom>
          <a:noFill/>
        </p:spPr>
        <p:txBody>
          <a:bodyPr wrap="square">
            <a:spAutoFit/>
          </a:bodyPr>
          <a:lstStyle/>
          <a:p>
            <a:pPr lvl="0" algn="ctr">
              <a:defRPr/>
            </a:pPr>
            <a:r>
              <a:rPr lang="en-US" sz="2800" dirty="0">
                <a:solidFill>
                  <a:prstClr val="black"/>
                </a:solidFill>
                <a:latin typeface="Times New Roman" panose="02020603050405020304" pitchFamily="18" charset="0"/>
                <a:cs typeface="Times New Roman" panose="02020603050405020304" pitchFamily="18" charset="0"/>
              </a:rPr>
              <a:t>Department of Drug Technology</a:t>
            </a:r>
            <a:endParaRPr kumimoji="0" lang="ru-RU" sz="2800" b="0" i="0" u="none" strike="noStrike" kern="1200" cap="none" spc="0" normalizeH="0" baseline="0" noProof="0" dirty="0">
              <a:ln w="0"/>
              <a:solidFill>
                <a:prstClr val="black"/>
              </a:solidFill>
              <a:uLnTx/>
              <a:uFillTx/>
              <a:latin typeface="Calibri" panose="020F0502020204030204"/>
              <a:ea typeface="+mn-ea"/>
            </a:endParaRPr>
          </a:p>
        </p:txBody>
      </p:sp>
      <p:sp>
        <p:nvSpPr>
          <p:cNvPr id="9" name="TextBox 8">
            <a:extLst>
              <a:ext uri="{FF2B5EF4-FFF2-40B4-BE49-F238E27FC236}">
                <a16:creationId xmlns:a16="http://schemas.microsoft.com/office/drawing/2014/main" xmlns="" id="{D126A220-1AEF-43F4-AD5C-855595CF8594}"/>
              </a:ext>
            </a:extLst>
          </p:cNvPr>
          <p:cNvSpPr txBox="1"/>
          <p:nvPr/>
        </p:nvSpPr>
        <p:spPr>
          <a:xfrm>
            <a:off x="406608" y="3021395"/>
            <a:ext cx="10954062" cy="954107"/>
          </a:xfrm>
          <a:prstGeom prst="rect">
            <a:avLst/>
          </a:prstGeom>
          <a:noFill/>
        </p:spPr>
        <p:txBody>
          <a:bodyPr wrap="square">
            <a:spAutoFit/>
          </a:bodyPr>
          <a:lstStyle/>
          <a:p>
            <a:pPr lvl="0" algn="ctr">
              <a:defRPr/>
            </a:pPr>
            <a:r>
              <a:rPr lang="en-US" sz="2800" b="1" dirty="0">
                <a:ln w="0"/>
                <a:solidFill>
                  <a:prstClr val="black"/>
                </a:solidFill>
                <a:effectLst>
                  <a:outerShdw blurRad="38100" dist="25400" dir="5400000" algn="ctr" rotWithShape="0">
                    <a:srgbClr val="6E747A">
                      <a:alpha val="43000"/>
                    </a:srgbClr>
                  </a:outerShdw>
                </a:effectLst>
              </a:rPr>
              <a:t>On the topic of:</a:t>
            </a:r>
          </a:p>
          <a:p>
            <a:pPr lvl="0" algn="ctr">
              <a:defRPr/>
            </a:pPr>
            <a:r>
              <a:rPr lang="en-US" sz="2800" b="1" dirty="0">
                <a:ln w="0"/>
                <a:solidFill>
                  <a:prstClr val="black"/>
                </a:solidFill>
                <a:effectLst>
                  <a:outerShdw blurRad="38100" dist="25400" dir="5400000" algn="ctr" rotWithShape="0">
                    <a:srgbClr val="6E747A">
                      <a:alpha val="43000"/>
                    </a:srgbClr>
                  </a:outerShdw>
                </a:effectLst>
              </a:rPr>
              <a:t>"Industrial production of injection </a:t>
            </a:r>
            <a:r>
              <a:rPr lang="en-US" sz="2800" b="1">
                <a:ln w="0"/>
                <a:solidFill>
                  <a:prstClr val="black"/>
                </a:solidFill>
                <a:effectLst>
                  <a:outerShdw blurRad="38100" dist="25400" dir="5400000" algn="ctr" rotWithShape="0">
                    <a:srgbClr val="6E747A">
                      <a:alpha val="43000"/>
                    </a:srgbClr>
                  </a:outerShdw>
                </a:effectLst>
              </a:rPr>
              <a:t>solutions </a:t>
            </a:r>
            <a:r>
              <a:rPr lang="en-US" sz="2800" b="1" smtClean="0">
                <a:ln w="0"/>
                <a:solidFill>
                  <a:prstClr val="black"/>
                </a:solidFill>
                <a:effectLst>
                  <a:outerShdw blurRad="38100" dist="25400" dir="5400000" algn="ctr" rotWithShape="0">
                    <a:srgbClr val="6E747A">
                      <a:alpha val="43000"/>
                    </a:srgbClr>
                  </a:outerShdw>
                </a:effectLst>
              </a:rPr>
              <a:t>"</a:t>
            </a:r>
            <a:endParaRPr kumimoji="0" lang="ru-RU" sz="28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8" name="Подзаголовок 2"/>
          <p:cNvSpPr txBox="1">
            <a:spLocks/>
          </p:cNvSpPr>
          <p:nvPr/>
        </p:nvSpPr>
        <p:spPr>
          <a:xfrm>
            <a:off x="5516245" y="5917749"/>
            <a:ext cx="1904256" cy="600472"/>
          </a:xfrm>
          <a:prstGeom prst="rect">
            <a:avLst/>
          </a:prstGeom>
          <a:noFill/>
          <a:ln>
            <a:noFill/>
          </a:ln>
        </p:spPr>
        <p:txBody>
          <a:bodyPr>
            <a:normAutofit/>
          </a:bodyPr>
          <a:lstStyle/>
          <a:p>
            <a:pPr marL="228600" marR="0" lvl="0" indent="-228600" algn="r"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Odessa -2020</a:t>
            </a:r>
            <a:endParaRPr kumimoji="0" lang="ru-RU"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 name="Прямоугольник 9"/>
          <p:cNvSpPr/>
          <p:nvPr/>
        </p:nvSpPr>
        <p:spPr>
          <a:xfrm>
            <a:off x="7809582" y="4686793"/>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a:t>
            </a:r>
            <a:r>
              <a:rPr lang="en-US" dirty="0" smtClean="0">
                <a:latin typeface="Times New Roman" pitchFamily="18" charset="0"/>
                <a:cs typeface="Times New Roman" pitchFamily="18" charset="0"/>
              </a:rPr>
              <a:t>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5849909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76DD27E-0BEA-4A18-8029-A538E087A077}"/>
              </a:ext>
            </a:extLst>
          </p:cNvPr>
          <p:cNvSpPr txBox="1"/>
          <p:nvPr/>
        </p:nvSpPr>
        <p:spPr>
          <a:xfrm>
            <a:off x="753254" y="40510"/>
            <a:ext cx="11763532"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2800" b="1" dirty="0">
                <a:solidFill>
                  <a:srgbClr val="000000"/>
                </a:solidFill>
                <a:latin typeface="Helvetica Neue"/>
              </a:rPr>
              <a:t>Medicines for parenteral use</a:t>
            </a:r>
            <a:endParaRPr lang="ru-RU" sz="2800" dirty="0"/>
          </a:p>
        </p:txBody>
      </p:sp>
      <p:sp>
        <p:nvSpPr>
          <p:cNvPr id="5" name="TextBox 4">
            <a:extLst>
              <a:ext uri="{FF2B5EF4-FFF2-40B4-BE49-F238E27FC236}">
                <a16:creationId xmlns:a16="http://schemas.microsoft.com/office/drawing/2014/main" xmlns="" id="{E6E57059-AD28-47E0-AB73-6050E64FCEA6}"/>
              </a:ext>
            </a:extLst>
          </p:cNvPr>
          <p:cNvSpPr txBox="1"/>
          <p:nvPr/>
        </p:nvSpPr>
        <p:spPr>
          <a:xfrm>
            <a:off x="364990" y="1357720"/>
            <a:ext cx="6495113" cy="440120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fontAlgn="base"/>
            <a:r>
              <a:rPr lang="en-US" sz="2000" b="1" dirty="0">
                <a:solidFill>
                  <a:srgbClr val="000000"/>
                </a:solidFill>
                <a:effectLst>
                  <a:outerShdw blurRad="38100" dist="38100" dir="2700000" algn="tl">
                    <a:srgbClr val="000000">
                      <a:alpha val="43137"/>
                    </a:srgbClr>
                  </a:outerShdw>
                </a:effectLst>
                <a:latin typeface="Helvetica Neue"/>
              </a:rPr>
              <a:t>Medicines for parenteral use include sterile aqueous and non-aqueous solutions, suspensions, emulsions and dry solids (powders, porous masses, tablets), which are dissolved in a sterile solvent immediately before administration. Solutions for parenteral administration with a volume of 100 ml or more are infusion solutions.</a:t>
            </a:r>
          </a:p>
          <a:p>
            <a:pPr fontAlgn="base"/>
            <a:r>
              <a:rPr lang="en-US" sz="2000" b="1" dirty="0">
                <a:solidFill>
                  <a:srgbClr val="000000"/>
                </a:solidFill>
                <a:effectLst>
                  <a:outerShdw blurRad="38100" dist="38100" dir="2700000" algn="tl">
                    <a:srgbClr val="000000">
                      <a:alpha val="43137"/>
                    </a:srgbClr>
                  </a:outerShdw>
                </a:effectLst>
                <a:latin typeface="Helvetica Neue"/>
              </a:rPr>
              <a:t>Medicines for parenteral use are prepared under conditions that maximally prevent contamination of the finished product by microorganisms and foreign substances.</a:t>
            </a:r>
            <a:endParaRPr lang="ru-RU" sz="2000" b="1" dirty="0">
              <a:solidFill>
                <a:srgbClr val="000000"/>
              </a:solidFill>
              <a:effectLst>
                <a:outerShdw blurRad="38100" dist="38100" dir="2700000" algn="tl">
                  <a:srgbClr val="000000">
                    <a:alpha val="43137"/>
                  </a:srgbClr>
                </a:outerShdw>
              </a:effectLst>
              <a:latin typeface="Helvetica Neue"/>
            </a:endParaRPr>
          </a:p>
          <a:p>
            <a:pPr fontAlgn="base"/>
            <a:r>
              <a:rPr lang="en-US" sz="2000" b="1" dirty="0">
                <a:solidFill>
                  <a:srgbClr val="000000"/>
                </a:solidFill>
                <a:effectLst>
                  <a:outerShdw blurRad="38100" dist="38100" dir="2700000" algn="tl">
                    <a:srgbClr val="000000">
                      <a:alpha val="43137"/>
                    </a:srgbClr>
                  </a:outerShdw>
                </a:effectLst>
                <a:latin typeface="Helvetica Neue"/>
              </a:rPr>
              <a:t>For the preparation of medicines for parenteral use, drugs, excipients and solvents that are approved for medical use are used.</a:t>
            </a:r>
            <a:endParaRPr lang="ru-RU" sz="2000" b="1" i="0" dirty="0">
              <a:solidFill>
                <a:srgbClr val="000000"/>
              </a:solidFill>
              <a:effectLst>
                <a:outerShdw blurRad="38100" dist="38100" dir="2700000" algn="tl">
                  <a:srgbClr val="000000">
                    <a:alpha val="43137"/>
                  </a:srgbClr>
                </a:outerShdw>
              </a:effectLst>
              <a:latin typeface="Helvetica Neue"/>
            </a:endParaRPr>
          </a:p>
        </p:txBody>
      </p:sp>
      <p:pic>
        <p:nvPicPr>
          <p:cNvPr id="6" name="Рисунок 5">
            <a:extLst>
              <a:ext uri="{FF2B5EF4-FFF2-40B4-BE49-F238E27FC236}">
                <a16:creationId xmlns:a16="http://schemas.microsoft.com/office/drawing/2014/main" xmlns="" id="{067DD044-4852-45A6-BAEE-B61C487C95B5}"/>
              </a:ext>
            </a:extLst>
          </p:cNvPr>
          <p:cNvPicPr>
            <a:picLocks noChangeAspect="1"/>
          </p:cNvPicPr>
          <p:nvPr/>
        </p:nvPicPr>
        <p:blipFill>
          <a:blip r:embed="rId2" cstate="print"/>
          <a:stretch>
            <a:fillRect/>
          </a:stretch>
        </p:blipFill>
        <p:spPr>
          <a:xfrm>
            <a:off x="7269605" y="641614"/>
            <a:ext cx="4197870" cy="2787386"/>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xmlns="" id="{788D632E-DFF5-40B7-A8B5-A847C8A5A035}"/>
              </a:ext>
            </a:extLst>
          </p:cNvPr>
          <p:cNvPicPr>
            <a:picLocks noChangeAspect="1"/>
          </p:cNvPicPr>
          <p:nvPr/>
        </p:nvPicPr>
        <p:blipFill>
          <a:blip r:embed="rId3" cstate="print"/>
          <a:stretch>
            <a:fillRect/>
          </a:stretch>
        </p:blipFill>
        <p:spPr>
          <a:xfrm>
            <a:off x="7269605" y="3680650"/>
            <a:ext cx="4286250" cy="2838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345150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E4FBDB5-A676-4F74-8B8D-B780E16DFC0C}"/>
              </a:ext>
            </a:extLst>
          </p:cNvPr>
          <p:cNvSpPr txBox="1"/>
          <p:nvPr/>
        </p:nvSpPr>
        <p:spPr>
          <a:xfrm>
            <a:off x="5663785" y="1905506"/>
            <a:ext cx="6093500" cy="304698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solidFill>
                  <a:srgbClr val="000000"/>
                </a:solidFill>
                <a:latin typeface="Helvetica Neue"/>
              </a:rPr>
              <a:t>Medicines for parenteral use must be sterile, practically free from visible mechanical impurities, withstand tests for pyrogenicity and toxicity in accordance with the requirements of private articles. Injection solutions can be isotonic, isohydric and </a:t>
            </a:r>
            <a:r>
              <a:rPr lang="en-US" sz="2400" dirty="0" err="1">
                <a:solidFill>
                  <a:srgbClr val="000000"/>
                </a:solidFill>
                <a:latin typeface="Helvetica Neue"/>
              </a:rPr>
              <a:t>isoionic</a:t>
            </a:r>
            <a:r>
              <a:rPr lang="en-US" sz="2400" dirty="0">
                <a:solidFill>
                  <a:srgbClr val="000000"/>
                </a:solidFill>
                <a:latin typeface="Helvetica Neue"/>
              </a:rPr>
              <a:t> in accordance with the requirements of private articles.</a:t>
            </a:r>
            <a:endParaRPr lang="ru-RU" sz="2400" dirty="0"/>
          </a:p>
        </p:txBody>
      </p:sp>
      <p:pic>
        <p:nvPicPr>
          <p:cNvPr id="4" name="Рисунок 3">
            <a:extLst>
              <a:ext uri="{FF2B5EF4-FFF2-40B4-BE49-F238E27FC236}">
                <a16:creationId xmlns:a16="http://schemas.microsoft.com/office/drawing/2014/main" xmlns="" id="{89033F32-DCE8-405A-9769-F2753F4F0D63}"/>
              </a:ext>
            </a:extLst>
          </p:cNvPr>
          <p:cNvPicPr>
            <a:picLocks noChangeAspect="1"/>
          </p:cNvPicPr>
          <p:nvPr/>
        </p:nvPicPr>
        <p:blipFill>
          <a:blip r:embed="rId2" cstate="print"/>
          <a:stretch>
            <a:fillRect/>
          </a:stretch>
        </p:blipFill>
        <p:spPr>
          <a:xfrm>
            <a:off x="755754" y="152295"/>
            <a:ext cx="3877456" cy="2635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a:extLst>
              <a:ext uri="{FF2B5EF4-FFF2-40B4-BE49-F238E27FC236}">
                <a16:creationId xmlns:a16="http://schemas.microsoft.com/office/drawing/2014/main" xmlns="" id="{FC5D46F2-2F8E-40F8-BAAD-5878A62A595B}"/>
              </a:ext>
            </a:extLst>
          </p:cNvPr>
          <p:cNvPicPr>
            <a:picLocks noChangeAspect="1"/>
          </p:cNvPicPr>
          <p:nvPr/>
        </p:nvPicPr>
        <p:blipFill>
          <a:blip r:embed="rId3" cstate="print"/>
          <a:stretch>
            <a:fillRect/>
          </a:stretch>
        </p:blipFill>
        <p:spPr>
          <a:xfrm>
            <a:off x="434715" y="3580778"/>
            <a:ext cx="4519534" cy="3013022"/>
          </a:xfrm>
          <a:prstGeom prst="rect">
            <a:avLst/>
          </a:prstGeom>
          <a:ln>
            <a:noFill/>
          </a:ln>
          <a:effectLst>
            <a:softEdge rad="112500"/>
          </a:effectLst>
        </p:spPr>
      </p:pic>
    </p:spTree>
    <p:extLst>
      <p:ext uri="{BB962C8B-B14F-4D97-AF65-F5344CB8AC3E}">
        <p14:creationId xmlns:p14="http://schemas.microsoft.com/office/powerpoint/2010/main" xmlns="" val="2179640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759CCD4-780A-4F6E-B4C9-6C5F260DF11E}"/>
              </a:ext>
            </a:extLst>
          </p:cNvPr>
          <p:cNvSpPr txBox="1"/>
          <p:nvPr/>
        </p:nvSpPr>
        <p:spPr>
          <a:xfrm>
            <a:off x="-314793" y="128815"/>
            <a:ext cx="6093500" cy="707886"/>
          </a:xfrm>
          <a:prstGeom prst="rect">
            <a:avLst/>
          </a:prstGeom>
          <a:noFill/>
        </p:spPr>
        <p:txBody>
          <a:bodyPr wrap="square">
            <a:spAutoFit/>
          </a:bodyPr>
          <a:lstStyle/>
          <a:p>
            <a:pPr algn="ctr"/>
            <a:r>
              <a:rPr lang="en-US" sz="4000" b="1" dirty="0">
                <a:solidFill>
                  <a:srgbClr val="C00000"/>
                </a:solidFill>
                <a:effectLst>
                  <a:outerShdw blurRad="38100" dist="38100" dir="2700000" algn="tl">
                    <a:srgbClr val="000000">
                      <a:alpha val="43137"/>
                    </a:srgbClr>
                  </a:outerShdw>
                </a:effectLst>
                <a:latin typeface="Helvetica Neue"/>
              </a:rPr>
              <a:t>Solvents</a:t>
            </a:r>
            <a:endParaRPr lang="ru-RU" sz="4000" dirty="0">
              <a:solidFill>
                <a:srgbClr val="C00000"/>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xmlns="" id="{287D5702-6774-4776-89C5-C1337A7982DC}"/>
              </a:ext>
            </a:extLst>
          </p:cNvPr>
          <p:cNvSpPr txBox="1"/>
          <p:nvPr/>
        </p:nvSpPr>
        <p:spPr>
          <a:xfrm>
            <a:off x="5210331" y="3105998"/>
            <a:ext cx="6981669" cy="2677656"/>
          </a:xfrm>
          <a:prstGeom prst="rect">
            <a:avLst/>
          </a:prstGeom>
          <a:noFill/>
        </p:spPr>
        <p:txBody>
          <a:bodyPr wrap="square">
            <a:spAutoFit/>
          </a:bodyPr>
          <a:lstStyle/>
          <a:p>
            <a:r>
              <a:rPr lang="en-US" sz="2800" dirty="0">
                <a:solidFill>
                  <a:srgbClr val="000000"/>
                </a:solidFill>
                <a:effectLst>
                  <a:outerShdw blurRad="38100" dist="38100" dir="2700000" algn="tl">
                    <a:srgbClr val="000000">
                      <a:alpha val="43137"/>
                    </a:srgbClr>
                  </a:outerShdw>
                </a:effectLst>
                <a:latin typeface="Helvetica Neue"/>
              </a:rPr>
              <a:t>Water for injection, fatty oils, ethyl oleate are used as solvents. Ethyl alcohol, glycerin, propylene glycol, polyethylene oxide 400, benzyl benzoate, benzyl alcohol and other solvents can be used as part of the complex solvent.</a:t>
            </a:r>
            <a:endParaRPr lang="ru-RU" sz="2800" dirty="0">
              <a:effectLst>
                <a:outerShdw blurRad="38100" dist="38100" dir="2700000" algn="tl">
                  <a:srgbClr val="000000">
                    <a:alpha val="43137"/>
                  </a:srgbClr>
                </a:outerShdw>
              </a:effectLst>
            </a:endParaRPr>
          </a:p>
        </p:txBody>
      </p:sp>
      <p:pic>
        <p:nvPicPr>
          <p:cNvPr id="6" name="Рисунок 5">
            <a:extLst>
              <a:ext uri="{FF2B5EF4-FFF2-40B4-BE49-F238E27FC236}">
                <a16:creationId xmlns:a16="http://schemas.microsoft.com/office/drawing/2014/main" xmlns="" id="{EEB57544-3B7E-453A-8469-FD5D55FA2C54}"/>
              </a:ext>
            </a:extLst>
          </p:cNvPr>
          <p:cNvPicPr>
            <a:picLocks noChangeAspect="1"/>
          </p:cNvPicPr>
          <p:nvPr/>
        </p:nvPicPr>
        <p:blipFill>
          <a:blip r:embed="rId2" cstate="print"/>
          <a:stretch>
            <a:fillRect/>
          </a:stretch>
        </p:blipFill>
        <p:spPr>
          <a:xfrm>
            <a:off x="961633" y="4071410"/>
            <a:ext cx="3540646" cy="2631704"/>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xmlns="" id="{309BE754-DDBE-4482-8A01-B0E5B18D5C38}"/>
              </a:ext>
            </a:extLst>
          </p:cNvPr>
          <p:cNvPicPr>
            <a:picLocks noChangeAspect="1"/>
          </p:cNvPicPr>
          <p:nvPr/>
        </p:nvPicPr>
        <p:blipFill>
          <a:blip r:embed="rId3" cstate="print"/>
          <a:stretch>
            <a:fillRect/>
          </a:stretch>
        </p:blipFill>
        <p:spPr>
          <a:xfrm>
            <a:off x="6525097" y="588052"/>
            <a:ext cx="3540646" cy="2353054"/>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xmlns="" id="{0EB88AEE-3700-44C1-99FF-6B60FA30D355}"/>
              </a:ext>
            </a:extLst>
          </p:cNvPr>
          <p:cNvPicPr>
            <a:picLocks noChangeAspect="1"/>
          </p:cNvPicPr>
          <p:nvPr/>
        </p:nvPicPr>
        <p:blipFill>
          <a:blip r:embed="rId4" cstate="print"/>
          <a:stretch>
            <a:fillRect/>
          </a:stretch>
        </p:blipFill>
        <p:spPr>
          <a:xfrm>
            <a:off x="1239029" y="867993"/>
            <a:ext cx="2985853" cy="29858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88069201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808B5BE-DA72-4ECE-9668-6BC613853E22}"/>
              </a:ext>
            </a:extLst>
          </p:cNvPr>
          <p:cNvSpPr txBox="1"/>
          <p:nvPr/>
        </p:nvSpPr>
        <p:spPr>
          <a:xfrm>
            <a:off x="2911839" y="422435"/>
            <a:ext cx="6093500" cy="646331"/>
          </a:xfrm>
          <a:prstGeom prst="rect">
            <a:avLst/>
          </a:prstGeom>
          <a:solidFill>
            <a:schemeClr val="accent6">
              <a:lumMod val="40000"/>
              <a:lumOff val="60000"/>
            </a:schemeClr>
          </a:solidFill>
        </p:spPr>
        <p:txBody>
          <a:bodyPr wrap="square">
            <a:spAutoFit/>
          </a:bodyPr>
          <a:lstStyle/>
          <a:p>
            <a:pPr algn="ctr"/>
            <a:r>
              <a:rPr lang="en-US" sz="3600" dirty="0"/>
              <a:t>Excipients</a:t>
            </a:r>
            <a:endParaRPr lang="ru-RU" sz="3600" dirty="0"/>
          </a:p>
        </p:txBody>
      </p:sp>
      <p:sp>
        <p:nvSpPr>
          <p:cNvPr id="5" name="TextBox 4">
            <a:extLst>
              <a:ext uri="{FF2B5EF4-FFF2-40B4-BE49-F238E27FC236}">
                <a16:creationId xmlns:a16="http://schemas.microsoft.com/office/drawing/2014/main" xmlns="" id="{DD69A537-BBFC-4734-B2B4-5DB5C6673CD9}"/>
              </a:ext>
            </a:extLst>
          </p:cNvPr>
          <p:cNvSpPr txBox="1"/>
          <p:nvPr/>
        </p:nvSpPr>
        <p:spPr>
          <a:xfrm>
            <a:off x="40332" y="1744015"/>
            <a:ext cx="9350115" cy="4524315"/>
          </a:xfrm>
          <a:prstGeom prst="rect">
            <a:avLst/>
          </a:prstGeom>
          <a:solidFill>
            <a:schemeClr val="bg1">
              <a:lumMod val="95000"/>
            </a:schemeClr>
          </a:solidFill>
        </p:spPr>
        <p:txBody>
          <a:bodyPr wrap="square">
            <a:spAutoFit/>
          </a:bodyPr>
          <a:lstStyle/>
          <a:p>
            <a:pPr fontAlgn="base"/>
            <a:r>
              <a:rPr lang="en-US" sz="2400" b="1" dirty="0">
                <a:solidFill>
                  <a:srgbClr val="000000"/>
                </a:solidFill>
                <a:effectLst>
                  <a:outerShdw blurRad="38100" dist="38100" dir="2700000" algn="tl">
                    <a:srgbClr val="000000">
                      <a:alpha val="43137"/>
                    </a:srgbClr>
                  </a:outerShdw>
                </a:effectLst>
                <a:latin typeface="Helvetica Neue"/>
              </a:rPr>
              <a:t>In the manufacture of medicines for parenteral use, preservatives, antioxidants, stabilizers, emulsifiers, solubilizers and other auxiliary substances specified in private articles can be added.</a:t>
            </a:r>
          </a:p>
          <a:p>
            <a:pPr fontAlgn="base"/>
            <a:r>
              <a:rPr lang="en-US" sz="2400" b="1" dirty="0">
                <a:solidFill>
                  <a:srgbClr val="000000"/>
                </a:solidFill>
                <a:effectLst>
                  <a:outerShdw blurRad="38100" dist="38100" dir="2700000" algn="tl">
                    <a:srgbClr val="000000">
                      <a:alpha val="43137"/>
                    </a:srgbClr>
                  </a:outerShdw>
                </a:effectLst>
                <a:latin typeface="Helvetica Neue"/>
              </a:rPr>
              <a:t>As auxiliary substances used ascorbic, hydrochloric, tartaric, citric, acetic acids, sodium carbonate, sodium bicarbonate, sodium hydroxide, sodium or potassium sulfite, bisulfite or metabisulfite, sodium thiosulfate, sodium citrate, sodium phosphate mono- and disubstituted, sodium chloride, methyl ester of hydroxybenzoic acid, propyl ester of hydroxybenzoic acid, </a:t>
            </a:r>
            <a:r>
              <a:rPr lang="en-US" sz="2400" b="1" dirty="0" err="1">
                <a:solidFill>
                  <a:srgbClr val="000000"/>
                </a:solidFill>
                <a:effectLst>
                  <a:outerShdw blurRad="38100" dist="38100" dir="2700000" algn="tl">
                    <a:srgbClr val="000000">
                      <a:alpha val="43137"/>
                    </a:srgbClr>
                  </a:outerShdw>
                </a:effectLst>
                <a:latin typeface="Helvetica Neue"/>
              </a:rPr>
              <a:t>rongalite</a:t>
            </a:r>
            <a:r>
              <a:rPr lang="en-US" sz="2400" b="1" dirty="0">
                <a:solidFill>
                  <a:srgbClr val="000000"/>
                </a:solidFill>
                <a:effectLst>
                  <a:outerShdw blurRad="38100" dist="38100" dir="2700000" algn="tl">
                    <a:srgbClr val="000000">
                      <a:alpha val="43137"/>
                    </a:srgbClr>
                  </a:outerShdw>
                </a:effectLst>
                <a:latin typeface="Helvetica Neue"/>
              </a:rPr>
              <a:t>, disodium salt of ethylenediaminetetraacetic acid, polyvinyl alcohol, </a:t>
            </a:r>
            <a:r>
              <a:rPr lang="en-US" sz="2400" b="1" dirty="0" err="1">
                <a:solidFill>
                  <a:srgbClr val="000000"/>
                </a:solidFill>
                <a:effectLst>
                  <a:outerShdw blurRad="38100" dist="38100" dir="2700000" algn="tl">
                    <a:srgbClr val="000000">
                      <a:alpha val="43137"/>
                    </a:srgbClr>
                  </a:outerShdw>
                </a:effectLst>
                <a:latin typeface="Helvetica Neue"/>
              </a:rPr>
              <a:t>chlorobutanol</a:t>
            </a:r>
            <a:r>
              <a:rPr lang="en-US" sz="2400" b="1" dirty="0">
                <a:solidFill>
                  <a:srgbClr val="000000"/>
                </a:solidFill>
                <a:effectLst>
                  <a:outerShdw blurRad="38100" dist="38100" dir="2700000" algn="tl">
                    <a:srgbClr val="000000">
                      <a:alpha val="43137"/>
                    </a:srgbClr>
                  </a:outerShdw>
                </a:effectLst>
                <a:latin typeface="Helvetica Neue"/>
              </a:rPr>
              <a:t>, cresol, phenol, etc.</a:t>
            </a:r>
            <a:endParaRPr lang="ru-RU" sz="2400" b="1" i="0" dirty="0">
              <a:solidFill>
                <a:srgbClr val="000000"/>
              </a:solidFill>
              <a:effectLst>
                <a:outerShdw blurRad="38100" dist="38100" dir="2700000" algn="tl">
                  <a:srgbClr val="000000">
                    <a:alpha val="43137"/>
                  </a:srgbClr>
                </a:outerShdw>
              </a:effectLst>
              <a:latin typeface="Helvetica Neue"/>
            </a:endParaRPr>
          </a:p>
        </p:txBody>
      </p:sp>
      <p:pic>
        <p:nvPicPr>
          <p:cNvPr id="6" name="Рисунок 5">
            <a:extLst>
              <a:ext uri="{FF2B5EF4-FFF2-40B4-BE49-F238E27FC236}">
                <a16:creationId xmlns:a16="http://schemas.microsoft.com/office/drawing/2014/main" xmlns="" id="{A9499084-007B-4A28-9789-474920E0AE43}"/>
              </a:ext>
            </a:extLst>
          </p:cNvPr>
          <p:cNvPicPr>
            <a:picLocks noChangeAspect="1"/>
          </p:cNvPicPr>
          <p:nvPr/>
        </p:nvPicPr>
        <p:blipFill>
          <a:blip r:embed="rId2" cstate="print"/>
          <a:stretch>
            <a:fillRect/>
          </a:stretch>
        </p:blipFill>
        <p:spPr>
          <a:xfrm>
            <a:off x="9497207" y="1068766"/>
            <a:ext cx="2522720" cy="1892040"/>
          </a:xfrm>
          <a:prstGeom prst="rect">
            <a:avLst/>
          </a:prstGeom>
          <a:ln>
            <a:noFill/>
          </a:ln>
          <a:effectLst>
            <a:softEdge rad="112500"/>
          </a:effectLst>
        </p:spPr>
      </p:pic>
      <p:pic>
        <p:nvPicPr>
          <p:cNvPr id="7" name="Рисунок 6">
            <a:extLst>
              <a:ext uri="{FF2B5EF4-FFF2-40B4-BE49-F238E27FC236}">
                <a16:creationId xmlns:a16="http://schemas.microsoft.com/office/drawing/2014/main" xmlns="" id="{D7DAAAB4-5FA0-4D87-A0A0-B8ACF093EBCD}"/>
              </a:ext>
            </a:extLst>
          </p:cNvPr>
          <p:cNvPicPr>
            <a:picLocks noChangeAspect="1"/>
          </p:cNvPicPr>
          <p:nvPr/>
        </p:nvPicPr>
        <p:blipFill>
          <a:blip r:embed="rId3" cstate="print"/>
          <a:stretch>
            <a:fillRect/>
          </a:stretch>
        </p:blipFill>
        <p:spPr>
          <a:xfrm>
            <a:off x="9479570" y="3014977"/>
            <a:ext cx="2712430" cy="1739888"/>
          </a:xfrm>
          <a:prstGeom prst="rect">
            <a:avLst/>
          </a:prstGeom>
          <a:ln>
            <a:noFill/>
          </a:ln>
          <a:effectLst>
            <a:softEdge rad="112500"/>
          </a:effectLst>
        </p:spPr>
      </p:pic>
      <p:pic>
        <p:nvPicPr>
          <p:cNvPr id="8" name="Рисунок 7">
            <a:extLst>
              <a:ext uri="{FF2B5EF4-FFF2-40B4-BE49-F238E27FC236}">
                <a16:creationId xmlns:a16="http://schemas.microsoft.com/office/drawing/2014/main" xmlns="" id="{286C4950-8A5D-4A19-B3C1-36B8984DD06C}"/>
              </a:ext>
            </a:extLst>
          </p:cNvPr>
          <p:cNvPicPr>
            <a:picLocks noChangeAspect="1"/>
          </p:cNvPicPr>
          <p:nvPr/>
        </p:nvPicPr>
        <p:blipFill>
          <a:blip r:embed="rId4" cstate="print"/>
          <a:stretch>
            <a:fillRect/>
          </a:stretch>
        </p:blipFill>
        <p:spPr>
          <a:xfrm>
            <a:off x="9390447" y="4657930"/>
            <a:ext cx="2801553" cy="2097318"/>
          </a:xfrm>
          <a:prstGeom prst="rect">
            <a:avLst/>
          </a:prstGeom>
          <a:ln>
            <a:noFill/>
          </a:ln>
          <a:effectLst>
            <a:softEdge rad="112500"/>
          </a:effectLst>
        </p:spPr>
      </p:pic>
    </p:spTree>
    <p:extLst>
      <p:ext uri="{BB962C8B-B14F-4D97-AF65-F5344CB8AC3E}">
        <p14:creationId xmlns:p14="http://schemas.microsoft.com/office/powerpoint/2010/main" xmlns="" val="663753304"/>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anim calcmode="lin" valueType="num">
                                      <p:cBhvr>
                                        <p:cTn id="26" dur="2000" fill="hold"/>
                                        <p:tgtEl>
                                          <p:spTgt spid="5"/>
                                        </p:tgtEl>
                                        <p:attrNameLst>
                                          <p:attrName>ppt_w</p:attrName>
                                        </p:attrNameLst>
                                      </p:cBhvr>
                                      <p:tavLst>
                                        <p:tav tm="0" fmla="#ppt_w*sin(2.5*pi*$)">
                                          <p:val>
                                            <p:fltVal val="0"/>
                                          </p:val>
                                        </p:tav>
                                        <p:tav tm="100000">
                                          <p:val>
                                            <p:fltVal val="1"/>
                                          </p:val>
                                        </p:tav>
                                      </p:tavLst>
                                    </p:anim>
                                    <p:anim calcmode="lin" valueType="num">
                                      <p:cBhvr>
                                        <p:cTn id="27"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A4B1740-76FC-4A1D-A169-C37E5BAD5ECE}"/>
              </a:ext>
            </a:extLst>
          </p:cNvPr>
          <p:cNvSpPr txBox="1"/>
          <p:nvPr/>
        </p:nvSpPr>
        <p:spPr>
          <a:xfrm>
            <a:off x="4572000" y="0"/>
            <a:ext cx="7620000" cy="5632311"/>
          </a:xfrm>
          <a:prstGeom prst="rect">
            <a:avLst/>
          </a:prstGeom>
          <a:noFill/>
        </p:spPr>
        <p:txBody>
          <a:bodyPr wrap="square">
            <a:spAutoFit/>
          </a:bodyPr>
          <a:lstStyle/>
          <a:p>
            <a:pPr fontAlgn="base"/>
            <a:r>
              <a:rPr lang="en-US" sz="2400" b="1" dirty="0">
                <a:solidFill>
                  <a:srgbClr val="000000"/>
                </a:solidFill>
                <a:effectLst>
                  <a:outerShdw blurRad="38100" dist="38100" dir="2700000" algn="tl">
                    <a:srgbClr val="000000">
                      <a:alpha val="43137"/>
                    </a:srgbClr>
                  </a:outerShdw>
                </a:effectLst>
                <a:latin typeface="Helvetica Neue"/>
              </a:rPr>
              <a:t>The amount of added excipients, unless otherwise indicated in private articles, should not exceed the following concentrations: for substances like </a:t>
            </a:r>
            <a:r>
              <a:rPr lang="en-US" sz="2400" b="1" dirty="0" err="1">
                <a:solidFill>
                  <a:srgbClr val="000000"/>
                </a:solidFill>
                <a:effectLst>
                  <a:outerShdw blurRad="38100" dist="38100" dir="2700000" algn="tl">
                    <a:srgbClr val="000000">
                      <a:alpha val="43137"/>
                    </a:srgbClr>
                  </a:outerShdw>
                </a:effectLst>
                <a:latin typeface="Helvetica Neue"/>
              </a:rPr>
              <a:t>chlorobutanol</a:t>
            </a:r>
            <a:r>
              <a:rPr lang="en-US" sz="2400" b="1" dirty="0">
                <a:solidFill>
                  <a:srgbClr val="000000"/>
                </a:solidFill>
                <a:effectLst>
                  <a:outerShdw blurRad="38100" dist="38100" dir="2700000" algn="tl">
                    <a:srgbClr val="000000">
                      <a:alpha val="43137"/>
                    </a:srgbClr>
                  </a:outerShdw>
                </a:effectLst>
                <a:latin typeface="Helvetica Neue"/>
              </a:rPr>
              <a:t>, cresol, phenol,</a:t>
            </a:r>
          </a:p>
          <a:p>
            <a:pPr marL="342900" indent="-342900" fontAlgn="base">
              <a:buFontTx/>
              <a:buChar char="-"/>
            </a:pPr>
            <a:r>
              <a:rPr lang="en-US" sz="2400" b="1" dirty="0">
                <a:solidFill>
                  <a:srgbClr val="000000"/>
                </a:solidFill>
                <a:effectLst>
                  <a:outerShdw blurRad="38100" dist="38100" dir="2700000" algn="tl">
                    <a:srgbClr val="000000">
                      <a:alpha val="43137"/>
                    </a:srgbClr>
                  </a:outerShdw>
                </a:effectLst>
                <a:latin typeface="Helvetica Neue"/>
              </a:rPr>
              <a:t>up to 0.5%; sulfurous anhydride or equivalent amounts of sulfite, bisulfite or metabisulfite of potassium or sodium - up to 0.2%.</a:t>
            </a:r>
            <a:endParaRPr lang="ru-RU" sz="2400" b="1" dirty="0">
              <a:solidFill>
                <a:srgbClr val="000000"/>
              </a:solidFill>
              <a:effectLst>
                <a:outerShdw blurRad="38100" dist="38100" dir="2700000" algn="tl">
                  <a:srgbClr val="000000">
                    <a:alpha val="43137"/>
                  </a:srgbClr>
                </a:outerShdw>
              </a:effectLst>
              <a:latin typeface="Helvetica Neue"/>
            </a:endParaRPr>
          </a:p>
          <a:p>
            <a:pPr fontAlgn="base"/>
            <a:r>
              <a:rPr lang="en-US" sz="2400" b="1" dirty="0">
                <a:solidFill>
                  <a:srgbClr val="000000"/>
                </a:solidFill>
                <a:effectLst>
                  <a:outerShdw blurRad="38100" dist="38100" dir="2700000" algn="tl">
                    <a:srgbClr val="000000">
                      <a:alpha val="43137"/>
                    </a:srgbClr>
                  </a:outerShdw>
                </a:effectLst>
                <a:latin typeface="Helvetica Neue"/>
              </a:rPr>
              <a:t>Preservatives are used in multi-dose drugs for parenteral use, as well as in single-dose drugs in accordance with the requirements of private articles.</a:t>
            </a:r>
          </a:p>
          <a:p>
            <a:pPr fontAlgn="base"/>
            <a:r>
              <a:rPr lang="en-US" sz="2400" b="1" dirty="0">
                <a:solidFill>
                  <a:srgbClr val="000000"/>
                </a:solidFill>
                <a:effectLst>
                  <a:outerShdw blurRad="38100" dist="38100" dir="2700000" algn="tl">
                    <a:srgbClr val="000000">
                      <a:alpha val="43137"/>
                    </a:srgbClr>
                  </a:outerShdw>
                </a:effectLst>
                <a:latin typeface="Helvetica Neue"/>
              </a:rPr>
              <a:t>Medicines for intracavitary, intracardiac, intraocular or other injections with access to cerebrospinal fluid, as well as for a single dose exceeding 15 ml, should not contain preservatives.</a:t>
            </a:r>
            <a:endParaRPr lang="ru-RU" sz="2400" b="1" i="0" dirty="0">
              <a:solidFill>
                <a:srgbClr val="000000"/>
              </a:solidFill>
              <a:effectLst>
                <a:outerShdw blurRad="38100" dist="38100" dir="2700000" algn="tl">
                  <a:srgbClr val="000000">
                    <a:alpha val="43137"/>
                  </a:srgbClr>
                </a:outerShdw>
              </a:effectLst>
              <a:latin typeface="Helvetica Neue"/>
            </a:endParaRPr>
          </a:p>
        </p:txBody>
      </p:sp>
      <p:pic>
        <p:nvPicPr>
          <p:cNvPr id="4" name="Рисунок 3">
            <a:extLst>
              <a:ext uri="{FF2B5EF4-FFF2-40B4-BE49-F238E27FC236}">
                <a16:creationId xmlns:a16="http://schemas.microsoft.com/office/drawing/2014/main" xmlns="" id="{A45DF119-84BF-4B5D-B53C-79BAE3F60D65}"/>
              </a:ext>
            </a:extLst>
          </p:cNvPr>
          <p:cNvPicPr>
            <a:picLocks noChangeAspect="1"/>
          </p:cNvPicPr>
          <p:nvPr/>
        </p:nvPicPr>
        <p:blipFill>
          <a:blip r:embed="rId2" cstate="print"/>
          <a:stretch>
            <a:fillRect/>
          </a:stretch>
        </p:blipFill>
        <p:spPr>
          <a:xfrm>
            <a:off x="472814" y="374754"/>
            <a:ext cx="3552669" cy="2368446"/>
          </a:xfrm>
          <a:prstGeom prst="rect">
            <a:avLst/>
          </a:prstGeom>
          <a:ln w="228600" cap="sq" cmpd="thickThin">
            <a:solidFill>
              <a:srgbClr val="000000"/>
            </a:solidFill>
            <a:prstDash val="solid"/>
            <a:miter lim="800000"/>
          </a:ln>
          <a:effectLst>
            <a:innerShdw blurRad="76200">
              <a:srgbClr val="000000"/>
            </a:innerShdw>
          </a:effectLst>
        </p:spPr>
      </p:pic>
      <p:pic>
        <p:nvPicPr>
          <p:cNvPr id="5" name="Рисунок 4">
            <a:extLst>
              <a:ext uri="{FF2B5EF4-FFF2-40B4-BE49-F238E27FC236}">
                <a16:creationId xmlns:a16="http://schemas.microsoft.com/office/drawing/2014/main" xmlns="" id="{7A9C051D-F293-494F-8F35-F4C21B56921B}"/>
              </a:ext>
            </a:extLst>
          </p:cNvPr>
          <p:cNvPicPr>
            <a:picLocks noChangeAspect="1"/>
          </p:cNvPicPr>
          <p:nvPr/>
        </p:nvPicPr>
        <p:blipFill>
          <a:blip r:embed="rId3" cstate="print"/>
          <a:stretch>
            <a:fillRect/>
          </a:stretch>
        </p:blipFill>
        <p:spPr>
          <a:xfrm>
            <a:off x="292587" y="3575154"/>
            <a:ext cx="3913122" cy="290809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xmlns="" val="266485957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63CC82A-8D6A-48A8-BE22-9723E37A4959}"/>
              </a:ext>
            </a:extLst>
          </p:cNvPr>
          <p:cNvSpPr/>
          <p:nvPr/>
        </p:nvSpPr>
        <p:spPr>
          <a:xfrm>
            <a:off x="3834491" y="119204"/>
            <a:ext cx="4852802" cy="646331"/>
          </a:xfrm>
          <a:prstGeom prst="rect">
            <a:avLst/>
          </a:prstGeom>
          <a:noFill/>
        </p:spPr>
        <p:txBody>
          <a:bodyPr wrap="none" lIns="91440" tIns="45720" rIns="91440" bIns="45720">
            <a:spAutoFit/>
          </a:bodyPr>
          <a:lstStyle/>
          <a:p>
            <a:pPr algn="ctr"/>
            <a:r>
              <a:rPr lang="en-US" sz="3600" b="1"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Helvetica Neue"/>
              </a:rPr>
              <a:t>Vessels and closures</a:t>
            </a:r>
            <a:endParaRPr lang="ru-RU" sz="3600" b="1"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xmlns="" id="{CEDC2EE4-41EA-40D2-BD68-EC599A0BD206}"/>
              </a:ext>
            </a:extLst>
          </p:cNvPr>
          <p:cNvSpPr txBox="1"/>
          <p:nvPr/>
        </p:nvSpPr>
        <p:spPr>
          <a:xfrm>
            <a:off x="168640" y="765535"/>
            <a:ext cx="6981668" cy="4893647"/>
          </a:xfrm>
          <a:prstGeom prst="rect">
            <a:avLst/>
          </a:prstGeom>
          <a:solidFill>
            <a:schemeClr val="accent2">
              <a:lumMod val="20000"/>
              <a:lumOff val="80000"/>
            </a:schemeClr>
          </a:solidFill>
        </p:spPr>
        <p:txBody>
          <a:bodyPr wrap="square">
            <a:spAutoFit/>
          </a:bodyPr>
          <a:lstStyle/>
          <a:p>
            <a:pPr fontAlgn="base"/>
            <a:r>
              <a:rPr lang="en-US" sz="2400" b="1" dirty="0">
                <a:solidFill>
                  <a:srgbClr val="FF0000"/>
                </a:solidFill>
                <a:effectLst>
                  <a:outerShdw blurRad="38100" dist="38100" dir="2700000" algn="tl">
                    <a:srgbClr val="000000">
                      <a:alpha val="43137"/>
                    </a:srgbClr>
                  </a:outerShdw>
                </a:effectLst>
                <a:latin typeface="Helvetica Neue"/>
              </a:rPr>
              <a:t>Vessels and closures must ensure tightness, be indifferent to the content, maintain its stability during sterilization, storage and transportation. The brands of glass and other closures (rubber, plastic) must be indicated in private articles. The vessels are made of materials that do not obstruct the visual control of the contents.</a:t>
            </a:r>
          </a:p>
          <a:p>
            <a:pPr fontAlgn="base"/>
            <a:r>
              <a:rPr lang="en-US" sz="2400" b="1" dirty="0">
                <a:solidFill>
                  <a:srgbClr val="FF0000"/>
                </a:solidFill>
                <a:effectLst>
                  <a:outerShdw blurRad="38100" dist="38100" dir="2700000" algn="tl">
                    <a:srgbClr val="000000">
                      <a:alpha val="43137"/>
                    </a:srgbClr>
                  </a:outerShdw>
                </a:effectLst>
                <a:latin typeface="Helvetica Neue"/>
              </a:rPr>
              <a:t>The cork material must be strong and resilient enough to allow the collection of the contents without removing the cork and separating its particles and sealing the vessel after removing the needle.</a:t>
            </a:r>
            <a:endParaRPr lang="ru-RU" sz="2400" b="1" i="0" dirty="0">
              <a:solidFill>
                <a:srgbClr val="FF0000"/>
              </a:solidFill>
              <a:effectLst>
                <a:outerShdw blurRad="38100" dist="38100" dir="2700000" algn="tl">
                  <a:srgbClr val="000000">
                    <a:alpha val="43137"/>
                  </a:srgbClr>
                </a:outerShdw>
              </a:effectLst>
              <a:latin typeface="Helvetica Neue"/>
            </a:endParaRPr>
          </a:p>
        </p:txBody>
      </p:sp>
      <p:pic>
        <p:nvPicPr>
          <p:cNvPr id="5" name="Рисунок 4">
            <a:extLst>
              <a:ext uri="{FF2B5EF4-FFF2-40B4-BE49-F238E27FC236}">
                <a16:creationId xmlns:a16="http://schemas.microsoft.com/office/drawing/2014/main" xmlns="" id="{BDEC54EC-1B66-4CFD-90AD-76A22F0DE3EE}"/>
              </a:ext>
            </a:extLst>
          </p:cNvPr>
          <p:cNvPicPr>
            <a:picLocks noChangeAspect="1"/>
          </p:cNvPicPr>
          <p:nvPr/>
        </p:nvPicPr>
        <p:blipFill>
          <a:blip r:embed="rId2" cstate="print"/>
          <a:stretch>
            <a:fillRect/>
          </a:stretch>
        </p:blipFill>
        <p:spPr>
          <a:xfrm>
            <a:off x="7780178" y="894913"/>
            <a:ext cx="3245292" cy="2748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a:extLst>
              <a:ext uri="{FF2B5EF4-FFF2-40B4-BE49-F238E27FC236}">
                <a16:creationId xmlns:a16="http://schemas.microsoft.com/office/drawing/2014/main" xmlns="" id="{90CC5162-24DA-4667-8FF3-E5B95D17D3B7}"/>
              </a:ext>
            </a:extLst>
          </p:cNvPr>
          <p:cNvPicPr>
            <a:picLocks noChangeAspect="1"/>
          </p:cNvPicPr>
          <p:nvPr/>
        </p:nvPicPr>
        <p:blipFill>
          <a:blip r:embed="rId3" cstate="print"/>
          <a:stretch>
            <a:fillRect/>
          </a:stretch>
        </p:blipFill>
        <p:spPr>
          <a:xfrm>
            <a:off x="7948153" y="3643793"/>
            <a:ext cx="2909341" cy="2909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004501527"/>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2A27501-D262-4EA7-A1AA-80B8A581BFDB}"/>
              </a:ext>
            </a:extLst>
          </p:cNvPr>
          <p:cNvSpPr/>
          <p:nvPr/>
        </p:nvSpPr>
        <p:spPr>
          <a:xfrm>
            <a:off x="3647991" y="0"/>
            <a:ext cx="4686155"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Transparency</a:t>
            </a:r>
            <a:endParaRPr lang="ru-RU"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extBox 5">
            <a:extLst>
              <a:ext uri="{FF2B5EF4-FFF2-40B4-BE49-F238E27FC236}">
                <a16:creationId xmlns:a16="http://schemas.microsoft.com/office/drawing/2014/main" xmlns="" id="{E082B353-F7A1-4F92-912F-6159982AAB0E}"/>
              </a:ext>
            </a:extLst>
          </p:cNvPr>
          <p:cNvSpPr txBox="1"/>
          <p:nvPr/>
        </p:nvSpPr>
        <p:spPr>
          <a:xfrm>
            <a:off x="758253" y="923330"/>
            <a:ext cx="11433747" cy="954107"/>
          </a:xfrm>
          <a:prstGeom prst="rect">
            <a:avLst/>
          </a:prstGeom>
          <a:noFill/>
        </p:spPr>
        <p:txBody>
          <a:bodyPr wrap="square">
            <a:spAutoFit/>
          </a:bodyPr>
          <a:lstStyle/>
          <a:p>
            <a:r>
              <a:rPr lang="en-US" sz="2800" dirty="0">
                <a:solidFill>
                  <a:srgbClr val="000000"/>
                </a:solidFill>
                <a:latin typeface="Helvetica Neue"/>
              </a:rPr>
              <a:t>Solutions should be clear compared to water for injection or an appropriate solvent, unless otherwise indicated in private articles.</a:t>
            </a:r>
            <a:endParaRPr lang="ru-RU" sz="2800" dirty="0"/>
          </a:p>
        </p:txBody>
      </p:sp>
      <p:pic>
        <p:nvPicPr>
          <p:cNvPr id="7" name="Рисунок 6">
            <a:extLst>
              <a:ext uri="{FF2B5EF4-FFF2-40B4-BE49-F238E27FC236}">
                <a16:creationId xmlns:a16="http://schemas.microsoft.com/office/drawing/2014/main" xmlns="" id="{C653FF65-8136-4087-BBC4-FC1DD1FB5DA1}"/>
              </a:ext>
            </a:extLst>
          </p:cNvPr>
          <p:cNvPicPr>
            <a:picLocks noChangeAspect="1"/>
          </p:cNvPicPr>
          <p:nvPr/>
        </p:nvPicPr>
        <p:blipFill>
          <a:blip r:embed="rId2" cstate="print"/>
          <a:stretch>
            <a:fillRect/>
          </a:stretch>
        </p:blipFill>
        <p:spPr>
          <a:xfrm>
            <a:off x="578370" y="2757183"/>
            <a:ext cx="5377479" cy="35849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Рисунок 7">
            <a:extLst>
              <a:ext uri="{FF2B5EF4-FFF2-40B4-BE49-F238E27FC236}">
                <a16:creationId xmlns:a16="http://schemas.microsoft.com/office/drawing/2014/main" xmlns="" id="{6B621BC2-BFBD-41DE-AD36-93EF9EC6CF67}"/>
              </a:ext>
            </a:extLst>
          </p:cNvPr>
          <p:cNvPicPr>
            <a:picLocks noChangeAspect="1"/>
          </p:cNvPicPr>
          <p:nvPr/>
        </p:nvPicPr>
        <p:blipFill>
          <a:blip r:embed="rId3" cstate="print"/>
          <a:stretch>
            <a:fillRect/>
          </a:stretch>
        </p:blipFill>
        <p:spPr>
          <a:xfrm>
            <a:off x="6475127" y="2757184"/>
            <a:ext cx="4895746" cy="35849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104074339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B3668FF-029D-4A1E-B5E7-AE858E9A8484}"/>
              </a:ext>
            </a:extLst>
          </p:cNvPr>
          <p:cNvSpPr/>
          <p:nvPr/>
        </p:nvSpPr>
        <p:spPr>
          <a:xfrm>
            <a:off x="4141499" y="149184"/>
            <a:ext cx="3339376"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latin typeface="Helvetica Neue"/>
              </a:rPr>
              <a:t>Coloration</a:t>
            </a:r>
            <a:endParaRPr lang="ru-RU" sz="5400" dirty="0">
              <a:ln w="0"/>
              <a:solidFill>
                <a:schemeClr val="accent1"/>
              </a:solidFill>
              <a:effectLst>
                <a:outerShdw blurRad="38100" dist="25400" dir="5400000" algn="ctr" rotWithShape="0">
                  <a:srgbClr val="6E747A">
                    <a:alpha val="43000"/>
                  </a:srgbClr>
                </a:outerShdw>
              </a:effectLst>
            </a:endParaRPr>
          </a:p>
        </p:txBody>
      </p:sp>
      <p:sp>
        <p:nvSpPr>
          <p:cNvPr id="4" name="TextBox 3">
            <a:extLst>
              <a:ext uri="{FF2B5EF4-FFF2-40B4-BE49-F238E27FC236}">
                <a16:creationId xmlns:a16="http://schemas.microsoft.com/office/drawing/2014/main" xmlns="" id="{B6D77091-6E09-4E61-B8F5-C7D6CB350075}"/>
              </a:ext>
            </a:extLst>
          </p:cNvPr>
          <p:cNvSpPr txBox="1"/>
          <p:nvPr/>
        </p:nvSpPr>
        <p:spPr>
          <a:xfrm>
            <a:off x="356640" y="1072514"/>
            <a:ext cx="11835360" cy="1200329"/>
          </a:xfrm>
          <a:prstGeom prst="rect">
            <a:avLst/>
          </a:prstGeom>
          <a:noFill/>
        </p:spPr>
        <p:txBody>
          <a:bodyPr wrap="square">
            <a:spAutoFit/>
          </a:bodyPr>
          <a:lstStyle/>
          <a:p>
            <a:r>
              <a:rPr lang="en-US" sz="2400" b="1" dirty="0">
                <a:solidFill>
                  <a:srgbClr val="000000"/>
                </a:solidFill>
                <a:effectLst>
                  <a:outerShdw blurRad="38100" dist="38100" dir="2700000" algn="tl">
                    <a:srgbClr val="000000">
                      <a:alpha val="43137"/>
                    </a:srgbClr>
                  </a:outerShdw>
                </a:effectLst>
                <a:latin typeface="Helvetica Neue"/>
              </a:rPr>
              <a:t>The color of drugs for parenteral use is determined by comparison with color standards in accordance with the article "Determination of the color of liquids" or the instructions of private articles.</a:t>
            </a:r>
            <a:endParaRPr lang="ru-RU" sz="2400" b="1" dirty="0">
              <a:effectLst>
                <a:outerShdw blurRad="38100" dist="38100" dir="2700000" algn="tl">
                  <a:srgbClr val="000000">
                    <a:alpha val="43137"/>
                  </a:srgbClr>
                </a:outerShdw>
              </a:effectLst>
            </a:endParaRPr>
          </a:p>
        </p:txBody>
      </p:sp>
      <p:pic>
        <p:nvPicPr>
          <p:cNvPr id="5" name="Рисунок 4">
            <a:extLst>
              <a:ext uri="{FF2B5EF4-FFF2-40B4-BE49-F238E27FC236}">
                <a16:creationId xmlns:a16="http://schemas.microsoft.com/office/drawing/2014/main" xmlns="" id="{F39342EF-8B37-4BF7-8FBD-50F70079B169}"/>
              </a:ext>
            </a:extLst>
          </p:cNvPr>
          <p:cNvPicPr>
            <a:picLocks noChangeAspect="1"/>
          </p:cNvPicPr>
          <p:nvPr/>
        </p:nvPicPr>
        <p:blipFill>
          <a:blip r:embed="rId2" cstate="print"/>
          <a:stretch>
            <a:fillRect/>
          </a:stretch>
        </p:blipFill>
        <p:spPr>
          <a:xfrm>
            <a:off x="356640" y="2992275"/>
            <a:ext cx="5604992" cy="371654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Рисунок 5">
            <a:extLst>
              <a:ext uri="{FF2B5EF4-FFF2-40B4-BE49-F238E27FC236}">
                <a16:creationId xmlns:a16="http://schemas.microsoft.com/office/drawing/2014/main" xmlns="" id="{56B9874B-4F66-4543-AFDA-226D61F29346}"/>
              </a:ext>
            </a:extLst>
          </p:cNvPr>
          <p:cNvPicPr>
            <a:picLocks noChangeAspect="1"/>
          </p:cNvPicPr>
          <p:nvPr/>
        </p:nvPicPr>
        <p:blipFill>
          <a:blip r:embed="rId3" cstate="print"/>
          <a:stretch>
            <a:fillRect/>
          </a:stretch>
        </p:blipFill>
        <p:spPr>
          <a:xfrm>
            <a:off x="6096000" y="2992275"/>
            <a:ext cx="5394462" cy="359630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xmlns="" val="327718038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DCA37645-7300-4736-89F6-A5D80C93C9C9}"/>
              </a:ext>
            </a:extLst>
          </p:cNvPr>
          <p:cNvSpPr/>
          <p:nvPr/>
        </p:nvSpPr>
        <p:spPr>
          <a:xfrm>
            <a:off x="502160" y="0"/>
            <a:ext cx="11187678" cy="923330"/>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latin typeface="Helvetica Neue"/>
              </a:rPr>
              <a:t>The volume of injection solutions</a:t>
            </a:r>
            <a:endParaRPr lang="ru-RU" sz="5400" b="1" dirty="0">
              <a:ln w="6600">
                <a:solidFill>
                  <a:schemeClr val="accent2"/>
                </a:solidFill>
                <a:prstDash val="solid"/>
              </a:ln>
              <a:solidFill>
                <a:srgbClr val="FFFFFF"/>
              </a:solidFill>
              <a:effectLst>
                <a:outerShdw dist="38100" dir="2700000" algn="tl" rotWithShape="0">
                  <a:schemeClr val="accent2"/>
                </a:outerShdw>
              </a:effectLst>
            </a:endParaRPr>
          </a:p>
        </p:txBody>
      </p:sp>
      <p:graphicFrame>
        <p:nvGraphicFramePr>
          <p:cNvPr id="5" name="Таблица 4">
            <a:extLst>
              <a:ext uri="{FF2B5EF4-FFF2-40B4-BE49-F238E27FC236}">
                <a16:creationId xmlns:a16="http://schemas.microsoft.com/office/drawing/2014/main" xmlns="" id="{7C2EFF28-D899-45AA-84FF-B34A538773DB}"/>
              </a:ext>
            </a:extLst>
          </p:cNvPr>
          <p:cNvGraphicFramePr/>
          <p:nvPr>
            <p:extLst>
              <p:ext uri="{D42A27DB-BD31-4B8C-83A1-F6EECF244321}">
                <p14:modId xmlns:p14="http://schemas.microsoft.com/office/powerpoint/2010/main" xmlns="" val="3739567035"/>
              </p:ext>
            </p:extLst>
          </p:nvPr>
        </p:nvGraphicFramePr>
        <p:xfrm>
          <a:off x="182136" y="955623"/>
          <a:ext cx="7433114" cy="5571644"/>
        </p:xfrm>
        <a:graphic>
          <a:graphicData uri="http://schemas.openxmlformats.org/drawingml/2006/table">
            <a:tbl>
              <a:tblPr/>
              <a:tblGrid>
                <a:gridCol w="870262">
                  <a:extLst>
                    <a:ext uri="{9D8B030D-6E8A-4147-A177-3AD203B41FA5}">
                      <a16:colId xmlns:a16="http://schemas.microsoft.com/office/drawing/2014/main" xmlns="" val="309278240"/>
                    </a:ext>
                  </a:extLst>
                </a:gridCol>
                <a:gridCol w="870262">
                  <a:extLst>
                    <a:ext uri="{9D8B030D-6E8A-4147-A177-3AD203B41FA5}">
                      <a16:colId xmlns:a16="http://schemas.microsoft.com/office/drawing/2014/main" xmlns="" val="3411609249"/>
                    </a:ext>
                  </a:extLst>
                </a:gridCol>
                <a:gridCol w="2846295">
                  <a:extLst>
                    <a:ext uri="{9D8B030D-6E8A-4147-A177-3AD203B41FA5}">
                      <a16:colId xmlns:a16="http://schemas.microsoft.com/office/drawing/2014/main" xmlns="" val="3742582999"/>
                    </a:ext>
                  </a:extLst>
                </a:gridCol>
                <a:gridCol w="2846295">
                  <a:extLst>
                    <a:ext uri="{9D8B030D-6E8A-4147-A177-3AD203B41FA5}">
                      <a16:colId xmlns:a16="http://schemas.microsoft.com/office/drawing/2014/main" xmlns="" val="2630533752"/>
                    </a:ext>
                  </a:extLst>
                </a:gridCol>
              </a:tblGrid>
              <a:tr h="1176138">
                <a:tc>
                  <a:txBody>
                    <a:bodyPr/>
                    <a:lstStyle/>
                    <a:p>
                      <a:pPr algn="l" fontAlgn="base">
                        <a:spcBef>
                          <a:spcPts val="0"/>
                        </a:spcBef>
                        <a:spcAft>
                          <a:spcPts val="0"/>
                        </a:spcAft>
                      </a:pPr>
                      <a:r>
                        <a:rPr lang="en-US" sz="1700" b="1" i="0" u="none" strike="noStrike" dirty="0">
                          <a:effectLst/>
                          <a:latin typeface="Arial" panose="020B0604020202020204" pitchFamily="34" charset="0"/>
                        </a:rPr>
                        <a:t>Nominal</a:t>
                      </a:r>
                    </a:p>
                    <a:p>
                      <a:pPr algn="l" fontAlgn="base">
                        <a:spcBef>
                          <a:spcPts val="0"/>
                        </a:spcBef>
                        <a:spcAft>
                          <a:spcPts val="0"/>
                        </a:spcAft>
                      </a:pPr>
                      <a:r>
                        <a:rPr lang="en-US" sz="1700" b="1" i="0" u="none" strike="noStrike" dirty="0" err="1">
                          <a:effectLst/>
                          <a:latin typeface="Arial" panose="020B0604020202020204" pitchFamily="34" charset="0"/>
                        </a:rPr>
                        <a:t>ny</a:t>
                      </a:r>
                      <a:endParaRPr lang="en-US" sz="1700" b="1" i="0" u="none" strike="noStrike" dirty="0">
                        <a:effectLst/>
                        <a:latin typeface="Arial" panose="020B0604020202020204" pitchFamily="34" charset="0"/>
                      </a:endParaRPr>
                    </a:p>
                    <a:p>
                      <a:pPr algn="l" fontAlgn="base">
                        <a:spcBef>
                          <a:spcPts val="0"/>
                        </a:spcBef>
                        <a:spcAft>
                          <a:spcPts val="0"/>
                        </a:spcAft>
                      </a:pPr>
                      <a:r>
                        <a:rPr lang="en-US" sz="1700" b="1" i="0" u="none" strike="noStrike" dirty="0">
                          <a:effectLst/>
                          <a:latin typeface="Arial" panose="020B0604020202020204" pitchFamily="34" charset="0"/>
                        </a:rPr>
                        <a:t>volume</a:t>
                      </a:r>
                      <a:r>
                        <a:rPr lang="ru-RU" sz="1700" b="1" i="0" u="none" strike="noStrike" dirty="0">
                          <a:effectLst/>
                          <a:latin typeface="Arial" panose="020B0604020202020204" pitchFamily="34" charset="0"/>
                        </a:rPr>
                        <a:t>, </a:t>
                      </a:r>
                      <a:r>
                        <a:rPr lang="en-US" sz="1700" b="1" i="0" u="none" strike="noStrike" dirty="0">
                          <a:effectLst/>
                          <a:latin typeface="Arial" panose="020B0604020202020204" pitchFamily="34" charset="0"/>
                        </a:rPr>
                        <a:t>ml</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en-US" sz="1700" b="1" i="0" u="none" strike="noStrike" dirty="0">
                          <a:effectLst/>
                          <a:latin typeface="Arial" panose="020B0604020202020204" pitchFamily="34" charset="0"/>
                        </a:rPr>
                        <a:t>filling volume, ml</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en-US" sz="1700" b="1" i="0" u="none" strike="noStrike" dirty="0">
                          <a:effectLst/>
                          <a:latin typeface="Arial" panose="020B0604020202020204" pitchFamily="34" charset="0"/>
                        </a:rPr>
                        <a:t>Number of vessels</a:t>
                      </a:r>
                    </a:p>
                    <a:p>
                      <a:pPr algn="l" fontAlgn="base">
                        <a:spcBef>
                          <a:spcPts val="0"/>
                        </a:spcBef>
                        <a:spcAft>
                          <a:spcPts val="0"/>
                        </a:spcAft>
                      </a:pPr>
                      <a:r>
                        <a:rPr lang="en-US" sz="1700" b="1" i="0" u="none" strike="noStrike" dirty="0">
                          <a:effectLst/>
                          <a:latin typeface="Arial" panose="020B0604020202020204" pitchFamily="34" charset="0"/>
                        </a:rPr>
                        <a:t>for control</a:t>
                      </a:r>
                    </a:p>
                    <a:p>
                      <a:pPr algn="l" fontAlgn="base">
                        <a:spcBef>
                          <a:spcPts val="0"/>
                        </a:spcBef>
                        <a:spcAft>
                          <a:spcPts val="0"/>
                        </a:spcAft>
                      </a:pPr>
                      <a:r>
                        <a:rPr lang="en-US" sz="1700" b="1" i="0" u="none" strike="noStrike" dirty="0">
                          <a:effectLst/>
                          <a:latin typeface="Arial" panose="020B0604020202020204" pitchFamily="34" charset="0"/>
                        </a:rPr>
                        <a:t>filling, pcs</a:t>
                      </a:r>
                      <a:r>
                        <a:rPr lang="ru-RU" sz="1700" b="1" i="0" u="none" strike="noStrike" dirty="0">
                          <a:effectLst/>
                          <a:latin typeface="Arial" panose="020B0604020202020204" pitchFamily="34" charset="0"/>
                        </a:rPr>
                        <a:t>.</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2"/>
                    </a:solidFill>
                  </a:tcPr>
                </a:tc>
                <a:tc>
                  <a:txBody>
                    <a:bodyPr/>
                    <a:lstStyle/>
                    <a:p>
                      <a:pPr algn="l" fontAlgn="t">
                        <a:spcBef>
                          <a:spcPts val="0"/>
                        </a:spcBef>
                        <a:spcAft>
                          <a:spcPts val="0"/>
                        </a:spcAft>
                      </a:pPr>
                      <a:endParaRPr lang="ru-RU" sz="1700" b="0" i="0" u="none" strike="noStrike">
                        <a:effectLst/>
                        <a:latin typeface="Arial" panose="020B0604020202020204" pitchFamily="34" charset="0"/>
                      </a:endParaRPr>
                    </a:p>
                  </a:txBody>
                  <a:tcPr marL="84084" marR="84084" marT="42042" marB="42042">
                    <a:lnL>
                      <a:noFill/>
                    </a:lnL>
                    <a:lnR>
                      <a:noFill/>
                    </a:lnR>
                    <a:lnT>
                      <a:noFill/>
                    </a:lnT>
                    <a:lnB>
                      <a:noFill/>
                    </a:lnB>
                    <a:solidFill>
                      <a:schemeClr val="bg2"/>
                    </a:solidFill>
                  </a:tcPr>
                </a:tc>
                <a:extLst>
                  <a:ext uri="{0D108BD9-81ED-4DB2-BD59-A6C34878D82A}">
                    <a16:rowId xmlns:a16="http://schemas.microsoft.com/office/drawing/2014/main" xmlns="" val="2679020659"/>
                  </a:ext>
                </a:extLst>
              </a:tr>
              <a:tr h="947105">
                <a:tc>
                  <a:txBody>
                    <a:bodyPr/>
                    <a:lstStyle/>
                    <a:p>
                      <a:pPr algn="l" fontAlgn="base">
                        <a:spcBef>
                          <a:spcPts val="0"/>
                        </a:spcBef>
                        <a:spcAft>
                          <a:spcPts val="0"/>
                        </a:spcAft>
                      </a:pPr>
                      <a:r>
                        <a:rPr lang="en-US" sz="1700" b="1" i="0" u="none" strike="noStrike" dirty="0">
                          <a:effectLst/>
                          <a:latin typeface="Arial" panose="020B0604020202020204" pitchFamily="34" charset="0"/>
                        </a:rPr>
                        <a:t>non-viscous</a:t>
                      </a:r>
                    </a:p>
                    <a:p>
                      <a:pPr algn="l" fontAlgn="base">
                        <a:spcBef>
                          <a:spcPts val="0"/>
                        </a:spcBef>
                        <a:spcAft>
                          <a:spcPts val="0"/>
                        </a:spcAft>
                      </a:pPr>
                      <a:r>
                        <a:rPr lang="en-US" sz="1700" b="1" i="0" u="none" strike="noStrike" dirty="0">
                          <a:effectLst/>
                          <a:latin typeface="Arial" panose="020B0604020202020204" pitchFamily="34" charset="0"/>
                        </a:rPr>
                        <a:t>solutions</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en-US" sz="1700" b="1" i="0" u="none" strike="noStrike" dirty="0">
                          <a:effectLst/>
                          <a:latin typeface="Arial" panose="020B0604020202020204" pitchFamily="34" charset="0"/>
                        </a:rPr>
                        <a:t>viscous</a:t>
                      </a:r>
                    </a:p>
                    <a:p>
                      <a:pPr algn="l" fontAlgn="base">
                        <a:spcBef>
                          <a:spcPts val="0"/>
                        </a:spcBef>
                        <a:spcAft>
                          <a:spcPts val="0"/>
                        </a:spcAft>
                      </a:pPr>
                      <a:r>
                        <a:rPr lang="en-US" sz="1700" b="1" i="0" u="none" strike="noStrike" dirty="0">
                          <a:effectLst/>
                          <a:latin typeface="Arial" panose="020B0604020202020204" pitchFamily="34" charset="0"/>
                        </a:rPr>
                        <a:t>solutions</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t">
                        <a:spcBef>
                          <a:spcPts val="0"/>
                        </a:spcBef>
                        <a:spcAft>
                          <a:spcPts val="0"/>
                        </a:spcAft>
                      </a:pPr>
                      <a:endParaRPr lang="ru-RU" sz="1700" b="0" i="0" u="none" strike="noStrike" dirty="0">
                        <a:effectLst/>
                        <a:latin typeface="Arial" panose="020B0604020202020204" pitchFamily="34" charset="0"/>
                      </a:endParaRPr>
                    </a:p>
                  </a:txBody>
                  <a:tcPr marL="84084" marR="84084" marT="42042" marB="42042">
                    <a:lnL>
                      <a:noFill/>
                    </a:lnL>
                    <a:lnR>
                      <a:noFill/>
                    </a:lnR>
                    <a:lnT w="9525" cap="flat" cmpd="sng" algn="ctr">
                      <a:solidFill>
                        <a:srgbClr val="DDDDDD"/>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t">
                        <a:spcBef>
                          <a:spcPts val="0"/>
                        </a:spcBef>
                        <a:spcAft>
                          <a:spcPts val="0"/>
                        </a:spcAft>
                      </a:pPr>
                      <a:endParaRPr lang="ru-RU" sz="1700" b="0" i="0" u="none" strike="noStrike">
                        <a:effectLst/>
                        <a:latin typeface="Arial" panose="020B0604020202020204" pitchFamily="34" charset="0"/>
                      </a:endParaRPr>
                    </a:p>
                  </a:txBody>
                  <a:tcPr marL="84084" marR="84084" marT="42042" marB="42042">
                    <a:lnL>
                      <a:noFill/>
                    </a:lnL>
                    <a:lnR>
                      <a:noFill/>
                    </a:lnR>
                    <a:lnT>
                      <a:noFill/>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2763200845"/>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1,0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1,10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1,15</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380371951"/>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2,0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2,15</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2,25</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2623566735"/>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5,0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5,30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5,50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420624401"/>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10,0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10,50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10,70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3043894465"/>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20,0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20,60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20,90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10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extLst>
                  <a:ext uri="{0D108BD9-81ED-4DB2-BD59-A6C34878D82A}">
                    <a16:rowId xmlns:a16="http://schemas.microsoft.com/office/drawing/2014/main" xmlns="" val="2525445618"/>
                  </a:ext>
                </a:extLst>
              </a:tr>
              <a:tr h="260004">
                <a:tc>
                  <a:txBody>
                    <a:bodyPr/>
                    <a:lstStyle/>
                    <a:p>
                      <a:pPr algn="l" fontAlgn="base">
                        <a:spcBef>
                          <a:spcPts val="0"/>
                        </a:spcBef>
                        <a:spcAft>
                          <a:spcPts val="0"/>
                        </a:spcAft>
                      </a:pPr>
                      <a:r>
                        <a:rPr lang="ru-RU" sz="1700" b="0" i="0" u="none" strike="noStrike">
                          <a:effectLst/>
                          <a:latin typeface="Arial" panose="020B0604020202020204" pitchFamily="34" charset="0"/>
                        </a:rPr>
                        <a:t>50,0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51,0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51,50</a:t>
                      </a:r>
                    </a:p>
                  </a:txBody>
                  <a:tcPr marL="17517" marR="17517" marT="17517" marB="17517">
                    <a:lnL>
                      <a:noFill/>
                    </a:lnL>
                    <a:lnR>
                      <a:noFill/>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ru-RU" sz="1700" b="0" i="0" u="none" strike="noStrike">
                          <a:effectLst/>
                          <a:latin typeface="Arial" panose="020B0604020202020204" pitchFamily="34" charset="0"/>
                        </a:rPr>
                        <a:t>5</a:t>
                      </a:r>
                    </a:p>
                  </a:txBody>
                  <a:tcPr marL="17517" marR="17517" marT="17517" marB="17517">
                    <a:lnL>
                      <a:noFill/>
                    </a:lnL>
                    <a:lnR>
                      <a:noFill/>
                    </a:lnR>
                    <a:lnT w="12700" cap="flat" cmpd="sng" algn="ctr">
                      <a:solidFill>
                        <a:srgbClr val="E7E7E7"/>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2"/>
                    </a:solidFill>
                  </a:tcPr>
                </a:tc>
                <a:extLst>
                  <a:ext uri="{0D108BD9-81ED-4DB2-BD59-A6C34878D82A}">
                    <a16:rowId xmlns:a16="http://schemas.microsoft.com/office/drawing/2014/main" xmlns="" val="1563473460"/>
                  </a:ext>
                </a:extLst>
              </a:tr>
              <a:tr h="1405172">
                <a:tc>
                  <a:txBody>
                    <a:bodyPr/>
                    <a:lstStyle/>
                    <a:p>
                      <a:pPr algn="l" fontAlgn="base">
                        <a:spcBef>
                          <a:spcPts val="0"/>
                        </a:spcBef>
                        <a:spcAft>
                          <a:spcPts val="0"/>
                        </a:spcAft>
                      </a:pPr>
                      <a:r>
                        <a:rPr lang="en-US" sz="1700" b="0" i="0" u="none" strike="noStrike" dirty="0">
                          <a:effectLst/>
                          <a:latin typeface="Arial" panose="020B0604020202020204" pitchFamily="34" charset="0"/>
                        </a:rPr>
                        <a:t>More</a:t>
                      </a:r>
                      <a:r>
                        <a:rPr lang="ru-RU" sz="1700" b="0" i="0" u="none" strike="noStrike" dirty="0">
                          <a:effectLst/>
                          <a:latin typeface="Arial" panose="020B0604020202020204" pitchFamily="34" charset="0"/>
                        </a:rPr>
                        <a:t> 50</a:t>
                      </a:r>
                    </a:p>
                  </a:txBody>
                  <a:tcPr marL="17517" marR="17517" marT="17517" marB="17517">
                    <a:lnL>
                      <a:noFill/>
                    </a:lnL>
                    <a:lnR>
                      <a:noFill/>
                    </a:lnR>
                    <a:lnT w="12700" cap="flat" cmpd="sng" algn="ctr">
                      <a:solidFill>
                        <a:srgbClr val="E7E7E7"/>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en-US" sz="1700" b="0" i="0" u="none" strike="noStrike" dirty="0">
                          <a:effectLst/>
                          <a:latin typeface="Arial" panose="020B0604020202020204" pitchFamily="34" charset="0"/>
                        </a:rPr>
                        <a:t>2% more</a:t>
                      </a:r>
                    </a:p>
                    <a:p>
                      <a:pPr algn="l" fontAlgn="base">
                        <a:spcBef>
                          <a:spcPts val="0"/>
                        </a:spcBef>
                        <a:spcAft>
                          <a:spcPts val="0"/>
                        </a:spcAft>
                      </a:pPr>
                      <a:r>
                        <a:rPr lang="en-US" sz="1700" b="0" i="0" u="none" strike="noStrike" dirty="0">
                          <a:effectLst/>
                          <a:latin typeface="Arial" panose="020B0604020202020204" pitchFamily="34" charset="0"/>
                        </a:rPr>
                        <a:t>nominal</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2"/>
                    </a:solidFill>
                  </a:tcPr>
                </a:tc>
                <a:tc>
                  <a:txBody>
                    <a:bodyPr/>
                    <a:lstStyle/>
                    <a:p>
                      <a:pPr algn="l" fontAlgn="base">
                        <a:spcBef>
                          <a:spcPts val="0"/>
                        </a:spcBef>
                        <a:spcAft>
                          <a:spcPts val="0"/>
                        </a:spcAft>
                      </a:pPr>
                      <a:r>
                        <a:rPr lang="en-US" sz="1700" b="0" i="0" u="none" strike="noStrike" dirty="0">
                          <a:effectLst/>
                          <a:latin typeface="Arial" panose="020B0604020202020204" pitchFamily="34" charset="0"/>
                        </a:rPr>
                        <a:t>3% more</a:t>
                      </a:r>
                    </a:p>
                    <a:p>
                      <a:pPr algn="l" fontAlgn="base">
                        <a:spcBef>
                          <a:spcPts val="0"/>
                        </a:spcBef>
                        <a:spcAft>
                          <a:spcPts val="0"/>
                        </a:spcAft>
                      </a:pPr>
                      <a:r>
                        <a:rPr lang="en-US" sz="1700" b="0" i="0" u="none" strike="noStrike" dirty="0">
                          <a:effectLst/>
                          <a:latin typeface="Arial" panose="020B0604020202020204" pitchFamily="34" charset="0"/>
                        </a:rPr>
                        <a:t>nominal</a:t>
                      </a:r>
                      <a:endParaRPr lang="ru-RU" sz="1700" b="0" i="0" u="none" strike="noStrike" dirty="0">
                        <a:effectLst/>
                        <a:latin typeface="Arial" panose="020B0604020202020204" pitchFamily="34" charset="0"/>
                      </a:endParaRPr>
                    </a:p>
                  </a:txBody>
                  <a:tcPr marL="17517" marR="17517" marT="17517" marB="17517">
                    <a:lnL>
                      <a:noFill/>
                    </a:lnL>
                    <a:lnR>
                      <a:noFill/>
                    </a:lnR>
                    <a:lnT w="12700" cap="flat" cmpd="sng" algn="ctr">
                      <a:solidFill>
                        <a:srgbClr val="E7E7E7"/>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2"/>
                    </a:solidFill>
                  </a:tcPr>
                </a:tc>
                <a:tc>
                  <a:txBody>
                    <a:bodyPr/>
                    <a:lstStyle/>
                    <a:p>
                      <a:pPr algn="l" fontAlgn="t">
                        <a:spcBef>
                          <a:spcPts val="0"/>
                        </a:spcBef>
                        <a:spcAft>
                          <a:spcPts val="0"/>
                        </a:spcAft>
                      </a:pPr>
                      <a:endParaRPr lang="ru-RU" sz="1700" b="0" i="0" u="none" strike="noStrike" dirty="0">
                        <a:effectLst/>
                        <a:latin typeface="Arial" panose="020B0604020202020204" pitchFamily="34" charset="0"/>
                      </a:endParaRPr>
                    </a:p>
                  </a:txBody>
                  <a:tcPr marL="84084" marR="84084" marT="42042" marB="42042">
                    <a:lnL>
                      <a:noFill/>
                    </a:lnL>
                    <a:lnR>
                      <a:noFill/>
                    </a:lnR>
                    <a:lnT w="9525" cap="flat" cmpd="sng" algn="ctr">
                      <a:solidFill>
                        <a:srgbClr val="DDDDDD"/>
                      </a:solidFill>
                      <a:prstDash val="solid"/>
                      <a:round/>
                      <a:headEnd type="none" w="med" len="med"/>
                      <a:tailEnd type="none" w="med" len="med"/>
                    </a:lnT>
                    <a:lnB>
                      <a:noFill/>
                    </a:lnB>
                    <a:solidFill>
                      <a:schemeClr val="bg2"/>
                    </a:solidFill>
                  </a:tcPr>
                </a:tc>
                <a:extLst>
                  <a:ext uri="{0D108BD9-81ED-4DB2-BD59-A6C34878D82A}">
                    <a16:rowId xmlns:a16="http://schemas.microsoft.com/office/drawing/2014/main" xmlns="" val="1423067139"/>
                  </a:ext>
                </a:extLst>
              </a:tr>
            </a:tbl>
          </a:graphicData>
        </a:graphic>
      </p:graphicFrame>
      <p:sp>
        <p:nvSpPr>
          <p:cNvPr id="6" name="TextBox 5">
            <a:extLst>
              <a:ext uri="{FF2B5EF4-FFF2-40B4-BE49-F238E27FC236}">
                <a16:creationId xmlns:a16="http://schemas.microsoft.com/office/drawing/2014/main" xmlns="" id="{D2B6C65A-A8C4-4850-A497-B04D8A807623}"/>
              </a:ext>
            </a:extLst>
          </p:cNvPr>
          <p:cNvSpPr txBox="1"/>
          <p:nvPr/>
        </p:nvSpPr>
        <p:spPr>
          <a:xfrm>
            <a:off x="8233347" y="955623"/>
            <a:ext cx="3429002" cy="5262979"/>
          </a:xfrm>
          <a:prstGeom prst="rect">
            <a:avLst/>
          </a:prstGeom>
          <a:noFill/>
        </p:spPr>
        <p:txBody>
          <a:bodyPr wrap="square">
            <a:spAutoFit/>
          </a:bodyPr>
          <a:lstStyle/>
          <a:p>
            <a:pPr fontAlgn="base"/>
            <a:r>
              <a:rPr lang="en-US" sz="2400" dirty="0">
                <a:solidFill>
                  <a:srgbClr val="000000"/>
                </a:solidFill>
                <a:effectLst>
                  <a:outerShdw blurRad="38100" dist="38100" dir="2700000" algn="tl">
                    <a:srgbClr val="000000">
                      <a:alpha val="43137"/>
                    </a:srgbClr>
                  </a:outerShdw>
                </a:effectLst>
                <a:latin typeface="Helvetica Neue"/>
              </a:rPr>
              <a:t>The volume of injection solutions in the vessels must be greater than the nominal.</a:t>
            </a:r>
          </a:p>
          <a:p>
            <a:pPr fontAlgn="base"/>
            <a:r>
              <a:rPr lang="en-US" sz="2400" dirty="0">
                <a:solidFill>
                  <a:srgbClr val="000000"/>
                </a:solidFill>
                <a:effectLst>
                  <a:outerShdw blurRad="38100" dist="38100" dir="2700000" algn="tl">
                    <a:srgbClr val="000000">
                      <a:alpha val="43137"/>
                    </a:srgbClr>
                  </a:outerShdw>
                </a:effectLst>
                <a:latin typeface="Helvetica Neue"/>
              </a:rPr>
              <a:t>In vessels with a capacity of up to 50 ml, the filling is checked with a calibrated syringe, in vessels with a capacity of 50 ml or more - with a calibrated cylinder at a temperature of (20 ± 2) ° C.</a:t>
            </a:r>
            <a:endParaRPr lang="ru-RU" sz="2400" i="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xmlns="" val="353112334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712C943B-6AC2-4263-AA8F-B13750C5D4FC}"/>
              </a:ext>
            </a:extLst>
          </p:cNvPr>
          <p:cNvSpPr/>
          <p:nvPr/>
        </p:nvSpPr>
        <p:spPr>
          <a:xfrm>
            <a:off x="373920" y="472565"/>
            <a:ext cx="11444159" cy="646331"/>
          </a:xfrm>
          <a:prstGeom prst="rect">
            <a:avLst/>
          </a:prstGeom>
          <a:noFill/>
        </p:spPr>
        <p:txBody>
          <a:bodyPr wrap="none" lIns="91440" tIns="45720" rIns="91440" bIns="45720">
            <a:spAutoFit/>
          </a:bodyPr>
          <a:lstStyle/>
          <a:p>
            <a:pPr algn="ctr"/>
            <a:r>
              <a:rPr 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Helvetica Neue"/>
              </a:rPr>
              <a:t>Deviation of the mass of the contents of one vessel</a:t>
            </a:r>
            <a:endParaRPr lang="ru-RU"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TextBox 3">
            <a:extLst>
              <a:ext uri="{FF2B5EF4-FFF2-40B4-BE49-F238E27FC236}">
                <a16:creationId xmlns:a16="http://schemas.microsoft.com/office/drawing/2014/main" xmlns="" id="{B1F91EFA-FBB0-49A4-B8ED-027E9451167E}"/>
              </a:ext>
            </a:extLst>
          </p:cNvPr>
          <p:cNvSpPr txBox="1"/>
          <p:nvPr/>
        </p:nvSpPr>
        <p:spPr>
          <a:xfrm>
            <a:off x="1373944" y="1491788"/>
            <a:ext cx="9924319" cy="4524315"/>
          </a:xfrm>
          <a:prstGeom prst="rect">
            <a:avLst/>
          </a:prstGeom>
          <a:solidFill>
            <a:schemeClr val="bg1">
              <a:lumMod val="85000"/>
            </a:schemeClr>
          </a:solidFill>
        </p:spPr>
        <p:txBody>
          <a:bodyPr wrap="square">
            <a:spAutoFit/>
          </a:bodyPr>
          <a:lstStyle/>
          <a:p>
            <a:pPr fontAlgn="base"/>
            <a:r>
              <a:rPr lang="en-US" sz="2400" dirty="0">
                <a:solidFill>
                  <a:srgbClr val="000000"/>
                </a:solidFill>
                <a:latin typeface="Helvetica Neue"/>
              </a:rPr>
              <a:t>The deviation of the average mass of the contents of 20 containers shall not exceed ± 5% of the nominal quantity indicated in the particular articles.</a:t>
            </a:r>
          </a:p>
          <a:p>
            <a:pPr fontAlgn="base"/>
            <a:r>
              <a:rPr lang="en-US" sz="2400" dirty="0">
                <a:solidFill>
                  <a:srgbClr val="000000"/>
                </a:solidFill>
                <a:latin typeface="Helvetica Neue"/>
              </a:rPr>
              <a:t>For sterile dry medicinal products for injections and suspensions with a container content weight of 0.05 g or less, a dosage uniformity test is performed. The contents of 10 vessels are tested separately according to the quantitative methods specified in the private articles. The content of the active substance should not deviate from the nominal by more than ± 15%. If in no more than one vessel the deviation exceeds ± 15% but not more than ± 25%, an additional test is carried out in 20 vessels. Deviations of the content of the active substance of more than ± 15% should not be in any of the 20 vessels.</a:t>
            </a:r>
            <a:endParaRPr lang="ru-RU" sz="2400" b="0" i="0" dirty="0">
              <a:solidFill>
                <a:srgbClr val="000000"/>
              </a:solidFill>
              <a:effectLst/>
              <a:latin typeface="Helvetica Neue"/>
            </a:endParaRPr>
          </a:p>
        </p:txBody>
      </p:sp>
    </p:spTree>
    <p:extLst>
      <p:ext uri="{BB962C8B-B14F-4D97-AF65-F5344CB8AC3E}">
        <p14:creationId xmlns:p14="http://schemas.microsoft.com/office/powerpoint/2010/main" xmlns="" val="4593751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B6B4671-3A9F-4539-9133-E27EE602E215}"/>
              </a:ext>
            </a:extLst>
          </p:cNvPr>
          <p:cNvSpPr/>
          <p:nvPr/>
        </p:nvSpPr>
        <p:spPr>
          <a:xfrm>
            <a:off x="3849230" y="0"/>
            <a:ext cx="4493539" cy="923330"/>
          </a:xfrm>
          <a:prstGeom prst="rect">
            <a:avLst/>
          </a:prstGeom>
          <a:noFill/>
        </p:spPr>
        <p:txBody>
          <a:bodyPr wrap="none" lIns="91440" tIns="45720" rIns="91440" bIns="45720">
            <a:spAutoFit/>
          </a:bodyPr>
          <a:lstStyle/>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Helvetica Neue"/>
              </a:rPr>
              <a:t>Suspensions</a:t>
            </a:r>
            <a:endParaRPr lang="ru-RU"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4" name="TextBox 3">
            <a:extLst>
              <a:ext uri="{FF2B5EF4-FFF2-40B4-BE49-F238E27FC236}">
                <a16:creationId xmlns:a16="http://schemas.microsoft.com/office/drawing/2014/main" xmlns="" id="{4DDDA334-1893-47AF-A8EA-78EF37B8102F}"/>
              </a:ext>
            </a:extLst>
          </p:cNvPr>
          <p:cNvSpPr txBox="1"/>
          <p:nvPr/>
        </p:nvSpPr>
        <p:spPr>
          <a:xfrm>
            <a:off x="740045" y="1682746"/>
            <a:ext cx="5908728" cy="4524315"/>
          </a:xfrm>
          <a:prstGeom prst="rect">
            <a:avLst/>
          </a:prstGeom>
          <a:solidFill>
            <a:schemeClr val="accent2">
              <a:lumMod val="20000"/>
              <a:lumOff val="80000"/>
            </a:schemeClr>
          </a:solidFill>
        </p:spPr>
        <p:txBody>
          <a:bodyPr wrap="square">
            <a:spAutoFit/>
          </a:bodyPr>
          <a:lstStyle/>
          <a:p>
            <a:r>
              <a:rPr lang="en-US" sz="2400" b="1" dirty="0">
                <a:solidFill>
                  <a:srgbClr val="000000"/>
                </a:solidFill>
                <a:latin typeface="Helvetica Neue"/>
              </a:rPr>
              <a:t>Suspensions for parenteral use after shaking should not separate for at least 5 minutes, unless otherwise indicated in private articles. The suspension should pass freely into the syringe through the # 000 needle, unless otherwise indicated in private articles. The suspensions are not injected into the blood and lymph vessels and the spinal canal; emulsions are not injected into the spinal canal.</a:t>
            </a:r>
            <a:endParaRPr lang="ru-RU" sz="2400" dirty="0"/>
          </a:p>
        </p:txBody>
      </p:sp>
      <p:pic>
        <p:nvPicPr>
          <p:cNvPr id="5" name="Рисунок 4">
            <a:extLst>
              <a:ext uri="{FF2B5EF4-FFF2-40B4-BE49-F238E27FC236}">
                <a16:creationId xmlns:a16="http://schemas.microsoft.com/office/drawing/2014/main" xmlns="" id="{19B88B02-C24E-4569-9AEA-EADE8D4EB28B}"/>
              </a:ext>
            </a:extLst>
          </p:cNvPr>
          <p:cNvPicPr>
            <a:picLocks noChangeAspect="1"/>
          </p:cNvPicPr>
          <p:nvPr/>
        </p:nvPicPr>
        <p:blipFill>
          <a:blip r:embed="rId2" cstate="print"/>
          <a:stretch>
            <a:fillRect/>
          </a:stretch>
        </p:blipFill>
        <p:spPr>
          <a:xfrm>
            <a:off x="7475198" y="858767"/>
            <a:ext cx="3855928" cy="2699993"/>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803115FB-DF55-42FA-93A4-2CF91D7EC42B}"/>
              </a:ext>
            </a:extLst>
          </p:cNvPr>
          <p:cNvPicPr>
            <a:picLocks noChangeAspect="1"/>
          </p:cNvPicPr>
          <p:nvPr/>
        </p:nvPicPr>
        <p:blipFill>
          <a:blip r:embed="rId3" cstate="print"/>
          <a:stretch>
            <a:fillRect/>
          </a:stretch>
        </p:blipFill>
        <p:spPr>
          <a:xfrm>
            <a:off x="7475198" y="3662479"/>
            <a:ext cx="3855928" cy="3195521"/>
          </a:xfrm>
          <a:prstGeom prst="rect">
            <a:avLst/>
          </a:prstGeom>
          <a:ln>
            <a:noFill/>
          </a:ln>
          <a:effectLst>
            <a:softEdge rad="112500"/>
          </a:effectLst>
        </p:spPr>
      </p:pic>
    </p:spTree>
    <p:extLst>
      <p:ext uri="{BB962C8B-B14F-4D97-AF65-F5344CB8AC3E}">
        <p14:creationId xmlns:p14="http://schemas.microsoft.com/office/powerpoint/2010/main" xmlns="" val="1742642432"/>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4"/>
                                        </p:tgtEl>
                                        <p:attrNameLst>
                                          <p:attrName>r</p:attrName>
                                        </p:attrNameLst>
                                      </p:cBhvr>
                                    </p:animRot>
                                    <p:animRot by="-240000">
                                      <p:cBhvr>
                                        <p:cTn id="15" dur="200" fill="hold">
                                          <p:stCondLst>
                                            <p:cond delay="200"/>
                                          </p:stCondLst>
                                        </p:cTn>
                                        <p:tgtEl>
                                          <p:spTgt spid="4"/>
                                        </p:tgtEl>
                                        <p:attrNameLst>
                                          <p:attrName>r</p:attrName>
                                        </p:attrNameLst>
                                      </p:cBhvr>
                                    </p:animRot>
                                    <p:animRot by="240000">
                                      <p:cBhvr>
                                        <p:cTn id="16" dur="200" fill="hold">
                                          <p:stCondLst>
                                            <p:cond delay="400"/>
                                          </p:stCondLst>
                                        </p:cTn>
                                        <p:tgtEl>
                                          <p:spTgt spid="4"/>
                                        </p:tgtEl>
                                        <p:attrNameLst>
                                          <p:attrName>r</p:attrName>
                                        </p:attrNameLst>
                                      </p:cBhvr>
                                    </p:animRot>
                                    <p:animRot by="-240000">
                                      <p:cBhvr>
                                        <p:cTn id="17" dur="200" fill="hold">
                                          <p:stCondLst>
                                            <p:cond delay="600"/>
                                          </p:stCondLst>
                                        </p:cTn>
                                        <p:tgtEl>
                                          <p:spTgt spid="4"/>
                                        </p:tgtEl>
                                        <p:attrNameLst>
                                          <p:attrName>r</p:attrName>
                                        </p:attrNameLst>
                                      </p:cBhvr>
                                    </p:animRot>
                                    <p:animRot by="120000">
                                      <p:cBhvr>
                                        <p:cTn id="18" dur="200" fill="hold">
                                          <p:stCondLst>
                                            <p:cond delay="800"/>
                                          </p:stCondLst>
                                        </p:cTn>
                                        <p:tgtEl>
                                          <p:spTgt spid="4"/>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EB266DC-477E-48D2-A954-F94D3693123A}"/>
              </a:ext>
            </a:extLst>
          </p:cNvPr>
          <p:cNvSpPr/>
          <p:nvPr/>
        </p:nvSpPr>
        <p:spPr>
          <a:xfrm>
            <a:off x="4541468" y="179165"/>
            <a:ext cx="2839239" cy="923330"/>
          </a:xfrm>
          <a:prstGeom prst="rect">
            <a:avLst/>
          </a:prstGeom>
          <a:noFill/>
        </p:spPr>
        <p:txBody>
          <a:bodyPr wrap="none" lIns="91440" tIns="45720" rIns="91440" bIns="45720">
            <a:spAutoFit/>
          </a:bodyPr>
          <a:lstStyle/>
          <a:p>
            <a:pPr algn="ctr"/>
            <a:r>
              <a:rPr lang="en-US" sz="5400" b="1" dirty="0">
                <a:solidFill>
                  <a:srgbClr val="000000"/>
                </a:solidFill>
                <a:latin typeface="Helvetica Neue"/>
              </a:rPr>
              <a:t>Marking</a:t>
            </a:r>
            <a:endParaRPr lang="ru-RU" sz="5400" b="0" cap="none" spc="0" dirty="0">
              <a:ln w="0"/>
              <a:solidFill>
                <a:schemeClr val="tx1"/>
              </a:solidFill>
              <a:effectLst>
                <a:outerShdw blurRad="38100" dist="19050" dir="2700000" algn="tl" rotWithShape="0">
                  <a:schemeClr val="dk1">
                    <a:alpha val="40000"/>
                  </a:schemeClr>
                </a:outerShdw>
              </a:effectLst>
            </a:endParaRPr>
          </a:p>
        </p:txBody>
      </p:sp>
      <p:sp>
        <p:nvSpPr>
          <p:cNvPr id="4" name="TextBox 3">
            <a:extLst>
              <a:ext uri="{FF2B5EF4-FFF2-40B4-BE49-F238E27FC236}">
                <a16:creationId xmlns:a16="http://schemas.microsoft.com/office/drawing/2014/main" xmlns="" id="{D7F29A1B-CD76-4016-8950-FFF065F7FBE8}"/>
              </a:ext>
            </a:extLst>
          </p:cNvPr>
          <p:cNvSpPr txBox="1"/>
          <p:nvPr/>
        </p:nvSpPr>
        <p:spPr>
          <a:xfrm>
            <a:off x="4770619" y="5478506"/>
            <a:ext cx="8495675" cy="1200329"/>
          </a:xfrm>
          <a:prstGeom prst="rect">
            <a:avLst/>
          </a:prstGeom>
          <a:noFill/>
        </p:spPr>
        <p:txBody>
          <a:bodyPr wrap="square">
            <a:spAutoFit/>
          </a:bodyPr>
          <a:lstStyle/>
          <a:p>
            <a:r>
              <a:rPr lang="en-US" sz="2400" dirty="0">
                <a:solidFill>
                  <a:srgbClr val="000000"/>
                </a:solidFill>
                <a:latin typeface="Helvetica Neue"/>
              </a:rPr>
              <a:t>Each ampoule (vessel) indicates the name of the drug, its concentration or activity, volume or weight, and the batch number.</a:t>
            </a:r>
            <a:endParaRPr lang="ru-RU" sz="2400" dirty="0"/>
          </a:p>
        </p:txBody>
      </p:sp>
      <p:pic>
        <p:nvPicPr>
          <p:cNvPr id="5" name="Рисунок 4">
            <a:extLst>
              <a:ext uri="{FF2B5EF4-FFF2-40B4-BE49-F238E27FC236}">
                <a16:creationId xmlns:a16="http://schemas.microsoft.com/office/drawing/2014/main" xmlns="" id="{DA746CD1-6B8E-414D-9B79-0AC00187B505}"/>
              </a:ext>
            </a:extLst>
          </p:cNvPr>
          <p:cNvPicPr>
            <a:picLocks noChangeAspect="1"/>
          </p:cNvPicPr>
          <p:nvPr/>
        </p:nvPicPr>
        <p:blipFill>
          <a:blip r:embed="rId2" cstate="print"/>
          <a:stretch>
            <a:fillRect/>
          </a:stretch>
        </p:blipFill>
        <p:spPr>
          <a:xfrm>
            <a:off x="1199213" y="4373730"/>
            <a:ext cx="2869426" cy="2305105"/>
          </a:xfrm>
          <a:prstGeom prst="rect">
            <a:avLst/>
          </a:prstGeom>
        </p:spPr>
      </p:pic>
      <p:pic>
        <p:nvPicPr>
          <p:cNvPr id="6" name="Рисунок 5">
            <a:extLst>
              <a:ext uri="{FF2B5EF4-FFF2-40B4-BE49-F238E27FC236}">
                <a16:creationId xmlns:a16="http://schemas.microsoft.com/office/drawing/2014/main" xmlns="" id="{DE43D3A4-A8D5-4A06-B01B-27FA1A95E359}"/>
              </a:ext>
            </a:extLst>
          </p:cNvPr>
          <p:cNvPicPr>
            <a:picLocks noChangeAspect="1"/>
          </p:cNvPicPr>
          <p:nvPr/>
        </p:nvPicPr>
        <p:blipFill>
          <a:blip r:embed="rId3" cstate="print"/>
          <a:stretch>
            <a:fillRect/>
          </a:stretch>
        </p:blipFill>
        <p:spPr>
          <a:xfrm>
            <a:off x="4904612" y="1102495"/>
            <a:ext cx="6467475" cy="4229100"/>
          </a:xfrm>
          <a:prstGeom prst="rect">
            <a:avLst/>
          </a:prstGeom>
        </p:spPr>
      </p:pic>
      <p:pic>
        <p:nvPicPr>
          <p:cNvPr id="7" name="Рисунок 6">
            <a:extLst>
              <a:ext uri="{FF2B5EF4-FFF2-40B4-BE49-F238E27FC236}">
                <a16:creationId xmlns:a16="http://schemas.microsoft.com/office/drawing/2014/main" xmlns="" id="{0722FEB0-9D38-4E23-A6D0-F1D77D62D483}"/>
              </a:ext>
            </a:extLst>
          </p:cNvPr>
          <p:cNvPicPr>
            <a:picLocks noChangeAspect="1"/>
          </p:cNvPicPr>
          <p:nvPr/>
        </p:nvPicPr>
        <p:blipFill>
          <a:blip r:embed="rId4" cstate="print"/>
          <a:stretch>
            <a:fillRect/>
          </a:stretch>
        </p:blipFill>
        <p:spPr>
          <a:xfrm>
            <a:off x="1020639" y="1102495"/>
            <a:ext cx="3048000" cy="3048000"/>
          </a:xfrm>
          <a:prstGeom prst="rect">
            <a:avLst/>
          </a:prstGeom>
        </p:spPr>
      </p:pic>
    </p:spTree>
    <p:extLst>
      <p:ext uri="{BB962C8B-B14F-4D97-AF65-F5344CB8AC3E}">
        <p14:creationId xmlns:p14="http://schemas.microsoft.com/office/powerpoint/2010/main" xmlns="" val="15452898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BF31849-9A08-46D0-AD31-05743C00EB38}"/>
              </a:ext>
            </a:extLst>
          </p:cNvPr>
          <p:cNvSpPr/>
          <p:nvPr/>
        </p:nvSpPr>
        <p:spPr>
          <a:xfrm>
            <a:off x="4714852" y="179165"/>
            <a:ext cx="2762295"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chemeClr val="accent4"/>
                </a:solidFill>
                <a:latin typeface="Helvetica Neue"/>
              </a:rPr>
              <a:t>Storage</a:t>
            </a:r>
            <a:endParaRPr lang="ru-RU" sz="5400" b="1" dirty="0">
              <a:ln/>
              <a:solidFill>
                <a:schemeClr val="accent4"/>
              </a:solidFill>
            </a:endParaRPr>
          </a:p>
        </p:txBody>
      </p:sp>
      <p:sp>
        <p:nvSpPr>
          <p:cNvPr id="4" name="TextBox 3">
            <a:extLst>
              <a:ext uri="{FF2B5EF4-FFF2-40B4-BE49-F238E27FC236}">
                <a16:creationId xmlns:a16="http://schemas.microsoft.com/office/drawing/2014/main" xmlns="" id="{ADE07966-B7FE-4648-91C5-60E3021DAFA5}"/>
              </a:ext>
            </a:extLst>
          </p:cNvPr>
          <p:cNvSpPr txBox="1"/>
          <p:nvPr/>
        </p:nvSpPr>
        <p:spPr>
          <a:xfrm>
            <a:off x="5636302" y="3816513"/>
            <a:ext cx="6555698" cy="2308324"/>
          </a:xfrm>
          <a:prstGeom prst="rect">
            <a:avLst/>
          </a:prstGeom>
          <a:noFill/>
        </p:spPr>
        <p:txBody>
          <a:bodyPr wrap="square">
            <a:spAutoFit/>
          </a:bodyPr>
          <a:lstStyle/>
          <a:p>
            <a:r>
              <a:rPr lang="en-US" sz="3600" dirty="0">
                <a:solidFill>
                  <a:srgbClr val="000000"/>
                </a:solidFill>
                <a:latin typeface="Helvetica Neue"/>
              </a:rPr>
              <a:t>In packaging that ensures the stability of the drug during the expiration date specified in the private articles</a:t>
            </a:r>
            <a:endParaRPr lang="ru-RU" sz="3600" dirty="0"/>
          </a:p>
        </p:txBody>
      </p:sp>
      <p:pic>
        <p:nvPicPr>
          <p:cNvPr id="5" name="Рисунок 4">
            <a:extLst>
              <a:ext uri="{FF2B5EF4-FFF2-40B4-BE49-F238E27FC236}">
                <a16:creationId xmlns:a16="http://schemas.microsoft.com/office/drawing/2014/main" xmlns="" id="{6C4E4499-A0C3-4BF0-B897-16E62EBAF16D}"/>
              </a:ext>
            </a:extLst>
          </p:cNvPr>
          <p:cNvPicPr>
            <a:picLocks noChangeAspect="1"/>
          </p:cNvPicPr>
          <p:nvPr/>
        </p:nvPicPr>
        <p:blipFill>
          <a:blip r:embed="rId2" cstate="print"/>
          <a:stretch>
            <a:fillRect/>
          </a:stretch>
        </p:blipFill>
        <p:spPr>
          <a:xfrm>
            <a:off x="868406" y="1470553"/>
            <a:ext cx="3943437" cy="490957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Рисунок 5">
            <a:extLst>
              <a:ext uri="{FF2B5EF4-FFF2-40B4-BE49-F238E27FC236}">
                <a16:creationId xmlns:a16="http://schemas.microsoft.com/office/drawing/2014/main" xmlns="" id="{6B7F2E03-9EAD-4DF9-A9C6-6CD632064126}"/>
              </a:ext>
            </a:extLst>
          </p:cNvPr>
          <p:cNvPicPr>
            <a:picLocks noChangeAspect="1"/>
          </p:cNvPicPr>
          <p:nvPr/>
        </p:nvPicPr>
        <p:blipFill>
          <a:blip r:embed="rId3" cstate="print"/>
          <a:stretch>
            <a:fillRect/>
          </a:stretch>
        </p:blipFill>
        <p:spPr>
          <a:xfrm>
            <a:off x="6447521" y="1143272"/>
            <a:ext cx="3943436" cy="26324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xmlns="" val="1879278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B2D0C62-F8FB-46D5-817E-037F0C81E99A}"/>
              </a:ext>
            </a:extLst>
          </p:cNvPr>
          <p:cNvSpPr/>
          <p:nvPr/>
        </p:nvSpPr>
        <p:spPr>
          <a:xfrm>
            <a:off x="2745152" y="2967335"/>
            <a:ext cx="6701706" cy="923330"/>
          </a:xfrm>
          <a:prstGeom prst="rect">
            <a:avLst/>
          </a:prstGeom>
          <a:noFill/>
        </p:spPr>
        <p:txBody>
          <a:bodyPr wrap="none" lIns="91440" tIns="45720" rIns="91440" bIns="45720">
            <a:spAutoFit/>
          </a:bodyPr>
          <a:lstStyle/>
          <a:p>
            <a:pPr algn="ctr"/>
            <a:r>
              <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Thanks for attention!!!</a:t>
            </a:r>
            <a:endParaRPr lang="ru-RU"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xmlns="" val="23746733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997</Words>
  <Application>Microsoft Office PowerPoint</Application>
  <PresentationFormat>Произвольный</PresentationFormat>
  <Paragraphs>81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User</cp:lastModifiedBy>
  <cp:revision>5</cp:revision>
  <dcterms:created xsi:type="dcterms:W3CDTF">2020-11-05T17:35:02Z</dcterms:created>
  <dcterms:modified xsi:type="dcterms:W3CDTF">2021-01-11T19:02:02Z</dcterms:modified>
</cp:coreProperties>
</file>