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8"/>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2" r:id="rId16"/>
    <p:sldId id="273"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71" autoAdjust="0"/>
  </p:normalViewPr>
  <p:slideViewPr>
    <p:cSldViewPr>
      <p:cViewPr varScale="1">
        <p:scale>
          <a:sx n="71" d="100"/>
          <a:sy n="71" d="100"/>
        </p:scale>
        <p:origin x="-366"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5A693E-7E9F-47A0-9D9F-941160ECCD00}" type="datetimeFigureOut">
              <a:rPr lang="ru-RU" smtClean="0"/>
              <a:pPr/>
              <a:t>11.01.2021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CDFE2D-9C25-40C2-A231-ABFFADDEA159}" type="slidenum">
              <a:rPr lang="ru-RU" smtClean="0"/>
              <a:pPr/>
              <a:t>‹#›</a:t>
            </a:fld>
            <a:endParaRPr lang="ru-RU"/>
          </a:p>
        </p:txBody>
      </p:sp>
    </p:spTree>
    <p:extLst>
      <p:ext uri="{BB962C8B-B14F-4D97-AF65-F5344CB8AC3E}">
        <p14:creationId xmlns:p14="http://schemas.microsoft.com/office/powerpoint/2010/main" xmlns="" val="2937740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2E68728D-6299-458B-9BD9-B37A4BD63192}" type="datetime1">
              <a:rPr lang="ru-RU" smtClean="0"/>
              <a:pPr/>
              <a:t>11.01.2021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3BAC111-62E9-44C1-84FA-6EEE0B15AF13}" type="slidenum">
              <a:rPr lang="ru-RU" smtClean="0"/>
              <a:pPr/>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3EEF5D9-A96A-4318-9864-1C9722FB8A9E}" type="datetime1">
              <a:rPr lang="ru-RU" smtClean="0"/>
              <a:pPr/>
              <a:t>11.01.2021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3BAC111-62E9-44C1-84FA-6EEE0B15AF13}" type="slidenum">
              <a:rPr lang="ru-RU" smtClean="0"/>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817CD8C-8231-450D-BF6A-DCA49408C7BB}" type="datetime1">
              <a:rPr lang="ru-RU" smtClean="0"/>
              <a:pPr/>
              <a:t>11.01.2021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3BAC111-62E9-44C1-84FA-6EEE0B15AF13}"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E6F25F4-E936-402C-A98B-4ED2661FBFCB}" type="datetime1">
              <a:rPr lang="ru-RU" smtClean="0"/>
              <a:pPr/>
              <a:t>11.01.2021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3BAC111-62E9-44C1-84FA-6EEE0B15AF13}" type="slidenum">
              <a:rPr lang="ru-RU" smtClean="0"/>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99A61465-7B28-4C65-BED6-D8EC82C40088}" type="datetime1">
              <a:rPr lang="ru-RU" smtClean="0"/>
              <a:pPr/>
              <a:t>11.01.2021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3BAC111-62E9-44C1-84FA-6EEE0B15AF13}" type="slidenum">
              <a:rPr lang="ru-RU" smtClean="0"/>
              <a:pPr/>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C5CA1AE3-EEDA-42B5-9A14-A6F9F9419179}" type="datetime1">
              <a:rPr lang="ru-RU" smtClean="0"/>
              <a:pPr/>
              <a:t>11.01.2021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3BAC111-62E9-44C1-84FA-6EEE0B15AF13}"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5DB08E-D4BC-4DB8-BB65-75DD6C6942E9}" type="datetime1">
              <a:rPr lang="ru-RU" smtClean="0"/>
              <a:pPr/>
              <a:t>11.01.2021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3BAC111-62E9-44C1-84FA-6EEE0B15AF13}"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DD3467D5-4789-43E3-9A5A-81F46D43A8AA}" type="datetime1">
              <a:rPr lang="ru-RU" smtClean="0"/>
              <a:pPr/>
              <a:t>11.01.2021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3BAC111-62E9-44C1-84FA-6EEE0B15AF13}"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DA54DACA-99A1-46E9-AC05-01DCFAF32D7A}" type="datetime1">
              <a:rPr lang="ru-RU" smtClean="0"/>
              <a:pPr/>
              <a:t>11.01.2021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3BAC111-62E9-44C1-84FA-6EEE0B15AF13}" type="slidenum">
              <a:rPr lang="ru-RU" smtClean="0"/>
              <a:pPr/>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0AFF7C89-A0E4-4B85-906A-F292199311A1}" type="datetime1">
              <a:rPr lang="ru-RU" smtClean="0"/>
              <a:pPr/>
              <a:t>11.01.2021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3BAC111-62E9-44C1-84FA-6EEE0B15AF13}"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8F9F72F-4E4F-4BB7-8666-64F9E4B6DF0D}" type="datetime1">
              <a:rPr lang="ru-RU" smtClean="0"/>
              <a:pPr/>
              <a:t>11.01.2021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3BAC111-62E9-44C1-84FA-6EEE0B15AF13}" type="slidenum">
              <a:rPr lang="ru-RU" smtClean="0"/>
              <a:pPr/>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8023A291-2DD7-4389-96D6-75C43A3F38D2}" type="datetime1">
              <a:rPr lang="ru-RU" smtClean="0"/>
              <a:pPr/>
              <a:t>11.01.2021</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3BAC111-62E9-44C1-84FA-6EEE0B15AF13}"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17581" y="332657"/>
            <a:ext cx="7175351" cy="2736303"/>
          </a:xfrm>
        </p:spPr>
        <p:txBody>
          <a:bodyPr/>
          <a:lstStyle/>
          <a:p>
            <a:pPr marL="182880" indent="0" algn="ctr">
              <a:buNone/>
            </a:pPr>
            <a:r>
              <a:rPr lang="en-US" sz="2000" dirty="0"/>
              <a:t>Odessa National Medical University </a:t>
            </a:r>
            <a:r>
              <a:rPr lang="ru-RU" sz="2000" dirty="0" smtClean="0"/>
              <a:t/>
            </a:r>
            <a:br>
              <a:rPr lang="ru-RU" sz="2000" dirty="0" smtClean="0"/>
            </a:br>
            <a:r>
              <a:rPr lang="en-US" sz="2000" dirty="0" smtClean="0"/>
              <a:t>Faculty </a:t>
            </a:r>
            <a:r>
              <a:rPr lang="en-US" sz="2000" dirty="0"/>
              <a:t>of </a:t>
            </a:r>
            <a:r>
              <a:rPr lang="en-US" sz="2000" dirty="0" smtClean="0"/>
              <a:t>Pharmacy</a:t>
            </a:r>
            <a:r>
              <a:rPr lang="ru-RU" sz="2000" dirty="0"/>
              <a:t/>
            </a:r>
            <a:br>
              <a:rPr lang="ru-RU" sz="2000" dirty="0"/>
            </a:br>
            <a:r>
              <a:rPr lang="en-US" sz="2000" dirty="0" smtClean="0"/>
              <a:t> </a:t>
            </a:r>
            <a:r>
              <a:rPr lang="en-US" sz="2000" dirty="0"/>
              <a:t>Department of Drug Technology </a:t>
            </a:r>
            <a:r>
              <a:rPr lang="ru-RU" sz="2000" dirty="0" smtClean="0"/>
              <a:t/>
            </a:r>
            <a:br>
              <a:rPr lang="ru-RU" sz="2000" dirty="0" smtClean="0"/>
            </a:br>
            <a:r>
              <a:rPr lang="ru-RU" sz="2000" dirty="0"/>
              <a:t/>
            </a:r>
            <a:br>
              <a:rPr lang="ru-RU" sz="2000" dirty="0"/>
            </a:br>
            <a:r>
              <a:rPr lang="ru-RU" sz="2000" dirty="0" smtClean="0"/>
              <a:t/>
            </a:r>
            <a:br>
              <a:rPr lang="ru-RU" sz="2000" dirty="0" smtClean="0"/>
            </a:br>
            <a:r>
              <a:rPr lang="en-US" sz="3200" dirty="0" smtClean="0"/>
              <a:t>Industrial </a:t>
            </a:r>
            <a:r>
              <a:rPr lang="en-US" sz="3200" dirty="0"/>
              <a:t>production of ophthalmic, ear and nasal dosage forms</a:t>
            </a:r>
            <a:endParaRPr lang="ru-RU" sz="3200" dirty="0">
              <a:latin typeface="Times New Roman" panose="02020603050405020304" pitchFamily="18" charset="0"/>
              <a:cs typeface="Times New Roman" panose="02020603050405020304" pitchFamily="18" charset="0"/>
            </a:endParaRPr>
          </a:p>
        </p:txBody>
      </p:sp>
      <p:sp>
        <p:nvSpPr>
          <p:cNvPr id="5" name="Подзаголовок 2"/>
          <p:cNvSpPr>
            <a:spLocks noGrp="1"/>
          </p:cNvSpPr>
          <p:nvPr>
            <p:ph type="subTitle" idx="1"/>
          </p:nvPr>
        </p:nvSpPr>
        <p:spPr>
          <a:xfrm>
            <a:off x="3779912" y="5949280"/>
            <a:ext cx="1904256" cy="600472"/>
          </a:xfrm>
          <a:noFill/>
          <a:ln>
            <a:noFill/>
          </a:ln>
        </p:spPr>
        <p:txBody>
          <a:bodyPr>
            <a:normAutofit fontScale="92500" lnSpcReduction="20000"/>
          </a:bodyPr>
          <a:lstStyle/>
          <a:p>
            <a:pPr algn="r"/>
            <a:endParaRPr lang="en-US" sz="1800" b="1" dirty="0">
              <a:solidFill>
                <a:schemeClr val="tx1"/>
              </a:solidFill>
              <a:latin typeface="Times New Roman" panose="02020603050405020304" pitchFamily="18" charset="0"/>
              <a:cs typeface="Times New Roman" panose="02020603050405020304" pitchFamily="18" charset="0"/>
            </a:endParaRPr>
          </a:p>
          <a:p>
            <a:pPr algn="r"/>
            <a:r>
              <a:rPr lang="en-US" sz="1800" b="1" dirty="0">
                <a:solidFill>
                  <a:schemeClr val="tx1"/>
                </a:solidFill>
                <a:latin typeface="Times New Roman" panose="02020603050405020304" pitchFamily="18" charset="0"/>
                <a:cs typeface="Times New Roman" panose="02020603050405020304" pitchFamily="18" charset="0"/>
              </a:rPr>
              <a:t>Odessa -2020</a:t>
            </a:r>
            <a:endParaRPr lang="ru-RU" sz="1800" b="1" dirty="0">
              <a:solidFill>
                <a:schemeClr val="tx1"/>
              </a:solidFill>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5111552" y="4797152"/>
            <a:ext cx="3888432" cy="369332"/>
          </a:xfrm>
          <a:prstGeom prst="rect">
            <a:avLst/>
          </a:prstGeom>
        </p:spPr>
        <p:txBody>
          <a:bodyPr wrap="square">
            <a:spAutoFit/>
          </a:bodyPr>
          <a:lstStyle/>
          <a:p>
            <a:r>
              <a:rPr lang="en-US" dirty="0" smtClean="0">
                <a:latin typeface="Times New Roman" pitchFamily="18" charset="0"/>
                <a:cs typeface="Times New Roman" pitchFamily="18" charset="0"/>
              </a:rPr>
              <a:t>Senior </a:t>
            </a:r>
            <a:r>
              <a:rPr lang="en-US" dirty="0" smtClean="0">
                <a:latin typeface="Times New Roman" pitchFamily="18" charset="0"/>
                <a:cs typeface="Times New Roman" pitchFamily="18" charset="0"/>
              </a:rPr>
              <a:t>Lecturer</a:t>
            </a:r>
            <a:r>
              <a:rPr lang="ru-RU"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PhD </a:t>
            </a:r>
            <a:r>
              <a:rPr lang="en-US" dirty="0" err="1" smtClean="0">
                <a:latin typeface="Times New Roman" pitchFamily="18" charset="0"/>
                <a:cs typeface="Times New Roman" pitchFamily="18" charset="0"/>
              </a:rPr>
              <a:t>Zamkovaya</a:t>
            </a:r>
            <a:r>
              <a:rPr lang="en-US" dirty="0" smtClean="0">
                <a:latin typeface="Times New Roman" pitchFamily="18" charset="0"/>
                <a:cs typeface="Times New Roman" pitchFamily="18" charset="0"/>
              </a:rPr>
              <a:t> A.V.</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xmlns="" val="40050462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548680"/>
            <a:ext cx="4572000" cy="1754326"/>
          </a:xfrm>
          <a:prstGeom prst="rect">
            <a:avLst/>
          </a:prstGeom>
        </p:spPr>
        <p:txBody>
          <a:bodyPr>
            <a:spAutoFit/>
          </a:bodyPr>
          <a:lstStyle/>
          <a:p>
            <a:r>
              <a:rPr lang="en-US" b="1" dirty="0"/>
              <a:t>Ophthalmic dosage forms are sterile liquid, soft or solid dosage forms intended for topical application (on the eyeball and / or conjunctiva), injection and implantation into the tissues of the eye.</a:t>
            </a:r>
            <a:endParaRPr lang="ru-RU" dirty="0"/>
          </a:p>
        </p:txBody>
      </p:sp>
      <p:pic>
        <p:nvPicPr>
          <p:cNvPr id="1026" name="Picture 2" descr="Хрусталин - инструкция по применению, отзывы, аналоги и формы выпуска  (капли глазные) лекарственного препарата для лечения катаракты, старческой  дальнозоркости и синдрома сухого глаза у взрослых, детей и при беременности  - Аптечка"/>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779912" y="3356992"/>
            <a:ext cx="4381500" cy="2857500"/>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Глазные мази: препараты, инструкции, отзывы"/>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973268" y="548680"/>
            <a:ext cx="1905000" cy="2057401"/>
          </a:xfrm>
          <a:prstGeom prst="rect">
            <a:avLst/>
          </a:prstGeom>
          <a:noFill/>
          <a:extLst>
            <a:ext uri="{909E8E84-426E-40DD-AFC4-6F175D3DCCD1}">
              <a14:hiddenFill xmlns:a14="http://schemas.microsoft.com/office/drawing/2010/main" xmlns="">
                <a:solidFill>
                  <a:srgbClr val="FFFFFF"/>
                </a:solidFill>
              </a14:hiddenFill>
            </a:ext>
          </a:extLst>
        </p:spPr>
      </p:pic>
      <p:sp>
        <p:nvSpPr>
          <p:cNvPr id="3" name="Номер слайда 2"/>
          <p:cNvSpPr>
            <a:spLocks noGrp="1"/>
          </p:cNvSpPr>
          <p:nvPr>
            <p:ph type="sldNum" sz="quarter" idx="12"/>
          </p:nvPr>
        </p:nvSpPr>
        <p:spPr/>
        <p:txBody>
          <a:bodyPr/>
          <a:lstStyle/>
          <a:p>
            <a:fld id="{B3BAC111-62E9-44C1-84FA-6EEE0B15AF13}" type="slidenum">
              <a:rPr lang="ru-RU" smtClean="0"/>
              <a:pPr/>
              <a:t>2</a:t>
            </a:fld>
            <a:endParaRPr lang="ru-RU"/>
          </a:p>
        </p:txBody>
      </p:sp>
    </p:spTree>
    <p:extLst>
      <p:ext uri="{BB962C8B-B14F-4D97-AF65-F5344CB8AC3E}">
        <p14:creationId xmlns:p14="http://schemas.microsoft.com/office/powerpoint/2010/main" xmlns="" val="443317864"/>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500"/>
                                        <p:tgtEl>
                                          <p:spTgt spid="102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 calcmode="lin" valueType="num">
                                      <p:cBhvr additive="base">
                                        <p:cTn id="12" dur="500" fill="hold"/>
                                        <p:tgtEl>
                                          <p:spTgt spid="1026"/>
                                        </p:tgtEl>
                                        <p:attrNameLst>
                                          <p:attrName>ppt_x</p:attrName>
                                        </p:attrNameLst>
                                      </p:cBhvr>
                                      <p:tavLst>
                                        <p:tav tm="0">
                                          <p:val>
                                            <p:strVal val="#ppt_x"/>
                                          </p:val>
                                        </p:tav>
                                        <p:tav tm="100000">
                                          <p:val>
                                            <p:strVal val="#ppt_x"/>
                                          </p:val>
                                        </p:tav>
                                      </p:tavLst>
                                    </p:anim>
                                    <p:anim calcmode="lin" valueType="num">
                                      <p:cBhvr additive="base">
                                        <p:cTn id="13"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404664"/>
            <a:ext cx="6408712" cy="923330"/>
          </a:xfrm>
          <a:prstGeom prst="rect">
            <a:avLst/>
          </a:prstGeom>
        </p:spPr>
        <p:txBody>
          <a:bodyPr wrap="square">
            <a:spAutoFit/>
          </a:bodyPr>
          <a:lstStyle/>
          <a:p>
            <a:r>
              <a:rPr lang="en-US" dirty="0"/>
              <a:t>Eye drops are liquid dosage forms that are aqueous or oily solutions, as well as the finest suspensions of drugs intended for instillation into the eye.</a:t>
            </a:r>
            <a:endParaRPr lang="ru-RU" dirty="0" smtClean="0"/>
          </a:p>
        </p:txBody>
      </p:sp>
      <p:sp>
        <p:nvSpPr>
          <p:cNvPr id="3" name="Прямоугольник 2"/>
          <p:cNvSpPr/>
          <p:nvPr/>
        </p:nvSpPr>
        <p:spPr>
          <a:xfrm>
            <a:off x="2627784" y="1575393"/>
            <a:ext cx="5976664" cy="2862322"/>
          </a:xfrm>
          <a:prstGeom prst="rect">
            <a:avLst/>
          </a:prstGeom>
        </p:spPr>
        <p:txBody>
          <a:bodyPr wrap="square">
            <a:spAutoFit/>
          </a:bodyPr>
          <a:lstStyle/>
          <a:p>
            <a:r>
              <a:rPr lang="en-US" dirty="0"/>
              <a:t>The poor quality of eye drops and their contamination by microorganisms can cause serious consequences up to loss of vision. Therefore, eye drops are subject to the requirements for injectable solutions:</a:t>
            </a:r>
          </a:p>
          <a:p>
            <a:endParaRPr lang="en-US" dirty="0"/>
          </a:p>
          <a:p>
            <a:r>
              <a:rPr lang="en-US" dirty="0"/>
              <a:t>sterility</a:t>
            </a:r>
          </a:p>
          <a:p>
            <a:r>
              <a:rPr lang="en-US" dirty="0"/>
              <a:t>stability</a:t>
            </a:r>
          </a:p>
          <a:p>
            <a:r>
              <a:rPr lang="en-US" dirty="0"/>
              <a:t>absence of mechanical impurities</a:t>
            </a:r>
          </a:p>
          <a:p>
            <a:r>
              <a:rPr lang="en-US" dirty="0" err="1"/>
              <a:t>isotonicity</a:t>
            </a:r>
            <a:endParaRPr lang="en-US" dirty="0"/>
          </a:p>
          <a:p>
            <a:r>
              <a:rPr lang="en-US" dirty="0"/>
              <a:t>in some cases - prolonged action</a:t>
            </a:r>
            <a:endParaRPr lang="ru-RU" dirty="0"/>
          </a:p>
        </p:txBody>
      </p:sp>
      <p:sp>
        <p:nvSpPr>
          <p:cNvPr id="4" name="Прямоугольник 3"/>
          <p:cNvSpPr/>
          <p:nvPr/>
        </p:nvSpPr>
        <p:spPr>
          <a:xfrm>
            <a:off x="850986" y="4869160"/>
            <a:ext cx="4572000" cy="923330"/>
          </a:xfrm>
          <a:prstGeom prst="rect">
            <a:avLst/>
          </a:prstGeom>
        </p:spPr>
        <p:txBody>
          <a:bodyPr>
            <a:spAutoFit/>
          </a:bodyPr>
          <a:lstStyle/>
          <a:p>
            <a:r>
              <a:rPr lang="en-US" dirty="0"/>
              <a:t>Eye drops are prescribed in small quantities (5-10 ml) with the calculation of their use for a short time.</a:t>
            </a:r>
            <a:endParaRPr lang="ru-RU" dirty="0"/>
          </a:p>
        </p:txBody>
      </p:sp>
      <p:pic>
        <p:nvPicPr>
          <p:cNvPr id="2052" name="Picture 4" descr="Визин классический глазные капли 0,05 %, 15 мл: инструкция, цены, аналоги,  заказать с доставкой | Doc.ua"/>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32048" y="1857620"/>
            <a:ext cx="2195736" cy="2574866"/>
          </a:xfrm>
          <a:prstGeom prst="rect">
            <a:avLst/>
          </a:prstGeom>
          <a:noFill/>
          <a:extLst>
            <a:ext uri="{909E8E84-426E-40DD-AFC4-6F175D3DCCD1}">
              <a14:hiddenFill xmlns:a14="http://schemas.microsoft.com/office/drawing/2010/main" xmlns="">
                <a:solidFill>
                  <a:srgbClr val="FFFFFF"/>
                </a:solidFill>
              </a14:hiddenFill>
            </a:ext>
          </a:extLst>
        </p:spPr>
      </p:pic>
      <p:sp>
        <p:nvSpPr>
          <p:cNvPr id="5" name="Номер слайда 4"/>
          <p:cNvSpPr>
            <a:spLocks noGrp="1"/>
          </p:cNvSpPr>
          <p:nvPr>
            <p:ph type="sldNum" sz="quarter" idx="12"/>
          </p:nvPr>
        </p:nvSpPr>
        <p:spPr/>
        <p:txBody>
          <a:bodyPr/>
          <a:lstStyle/>
          <a:p>
            <a:fld id="{B3BAC111-62E9-44C1-84FA-6EEE0B15AF13}" type="slidenum">
              <a:rPr lang="ru-RU" smtClean="0"/>
              <a:pPr/>
              <a:t>3</a:t>
            </a:fld>
            <a:endParaRPr lang="ru-RU"/>
          </a:p>
        </p:txBody>
      </p:sp>
    </p:spTree>
    <p:extLst>
      <p:ext uri="{BB962C8B-B14F-4D97-AF65-F5344CB8AC3E}">
        <p14:creationId xmlns:p14="http://schemas.microsoft.com/office/powerpoint/2010/main" xmlns="" val="21536819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wipe(down)">
                                      <p:cBhvr>
                                        <p:cTn id="7"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918012"/>
            <a:ext cx="5256584" cy="923330"/>
          </a:xfrm>
          <a:prstGeom prst="rect">
            <a:avLst/>
          </a:prstGeom>
        </p:spPr>
        <p:txBody>
          <a:bodyPr wrap="square">
            <a:spAutoFit/>
          </a:bodyPr>
          <a:lstStyle/>
          <a:p>
            <a:r>
              <a:rPr lang="en-US" dirty="0"/>
              <a:t>Eye drops are prepared by mass-volume method in aseptic conditions, followed by sterilization of solutions of thermostable substances</a:t>
            </a:r>
            <a:endParaRPr lang="ru-RU" dirty="0"/>
          </a:p>
        </p:txBody>
      </p:sp>
      <p:sp>
        <p:nvSpPr>
          <p:cNvPr id="3" name="Прямоугольник 2"/>
          <p:cNvSpPr/>
          <p:nvPr/>
        </p:nvSpPr>
        <p:spPr>
          <a:xfrm>
            <a:off x="2267744" y="548680"/>
            <a:ext cx="2775760" cy="369332"/>
          </a:xfrm>
          <a:prstGeom prst="rect">
            <a:avLst/>
          </a:prstGeom>
        </p:spPr>
        <p:txBody>
          <a:bodyPr wrap="none">
            <a:spAutoFit/>
          </a:bodyPr>
          <a:lstStyle/>
          <a:p>
            <a:r>
              <a:rPr lang="en-US" dirty="0"/>
              <a:t>EYE DROPS TECHNOLOGY</a:t>
            </a:r>
            <a:endParaRPr lang="ru-RU" dirty="0"/>
          </a:p>
        </p:txBody>
      </p:sp>
      <p:pic>
        <p:nvPicPr>
          <p:cNvPr id="3074" name="Picture 2" descr="На ПМЭФ-2018 подпишут соглашение о создании индийского производства глазных  капель » Вcероссийский отраслевой интернет-журнал «Строительство.R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004048" y="918012"/>
            <a:ext cx="2619375" cy="1743076"/>
          </a:xfrm>
          <a:prstGeom prst="rect">
            <a:avLst/>
          </a:prstGeom>
          <a:noFill/>
          <a:extLst>
            <a:ext uri="{909E8E84-426E-40DD-AFC4-6F175D3DCCD1}">
              <a14:hiddenFill xmlns:a14="http://schemas.microsoft.com/office/drawing/2010/main" xmlns="">
                <a:solidFill>
                  <a:srgbClr val="FFFFFF"/>
                </a:solidFill>
              </a14:hiddenFill>
            </a:ext>
          </a:extLst>
        </p:spPr>
      </p:pic>
      <p:sp>
        <p:nvSpPr>
          <p:cNvPr id="4" name="Прямоугольник 3"/>
          <p:cNvSpPr/>
          <p:nvPr/>
        </p:nvSpPr>
        <p:spPr>
          <a:xfrm>
            <a:off x="665820" y="2690336"/>
            <a:ext cx="4572000" cy="1200329"/>
          </a:xfrm>
          <a:prstGeom prst="rect">
            <a:avLst/>
          </a:prstGeom>
        </p:spPr>
        <p:txBody>
          <a:bodyPr>
            <a:spAutoFit/>
          </a:bodyPr>
          <a:lstStyle/>
          <a:p>
            <a:r>
              <a:rPr lang="en-US" dirty="0"/>
              <a:t>In the production of eye drops use sterile solvents: purified water or water for injections, isotonic buffer solutions, oils and others.</a:t>
            </a:r>
            <a:endParaRPr lang="ru-RU" dirty="0"/>
          </a:p>
        </p:txBody>
      </p:sp>
      <p:sp>
        <p:nvSpPr>
          <p:cNvPr id="5" name="Прямоугольник 4"/>
          <p:cNvSpPr/>
          <p:nvPr/>
        </p:nvSpPr>
        <p:spPr>
          <a:xfrm>
            <a:off x="3567982" y="4293096"/>
            <a:ext cx="4572000" cy="2031325"/>
          </a:xfrm>
          <a:prstGeom prst="rect">
            <a:avLst/>
          </a:prstGeom>
        </p:spPr>
        <p:txBody>
          <a:bodyPr>
            <a:spAutoFit/>
          </a:bodyPr>
          <a:lstStyle/>
          <a:p>
            <a:r>
              <a:rPr lang="en-US" dirty="0"/>
              <a:t>When preparing eye drops in small quantities, there are significant losses of the substance: due to its adsorption on the filter materials (up to 4.7%,) due to the dilution of the initial solutions when filtering them through water-washed paper filters.</a:t>
            </a:r>
            <a:endParaRPr lang="ru-RU" dirty="0"/>
          </a:p>
        </p:txBody>
      </p:sp>
      <p:pic>
        <p:nvPicPr>
          <p:cNvPr id="3076" name="Picture 4" descr="ЛЕКАРСТВ Щ ФОР1Щ, ПРИМЕ~МЫЕ В МТАЛЩОЛО~"/>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75733" y="4348515"/>
            <a:ext cx="1971675" cy="231457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Номер слайда 5"/>
          <p:cNvSpPr>
            <a:spLocks noGrp="1"/>
          </p:cNvSpPr>
          <p:nvPr>
            <p:ph type="sldNum" sz="quarter" idx="12"/>
          </p:nvPr>
        </p:nvSpPr>
        <p:spPr/>
        <p:txBody>
          <a:bodyPr/>
          <a:lstStyle/>
          <a:p>
            <a:fld id="{B3BAC111-62E9-44C1-84FA-6EEE0B15AF13}" type="slidenum">
              <a:rPr lang="ru-RU" smtClean="0"/>
              <a:pPr/>
              <a:t>4</a:t>
            </a:fld>
            <a:endParaRPr lang="ru-RU"/>
          </a:p>
        </p:txBody>
      </p:sp>
    </p:spTree>
    <p:extLst>
      <p:ext uri="{BB962C8B-B14F-4D97-AF65-F5344CB8AC3E}">
        <p14:creationId xmlns:p14="http://schemas.microsoft.com/office/powerpoint/2010/main" xmlns="" val="166318455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ipe(down)">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0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07904" y="3284984"/>
            <a:ext cx="4572000" cy="2585323"/>
          </a:xfrm>
          <a:prstGeom prst="rect">
            <a:avLst/>
          </a:prstGeom>
        </p:spPr>
        <p:txBody>
          <a:bodyPr>
            <a:spAutoFit/>
          </a:bodyPr>
          <a:lstStyle/>
          <a:p>
            <a:r>
              <a:rPr lang="en-US" dirty="0"/>
              <a:t>2. In cases where half the amount of solvent is not enough to dissolve the drug, then the substance is dissolved in the prescribed amount of solvent and filtered into a measuring cylinder through a dry filter and cotton wool, and the missing amount of water is added through the same filter and cotton wool to the required volume.</a:t>
            </a:r>
            <a:endParaRPr lang="ru-RU" dirty="0"/>
          </a:p>
        </p:txBody>
      </p:sp>
      <p:sp>
        <p:nvSpPr>
          <p:cNvPr id="3" name="Прямоугольник 2"/>
          <p:cNvSpPr/>
          <p:nvPr/>
        </p:nvSpPr>
        <p:spPr>
          <a:xfrm>
            <a:off x="3707904" y="836712"/>
            <a:ext cx="4572000" cy="2308324"/>
          </a:xfrm>
          <a:prstGeom prst="rect">
            <a:avLst/>
          </a:prstGeom>
        </p:spPr>
        <p:txBody>
          <a:bodyPr>
            <a:spAutoFit/>
          </a:bodyPr>
          <a:lstStyle/>
          <a:p>
            <a:r>
              <a:rPr lang="en-US" dirty="0"/>
              <a:t>1. The drug substance, well soluble in water, is dissolved in part (half the amount) of solvent and the solution is filtered into a vial for release through a folded filter and cotton wool washed with sterile water for injections, and then the filter is washed with the remaining solvent</a:t>
            </a:r>
            <a:endParaRPr lang="ru-RU" dirty="0"/>
          </a:p>
        </p:txBody>
      </p:sp>
      <p:sp>
        <p:nvSpPr>
          <p:cNvPr id="4" name="Прямоугольник 3"/>
          <p:cNvSpPr/>
          <p:nvPr/>
        </p:nvSpPr>
        <p:spPr>
          <a:xfrm>
            <a:off x="827584" y="476672"/>
            <a:ext cx="2592288" cy="1200329"/>
          </a:xfrm>
          <a:prstGeom prst="rect">
            <a:avLst/>
          </a:prstGeom>
        </p:spPr>
        <p:txBody>
          <a:bodyPr wrap="square">
            <a:spAutoFit/>
          </a:bodyPr>
          <a:lstStyle/>
          <a:p>
            <a:r>
              <a:rPr lang="en-US" dirty="0"/>
              <a:t>In order to minimize the loss of drug in the preparation of eye drops use 2 methods.</a:t>
            </a:r>
            <a:endParaRPr lang="ru-RU" dirty="0"/>
          </a:p>
        </p:txBody>
      </p:sp>
      <p:pic>
        <p:nvPicPr>
          <p:cNvPr id="4098" name="Picture 2" descr="Rester (Рестер)"/>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0533" y="3384524"/>
            <a:ext cx="3587371" cy="2663242"/>
          </a:xfrm>
          <a:prstGeom prst="rect">
            <a:avLst/>
          </a:prstGeom>
          <a:noFill/>
          <a:extLst>
            <a:ext uri="{909E8E84-426E-40DD-AFC4-6F175D3DCCD1}">
              <a14:hiddenFill xmlns:a14="http://schemas.microsoft.com/office/drawing/2010/main" xmlns="">
                <a:solidFill>
                  <a:srgbClr val="FFFFFF"/>
                </a:solidFill>
              </a14:hiddenFill>
            </a:ext>
          </a:extLst>
        </p:spPr>
      </p:pic>
      <p:sp>
        <p:nvSpPr>
          <p:cNvPr id="5" name="Номер слайда 4"/>
          <p:cNvSpPr>
            <a:spLocks noGrp="1"/>
          </p:cNvSpPr>
          <p:nvPr>
            <p:ph type="sldNum" sz="quarter" idx="12"/>
          </p:nvPr>
        </p:nvSpPr>
        <p:spPr/>
        <p:txBody>
          <a:bodyPr/>
          <a:lstStyle/>
          <a:p>
            <a:fld id="{B3BAC111-62E9-44C1-84FA-6EEE0B15AF13}" type="slidenum">
              <a:rPr lang="ru-RU" smtClean="0"/>
              <a:pPr/>
              <a:t>5</a:t>
            </a:fld>
            <a:endParaRPr lang="ru-RU"/>
          </a:p>
        </p:txBody>
      </p:sp>
    </p:spTree>
    <p:extLst>
      <p:ext uri="{BB962C8B-B14F-4D97-AF65-F5344CB8AC3E}">
        <p14:creationId xmlns:p14="http://schemas.microsoft.com/office/powerpoint/2010/main" xmlns="" val="135825184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arn(inVertical)">
                                      <p:cBhvr>
                                        <p:cTn id="7"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548680"/>
            <a:ext cx="7488832" cy="3139321"/>
          </a:xfrm>
          <a:prstGeom prst="rect">
            <a:avLst/>
          </a:prstGeom>
        </p:spPr>
        <p:txBody>
          <a:bodyPr wrap="square">
            <a:spAutoFit/>
          </a:bodyPr>
          <a:lstStyle/>
          <a:p>
            <a:r>
              <a:rPr lang="en-US" dirty="0"/>
              <a:t>All eye drops should be isotonic to avoid instillation of discomfort (itching, burning, pain, tearing, redness of the mucous membranes).</a:t>
            </a:r>
          </a:p>
          <a:p>
            <a:r>
              <a:rPr lang="en-US" dirty="0"/>
              <a:t>Eye drops are isotonic regardless of the doctor's instructions. </a:t>
            </a:r>
            <a:r>
              <a:rPr lang="en-US" dirty="0" err="1"/>
              <a:t>Isotoning</a:t>
            </a:r>
            <a:r>
              <a:rPr lang="en-US" dirty="0"/>
              <a:t> agents: sodium chloride, sodium nitrate, sodium sulfate.</a:t>
            </a:r>
          </a:p>
          <a:p>
            <a:endParaRPr lang="en-US" dirty="0"/>
          </a:p>
          <a:p>
            <a:r>
              <a:rPr lang="en-US" dirty="0"/>
              <a:t>Sodium sulfate or sodium nitrate is used in cases where sodium chloride reacts chemically with the drug:</a:t>
            </a:r>
          </a:p>
          <a:p>
            <a:r>
              <a:rPr lang="en-US" dirty="0"/>
              <a:t>Solutions of silver nitrate </a:t>
            </a:r>
            <a:r>
              <a:rPr lang="en-US" dirty="0" err="1"/>
              <a:t>isotonizing</a:t>
            </a:r>
            <a:r>
              <a:rPr lang="en-US" dirty="0"/>
              <a:t> sodium nitrate.</a:t>
            </a:r>
          </a:p>
          <a:p>
            <a:r>
              <a:rPr lang="en-US" dirty="0"/>
              <a:t>Solutions of zinc sulfate </a:t>
            </a:r>
            <a:r>
              <a:rPr lang="en-US" dirty="0" err="1"/>
              <a:t>isotonizing</a:t>
            </a:r>
            <a:r>
              <a:rPr lang="en-US" dirty="0"/>
              <a:t> sodium sulfate.</a:t>
            </a:r>
          </a:p>
          <a:p>
            <a:r>
              <a:rPr lang="en-US" dirty="0"/>
              <a:t>Calculations per 10 ml: 0.09 - (drug sample * isotonic equivalent)</a:t>
            </a:r>
          </a:p>
          <a:p>
            <a:r>
              <a:rPr lang="en-US" dirty="0"/>
              <a:t>Calculations per 5 ml: 0.045 - (drug sample * isotonic equivalent)</a:t>
            </a:r>
            <a:endParaRPr lang="ru-RU" dirty="0"/>
          </a:p>
        </p:txBody>
      </p:sp>
      <p:sp>
        <p:nvSpPr>
          <p:cNvPr id="3" name="AutoShape 2" descr="Покраснения глаз. Лечение и уход за глазами. Барселона"/>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4" name="AutoShape 4" descr="Покраснения глаз. Лечение и уход за глазами. Барселона"/>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5126" name="Picture 6" descr="Покраснения глаз. Лечение и уход за глазами. Барселона"/>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47664" y="4581128"/>
            <a:ext cx="2266303" cy="1800200"/>
          </a:xfrm>
          <a:prstGeom prst="rect">
            <a:avLst/>
          </a:prstGeom>
          <a:noFill/>
          <a:extLst>
            <a:ext uri="{909E8E84-426E-40DD-AFC4-6F175D3DCCD1}">
              <a14:hiddenFill xmlns:a14="http://schemas.microsoft.com/office/drawing/2010/main" xmlns="">
                <a:solidFill>
                  <a:srgbClr val="FFFFFF"/>
                </a:solidFill>
              </a14:hiddenFill>
            </a:ext>
          </a:extLst>
        </p:spPr>
      </p:pic>
      <p:pic>
        <p:nvPicPr>
          <p:cNvPr id="5128" name="Picture 8" descr="Запрет на посещение горно-лесной зоны в Крыму -"/>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298651" y="4381077"/>
            <a:ext cx="2667000" cy="2000251"/>
          </a:xfrm>
          <a:prstGeom prst="rect">
            <a:avLst/>
          </a:prstGeom>
          <a:noFill/>
          <a:extLst>
            <a:ext uri="{909E8E84-426E-40DD-AFC4-6F175D3DCCD1}">
              <a14:hiddenFill xmlns:a14="http://schemas.microsoft.com/office/drawing/2010/main" xmlns="">
                <a:solidFill>
                  <a:srgbClr val="FFFFFF"/>
                </a:solidFill>
              </a14:hiddenFill>
            </a:ext>
          </a:extLst>
        </p:spPr>
      </p:pic>
      <p:sp>
        <p:nvSpPr>
          <p:cNvPr id="5" name="Номер слайда 4"/>
          <p:cNvSpPr>
            <a:spLocks noGrp="1"/>
          </p:cNvSpPr>
          <p:nvPr>
            <p:ph type="sldNum" sz="quarter" idx="12"/>
          </p:nvPr>
        </p:nvSpPr>
        <p:spPr/>
        <p:txBody>
          <a:bodyPr/>
          <a:lstStyle/>
          <a:p>
            <a:fld id="{B3BAC111-62E9-44C1-84FA-6EEE0B15AF13}" type="slidenum">
              <a:rPr lang="ru-RU" smtClean="0"/>
              <a:pPr/>
              <a:t>6</a:t>
            </a:fld>
            <a:endParaRPr lang="ru-RU"/>
          </a:p>
        </p:txBody>
      </p:sp>
    </p:spTree>
    <p:extLst>
      <p:ext uri="{BB962C8B-B14F-4D97-AF65-F5344CB8AC3E}">
        <p14:creationId xmlns:p14="http://schemas.microsoft.com/office/powerpoint/2010/main" xmlns="" val="3276418118"/>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128"/>
                                        </p:tgtEl>
                                        <p:attrNameLst>
                                          <p:attrName>style.visibility</p:attrName>
                                        </p:attrNameLst>
                                      </p:cBhvr>
                                      <p:to>
                                        <p:strVal val="visible"/>
                                      </p:to>
                                    </p:set>
                                    <p:animEffect transition="in" filter="fade">
                                      <p:cBhvr>
                                        <p:cTn id="7" dur="1000"/>
                                        <p:tgtEl>
                                          <p:spTgt spid="5128"/>
                                        </p:tgtEl>
                                      </p:cBhvr>
                                    </p:animEffect>
                                    <p:anim calcmode="lin" valueType="num">
                                      <p:cBhvr>
                                        <p:cTn id="8" dur="1000" fill="hold"/>
                                        <p:tgtEl>
                                          <p:spTgt spid="5128"/>
                                        </p:tgtEl>
                                        <p:attrNameLst>
                                          <p:attrName>ppt_x</p:attrName>
                                        </p:attrNameLst>
                                      </p:cBhvr>
                                      <p:tavLst>
                                        <p:tav tm="0">
                                          <p:val>
                                            <p:strVal val="#ppt_x"/>
                                          </p:val>
                                        </p:tav>
                                        <p:tav tm="100000">
                                          <p:val>
                                            <p:strVal val="#ppt_x"/>
                                          </p:val>
                                        </p:tav>
                                      </p:tavLst>
                                    </p:anim>
                                    <p:anim calcmode="lin" valueType="num">
                                      <p:cBhvr>
                                        <p:cTn id="9" dur="1000" fill="hold"/>
                                        <p:tgtEl>
                                          <p:spTgt spid="51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75656" y="476672"/>
            <a:ext cx="4121641" cy="369332"/>
          </a:xfrm>
          <a:prstGeom prst="rect">
            <a:avLst/>
          </a:prstGeom>
        </p:spPr>
        <p:txBody>
          <a:bodyPr wrap="none">
            <a:spAutoFit/>
          </a:bodyPr>
          <a:lstStyle/>
          <a:p>
            <a:r>
              <a:rPr lang="en-US" dirty="0"/>
              <a:t>ABSENCE OF MECHANICAL IMPURITIES</a:t>
            </a:r>
            <a:endParaRPr lang="ru-RU" dirty="0"/>
          </a:p>
        </p:txBody>
      </p:sp>
      <p:sp>
        <p:nvSpPr>
          <p:cNvPr id="3" name="Прямоугольник 2"/>
          <p:cNvSpPr/>
          <p:nvPr/>
        </p:nvSpPr>
        <p:spPr>
          <a:xfrm>
            <a:off x="251520" y="980728"/>
            <a:ext cx="8712968" cy="923330"/>
          </a:xfrm>
          <a:prstGeom prst="rect">
            <a:avLst/>
          </a:prstGeom>
        </p:spPr>
        <p:txBody>
          <a:bodyPr wrap="square">
            <a:spAutoFit/>
          </a:bodyPr>
          <a:lstStyle/>
          <a:p>
            <a:r>
              <a:rPr lang="en-US" dirty="0"/>
              <a:t>All eye drops, except for emulsions and the finest suspensions, should be carefully filtered.</a:t>
            </a:r>
          </a:p>
          <a:p>
            <a:r>
              <a:rPr lang="en-US" dirty="0"/>
              <a:t>   For filtering use:</a:t>
            </a:r>
            <a:endParaRPr lang="ru-RU" dirty="0"/>
          </a:p>
        </p:txBody>
      </p:sp>
      <p:sp>
        <p:nvSpPr>
          <p:cNvPr id="4" name="Прямоугольник 3"/>
          <p:cNvSpPr/>
          <p:nvPr/>
        </p:nvSpPr>
        <p:spPr>
          <a:xfrm>
            <a:off x="3563888" y="1940663"/>
            <a:ext cx="4572000" cy="3139321"/>
          </a:xfrm>
          <a:prstGeom prst="rect">
            <a:avLst/>
          </a:prstGeom>
        </p:spPr>
        <p:txBody>
          <a:bodyPr>
            <a:spAutoFit/>
          </a:bodyPr>
          <a:lstStyle/>
          <a:p>
            <a:pPr marL="285750" indent="-285750">
              <a:buFont typeface="Wingdings" panose="05000000000000000000" pitchFamily="2" charset="2"/>
              <a:buChar char="Ø"/>
            </a:pPr>
            <a:r>
              <a:rPr lang="en-US" dirty="0"/>
              <a:t>folded paper filters, under which a lump of long-fiber wool is placed in the mouth of the funnel</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a:t>glass filters №3 and №4 (pore size 20-30 </a:t>
            </a:r>
            <a:r>
              <a:rPr lang="en-US" dirty="0" err="1"/>
              <a:t>μm</a:t>
            </a:r>
            <a:r>
              <a:rPr lang="en-US" dirty="0"/>
              <a:t>)</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a:t>   membrane - with simultaneous mechanical sterilization (in the preparation of eye drops in large quantities)</a:t>
            </a:r>
            <a:endParaRPr lang="ru-RU" dirty="0"/>
          </a:p>
        </p:txBody>
      </p:sp>
      <p:pic>
        <p:nvPicPr>
          <p:cNvPr id="6146" name="Picture 2" descr="Способы очистки воды, фильтрование и кипячение, Общие требования,  Фотографический аппарат, общая светочувствительность, фотографические  процессы, остановись мгновение, Фотография, слайдовая фотография, как  правильно фотографировать, пленки и фотобумага, у"/>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57818" y="1940663"/>
            <a:ext cx="3120282" cy="2619375"/>
          </a:xfrm>
          <a:prstGeom prst="rect">
            <a:avLst/>
          </a:prstGeom>
          <a:noFill/>
          <a:extLst>
            <a:ext uri="{909E8E84-426E-40DD-AFC4-6F175D3DCCD1}">
              <a14:hiddenFill xmlns:a14="http://schemas.microsoft.com/office/drawing/2010/main" xmlns="">
                <a:solidFill>
                  <a:srgbClr val="FFFFFF"/>
                </a:solidFill>
              </a14:hiddenFill>
            </a:ext>
          </a:extLst>
        </p:spPr>
      </p:pic>
      <p:pic>
        <p:nvPicPr>
          <p:cNvPr id="6148" name="Picture 4" descr="Мембранные фильтры для очистки воды: промывка"/>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7383" y="4261608"/>
            <a:ext cx="3333750" cy="219075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Номер слайда 4"/>
          <p:cNvSpPr>
            <a:spLocks noGrp="1"/>
          </p:cNvSpPr>
          <p:nvPr>
            <p:ph type="sldNum" sz="quarter" idx="12"/>
          </p:nvPr>
        </p:nvSpPr>
        <p:spPr/>
        <p:txBody>
          <a:bodyPr/>
          <a:lstStyle/>
          <a:p>
            <a:fld id="{B3BAC111-62E9-44C1-84FA-6EEE0B15AF13}" type="slidenum">
              <a:rPr lang="ru-RU" smtClean="0"/>
              <a:pPr/>
              <a:t>7</a:t>
            </a:fld>
            <a:endParaRPr lang="ru-RU"/>
          </a:p>
        </p:txBody>
      </p:sp>
    </p:spTree>
    <p:extLst>
      <p:ext uri="{BB962C8B-B14F-4D97-AF65-F5344CB8AC3E}">
        <p14:creationId xmlns:p14="http://schemas.microsoft.com/office/powerpoint/2010/main" xmlns="" val="351167852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barn(inVertical)">
                                      <p:cBhvr>
                                        <p:cTn id="7" dur="5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1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5616" y="908720"/>
            <a:ext cx="6480720" cy="923330"/>
          </a:xfrm>
          <a:prstGeom prst="rect">
            <a:avLst/>
          </a:prstGeom>
        </p:spPr>
        <p:txBody>
          <a:bodyPr wrap="square">
            <a:spAutoFit/>
          </a:bodyPr>
          <a:lstStyle/>
          <a:p>
            <a:r>
              <a:rPr lang="en-US" dirty="0"/>
              <a:t>At serial preparation of eye drops in drugstores it is expedient to use devices for their filtering with the subsequent packing.</a:t>
            </a:r>
            <a:endParaRPr lang="ru-RU" dirty="0"/>
          </a:p>
        </p:txBody>
      </p:sp>
      <p:pic>
        <p:nvPicPr>
          <p:cNvPr id="7170" name="Picture 2"/>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28440" t="42508" r="28076" b="19569"/>
          <a:stretch/>
        </p:blipFill>
        <p:spPr bwMode="auto">
          <a:xfrm>
            <a:off x="755576" y="2708920"/>
            <a:ext cx="5657850" cy="277412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Номер слайда 2"/>
          <p:cNvSpPr>
            <a:spLocks noGrp="1"/>
          </p:cNvSpPr>
          <p:nvPr>
            <p:ph type="sldNum" sz="quarter" idx="12"/>
          </p:nvPr>
        </p:nvSpPr>
        <p:spPr/>
        <p:txBody>
          <a:bodyPr/>
          <a:lstStyle/>
          <a:p>
            <a:fld id="{B3BAC111-62E9-44C1-84FA-6EEE0B15AF13}" type="slidenum">
              <a:rPr lang="ru-RU" smtClean="0"/>
              <a:pPr/>
              <a:t>8</a:t>
            </a:fld>
            <a:endParaRPr lang="ru-RU"/>
          </a:p>
        </p:txBody>
      </p:sp>
    </p:spTree>
    <p:extLst>
      <p:ext uri="{BB962C8B-B14F-4D97-AF65-F5344CB8AC3E}">
        <p14:creationId xmlns:p14="http://schemas.microsoft.com/office/powerpoint/2010/main" xmlns="" val="2408164499"/>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331640" y="620688"/>
            <a:ext cx="4572000" cy="369332"/>
          </a:xfrm>
          <a:prstGeom prst="rect">
            <a:avLst/>
          </a:prstGeom>
        </p:spPr>
        <p:txBody>
          <a:bodyPr>
            <a:spAutoFit/>
          </a:bodyPr>
          <a:lstStyle/>
          <a:p>
            <a:r>
              <a:rPr lang="en-US" dirty="0"/>
              <a:t>EYE SOFT MEDICINES</a:t>
            </a:r>
            <a:endParaRPr lang="ru-RU" dirty="0"/>
          </a:p>
        </p:txBody>
      </p:sp>
      <p:sp>
        <p:nvSpPr>
          <p:cNvPr id="4" name="Прямоугольник 3"/>
          <p:cNvSpPr/>
          <p:nvPr/>
        </p:nvSpPr>
        <p:spPr>
          <a:xfrm>
            <a:off x="3419872" y="1325359"/>
            <a:ext cx="4572000" cy="923330"/>
          </a:xfrm>
          <a:prstGeom prst="rect">
            <a:avLst/>
          </a:prstGeom>
        </p:spPr>
        <p:txBody>
          <a:bodyPr>
            <a:spAutoFit/>
          </a:bodyPr>
          <a:lstStyle/>
          <a:p>
            <a:r>
              <a:rPr lang="en-US" dirty="0"/>
              <a:t>are homogeneous sterile ointments, creams or gels intended for application to the conjunctiva</a:t>
            </a:r>
            <a:endParaRPr lang="ru-RU" dirty="0"/>
          </a:p>
        </p:txBody>
      </p:sp>
      <p:sp>
        <p:nvSpPr>
          <p:cNvPr id="5" name="Прямоугольник 4"/>
          <p:cNvSpPr/>
          <p:nvPr/>
        </p:nvSpPr>
        <p:spPr>
          <a:xfrm>
            <a:off x="692411" y="3075592"/>
            <a:ext cx="3743332" cy="369332"/>
          </a:xfrm>
          <a:prstGeom prst="rect">
            <a:avLst/>
          </a:prstGeom>
        </p:spPr>
        <p:txBody>
          <a:bodyPr wrap="none">
            <a:spAutoFit/>
          </a:bodyPr>
          <a:lstStyle/>
          <a:p>
            <a:r>
              <a:rPr lang="en-US" dirty="0"/>
              <a:t>REQUIREMENTS for eye ointments:</a:t>
            </a:r>
            <a:endParaRPr lang="ru-RU" dirty="0"/>
          </a:p>
        </p:txBody>
      </p:sp>
      <p:sp>
        <p:nvSpPr>
          <p:cNvPr id="6" name="Прямоугольник 5"/>
          <p:cNvSpPr/>
          <p:nvPr/>
        </p:nvSpPr>
        <p:spPr>
          <a:xfrm>
            <a:off x="472234" y="3501008"/>
            <a:ext cx="8281713" cy="2031325"/>
          </a:xfrm>
          <a:prstGeom prst="rect">
            <a:avLst/>
          </a:prstGeom>
        </p:spPr>
        <p:txBody>
          <a:bodyPr wrap="square">
            <a:spAutoFit/>
          </a:bodyPr>
          <a:lstStyle/>
          <a:p>
            <a:pPr marL="285750" indent="-285750">
              <a:buFont typeface="Wingdings" panose="05000000000000000000" pitchFamily="2" charset="2"/>
              <a:buChar char="Ø"/>
            </a:pPr>
            <a:r>
              <a:rPr lang="en-US" dirty="0"/>
              <a:t>sterility</a:t>
            </a:r>
          </a:p>
          <a:p>
            <a:pPr marL="285750" indent="-285750">
              <a:buFont typeface="Wingdings" panose="05000000000000000000" pitchFamily="2" charset="2"/>
              <a:buChar char="Ø"/>
            </a:pPr>
            <a:r>
              <a:rPr lang="en-US" dirty="0"/>
              <a:t>stability</a:t>
            </a:r>
          </a:p>
          <a:p>
            <a:pPr marL="285750" indent="-285750">
              <a:buFont typeface="Wingdings" panose="05000000000000000000" pitchFamily="2" charset="2"/>
              <a:buChar char="Ø"/>
            </a:pPr>
            <a:r>
              <a:rPr lang="en-US" dirty="0"/>
              <a:t>Uniform distribution of drugs in the ointment</a:t>
            </a:r>
          </a:p>
          <a:p>
            <a:pPr marL="285750" indent="-285750">
              <a:buFont typeface="Wingdings" panose="05000000000000000000" pitchFamily="2" charset="2"/>
              <a:buChar char="Ø"/>
            </a:pPr>
            <a:r>
              <a:rPr lang="en-US" dirty="0"/>
              <a:t>No irritation and sticking of the eyelids</a:t>
            </a:r>
          </a:p>
          <a:p>
            <a:pPr marL="285750" indent="-285750">
              <a:buFont typeface="Wingdings" panose="05000000000000000000" pitchFamily="2" charset="2"/>
              <a:buChar char="Ø"/>
            </a:pPr>
            <a:r>
              <a:rPr lang="en-US" dirty="0"/>
              <a:t>Uniform distribution on the mucous membrane of the eye with the formation</a:t>
            </a:r>
          </a:p>
          <a:p>
            <a:pPr marL="285750" indent="-285750">
              <a:buFont typeface="Wingdings" panose="05000000000000000000" pitchFamily="2" charset="2"/>
              <a:buChar char="Ø"/>
            </a:pPr>
            <a:r>
              <a:rPr lang="en-US" dirty="0"/>
              <a:t>Maximum dispersion of drugs</a:t>
            </a:r>
            <a:endParaRPr lang="ru-RU" dirty="0"/>
          </a:p>
        </p:txBody>
      </p:sp>
      <p:pic>
        <p:nvPicPr>
          <p:cNvPr id="8194" name="Picture 2" descr="Лекарственные формы (адаптировано)"/>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8068" y="1267019"/>
            <a:ext cx="2143124" cy="1647825"/>
          </a:xfrm>
          <a:prstGeom prst="rect">
            <a:avLst/>
          </a:prstGeom>
          <a:noFill/>
          <a:extLst>
            <a:ext uri="{909E8E84-426E-40DD-AFC4-6F175D3DCCD1}">
              <a14:hiddenFill xmlns:a14="http://schemas.microsoft.com/office/drawing/2010/main" xmlns="">
                <a:solidFill>
                  <a:srgbClr val="FFFFFF"/>
                </a:solidFill>
              </a14:hiddenFill>
            </a:ext>
          </a:extLst>
        </p:spPr>
      </p:pic>
      <p:sp>
        <p:nvSpPr>
          <p:cNvPr id="8" name="Номер слайда 7"/>
          <p:cNvSpPr>
            <a:spLocks noGrp="1"/>
          </p:cNvSpPr>
          <p:nvPr>
            <p:ph type="sldNum" sz="quarter" idx="12"/>
          </p:nvPr>
        </p:nvSpPr>
        <p:spPr/>
        <p:txBody>
          <a:bodyPr/>
          <a:lstStyle/>
          <a:p>
            <a:fld id="{B3BAC111-62E9-44C1-84FA-6EEE0B15AF13}" type="slidenum">
              <a:rPr lang="ru-RU" smtClean="0"/>
              <a:pPr/>
              <a:t>9</a:t>
            </a:fld>
            <a:endParaRPr lang="ru-RU"/>
          </a:p>
        </p:txBody>
      </p:sp>
    </p:spTree>
    <p:extLst>
      <p:ext uri="{BB962C8B-B14F-4D97-AF65-F5344CB8AC3E}">
        <p14:creationId xmlns:p14="http://schemas.microsoft.com/office/powerpoint/2010/main" xmlns="" val="395638372"/>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wipe(down)">
                                      <p:cBhvr>
                                        <p:cTn id="7"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116632"/>
            <a:ext cx="3240360" cy="3139321"/>
          </a:xfrm>
          <a:prstGeom prst="rect">
            <a:avLst/>
          </a:prstGeom>
        </p:spPr>
        <p:txBody>
          <a:bodyPr wrap="square">
            <a:spAutoFit/>
          </a:bodyPr>
          <a:lstStyle/>
          <a:p>
            <a:r>
              <a:rPr lang="en-US" dirty="0"/>
              <a:t>EYE OINTMENT TECHNOLOGY</a:t>
            </a:r>
          </a:p>
          <a:p>
            <a:endParaRPr lang="en-US" dirty="0"/>
          </a:p>
          <a:p>
            <a:r>
              <a:rPr lang="en-US" dirty="0"/>
              <a:t>   Eye ointments should be prepared under aseptic conditions. All auxiliary materials, ointment bases, drugs that can withstand the effects of high temperatures, vacation jars are sterilized according to the methods specified in the SPU.</a:t>
            </a:r>
            <a:endParaRPr lang="ru-RU" dirty="0"/>
          </a:p>
        </p:txBody>
      </p:sp>
      <p:pic>
        <p:nvPicPr>
          <p:cNvPr id="9218" name="Picture 2"/>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29915" t="17523" r="29447" b="6249"/>
          <a:stretch/>
        </p:blipFill>
        <p:spPr bwMode="auto">
          <a:xfrm>
            <a:off x="4139952" y="424369"/>
            <a:ext cx="4755356" cy="557617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9220" name="Picture 4" descr="Промышленная технология лекарств. Электронный учебник"/>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60040" y="4086950"/>
            <a:ext cx="3419872" cy="2517272"/>
          </a:xfrm>
          <a:prstGeom prst="rect">
            <a:avLst/>
          </a:prstGeom>
          <a:noFill/>
          <a:extLst>
            <a:ext uri="{909E8E84-426E-40DD-AFC4-6F175D3DCCD1}">
              <a14:hiddenFill xmlns:a14="http://schemas.microsoft.com/office/drawing/2010/main" xmlns="">
                <a:solidFill>
                  <a:srgbClr val="FFFFFF"/>
                </a:solidFill>
              </a14:hiddenFill>
            </a:ext>
          </a:extLst>
        </p:spPr>
      </p:pic>
      <p:sp>
        <p:nvSpPr>
          <p:cNvPr id="3" name="Номер слайда 2"/>
          <p:cNvSpPr>
            <a:spLocks noGrp="1"/>
          </p:cNvSpPr>
          <p:nvPr>
            <p:ph type="sldNum" sz="quarter" idx="12"/>
          </p:nvPr>
        </p:nvSpPr>
        <p:spPr/>
        <p:txBody>
          <a:bodyPr/>
          <a:lstStyle/>
          <a:p>
            <a:fld id="{B3BAC111-62E9-44C1-84FA-6EEE0B15AF13}" type="slidenum">
              <a:rPr lang="ru-RU" smtClean="0"/>
              <a:pPr/>
              <a:t>10</a:t>
            </a:fld>
            <a:endParaRPr lang="ru-RU"/>
          </a:p>
        </p:txBody>
      </p:sp>
    </p:spTree>
    <p:extLst>
      <p:ext uri="{BB962C8B-B14F-4D97-AF65-F5344CB8AC3E}">
        <p14:creationId xmlns:p14="http://schemas.microsoft.com/office/powerpoint/2010/main" xmlns="" val="3753179806"/>
      </p:ext>
    </p:extLst>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220"/>
                                        </p:tgtEl>
                                        <p:attrNameLst>
                                          <p:attrName>style.visibility</p:attrName>
                                        </p:attrNameLst>
                                      </p:cBhvr>
                                      <p:to>
                                        <p:strVal val="visible"/>
                                      </p:to>
                                    </p:set>
                                    <p:anim calcmode="lin" valueType="num">
                                      <p:cBhvr additive="base">
                                        <p:cTn id="7" dur="500" fill="hold"/>
                                        <p:tgtEl>
                                          <p:spTgt spid="9220"/>
                                        </p:tgtEl>
                                        <p:attrNameLst>
                                          <p:attrName>ppt_x</p:attrName>
                                        </p:attrNameLst>
                                      </p:cBhvr>
                                      <p:tavLst>
                                        <p:tav tm="0">
                                          <p:val>
                                            <p:strVal val="#ppt_x"/>
                                          </p:val>
                                        </p:tav>
                                        <p:tav tm="100000">
                                          <p:val>
                                            <p:strVal val="#ppt_x"/>
                                          </p:val>
                                        </p:tav>
                                      </p:tavLst>
                                    </p:anim>
                                    <p:anim calcmode="lin" valueType="num">
                                      <p:cBhvr additive="base">
                                        <p:cTn id="8" dur="500" fill="hold"/>
                                        <p:tgtEl>
                                          <p:spTgt spid="92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539388"/>
            <a:ext cx="3371436" cy="369332"/>
          </a:xfrm>
          <a:prstGeom prst="rect">
            <a:avLst/>
          </a:prstGeom>
        </p:spPr>
        <p:txBody>
          <a:bodyPr wrap="none">
            <a:spAutoFit/>
          </a:bodyPr>
          <a:lstStyle/>
          <a:p>
            <a:r>
              <a:rPr lang="en-US" dirty="0"/>
              <a:t>Nasal drops and liquid aerosols</a:t>
            </a:r>
            <a:endParaRPr lang="ru-RU" dirty="0"/>
          </a:p>
        </p:txBody>
      </p:sp>
      <p:sp>
        <p:nvSpPr>
          <p:cNvPr id="3" name="Прямоугольник 2"/>
          <p:cNvSpPr/>
          <p:nvPr/>
        </p:nvSpPr>
        <p:spPr>
          <a:xfrm>
            <a:off x="4427984" y="1196752"/>
            <a:ext cx="4104456" cy="1200329"/>
          </a:xfrm>
          <a:prstGeom prst="rect">
            <a:avLst/>
          </a:prstGeom>
        </p:spPr>
        <p:txBody>
          <a:bodyPr wrap="square">
            <a:spAutoFit/>
          </a:bodyPr>
          <a:lstStyle/>
          <a:p>
            <a:r>
              <a:rPr lang="en-US" dirty="0"/>
              <a:t>are solutions, emulsions or suspensions intended for instillation or injection into the nasal cavity to obtain a general or local effect</a:t>
            </a:r>
            <a:endParaRPr lang="ru-RU" dirty="0"/>
          </a:p>
        </p:txBody>
      </p:sp>
      <p:sp>
        <p:nvSpPr>
          <p:cNvPr id="4" name="Прямоугольник 3"/>
          <p:cNvSpPr/>
          <p:nvPr/>
        </p:nvSpPr>
        <p:spPr>
          <a:xfrm>
            <a:off x="323528" y="2996952"/>
            <a:ext cx="3672408" cy="2031325"/>
          </a:xfrm>
          <a:prstGeom prst="rect">
            <a:avLst/>
          </a:prstGeom>
        </p:spPr>
        <p:txBody>
          <a:bodyPr wrap="square">
            <a:spAutoFit/>
          </a:bodyPr>
          <a:lstStyle/>
          <a:p>
            <a:r>
              <a:rPr lang="en-US" dirty="0"/>
              <a:t>Nasal preparations intended for use in severe injuries of the nose or before surgery must be sterile. Nasal lavage is an isotonic solution designed to clean the nasal passages in case of damage to the nose, or before surgery</a:t>
            </a:r>
            <a:endParaRPr lang="ru-RU" dirty="0"/>
          </a:p>
        </p:txBody>
      </p:sp>
      <p:pic>
        <p:nvPicPr>
          <p:cNvPr id="10242" name="Picture 2" descr="10 лучших капель от насморка и заложенности носа для всей семьи"/>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325182" y="3356992"/>
            <a:ext cx="4769625" cy="2228850"/>
          </a:xfrm>
          <a:prstGeom prst="rect">
            <a:avLst/>
          </a:prstGeom>
          <a:noFill/>
          <a:extLst>
            <a:ext uri="{909E8E84-426E-40DD-AFC4-6F175D3DCCD1}">
              <a14:hiddenFill xmlns:a14="http://schemas.microsoft.com/office/drawing/2010/main" xmlns="">
                <a:solidFill>
                  <a:srgbClr val="FFFFFF"/>
                </a:solidFill>
              </a14:hiddenFill>
            </a:ext>
          </a:extLst>
        </p:spPr>
      </p:pic>
      <p:pic>
        <p:nvPicPr>
          <p:cNvPr id="10244" name="Picture 4" descr="Спрей и капли длянос: инструкция по применению, цена и отзывы - Сайт о  грыжах и их лечении"/>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11560" y="1120911"/>
            <a:ext cx="3024336" cy="1553169"/>
          </a:xfrm>
          <a:prstGeom prst="rect">
            <a:avLst/>
          </a:prstGeom>
          <a:noFill/>
          <a:extLst>
            <a:ext uri="{909E8E84-426E-40DD-AFC4-6F175D3DCCD1}">
              <a14:hiddenFill xmlns:a14="http://schemas.microsoft.com/office/drawing/2010/main" xmlns="">
                <a:solidFill>
                  <a:srgbClr val="FFFFFF"/>
                </a:solidFill>
              </a14:hiddenFill>
            </a:ext>
          </a:extLst>
        </p:spPr>
      </p:pic>
      <p:sp>
        <p:nvSpPr>
          <p:cNvPr id="5" name="Номер слайда 4"/>
          <p:cNvSpPr>
            <a:spLocks noGrp="1"/>
          </p:cNvSpPr>
          <p:nvPr>
            <p:ph type="sldNum" sz="quarter" idx="12"/>
          </p:nvPr>
        </p:nvSpPr>
        <p:spPr/>
        <p:txBody>
          <a:bodyPr/>
          <a:lstStyle/>
          <a:p>
            <a:fld id="{B3BAC111-62E9-44C1-84FA-6EEE0B15AF13}" type="slidenum">
              <a:rPr lang="ru-RU" smtClean="0"/>
              <a:pPr/>
              <a:t>11</a:t>
            </a:fld>
            <a:endParaRPr lang="ru-RU"/>
          </a:p>
        </p:txBody>
      </p:sp>
    </p:spTree>
    <p:extLst>
      <p:ext uri="{BB962C8B-B14F-4D97-AF65-F5344CB8AC3E}">
        <p14:creationId xmlns:p14="http://schemas.microsoft.com/office/powerpoint/2010/main" xmlns="" val="4168061407"/>
      </p:ext>
    </p:extLst>
  </p:cSld>
  <p:clrMapOvr>
    <a:masterClrMapping/>
  </p:clrMapOvr>
  <mc:AlternateContent xmlns:mc="http://schemas.openxmlformats.org/markup-compatibility/2006">
    <mc:Choice xmlns:p14="http://schemas.microsoft.com/office/powerpoint/2010/main" xmlns="" Requires="p14">
      <p:transition spd="slow" p14:dur="44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244"/>
                                        </p:tgtEl>
                                        <p:attrNameLst>
                                          <p:attrName>style.visibility</p:attrName>
                                        </p:attrNameLst>
                                      </p:cBhvr>
                                      <p:to>
                                        <p:strVal val="visible"/>
                                      </p:to>
                                    </p:set>
                                    <p:animEffect transition="in" filter="barn(inVertical)">
                                      <p:cBhvr>
                                        <p:cTn id="7" dur="500"/>
                                        <p:tgtEl>
                                          <p:spTgt spid="10244"/>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wipe(down)">
                                      <p:cBhvr>
                                        <p:cTn id="12" dur="580">
                                          <p:stCondLst>
                                            <p:cond delay="0"/>
                                          </p:stCondLst>
                                        </p:cTn>
                                        <p:tgtEl>
                                          <p:spTgt spid="10242"/>
                                        </p:tgtEl>
                                      </p:cBhvr>
                                    </p:animEffect>
                                    <p:anim calcmode="lin" valueType="num">
                                      <p:cBhvr>
                                        <p:cTn id="13" dur="1822" tmFilter="0,0; 0.14,0.36; 0.43,0.73; 0.71,0.91; 1.0,1.0">
                                          <p:stCondLst>
                                            <p:cond delay="0"/>
                                          </p:stCondLst>
                                        </p:cTn>
                                        <p:tgtEl>
                                          <p:spTgt spid="10242"/>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0242"/>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0242"/>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0242"/>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0242"/>
                                        </p:tgtEl>
                                        <p:attrNameLst>
                                          <p:attrName>ppt_y</p:attrName>
                                        </p:attrNameLst>
                                      </p:cBhvr>
                                      <p:tavLst>
                                        <p:tav tm="0" fmla="#ppt_y-sin(pi*$)/81">
                                          <p:val>
                                            <p:fltVal val="0"/>
                                          </p:val>
                                        </p:tav>
                                        <p:tav tm="100000">
                                          <p:val>
                                            <p:fltVal val="1"/>
                                          </p:val>
                                        </p:tav>
                                      </p:tavLst>
                                    </p:anim>
                                    <p:animScale>
                                      <p:cBhvr>
                                        <p:cTn id="18" dur="26">
                                          <p:stCondLst>
                                            <p:cond delay="650"/>
                                          </p:stCondLst>
                                        </p:cTn>
                                        <p:tgtEl>
                                          <p:spTgt spid="10242"/>
                                        </p:tgtEl>
                                      </p:cBhvr>
                                      <p:to x="100000" y="60000"/>
                                    </p:animScale>
                                    <p:animScale>
                                      <p:cBhvr>
                                        <p:cTn id="19" dur="166" decel="50000">
                                          <p:stCondLst>
                                            <p:cond delay="676"/>
                                          </p:stCondLst>
                                        </p:cTn>
                                        <p:tgtEl>
                                          <p:spTgt spid="10242"/>
                                        </p:tgtEl>
                                      </p:cBhvr>
                                      <p:to x="100000" y="100000"/>
                                    </p:animScale>
                                    <p:animScale>
                                      <p:cBhvr>
                                        <p:cTn id="20" dur="26">
                                          <p:stCondLst>
                                            <p:cond delay="1312"/>
                                          </p:stCondLst>
                                        </p:cTn>
                                        <p:tgtEl>
                                          <p:spTgt spid="10242"/>
                                        </p:tgtEl>
                                      </p:cBhvr>
                                      <p:to x="100000" y="80000"/>
                                    </p:animScale>
                                    <p:animScale>
                                      <p:cBhvr>
                                        <p:cTn id="21" dur="166" decel="50000">
                                          <p:stCondLst>
                                            <p:cond delay="1338"/>
                                          </p:stCondLst>
                                        </p:cTn>
                                        <p:tgtEl>
                                          <p:spTgt spid="10242"/>
                                        </p:tgtEl>
                                      </p:cBhvr>
                                      <p:to x="100000" y="100000"/>
                                    </p:animScale>
                                    <p:animScale>
                                      <p:cBhvr>
                                        <p:cTn id="22" dur="26">
                                          <p:stCondLst>
                                            <p:cond delay="1642"/>
                                          </p:stCondLst>
                                        </p:cTn>
                                        <p:tgtEl>
                                          <p:spTgt spid="10242"/>
                                        </p:tgtEl>
                                      </p:cBhvr>
                                      <p:to x="100000" y="90000"/>
                                    </p:animScale>
                                    <p:animScale>
                                      <p:cBhvr>
                                        <p:cTn id="23" dur="166" decel="50000">
                                          <p:stCondLst>
                                            <p:cond delay="1668"/>
                                          </p:stCondLst>
                                        </p:cTn>
                                        <p:tgtEl>
                                          <p:spTgt spid="10242"/>
                                        </p:tgtEl>
                                      </p:cBhvr>
                                      <p:to x="100000" y="100000"/>
                                    </p:animScale>
                                    <p:animScale>
                                      <p:cBhvr>
                                        <p:cTn id="24" dur="26">
                                          <p:stCondLst>
                                            <p:cond delay="1808"/>
                                          </p:stCondLst>
                                        </p:cTn>
                                        <p:tgtEl>
                                          <p:spTgt spid="10242"/>
                                        </p:tgtEl>
                                      </p:cBhvr>
                                      <p:to x="100000" y="95000"/>
                                    </p:animScale>
                                    <p:animScale>
                                      <p:cBhvr>
                                        <p:cTn id="25" dur="166" decel="50000">
                                          <p:stCondLst>
                                            <p:cond delay="1834"/>
                                          </p:stCondLst>
                                        </p:cTn>
                                        <p:tgtEl>
                                          <p:spTgt spid="1024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548680"/>
            <a:ext cx="6048672" cy="1200329"/>
          </a:xfrm>
          <a:prstGeom prst="rect">
            <a:avLst/>
          </a:prstGeom>
        </p:spPr>
        <p:txBody>
          <a:bodyPr wrap="square">
            <a:spAutoFit/>
          </a:bodyPr>
          <a:lstStyle/>
          <a:p>
            <a:r>
              <a:rPr lang="en-US" dirty="0"/>
              <a:t>In the production of nasal drops, buffer solutions are used to increase the chemical stability of the active substances and reduce the feeling of discomfort associated with the </a:t>
            </a:r>
            <a:r>
              <a:rPr lang="en-US" dirty="0" err="1"/>
              <a:t>osmolarity</a:t>
            </a:r>
            <a:r>
              <a:rPr lang="en-US" dirty="0"/>
              <a:t> of the solution.</a:t>
            </a:r>
            <a:endParaRPr lang="ru-RU" dirty="0"/>
          </a:p>
        </p:txBody>
      </p:sp>
      <p:sp>
        <p:nvSpPr>
          <p:cNvPr id="3" name="Прямоугольник 2"/>
          <p:cNvSpPr/>
          <p:nvPr/>
        </p:nvSpPr>
        <p:spPr>
          <a:xfrm>
            <a:off x="4971285" y="1772816"/>
            <a:ext cx="3707904" cy="1200329"/>
          </a:xfrm>
          <a:prstGeom prst="rect">
            <a:avLst/>
          </a:prstGeom>
        </p:spPr>
        <p:txBody>
          <a:bodyPr wrap="square">
            <a:spAutoFit/>
          </a:bodyPr>
          <a:lstStyle/>
          <a:p>
            <a:r>
              <a:rPr lang="en-US" dirty="0"/>
              <a:t>Most often used:</a:t>
            </a:r>
          </a:p>
          <a:p>
            <a:r>
              <a:rPr lang="en-US" dirty="0" err="1"/>
              <a:t>borovo-boratny</a:t>
            </a:r>
            <a:endParaRPr lang="en-US" dirty="0"/>
          </a:p>
          <a:p>
            <a:r>
              <a:rPr lang="en-US" dirty="0"/>
              <a:t>citrate</a:t>
            </a:r>
          </a:p>
          <a:p>
            <a:r>
              <a:rPr lang="en-US" dirty="0"/>
              <a:t>phosphate buffers</a:t>
            </a:r>
            <a:endParaRPr lang="ru-RU" dirty="0"/>
          </a:p>
        </p:txBody>
      </p:sp>
      <p:sp>
        <p:nvSpPr>
          <p:cNvPr id="4" name="Прямоугольник 3"/>
          <p:cNvSpPr/>
          <p:nvPr/>
        </p:nvSpPr>
        <p:spPr>
          <a:xfrm>
            <a:off x="683568" y="3734610"/>
            <a:ext cx="4572000" cy="1754326"/>
          </a:xfrm>
          <a:prstGeom prst="rect">
            <a:avLst/>
          </a:prstGeom>
        </p:spPr>
        <p:txBody>
          <a:bodyPr>
            <a:spAutoFit/>
          </a:bodyPr>
          <a:lstStyle/>
          <a:p>
            <a:r>
              <a:rPr lang="en-US" dirty="0"/>
              <a:t>It is important when using nasal drops to prolong the action of drugs, which prevents the rapid outflow of drops and provides a long-term constant concentration of BAS at the therapeutic level.</a:t>
            </a:r>
            <a:endParaRPr lang="ru-RU" dirty="0"/>
          </a:p>
        </p:txBody>
      </p:sp>
      <p:sp>
        <p:nvSpPr>
          <p:cNvPr id="5" name="Прямоугольник 4"/>
          <p:cNvSpPr/>
          <p:nvPr/>
        </p:nvSpPr>
        <p:spPr>
          <a:xfrm>
            <a:off x="5187309" y="3284984"/>
            <a:ext cx="3275856" cy="2308324"/>
          </a:xfrm>
          <a:prstGeom prst="rect">
            <a:avLst/>
          </a:prstGeom>
        </p:spPr>
        <p:txBody>
          <a:bodyPr wrap="square">
            <a:spAutoFit/>
          </a:bodyPr>
          <a:lstStyle/>
          <a:p>
            <a:r>
              <a:rPr lang="en-US" dirty="0"/>
              <a:t>Most often used for prolongation of gelatin, </a:t>
            </a:r>
            <a:r>
              <a:rPr lang="en-US" dirty="0" err="1"/>
              <a:t>polyvinylpyrrolidone</a:t>
            </a:r>
            <a:r>
              <a:rPr lang="en-US" dirty="0"/>
              <a:t> (PVP), </a:t>
            </a:r>
            <a:r>
              <a:rPr lang="en-US" dirty="0" err="1"/>
              <a:t>metelcellulose</a:t>
            </a:r>
            <a:r>
              <a:rPr lang="en-US" dirty="0"/>
              <a:t>, sodium </a:t>
            </a:r>
            <a:r>
              <a:rPr lang="en-US" dirty="0" err="1"/>
              <a:t>carboxymethylcellulose</a:t>
            </a:r>
            <a:r>
              <a:rPr lang="en-US" dirty="0"/>
              <a:t>, polyethylene glycol, polyvinyl alcohol, acrylic acid derivatives, etc.</a:t>
            </a:r>
            <a:endParaRPr lang="ru-RU" dirty="0"/>
          </a:p>
        </p:txBody>
      </p:sp>
      <p:pic>
        <p:nvPicPr>
          <p:cNvPr id="11266" name="Picture 2" descr="Буферные растворы рН"/>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187624" y="2026008"/>
            <a:ext cx="2603781" cy="1708602"/>
          </a:xfrm>
          <a:prstGeom prst="rect">
            <a:avLst/>
          </a:prstGeom>
          <a:noFill/>
          <a:extLst>
            <a:ext uri="{909E8E84-426E-40DD-AFC4-6F175D3DCCD1}">
              <a14:hiddenFill xmlns:a14="http://schemas.microsoft.com/office/drawing/2010/main" xmlns="">
                <a:solidFill>
                  <a:srgbClr val="FFFFFF"/>
                </a:solidFill>
              </a14:hiddenFill>
            </a:ext>
          </a:extLst>
        </p:spPr>
      </p:pic>
      <p:sp>
        <p:nvSpPr>
          <p:cNvPr id="7" name="Номер слайда 6"/>
          <p:cNvSpPr>
            <a:spLocks noGrp="1"/>
          </p:cNvSpPr>
          <p:nvPr>
            <p:ph type="sldNum" sz="quarter" idx="12"/>
          </p:nvPr>
        </p:nvSpPr>
        <p:spPr/>
        <p:txBody>
          <a:bodyPr/>
          <a:lstStyle/>
          <a:p>
            <a:fld id="{B3BAC111-62E9-44C1-84FA-6EEE0B15AF13}" type="slidenum">
              <a:rPr lang="ru-RU" smtClean="0"/>
              <a:pPr/>
              <a:t>12</a:t>
            </a:fld>
            <a:endParaRPr lang="ru-RU"/>
          </a:p>
        </p:txBody>
      </p:sp>
    </p:spTree>
    <p:extLst>
      <p:ext uri="{BB962C8B-B14F-4D97-AF65-F5344CB8AC3E}">
        <p14:creationId xmlns:p14="http://schemas.microsoft.com/office/powerpoint/2010/main" xmlns="" val="362661167"/>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fade">
                                      <p:cBhvr>
                                        <p:cTn id="7" dur="2000"/>
                                        <p:tgtEl>
                                          <p:spTgt spid="11266"/>
                                        </p:tgtEl>
                                      </p:cBhvr>
                                    </p:animEffect>
                                    <p:anim calcmode="lin" valueType="num">
                                      <p:cBhvr>
                                        <p:cTn id="8" dur="2000" fill="hold"/>
                                        <p:tgtEl>
                                          <p:spTgt spid="11266"/>
                                        </p:tgtEl>
                                        <p:attrNameLst>
                                          <p:attrName>ppt_w</p:attrName>
                                        </p:attrNameLst>
                                      </p:cBhvr>
                                      <p:tavLst>
                                        <p:tav tm="0" fmla="#ppt_w*sin(2.5*pi*$)">
                                          <p:val>
                                            <p:fltVal val="0"/>
                                          </p:val>
                                        </p:tav>
                                        <p:tav tm="100000">
                                          <p:val>
                                            <p:fltVal val="1"/>
                                          </p:val>
                                        </p:tav>
                                      </p:tavLst>
                                    </p:anim>
                                    <p:anim calcmode="lin" valueType="num">
                                      <p:cBhvr>
                                        <p:cTn id="9" dur="2000" fill="hold"/>
                                        <p:tgtEl>
                                          <p:spTgt spid="1126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35696" y="764704"/>
            <a:ext cx="2619628" cy="369332"/>
          </a:xfrm>
          <a:prstGeom prst="rect">
            <a:avLst/>
          </a:prstGeom>
        </p:spPr>
        <p:txBody>
          <a:bodyPr wrap="none">
            <a:spAutoFit/>
          </a:bodyPr>
          <a:lstStyle/>
          <a:p>
            <a:r>
              <a:rPr lang="en-US" b="1" dirty="0"/>
              <a:t>Ear drops and aerosols</a:t>
            </a:r>
            <a:endParaRPr lang="ru-RU" b="1" dirty="0"/>
          </a:p>
        </p:txBody>
      </p:sp>
      <p:sp>
        <p:nvSpPr>
          <p:cNvPr id="3" name="Прямоугольник 2"/>
          <p:cNvSpPr/>
          <p:nvPr/>
        </p:nvSpPr>
        <p:spPr>
          <a:xfrm>
            <a:off x="395536" y="1268760"/>
            <a:ext cx="3744416" cy="2031325"/>
          </a:xfrm>
          <a:prstGeom prst="rect">
            <a:avLst/>
          </a:prstGeom>
        </p:spPr>
        <p:txBody>
          <a:bodyPr wrap="square">
            <a:spAutoFit/>
          </a:bodyPr>
          <a:lstStyle/>
          <a:p>
            <a:r>
              <a:rPr lang="en-US" dirty="0"/>
              <a:t>Ear drops, rinses and aerosols are solutions, emulsions or suspensions intended for instillation, spraying into the ear canal or for rinsing the ear without dangerous pressure on the eardrum.</a:t>
            </a:r>
            <a:endParaRPr lang="ru-RU" dirty="0"/>
          </a:p>
        </p:txBody>
      </p:sp>
      <p:sp>
        <p:nvSpPr>
          <p:cNvPr id="4" name="Прямоугольник 3"/>
          <p:cNvSpPr/>
          <p:nvPr/>
        </p:nvSpPr>
        <p:spPr>
          <a:xfrm>
            <a:off x="3995936" y="3165361"/>
            <a:ext cx="4572000" cy="1754326"/>
          </a:xfrm>
          <a:prstGeom prst="rect">
            <a:avLst/>
          </a:prstGeom>
        </p:spPr>
        <p:txBody>
          <a:bodyPr>
            <a:spAutoFit/>
          </a:bodyPr>
          <a:lstStyle/>
          <a:p>
            <a:r>
              <a:rPr lang="en-US" dirty="0"/>
              <a:t>Ear preparations, as a rule, are not subject to strict requirements for compliance with physiological parameters of body fluids, with the exception of ear washes, because the epithelium of the outer ear is quite resistant to irritation.</a:t>
            </a:r>
            <a:endParaRPr lang="ru-RU" dirty="0"/>
          </a:p>
        </p:txBody>
      </p:sp>
      <p:pic>
        <p:nvPicPr>
          <p:cNvPr id="12290" name="Picture 2" descr="Ушные капли в ассортименте аптеки | Аптечные консультации"/>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822759" y="764704"/>
            <a:ext cx="4022576" cy="2295526"/>
          </a:xfrm>
          <a:prstGeom prst="rect">
            <a:avLst/>
          </a:prstGeom>
          <a:noFill/>
          <a:extLst>
            <a:ext uri="{909E8E84-426E-40DD-AFC4-6F175D3DCCD1}">
              <a14:hiddenFill xmlns:a14="http://schemas.microsoft.com/office/drawing/2010/main" xmlns="">
                <a:solidFill>
                  <a:srgbClr val="FFFFFF"/>
                </a:solidFill>
              </a14:hiddenFill>
            </a:ext>
          </a:extLst>
        </p:spPr>
      </p:pic>
      <p:sp>
        <p:nvSpPr>
          <p:cNvPr id="5" name="Номер слайда 4"/>
          <p:cNvSpPr>
            <a:spLocks noGrp="1"/>
          </p:cNvSpPr>
          <p:nvPr>
            <p:ph type="sldNum" sz="quarter" idx="12"/>
          </p:nvPr>
        </p:nvSpPr>
        <p:spPr/>
        <p:txBody>
          <a:bodyPr/>
          <a:lstStyle/>
          <a:p>
            <a:fld id="{B3BAC111-62E9-44C1-84FA-6EEE0B15AF13}" type="slidenum">
              <a:rPr lang="ru-RU" smtClean="0"/>
              <a:pPr/>
              <a:t>13</a:t>
            </a:fld>
            <a:endParaRPr lang="ru-RU"/>
          </a:p>
        </p:txBody>
      </p:sp>
    </p:spTree>
    <p:extLst>
      <p:ext uri="{BB962C8B-B14F-4D97-AF65-F5344CB8AC3E}">
        <p14:creationId xmlns:p14="http://schemas.microsoft.com/office/powerpoint/2010/main" xmlns="" val="1628860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wipe(down)">
                                      <p:cBhvr>
                                        <p:cTn id="7" dur="5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13792" y="212587"/>
            <a:ext cx="4572000" cy="1477328"/>
          </a:xfrm>
          <a:prstGeom prst="rect">
            <a:avLst/>
          </a:prstGeom>
        </p:spPr>
        <p:txBody>
          <a:bodyPr>
            <a:spAutoFit/>
          </a:bodyPr>
          <a:lstStyle/>
          <a:p>
            <a:r>
              <a:rPr lang="en-US" dirty="0"/>
              <a:t>The technology of preparation of ear drops depends on the properties of drugs and solvent, it may not differ significantly from the general methods of production of solutions.</a:t>
            </a:r>
            <a:endParaRPr lang="ru-RU" dirty="0"/>
          </a:p>
        </p:txBody>
      </p:sp>
      <p:sp>
        <p:nvSpPr>
          <p:cNvPr id="3" name="Прямоугольник 2"/>
          <p:cNvSpPr/>
          <p:nvPr/>
        </p:nvSpPr>
        <p:spPr>
          <a:xfrm>
            <a:off x="5292080" y="764704"/>
            <a:ext cx="3024336" cy="4247317"/>
          </a:xfrm>
          <a:prstGeom prst="rect">
            <a:avLst/>
          </a:prstGeom>
        </p:spPr>
        <p:txBody>
          <a:bodyPr wrap="square">
            <a:spAutoFit/>
          </a:bodyPr>
          <a:lstStyle/>
          <a:p>
            <a:r>
              <a:rPr lang="en-US" dirty="0"/>
              <a:t>Ear, as well as nasal drops, representing solutions are usually monitored for the following quality indicators: description, identification, transparency,</a:t>
            </a:r>
          </a:p>
          <a:p>
            <a:r>
              <a:rPr lang="en-US" dirty="0"/>
              <a:t>color, color, pH (except for the above and oil solutions), concomitant impurities, the volume of the container, microbiological purity or sterility, quantitative content.</a:t>
            </a:r>
            <a:endParaRPr lang="ru-RU" i="1" dirty="0"/>
          </a:p>
        </p:txBody>
      </p:sp>
      <p:pic>
        <p:nvPicPr>
          <p:cNvPr id="13314" name="Picture 2" descr="7.5.2. Ушные капли и аэрозоли"/>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1520" y="2708920"/>
            <a:ext cx="4518193" cy="3771901"/>
          </a:xfrm>
          <a:prstGeom prst="rect">
            <a:avLst/>
          </a:prstGeom>
          <a:noFill/>
          <a:extLst>
            <a:ext uri="{909E8E84-426E-40DD-AFC4-6F175D3DCCD1}">
              <a14:hiddenFill xmlns:a14="http://schemas.microsoft.com/office/drawing/2010/main" xmlns="">
                <a:solidFill>
                  <a:srgbClr val="FFFFFF"/>
                </a:solidFill>
              </a14:hiddenFill>
            </a:ext>
          </a:extLst>
        </p:spPr>
      </p:pic>
      <p:sp>
        <p:nvSpPr>
          <p:cNvPr id="4" name="Номер слайда 3"/>
          <p:cNvSpPr>
            <a:spLocks noGrp="1"/>
          </p:cNvSpPr>
          <p:nvPr>
            <p:ph type="sldNum" sz="quarter" idx="12"/>
          </p:nvPr>
        </p:nvSpPr>
        <p:spPr/>
        <p:txBody>
          <a:bodyPr/>
          <a:lstStyle/>
          <a:p>
            <a:fld id="{B3BAC111-62E9-44C1-84FA-6EEE0B15AF13}" type="slidenum">
              <a:rPr lang="ru-RU" smtClean="0"/>
              <a:pPr/>
              <a:t>14</a:t>
            </a:fld>
            <a:endParaRPr lang="ru-RU"/>
          </a:p>
        </p:txBody>
      </p:sp>
    </p:spTree>
    <p:extLst>
      <p:ext uri="{BB962C8B-B14F-4D97-AF65-F5344CB8AC3E}">
        <p14:creationId xmlns:p14="http://schemas.microsoft.com/office/powerpoint/2010/main" xmlns="" val="2544211903"/>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barn(inVertical)">
                                      <p:cBhvr>
                                        <p:cTn id="7" dur="5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404664"/>
            <a:ext cx="6696744" cy="2520280"/>
          </a:xfrm>
        </p:spPr>
        <p:txBody>
          <a:bodyPr/>
          <a:lstStyle/>
          <a:p>
            <a:pPr marL="0" indent="0" algn="ctr">
              <a:buNone/>
            </a:pPr>
            <a:r>
              <a:rPr lang="en-US" sz="1600" dirty="0">
                <a:solidFill>
                  <a:schemeClr val="tx1"/>
                </a:solidFill>
                <a:latin typeface="Times New Roman" panose="02020603050405020304" pitchFamily="18" charset="0"/>
                <a:cs typeface="Times New Roman" panose="02020603050405020304" pitchFamily="18" charset="0"/>
              </a:rPr>
              <a:t>References</a:t>
            </a:r>
            <a:r>
              <a:rPr lang="ru-RU" sz="1600" dirty="0">
                <a:solidFill>
                  <a:schemeClr val="tx1"/>
                </a:solidFill>
                <a:latin typeface="Times New Roman" panose="02020603050405020304" pitchFamily="18" charset="0"/>
                <a:cs typeface="Times New Roman" panose="02020603050405020304" pitchFamily="18" charset="0"/>
              </a:rPr>
              <a:t/>
            </a:r>
            <a:br>
              <a:rPr lang="ru-RU" sz="1600" dirty="0">
                <a:solidFill>
                  <a:schemeClr val="tx1"/>
                </a:solidFill>
                <a:latin typeface="Times New Roman" panose="02020603050405020304" pitchFamily="18" charset="0"/>
                <a:cs typeface="Times New Roman" panose="02020603050405020304" pitchFamily="18" charset="0"/>
              </a:rPr>
            </a:br>
            <a:endParaRPr lang="ru-RU" sz="1600" dirty="0">
              <a:solidFill>
                <a:schemeClr val="tx1"/>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1339447" y="1157281"/>
            <a:ext cx="5976664" cy="3046988"/>
          </a:xfrm>
          <a:prstGeom prst="rect">
            <a:avLst/>
          </a:prstGeom>
        </p:spPr>
        <p:txBody>
          <a:bodyPr wrap="square">
            <a:spAutoFit/>
          </a:bodyPr>
          <a:lstStyle/>
          <a:p>
            <a:pPr marL="342900" indent="-342900">
              <a:buFont typeface="+mj-lt"/>
              <a:buAutoNum type="arabicPeriod"/>
            </a:pPr>
            <a:r>
              <a:rPr lang="en-US" sz="1600" dirty="0" smtClean="0">
                <a:latin typeface="Times New Roman" panose="02020603050405020304" pitchFamily="18" charset="0"/>
                <a:cs typeface="Times New Roman" panose="02020603050405020304" pitchFamily="18" charset="0"/>
              </a:rPr>
              <a:t>https://tl.nuph.edu.ua/wp-content/uploads/2012/05/%D0%93%D0%9B%D0%90%D0%97%D0%9D%D0%AB%D0%95-%D0%9B%D0%95%D0%9A%D0%90%D0%A0%D0%A1%D0%A2%D0%92%D0%95%D0%9D%D0%9D%D0%AB%D0%95-%D0%A1%D0%A0%D0%95%D0%94%D0%A1%D0%A2%D0%92%D0%90.pdf</a:t>
            </a:r>
            <a:endParaRPr lang="ru-RU" sz="1600" dirty="0" smtClean="0">
              <a:latin typeface="Times New Roman" panose="02020603050405020304" pitchFamily="18" charset="0"/>
              <a:cs typeface="Times New Roman" panose="02020603050405020304" pitchFamily="18" charset="0"/>
            </a:endParaRPr>
          </a:p>
          <a:p>
            <a:pPr marL="342900" indent="-342900">
              <a:buFont typeface="+mj-lt"/>
              <a:buAutoNum type="arabicPeriod"/>
            </a:pPr>
            <a:endParaRPr lang="ru-RU" sz="1600" dirty="0">
              <a:latin typeface="Times New Roman" panose="02020603050405020304" pitchFamily="18" charset="0"/>
              <a:cs typeface="Times New Roman" panose="02020603050405020304" pitchFamily="18" charset="0"/>
            </a:endParaRPr>
          </a:p>
          <a:p>
            <a:pPr marL="342900" indent="-342900">
              <a:buFont typeface="+mj-lt"/>
              <a:buAutoNum type="arabicPeriod"/>
            </a:pPr>
            <a:r>
              <a:rPr lang="en-US" sz="1600" dirty="0" smtClean="0">
                <a:latin typeface="Times New Roman" panose="02020603050405020304" pitchFamily="18" charset="0"/>
                <a:cs typeface="Times New Roman" panose="02020603050405020304" pitchFamily="18" charset="0"/>
              </a:rPr>
              <a:t>https://studfile.net/preview/6761345/page:56/</a:t>
            </a:r>
            <a:r>
              <a:rPr lang="ru-RU" sz="1600" dirty="0" smtClean="0">
                <a:latin typeface="Times New Roman" panose="02020603050405020304" pitchFamily="18" charset="0"/>
                <a:cs typeface="Times New Roman" panose="02020603050405020304" pitchFamily="18" charset="0"/>
              </a:rPr>
              <a:t> </a:t>
            </a:r>
          </a:p>
          <a:p>
            <a:pPr marL="342900" indent="-342900">
              <a:buFont typeface="+mj-lt"/>
              <a:buAutoNum type="arabicPeriod"/>
            </a:pPr>
            <a:r>
              <a:rPr lang="en-US" sz="1600" dirty="0" smtClean="0">
                <a:latin typeface="Times New Roman" panose="02020603050405020304" pitchFamily="18" charset="0"/>
                <a:cs typeface="Times New Roman" panose="02020603050405020304" pitchFamily="18" charset="0"/>
              </a:rPr>
              <a:t>https://studfile.net/preview/6761345/page:57/</a:t>
            </a:r>
            <a:r>
              <a:rPr lang="ru-RU" sz="1600" dirty="0" smtClean="0">
                <a:latin typeface="Times New Roman" panose="02020603050405020304" pitchFamily="18" charset="0"/>
                <a:cs typeface="Times New Roman" panose="02020603050405020304" pitchFamily="18" charset="0"/>
              </a:rPr>
              <a:t> </a:t>
            </a:r>
          </a:p>
          <a:p>
            <a:pPr marL="342900" indent="-342900">
              <a:buFont typeface="+mj-lt"/>
              <a:buAutoNum type="arabicPeriod"/>
            </a:pPr>
            <a:r>
              <a:rPr lang="en-US" sz="1600" dirty="0" smtClean="0">
                <a:latin typeface="Times New Roman" panose="02020603050405020304" pitchFamily="18" charset="0"/>
                <a:cs typeface="Times New Roman" panose="02020603050405020304" pitchFamily="18" charset="0"/>
              </a:rPr>
              <a:t>https://info.odmu.edu.ua/chair/drugs/fileinfo/195/101763</a:t>
            </a:r>
            <a:r>
              <a:rPr lang="ru-RU" sz="1600" dirty="0" smtClean="0">
                <a:latin typeface="Times New Roman" panose="02020603050405020304" pitchFamily="18" charset="0"/>
                <a:cs typeface="Times New Roman" panose="02020603050405020304" pitchFamily="18" charset="0"/>
              </a:rPr>
              <a:t> </a:t>
            </a:r>
          </a:p>
          <a:p>
            <a:endParaRPr lang="ru-RU" sz="1600" dirty="0">
              <a:latin typeface="Times New Roman" panose="02020603050405020304" pitchFamily="18" charset="0"/>
              <a:cs typeface="Times New Roman" panose="02020603050405020304" pitchFamily="18" charset="0"/>
            </a:endParaRPr>
          </a:p>
        </p:txBody>
      </p:sp>
      <p:sp>
        <p:nvSpPr>
          <p:cNvPr id="4" name="Номер слайда 3"/>
          <p:cNvSpPr>
            <a:spLocks noGrp="1"/>
          </p:cNvSpPr>
          <p:nvPr>
            <p:ph type="sldNum" sz="quarter" idx="12"/>
          </p:nvPr>
        </p:nvSpPr>
        <p:spPr/>
        <p:txBody>
          <a:bodyPr/>
          <a:lstStyle/>
          <a:p>
            <a:fld id="{B3BAC111-62E9-44C1-84FA-6EEE0B15AF13}" type="slidenum">
              <a:rPr lang="ru-RU" smtClean="0"/>
              <a:pPr/>
              <a:t>15</a:t>
            </a:fld>
            <a:endParaRPr lang="ru-RU"/>
          </a:p>
        </p:txBody>
      </p:sp>
    </p:spTree>
    <p:extLst>
      <p:ext uri="{BB962C8B-B14F-4D97-AF65-F5344CB8AC3E}">
        <p14:creationId xmlns:p14="http://schemas.microsoft.com/office/powerpoint/2010/main" xmlns="" val="1156004243"/>
      </p:ext>
    </p:extLst>
  </p:cSld>
  <p:clrMapOvr>
    <a:masterClrMapping/>
  </p:clrMapOvr>
  <mc:AlternateContent xmlns:mc="http://schemas.openxmlformats.org/markup-compatibility/2006">
    <mc:Choice xmlns:p14="http://schemas.microsoft.com/office/powerpoint/2010/main" xmlns="" Requires="p14">
      <p:transition spd="slow">
        <p14:flash/>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2132856"/>
            <a:ext cx="7272808" cy="2016224"/>
          </a:xfrm>
        </p:spPr>
        <p:txBody>
          <a:bodyPr/>
          <a:lstStyle/>
          <a:p>
            <a:pPr marL="0" indent="0" algn="ctr">
              <a:buNone/>
            </a:pPr>
            <a:r>
              <a:rPr lang="en-US" dirty="0">
                <a:latin typeface="Times New Roman" panose="02020603050405020304" pitchFamily="18" charset="0"/>
                <a:cs typeface="Times New Roman" panose="02020603050405020304" pitchFamily="18" charset="0"/>
              </a:rPr>
              <a:t>Thank you !</a:t>
            </a:r>
            <a:endParaRPr lang="ru-RU" dirty="0">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p:txBody>
          <a:bodyPr/>
          <a:lstStyle/>
          <a:p>
            <a:fld id="{B3BAC111-62E9-44C1-84FA-6EEE0B15AF13}" type="slidenum">
              <a:rPr lang="ru-RU" smtClean="0"/>
              <a:pPr/>
              <a:t>16</a:t>
            </a:fld>
            <a:endParaRPr lang="ru-RU"/>
          </a:p>
        </p:txBody>
      </p:sp>
    </p:spTree>
    <p:extLst>
      <p:ext uri="{BB962C8B-B14F-4D97-AF65-F5344CB8AC3E}">
        <p14:creationId xmlns:p14="http://schemas.microsoft.com/office/powerpoint/2010/main" xmlns="" val="776148826"/>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134</TotalTime>
  <Words>1057</Words>
  <Application>Microsoft Office PowerPoint</Application>
  <PresentationFormat>Экран (4:3)</PresentationFormat>
  <Paragraphs>88</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Воздушный поток</vt:lpstr>
      <vt:lpstr>Odessa National Medical University  Faculty of Pharmacy  Department of Drug Technology    Industrial production of ophthalmic, ear and nasal dosage forms</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References </vt:lpstr>
      <vt:lpstr>Thank you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Одесский Национальный Медицинский Университет Фармацевтический факультет Кафедра Технологии Лекарств    Промышленное производство глазных , ушных и назальных лекарственных форм</dc:title>
  <dc:creator>АМИГО</dc:creator>
  <cp:lastModifiedBy>User</cp:lastModifiedBy>
  <cp:revision>13</cp:revision>
  <dcterms:created xsi:type="dcterms:W3CDTF">2020-11-04T09:25:16Z</dcterms:created>
  <dcterms:modified xsi:type="dcterms:W3CDTF">2021-01-11T19:04:27Z</dcterms:modified>
</cp:coreProperties>
</file>