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44" autoAdjust="0"/>
    <p:restoredTop sz="94660"/>
  </p:normalViewPr>
  <p:slideViewPr>
    <p:cSldViewPr>
      <p:cViewPr varScale="1">
        <p:scale>
          <a:sx n="59" d="100"/>
          <a:sy n="59" d="100"/>
        </p:scale>
        <p:origin x="-96" y="-32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29.01.2021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pPr/>
              <a:t>29.01.2021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29.01.2021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pPr/>
              <a:t>29.01.2021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29.01.2021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pPr/>
              <a:t>29.01.2021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pPr/>
              <a:t>29.01.2021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29.01.2021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29.01.2021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29.01.2021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29.01.2021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pPr/>
              <a:t>29.01.2021</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71600" y="1340768"/>
            <a:ext cx="7175351" cy="1793167"/>
          </a:xfrm>
        </p:spPr>
        <p:txBody>
          <a:bodyPr/>
          <a:lstStyle/>
          <a:p>
            <a:pPr marL="182880" indent="0">
              <a:buNone/>
            </a:pPr>
            <a:r>
              <a:rPr lang="en-US" sz="3200" i="1" dirty="0" smtClean="0"/>
              <a:t>Powders. Fees. Grinding, mixing and dosing of solid materials in pharmaceutical production</a:t>
            </a:r>
            <a:endParaRPr lang="ru-RU" sz="3200" i="1" dirty="0"/>
          </a:p>
        </p:txBody>
      </p:sp>
      <p:sp>
        <p:nvSpPr>
          <p:cNvPr id="5" name="Прямоугольник 4"/>
          <p:cNvSpPr/>
          <p:nvPr/>
        </p:nvSpPr>
        <p:spPr>
          <a:xfrm>
            <a:off x="5299260" y="5157192"/>
            <a:ext cx="3267113" cy="369332"/>
          </a:xfrm>
          <a:prstGeom prst="rect">
            <a:avLst/>
          </a:prstGeom>
        </p:spPr>
        <p:txBody>
          <a:bodyPr wrap="none">
            <a:spAutoFit/>
          </a:bodyPr>
          <a:lstStyle/>
          <a:p>
            <a:pPr algn="r"/>
            <a:r>
              <a:rPr lang="en-US" dirty="0" smtClean="0">
                <a:latin typeface="Times New Roman" pitchFamily="18" charset="0"/>
                <a:cs typeface="Times New Roman" pitchFamily="18" charset="0"/>
              </a:rPr>
              <a:t>St. teacher Ph.D. </a:t>
            </a:r>
            <a:r>
              <a:rPr lang="en-US" dirty="0" err="1" smtClean="0">
                <a:latin typeface="Times New Roman" pitchFamily="18" charset="0"/>
                <a:cs typeface="Times New Roman" pitchFamily="18" charset="0"/>
              </a:rPr>
              <a:t>Zamkovaya</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AV</a:t>
            </a:r>
            <a:r>
              <a:rPr lang="uk-UA"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659893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620688"/>
            <a:ext cx="9145016" cy="1384995"/>
          </a:xfrm>
          <a:prstGeom prst="rect">
            <a:avLst/>
          </a:prstGeom>
        </p:spPr>
        <p:txBody>
          <a:bodyPr wrap="square">
            <a:spAutoFit/>
          </a:bodyPr>
          <a:lstStyle/>
          <a:p>
            <a:r>
              <a:rPr lang="en-US" sz="3600" b="1" dirty="0" smtClean="0"/>
              <a:t>Powder - </a:t>
            </a:r>
            <a:r>
              <a:rPr lang="en-US" sz="2400" b="1" dirty="0" smtClean="0"/>
              <a:t>solid dosage form for internal and external use, consisting of one or more crushed substances having the property of </a:t>
            </a:r>
            <a:r>
              <a:rPr lang="en-US" sz="2400" b="1" dirty="0" err="1" smtClean="0"/>
              <a:t>flowability</a:t>
            </a:r>
            <a:endParaRPr lang="ru-RU" sz="2400" b="1" i="1" dirty="0"/>
          </a:p>
        </p:txBody>
      </p:sp>
      <p:pic>
        <p:nvPicPr>
          <p:cNvPr id="3" name="Рисунок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283968" y="2308860"/>
            <a:ext cx="4527376" cy="4216484"/>
          </a:xfrm>
          <a:prstGeom prst="rect">
            <a:avLst/>
          </a:prstGeom>
        </p:spPr>
      </p:pic>
    </p:spTree>
    <p:extLst>
      <p:ext uri="{BB962C8B-B14F-4D97-AF65-F5344CB8AC3E}">
        <p14:creationId xmlns="" xmlns:p14="http://schemas.microsoft.com/office/powerpoint/2010/main" val="8091142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7426" y="2282389"/>
            <a:ext cx="4732606" cy="1754326"/>
          </a:xfrm>
          <a:prstGeom prst="rect">
            <a:avLst/>
          </a:prstGeom>
        </p:spPr>
        <p:txBody>
          <a:bodyPr wrap="square">
            <a:spAutoFit/>
          </a:bodyPr>
          <a:lstStyle/>
          <a:p>
            <a:r>
              <a:rPr lang="en-US" sz="2800" b="1" dirty="0" smtClean="0"/>
              <a:t>Distributive</a:t>
            </a:r>
          </a:p>
          <a:p>
            <a:r>
              <a:rPr lang="en-US" sz="2000" b="1" dirty="0" smtClean="0"/>
              <a:t>The prescription indicates the amount of substances per dose and the number of doses (the method used most often).</a:t>
            </a:r>
            <a:endParaRPr lang="ru-RU" sz="2000" b="1" dirty="0"/>
          </a:p>
        </p:txBody>
      </p:sp>
      <p:sp>
        <p:nvSpPr>
          <p:cNvPr id="4" name="Прямоугольник 3"/>
          <p:cNvSpPr/>
          <p:nvPr/>
        </p:nvSpPr>
        <p:spPr>
          <a:xfrm>
            <a:off x="4644008" y="2204864"/>
            <a:ext cx="4104456" cy="2062103"/>
          </a:xfrm>
          <a:prstGeom prst="rect">
            <a:avLst/>
          </a:prstGeom>
        </p:spPr>
        <p:txBody>
          <a:bodyPr wrap="square">
            <a:spAutoFit/>
          </a:bodyPr>
          <a:lstStyle/>
          <a:p>
            <a:r>
              <a:rPr lang="en-US" sz="2800" b="1" dirty="0" smtClean="0"/>
              <a:t>Separate</a:t>
            </a:r>
          </a:p>
          <a:p>
            <a:r>
              <a:rPr lang="en-US" sz="2000" b="1" dirty="0" smtClean="0"/>
              <a:t>The prescription indicates the amount of drugs for all powders and indicates the number of doses into which the total weight must be divided.</a:t>
            </a:r>
            <a:endParaRPr lang="ru-RU" sz="2000" dirty="0"/>
          </a:p>
        </p:txBody>
      </p:sp>
      <p:sp>
        <p:nvSpPr>
          <p:cNvPr id="5" name="Прямоугольник 4"/>
          <p:cNvSpPr/>
          <p:nvPr/>
        </p:nvSpPr>
        <p:spPr>
          <a:xfrm>
            <a:off x="2051720" y="1124744"/>
            <a:ext cx="5616624" cy="954107"/>
          </a:xfrm>
          <a:prstGeom prst="rect">
            <a:avLst/>
          </a:prstGeom>
        </p:spPr>
        <p:txBody>
          <a:bodyPr wrap="square">
            <a:spAutoFit/>
          </a:bodyPr>
          <a:lstStyle/>
          <a:p>
            <a:r>
              <a:rPr lang="en-US" sz="2800" b="1" dirty="0" smtClean="0"/>
              <a:t>METHODS OF PRESCRIPTION OF POWDER</a:t>
            </a:r>
            <a:endParaRPr lang="ru-RU" sz="2800" b="1" dirty="0"/>
          </a:p>
        </p:txBody>
      </p:sp>
      <p:pic>
        <p:nvPicPr>
          <p:cNvPr id="6" name="Рисунок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992791" y="4149080"/>
            <a:ext cx="3816424" cy="254428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 xmlns:p14="http://schemas.microsoft.com/office/powerpoint/2010/main" val="31741354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476672"/>
            <a:ext cx="6858000" cy="369332"/>
          </a:xfrm>
          <a:prstGeom prst="rect">
            <a:avLst/>
          </a:prstGeom>
        </p:spPr>
        <p:txBody>
          <a:bodyPr wrap="square">
            <a:spAutoFit/>
          </a:bodyPr>
          <a:lstStyle/>
          <a:p>
            <a:r>
              <a:rPr lang="en-US" b="1" dirty="0" smtClean="0"/>
              <a:t>BASIC REQUIREMENTS FOR POWDER</a:t>
            </a:r>
            <a:endParaRPr lang="ru-RU" b="1" dirty="0"/>
          </a:p>
        </p:txBody>
      </p:sp>
      <p:sp>
        <p:nvSpPr>
          <p:cNvPr id="3" name="Прямоугольник 2"/>
          <p:cNvSpPr/>
          <p:nvPr/>
        </p:nvSpPr>
        <p:spPr>
          <a:xfrm>
            <a:off x="827584" y="1196752"/>
            <a:ext cx="6408712" cy="2308324"/>
          </a:xfrm>
          <a:prstGeom prst="rect">
            <a:avLst/>
          </a:prstGeom>
        </p:spPr>
        <p:txBody>
          <a:bodyPr wrap="square">
            <a:spAutoFit/>
          </a:bodyPr>
          <a:lstStyle/>
          <a:p>
            <a:pPr marL="285750" indent="-285750">
              <a:buFont typeface="Wingdings" pitchFamily="2" charset="2"/>
              <a:buChar char="q"/>
            </a:pPr>
            <a:r>
              <a:rPr lang="en-US" dirty="0" smtClean="0"/>
              <a:t>The optimal degree of grinding of all components of the powder (dispersion)</a:t>
            </a:r>
          </a:p>
          <a:p>
            <a:pPr marL="285750" indent="-285750">
              <a:buFont typeface="Wingdings" pitchFamily="2" charset="2"/>
              <a:buChar char="q"/>
            </a:pPr>
            <a:r>
              <a:rPr lang="en-US" dirty="0" smtClean="0"/>
              <a:t>Looseness</a:t>
            </a:r>
          </a:p>
          <a:p>
            <a:pPr marL="285750" indent="-285750">
              <a:buFont typeface="Wingdings" pitchFamily="2" charset="2"/>
              <a:buChar char="q"/>
            </a:pPr>
            <a:r>
              <a:rPr lang="en-US" dirty="0" smtClean="0"/>
              <a:t>Dosage accuracy</a:t>
            </a:r>
          </a:p>
          <a:p>
            <a:pPr marL="285750" indent="-285750">
              <a:buFont typeface="Wingdings" pitchFamily="2" charset="2"/>
              <a:buChar char="q"/>
            </a:pPr>
            <a:r>
              <a:rPr lang="en-US" dirty="0" smtClean="0"/>
              <a:t>  Invariance (stability) of substances during storage</a:t>
            </a:r>
          </a:p>
          <a:p>
            <a:pPr marL="285750" indent="-285750">
              <a:buFont typeface="Wingdings" pitchFamily="2" charset="2"/>
              <a:buChar char="q"/>
            </a:pPr>
            <a:r>
              <a:rPr lang="en-US" dirty="0" smtClean="0"/>
              <a:t>Homogeneity of the content of the active substance per unit of dosed drug (according to the GF of Ukraine)</a:t>
            </a:r>
          </a:p>
          <a:p>
            <a:pPr marL="285750" indent="-285750">
              <a:buFont typeface="Wingdings" pitchFamily="2" charset="2"/>
              <a:buChar char="q"/>
            </a:pPr>
            <a:r>
              <a:rPr lang="en-US" dirty="0" smtClean="0"/>
              <a:t>For some - sterility (wound powder, for newborns)</a:t>
            </a:r>
            <a:endParaRPr lang="ru-RU" dirty="0"/>
          </a:p>
        </p:txBody>
      </p:sp>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79512" y="4613072"/>
            <a:ext cx="8784976" cy="2088502"/>
          </a:xfrm>
          <a:prstGeom prst="rect">
            <a:avLst/>
          </a:prstGeom>
          <a:ln>
            <a:noFill/>
          </a:ln>
          <a:effectLst>
            <a:softEdge rad="112500"/>
          </a:effectLst>
        </p:spPr>
      </p:pic>
    </p:spTree>
    <p:extLst>
      <p:ext uri="{BB962C8B-B14F-4D97-AF65-F5344CB8AC3E}">
        <p14:creationId xmlns="" xmlns:p14="http://schemas.microsoft.com/office/powerpoint/2010/main" val="41608719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5583" y="476672"/>
            <a:ext cx="8568952" cy="400110"/>
          </a:xfrm>
          <a:prstGeom prst="rect">
            <a:avLst/>
          </a:prstGeom>
        </p:spPr>
        <p:txBody>
          <a:bodyPr wrap="square">
            <a:spAutoFit/>
          </a:bodyPr>
          <a:lstStyle/>
          <a:p>
            <a:r>
              <a:rPr lang="en-US" sz="2000" b="1" dirty="0" smtClean="0"/>
              <a:t>TECHNOLOGICAL SCHEME OF MANUFACTURE OF COMPLEX POWDER</a:t>
            </a:r>
            <a:endParaRPr lang="ru-RU" sz="2000" b="1" dirty="0"/>
          </a:p>
        </p:txBody>
      </p:sp>
      <p:sp>
        <p:nvSpPr>
          <p:cNvPr id="3" name="Прямоугольник 2"/>
          <p:cNvSpPr/>
          <p:nvPr/>
        </p:nvSpPr>
        <p:spPr>
          <a:xfrm>
            <a:off x="3779911" y="1196752"/>
            <a:ext cx="5292615" cy="4708981"/>
          </a:xfrm>
          <a:prstGeom prst="rect">
            <a:avLst/>
          </a:prstGeom>
        </p:spPr>
        <p:txBody>
          <a:bodyPr wrap="square">
            <a:spAutoFit/>
          </a:bodyPr>
          <a:lstStyle/>
          <a:p>
            <a:pPr marL="285750" indent="-285750">
              <a:buFont typeface="Wingdings" pitchFamily="2" charset="2"/>
              <a:buChar char="v"/>
            </a:pPr>
            <a:r>
              <a:rPr lang="en-US" sz="2000" dirty="0" smtClean="0"/>
              <a:t>Sanitary training of personnel, workplace and equipment</a:t>
            </a:r>
          </a:p>
          <a:p>
            <a:pPr marL="285750" indent="-285750">
              <a:buFont typeface="Wingdings" pitchFamily="2" charset="2"/>
              <a:buChar char="v"/>
            </a:pPr>
            <a:r>
              <a:rPr lang="en-US" sz="2000" dirty="0" smtClean="0"/>
              <a:t>  Selection of auxiliary and packaging material, utensils</a:t>
            </a:r>
          </a:p>
          <a:p>
            <a:pPr marL="285750" indent="-285750">
              <a:buFont typeface="Wingdings" pitchFamily="2" charset="2"/>
              <a:buChar char="v"/>
            </a:pPr>
            <a:r>
              <a:rPr lang="en-US" sz="2000" dirty="0" smtClean="0"/>
              <a:t>  Carrying out the necessary calculations</a:t>
            </a:r>
          </a:p>
          <a:p>
            <a:pPr marL="285750" indent="-285750">
              <a:buFont typeface="Wingdings" pitchFamily="2" charset="2"/>
              <a:buChar char="v"/>
            </a:pPr>
            <a:r>
              <a:rPr lang="en-US" sz="2000" dirty="0" smtClean="0"/>
              <a:t>Weighing BP -1, BP-5, BP-20 drug substances</a:t>
            </a:r>
          </a:p>
          <a:p>
            <a:pPr marL="285750" indent="-285750">
              <a:buFont typeface="Wingdings" pitchFamily="2" charset="2"/>
              <a:buChar char="v"/>
            </a:pPr>
            <a:r>
              <a:rPr lang="en-US" sz="2000" dirty="0" smtClean="0"/>
              <a:t>  Grinding of drug substance Sifting (in factory production)</a:t>
            </a:r>
          </a:p>
          <a:p>
            <a:pPr marL="285750" indent="-285750">
              <a:buFont typeface="Wingdings" pitchFamily="2" charset="2"/>
              <a:buChar char="v"/>
            </a:pPr>
            <a:r>
              <a:rPr lang="en-US" sz="2000" dirty="0" smtClean="0"/>
              <a:t>  Mixing of medicinal substances</a:t>
            </a:r>
          </a:p>
          <a:p>
            <a:pPr marL="285750" indent="-285750">
              <a:buFont typeface="Wingdings" pitchFamily="2" charset="2"/>
              <a:buChar char="v"/>
            </a:pPr>
            <a:r>
              <a:rPr lang="en-US" sz="2000" dirty="0" smtClean="0"/>
              <a:t>Dosage of mass</a:t>
            </a:r>
          </a:p>
          <a:p>
            <a:pPr marL="285750" indent="-285750">
              <a:buFont typeface="Wingdings" pitchFamily="2" charset="2"/>
              <a:buChar char="v"/>
            </a:pPr>
            <a:r>
              <a:rPr lang="en-US" sz="2000" dirty="0" smtClean="0"/>
              <a:t>  Packaging</a:t>
            </a:r>
          </a:p>
          <a:p>
            <a:pPr marL="285750" indent="-285750">
              <a:buFont typeface="Wingdings" pitchFamily="2" charset="2"/>
              <a:buChar char="v"/>
            </a:pPr>
            <a:r>
              <a:rPr lang="en-US" sz="2000" dirty="0" smtClean="0"/>
              <a:t>  Registration for vacation</a:t>
            </a:r>
          </a:p>
          <a:p>
            <a:pPr marL="285750" indent="-285750">
              <a:buFont typeface="Wingdings" pitchFamily="2" charset="2"/>
              <a:buChar char="v"/>
            </a:pPr>
            <a:r>
              <a:rPr lang="en-US" sz="2000" dirty="0" smtClean="0"/>
              <a:t>  Report on the preparation of the drug</a:t>
            </a:r>
          </a:p>
          <a:p>
            <a:pPr marL="285750" indent="-285750">
              <a:buFont typeface="Wingdings" pitchFamily="2" charset="2"/>
              <a:buChar char="v"/>
            </a:pPr>
            <a:r>
              <a:rPr lang="en-US" sz="2000" dirty="0" smtClean="0"/>
              <a:t>Quality assessment</a:t>
            </a:r>
            <a:endParaRPr lang="ru-RU" sz="2000" dirty="0"/>
          </a:p>
        </p:txBody>
      </p:sp>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1712335"/>
            <a:ext cx="3851920" cy="398559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 xmlns:p14="http://schemas.microsoft.com/office/powerpoint/2010/main" val="13887096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0905" y="692696"/>
            <a:ext cx="4644008" cy="4708981"/>
          </a:xfrm>
          <a:prstGeom prst="rect">
            <a:avLst/>
          </a:prstGeom>
        </p:spPr>
        <p:txBody>
          <a:bodyPr wrap="square">
            <a:spAutoFit/>
          </a:bodyPr>
          <a:lstStyle/>
          <a:p>
            <a:pPr fontAlgn="base"/>
            <a:r>
              <a:rPr lang="en-US" sz="2000" b="1" dirty="0" smtClean="0"/>
              <a:t>Fees - a mixture of chopped or coarsely chopped plant medicinal raw materials (except for plants containing potent substances), to which are sometimes added salts, essential oils or other substances.</a:t>
            </a:r>
          </a:p>
          <a:p>
            <a:pPr fontAlgn="base"/>
            <a:r>
              <a:rPr lang="en-US" sz="2000" b="1" dirty="0" smtClean="0"/>
              <a:t>Fees are classified into dosed and </a:t>
            </a:r>
            <a:r>
              <a:rPr lang="en-US" sz="2000" b="1" dirty="0" err="1" smtClean="0"/>
              <a:t>underdosed</a:t>
            </a:r>
            <a:r>
              <a:rPr lang="en-US" sz="2000" b="1" dirty="0" smtClean="0"/>
              <a:t>. Dosage fees can be divided into ordinary, pressed and instant teas.</a:t>
            </a:r>
          </a:p>
          <a:p>
            <a:pPr fontAlgn="base"/>
            <a:r>
              <a:rPr lang="en-US" sz="2000" b="1" dirty="0" smtClean="0"/>
              <a:t>The composition of the fees can be simple or complex. Simple consist of one type of medicinal plant raw materials, complex - of several plants and others</a:t>
            </a:r>
            <a:endParaRPr lang="ru-RU" sz="2000" dirty="0"/>
          </a:p>
        </p:txBody>
      </p:sp>
      <p:pic>
        <p:nvPicPr>
          <p:cNvPr id="3" name="Рисунок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844913" y="2852936"/>
            <a:ext cx="4083303" cy="362305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Рисунок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085819" y="465752"/>
            <a:ext cx="1844824" cy="18448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 xmlns:p14="http://schemas.microsoft.com/office/powerpoint/2010/main" val="3769361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6678488" cy="2308324"/>
          </a:xfrm>
          <a:prstGeom prst="rect">
            <a:avLst/>
          </a:prstGeom>
        </p:spPr>
        <p:txBody>
          <a:bodyPr wrap="square">
            <a:spAutoFit/>
          </a:bodyPr>
          <a:lstStyle/>
          <a:p>
            <a:r>
              <a:rPr lang="en-US" sz="2400" b="1" i="1" dirty="0" smtClean="0"/>
              <a:t>Preparation of the meeting consists of the following stages:</a:t>
            </a:r>
          </a:p>
          <a:p>
            <a:r>
              <a:rPr lang="en-US" sz="2400" b="1" i="1" dirty="0" smtClean="0"/>
              <a:t>- Grinding</a:t>
            </a:r>
          </a:p>
          <a:p>
            <a:r>
              <a:rPr lang="en-US" sz="2400" b="1" i="1" dirty="0" smtClean="0"/>
              <a:t>- Screening</a:t>
            </a:r>
          </a:p>
          <a:p>
            <a:r>
              <a:rPr lang="en-US" sz="2400" b="1" i="1" dirty="0" smtClean="0"/>
              <a:t>  -Mix</a:t>
            </a:r>
          </a:p>
          <a:p>
            <a:r>
              <a:rPr lang="en-US" sz="2400" b="1" i="1" dirty="0" smtClean="0"/>
              <a:t>- Packaging</a:t>
            </a:r>
            <a:endParaRPr lang="ru-RU" sz="2400" b="1" i="1" dirty="0"/>
          </a:p>
        </p:txBody>
      </p:sp>
      <p:sp>
        <p:nvSpPr>
          <p:cNvPr id="3" name="Прямоугольник 2"/>
          <p:cNvSpPr/>
          <p:nvPr/>
        </p:nvSpPr>
        <p:spPr>
          <a:xfrm>
            <a:off x="2267744" y="3109024"/>
            <a:ext cx="6611951" cy="3416320"/>
          </a:xfrm>
          <a:prstGeom prst="rect">
            <a:avLst/>
          </a:prstGeom>
        </p:spPr>
        <p:txBody>
          <a:bodyPr wrap="square">
            <a:spAutoFit/>
          </a:bodyPr>
          <a:lstStyle/>
          <a:p>
            <a:r>
              <a:rPr lang="en-US" dirty="0" smtClean="0"/>
              <a:t>Grinding. For better extraction of active substances, vegetable raw materials that are part of the fees are almost always crushed. Raw materials are ground separately, depending on the structure and type. Leaves, grass, bark, roots and rhizomes are cut on grass - and root cutters. The roots and rhizomes are then crushed on roll or other mills. Fruits, seeds and leathery leaves (bearberry, cranberry or eucalyptus) are crushed with the help of various mills. Flowers, except lime blossom. Must have the following particle sizes: leaves and herbs - 4-6 mm, stems, bark and roots - Hmm, fruits and seeds - 0.5 mm, smoking fees - 3 mm, fees for baths - 2 mm.</a:t>
            </a:r>
            <a:endParaRPr lang="ru-RU" dirty="0"/>
          </a:p>
        </p:txBody>
      </p:sp>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499992" y="836712"/>
            <a:ext cx="4165212" cy="2082606"/>
          </a:xfrm>
          <a:prstGeom prst="rect">
            <a:avLst/>
          </a:prstGeom>
        </p:spPr>
      </p:pic>
    </p:spTree>
    <p:extLst>
      <p:ext uri="{BB962C8B-B14F-4D97-AF65-F5344CB8AC3E}">
        <p14:creationId xmlns="" xmlns:p14="http://schemas.microsoft.com/office/powerpoint/2010/main" val="30892863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1556792"/>
            <a:ext cx="4104456" cy="1077218"/>
          </a:xfrm>
          <a:prstGeom prst="rect">
            <a:avLst/>
          </a:prstGeom>
        </p:spPr>
        <p:txBody>
          <a:bodyPr wrap="square">
            <a:spAutoFit/>
          </a:bodyPr>
          <a:lstStyle/>
          <a:p>
            <a:endParaRPr lang="ru-RU" dirty="0"/>
          </a:p>
          <a:p>
            <a:endParaRPr lang="ru-RU" dirty="0"/>
          </a:p>
          <a:p>
            <a:r>
              <a:rPr lang="en-US" sz="2800" b="1" dirty="0" smtClean="0"/>
              <a:t>Mix. </a:t>
            </a:r>
            <a:r>
              <a:rPr lang="en-US" sz="2400" dirty="0" smtClean="0"/>
              <a:t>Components:</a:t>
            </a:r>
            <a:endParaRPr lang="ru-RU" sz="2400" dirty="0"/>
          </a:p>
        </p:txBody>
      </p:sp>
      <p:sp>
        <p:nvSpPr>
          <p:cNvPr id="3" name="Прямоугольник 2"/>
          <p:cNvSpPr/>
          <p:nvPr/>
        </p:nvSpPr>
        <p:spPr>
          <a:xfrm>
            <a:off x="539552" y="188640"/>
            <a:ext cx="4032448" cy="1446550"/>
          </a:xfrm>
          <a:prstGeom prst="rect">
            <a:avLst/>
          </a:prstGeom>
        </p:spPr>
        <p:txBody>
          <a:bodyPr wrap="square">
            <a:spAutoFit/>
          </a:bodyPr>
          <a:lstStyle/>
          <a:p>
            <a:r>
              <a:rPr lang="en-US" sz="2800" b="1" dirty="0" smtClean="0"/>
              <a:t>Screening. </a:t>
            </a:r>
            <a:r>
              <a:rPr lang="en-US" sz="2000" dirty="0" smtClean="0"/>
              <a:t>After grinding, the fees must be cleaned of dust by sieving through a sieve № 32 with a hole size of 0.2 mm.</a:t>
            </a:r>
            <a:endParaRPr lang="ru-RU" sz="2000" dirty="0"/>
          </a:p>
        </p:txBody>
      </p:sp>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572000" y="-19891"/>
            <a:ext cx="2744114" cy="234621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2809232"/>
            <a:ext cx="3131840" cy="3452253"/>
          </a:xfrm>
          <a:prstGeom prst="rect">
            <a:avLst/>
          </a:prstGeom>
          <a:ln>
            <a:noFill/>
          </a:ln>
          <a:effectLst>
            <a:softEdge rad="112500"/>
          </a:effectLst>
        </p:spPr>
      </p:pic>
      <p:sp>
        <p:nvSpPr>
          <p:cNvPr id="6" name="Прямоугольник 5"/>
          <p:cNvSpPr/>
          <p:nvPr/>
        </p:nvSpPr>
        <p:spPr>
          <a:xfrm>
            <a:off x="3635896" y="2996952"/>
            <a:ext cx="5256584" cy="3139321"/>
          </a:xfrm>
          <a:prstGeom prst="rect">
            <a:avLst/>
          </a:prstGeom>
        </p:spPr>
        <p:txBody>
          <a:bodyPr wrap="square">
            <a:spAutoFit/>
          </a:bodyPr>
          <a:lstStyle/>
          <a:p>
            <a:r>
              <a:rPr lang="en-US" dirty="0" smtClean="0"/>
              <a:t>the assembly is mixed in mixers with a rotating body. Obtaining a homogeneous composition of the mixture presents certain difficulties, as the individual particles of the collection have different size, shape, weight and therefore can flake. If the collection includes essential oils or salts, they are pre-dissolved: essential oils in ethanol, salts - in water; the resulting solutions are sprayed on one of the components or the entire collection. In cases of application of aqueous solutions moistened</a:t>
            </a:r>
            <a:endParaRPr lang="ru-RU" dirty="0"/>
          </a:p>
        </p:txBody>
      </p:sp>
    </p:spTree>
    <p:extLst>
      <p:ext uri="{BB962C8B-B14F-4D97-AF65-F5344CB8AC3E}">
        <p14:creationId xmlns="" xmlns:p14="http://schemas.microsoft.com/office/powerpoint/2010/main" val="27348888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484784"/>
            <a:ext cx="4248472" cy="3416320"/>
          </a:xfrm>
          <a:prstGeom prst="rect">
            <a:avLst/>
          </a:prstGeom>
        </p:spPr>
        <p:txBody>
          <a:bodyPr wrap="square">
            <a:spAutoFit/>
          </a:bodyPr>
          <a:lstStyle/>
          <a:p>
            <a:r>
              <a:rPr lang="en-US" sz="2400" b="1" dirty="0" smtClean="0"/>
              <a:t>Packing fees</a:t>
            </a:r>
            <a:r>
              <a:rPr lang="en-US" sz="2400" dirty="0" smtClean="0"/>
              <a:t>. </a:t>
            </a:r>
            <a:endParaRPr lang="ru-RU" sz="2400" dirty="0" smtClean="0"/>
          </a:p>
          <a:p>
            <a:r>
              <a:rPr lang="en-US" sz="2400" dirty="0" smtClean="0"/>
              <a:t>Fees </a:t>
            </a:r>
            <a:r>
              <a:rPr lang="en-US" sz="2400" dirty="0" smtClean="0"/>
              <a:t>are released in cardboard boxes lined with parchment paper, or in a double paper bag of 50,100,150 and 200 m. The label indicates the composition of the collection and the mandatory use</a:t>
            </a:r>
            <a:endParaRPr lang="ru-RU" sz="2400" dirty="0"/>
          </a:p>
        </p:txBody>
      </p:sp>
      <p:pic>
        <p:nvPicPr>
          <p:cNvPr id="3" name="Рисунок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178600" y="85475"/>
            <a:ext cx="2480530" cy="171796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Рисунок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228184" y="1928275"/>
            <a:ext cx="2488444" cy="22188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Рисунок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355977" y="4480981"/>
            <a:ext cx="2391374" cy="17951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 xmlns:p14="http://schemas.microsoft.com/office/powerpoint/2010/main" val="91734949"/>
      </p:ext>
    </p:extLst>
  </p:cSld>
  <p:clrMapOvr>
    <a:masterClrMapping/>
  </p:clrMapOvr>
  <mc:AlternateContent xmlns:mc="http://schemas.openxmlformats.org/markup-compatibility/2006">
    <mc:Choice xmlns=""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56992"/>
            <a:ext cx="8496944" cy="3016210"/>
          </a:xfrm>
          <a:prstGeom prst="rect">
            <a:avLst/>
          </a:prstGeom>
        </p:spPr>
        <p:txBody>
          <a:bodyPr wrap="square">
            <a:spAutoFit/>
          </a:bodyPr>
          <a:lstStyle/>
          <a:p>
            <a:r>
              <a:rPr lang="en-US" sz="2800" dirty="0" smtClean="0">
                <a:latin typeface="Arial Black" pitchFamily="34" charset="0"/>
              </a:rPr>
              <a:t>Grinding</a:t>
            </a:r>
            <a:r>
              <a:rPr lang="ru-RU" dirty="0" smtClean="0"/>
              <a:t>— </a:t>
            </a:r>
            <a:r>
              <a:rPr lang="en-US" dirty="0" smtClean="0"/>
              <a:t>the process of reducing the size of pieces (particles) of solid materials by mechanical action. It is widely used in the pharmaceutical industry for various purposes. Grinding can be an auxiliary process used to ensure dissolution, extraction, drying, etc. The latter proceed faster and more fully, the more surfaces involved in them solids. The crushed material in this case plays the role of a semi-finished product, as used by the company to obtain solutions, tinctures, extracts, tablets, etc. Grinding can be the main process used to obtain finished dosage forms with a certain degree of dispersion (fees, powders). In this case, obtaining a crushed product consists of several successive technological operations: grinding material, sieve separation, mixing</a:t>
            </a:r>
            <a:r>
              <a:rPr lang="ru-RU" dirty="0" smtClean="0"/>
              <a:t>. </a:t>
            </a:r>
            <a:endParaRPr lang="ru-RU" dirty="0"/>
          </a:p>
        </p:txBody>
      </p:sp>
      <p:pic>
        <p:nvPicPr>
          <p:cNvPr id="3" name="Рисунок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691680" y="260648"/>
            <a:ext cx="5490291" cy="3010420"/>
          </a:xfrm>
          <a:prstGeom prst="rect">
            <a:avLst/>
          </a:prstGeom>
          <a:ln>
            <a:noFill/>
          </a:ln>
          <a:effectLst>
            <a:softEdge rad="112500"/>
          </a:effectLst>
        </p:spPr>
      </p:pic>
    </p:spTree>
    <p:extLst>
      <p:ext uri="{BB962C8B-B14F-4D97-AF65-F5344CB8AC3E}">
        <p14:creationId xmlns="" xmlns:p14="http://schemas.microsoft.com/office/powerpoint/2010/main" val="41992856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51520" y="332656"/>
            <a:ext cx="8640960" cy="6210690"/>
          </a:xfrm>
          <a:prstGeom prst="rect">
            <a:avLst/>
          </a:prstGeom>
        </p:spPr>
      </p:pic>
    </p:spTree>
    <p:extLst>
      <p:ext uri="{BB962C8B-B14F-4D97-AF65-F5344CB8AC3E}">
        <p14:creationId xmlns="" xmlns:p14="http://schemas.microsoft.com/office/powerpoint/2010/main" val="2273436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764704"/>
            <a:ext cx="5616624" cy="4524315"/>
          </a:xfrm>
          <a:prstGeom prst="rect">
            <a:avLst/>
          </a:prstGeom>
        </p:spPr>
        <p:txBody>
          <a:bodyPr wrap="square">
            <a:spAutoFit/>
          </a:bodyPr>
          <a:lstStyle/>
          <a:p>
            <a:r>
              <a:rPr lang="en-US" sz="2400" dirty="0" smtClean="0">
                <a:latin typeface="Arial Black" pitchFamily="34" charset="0"/>
              </a:rPr>
              <a:t>Grinding </a:t>
            </a:r>
            <a:r>
              <a:rPr lang="en-US" sz="2400" dirty="0" smtClean="0">
                <a:latin typeface="Arial Black" pitchFamily="34" charset="0"/>
              </a:rPr>
              <a:t>machines </a:t>
            </a:r>
            <a:r>
              <a:rPr lang="en-US" sz="2400" dirty="0" smtClean="0">
                <a:latin typeface="Times New Roman" pitchFamily="18" charset="0"/>
                <a:cs typeface="Times New Roman" pitchFamily="18" charset="0"/>
              </a:rPr>
              <a:t>can be classified on various grounds:</a:t>
            </a:r>
          </a:p>
          <a:p>
            <a:r>
              <a:rPr lang="en-US" sz="2400" dirty="0" smtClean="0">
                <a:latin typeface="Times New Roman" pitchFamily="18" charset="0"/>
                <a:cs typeface="Times New Roman" pitchFamily="18" charset="0"/>
              </a:rPr>
              <a:t>  the degree of grinding of the material that can be achieved with the help of machines (for medium and fine grinding)</a:t>
            </a:r>
          </a:p>
          <a:p>
            <a:r>
              <a:rPr lang="en-US" sz="2400" dirty="0" smtClean="0">
                <a:latin typeface="Times New Roman" pitchFamily="18" charset="0"/>
                <a:cs typeface="Times New Roman" pitchFamily="18" charset="0"/>
              </a:rPr>
              <a:t>  mills (for fine and colloidal grinding);</a:t>
            </a:r>
          </a:p>
          <a:p>
            <a:r>
              <a:rPr lang="en-US" sz="2400" dirty="0" smtClean="0">
                <a:latin typeface="Arial Black" pitchFamily="34" charset="0"/>
              </a:rPr>
              <a:t>  Method of grinding</a:t>
            </a:r>
          </a:p>
          <a:p>
            <a:r>
              <a:rPr lang="en-US" sz="2400" dirty="0" smtClean="0">
                <a:latin typeface="Times New Roman" pitchFamily="18" charset="0"/>
                <a:cs typeface="Times New Roman" pitchFamily="18" charset="0"/>
              </a:rPr>
              <a:t>cutting machines</a:t>
            </a:r>
          </a:p>
          <a:p>
            <a:r>
              <a:rPr lang="en-US" sz="2400" dirty="0" smtClean="0">
                <a:latin typeface="Times New Roman" pitchFamily="18" charset="0"/>
                <a:cs typeface="Times New Roman" pitchFamily="18" charset="0"/>
              </a:rPr>
              <a:t>abrasive</a:t>
            </a:r>
          </a:p>
          <a:p>
            <a:r>
              <a:rPr lang="en-US" sz="2400" dirty="0" smtClean="0">
                <a:latin typeface="Times New Roman" pitchFamily="18" charset="0"/>
                <a:cs typeface="Times New Roman" pitchFamily="18" charset="0"/>
              </a:rPr>
              <a:t>crushing</a:t>
            </a:r>
          </a:p>
          <a:p>
            <a:r>
              <a:rPr lang="en-US" sz="2400" dirty="0" smtClean="0">
                <a:latin typeface="Times New Roman" pitchFamily="18" charset="0"/>
                <a:cs typeface="Times New Roman" pitchFamily="18" charset="0"/>
              </a:rPr>
              <a:t>  drums</a:t>
            </a:r>
          </a:p>
          <a:p>
            <a:r>
              <a:rPr lang="en-US" sz="2400" dirty="0" smtClean="0">
                <a:latin typeface="Times New Roman" pitchFamily="18" charset="0"/>
                <a:cs typeface="Times New Roman" pitchFamily="18" charset="0"/>
              </a:rPr>
              <a:t>  shock-abrasives, </a:t>
            </a:r>
            <a:r>
              <a:rPr lang="en-US" sz="2400" dirty="0" smtClean="0">
                <a:latin typeface="Times New Roman" pitchFamily="18" charset="0"/>
                <a:cs typeface="Times New Roman" pitchFamily="18" charset="0"/>
              </a:rPr>
              <a:t>etc</a:t>
            </a:r>
            <a:endParaRPr lang="ru-RU" sz="2400" dirty="0" smtClean="0">
              <a:latin typeface="Times New Roman" pitchFamily="18" charset="0"/>
              <a:cs typeface="Times New Roman" pitchFamily="18" charset="0"/>
            </a:endParaRPr>
          </a:p>
        </p:txBody>
      </p:sp>
      <p:pic>
        <p:nvPicPr>
          <p:cNvPr id="3" name="Рисунок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156176" y="116632"/>
            <a:ext cx="2808312" cy="18678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Рисунок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660232" y="2564904"/>
            <a:ext cx="1984464" cy="19844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Рисунок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892321" y="4901952"/>
            <a:ext cx="1956048" cy="19560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4109246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80">
                                          <p:stCondLst>
                                            <p:cond delay="0"/>
                                          </p:stCondLst>
                                        </p:cTn>
                                        <p:tgtEl>
                                          <p:spTgt spid="5"/>
                                        </p:tgtEl>
                                      </p:cBhvr>
                                    </p:animEffect>
                                    <p:anim calcmode="lin" valueType="num">
                                      <p:cBhvr>
                                        <p:cTn id="2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6" dur="26">
                                          <p:stCondLst>
                                            <p:cond delay="650"/>
                                          </p:stCondLst>
                                        </p:cTn>
                                        <p:tgtEl>
                                          <p:spTgt spid="5"/>
                                        </p:tgtEl>
                                      </p:cBhvr>
                                      <p:to x="100000" y="60000"/>
                                    </p:animScale>
                                    <p:animScale>
                                      <p:cBhvr>
                                        <p:cTn id="27" dur="166" decel="50000">
                                          <p:stCondLst>
                                            <p:cond delay="676"/>
                                          </p:stCondLst>
                                        </p:cTn>
                                        <p:tgtEl>
                                          <p:spTgt spid="5"/>
                                        </p:tgtEl>
                                      </p:cBhvr>
                                      <p:to x="100000" y="100000"/>
                                    </p:animScale>
                                    <p:animScale>
                                      <p:cBhvr>
                                        <p:cTn id="28" dur="26">
                                          <p:stCondLst>
                                            <p:cond delay="1312"/>
                                          </p:stCondLst>
                                        </p:cTn>
                                        <p:tgtEl>
                                          <p:spTgt spid="5"/>
                                        </p:tgtEl>
                                      </p:cBhvr>
                                      <p:to x="100000" y="80000"/>
                                    </p:animScale>
                                    <p:animScale>
                                      <p:cBhvr>
                                        <p:cTn id="29" dur="166" decel="50000">
                                          <p:stCondLst>
                                            <p:cond delay="1338"/>
                                          </p:stCondLst>
                                        </p:cTn>
                                        <p:tgtEl>
                                          <p:spTgt spid="5"/>
                                        </p:tgtEl>
                                      </p:cBhvr>
                                      <p:to x="100000" y="100000"/>
                                    </p:animScale>
                                    <p:animScale>
                                      <p:cBhvr>
                                        <p:cTn id="30" dur="26">
                                          <p:stCondLst>
                                            <p:cond delay="1642"/>
                                          </p:stCondLst>
                                        </p:cTn>
                                        <p:tgtEl>
                                          <p:spTgt spid="5"/>
                                        </p:tgtEl>
                                      </p:cBhvr>
                                      <p:to x="100000" y="90000"/>
                                    </p:animScale>
                                    <p:animScale>
                                      <p:cBhvr>
                                        <p:cTn id="31" dur="166" decel="50000">
                                          <p:stCondLst>
                                            <p:cond delay="1668"/>
                                          </p:stCondLst>
                                        </p:cTn>
                                        <p:tgtEl>
                                          <p:spTgt spid="5"/>
                                        </p:tgtEl>
                                      </p:cBhvr>
                                      <p:to x="100000" y="100000"/>
                                    </p:animScale>
                                    <p:animScale>
                                      <p:cBhvr>
                                        <p:cTn id="32" dur="26">
                                          <p:stCondLst>
                                            <p:cond delay="1808"/>
                                          </p:stCondLst>
                                        </p:cTn>
                                        <p:tgtEl>
                                          <p:spTgt spid="5"/>
                                        </p:tgtEl>
                                      </p:cBhvr>
                                      <p:to x="100000" y="95000"/>
                                    </p:animScale>
                                    <p:animScale>
                                      <p:cBhvr>
                                        <p:cTn id="33"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4"/>
            <a:ext cx="4248472" cy="1609219"/>
          </a:xfrm>
        </p:spPr>
        <p:txBody>
          <a:bodyPr/>
          <a:lstStyle/>
          <a:p>
            <a:r>
              <a:rPr lang="en-US" sz="3600" dirty="0" smtClean="0"/>
              <a:t>Cutting machines</a:t>
            </a:r>
            <a:endParaRPr lang="ru-RU" sz="3600" dirty="0"/>
          </a:p>
        </p:txBody>
      </p:sp>
      <p:pic>
        <p:nvPicPr>
          <p:cNvPr id="5" name="Объект 4"/>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4973637" y="1040606"/>
            <a:ext cx="3257550" cy="4276725"/>
          </a:xfrm>
        </p:spPr>
      </p:pic>
      <p:sp>
        <p:nvSpPr>
          <p:cNvPr id="4" name="Текст 3"/>
          <p:cNvSpPr>
            <a:spLocks noGrp="1"/>
          </p:cNvSpPr>
          <p:nvPr>
            <p:ph type="body" sz="half" idx="2"/>
          </p:nvPr>
        </p:nvSpPr>
        <p:spPr>
          <a:xfrm>
            <a:off x="251520" y="1857364"/>
            <a:ext cx="4752528" cy="4143404"/>
          </a:xfrm>
        </p:spPr>
        <p:txBody>
          <a:bodyPr>
            <a:noAutofit/>
          </a:bodyPr>
          <a:lstStyle/>
          <a:p>
            <a:r>
              <a:rPr lang="en-US" sz="1800" dirty="0" smtClean="0"/>
              <a:t>Used for grinding dried herbal medicinal raw materials, which is cut to a particle size of 2-8 mm (to obtain fees or production of extraction drugs) using grass - and root cutters. The working tool of cutting machines is a knife or a system of knives that perform reciprocating or rotational movement. In some cases, the machine has two knife systems. One knife in these systems moves, the others are mounted stationary.</a:t>
            </a:r>
            <a:endParaRPr lang="ru-RU" sz="1800" dirty="0"/>
          </a:p>
        </p:txBody>
      </p:sp>
    </p:spTree>
    <p:extLst>
      <p:ext uri="{BB962C8B-B14F-4D97-AF65-F5344CB8AC3E}">
        <p14:creationId xmlns="" xmlns:p14="http://schemas.microsoft.com/office/powerpoint/2010/main" val="1331933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Grp="1" noChangeAspect="1"/>
          </p:cNvPicPr>
          <p:nvPr>
            <p:ph type="pic" idx="1"/>
          </p:nvPr>
        </p:nvPicPr>
        <p:blipFill>
          <a:blip r:embed="rId2" cstate="print">
            <a:extLst>
              <a:ext uri="{28A0092B-C50C-407E-A947-70E740481C1C}">
                <a14:useLocalDpi xmlns="" xmlns:a14="http://schemas.microsoft.com/office/drawing/2010/main" val="0"/>
              </a:ext>
            </a:extLst>
          </a:blip>
          <a:srcRect l="5981" r="5981"/>
          <a:stretch>
            <a:fillRect/>
          </a:stretch>
        </p:blipFill>
        <p:spPr>
          <a:xfrm>
            <a:off x="4788024" y="1844824"/>
            <a:ext cx="4114800" cy="3127806"/>
          </a:xfrm>
        </p:spPr>
      </p:pic>
      <p:sp>
        <p:nvSpPr>
          <p:cNvPr id="3" name="Текст 2"/>
          <p:cNvSpPr>
            <a:spLocks noGrp="1"/>
          </p:cNvSpPr>
          <p:nvPr>
            <p:ph type="body" sz="half" idx="2"/>
          </p:nvPr>
        </p:nvSpPr>
        <p:spPr>
          <a:xfrm>
            <a:off x="683568" y="1628800"/>
            <a:ext cx="4054153" cy="4680520"/>
          </a:xfrm>
        </p:spPr>
        <p:txBody>
          <a:bodyPr>
            <a:normAutofit/>
          </a:bodyPr>
          <a:lstStyle/>
          <a:p>
            <a:r>
              <a:rPr lang="en-US" dirty="0" smtClean="0"/>
              <a:t>The roll crusher (Fig.) Consists of two parallel cylindrical rolls, which, rotating towards each other, grind the material mainly by crushing. The rollers are placed on bearings in the housing, and the roller (1) rotates in a fixed, and the roller (2) - in sliding bearings, which are held in a given position (depending on the required width of the gap) by means of a spring (3). When a piece of material of excessive hardness of a spring gets to it in a crusher, the mobile roll departs from the motionless and the piece falls out of a crusher, thus the possibility of its breakage is eliminated.</a:t>
            </a:r>
            <a:endParaRPr lang="ru-RU" dirty="0"/>
          </a:p>
        </p:txBody>
      </p:sp>
      <p:sp>
        <p:nvSpPr>
          <p:cNvPr id="4" name="Заголовок 3"/>
          <p:cNvSpPr>
            <a:spLocks noGrp="1"/>
          </p:cNvSpPr>
          <p:nvPr>
            <p:ph type="title"/>
          </p:nvPr>
        </p:nvSpPr>
        <p:spPr>
          <a:xfrm>
            <a:off x="611560" y="260648"/>
            <a:ext cx="6383538" cy="1143000"/>
          </a:xfrm>
        </p:spPr>
        <p:txBody>
          <a:bodyPr/>
          <a:lstStyle/>
          <a:p>
            <a:r>
              <a:rPr lang="en-US" dirty="0" smtClean="0"/>
              <a:t>Crushing machines</a:t>
            </a:r>
            <a:endParaRPr lang="ru-RU" dirty="0"/>
          </a:p>
        </p:txBody>
      </p:sp>
    </p:spTree>
    <p:extLst>
      <p:ext uri="{BB962C8B-B14F-4D97-AF65-F5344CB8AC3E}">
        <p14:creationId xmlns="" xmlns:p14="http://schemas.microsoft.com/office/powerpoint/2010/main" val="287463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692696"/>
            <a:ext cx="3636085" cy="1258493"/>
          </a:xfrm>
        </p:spPr>
        <p:txBody>
          <a:bodyPr/>
          <a:lstStyle/>
          <a:p>
            <a:r>
              <a:rPr lang="en-US" sz="4000" dirty="0" smtClean="0"/>
              <a:t>Drum mills</a:t>
            </a:r>
            <a:endParaRPr lang="ru-RU" sz="4000" dirty="0"/>
          </a:p>
        </p:txBody>
      </p:sp>
      <p:pic>
        <p:nvPicPr>
          <p:cNvPr id="5" name="Объект 4"/>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4860032" y="548680"/>
            <a:ext cx="3552825" cy="318008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Текст 3"/>
          <p:cNvSpPr>
            <a:spLocks noGrp="1"/>
          </p:cNvSpPr>
          <p:nvPr>
            <p:ph type="body" sz="half" idx="2"/>
          </p:nvPr>
        </p:nvSpPr>
        <p:spPr>
          <a:xfrm>
            <a:off x="395536" y="2708920"/>
            <a:ext cx="4032448" cy="3243566"/>
          </a:xfrm>
        </p:spPr>
        <p:txBody>
          <a:bodyPr>
            <a:noAutofit/>
          </a:bodyPr>
          <a:lstStyle/>
          <a:p>
            <a:r>
              <a:rPr lang="en-US" sz="1600" dirty="0" smtClean="0"/>
              <a:t>The material is crushed inside the rotating body (drum) under the influence of grinding bodies. Depending on the type of grinding bodies, there are ball and rod mills. Depending on the shape of the drum and the ratio of its length to the diameter d, there are short (l / d = - 1.5-2.0), pipe (// d = 3.0-6.0), cylindrical-horse-ethical mills (the drum has the form of two truncated cones, the wide bases of which are connected by a cylindrical part)</a:t>
            </a:r>
            <a:endParaRPr lang="ru-RU" sz="1600" dirty="0"/>
          </a:p>
        </p:txBody>
      </p:sp>
    </p:spTree>
    <p:extLst>
      <p:ext uri="{BB962C8B-B14F-4D97-AF65-F5344CB8AC3E}">
        <p14:creationId xmlns="" xmlns:p14="http://schemas.microsoft.com/office/powerpoint/2010/main" val="3081907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Grp="1" noChangeAspect="1"/>
          </p:cNvPicPr>
          <p:nvPr>
            <p:ph type="pic" idx="1"/>
          </p:nvPr>
        </p:nvPicPr>
        <p:blipFill>
          <a:blip r:embed="rId2" cstate="print">
            <a:extLst>
              <a:ext uri="{28A0092B-C50C-407E-A947-70E740481C1C}">
                <a14:useLocalDpi xmlns="" xmlns:a14="http://schemas.microsoft.com/office/drawing/2010/main" val="0"/>
              </a:ext>
            </a:extLst>
          </a:blip>
          <a:srcRect t="2531" b="2531"/>
          <a:stretch>
            <a:fillRect/>
          </a:stretch>
        </p:blipFill>
        <p:spPr>
          <a:xfrm>
            <a:off x="4716016" y="1988840"/>
            <a:ext cx="4114800" cy="3127806"/>
          </a:xfrm>
        </p:spPr>
      </p:pic>
      <p:sp>
        <p:nvSpPr>
          <p:cNvPr id="3" name="Текст 2"/>
          <p:cNvSpPr>
            <a:spLocks noGrp="1"/>
          </p:cNvSpPr>
          <p:nvPr>
            <p:ph type="body" sz="half" idx="2"/>
          </p:nvPr>
        </p:nvSpPr>
        <p:spPr>
          <a:xfrm>
            <a:off x="971600" y="1772816"/>
            <a:ext cx="3910137" cy="4464496"/>
          </a:xfrm>
        </p:spPr>
        <p:txBody>
          <a:bodyPr>
            <a:normAutofit lnSpcReduction="10000"/>
          </a:bodyPr>
          <a:lstStyle/>
          <a:p>
            <a:r>
              <a:rPr lang="en-US" dirty="0" smtClean="0"/>
              <a:t>The cylindrical body of the mill (1) is about 80% of the volume filled with grinding bodies - balls, sometimes rods (2). A vibrator (4) is installed inside the housing. This is a shaft with an unbalance or an eccentric mechanism, which during the operation of the mill makes 1500- 3000 oscillations per minute at an amplitude of 2-4 mm. At the same time grind bodies and the crushed material are put in intensive motion. Particles of material, vibrating in the suspended layer, are crushed under the influence of frequent collisions with grinding and abrasive bodies. To prevent vibration of the floor, the mill housing is mounted on springs (3)</a:t>
            </a:r>
            <a:endParaRPr lang="ru-RU" dirty="0"/>
          </a:p>
        </p:txBody>
      </p:sp>
      <p:sp>
        <p:nvSpPr>
          <p:cNvPr id="4" name="Заголовок 3"/>
          <p:cNvSpPr>
            <a:spLocks noGrp="1"/>
          </p:cNvSpPr>
          <p:nvPr>
            <p:ph type="title"/>
          </p:nvPr>
        </p:nvSpPr>
        <p:spPr>
          <a:xfrm>
            <a:off x="539552" y="188640"/>
            <a:ext cx="6383538" cy="1143000"/>
          </a:xfrm>
        </p:spPr>
        <p:txBody>
          <a:bodyPr/>
          <a:lstStyle/>
          <a:p>
            <a:r>
              <a:rPr lang="en-US" dirty="0" smtClean="0"/>
              <a:t>Vibrating mills</a:t>
            </a:r>
            <a:endParaRPr lang="ru-RU" dirty="0"/>
          </a:p>
        </p:txBody>
      </p:sp>
    </p:spTree>
    <p:extLst>
      <p:ext uri="{BB962C8B-B14F-4D97-AF65-F5344CB8AC3E}">
        <p14:creationId xmlns="" xmlns:p14="http://schemas.microsoft.com/office/powerpoint/2010/main" val="1706574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anim calcmode="lin" valueType="num">
                                      <p:cBhvr>
                                        <p:cTn id="13"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404664"/>
            <a:ext cx="2088232" cy="2423346"/>
          </a:xfrm>
        </p:spPr>
        <p:txBody>
          <a:bodyPr/>
          <a:lstStyle/>
          <a:p>
            <a:r>
              <a:rPr lang="en-US" sz="5400" dirty="0" smtClean="0">
                <a:latin typeface="Arial Black" pitchFamily="34" charset="0"/>
              </a:rPr>
              <a:t>Mix</a:t>
            </a:r>
            <a:endParaRPr lang="ru-RU" sz="5400" dirty="0">
              <a:latin typeface="Arial Black" pitchFamily="34" charset="0"/>
            </a:endParaRPr>
          </a:p>
        </p:txBody>
      </p:sp>
      <p:sp>
        <p:nvSpPr>
          <p:cNvPr id="3" name="Текст 2"/>
          <p:cNvSpPr>
            <a:spLocks noGrp="1"/>
          </p:cNvSpPr>
          <p:nvPr>
            <p:ph type="body" idx="1"/>
          </p:nvPr>
        </p:nvSpPr>
        <p:spPr>
          <a:xfrm>
            <a:off x="1115616" y="3717032"/>
            <a:ext cx="7560840" cy="2952328"/>
          </a:xfrm>
        </p:spPr>
        <p:txBody>
          <a:bodyPr>
            <a:normAutofit/>
          </a:bodyPr>
          <a:lstStyle/>
          <a:p>
            <a:r>
              <a:rPr lang="en-US" dirty="0" smtClean="0"/>
              <a:t>a process in which several separate powdered components after thorough mixing and uniform distribution of each of them in a mixed volume of material, form a homogeneous mixture. Obtaining a homogeneous mixture is very important to ensure the requirement of uniform distribution of drugs in the volume of the finished dosage form. Especially increasing requirements for the quality of mixing for drugs with a potent substance, the content of which in one dose is less than 5 mg.</a:t>
            </a:r>
            <a:endParaRPr lang="ru-RU" dirty="0"/>
          </a:p>
        </p:txBody>
      </p:sp>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427984" y="121359"/>
            <a:ext cx="4522832" cy="314631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 xmlns:p14="http://schemas.microsoft.com/office/powerpoint/2010/main" val="2210942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052736"/>
            <a:ext cx="8964488" cy="4585871"/>
          </a:xfrm>
          <a:prstGeom prst="rect">
            <a:avLst/>
          </a:prstGeom>
        </p:spPr>
        <p:txBody>
          <a:bodyPr wrap="square">
            <a:spAutoFit/>
          </a:bodyPr>
          <a:lstStyle/>
          <a:p>
            <a:r>
              <a:rPr lang="ru-RU" dirty="0" smtClean="0"/>
              <a:t> </a:t>
            </a:r>
            <a:r>
              <a:rPr lang="ru-RU" dirty="0" smtClean="0"/>
              <a:t>                                         </a:t>
            </a:r>
            <a:r>
              <a:rPr lang="en-US" sz="4000" dirty="0" smtClean="0"/>
              <a:t>Mixing</a:t>
            </a:r>
            <a:endParaRPr lang="ru-RU" sz="4000" dirty="0"/>
          </a:p>
          <a:p>
            <a:r>
              <a:rPr lang="en-US" dirty="0" smtClean="0"/>
              <a:t>-devices in which bulk materials are mixed with each other and with liquids are called mixers.</a:t>
            </a:r>
          </a:p>
          <a:p>
            <a:r>
              <a:rPr lang="en-US" dirty="0" smtClean="0"/>
              <a:t> Mixers are classified:</a:t>
            </a:r>
          </a:p>
          <a:p>
            <a:r>
              <a:rPr lang="en-US" dirty="0" smtClean="0"/>
              <a:t>by the nature of the mixing process (convective or diffusion)</a:t>
            </a:r>
          </a:p>
          <a:p>
            <a:r>
              <a:rPr lang="en-US" dirty="0" smtClean="0"/>
              <a:t> design feature (drum mixers with rotating body and worm-blade)</a:t>
            </a:r>
          </a:p>
          <a:p>
            <a:r>
              <a:rPr lang="en-US" dirty="0" smtClean="0"/>
              <a:t> method of influencing the mixture (gravitational, centrifugal)</a:t>
            </a:r>
          </a:p>
          <a:p>
            <a:r>
              <a:rPr lang="en-US" dirty="0" smtClean="0"/>
              <a:t> the nature of the mixing process (periodic or continuous) and other features.</a:t>
            </a:r>
          </a:p>
          <a:p>
            <a:r>
              <a:rPr lang="en-US" dirty="0" smtClean="0"/>
              <a:t>By the nature of the process taking place in the domestic chemical and pharmaceutical industry, the most common are mixers of periodic action, which, depending on the type of working body are divided into mixers:</a:t>
            </a:r>
          </a:p>
          <a:p>
            <a:r>
              <a:rPr lang="en-US" dirty="0" smtClean="0"/>
              <a:t> with rotating case</a:t>
            </a:r>
          </a:p>
          <a:p>
            <a:r>
              <a:rPr lang="en-US" dirty="0" smtClean="0"/>
              <a:t> worm-lobed</a:t>
            </a:r>
          </a:p>
          <a:p>
            <a:r>
              <a:rPr lang="en-US" dirty="0" smtClean="0"/>
              <a:t> pseudo-liquid bulk material</a:t>
            </a:r>
          </a:p>
          <a:p>
            <a:r>
              <a:rPr lang="en-US" dirty="0" smtClean="0"/>
              <a:t> centrifugal action with a rotating cone.</a:t>
            </a:r>
            <a:endParaRPr lang="ru-RU" dirty="0"/>
          </a:p>
        </p:txBody>
      </p:sp>
      <p:pic>
        <p:nvPicPr>
          <p:cNvPr id="3" name="Рисунок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60365" y="23722"/>
            <a:ext cx="2649193" cy="1569073"/>
          </a:xfrm>
          <a:prstGeom prst="rect">
            <a:avLst/>
          </a:prstGeom>
          <a:ln>
            <a:noFill/>
          </a:ln>
          <a:effectLst>
            <a:softEdge rad="112500"/>
          </a:effectLst>
        </p:spPr>
      </p:pic>
    </p:spTree>
    <p:extLst>
      <p:ext uri="{BB962C8B-B14F-4D97-AF65-F5344CB8AC3E}">
        <p14:creationId xmlns="" xmlns:p14="http://schemas.microsoft.com/office/powerpoint/2010/main" val="36294453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1143000" y="0"/>
            <a:ext cx="3717032" cy="1628800"/>
          </a:xfrm>
        </p:spPr>
        <p:txBody>
          <a:bodyPr/>
          <a:lstStyle/>
          <a:p>
            <a:r>
              <a:rPr lang="en-US" sz="2800" dirty="0"/>
              <a:t>Mixers with rotating housing</a:t>
            </a:r>
            <a:endParaRPr lang="ru-RU" sz="2800" dirty="0"/>
          </a:p>
        </p:txBody>
      </p:sp>
      <p:pic>
        <p:nvPicPr>
          <p:cNvPr id="7" name="Объект 6"/>
          <p:cNvPicPr>
            <a:picLocks noGrp="1" noChangeAspect="1"/>
          </p:cNvPicPr>
          <p:nvPr>
            <p:ph sz="half" idx="2"/>
          </p:nvPr>
        </p:nvPicPr>
        <p:blipFill>
          <a:blip r:embed="rId2" cstate="print">
            <a:extLst>
              <a:ext uri="{28A0092B-C50C-407E-A947-70E740481C1C}">
                <a14:useLocalDpi xmlns="" xmlns:a14="http://schemas.microsoft.com/office/drawing/2010/main" val="0"/>
              </a:ext>
            </a:extLst>
          </a:blip>
          <a:stretch>
            <a:fillRect/>
          </a:stretch>
        </p:blipFill>
        <p:spPr>
          <a:xfrm>
            <a:off x="323528" y="2060848"/>
            <a:ext cx="3744416" cy="3290609"/>
          </a:xfrm>
        </p:spPr>
      </p:pic>
      <p:sp>
        <p:nvSpPr>
          <p:cNvPr id="4" name="Текст 3"/>
          <p:cNvSpPr>
            <a:spLocks noGrp="1"/>
          </p:cNvSpPr>
          <p:nvPr>
            <p:ph type="body" sz="quarter" idx="3"/>
          </p:nvPr>
        </p:nvSpPr>
        <p:spPr>
          <a:xfrm>
            <a:off x="4572000" y="116632"/>
            <a:ext cx="3957146" cy="1512168"/>
          </a:xfrm>
        </p:spPr>
        <p:txBody>
          <a:bodyPr/>
          <a:lstStyle/>
          <a:p>
            <a:r>
              <a:rPr lang="en-US" sz="2800" dirty="0"/>
              <a:t>Blade (screw) mixer</a:t>
            </a:r>
            <a:endParaRPr lang="ru-RU" sz="2800" dirty="0" smtClean="0"/>
          </a:p>
        </p:txBody>
      </p:sp>
      <p:pic>
        <p:nvPicPr>
          <p:cNvPr id="8" name="Объект 7"/>
          <p:cNvPicPr>
            <a:picLocks noGrp="1" noChangeAspect="1"/>
          </p:cNvPicPr>
          <p:nvPr>
            <p:ph sz="quarter" idx="4"/>
          </p:nvPr>
        </p:nvPicPr>
        <p:blipFill>
          <a:blip r:embed="rId3" cstate="print">
            <a:extLst>
              <a:ext uri="{28A0092B-C50C-407E-A947-70E740481C1C}">
                <a14:useLocalDpi xmlns="" xmlns:a14="http://schemas.microsoft.com/office/drawing/2010/main" val="0"/>
              </a:ext>
            </a:extLst>
          </a:blip>
          <a:stretch>
            <a:fillRect/>
          </a:stretch>
        </p:blipFill>
        <p:spPr>
          <a:xfrm>
            <a:off x="4708371" y="2041424"/>
            <a:ext cx="4184109" cy="3331792"/>
          </a:xfrm>
        </p:spPr>
      </p:pic>
      <p:sp>
        <p:nvSpPr>
          <p:cNvPr id="6" name="Заголовок 5"/>
          <p:cNvSpPr>
            <a:spLocks noGrp="1"/>
          </p:cNvSpPr>
          <p:nvPr>
            <p:ph type="title"/>
          </p:nvPr>
        </p:nvSpPr>
        <p:spPr>
          <a:xfrm flipV="1">
            <a:off x="12132840" y="2996952"/>
            <a:ext cx="576064" cy="2304256"/>
          </a:xfrm>
        </p:spPr>
        <p:txBody>
          <a:bodyPr/>
          <a:lstStyle/>
          <a:p>
            <a:pPr marL="0" indent="0">
              <a:buNone/>
            </a:pPr>
            <a:endParaRPr lang="ru-RU" dirty="0"/>
          </a:p>
        </p:txBody>
      </p:sp>
    </p:spTree>
    <p:extLst>
      <p:ext uri="{BB962C8B-B14F-4D97-AF65-F5344CB8AC3E}">
        <p14:creationId xmlns="" xmlns:p14="http://schemas.microsoft.com/office/powerpoint/2010/main" val="640981358"/>
      </p:ext>
    </p:extLst>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6724" y="260648"/>
            <a:ext cx="8712968" cy="5509200"/>
          </a:xfrm>
          <a:prstGeom prst="rect">
            <a:avLst/>
          </a:prstGeom>
        </p:spPr>
        <p:txBody>
          <a:bodyPr wrap="square">
            <a:spAutoFit/>
          </a:bodyPr>
          <a:lstStyle/>
          <a:p>
            <a:r>
              <a:rPr lang="en-US" sz="2800" dirty="0" smtClean="0">
                <a:latin typeface="Arial Black" pitchFamily="34" charset="0"/>
              </a:rPr>
              <a:t>Dosage of solid materials</a:t>
            </a:r>
            <a:r>
              <a:rPr lang="ru-RU" sz="3200" dirty="0" smtClean="0"/>
              <a:t>          </a:t>
            </a:r>
            <a:endParaRPr lang="en-US" sz="3200" dirty="0" smtClean="0"/>
          </a:p>
          <a:p>
            <a:r>
              <a:rPr lang="en-US" sz="3200" dirty="0" smtClean="0"/>
              <a:t>The dispenser used in the installation as a device for uniform supply of materials from the hoppers to the transporting or processing machines and devices is usually called a feeder.</a:t>
            </a:r>
          </a:p>
          <a:p>
            <a:r>
              <a:rPr lang="en-US" sz="3200" dirty="0" smtClean="0"/>
              <a:t>There is a feeder:</a:t>
            </a:r>
          </a:p>
          <a:p>
            <a:r>
              <a:rPr lang="en-US" sz="3200" dirty="0" smtClean="0"/>
              <a:t>1) Gateway</a:t>
            </a:r>
          </a:p>
          <a:p>
            <a:r>
              <a:rPr lang="en-US" sz="3200" dirty="0" smtClean="0"/>
              <a:t>2) Plunger</a:t>
            </a:r>
          </a:p>
          <a:p>
            <a:r>
              <a:rPr lang="en-US" sz="3200" dirty="0" smtClean="0"/>
              <a:t>3) Plate</a:t>
            </a:r>
            <a:endParaRPr lang="ru-RU" sz="3200" dirty="0" smtClean="0"/>
          </a:p>
          <a:p>
            <a:endParaRPr lang="ru-RU" sz="3200" dirty="0"/>
          </a:p>
        </p:txBody>
      </p:sp>
    </p:spTree>
    <p:extLst>
      <p:ext uri="{BB962C8B-B14F-4D97-AF65-F5344CB8AC3E}">
        <p14:creationId xmlns="" xmlns:p14="http://schemas.microsoft.com/office/powerpoint/2010/main" val="350710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04664"/>
            <a:ext cx="4968552" cy="1015663"/>
          </a:xfrm>
          <a:prstGeom prst="rect">
            <a:avLst/>
          </a:prstGeom>
        </p:spPr>
        <p:txBody>
          <a:bodyPr wrap="square">
            <a:spAutoFit/>
          </a:bodyPr>
          <a:lstStyle/>
          <a:p>
            <a:r>
              <a:rPr lang="en-US" sz="2000" dirty="0" smtClean="0"/>
              <a:t>1) Gateway feeder -</a:t>
            </a:r>
          </a:p>
          <a:p>
            <a:r>
              <a:rPr lang="en-US" sz="2000" dirty="0" smtClean="0"/>
              <a:t>  is intended for giving of well loose powdery and granular materials</a:t>
            </a:r>
            <a:endParaRPr lang="ru-RU" sz="2000" dirty="0"/>
          </a:p>
        </p:txBody>
      </p:sp>
      <p:sp>
        <p:nvSpPr>
          <p:cNvPr id="3" name="Прямоугольник 2"/>
          <p:cNvSpPr/>
          <p:nvPr/>
        </p:nvSpPr>
        <p:spPr>
          <a:xfrm>
            <a:off x="107504" y="3212976"/>
            <a:ext cx="5125317" cy="2554545"/>
          </a:xfrm>
          <a:prstGeom prst="rect">
            <a:avLst/>
          </a:prstGeom>
        </p:spPr>
        <p:txBody>
          <a:bodyPr wrap="square">
            <a:spAutoFit/>
          </a:bodyPr>
          <a:lstStyle/>
          <a:p>
            <a:r>
              <a:rPr lang="en-US" sz="2000" dirty="0" smtClean="0"/>
              <a:t>2) Plunger feeder</a:t>
            </a:r>
          </a:p>
          <a:p>
            <a:r>
              <a:rPr lang="en-US" sz="2000" dirty="0" smtClean="0"/>
              <a:t>consists of a conical loading hopper, a horizontal cone for moving the dosing material and a plunger 1 connected to the eccentric 2 by means of a rod 3. When rotating the eccentric plunger moves a distance S, displacing a portion of the dosing material from the housing</a:t>
            </a:r>
            <a:endParaRPr lang="ru-RU" sz="2000" dirty="0"/>
          </a:p>
        </p:txBody>
      </p:sp>
      <p:pic>
        <p:nvPicPr>
          <p:cNvPr id="5" name="Рисунок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004048" y="131676"/>
            <a:ext cx="3600400" cy="32973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496431" y="4293096"/>
            <a:ext cx="4607138" cy="2564904"/>
          </a:xfrm>
          <a:prstGeom prst="rect">
            <a:avLst/>
          </a:prstGeom>
          <a:ln>
            <a:noFill/>
          </a:ln>
          <a:effectLst>
            <a:softEdge rad="112500"/>
          </a:effectLst>
        </p:spPr>
      </p:pic>
    </p:spTree>
    <p:extLst>
      <p:ext uri="{BB962C8B-B14F-4D97-AF65-F5344CB8AC3E}">
        <p14:creationId xmlns="" xmlns:p14="http://schemas.microsoft.com/office/powerpoint/2010/main" val="1395129673"/>
      </p:ext>
    </p:extLst>
  </p:cSld>
  <p:clrMapOvr>
    <a:masterClrMapping/>
  </p:clrMapOvr>
  <mc:AlternateContent xmlns:mc="http://schemas.openxmlformats.org/markup-compatibility/2006">
    <mc:Choice xmlns=""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2348880"/>
            <a:ext cx="6512511" cy="1143000"/>
          </a:xfrm>
        </p:spPr>
        <p:txBody>
          <a:bodyPr/>
          <a:lstStyle/>
          <a:p>
            <a:r>
              <a:rPr lang="en-US" sz="8000" smtClean="0"/>
              <a:t>Thank you for attention</a:t>
            </a:r>
            <a:endParaRPr lang="ru-RU" dirty="0"/>
          </a:p>
        </p:txBody>
      </p:sp>
    </p:spTree>
    <p:extLst>
      <p:ext uri="{BB962C8B-B14F-4D97-AF65-F5344CB8AC3E}">
        <p14:creationId xmlns="" xmlns:p14="http://schemas.microsoft.com/office/powerpoint/2010/main" val="163332346"/>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333</TotalTime>
  <Words>1618</Words>
  <Application>Microsoft Office PowerPoint</Application>
  <PresentationFormat>Экран (4:3)</PresentationFormat>
  <Paragraphs>88</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Воздушный поток</vt:lpstr>
      <vt:lpstr>Powders. Fees. Grinding, mixing and dosing of solid materials in pharmaceutical production</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Cutting machines</vt:lpstr>
      <vt:lpstr>Crushing machines</vt:lpstr>
      <vt:lpstr>Drum mills</vt:lpstr>
      <vt:lpstr>Vibrating mills</vt:lpstr>
      <vt:lpstr>Mix</vt:lpstr>
      <vt:lpstr>Слайд 18</vt:lpstr>
      <vt:lpstr>Слайд 19</vt:lpstr>
      <vt:lpstr>Слайд 20</vt:lpstr>
      <vt:lpstr>Слайд 21</vt:lpstr>
      <vt:lpstr>Thank you for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Порошки.Збори .Подрібнення та змішування і дозування твердих матеріалів в фармацевтичному виробництві</dc:title>
  <dc:creator>yulya</dc:creator>
  <cp:lastModifiedBy>User</cp:lastModifiedBy>
  <cp:revision>33</cp:revision>
  <dcterms:created xsi:type="dcterms:W3CDTF">2018-10-06T16:49:08Z</dcterms:created>
  <dcterms:modified xsi:type="dcterms:W3CDTF">2021-01-29T22:09:02Z</dcterms:modified>
</cp:coreProperties>
</file>