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3gp" ContentType="video/3gpp"/>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6" r:id="rId18"/>
    <p:sldId id="273" r:id="rId19"/>
    <p:sldId id="277" r:id="rId20"/>
    <p:sldId id="274" r:id="rId21"/>
    <p:sldId id="27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556" autoAdjust="0"/>
  </p:normalViewPr>
  <p:slideViewPr>
    <p:cSldViewPr>
      <p:cViewPr varScale="1">
        <p:scale>
          <a:sx n="60" d="100"/>
          <a:sy n="60" d="100"/>
        </p:scale>
        <p:origin x="-84" y="-3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541972-51CE-42E7-B7EF-6D16E8320DA7}" type="datetimeFigureOut">
              <a:rPr lang="ru-RU" smtClean="0"/>
              <a:pPr/>
              <a:t>05.02.2021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9D9C62-7365-4ADD-A25A-DD9C38AD28E2}" type="slidenum">
              <a:rPr lang="ru-RU" smtClean="0"/>
              <a:pPr/>
              <a:t>‹#›</a:t>
            </a:fld>
            <a:endParaRPr lang="ru-RU"/>
          </a:p>
        </p:txBody>
      </p:sp>
    </p:spTree>
    <p:extLst>
      <p:ext uri="{BB962C8B-B14F-4D97-AF65-F5344CB8AC3E}">
        <p14:creationId xmlns="" xmlns:p14="http://schemas.microsoft.com/office/powerpoint/2010/main" val="241708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9D9C62-7365-4ADD-A25A-DD9C38AD28E2}" type="slidenum">
              <a:rPr lang="ru-RU" smtClean="0"/>
              <a:pPr/>
              <a:t>3</a:t>
            </a:fld>
            <a:endParaRPr lang="ru-RU"/>
          </a:p>
        </p:txBody>
      </p:sp>
    </p:spTree>
    <p:extLst>
      <p:ext uri="{BB962C8B-B14F-4D97-AF65-F5344CB8AC3E}">
        <p14:creationId xmlns="" xmlns:p14="http://schemas.microsoft.com/office/powerpoint/2010/main" val="3495948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pPr/>
              <a:t>05.02.2021</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pPr/>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media" Target="../media/media1.3gp"/><Relationship Id="rId2" Type="http://schemas.openxmlformats.org/officeDocument/2006/relationships/slideLayout" Target="../slideLayouts/slideLayout2.xml"/><Relationship Id="rId1" Type="http://schemas.openxmlformats.org/officeDocument/2006/relationships/video" Target="../media/media1.3gp"/><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32656"/>
            <a:ext cx="7772400" cy="2520280"/>
          </a:xfrm>
        </p:spPr>
        <p:txBody>
          <a:bodyPr/>
          <a:lstStyle/>
          <a:p>
            <a:r>
              <a:rPr lang="en-US" sz="6600" dirty="0" smtClean="0"/>
              <a:t>Tablet dosage forms</a:t>
            </a:r>
            <a:endParaRPr lang="ru-RU" sz="6600" dirty="0"/>
          </a:p>
        </p:txBody>
      </p:sp>
      <p:sp>
        <p:nvSpPr>
          <p:cNvPr id="4" name="Прямоугольник 3"/>
          <p:cNvSpPr/>
          <p:nvPr/>
        </p:nvSpPr>
        <p:spPr>
          <a:xfrm>
            <a:off x="4964685" y="5157192"/>
            <a:ext cx="3745704" cy="369332"/>
          </a:xfrm>
          <a:prstGeom prst="rect">
            <a:avLst/>
          </a:prstGeom>
        </p:spPr>
        <p:txBody>
          <a:bodyPr wrap="none">
            <a:spAutoFit/>
          </a:bodyPr>
          <a:lstStyle/>
          <a:p>
            <a:pPr algn="r"/>
            <a:r>
              <a:rPr lang="en-US" dirty="0" smtClean="0">
                <a:latin typeface="Times New Roman" pitchFamily="18" charset="0"/>
                <a:cs typeface="Times New Roman" pitchFamily="18" charset="0"/>
              </a:rPr>
              <a:t>Senior lecturer 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371643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uk-UA" dirty="0" smtClean="0"/>
              <a:t> </a:t>
            </a:r>
            <a:r>
              <a:rPr lang="en-US" dirty="0" smtClean="0"/>
              <a:t>Tablets - definition</a:t>
            </a:r>
            <a:endParaRPr lang="ru-RU" dirty="0"/>
          </a:p>
        </p:txBody>
      </p:sp>
      <p:sp>
        <p:nvSpPr>
          <p:cNvPr id="3" name="Объект 2"/>
          <p:cNvSpPr>
            <a:spLocks noGrp="1"/>
          </p:cNvSpPr>
          <p:nvPr>
            <p:ph idx="1"/>
          </p:nvPr>
        </p:nvSpPr>
        <p:spPr/>
        <p:txBody>
          <a:bodyPr>
            <a:normAutofit/>
          </a:bodyPr>
          <a:lstStyle/>
          <a:p>
            <a:r>
              <a:rPr lang="en-US" dirty="0" smtClean="0">
                <a:solidFill>
                  <a:schemeClr val="tx1">
                    <a:lumMod val="95000"/>
                    <a:lumOff val="5000"/>
                  </a:schemeClr>
                </a:solidFill>
              </a:rPr>
              <a:t>Tablets (Tabulate, Latin tabula - board, tabulate - board, tile) is a solid dosage form containing one dose of one or more active substances, obtained by pressing a certain volume of particles. The tablets are intended for oral administration. Some tablets are swallowed whole, some are pre-chewed, others are dissolved or dispersed in water before use, or left in the mouth where the active ingredient is released.</a:t>
            </a:r>
            <a:endParaRPr lang="ru-RU" dirty="0">
              <a:solidFill>
                <a:schemeClr val="tx1">
                  <a:lumMod val="95000"/>
                  <a:lumOff val="5000"/>
                </a:schemeClr>
              </a:solidFill>
            </a:endParaRPr>
          </a:p>
        </p:txBody>
      </p:sp>
    </p:spTree>
    <p:extLst>
      <p:ext uri="{BB962C8B-B14F-4D97-AF65-F5344CB8AC3E}">
        <p14:creationId xmlns="" xmlns:p14="http://schemas.microsoft.com/office/powerpoint/2010/main" val="552958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070992"/>
          </a:xfrm>
        </p:spPr>
        <p:txBody>
          <a:bodyPr/>
          <a:lstStyle/>
          <a:p>
            <a:r>
              <a:rPr lang="en-US" sz="4800" dirty="0" smtClean="0"/>
              <a:t>Characteristics of tablets</a:t>
            </a:r>
            <a:endParaRPr lang="ru-RU" sz="4800" dirty="0"/>
          </a:p>
        </p:txBody>
      </p:sp>
      <p:sp>
        <p:nvSpPr>
          <p:cNvPr id="3" name="Объект 2"/>
          <p:cNvSpPr>
            <a:spLocks noGrp="1"/>
          </p:cNvSpPr>
          <p:nvPr>
            <p:ph idx="1"/>
          </p:nvPr>
        </p:nvSpPr>
        <p:spPr>
          <a:xfrm>
            <a:off x="467544" y="1268760"/>
            <a:ext cx="8229600" cy="5373216"/>
          </a:xfrm>
        </p:spPr>
        <p:txBody>
          <a:bodyPr>
            <a:normAutofit fontScale="77500" lnSpcReduction="20000"/>
          </a:bodyPr>
          <a:lstStyle/>
          <a:p>
            <a:r>
              <a:rPr lang="en-US" sz="2000" b="1" dirty="0" smtClean="0">
                <a:solidFill>
                  <a:schemeClr val="accent6">
                    <a:lumMod val="50000"/>
                  </a:schemeClr>
                </a:solidFill>
                <a:latin typeface="Times New Roman" pitchFamily="18" charset="0"/>
                <a:cs typeface="Times New Roman" pitchFamily="18" charset="0"/>
              </a:rPr>
              <a:t>Tablets as a dosage form </a:t>
            </a:r>
            <a:r>
              <a:rPr lang="en-US" sz="2000" dirty="0" smtClean="0">
                <a:solidFill>
                  <a:schemeClr val="accent6">
                    <a:lumMod val="50000"/>
                  </a:schemeClr>
                </a:solidFill>
                <a:latin typeface="Times New Roman" pitchFamily="18" charset="0"/>
                <a:cs typeface="Times New Roman" pitchFamily="18" charset="0"/>
              </a:rPr>
              <a:t>are widely used throughout the world. Today, tablet preparations account for more than three-quarters of the total volume of finished medicines.</a:t>
            </a:r>
          </a:p>
          <a:p>
            <a:r>
              <a:rPr lang="en-US" sz="2000" b="1" dirty="0" smtClean="0">
                <a:solidFill>
                  <a:schemeClr val="accent6">
                    <a:lumMod val="50000"/>
                  </a:schemeClr>
                </a:solidFill>
                <a:latin typeface="Times New Roman" pitchFamily="18" charset="0"/>
                <a:cs typeface="Times New Roman" pitchFamily="18" charset="0"/>
              </a:rPr>
              <a:t>The positive qualities of the tablets provide:</a:t>
            </a:r>
          </a:p>
          <a:p>
            <a:r>
              <a:rPr lang="en-US" sz="2000" b="1" dirty="0" smtClean="0">
                <a:solidFill>
                  <a:schemeClr val="accent6">
                    <a:lumMod val="50000"/>
                  </a:schemeClr>
                </a:solidFill>
                <a:latin typeface="Times New Roman" pitchFamily="18" charset="0"/>
                <a:cs typeface="Times New Roman" pitchFamily="18" charset="0"/>
              </a:rPr>
              <a:t>- </a:t>
            </a:r>
            <a:r>
              <a:rPr lang="en-US" sz="2000" dirty="0" smtClean="0">
                <a:solidFill>
                  <a:schemeClr val="accent6">
                    <a:lumMod val="50000"/>
                  </a:schemeClr>
                </a:solidFill>
                <a:latin typeface="Times New Roman" pitchFamily="18" charset="0"/>
                <a:cs typeface="Times New Roman" pitchFamily="18" charset="0"/>
              </a:rPr>
              <a:t>the proper level of mechanization at the main stages and operations, ensures high productivity, cleanliness and hygiene of the production of these dosage forms;</a:t>
            </a:r>
          </a:p>
          <a:p>
            <a:r>
              <a:rPr lang="en-US" sz="2000" dirty="0" smtClean="0">
                <a:solidFill>
                  <a:schemeClr val="accent6">
                    <a:lumMod val="50000"/>
                  </a:schemeClr>
                </a:solidFill>
                <a:latin typeface="Times New Roman" pitchFamily="18" charset="0"/>
                <a:cs typeface="Times New Roman" pitchFamily="18" charset="0"/>
              </a:rPr>
              <a:t>- the accuracy of dosage of medicinal substances included in the tablet;</a:t>
            </a:r>
          </a:p>
          <a:p>
            <a:r>
              <a:rPr lang="en-US" sz="2000" dirty="0" smtClean="0">
                <a:solidFill>
                  <a:schemeClr val="accent6">
                    <a:lumMod val="50000"/>
                  </a:schemeClr>
                </a:solidFill>
                <a:latin typeface="Times New Roman" pitchFamily="18" charset="0"/>
                <a:cs typeface="Times New Roman" pitchFamily="18" charset="0"/>
              </a:rPr>
              <a:t>- the portability of tablets, provides the convenience of their dispensing, storage and transportation;</a:t>
            </a:r>
          </a:p>
          <a:p>
            <a:r>
              <a:rPr lang="en-US" sz="2000" dirty="0" smtClean="0">
                <a:solidFill>
                  <a:schemeClr val="accent6">
                    <a:lumMod val="50000"/>
                  </a:schemeClr>
                </a:solidFill>
                <a:latin typeface="Times New Roman" pitchFamily="18" charset="0"/>
                <a:cs typeface="Times New Roman" pitchFamily="18" charset="0"/>
              </a:rPr>
              <a:t>- long-term integrity of medicinal substances in a compressed state;</a:t>
            </a:r>
          </a:p>
          <a:p>
            <a:r>
              <a:rPr lang="en-US" sz="2000" dirty="0" smtClean="0">
                <a:solidFill>
                  <a:schemeClr val="accent6">
                    <a:lumMod val="50000"/>
                  </a:schemeClr>
                </a:solidFill>
                <a:latin typeface="Times New Roman" pitchFamily="18" charset="0"/>
                <a:cs typeface="Times New Roman" pitchFamily="18" charset="0"/>
              </a:rPr>
              <a:t>- for substances that are not sufficiently stable - the possibility of applying protective shells</a:t>
            </a:r>
          </a:p>
          <a:p>
            <a:r>
              <a:rPr lang="en-US" sz="2000" dirty="0" smtClean="0">
                <a:solidFill>
                  <a:schemeClr val="accent6">
                    <a:lumMod val="50000"/>
                  </a:schemeClr>
                </a:solidFill>
                <a:latin typeface="Times New Roman" pitchFamily="18" charset="0"/>
                <a:cs typeface="Times New Roman" pitchFamily="18" charset="0"/>
              </a:rPr>
              <a:t>- the ability to mask unpleasant </a:t>
            </a:r>
            <a:r>
              <a:rPr lang="en-US" sz="2000" dirty="0" err="1" smtClean="0">
                <a:solidFill>
                  <a:schemeClr val="accent6">
                    <a:lumMod val="50000"/>
                  </a:schemeClr>
                </a:solidFill>
                <a:latin typeface="Times New Roman" pitchFamily="18" charset="0"/>
                <a:cs typeface="Times New Roman" pitchFamily="18" charset="0"/>
              </a:rPr>
              <a:t>organoleptic</a:t>
            </a:r>
            <a:r>
              <a:rPr lang="en-US" sz="2000" dirty="0" smtClean="0">
                <a:solidFill>
                  <a:schemeClr val="accent6">
                    <a:lumMod val="50000"/>
                  </a:schemeClr>
                </a:solidFill>
                <a:latin typeface="Times New Roman" pitchFamily="18" charset="0"/>
                <a:cs typeface="Times New Roman" pitchFamily="18" charset="0"/>
              </a:rPr>
              <a:t> properties (taste, smell, color), which is achieved by applying coatings;</a:t>
            </a:r>
          </a:p>
          <a:p>
            <a:r>
              <a:rPr lang="en-US" sz="2000" dirty="0" smtClean="0">
                <a:solidFill>
                  <a:schemeClr val="accent6">
                    <a:lumMod val="50000"/>
                  </a:schemeClr>
                </a:solidFill>
                <a:latin typeface="Times New Roman" pitchFamily="18" charset="0"/>
                <a:cs typeface="Times New Roman" pitchFamily="18" charset="0"/>
              </a:rPr>
              <a:t>- a combination of medicinal properties that are incompatible in physical and chemical properties in other dosage forms;</a:t>
            </a:r>
          </a:p>
          <a:p>
            <a:r>
              <a:rPr lang="en-US" sz="2000" dirty="0" smtClean="0">
                <a:solidFill>
                  <a:schemeClr val="accent6">
                    <a:lumMod val="50000"/>
                  </a:schemeClr>
                </a:solidFill>
                <a:latin typeface="Times New Roman" pitchFamily="18" charset="0"/>
                <a:cs typeface="Times New Roman" pitchFamily="18" charset="0"/>
              </a:rPr>
              <a:t>- localization of the action of the drug in a certain part of the gastrointestinal tract by applying membranes that are soluble in an acidic or alkaline environment;</a:t>
            </a:r>
          </a:p>
          <a:p>
            <a:r>
              <a:rPr lang="en-US" sz="2000" dirty="0" smtClean="0">
                <a:solidFill>
                  <a:schemeClr val="accent6">
                    <a:lumMod val="50000"/>
                  </a:schemeClr>
                </a:solidFill>
                <a:latin typeface="Times New Roman" pitchFamily="18" charset="0"/>
                <a:cs typeface="Times New Roman" pitchFamily="18" charset="0"/>
              </a:rPr>
              <a:t>- prolongation of the action of medicinal substances (by applying certain coatings, using special technology and the composition of the core tablets)</a:t>
            </a:r>
          </a:p>
          <a:p>
            <a:r>
              <a:rPr lang="en-US" sz="2000" dirty="0" smtClean="0">
                <a:solidFill>
                  <a:schemeClr val="accent6">
                    <a:lumMod val="50000"/>
                  </a:schemeClr>
                </a:solidFill>
                <a:latin typeface="Times New Roman" pitchFamily="18" charset="0"/>
                <a:cs typeface="Times New Roman" pitchFamily="18" charset="0"/>
              </a:rPr>
              <a:t>- regulation of the sequential absorption of several medicinal substances from the tablet at certain intervals (multilayer tablets)</a:t>
            </a:r>
          </a:p>
          <a:p>
            <a:r>
              <a:rPr lang="en-US" sz="2000" dirty="0" smtClean="0">
                <a:solidFill>
                  <a:schemeClr val="accent6">
                    <a:lumMod val="50000"/>
                  </a:schemeClr>
                </a:solidFill>
                <a:latin typeface="Times New Roman" pitchFamily="18" charset="0"/>
                <a:cs typeface="Times New Roman" pitchFamily="18" charset="0"/>
              </a:rPr>
              <a:t>- prevention of errors when dispensing and taking medications due to the application of appropriate inscriptions on the surface of the tablets.</a:t>
            </a:r>
            <a:endParaRPr lang="ru-RU" sz="2000" dirty="0">
              <a:solidFill>
                <a:schemeClr val="accent6">
                  <a:lumMod val="50000"/>
                </a:schemeClr>
              </a:solidFill>
            </a:endParaRPr>
          </a:p>
        </p:txBody>
      </p:sp>
    </p:spTree>
    <p:extLst>
      <p:ext uri="{BB962C8B-B14F-4D97-AF65-F5344CB8AC3E}">
        <p14:creationId xmlns="" xmlns:p14="http://schemas.microsoft.com/office/powerpoint/2010/main" val="3133841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291264" cy="5472608"/>
          </a:xfrm>
        </p:spPr>
        <p:txBody>
          <a:bodyPr>
            <a:normAutofit fontScale="62500" lnSpcReduction="20000"/>
          </a:bodyPr>
          <a:lstStyle/>
          <a:p>
            <a:r>
              <a:rPr lang="en-US" sz="3200" b="1" dirty="0" smtClean="0">
                <a:solidFill>
                  <a:schemeClr val="accent6">
                    <a:lumMod val="50000"/>
                  </a:schemeClr>
                </a:solidFill>
                <a:latin typeface="Times New Roman" pitchFamily="18" charset="0"/>
                <a:cs typeface="Times New Roman" pitchFamily="18" charset="0"/>
              </a:rPr>
              <a:t>However, pills have some disadvantages:</a:t>
            </a:r>
            <a:endParaRPr lang="ru-RU" sz="2900" dirty="0">
              <a:solidFill>
                <a:schemeClr val="accent6">
                  <a:lumMod val="50000"/>
                </a:schemeClr>
              </a:solidFill>
              <a:latin typeface="Times New Roman" pitchFamily="18" charset="0"/>
              <a:cs typeface="Times New Roman" pitchFamily="18" charset="0"/>
            </a:endParaRPr>
          </a:p>
          <a:p>
            <a:endParaRPr lang="ru-RU" sz="2900" dirty="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the effect of drugs in tablets develops relatively slowly;</a:t>
            </a:r>
          </a:p>
          <a:p>
            <a:pPr marL="0" indent="0">
              <a:buNone/>
            </a:pPr>
            <a:endParaRPr lang="en-US" sz="2900" dirty="0" smtClean="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the pill cannot be administered with vomiting and unconsciousness;</a:t>
            </a:r>
          </a:p>
          <a:p>
            <a:pPr marL="0" indent="0">
              <a:buNone/>
            </a:pPr>
            <a:endParaRPr lang="en-US" sz="2900" dirty="0" smtClean="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during storage, the tablets can become cemented, and the decomposition time increases;</a:t>
            </a:r>
          </a:p>
          <a:p>
            <a:pPr marL="0" indent="0">
              <a:buNone/>
            </a:pPr>
            <a:endParaRPr lang="en-US" sz="2900" dirty="0" smtClean="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the tablets may contain </a:t>
            </a:r>
            <a:r>
              <a:rPr lang="en-US" sz="2900" dirty="0" err="1" smtClean="0">
                <a:solidFill>
                  <a:schemeClr val="accent6">
                    <a:lumMod val="50000"/>
                  </a:schemeClr>
                </a:solidFill>
                <a:latin typeface="Times New Roman" pitchFamily="18" charset="0"/>
                <a:cs typeface="Times New Roman" pitchFamily="18" charset="0"/>
              </a:rPr>
              <a:t>excipients</a:t>
            </a:r>
            <a:r>
              <a:rPr lang="en-US" sz="2900" dirty="0" smtClean="0">
                <a:solidFill>
                  <a:schemeClr val="accent6">
                    <a:lumMod val="50000"/>
                  </a:schemeClr>
                </a:solidFill>
                <a:latin typeface="Times New Roman" pitchFamily="18" charset="0"/>
                <a:cs typeface="Times New Roman" pitchFamily="18" charset="0"/>
              </a:rPr>
              <a:t> that have no therapeutic value, and sometimes cause some side effects (for example, talc irritates the gastric mucosa)</a:t>
            </a:r>
          </a:p>
          <a:p>
            <a:pPr marL="0" indent="0">
              <a:buNone/>
            </a:pPr>
            <a:endParaRPr lang="en-US" sz="2900" dirty="0" smtClean="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certain drugs (for example sodium or potassium bromide) form highly concentrated solutions in the dissolution zone, which can cause severe irritation of the mucous membranes (this drawback is eliminated by dissolving the tablets in an appropriate amount of water);</a:t>
            </a:r>
          </a:p>
          <a:p>
            <a:pPr marL="0" indent="0">
              <a:buNone/>
            </a:pPr>
            <a:endParaRPr lang="en-US" sz="2900" dirty="0" smtClean="0">
              <a:solidFill>
                <a:schemeClr val="accent6">
                  <a:lumMod val="50000"/>
                </a:schemeClr>
              </a:solidFill>
              <a:latin typeface="Times New Roman" pitchFamily="18" charset="0"/>
              <a:cs typeface="Times New Roman" pitchFamily="18" charset="0"/>
            </a:endParaRPr>
          </a:p>
          <a:p>
            <a:pPr marL="0" indent="0">
              <a:buNone/>
            </a:pPr>
            <a:r>
              <a:rPr lang="en-US" sz="2900" dirty="0" smtClean="0">
                <a:solidFill>
                  <a:schemeClr val="accent6">
                    <a:lumMod val="50000"/>
                  </a:schemeClr>
                </a:solidFill>
                <a:latin typeface="Times New Roman" pitchFamily="18" charset="0"/>
                <a:cs typeface="Times New Roman" pitchFamily="18" charset="0"/>
              </a:rPr>
              <a:t>- not all patients, especially children, can easily swallow tablets.</a:t>
            </a:r>
            <a:endParaRPr lang="ru-RU" dirty="0">
              <a:solidFill>
                <a:schemeClr val="accent6">
                  <a:lumMod val="50000"/>
                </a:schemeClr>
              </a:solidFill>
            </a:endParaRPr>
          </a:p>
        </p:txBody>
      </p:sp>
    </p:spTree>
    <p:extLst>
      <p:ext uri="{BB962C8B-B14F-4D97-AF65-F5344CB8AC3E}">
        <p14:creationId xmlns="" xmlns:p14="http://schemas.microsoft.com/office/powerpoint/2010/main" val="4050216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r>
              <a:rPr lang="en-US" dirty="0" smtClean="0"/>
              <a:t>Classification of tablets</a:t>
            </a:r>
            <a:endParaRPr lang="ru-RU" dirty="0"/>
          </a:p>
        </p:txBody>
      </p:sp>
      <p:sp>
        <p:nvSpPr>
          <p:cNvPr id="3" name="Объект 2"/>
          <p:cNvSpPr>
            <a:spLocks noGrp="1"/>
          </p:cNvSpPr>
          <p:nvPr>
            <p:ph idx="1"/>
          </p:nvPr>
        </p:nvSpPr>
        <p:spPr>
          <a:xfrm>
            <a:off x="457200" y="1600200"/>
            <a:ext cx="8229600" cy="4925144"/>
          </a:xfrm>
        </p:spPr>
        <p:txBody>
          <a:bodyPr>
            <a:normAutofit/>
          </a:bodyPr>
          <a:lstStyle/>
          <a:p>
            <a:r>
              <a:rPr lang="en-US" sz="1900" b="1" dirty="0" smtClean="0">
                <a:solidFill>
                  <a:schemeClr val="accent6">
                    <a:lumMod val="50000"/>
                  </a:schemeClr>
                </a:solidFill>
                <a:latin typeface="Times New Roman" pitchFamily="18" charset="0"/>
                <a:cs typeface="Times New Roman" pitchFamily="18" charset="0"/>
              </a:rPr>
              <a:t>According to the method of production in industrial conditions, two classes of tablets are distinguished:</a:t>
            </a:r>
          </a:p>
          <a:p>
            <a:r>
              <a:rPr lang="en-US" sz="1900" dirty="0" smtClean="0">
                <a:solidFill>
                  <a:schemeClr val="accent6">
                    <a:lumMod val="50000"/>
                  </a:schemeClr>
                </a:solidFill>
                <a:latin typeface="Times New Roman" pitchFamily="18" charset="0"/>
                <a:cs typeface="Times New Roman" pitchFamily="18" charset="0"/>
              </a:rPr>
              <a:t>1. Pressed, which are obtained by compressing medicinal powders on tablet machines with different productivity. This method is basic.</a:t>
            </a:r>
          </a:p>
          <a:p>
            <a:r>
              <a:rPr lang="en-US" sz="1900" dirty="0" smtClean="0">
                <a:solidFill>
                  <a:schemeClr val="accent6">
                    <a:lumMod val="50000"/>
                  </a:schemeClr>
                </a:solidFill>
                <a:latin typeface="Times New Roman" pitchFamily="18" charset="0"/>
                <a:cs typeface="Times New Roman" pitchFamily="18" charset="0"/>
              </a:rPr>
              <a:t>2. Formable, or </a:t>
            </a:r>
            <a:r>
              <a:rPr lang="en-US" sz="1900" dirty="0" err="1" smtClean="0">
                <a:solidFill>
                  <a:schemeClr val="accent6">
                    <a:lumMod val="50000"/>
                  </a:schemeClr>
                </a:solidFill>
                <a:latin typeface="Times New Roman" pitchFamily="18" charset="0"/>
                <a:cs typeface="Times New Roman" pitchFamily="18" charset="0"/>
              </a:rPr>
              <a:t>trituration</a:t>
            </a:r>
            <a:r>
              <a:rPr lang="en-US" sz="1900" dirty="0" smtClean="0">
                <a:solidFill>
                  <a:schemeClr val="accent6">
                    <a:lumMod val="50000"/>
                  </a:schemeClr>
                </a:solidFill>
                <a:latin typeface="Times New Roman" pitchFamily="18" charset="0"/>
                <a:cs typeface="Times New Roman" pitchFamily="18" charset="0"/>
              </a:rPr>
              <a:t> tablets, which are obtained by forming a tablet mass. </a:t>
            </a:r>
            <a:r>
              <a:rPr lang="en-US" sz="1900" dirty="0" err="1" smtClean="0">
                <a:solidFill>
                  <a:schemeClr val="accent6">
                    <a:lumMod val="50000"/>
                  </a:schemeClr>
                </a:solidFill>
                <a:latin typeface="Times New Roman" pitchFamily="18" charset="0"/>
                <a:cs typeface="Times New Roman" pitchFamily="18" charset="0"/>
              </a:rPr>
              <a:t>Trituration</a:t>
            </a:r>
            <a:r>
              <a:rPr lang="en-US" sz="1900" dirty="0" smtClean="0">
                <a:solidFill>
                  <a:schemeClr val="accent6">
                    <a:lumMod val="50000"/>
                  </a:schemeClr>
                </a:solidFill>
                <a:latin typeface="Times New Roman" pitchFamily="18" charset="0"/>
                <a:cs typeface="Times New Roman" pitchFamily="18" charset="0"/>
              </a:rPr>
              <a:t> tablets contain small doses of drugs and fillers: their weight can be up to 0.05 g</a:t>
            </a:r>
          </a:p>
          <a:p>
            <a:r>
              <a:rPr lang="en-US" sz="1900" b="1" dirty="0" smtClean="0">
                <a:solidFill>
                  <a:schemeClr val="accent6">
                    <a:lumMod val="50000"/>
                  </a:schemeClr>
                </a:solidFill>
                <a:latin typeface="Times New Roman" pitchFamily="18" charset="0"/>
                <a:cs typeface="Times New Roman" pitchFamily="18" charset="0"/>
              </a:rPr>
              <a:t>Tablets are also classified by design feature:</a:t>
            </a:r>
          </a:p>
          <a:p>
            <a:r>
              <a:rPr lang="en-US" sz="1900" dirty="0" smtClean="0">
                <a:solidFill>
                  <a:schemeClr val="accent6">
                    <a:lumMod val="50000"/>
                  </a:schemeClr>
                </a:solidFill>
                <a:latin typeface="Times New Roman" pitchFamily="18" charset="0"/>
                <a:cs typeface="Times New Roman" pitchFamily="18" charset="0"/>
              </a:rPr>
              <a:t>1. By composition: simple (one-component) and complex (</a:t>
            </a:r>
            <a:r>
              <a:rPr lang="en-US" sz="1900" dirty="0" err="1" smtClean="0">
                <a:solidFill>
                  <a:schemeClr val="accent6">
                    <a:lumMod val="50000"/>
                  </a:schemeClr>
                </a:solidFill>
                <a:latin typeface="Times New Roman" pitchFamily="18" charset="0"/>
                <a:cs typeface="Times New Roman" pitchFamily="18" charset="0"/>
              </a:rPr>
              <a:t>multicomponent</a:t>
            </a:r>
            <a:r>
              <a:rPr lang="en-US" sz="1900" dirty="0" smtClean="0">
                <a:solidFill>
                  <a:schemeClr val="accent6">
                    <a:lumMod val="50000"/>
                  </a:schemeClr>
                </a:solidFill>
                <a:latin typeface="Times New Roman" pitchFamily="18" charset="0"/>
                <a:cs typeface="Times New Roman" pitchFamily="18" charset="0"/>
              </a:rPr>
              <a:t>).</a:t>
            </a:r>
          </a:p>
          <a:p>
            <a:r>
              <a:rPr lang="en-US" sz="1900" dirty="0" smtClean="0">
                <a:solidFill>
                  <a:schemeClr val="accent6">
                    <a:lumMod val="50000"/>
                  </a:schemeClr>
                </a:solidFill>
                <a:latin typeface="Times New Roman" pitchFamily="18" charset="0"/>
                <a:cs typeface="Times New Roman" pitchFamily="18" charset="0"/>
              </a:rPr>
              <a:t>2. By the structure of the structure: frame, single-layer and multi-layer (at least two layers), with or without coating.</a:t>
            </a:r>
          </a:p>
          <a:p>
            <a:r>
              <a:rPr lang="en-US" sz="1900" dirty="0" smtClean="0">
                <a:solidFill>
                  <a:schemeClr val="accent6">
                    <a:lumMod val="50000"/>
                  </a:schemeClr>
                </a:solidFill>
                <a:latin typeface="Times New Roman" pitchFamily="18" charset="0"/>
                <a:cs typeface="Times New Roman" pitchFamily="18" charset="0"/>
              </a:rPr>
              <a:t>3. The coating of tablets is classified into </a:t>
            </a:r>
            <a:r>
              <a:rPr lang="en-US" sz="1900" dirty="0" err="1" smtClean="0">
                <a:solidFill>
                  <a:schemeClr val="accent6">
                    <a:lumMod val="50000"/>
                  </a:schemeClr>
                </a:solidFill>
                <a:latin typeface="Times New Roman" pitchFamily="18" charset="0"/>
                <a:cs typeface="Times New Roman" pitchFamily="18" charset="0"/>
              </a:rPr>
              <a:t>pelleted</a:t>
            </a:r>
            <a:r>
              <a:rPr lang="en-US" sz="1900" dirty="0" smtClean="0">
                <a:solidFill>
                  <a:schemeClr val="accent6">
                    <a:lumMod val="50000"/>
                  </a:schemeClr>
                </a:solidFill>
                <a:latin typeface="Times New Roman" pitchFamily="18" charset="0"/>
                <a:cs typeface="Times New Roman" pitchFamily="18" charset="0"/>
              </a:rPr>
              <a:t>, film-coated and compressed.</a:t>
            </a:r>
            <a:endParaRPr lang="ru-RU"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835452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229600" cy="5760640"/>
          </a:xfrm>
        </p:spPr>
        <p:txBody>
          <a:bodyPr>
            <a:normAutofit fontScale="92500"/>
          </a:bodyPr>
          <a:lstStyle/>
          <a:p>
            <a:pPr marL="0" indent="0">
              <a:buNone/>
            </a:pPr>
            <a:r>
              <a:rPr lang="en-US" b="1" dirty="0" smtClean="0">
                <a:solidFill>
                  <a:schemeClr val="accent6">
                    <a:lumMod val="50000"/>
                  </a:schemeClr>
                </a:solidFill>
                <a:latin typeface="Times New Roman" pitchFamily="18" charset="0"/>
                <a:cs typeface="Times New Roman" pitchFamily="18" charset="0"/>
              </a:rPr>
              <a:t>The forms of tablets </a:t>
            </a:r>
            <a:r>
              <a:rPr lang="en-US" dirty="0" smtClean="0">
                <a:solidFill>
                  <a:schemeClr val="accent6">
                    <a:lumMod val="50000"/>
                  </a:schemeClr>
                </a:solidFill>
                <a:latin typeface="Times New Roman" pitchFamily="18" charset="0"/>
                <a:cs typeface="Times New Roman" pitchFamily="18" charset="0"/>
              </a:rPr>
              <a:t>produced by the chemical-pharmaceutical industry are very diverse: cylinders, balls, cubes, triangles, quadrangles, etc. The most common is a flat-cylindrical shape with a bevel and a biconvex shape, easy to swallow. In addition, tablet punches and dies are simpler and easier to install on tablet machines.</a:t>
            </a:r>
          </a:p>
          <a:p>
            <a:pPr marL="0" indent="0">
              <a:buNone/>
            </a:pPr>
            <a:endParaRPr lang="en-US" b="1" dirty="0" smtClean="0">
              <a:solidFill>
                <a:schemeClr val="accent6">
                  <a:lumMod val="50000"/>
                </a:schemeClr>
              </a:solidFill>
              <a:latin typeface="Times New Roman" pitchFamily="18" charset="0"/>
              <a:cs typeface="Times New Roman" pitchFamily="18" charset="0"/>
            </a:endParaRPr>
          </a:p>
          <a:p>
            <a:pPr marL="0" indent="0">
              <a:buNone/>
            </a:pPr>
            <a:r>
              <a:rPr lang="en-US" b="1" dirty="0" smtClean="0">
                <a:solidFill>
                  <a:schemeClr val="accent6">
                    <a:lumMod val="50000"/>
                  </a:schemeClr>
                </a:solidFill>
                <a:latin typeface="Times New Roman" pitchFamily="18" charset="0"/>
                <a:cs typeface="Times New Roman" pitchFamily="18" charset="0"/>
              </a:rPr>
              <a:t>The size of the tablets </a:t>
            </a:r>
            <a:r>
              <a:rPr lang="en-US" dirty="0" smtClean="0">
                <a:solidFill>
                  <a:schemeClr val="accent6">
                    <a:lumMod val="50000"/>
                  </a:schemeClr>
                </a:solidFill>
                <a:latin typeface="Times New Roman" pitchFamily="18" charset="0"/>
                <a:cs typeface="Times New Roman" pitchFamily="18" charset="0"/>
              </a:rPr>
              <a:t>ranges from 3 to 25 mm in diameter. Pills larger than 25 mm in diameter are called briquettes. The most common are tablets with a diameter of 4 to I 2 mm. Tablets with a diameter of more than 9 mm have one or two notches applied perpendicularly and allow you to divide the tablet into two or four parts and thus vary the dosage of the drug.</a:t>
            </a:r>
          </a:p>
          <a:p>
            <a:pPr marL="0" indent="0">
              <a:buNone/>
            </a:pPr>
            <a:endParaRPr lang="en-US" b="1" dirty="0" smtClean="0">
              <a:solidFill>
                <a:schemeClr val="accent6">
                  <a:lumMod val="50000"/>
                </a:schemeClr>
              </a:solidFill>
              <a:latin typeface="Times New Roman" pitchFamily="18" charset="0"/>
              <a:cs typeface="Times New Roman" pitchFamily="18" charset="0"/>
            </a:endParaRPr>
          </a:p>
          <a:p>
            <a:pPr marL="0" indent="0">
              <a:buNone/>
            </a:pPr>
            <a:r>
              <a:rPr lang="en-US" b="1" dirty="0" smtClean="0">
                <a:solidFill>
                  <a:schemeClr val="accent6">
                    <a:lumMod val="50000"/>
                  </a:schemeClr>
                </a:solidFill>
                <a:latin typeface="Times New Roman" pitchFamily="18" charset="0"/>
                <a:cs typeface="Times New Roman" pitchFamily="18" charset="0"/>
              </a:rPr>
              <a:t>The mass of the tablets </a:t>
            </a:r>
            <a:r>
              <a:rPr lang="en-US" dirty="0" smtClean="0">
                <a:solidFill>
                  <a:schemeClr val="accent6">
                    <a:lumMod val="50000"/>
                  </a:schemeClr>
                </a:solidFill>
                <a:latin typeface="Times New Roman" pitchFamily="18" charset="0"/>
                <a:cs typeface="Times New Roman" pitchFamily="18" charset="0"/>
              </a:rPr>
              <a:t>is mainly 0.05-0.8 g and is determined by the dosage of the medicinal substance and the amount of helped substances in their composition.</a:t>
            </a:r>
            <a:endParaRPr lang="ru-RU"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552502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1" y="188640"/>
            <a:ext cx="8704931" cy="6408712"/>
          </a:xfrm>
        </p:spPr>
        <p:txBody>
          <a:bodyPr>
            <a:normAutofit/>
          </a:bodyPr>
          <a:lstStyle/>
          <a:p>
            <a:pPr marL="0" indent="0" algn="ctr">
              <a:buNone/>
            </a:pPr>
            <a:r>
              <a:rPr lang="ru-RU" sz="1800" b="1" dirty="0" smtClean="0">
                <a:solidFill>
                  <a:schemeClr val="accent6">
                    <a:lumMod val="50000"/>
                  </a:schemeClr>
                </a:solidFill>
                <a:latin typeface="Times New Roman" pitchFamily="18" charset="0"/>
                <a:cs typeface="Times New Roman" pitchFamily="18" charset="0"/>
              </a:rPr>
              <a:t>    </a:t>
            </a:r>
            <a:r>
              <a:rPr lang="en-US" sz="1800" b="1" dirty="0" smtClean="0">
                <a:solidFill>
                  <a:schemeClr val="accent6">
                    <a:lumMod val="50000"/>
                  </a:schemeClr>
                </a:solidFill>
                <a:latin typeface="Times New Roman" pitchFamily="18" charset="0"/>
                <a:cs typeface="Times New Roman" pitchFamily="18" charset="0"/>
              </a:rPr>
              <a:t>Depending on the purpose and method of administration, tablets are divided into the following groups:</a:t>
            </a:r>
            <a:endParaRPr lang="ru-RU" sz="1800" dirty="0">
              <a:solidFill>
                <a:schemeClr val="accent6">
                  <a:lumMod val="50000"/>
                </a:schemeClr>
              </a:solidFill>
              <a:latin typeface="Times New Roman" pitchFamily="18" charset="0"/>
              <a:cs typeface="Times New Roman" pitchFamily="18" charset="0"/>
            </a:endParaRPr>
          </a:p>
          <a:p>
            <a:pPr marL="0" indent="0">
              <a:buNone/>
            </a:pPr>
            <a:r>
              <a:rPr lang="ru-RU"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Oriblettae</a:t>
            </a:r>
            <a:r>
              <a:rPr lang="en-US" sz="1800" dirty="0" smtClean="0">
                <a:solidFill>
                  <a:schemeClr val="accent6">
                    <a:lumMod val="50000"/>
                  </a:schemeClr>
                </a:solidFill>
                <a:latin typeface="Times New Roman" pitchFamily="18" charset="0"/>
                <a:cs typeface="Times New Roman" pitchFamily="18" charset="0"/>
              </a:rPr>
              <a:t> - tablets, taken orally. Medicinal substances are absorbed by the mucous membrane of the stomach or intestines. These tablets are taken orally with water. The </a:t>
            </a:r>
            <a:r>
              <a:rPr lang="en-US" sz="1800" dirty="0" err="1" smtClean="0">
                <a:solidFill>
                  <a:schemeClr val="accent6">
                    <a:lumMod val="50000"/>
                  </a:schemeClr>
                </a:solidFill>
                <a:latin typeface="Times New Roman" pitchFamily="18" charset="0"/>
                <a:cs typeface="Times New Roman" pitchFamily="18" charset="0"/>
              </a:rPr>
              <a:t>peroral</a:t>
            </a:r>
            <a:r>
              <a:rPr lang="en-US" sz="1800" dirty="0" smtClean="0">
                <a:solidFill>
                  <a:schemeClr val="accent6">
                    <a:lumMod val="50000"/>
                  </a:schemeClr>
                </a:solidFill>
                <a:latin typeface="Times New Roman" pitchFamily="18" charset="0"/>
                <a:cs typeface="Times New Roman" pitchFamily="18" charset="0"/>
              </a:rPr>
              <a:t> group of tablets is the main one.</a:t>
            </a:r>
          </a:p>
          <a:p>
            <a:pPr marL="0" indent="0">
              <a:buNone/>
            </a:pPr>
            <a:endParaRPr lang="en-US"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Resoriblettae</a:t>
            </a:r>
            <a:r>
              <a:rPr lang="en-US" sz="1800" dirty="0" smtClean="0">
                <a:solidFill>
                  <a:schemeClr val="accent6">
                    <a:lumMod val="50000"/>
                  </a:schemeClr>
                </a:solidFill>
                <a:latin typeface="Times New Roman" pitchFamily="18" charset="0"/>
                <a:cs typeface="Times New Roman" pitchFamily="18" charset="0"/>
              </a:rPr>
              <a:t> - tablets, used </a:t>
            </a:r>
            <a:r>
              <a:rPr lang="en-US" sz="1800" dirty="0" err="1" smtClean="0">
                <a:solidFill>
                  <a:schemeClr val="accent6">
                    <a:lumMod val="50000"/>
                  </a:schemeClr>
                </a:solidFill>
                <a:latin typeface="Times New Roman" pitchFamily="18" charset="0"/>
                <a:cs typeface="Times New Roman" pitchFamily="18" charset="0"/>
              </a:rPr>
              <a:t>subliveally</a:t>
            </a:r>
            <a:r>
              <a:rPr lang="en-US" sz="1800" dirty="0" smtClean="0">
                <a:solidFill>
                  <a:schemeClr val="accent6">
                    <a:lumMod val="50000"/>
                  </a:schemeClr>
                </a:solidFill>
                <a:latin typeface="Times New Roman" pitchFamily="18" charset="0"/>
                <a:cs typeface="Times New Roman" pitchFamily="18" charset="0"/>
              </a:rPr>
              <a:t>; medicinal substances are absorbed by the oral mucosa.</a:t>
            </a:r>
          </a:p>
          <a:p>
            <a:pPr marL="0" indent="0">
              <a:buNone/>
            </a:pPr>
            <a:endParaRPr lang="en-US"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Implantabulettae</a:t>
            </a:r>
            <a:r>
              <a:rPr lang="en-US" sz="1800" dirty="0" smtClean="0">
                <a:solidFill>
                  <a:schemeClr val="accent6">
                    <a:lumMod val="50000"/>
                  </a:schemeClr>
                </a:solidFill>
                <a:latin typeface="Times New Roman" pitchFamily="18" charset="0"/>
                <a:cs typeface="Times New Roman" pitchFamily="18" charset="0"/>
              </a:rPr>
              <a:t> - aseptic tablets are used for implantation. Designed for delayed absorption of medicinal substances in order to prolong the therapeutic effect.</a:t>
            </a:r>
          </a:p>
          <a:p>
            <a:pPr marL="0" indent="0">
              <a:buNone/>
            </a:pPr>
            <a:endParaRPr lang="en-US"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Injectabulettae</a:t>
            </a:r>
            <a:r>
              <a:rPr lang="en-US" sz="1800" dirty="0" smtClean="0">
                <a:solidFill>
                  <a:schemeClr val="accent6">
                    <a:lumMod val="50000"/>
                  </a:schemeClr>
                </a:solidFill>
                <a:latin typeface="Times New Roman" pitchFamily="18" charset="0"/>
                <a:cs typeface="Times New Roman" pitchFamily="18" charset="0"/>
              </a:rPr>
              <a:t> - aseptic tablets are used to obtain injection solutions of medicinal substances.</a:t>
            </a:r>
          </a:p>
          <a:p>
            <a:pPr marL="0" indent="0">
              <a:buNone/>
            </a:pPr>
            <a:endParaRPr lang="en-US"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Solublettae</a:t>
            </a:r>
            <a:r>
              <a:rPr lang="en-US" sz="1800" dirty="0" smtClean="0">
                <a:solidFill>
                  <a:schemeClr val="accent6">
                    <a:lumMod val="50000"/>
                  </a:schemeClr>
                </a:solidFill>
                <a:latin typeface="Times New Roman" pitchFamily="18" charset="0"/>
                <a:cs typeface="Times New Roman" pitchFamily="18" charset="0"/>
              </a:rPr>
              <a:t> - tablets are used to prepare solutions for various pharmaceutical purposes.</a:t>
            </a:r>
          </a:p>
          <a:p>
            <a:pPr marL="0" indent="0">
              <a:buNone/>
            </a:pPr>
            <a:endParaRPr lang="en-US"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Dulciblettae</a:t>
            </a:r>
            <a:r>
              <a:rPr lang="en-US" sz="1800" dirty="0" smtClean="0">
                <a:solidFill>
                  <a:schemeClr val="accent6">
                    <a:lumMod val="50000"/>
                  </a:schemeClr>
                </a:solidFill>
                <a:latin typeface="Times New Roman" pitchFamily="18" charset="0"/>
                <a:cs typeface="Times New Roman" pitchFamily="18" charset="0"/>
              </a:rPr>
              <a:t> bacilli, </a:t>
            </a:r>
            <a:r>
              <a:rPr lang="en-US" sz="1800" dirty="0" err="1" smtClean="0">
                <a:solidFill>
                  <a:schemeClr val="accent6">
                    <a:lumMod val="50000"/>
                  </a:schemeClr>
                </a:solidFill>
                <a:latin typeface="Times New Roman" pitchFamily="18" charset="0"/>
                <a:cs typeface="Times New Roman" pitchFamily="18" charset="0"/>
              </a:rPr>
              <a:t>boli</a:t>
            </a: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uretratoria</a:t>
            </a:r>
            <a:r>
              <a:rPr lang="en-US" sz="1800" dirty="0" smtClean="0">
                <a:solidFill>
                  <a:schemeClr val="accent6">
                    <a:lumMod val="50000"/>
                  </a:schemeClr>
                </a:solidFill>
                <a:latin typeface="Times New Roman" pitchFamily="18" charset="0"/>
                <a:cs typeface="Times New Roman" pitchFamily="18" charset="0"/>
              </a:rPr>
              <a:t>, </a:t>
            </a:r>
            <a:r>
              <a:rPr lang="en-US" sz="1800" dirty="0" err="1" smtClean="0">
                <a:solidFill>
                  <a:schemeClr val="accent6">
                    <a:lumMod val="50000"/>
                  </a:schemeClr>
                </a:solidFill>
                <a:latin typeface="Times New Roman" pitchFamily="18" charset="0"/>
                <a:cs typeface="Times New Roman" pitchFamily="18" charset="0"/>
              </a:rPr>
              <a:t>vagitoria</a:t>
            </a:r>
            <a:r>
              <a:rPr lang="en-US" sz="1800" dirty="0" smtClean="0">
                <a:solidFill>
                  <a:schemeClr val="accent6">
                    <a:lumMod val="50000"/>
                  </a:schemeClr>
                </a:solidFill>
                <a:latin typeface="Times New Roman" pitchFamily="18" charset="0"/>
                <a:cs typeface="Times New Roman" pitchFamily="18" charset="0"/>
              </a:rPr>
              <a:t> - pressed urethral, ​​vaginal and rectal dosage forms.</a:t>
            </a:r>
            <a:endParaRPr lang="ru-RU" sz="1800"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35424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lstStyle/>
          <a:p>
            <a:r>
              <a:rPr lang="en-US" sz="3200" dirty="0" err="1" smtClean="0"/>
              <a:t>Auxillary</a:t>
            </a:r>
            <a:r>
              <a:rPr lang="en-US" sz="3200" dirty="0" smtClean="0"/>
              <a:t> </a:t>
            </a:r>
            <a:r>
              <a:rPr lang="en-US" sz="3200" dirty="0" err="1" smtClean="0"/>
              <a:t>substanses</a:t>
            </a:r>
            <a:endParaRPr lang="ru-RU" sz="3200" dirty="0"/>
          </a:p>
        </p:txBody>
      </p:sp>
      <p:sp>
        <p:nvSpPr>
          <p:cNvPr id="3" name="Объект 2"/>
          <p:cNvSpPr>
            <a:spLocks noGrp="1"/>
          </p:cNvSpPr>
          <p:nvPr>
            <p:ph idx="1"/>
          </p:nvPr>
        </p:nvSpPr>
        <p:spPr>
          <a:xfrm>
            <a:off x="395536" y="1196752"/>
            <a:ext cx="8229600" cy="4464496"/>
          </a:xfrm>
        </p:spPr>
        <p:txBody>
          <a:bodyPr>
            <a:noAutofit/>
          </a:bodyPr>
          <a:lstStyle/>
          <a:p>
            <a:pPr marL="0" indent="0">
              <a:buNone/>
            </a:pPr>
            <a:r>
              <a:rPr lang="en-US" sz="2000" dirty="0" smtClean="0">
                <a:solidFill>
                  <a:schemeClr val="accent6">
                    <a:lumMod val="50000"/>
                  </a:schemeClr>
                </a:solidFill>
                <a:latin typeface="Times New Roman" pitchFamily="18" charset="0"/>
                <a:cs typeface="Times New Roman" pitchFamily="18" charset="0"/>
              </a:rPr>
              <a:t>Auxiliary substances in the production of tablets are intended to provide the </a:t>
            </a:r>
            <a:r>
              <a:rPr lang="en-US" sz="2000" dirty="0" err="1" smtClean="0">
                <a:solidFill>
                  <a:schemeClr val="accent6">
                    <a:lumMod val="50000"/>
                  </a:schemeClr>
                </a:solidFill>
                <a:latin typeface="Times New Roman" pitchFamily="18" charset="0"/>
                <a:cs typeface="Times New Roman" pitchFamily="18" charset="0"/>
              </a:rPr>
              <a:t>tabletted</a:t>
            </a:r>
            <a:r>
              <a:rPr lang="en-US" sz="2000" dirty="0" smtClean="0">
                <a:solidFill>
                  <a:schemeClr val="accent6">
                    <a:lumMod val="50000"/>
                  </a:schemeClr>
                </a:solidFill>
                <a:latin typeface="Times New Roman" pitchFamily="18" charset="0"/>
                <a:cs typeface="Times New Roman" pitchFamily="18" charset="0"/>
              </a:rPr>
              <a:t> mass with the necessary technological properties, ensuring the accuracy of dosage, mechanical strength, disintegration ability and stability of the tablets during storage.</a:t>
            </a: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r>
              <a:rPr lang="en-US" sz="2000" dirty="0" err="1" smtClean="0">
                <a:solidFill>
                  <a:schemeClr val="accent6">
                    <a:lumMod val="50000"/>
                  </a:schemeClr>
                </a:solidFill>
                <a:latin typeface="Times New Roman" pitchFamily="18" charset="0"/>
                <a:cs typeface="Times New Roman" pitchFamily="18" charset="0"/>
              </a:rPr>
              <a:t>Excipients</a:t>
            </a:r>
            <a:r>
              <a:rPr lang="en-US" sz="2000" dirty="0" smtClean="0">
                <a:solidFill>
                  <a:schemeClr val="accent6">
                    <a:lumMod val="50000"/>
                  </a:schemeClr>
                </a:solidFill>
                <a:latin typeface="Times New Roman" pitchFamily="18" charset="0"/>
                <a:cs typeface="Times New Roman" pitchFamily="18" charset="0"/>
              </a:rPr>
              <a:t> used in the industrial production of tablets are divided into groups depending on their purpose.</a:t>
            </a: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r>
              <a:rPr lang="en-US" sz="2000" dirty="0" smtClean="0">
                <a:solidFill>
                  <a:schemeClr val="accent6">
                    <a:lumMod val="50000"/>
                  </a:schemeClr>
                </a:solidFill>
                <a:latin typeface="Times New Roman" pitchFamily="18" charset="0"/>
                <a:cs typeface="Times New Roman" pitchFamily="18" charset="0"/>
              </a:rPr>
              <a:t>Auxiliary substances include the following requirements: they must be chemically indifferent; should not negatively affect the patient's body, as well as the quality of the tablets during their manufacture, transportation and storage.</a:t>
            </a:r>
            <a:endParaRPr lang="ru-RU" sz="2000"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728374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23670"/>
            <a:ext cx="8964488" cy="4449871"/>
          </a:xfrm>
        </p:spPr>
        <p:txBody>
          <a:bodyPr>
            <a:normAutofit/>
          </a:bodyPr>
          <a:lstStyle/>
          <a:p>
            <a:pPr marL="0" indent="0">
              <a:buNone/>
            </a:pPr>
            <a:r>
              <a:rPr lang="en-US" sz="2000" b="1" dirty="0" smtClean="0">
                <a:solidFill>
                  <a:schemeClr val="accent6">
                    <a:lumMod val="50000"/>
                  </a:schemeClr>
                </a:solidFill>
                <a:latin typeface="Times New Roman" pitchFamily="18" charset="0"/>
                <a:cs typeface="Times New Roman" pitchFamily="18" charset="0"/>
              </a:rPr>
              <a:t>Fillers (diluents) </a:t>
            </a:r>
            <a:r>
              <a:rPr lang="en-US" sz="2000" dirty="0" smtClean="0">
                <a:solidFill>
                  <a:schemeClr val="accent6">
                    <a:lumMod val="50000"/>
                  </a:schemeClr>
                </a:solidFill>
                <a:latin typeface="Times New Roman" pitchFamily="18" charset="0"/>
                <a:cs typeface="Times New Roman" pitchFamily="18" charset="0"/>
              </a:rPr>
              <a:t>are added to obtain a specific tablet weight. With a small dosage of a medicinal substance (usually 0.01-0.001 g) or when </a:t>
            </a:r>
            <a:r>
              <a:rPr lang="en-US" sz="2000" dirty="0" err="1" smtClean="0">
                <a:solidFill>
                  <a:schemeClr val="accent6">
                    <a:lumMod val="50000"/>
                  </a:schemeClr>
                </a:solidFill>
                <a:latin typeface="Times New Roman" pitchFamily="18" charset="0"/>
                <a:cs typeface="Times New Roman" pitchFamily="18" charset="0"/>
              </a:rPr>
              <a:t>tabletting</a:t>
            </a:r>
            <a:r>
              <a:rPr lang="en-US" sz="2000" dirty="0" smtClean="0">
                <a:solidFill>
                  <a:schemeClr val="accent6">
                    <a:lumMod val="50000"/>
                  </a:schemeClr>
                </a:solidFill>
                <a:latin typeface="Times New Roman" pitchFamily="18" charset="0"/>
                <a:cs typeface="Times New Roman" pitchFamily="18" charset="0"/>
              </a:rPr>
              <a:t> potent, poisonous and other substances, it can be used to regulate some technological parameters (strength, disintegration ability, etc.). Fillers determine the technological properties of the mass for </a:t>
            </a:r>
            <a:r>
              <a:rPr lang="en-US" sz="2000" dirty="0" err="1" smtClean="0">
                <a:solidFill>
                  <a:schemeClr val="accent6">
                    <a:lumMod val="50000"/>
                  </a:schemeClr>
                </a:solidFill>
                <a:latin typeface="Times New Roman" pitchFamily="18" charset="0"/>
                <a:cs typeface="Times New Roman" pitchFamily="18" charset="0"/>
              </a:rPr>
              <a:t>tabletting</a:t>
            </a:r>
            <a:r>
              <a:rPr lang="en-US" sz="2000" dirty="0" smtClean="0">
                <a:solidFill>
                  <a:schemeClr val="accent6">
                    <a:lumMod val="50000"/>
                  </a:schemeClr>
                </a:solidFill>
                <a:latin typeface="Times New Roman" pitchFamily="18" charset="0"/>
                <a:cs typeface="Times New Roman" pitchFamily="18" charset="0"/>
              </a:rPr>
              <a:t> and the </a:t>
            </a:r>
            <a:r>
              <a:rPr lang="en-US" sz="2000" dirty="0" err="1" smtClean="0">
                <a:solidFill>
                  <a:schemeClr val="accent6">
                    <a:lumMod val="50000"/>
                  </a:schemeClr>
                </a:solidFill>
                <a:latin typeface="Times New Roman" pitchFamily="18" charset="0"/>
                <a:cs typeface="Times New Roman" pitchFamily="18" charset="0"/>
              </a:rPr>
              <a:t>physicomechanical</a:t>
            </a:r>
            <a:r>
              <a:rPr lang="en-US" sz="2000" dirty="0" smtClean="0">
                <a:solidFill>
                  <a:schemeClr val="accent6">
                    <a:lumMod val="50000"/>
                  </a:schemeClr>
                </a:solidFill>
                <a:latin typeface="Times New Roman" pitchFamily="18" charset="0"/>
                <a:cs typeface="Times New Roman" pitchFamily="18" charset="0"/>
              </a:rPr>
              <a:t> properties of the finished tablets</a:t>
            </a:r>
            <a:r>
              <a:rPr lang="en-US" sz="2000" dirty="0" smtClean="0">
                <a:solidFill>
                  <a:schemeClr val="accent6">
                    <a:lumMod val="50000"/>
                  </a:schemeClr>
                </a:solidFill>
                <a:latin typeface="Times New Roman" pitchFamily="18" charset="0"/>
                <a:cs typeface="Times New Roman" pitchFamily="18" charset="0"/>
              </a:rPr>
              <a:t>.</a:t>
            </a:r>
            <a:endParaRPr lang="ru-RU"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r>
              <a:rPr lang="en-US" sz="2000" b="1" dirty="0" smtClean="0">
                <a:solidFill>
                  <a:schemeClr val="accent6">
                    <a:lumMod val="50000"/>
                  </a:schemeClr>
                </a:solidFill>
                <a:latin typeface="Times New Roman" pitchFamily="18" charset="0"/>
                <a:cs typeface="Times New Roman" pitchFamily="18" charset="0"/>
              </a:rPr>
              <a:t>Binders. </a:t>
            </a:r>
            <a:r>
              <a:rPr lang="en-US" sz="2000" dirty="0" smtClean="0">
                <a:solidFill>
                  <a:schemeClr val="accent6">
                    <a:lumMod val="50000"/>
                  </a:schemeClr>
                </a:solidFill>
                <a:latin typeface="Times New Roman" pitchFamily="18" charset="0"/>
                <a:cs typeface="Times New Roman" pitchFamily="18" charset="0"/>
              </a:rPr>
              <a:t>The particles of most medicinal substances have little adhesion to each other, therefore, when </a:t>
            </a:r>
            <a:r>
              <a:rPr lang="en-US" sz="2000" dirty="0" err="1" smtClean="0">
                <a:solidFill>
                  <a:schemeClr val="accent6">
                    <a:lumMod val="50000"/>
                  </a:schemeClr>
                </a:solidFill>
                <a:latin typeface="Times New Roman" pitchFamily="18" charset="0"/>
                <a:cs typeface="Times New Roman" pitchFamily="18" charset="0"/>
              </a:rPr>
              <a:t>tabletting</a:t>
            </a:r>
            <a:r>
              <a:rPr lang="en-US" sz="2000" dirty="0" smtClean="0">
                <a:solidFill>
                  <a:schemeClr val="accent6">
                    <a:lumMod val="50000"/>
                  </a:schemeClr>
                </a:solidFill>
                <a:latin typeface="Times New Roman" pitchFamily="18" charset="0"/>
                <a:cs typeface="Times New Roman" pitchFamily="18" charset="0"/>
              </a:rPr>
              <a:t> them, high pressure must be applied, which is often the reason for untimely wear of the tablet press tool and the production of low-quality tablets. To achieve the required adhesion force at a relatively low pressure, binders are added to the </a:t>
            </a:r>
            <a:r>
              <a:rPr lang="en-US" sz="2000" dirty="0" err="1" smtClean="0">
                <a:solidFill>
                  <a:schemeClr val="accent6">
                    <a:lumMod val="50000"/>
                  </a:schemeClr>
                </a:solidFill>
                <a:latin typeface="Times New Roman" pitchFamily="18" charset="0"/>
                <a:cs typeface="Times New Roman" pitchFamily="18" charset="0"/>
              </a:rPr>
              <a:t>tableted</a:t>
            </a:r>
            <a:r>
              <a:rPr lang="en-US" sz="2000" dirty="0" smtClean="0">
                <a:solidFill>
                  <a:schemeClr val="accent6">
                    <a:lumMod val="50000"/>
                  </a:schemeClr>
                </a:solidFill>
                <a:latin typeface="Times New Roman" pitchFamily="18" charset="0"/>
                <a:cs typeface="Times New Roman" pitchFamily="18" charset="0"/>
              </a:rPr>
              <a:t> substances. By filling the </a:t>
            </a:r>
            <a:r>
              <a:rPr lang="en-US" sz="2000" dirty="0" err="1" smtClean="0">
                <a:solidFill>
                  <a:schemeClr val="accent6">
                    <a:lumMod val="50000"/>
                  </a:schemeClr>
                </a:solidFill>
                <a:latin typeface="Times New Roman" pitchFamily="18" charset="0"/>
                <a:cs typeface="Times New Roman" pitchFamily="18" charset="0"/>
              </a:rPr>
              <a:t>interparticle</a:t>
            </a:r>
            <a:r>
              <a:rPr lang="en-US" sz="2000" dirty="0" smtClean="0">
                <a:solidFill>
                  <a:schemeClr val="accent6">
                    <a:lumMod val="50000"/>
                  </a:schemeClr>
                </a:solidFill>
                <a:latin typeface="Times New Roman" pitchFamily="18" charset="0"/>
                <a:cs typeface="Times New Roman" pitchFamily="18" charset="0"/>
              </a:rPr>
              <a:t> space, they increase the contact surface of the particles and their ability to cohesion.</a:t>
            </a:r>
            <a:endParaRPr lang="ru-RU" sz="2000" dirty="0">
              <a:solidFill>
                <a:schemeClr val="accent6">
                  <a:lumMod val="50000"/>
                </a:schemeClr>
              </a:solidFill>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15616" y="4589686"/>
            <a:ext cx="2330765" cy="2143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5576" y="6103305"/>
            <a:ext cx="1656184" cy="369332"/>
          </a:xfrm>
          <a:prstGeom prst="rect">
            <a:avLst/>
          </a:prstGeom>
          <a:noFill/>
        </p:spPr>
        <p:txBody>
          <a:bodyPr wrap="square" rtlCol="0">
            <a:spAutoFit/>
          </a:bodyPr>
          <a:lstStyle/>
          <a:p>
            <a:r>
              <a:rPr lang="uk-UA" dirty="0" smtClean="0"/>
              <a:t>   </a:t>
            </a:r>
            <a:r>
              <a:rPr lang="uk-UA" dirty="0" err="1" smtClean="0"/>
              <a:t>Крахмал</a:t>
            </a:r>
            <a:endParaRPr lang="ru-RU" dirty="0"/>
          </a:p>
        </p:txBody>
      </p:sp>
      <p:pic>
        <p:nvPicPr>
          <p:cNvPr id="614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52120" y="4653137"/>
            <a:ext cx="2341062" cy="20162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814539" y="6305770"/>
            <a:ext cx="2016224" cy="369332"/>
          </a:xfrm>
          <a:prstGeom prst="rect">
            <a:avLst/>
          </a:prstGeom>
          <a:noFill/>
        </p:spPr>
        <p:txBody>
          <a:bodyPr wrap="square" rtlCol="0">
            <a:spAutoFit/>
          </a:bodyPr>
          <a:lstStyle/>
          <a:p>
            <a:r>
              <a:rPr lang="uk-UA" dirty="0" err="1" smtClean="0"/>
              <a:t>Сахарный</a:t>
            </a:r>
            <a:r>
              <a:rPr lang="uk-UA" dirty="0" smtClean="0"/>
              <a:t> сироп</a:t>
            </a:r>
            <a:endParaRPr lang="ru-RU" dirty="0"/>
          </a:p>
        </p:txBody>
      </p:sp>
    </p:spTree>
    <p:extLst>
      <p:ext uri="{BB962C8B-B14F-4D97-AF65-F5344CB8AC3E}">
        <p14:creationId xmlns="" xmlns:p14="http://schemas.microsoft.com/office/powerpoint/2010/main" val="293141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8964488" cy="6741368"/>
          </a:xfrm>
        </p:spPr>
        <p:txBody>
          <a:bodyPr>
            <a:normAutofit/>
          </a:bodyPr>
          <a:lstStyle/>
          <a:p>
            <a:pPr marL="0" indent="0">
              <a:buNone/>
            </a:pPr>
            <a:r>
              <a:rPr lang="en-US" sz="1800" b="1" dirty="0" smtClean="0">
                <a:solidFill>
                  <a:schemeClr val="accent6">
                    <a:lumMod val="50000"/>
                  </a:schemeClr>
                </a:solidFill>
                <a:latin typeface="Times New Roman" pitchFamily="18" charset="0"/>
                <a:cs typeface="Times New Roman" pitchFamily="18" charset="0"/>
              </a:rPr>
              <a:t>Loosening agents. </a:t>
            </a:r>
            <a:r>
              <a:rPr lang="en-US" sz="2000" dirty="0" smtClean="0">
                <a:solidFill>
                  <a:schemeClr val="accent6">
                    <a:lumMod val="50000"/>
                  </a:schemeClr>
                </a:solidFill>
                <a:latin typeface="Times New Roman" pitchFamily="18" charset="0"/>
                <a:cs typeface="Times New Roman" pitchFamily="18" charset="0"/>
              </a:rPr>
              <a:t>When medicinal substances are pressed, the porosity is sharply reduced, and thereby the penetration of the liquid into the tablet becomes difficult. To improve disintegration or dissolution, disintegrating agents are used, which provide mechanical destruction of the tablets in a liquid medium, which is necessary for the speedy release of the active substance.</a:t>
            </a:r>
          </a:p>
          <a:p>
            <a:pPr marL="0" indent="0">
              <a:buNone/>
            </a:pPr>
            <a:r>
              <a:rPr lang="en-US" sz="2000" dirty="0" err="1" smtClean="0">
                <a:solidFill>
                  <a:schemeClr val="accent6">
                    <a:lumMod val="50000"/>
                  </a:schemeClr>
                </a:solidFill>
                <a:latin typeface="Times New Roman" pitchFamily="18" charset="0"/>
                <a:cs typeface="Times New Roman" pitchFamily="18" charset="0"/>
              </a:rPr>
              <a:t>Disintegrants</a:t>
            </a:r>
            <a:r>
              <a:rPr lang="en-US" sz="2000" dirty="0" smtClean="0">
                <a:solidFill>
                  <a:schemeClr val="accent6">
                    <a:lumMod val="50000"/>
                  </a:schemeClr>
                </a:solidFill>
                <a:latin typeface="Times New Roman" pitchFamily="18" charset="0"/>
                <a:cs typeface="Times New Roman" pitchFamily="18" charset="0"/>
              </a:rPr>
              <a:t> are also added to tablets if the drug is insoluble in water or if the tablet is capable of cementing during storage. When using a mixture of sodium bicarbonate with citric or tartaric acid as a </a:t>
            </a:r>
            <a:r>
              <a:rPr lang="en-US" sz="2000" dirty="0" err="1" smtClean="0">
                <a:solidFill>
                  <a:schemeClr val="accent6">
                    <a:lumMod val="50000"/>
                  </a:schemeClr>
                </a:solidFill>
                <a:latin typeface="Times New Roman" pitchFamily="18" charset="0"/>
                <a:cs typeface="Times New Roman" pitchFamily="18" charset="0"/>
              </a:rPr>
              <a:t>disintegrant</a:t>
            </a:r>
            <a:r>
              <a:rPr lang="en-US" sz="2000" dirty="0" smtClean="0">
                <a:solidFill>
                  <a:schemeClr val="accent6">
                    <a:lumMod val="50000"/>
                  </a:schemeClr>
                </a:solidFill>
                <a:latin typeface="Times New Roman" pitchFamily="18" charset="0"/>
                <a:cs typeface="Times New Roman" pitchFamily="18" charset="0"/>
              </a:rPr>
              <a:t>, it is necessary to take into account their interaction in a humid environment, and therefore, correctly choose the order of their introduction during wet granulation into a tablet mass.</a:t>
            </a:r>
          </a:p>
          <a:p>
            <a:pPr marL="0" indent="0">
              <a:buNone/>
            </a:pPr>
            <a:r>
              <a:rPr lang="en-US" sz="2000" dirty="0" smtClean="0">
                <a:solidFill>
                  <a:schemeClr val="accent6">
                    <a:lumMod val="50000"/>
                  </a:schemeClr>
                </a:solidFill>
                <a:latin typeface="Times New Roman" pitchFamily="18" charset="0"/>
                <a:cs typeface="Times New Roman" pitchFamily="18" charset="0"/>
              </a:rPr>
              <a:t>In general, all disintegrating substances ensure the destruction of tablets into small particles when they come into contact with a liquid, as a result of which there is a sharp increase in the total surface of the particles, and promotes the release and absorption of active substances.</a:t>
            </a:r>
            <a:endParaRPr lang="ru-RU" sz="2000" dirty="0">
              <a:solidFill>
                <a:schemeClr val="accent6">
                  <a:lumMod val="50000"/>
                </a:schemeClr>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771800" y="4903468"/>
            <a:ext cx="3048000" cy="1495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707904" y="6398893"/>
            <a:ext cx="1584176" cy="369332"/>
          </a:xfrm>
          <a:prstGeom prst="rect">
            <a:avLst/>
          </a:prstGeom>
          <a:noFill/>
        </p:spPr>
        <p:txBody>
          <a:bodyPr wrap="square" rtlCol="0">
            <a:spAutoFit/>
          </a:bodyPr>
          <a:lstStyle/>
          <a:p>
            <a:r>
              <a:rPr lang="uk-UA" dirty="0" smtClean="0"/>
              <a:t>Желатин</a:t>
            </a:r>
            <a:endParaRPr lang="ru-RU" dirty="0"/>
          </a:p>
        </p:txBody>
      </p:sp>
    </p:spTree>
    <p:extLst>
      <p:ext uri="{BB962C8B-B14F-4D97-AF65-F5344CB8AC3E}">
        <p14:creationId xmlns="" xmlns:p14="http://schemas.microsoft.com/office/powerpoint/2010/main" val="4003279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575690" y="0"/>
            <a:ext cx="7992888" cy="4776063"/>
          </a:xfrm>
        </p:spPr>
        <p:txBody>
          <a:bodyPr>
            <a:normAutofit/>
          </a:bodyPr>
          <a:lstStyle/>
          <a:p>
            <a:pPr marL="0" indent="0">
              <a:buNone/>
            </a:pPr>
            <a:r>
              <a:rPr lang="ru-RU" sz="1800" dirty="0" smtClean="0">
                <a:solidFill>
                  <a:schemeClr val="accent6">
                    <a:lumMod val="50000"/>
                  </a:schemeClr>
                </a:solidFill>
                <a:latin typeface="Times New Roman" pitchFamily="18" charset="0"/>
                <a:cs typeface="Times New Roman" pitchFamily="18" charset="0"/>
              </a:rPr>
              <a:t>    </a:t>
            </a: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r>
              <a:rPr lang="en-US" sz="1800" b="1" dirty="0" smtClean="0">
                <a:solidFill>
                  <a:schemeClr val="accent6">
                    <a:lumMod val="50000"/>
                  </a:schemeClr>
                </a:solidFill>
                <a:latin typeface="Times New Roman" pitchFamily="18" charset="0"/>
                <a:cs typeface="Times New Roman" pitchFamily="18" charset="0"/>
              </a:rPr>
              <a:t>Antifriction substances. </a:t>
            </a:r>
            <a:r>
              <a:rPr lang="en-US" sz="1800" dirty="0" smtClean="0">
                <a:solidFill>
                  <a:schemeClr val="accent6">
                    <a:lumMod val="50000"/>
                  </a:schemeClr>
                </a:solidFill>
                <a:latin typeface="Times New Roman" pitchFamily="18" charset="0"/>
                <a:cs typeface="Times New Roman" pitchFamily="18" charset="0"/>
              </a:rPr>
              <a:t>One of the problems of tablet production is to obtain good </a:t>
            </a:r>
            <a:r>
              <a:rPr lang="en-US" sz="1800" dirty="0" err="1" smtClean="0">
                <a:solidFill>
                  <a:schemeClr val="accent6">
                    <a:lumMod val="50000"/>
                  </a:schemeClr>
                </a:solidFill>
                <a:latin typeface="Times New Roman" pitchFamily="18" charset="0"/>
                <a:cs typeface="Times New Roman" pitchFamily="18" charset="0"/>
              </a:rPr>
              <a:t>flowability</a:t>
            </a:r>
            <a:r>
              <a:rPr lang="en-US" sz="1800" dirty="0" smtClean="0">
                <a:solidFill>
                  <a:schemeClr val="accent6">
                    <a:lumMod val="50000"/>
                  </a:schemeClr>
                </a:solidFill>
                <a:latin typeface="Times New Roman" pitchFamily="18" charset="0"/>
                <a:cs typeface="Times New Roman" pitchFamily="18" charset="0"/>
              </a:rPr>
              <a:t> of the granulate in feeding devices (funnels, hoppers). The resulting granules or powders have a rough surface; this makes it difficult to suck them from the feed hopper into the matrix slots. In addition, the granules can adhere to the walls of the die and punches as a result of friction, develops in the contact zones of the particles with the press tool of the tablet machine. </a:t>
            </a:r>
            <a:endParaRPr lang="ru-RU"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To </a:t>
            </a:r>
            <a:r>
              <a:rPr lang="en-US" sz="1800" dirty="0" smtClean="0">
                <a:solidFill>
                  <a:schemeClr val="accent6">
                    <a:lumMod val="50000"/>
                  </a:schemeClr>
                </a:solidFill>
                <a:latin typeface="Times New Roman" pitchFamily="18" charset="0"/>
                <a:cs typeface="Times New Roman" pitchFamily="18" charset="0"/>
              </a:rPr>
              <a:t>remove or reduce these undesirable phenomena, antifriction substances are used, represented by a group of sliding and lubricating agents.</a:t>
            </a:r>
          </a:p>
          <a:p>
            <a:pPr marL="0" indent="0">
              <a:buNone/>
            </a:pPr>
            <a:r>
              <a:rPr lang="en-US" sz="1800" dirty="0" smtClean="0">
                <a:solidFill>
                  <a:schemeClr val="accent6">
                    <a:lumMod val="50000"/>
                  </a:schemeClr>
                </a:solidFill>
                <a:latin typeface="Times New Roman" pitchFamily="18" charset="0"/>
                <a:cs typeface="Times New Roman" pitchFamily="18" charset="0"/>
              </a:rPr>
              <a:t>Sliding substances, adsorbed on the surface of particles (granules), eliminate or reduce their roughness and thereby increase their fluidity (</a:t>
            </a:r>
            <a:r>
              <a:rPr lang="en-US" sz="1800" dirty="0" err="1" smtClean="0">
                <a:solidFill>
                  <a:schemeClr val="accent6">
                    <a:lumMod val="50000"/>
                  </a:schemeClr>
                </a:solidFill>
                <a:latin typeface="Times New Roman" pitchFamily="18" charset="0"/>
                <a:cs typeface="Times New Roman" pitchFamily="18" charset="0"/>
              </a:rPr>
              <a:t>flowability</a:t>
            </a:r>
            <a:r>
              <a:rPr lang="en-US" sz="1800" dirty="0" smtClean="0">
                <a:solidFill>
                  <a:schemeClr val="accent6">
                    <a:lumMod val="50000"/>
                  </a:schemeClr>
                </a:solidFill>
                <a:latin typeface="Times New Roman" pitchFamily="18" charset="0"/>
                <a:cs typeface="Times New Roman" pitchFamily="18" charset="0"/>
              </a:rPr>
              <a:t>). Spherical particles have the highest sliding efficiency.</a:t>
            </a:r>
            <a:endParaRPr lang="ru-RU" sz="1800" dirty="0">
              <a:solidFill>
                <a:schemeClr val="accent6">
                  <a:lumMod val="50000"/>
                </a:schemeClr>
              </a:solidFill>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4725144"/>
            <a:ext cx="3065290" cy="18690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894967" y="6488668"/>
            <a:ext cx="1812937" cy="369332"/>
          </a:xfrm>
          <a:prstGeom prst="rect">
            <a:avLst/>
          </a:prstGeom>
          <a:noFill/>
        </p:spPr>
        <p:txBody>
          <a:bodyPr wrap="square" rtlCol="0">
            <a:spAutoFit/>
          </a:bodyPr>
          <a:lstStyle/>
          <a:p>
            <a:r>
              <a:rPr lang="en-US" dirty="0" smtClean="0"/>
              <a:t>Talc</a:t>
            </a:r>
            <a:endParaRPr lang="ru-RU" dirty="0"/>
          </a:p>
        </p:txBody>
      </p:sp>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508104" y="4581128"/>
            <a:ext cx="2805130" cy="19316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228184" y="6512731"/>
            <a:ext cx="2234008" cy="369332"/>
          </a:xfrm>
          <a:prstGeom prst="rect">
            <a:avLst/>
          </a:prstGeom>
          <a:noFill/>
        </p:spPr>
        <p:txBody>
          <a:bodyPr wrap="square" rtlCol="0">
            <a:spAutoFit/>
          </a:bodyPr>
          <a:lstStyle/>
          <a:p>
            <a:r>
              <a:rPr lang="en-US" dirty="0" err="1" smtClean="0"/>
              <a:t>Aerosil</a:t>
            </a:r>
            <a:endParaRPr lang="ru-RU" dirty="0"/>
          </a:p>
        </p:txBody>
      </p:sp>
    </p:spTree>
    <p:extLst>
      <p:ext uri="{BB962C8B-B14F-4D97-AF65-F5344CB8AC3E}">
        <p14:creationId xmlns="" xmlns:p14="http://schemas.microsoft.com/office/powerpoint/2010/main" val="218062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229600" cy="4525963"/>
          </a:xfrm>
        </p:spPr>
        <p:txBody>
          <a:bodyPr>
            <a:normAutofit/>
          </a:bodyPr>
          <a:lstStyle/>
          <a:p>
            <a:pPr marL="0" lvl="0" indent="0">
              <a:buNone/>
            </a:pPr>
            <a:r>
              <a:rPr lang="en-US" sz="1800" b="1" dirty="0" smtClean="0">
                <a:solidFill>
                  <a:schemeClr val="accent6">
                    <a:lumMod val="50000"/>
                  </a:schemeClr>
                </a:solidFill>
                <a:latin typeface="Times New Roman" pitchFamily="18" charset="0"/>
                <a:cs typeface="Times New Roman" pitchFamily="18" charset="0"/>
              </a:rPr>
              <a:t>Lubricants </a:t>
            </a:r>
            <a:r>
              <a:rPr lang="en-US" sz="1800" dirty="0" smtClean="0">
                <a:solidFill>
                  <a:schemeClr val="accent6">
                    <a:lumMod val="50000"/>
                  </a:schemeClr>
                </a:solidFill>
                <a:latin typeface="Times New Roman" pitchFamily="18" charset="0"/>
                <a:cs typeface="Times New Roman" pitchFamily="18" charset="0"/>
              </a:rPr>
              <a:t>make it easier to push the tablets out of the die. Otherwise, they are called anti-adhesive or anti-adhesive substances. They not only reduce friction at the contact areas, but significantly facilitate the deformation of the particles due to the adsorptive decrease in their strength.</a:t>
            </a:r>
          </a:p>
          <a:p>
            <a:pPr marL="0" lvl="0" indent="0">
              <a:buNone/>
            </a:pPr>
            <a:endParaRPr lang="en-US" sz="1800" b="1" dirty="0" smtClean="0">
              <a:solidFill>
                <a:schemeClr val="accent6">
                  <a:lumMod val="50000"/>
                </a:schemeClr>
              </a:solidFill>
              <a:latin typeface="Times New Roman" pitchFamily="18" charset="0"/>
              <a:cs typeface="Times New Roman" pitchFamily="18" charset="0"/>
            </a:endParaRPr>
          </a:p>
          <a:p>
            <a:pPr marL="0" lvl="0" indent="0">
              <a:buNone/>
            </a:pPr>
            <a:r>
              <a:rPr lang="en-US" sz="1800" b="1" dirty="0" smtClean="0">
                <a:solidFill>
                  <a:schemeClr val="accent6">
                    <a:lumMod val="50000"/>
                  </a:schemeClr>
                </a:solidFill>
                <a:latin typeface="Times New Roman" pitchFamily="18" charset="0"/>
                <a:cs typeface="Times New Roman" pitchFamily="18" charset="0"/>
              </a:rPr>
              <a:t>Dyes </a:t>
            </a:r>
            <a:r>
              <a:rPr lang="en-US" sz="1800" dirty="0" smtClean="0">
                <a:solidFill>
                  <a:schemeClr val="accent6">
                    <a:lumMod val="50000"/>
                  </a:schemeClr>
                </a:solidFill>
                <a:latin typeface="Times New Roman" pitchFamily="18" charset="0"/>
                <a:cs typeface="Times New Roman" pitchFamily="18" charset="0"/>
              </a:rPr>
              <a:t>are introduced into tablets primarily for the purpose of providing them with a presentation, designating a therapeutic group of medicinal substances, for example, hypnotics, poisonous. In addition, some dyes are stabilizers for photosensitive drugs</a:t>
            </a:r>
            <a:r>
              <a:rPr lang="en-US" sz="1800" dirty="0" smtClean="0">
                <a:solidFill>
                  <a:schemeClr val="accent6">
                    <a:lumMod val="50000"/>
                  </a:schemeClr>
                </a:solidFill>
                <a:latin typeface="Times New Roman" pitchFamily="18" charset="0"/>
                <a:cs typeface="Times New Roman" pitchFamily="18" charset="0"/>
              </a:rPr>
              <a:t>.</a:t>
            </a:r>
            <a:endParaRPr lang="ru-RU" sz="1800" dirty="0">
              <a:solidFill>
                <a:schemeClr val="accent6">
                  <a:lumMod val="50000"/>
                </a:schemeClr>
              </a:solidFill>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3505" y="4044141"/>
            <a:ext cx="3676650" cy="1247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47664" y="5291916"/>
            <a:ext cx="2160240" cy="369332"/>
          </a:xfrm>
          <a:prstGeom prst="rect">
            <a:avLst/>
          </a:prstGeom>
          <a:noFill/>
        </p:spPr>
        <p:txBody>
          <a:bodyPr wrap="square" rtlCol="0">
            <a:spAutoFit/>
          </a:bodyPr>
          <a:lstStyle/>
          <a:p>
            <a:r>
              <a:rPr lang="en-US" dirty="0" err="1" smtClean="0"/>
              <a:t>Tropeolin</a:t>
            </a:r>
            <a:endParaRPr lang="ru-RU" dirty="0"/>
          </a:p>
        </p:txBody>
      </p:sp>
      <p:pic>
        <p:nvPicPr>
          <p:cNvPr id="9220"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20072" y="3644414"/>
            <a:ext cx="2520280" cy="20045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940152" y="5661248"/>
            <a:ext cx="1368152" cy="369332"/>
          </a:xfrm>
          <a:prstGeom prst="rect">
            <a:avLst/>
          </a:prstGeom>
          <a:noFill/>
        </p:spPr>
        <p:txBody>
          <a:bodyPr wrap="square" rtlCol="0">
            <a:spAutoFit/>
          </a:bodyPr>
          <a:lstStyle/>
          <a:p>
            <a:r>
              <a:rPr lang="en-US" dirty="0" smtClean="0"/>
              <a:t>Eosin</a:t>
            </a:r>
            <a:endParaRPr lang="ru-RU" dirty="0"/>
          </a:p>
        </p:txBody>
      </p:sp>
    </p:spTree>
    <p:extLst>
      <p:ext uri="{BB962C8B-B14F-4D97-AF65-F5344CB8AC3E}">
        <p14:creationId xmlns="" xmlns:p14="http://schemas.microsoft.com/office/powerpoint/2010/main" val="1973590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normAutofit fontScale="90000"/>
          </a:bodyPr>
          <a:lstStyle/>
          <a:p>
            <a:pPr>
              <a:lnSpc>
                <a:spcPct val="100000"/>
              </a:lnSpc>
            </a:pPr>
            <a:r>
              <a:rPr lang="en-US" sz="3200" dirty="0" smtClean="0"/>
              <a:t>Technological process for the production of tablets</a:t>
            </a:r>
            <a:endParaRPr lang="ru-RU" sz="3200" dirty="0"/>
          </a:p>
        </p:txBody>
      </p:sp>
      <p:sp>
        <p:nvSpPr>
          <p:cNvPr id="3" name="Объект 2"/>
          <p:cNvSpPr>
            <a:spLocks noGrp="1"/>
          </p:cNvSpPr>
          <p:nvPr>
            <p:ph idx="1"/>
          </p:nvPr>
        </p:nvSpPr>
        <p:spPr>
          <a:xfrm>
            <a:off x="457200" y="980728"/>
            <a:ext cx="8229600" cy="5688632"/>
          </a:xfrm>
        </p:spPr>
        <p:txBody>
          <a:bodyPr>
            <a:normAutofit/>
          </a:bodyPr>
          <a:lstStyle/>
          <a:p>
            <a:pPr marL="0" indent="0">
              <a:buNone/>
            </a:pPr>
            <a:r>
              <a:rPr lang="en-US" sz="1800" b="1" dirty="0" smtClean="0">
                <a:solidFill>
                  <a:schemeClr val="accent6">
                    <a:lumMod val="50000"/>
                  </a:schemeClr>
                </a:solidFill>
                <a:latin typeface="Times New Roman" pitchFamily="18" charset="0"/>
                <a:cs typeface="Times New Roman" pitchFamily="18" charset="0"/>
              </a:rPr>
              <a:t>Direct compression </a:t>
            </a:r>
            <a:r>
              <a:rPr lang="ru-RU" sz="1800" b="1" dirty="0" smtClean="0">
                <a:solidFill>
                  <a:schemeClr val="accent6">
                    <a:lumMod val="50000"/>
                  </a:schemeClr>
                </a:solidFill>
                <a:latin typeface="Times New Roman" pitchFamily="18" charset="0"/>
                <a:cs typeface="Times New Roman" pitchFamily="18" charset="0"/>
              </a:rPr>
              <a:t>- </a:t>
            </a:r>
            <a:r>
              <a:rPr lang="en-US" sz="1800" dirty="0" smtClean="0">
                <a:solidFill>
                  <a:schemeClr val="accent6">
                    <a:lumMod val="50000"/>
                  </a:schemeClr>
                </a:solidFill>
                <a:latin typeface="Times New Roman" pitchFamily="18" charset="0"/>
                <a:cs typeface="Times New Roman" pitchFamily="18" charset="0"/>
              </a:rPr>
              <a:t>is </a:t>
            </a:r>
            <a:r>
              <a:rPr lang="en-US" sz="1800" dirty="0" smtClean="0">
                <a:solidFill>
                  <a:schemeClr val="accent6">
                    <a:lumMod val="50000"/>
                  </a:schemeClr>
                </a:solidFill>
                <a:latin typeface="Times New Roman" pitchFamily="18" charset="0"/>
                <a:cs typeface="Times New Roman" pitchFamily="18" charset="0"/>
              </a:rPr>
              <a:t>a combination of various technological measures that make it possible to improve the main technological properties of the </a:t>
            </a:r>
            <a:r>
              <a:rPr lang="en-US" sz="1800" dirty="0" err="1" smtClean="0">
                <a:solidFill>
                  <a:schemeClr val="accent6">
                    <a:lumMod val="50000"/>
                  </a:schemeClr>
                </a:solidFill>
                <a:latin typeface="Times New Roman" pitchFamily="18" charset="0"/>
                <a:cs typeface="Times New Roman" pitchFamily="18" charset="0"/>
              </a:rPr>
              <a:t>tabletted</a:t>
            </a:r>
            <a:r>
              <a:rPr lang="en-US" sz="1800" dirty="0" smtClean="0">
                <a:solidFill>
                  <a:schemeClr val="accent6">
                    <a:lumMod val="50000"/>
                  </a:schemeClr>
                </a:solidFill>
                <a:latin typeface="Times New Roman" pitchFamily="18" charset="0"/>
                <a:cs typeface="Times New Roman" pitchFamily="18" charset="0"/>
              </a:rPr>
              <a:t> material: </a:t>
            </a:r>
            <a:r>
              <a:rPr lang="en-US" sz="1800" dirty="0" err="1" smtClean="0">
                <a:solidFill>
                  <a:schemeClr val="accent6">
                    <a:lumMod val="50000"/>
                  </a:schemeClr>
                </a:solidFill>
                <a:latin typeface="Times New Roman" pitchFamily="18" charset="0"/>
                <a:cs typeface="Times New Roman" pitchFamily="18" charset="0"/>
              </a:rPr>
              <a:t>flowability</a:t>
            </a:r>
            <a:r>
              <a:rPr lang="en-US" sz="1800" dirty="0" smtClean="0">
                <a:solidFill>
                  <a:schemeClr val="accent6">
                    <a:lumMod val="50000"/>
                  </a:schemeClr>
                </a:solidFill>
                <a:latin typeface="Times New Roman" pitchFamily="18" charset="0"/>
                <a:cs typeface="Times New Roman" pitchFamily="18" charset="0"/>
              </a:rPr>
              <a:t> and compressibility, and to obtain tablets from it, bypassing the granulation stage.</a:t>
            </a:r>
          </a:p>
          <a:p>
            <a:pPr marL="0" indent="0">
              <a:buNone/>
            </a:pPr>
            <a:r>
              <a:rPr lang="en-US" sz="1800" dirty="0" smtClean="0">
                <a:solidFill>
                  <a:schemeClr val="accent6">
                    <a:lumMod val="50000"/>
                  </a:schemeClr>
                </a:solidFill>
                <a:latin typeface="Times New Roman" pitchFamily="18" charset="0"/>
                <a:cs typeface="Times New Roman" pitchFamily="18" charset="0"/>
              </a:rPr>
              <a:t>Today </a:t>
            </a:r>
            <a:r>
              <a:rPr lang="en-US" sz="1800" dirty="0" err="1" smtClean="0">
                <a:solidFill>
                  <a:schemeClr val="accent6">
                    <a:lumMod val="50000"/>
                  </a:schemeClr>
                </a:solidFill>
                <a:latin typeface="Times New Roman" pitchFamily="18" charset="0"/>
                <a:cs typeface="Times New Roman" pitchFamily="18" charset="0"/>
              </a:rPr>
              <a:t>tableting</a:t>
            </a:r>
            <a:r>
              <a:rPr lang="en-US" sz="1800" dirty="0" smtClean="0">
                <a:solidFill>
                  <a:schemeClr val="accent6">
                    <a:lumMod val="50000"/>
                  </a:schemeClr>
                </a:solidFill>
                <a:latin typeface="Times New Roman" pitchFamily="18" charset="0"/>
                <a:cs typeface="Times New Roman" pitchFamily="18" charset="0"/>
              </a:rPr>
              <a:t> without granulation is carried out:</a:t>
            </a:r>
          </a:p>
          <a:p>
            <a:pPr marL="0" indent="0">
              <a:buNone/>
            </a:pPr>
            <a:r>
              <a:rPr lang="en-US" sz="1800" dirty="0" smtClean="0">
                <a:solidFill>
                  <a:schemeClr val="accent6">
                    <a:lumMod val="50000"/>
                  </a:schemeClr>
                </a:solidFill>
                <a:latin typeface="Times New Roman" pitchFamily="18" charset="0"/>
                <a:cs typeface="Times New Roman" pitchFamily="18" charset="0"/>
              </a:rPr>
              <a:t>1) with the addition of </a:t>
            </a:r>
            <a:r>
              <a:rPr lang="en-US" sz="1800" dirty="0" err="1" smtClean="0">
                <a:solidFill>
                  <a:schemeClr val="accent6">
                    <a:lumMod val="50000"/>
                  </a:schemeClr>
                </a:solidFill>
                <a:latin typeface="Times New Roman" pitchFamily="18" charset="0"/>
                <a:cs typeface="Times New Roman" pitchFamily="18" charset="0"/>
              </a:rPr>
              <a:t>excipients</a:t>
            </a:r>
            <a:r>
              <a:rPr lang="en-US" sz="1800" dirty="0" smtClean="0">
                <a:solidFill>
                  <a:schemeClr val="accent6">
                    <a:lumMod val="50000"/>
                  </a:schemeClr>
                </a:solidFill>
                <a:latin typeface="Times New Roman" pitchFamily="18" charset="0"/>
                <a:cs typeface="Times New Roman" pitchFamily="18" charset="0"/>
              </a:rPr>
              <a:t> that improve the technological properties of the material;</a:t>
            </a:r>
          </a:p>
          <a:p>
            <a:pPr marL="0" indent="0">
              <a:buNone/>
            </a:pPr>
            <a:r>
              <a:rPr lang="en-US" sz="1800" dirty="0" smtClean="0">
                <a:solidFill>
                  <a:schemeClr val="accent6">
                    <a:lumMod val="50000"/>
                  </a:schemeClr>
                </a:solidFill>
                <a:latin typeface="Times New Roman" pitchFamily="18" charset="0"/>
                <a:cs typeface="Times New Roman" pitchFamily="18" charset="0"/>
              </a:rPr>
              <a:t>2) forced feeding of the </a:t>
            </a:r>
            <a:r>
              <a:rPr lang="en-US" sz="1800" dirty="0" err="1" smtClean="0">
                <a:solidFill>
                  <a:schemeClr val="accent6">
                    <a:lumMod val="50000"/>
                  </a:schemeClr>
                </a:solidFill>
                <a:latin typeface="Times New Roman" pitchFamily="18" charset="0"/>
                <a:cs typeface="Times New Roman" pitchFamily="18" charset="0"/>
              </a:rPr>
              <a:t>tabletted</a:t>
            </a:r>
            <a:r>
              <a:rPr lang="en-US" sz="1800" dirty="0" smtClean="0">
                <a:solidFill>
                  <a:schemeClr val="accent6">
                    <a:lumMod val="50000"/>
                  </a:schemeClr>
                </a:solidFill>
                <a:latin typeface="Times New Roman" pitchFamily="18" charset="0"/>
                <a:cs typeface="Times New Roman" pitchFamily="18" charset="0"/>
              </a:rPr>
              <a:t> material from the charging hopper of the </a:t>
            </a:r>
            <a:r>
              <a:rPr lang="en-US" sz="1800" dirty="0" err="1" smtClean="0">
                <a:solidFill>
                  <a:schemeClr val="accent6">
                    <a:lumMod val="50000"/>
                  </a:schemeClr>
                </a:solidFill>
                <a:latin typeface="Times New Roman" pitchFamily="18" charset="0"/>
                <a:cs typeface="Times New Roman" pitchFamily="18" charset="0"/>
              </a:rPr>
              <a:t>tabletting</a:t>
            </a:r>
            <a:r>
              <a:rPr lang="en-US" sz="1800" dirty="0" smtClean="0">
                <a:solidFill>
                  <a:schemeClr val="accent6">
                    <a:lumMod val="50000"/>
                  </a:schemeClr>
                </a:solidFill>
                <a:latin typeface="Times New Roman" pitchFamily="18" charset="0"/>
                <a:cs typeface="Times New Roman" pitchFamily="18" charset="0"/>
              </a:rPr>
              <a:t> machine into the matrix; ,</a:t>
            </a:r>
          </a:p>
          <a:p>
            <a:pPr marL="0" indent="0">
              <a:buNone/>
            </a:pPr>
            <a:r>
              <a:rPr lang="en-US" sz="1800" dirty="0" smtClean="0">
                <a:solidFill>
                  <a:schemeClr val="accent6">
                    <a:lumMod val="50000"/>
                  </a:schemeClr>
                </a:solidFill>
                <a:latin typeface="Times New Roman" pitchFamily="18" charset="0"/>
                <a:cs typeface="Times New Roman" pitchFamily="18" charset="0"/>
              </a:rPr>
              <a:t>3) with preliminary directional crystallization of pressed substances</a:t>
            </a:r>
          </a:p>
          <a:p>
            <a:pPr marL="0" indent="0">
              <a:buNone/>
            </a:pPr>
            <a:r>
              <a:rPr lang="en-US" sz="1800" dirty="0" smtClean="0">
                <a:solidFill>
                  <a:schemeClr val="accent6">
                    <a:lumMod val="50000"/>
                  </a:schemeClr>
                </a:solidFill>
                <a:latin typeface="Times New Roman" pitchFamily="18" charset="0"/>
                <a:cs typeface="Times New Roman" pitchFamily="18" charset="0"/>
              </a:rPr>
              <a:t>The technology for making tablets is that the drugs are thoroughly mixed with the required amount of </a:t>
            </a:r>
            <a:r>
              <a:rPr lang="en-US" sz="1800" dirty="0" err="1" smtClean="0">
                <a:solidFill>
                  <a:schemeClr val="accent6">
                    <a:lumMod val="50000"/>
                  </a:schemeClr>
                </a:solidFill>
                <a:latin typeface="Times New Roman" pitchFamily="18" charset="0"/>
                <a:cs typeface="Times New Roman" pitchFamily="18" charset="0"/>
              </a:rPr>
              <a:t>excipients</a:t>
            </a:r>
            <a:r>
              <a:rPr lang="en-US" sz="1800" dirty="0" smtClean="0">
                <a:solidFill>
                  <a:schemeClr val="accent6">
                    <a:lumMod val="50000"/>
                  </a:schemeClr>
                </a:solidFill>
                <a:latin typeface="Times New Roman" pitchFamily="18" charset="0"/>
                <a:cs typeface="Times New Roman" pitchFamily="18" charset="0"/>
              </a:rPr>
              <a:t> and pressed on tablet machines. The disadvantages of this method are the possibility of </a:t>
            </a:r>
            <a:r>
              <a:rPr lang="en-US" sz="1800" dirty="0" err="1" smtClean="0">
                <a:solidFill>
                  <a:schemeClr val="accent6">
                    <a:lumMod val="50000"/>
                  </a:schemeClr>
                </a:solidFill>
                <a:latin typeface="Times New Roman" pitchFamily="18" charset="0"/>
                <a:cs typeface="Times New Roman" pitchFamily="18" charset="0"/>
              </a:rPr>
              <a:t>delamination</a:t>
            </a:r>
            <a:r>
              <a:rPr lang="en-US" sz="1800" dirty="0" smtClean="0">
                <a:solidFill>
                  <a:schemeClr val="accent6">
                    <a:lumMod val="50000"/>
                  </a:schemeClr>
                </a:solidFill>
                <a:latin typeface="Times New Roman" pitchFamily="18" charset="0"/>
                <a:cs typeface="Times New Roman" pitchFamily="18" charset="0"/>
              </a:rPr>
              <a:t> of the tablet mass, changing the dosage when pressing with a small amount of active substances and using high pressure. Some of these disadvantages are minimized by forced-feed </a:t>
            </a:r>
            <a:r>
              <a:rPr lang="en-US" sz="1800" dirty="0" err="1" smtClean="0">
                <a:solidFill>
                  <a:schemeClr val="accent6">
                    <a:lumMod val="50000"/>
                  </a:schemeClr>
                </a:solidFill>
                <a:latin typeface="Times New Roman" pitchFamily="18" charset="0"/>
                <a:cs typeface="Times New Roman" pitchFamily="18" charset="0"/>
              </a:rPr>
              <a:t>tableting</a:t>
            </a:r>
            <a:r>
              <a:rPr lang="en-US" sz="1800" dirty="0" smtClean="0">
                <a:solidFill>
                  <a:schemeClr val="accent6">
                    <a:lumMod val="50000"/>
                  </a:schemeClr>
                </a:solidFill>
                <a:latin typeface="Times New Roman" pitchFamily="18" charset="0"/>
                <a:cs typeface="Times New Roman" pitchFamily="18" charset="0"/>
              </a:rPr>
              <a:t>, compressed into a die.</a:t>
            </a:r>
            <a:endParaRPr lang="ru-RU" sz="1800"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686689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229600" cy="548680"/>
          </a:xfrm>
        </p:spPr>
        <p:txBody>
          <a:bodyPr/>
          <a:lstStyle/>
          <a:p>
            <a:r>
              <a:rPr lang="en-US" sz="3200" dirty="0" smtClean="0"/>
              <a:t>Granulation</a:t>
            </a:r>
            <a:endParaRPr lang="ru-RU" sz="3200" dirty="0"/>
          </a:p>
        </p:txBody>
      </p:sp>
      <p:sp>
        <p:nvSpPr>
          <p:cNvPr id="3" name="Объект 2"/>
          <p:cNvSpPr>
            <a:spLocks noGrp="1"/>
          </p:cNvSpPr>
          <p:nvPr>
            <p:ph idx="1"/>
          </p:nvPr>
        </p:nvSpPr>
        <p:spPr>
          <a:xfrm>
            <a:off x="0" y="432048"/>
            <a:ext cx="9144000" cy="6425952"/>
          </a:xfrm>
        </p:spPr>
        <p:txBody>
          <a:bodyPr>
            <a:noAutofit/>
          </a:bodyPr>
          <a:lstStyle/>
          <a:p>
            <a:pPr marL="0" indent="0">
              <a:buNone/>
            </a:pPr>
            <a:r>
              <a:rPr lang="en-US" sz="2000" b="1" dirty="0" smtClean="0">
                <a:solidFill>
                  <a:schemeClr val="accent6">
                    <a:lumMod val="50000"/>
                  </a:schemeClr>
                </a:solidFill>
                <a:latin typeface="Times New Roman" pitchFamily="18" charset="0"/>
                <a:cs typeface="Times New Roman" pitchFamily="18" charset="0"/>
              </a:rPr>
              <a:t>Granulation </a:t>
            </a:r>
            <a:r>
              <a:rPr lang="en-US" sz="2000" dirty="0" smtClean="0">
                <a:solidFill>
                  <a:schemeClr val="accent6">
                    <a:lumMod val="50000"/>
                  </a:schemeClr>
                </a:solidFill>
                <a:latin typeface="Times New Roman" pitchFamily="18" charset="0"/>
                <a:cs typeface="Times New Roman" pitchFamily="18" charset="0"/>
              </a:rPr>
              <a:t>is a purposeful enlargement of particles, that is, the process of converting a powdery material into grains of a certain size.</a:t>
            </a:r>
          </a:p>
          <a:p>
            <a:pPr marL="0" indent="0">
              <a:buNone/>
            </a:pPr>
            <a:r>
              <a:rPr lang="en-US" sz="2000" dirty="0" smtClean="0">
                <a:solidFill>
                  <a:schemeClr val="accent6">
                    <a:lumMod val="50000"/>
                  </a:schemeClr>
                </a:solidFill>
                <a:latin typeface="Times New Roman" pitchFamily="18" charset="0"/>
                <a:cs typeface="Times New Roman" pitchFamily="18" charset="0"/>
              </a:rPr>
              <a:t>Currently existing granulation methods are divided into the following main types:</a:t>
            </a:r>
          </a:p>
          <a:p>
            <a:pPr marL="0" indent="0">
              <a:buNone/>
            </a:pPr>
            <a:r>
              <a:rPr lang="en-US" sz="2000" dirty="0" smtClean="0">
                <a:solidFill>
                  <a:schemeClr val="accent6">
                    <a:lumMod val="50000"/>
                  </a:schemeClr>
                </a:solidFill>
                <a:latin typeface="Times New Roman" pitchFamily="18" charset="0"/>
                <a:cs typeface="Times New Roman" pitchFamily="18" charset="0"/>
              </a:rPr>
              <a:t>1) dry granulation or grinding granulation;</a:t>
            </a:r>
          </a:p>
          <a:p>
            <a:pPr marL="0" indent="0">
              <a:buNone/>
            </a:pPr>
            <a:r>
              <a:rPr lang="en-US" sz="2000" dirty="0" smtClean="0">
                <a:solidFill>
                  <a:schemeClr val="accent6">
                    <a:lumMod val="50000"/>
                  </a:schemeClr>
                </a:solidFill>
                <a:latin typeface="Times New Roman" pitchFamily="18" charset="0"/>
                <a:cs typeface="Times New Roman" pitchFamily="18" charset="0"/>
              </a:rPr>
              <a:t>2) moisture granulation, or push-through granulation;</a:t>
            </a:r>
          </a:p>
          <a:p>
            <a:pPr marL="0" indent="0">
              <a:buNone/>
            </a:pPr>
            <a:r>
              <a:rPr lang="en-US" sz="2000" dirty="0" smtClean="0">
                <a:solidFill>
                  <a:schemeClr val="accent6">
                    <a:lumMod val="50000"/>
                  </a:schemeClr>
                </a:solidFill>
                <a:latin typeface="Times New Roman" pitchFamily="18" charset="0"/>
                <a:cs typeface="Times New Roman" pitchFamily="18" charset="0"/>
              </a:rPr>
              <a:t>3) structural granulation.</a:t>
            </a:r>
          </a:p>
          <a:p>
            <a:pPr marL="0" indent="0">
              <a:buNone/>
            </a:pPr>
            <a:r>
              <a:rPr lang="en-US" sz="2000" b="1" dirty="0" smtClean="0">
                <a:solidFill>
                  <a:schemeClr val="accent6">
                    <a:lumMod val="50000"/>
                  </a:schemeClr>
                </a:solidFill>
                <a:latin typeface="Times New Roman" pitchFamily="18" charset="0"/>
                <a:cs typeface="Times New Roman" pitchFamily="18" charset="0"/>
              </a:rPr>
              <a:t>Dry granulation method. </a:t>
            </a:r>
            <a:r>
              <a:rPr lang="en-US" sz="2000" dirty="0" smtClean="0">
                <a:solidFill>
                  <a:schemeClr val="accent6">
                    <a:lumMod val="50000"/>
                  </a:schemeClr>
                </a:solidFill>
                <a:latin typeface="Times New Roman" pitchFamily="18" charset="0"/>
                <a:cs typeface="Times New Roman" pitchFamily="18" charset="0"/>
              </a:rPr>
              <a:t>It consists in mixing the powders and moistening them with solutions of adhesives in enameled mixers, followed by drying in a lumpy mass. Then the mass is turned into a coarse powder using rollers or an Excelsior mill. Grinding granulation is used when the moistened material reacts with the material during wiping</a:t>
            </a:r>
            <a:r>
              <a:rPr lang="en-US" sz="2000" dirty="0" smtClean="0">
                <a:solidFill>
                  <a:schemeClr val="accent6">
                    <a:lumMod val="50000"/>
                  </a:schemeClr>
                </a:solidFill>
                <a:latin typeface="Times New Roman" pitchFamily="18" charset="0"/>
                <a:cs typeface="Times New Roman" pitchFamily="18" charset="0"/>
              </a:rPr>
              <a:t>.</a:t>
            </a:r>
            <a:endParaRPr lang="ru-RU" sz="2000" dirty="0" smtClean="0">
              <a:solidFill>
                <a:schemeClr val="accent6">
                  <a:lumMod val="50000"/>
                </a:schemeClr>
              </a:solidFill>
              <a:latin typeface="Times New Roman" pitchFamily="18" charset="0"/>
              <a:cs typeface="Times New Roman" pitchFamily="18" charset="0"/>
            </a:endParaRPr>
          </a:p>
          <a:p>
            <a:pPr marL="0" indent="0">
              <a:buNone/>
            </a:pPr>
            <a:r>
              <a:rPr lang="en-US" sz="2000" dirty="0" smtClean="0">
                <a:solidFill>
                  <a:schemeClr val="accent6">
                    <a:lumMod val="50000"/>
                  </a:schemeClr>
                </a:solidFill>
                <a:latin typeface="Times New Roman" pitchFamily="18" charset="0"/>
                <a:cs typeface="Times New Roman" pitchFamily="18" charset="0"/>
              </a:rPr>
              <a:t>In </a:t>
            </a:r>
            <a:r>
              <a:rPr lang="en-US" sz="2000" dirty="0" smtClean="0">
                <a:solidFill>
                  <a:schemeClr val="accent6">
                    <a:lumMod val="50000"/>
                  </a:schemeClr>
                </a:solidFill>
                <a:latin typeface="Times New Roman" pitchFamily="18" charset="0"/>
                <a:cs typeface="Times New Roman" pitchFamily="18" charset="0"/>
              </a:rPr>
              <a:t>some cases, if medicinal substances decompose in the presence of water, and during drying enter into chemical interaction reactions or undergo physical changes (melting, softening, color change), they are subjected to briquetting. For this purpose, briquettes are pressed from the powder on special briquetting presses with large matrices (25-50 mm) under high pressure</a:t>
            </a:r>
            <a:r>
              <a:rPr lang="en-US" sz="2000" dirty="0" smtClean="0">
                <a:solidFill>
                  <a:schemeClr val="accent6">
                    <a:lumMod val="50000"/>
                  </a:schemeClr>
                </a:solidFill>
                <a:latin typeface="Times New Roman" pitchFamily="18" charset="0"/>
                <a:cs typeface="Times New Roman" pitchFamily="18" charset="0"/>
              </a:rPr>
              <a:t>.</a:t>
            </a:r>
            <a:endParaRPr lang="ru-RU" sz="2000" dirty="0" smtClean="0">
              <a:solidFill>
                <a:schemeClr val="accent6">
                  <a:lumMod val="50000"/>
                </a:schemeClr>
              </a:solidFill>
              <a:latin typeface="Times New Roman" pitchFamily="18" charset="0"/>
              <a:cs typeface="Times New Roman" pitchFamily="18" charset="0"/>
            </a:endParaRPr>
          </a:p>
          <a:p>
            <a:pPr marL="0" indent="0">
              <a:buNone/>
            </a:pPr>
            <a:r>
              <a:rPr lang="en-US" sz="2000" dirty="0" smtClean="0">
                <a:solidFill>
                  <a:schemeClr val="accent6">
                    <a:lumMod val="50000"/>
                  </a:schemeClr>
                </a:solidFill>
                <a:latin typeface="Times New Roman" pitchFamily="18" charset="0"/>
                <a:cs typeface="Times New Roman" pitchFamily="18" charset="0"/>
              </a:rPr>
              <a:t>The </a:t>
            </a:r>
            <a:r>
              <a:rPr lang="en-US" sz="2000" dirty="0" smtClean="0">
                <a:solidFill>
                  <a:schemeClr val="accent6">
                    <a:lumMod val="50000"/>
                  </a:schemeClr>
                </a:solidFill>
                <a:latin typeface="Times New Roman" pitchFamily="18" charset="0"/>
                <a:cs typeface="Times New Roman" pitchFamily="18" charset="0"/>
              </a:rPr>
              <a:t>resulting briquettes are crushed on rollers or an Excelsior mill, fractionated using sieves and pressed on tablet machines to tablets of a given weight and diameter. Briquetting granulation can also be used when the drug substance has good compressibility and does not require additional particle bonding with adhesives.</a:t>
            </a:r>
            <a:endParaRPr lang="ru-RU" sz="2000"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4175175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5832648"/>
          </a:xfrm>
        </p:spPr>
        <p:txBody>
          <a:bodyPr>
            <a:normAutofit lnSpcReduction="10000"/>
          </a:bodyPr>
          <a:lstStyle/>
          <a:p>
            <a:pPr marL="0" indent="0" algn="ctr">
              <a:buNone/>
            </a:pPr>
            <a:r>
              <a:rPr lang="en-US" sz="2800" b="1" dirty="0" smtClean="0">
                <a:solidFill>
                  <a:schemeClr val="accent6">
                    <a:lumMod val="50000"/>
                  </a:schemeClr>
                </a:solidFill>
                <a:latin typeface="Times New Roman" pitchFamily="18" charset="0"/>
                <a:cs typeface="Times New Roman" pitchFamily="18" charset="0"/>
              </a:rPr>
              <a:t>Wet granulation method.</a:t>
            </a:r>
          </a:p>
          <a:p>
            <a:pPr marL="0" indent="0" algn="ctr">
              <a:buNone/>
            </a:pPr>
            <a:endParaRPr lang="en-US" b="1" dirty="0" smtClean="0">
              <a:solidFill>
                <a:schemeClr val="accent6">
                  <a:lumMod val="50000"/>
                </a:schemeClr>
              </a:solidFill>
              <a:latin typeface="Times New Roman" pitchFamily="18" charset="0"/>
              <a:cs typeface="Times New Roman" pitchFamily="18" charset="0"/>
            </a:endParaRPr>
          </a:p>
          <a:p>
            <a:pPr marL="0" indent="0" algn="just">
              <a:buNone/>
            </a:pPr>
            <a:r>
              <a:rPr lang="en-US" dirty="0" smtClean="0">
                <a:solidFill>
                  <a:schemeClr val="accent6">
                    <a:lumMod val="50000"/>
                  </a:schemeClr>
                </a:solidFill>
                <a:latin typeface="Times New Roman" pitchFamily="18" charset="0"/>
                <a:cs typeface="Times New Roman" pitchFamily="18" charset="0"/>
              </a:rPr>
              <a:t>Granulation or wiping of a wet mass is carried out to compact the powder and obtain uniform grains - granules with good </a:t>
            </a:r>
            <a:r>
              <a:rPr lang="en-US" dirty="0" err="1" smtClean="0">
                <a:solidFill>
                  <a:schemeClr val="accent6">
                    <a:lumMod val="50000"/>
                  </a:schemeClr>
                </a:solidFill>
                <a:latin typeface="Times New Roman" pitchFamily="18" charset="0"/>
                <a:cs typeface="Times New Roman" pitchFamily="18" charset="0"/>
              </a:rPr>
              <a:t>flowability</a:t>
            </a:r>
            <a:r>
              <a:rPr lang="en-US" dirty="0" smtClean="0">
                <a:solidFill>
                  <a:schemeClr val="accent6">
                    <a:lumMod val="50000"/>
                  </a:schemeClr>
                </a:solidFill>
                <a:latin typeface="Times New Roman" pitchFamily="18" charset="0"/>
                <a:cs typeface="Times New Roman" pitchFamily="18" charset="0"/>
              </a:rPr>
              <a:t>.</a:t>
            </a:r>
          </a:p>
          <a:p>
            <a:pPr marL="0" indent="0" algn="just">
              <a:buNone/>
            </a:pPr>
            <a:r>
              <a:rPr lang="en-US" dirty="0" smtClean="0">
                <a:solidFill>
                  <a:schemeClr val="accent6">
                    <a:lumMod val="50000"/>
                  </a:schemeClr>
                </a:solidFill>
                <a:latin typeface="Times New Roman" pitchFamily="18" charset="0"/>
                <a:cs typeface="Times New Roman" pitchFamily="18" charset="0"/>
              </a:rPr>
              <a:t>Powders with poor </a:t>
            </a:r>
            <a:r>
              <a:rPr lang="en-US" dirty="0" err="1" smtClean="0">
                <a:solidFill>
                  <a:schemeClr val="accent6">
                    <a:lumMod val="50000"/>
                  </a:schemeClr>
                </a:solidFill>
                <a:latin typeface="Times New Roman" pitchFamily="18" charset="0"/>
                <a:cs typeface="Times New Roman" pitchFamily="18" charset="0"/>
              </a:rPr>
              <a:t>flowability</a:t>
            </a:r>
            <a:r>
              <a:rPr lang="en-US" dirty="0" smtClean="0">
                <a:solidFill>
                  <a:schemeClr val="accent6">
                    <a:lumMod val="50000"/>
                  </a:schemeClr>
                </a:solidFill>
                <a:latin typeface="Times New Roman" pitchFamily="18" charset="0"/>
                <a:cs typeface="Times New Roman" pitchFamily="18" charset="0"/>
              </a:rPr>
              <a:t> and insufficient adhesion between particles are subjected to this granulation process.</a:t>
            </a:r>
          </a:p>
          <a:p>
            <a:pPr marL="0" indent="0" algn="just">
              <a:buNone/>
            </a:pPr>
            <a:r>
              <a:rPr lang="en-US" dirty="0" smtClean="0">
                <a:solidFill>
                  <a:schemeClr val="accent6">
                    <a:lumMod val="50000"/>
                  </a:schemeClr>
                </a:solidFill>
                <a:latin typeface="Times New Roman" pitchFamily="18" charset="0"/>
                <a:cs typeface="Times New Roman" pitchFamily="18" charset="0"/>
              </a:rPr>
              <a:t>In both cases, a sticky solution is added to the mass, which improves the adhesion between the particles.</a:t>
            </a:r>
          </a:p>
          <a:p>
            <a:pPr marL="0" indent="0" algn="just">
              <a:buNone/>
            </a:pPr>
            <a:r>
              <a:rPr lang="en-US" dirty="0" smtClean="0">
                <a:solidFill>
                  <a:schemeClr val="accent6">
                    <a:lumMod val="50000"/>
                  </a:schemeClr>
                </a:solidFill>
                <a:latin typeface="Times New Roman" pitchFamily="18" charset="0"/>
                <a:cs typeface="Times New Roman" pitchFamily="18" charset="0"/>
              </a:rPr>
              <a:t>The wet granulation stage includes the following operations:</a:t>
            </a:r>
          </a:p>
          <a:p>
            <a:pPr marL="0" indent="0" algn="just">
              <a:buNone/>
            </a:pPr>
            <a:r>
              <a:rPr lang="en-US" dirty="0" smtClean="0">
                <a:solidFill>
                  <a:schemeClr val="accent6">
                    <a:lumMod val="50000"/>
                  </a:schemeClr>
                </a:solidFill>
                <a:latin typeface="Times New Roman" pitchFamily="18" charset="0"/>
                <a:cs typeface="Times New Roman" pitchFamily="18" charset="0"/>
              </a:rPr>
              <a:t>   1) mixing powders;</a:t>
            </a:r>
          </a:p>
          <a:p>
            <a:pPr marL="0" indent="0" algn="just">
              <a:buNone/>
            </a:pPr>
            <a:r>
              <a:rPr lang="en-US" dirty="0" smtClean="0">
                <a:solidFill>
                  <a:schemeClr val="accent6">
                    <a:lumMod val="50000"/>
                  </a:schemeClr>
                </a:solidFill>
                <a:latin typeface="Times New Roman" pitchFamily="18" charset="0"/>
                <a:cs typeface="Times New Roman" pitchFamily="18" charset="0"/>
              </a:rPr>
              <a:t>   2) mixing of powders with a solution of binders and mixing;</a:t>
            </a:r>
          </a:p>
          <a:p>
            <a:pPr marL="0" indent="0" algn="just">
              <a:buNone/>
            </a:pPr>
            <a:r>
              <a:rPr lang="en-US" dirty="0" smtClean="0">
                <a:solidFill>
                  <a:schemeClr val="accent6">
                    <a:lumMod val="50000"/>
                  </a:schemeClr>
                </a:solidFill>
                <a:latin typeface="Times New Roman" pitchFamily="18" charset="0"/>
                <a:cs typeface="Times New Roman" pitchFamily="18" charset="0"/>
              </a:rPr>
              <a:t>   3) wet mass granulation;</a:t>
            </a:r>
          </a:p>
          <a:p>
            <a:pPr marL="0" indent="0" algn="just">
              <a:buNone/>
            </a:pPr>
            <a:r>
              <a:rPr lang="en-US" dirty="0" smtClean="0">
                <a:solidFill>
                  <a:schemeClr val="accent6">
                    <a:lumMod val="50000"/>
                  </a:schemeClr>
                </a:solidFill>
                <a:latin typeface="Times New Roman" pitchFamily="18" charset="0"/>
                <a:cs typeface="Times New Roman" pitchFamily="18" charset="0"/>
              </a:rPr>
              <a:t>   4) drying wet granules;</a:t>
            </a:r>
          </a:p>
          <a:p>
            <a:pPr marL="0" indent="0" algn="just">
              <a:buNone/>
            </a:pPr>
            <a:r>
              <a:rPr lang="en-US" dirty="0" smtClean="0">
                <a:solidFill>
                  <a:schemeClr val="accent6">
                    <a:lumMod val="50000"/>
                  </a:schemeClr>
                </a:solidFill>
                <a:latin typeface="Times New Roman" pitchFamily="18" charset="0"/>
                <a:cs typeface="Times New Roman" pitchFamily="18" charset="0"/>
              </a:rPr>
              <a:t>   5) processing of dry granules.</a:t>
            </a:r>
            <a:endParaRPr lang="ru-RU"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609309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08720"/>
          </a:xfrm>
        </p:spPr>
        <p:txBody>
          <a:bodyPr/>
          <a:lstStyle/>
          <a:p>
            <a:r>
              <a:rPr lang="en-US" sz="4000" dirty="0" smtClean="0"/>
              <a:t>Structural granulation</a:t>
            </a:r>
            <a:endParaRPr lang="ru-RU" sz="4000" dirty="0"/>
          </a:p>
        </p:txBody>
      </p:sp>
      <p:sp>
        <p:nvSpPr>
          <p:cNvPr id="3" name="Объект 2"/>
          <p:cNvSpPr>
            <a:spLocks noGrp="1"/>
          </p:cNvSpPr>
          <p:nvPr>
            <p:ph idx="1"/>
          </p:nvPr>
        </p:nvSpPr>
        <p:spPr>
          <a:xfrm>
            <a:off x="107504" y="980728"/>
            <a:ext cx="8856984" cy="5877272"/>
          </a:xfrm>
        </p:spPr>
        <p:txBody>
          <a:bodyPr>
            <a:normAutofit/>
          </a:bodyPr>
          <a:lstStyle/>
          <a:p>
            <a:pPr marL="0" indent="0">
              <a:buNone/>
            </a:pPr>
            <a:r>
              <a:rPr lang="en-US" sz="1800" dirty="0" smtClean="0">
                <a:solidFill>
                  <a:schemeClr val="accent6">
                    <a:lumMod val="50000"/>
                  </a:schemeClr>
                </a:solidFill>
                <a:latin typeface="Times New Roman" pitchFamily="18" charset="0"/>
                <a:cs typeface="Times New Roman" pitchFamily="18" charset="0"/>
              </a:rPr>
              <a:t>There are three types of structural granulation - fluid bed pan granulation and spray drying granulation.</a:t>
            </a:r>
          </a:p>
          <a:p>
            <a:pPr marL="0" indent="0">
              <a:buNone/>
            </a:pPr>
            <a:r>
              <a:rPr lang="en-US" sz="1800" dirty="0" smtClean="0">
                <a:solidFill>
                  <a:schemeClr val="accent6">
                    <a:lumMod val="50000"/>
                  </a:schemeClr>
                </a:solidFill>
                <a:latin typeface="Times New Roman" pitchFamily="18" charset="0"/>
                <a:cs typeface="Times New Roman" pitchFamily="18" charset="0"/>
              </a:rPr>
              <a:t>For granulation in a coating pan, a mixture of powders is loaded while the kettle rotates, the resulting granules are moistened and dried.</a:t>
            </a:r>
          </a:p>
          <a:p>
            <a:pPr marL="0" indent="0">
              <a:buNone/>
            </a:pPr>
            <a:r>
              <a:rPr lang="en-US" sz="1800" dirty="0" smtClean="0">
                <a:solidFill>
                  <a:schemeClr val="accent6">
                    <a:lumMod val="50000"/>
                  </a:schemeClr>
                </a:solidFill>
                <a:latin typeface="Times New Roman" pitchFamily="18" charset="0"/>
                <a:cs typeface="Times New Roman" pitchFamily="18" charset="0"/>
              </a:rPr>
              <a:t>Spray-drying granulation is used for </a:t>
            </a:r>
            <a:r>
              <a:rPr lang="en-US" sz="1800" dirty="0" err="1" smtClean="0">
                <a:solidFill>
                  <a:schemeClr val="accent6">
                    <a:lumMod val="50000"/>
                  </a:schemeClr>
                </a:solidFill>
                <a:latin typeface="Times New Roman" pitchFamily="18" charset="0"/>
                <a:cs typeface="Times New Roman" pitchFamily="18" charset="0"/>
              </a:rPr>
              <a:t>thermolabile</a:t>
            </a:r>
            <a:r>
              <a:rPr lang="en-US" sz="1800" dirty="0" smtClean="0">
                <a:solidFill>
                  <a:schemeClr val="accent6">
                    <a:lumMod val="50000"/>
                  </a:schemeClr>
                </a:solidFill>
                <a:latin typeface="Times New Roman" pitchFamily="18" charset="0"/>
                <a:cs typeface="Times New Roman" pitchFamily="18" charset="0"/>
              </a:rPr>
              <a:t> substances. First, a suspension is prepared from auxiliary substances. It is sprayed in a spray dryer at a temperature of 150-200 ° C, and the granules are mixed with active ingredients.</a:t>
            </a:r>
          </a:p>
          <a:p>
            <a:pPr marL="0" indent="0">
              <a:buNone/>
            </a:pPr>
            <a:r>
              <a:rPr lang="en-US" sz="1800" dirty="0" smtClean="0">
                <a:solidFill>
                  <a:schemeClr val="accent6">
                    <a:lumMod val="50000"/>
                  </a:schemeClr>
                </a:solidFill>
                <a:latin typeface="Times New Roman" pitchFamily="18" charset="0"/>
                <a:cs typeface="Times New Roman" pitchFamily="18" charset="0"/>
              </a:rPr>
              <a:t>Fluid bed granulation. Granules obtained in a fluidized bed are distinguished by significant strength and better </a:t>
            </a:r>
            <a:r>
              <a:rPr lang="en-US" sz="1800" dirty="0" err="1" smtClean="0">
                <a:solidFill>
                  <a:schemeClr val="accent6">
                    <a:lumMod val="50000"/>
                  </a:schemeClr>
                </a:solidFill>
                <a:latin typeface="Times New Roman" pitchFamily="18" charset="0"/>
                <a:cs typeface="Times New Roman" pitchFamily="18" charset="0"/>
              </a:rPr>
              <a:t>flowability</a:t>
            </a:r>
            <a:r>
              <a:rPr lang="en-US" sz="1800" dirty="0" smtClean="0">
                <a:solidFill>
                  <a:schemeClr val="accent6">
                    <a:lumMod val="50000"/>
                  </a:schemeClr>
                </a:solidFill>
                <a:latin typeface="Times New Roman" pitchFamily="18" charset="0"/>
                <a:cs typeface="Times New Roman" pitchFamily="18" charset="0"/>
              </a:rPr>
              <a:t>, which is a consequence of a more regular geometric shape of the granules, close to spherical. In this case, softer and more porous agglomerates are formed than when receiving granules by wet granulation, where large agglomerates are formed, which are subject to further grinding.</a:t>
            </a:r>
          </a:p>
          <a:p>
            <a:pPr marL="0" indent="0">
              <a:buNone/>
            </a:pPr>
            <a:r>
              <a:rPr lang="en-US" sz="1800" dirty="0" smtClean="0">
                <a:solidFill>
                  <a:schemeClr val="accent6">
                    <a:lumMod val="50000"/>
                  </a:schemeClr>
                </a:solidFill>
                <a:latin typeface="Times New Roman" pitchFamily="18" charset="0"/>
                <a:cs typeface="Times New Roman" pitchFamily="18" charset="0"/>
              </a:rPr>
              <a:t>The formation and growth of granules in a fluidized bed occurs due to two physical processes: </a:t>
            </a:r>
            <a:r>
              <a:rPr lang="en-US" sz="1800" dirty="0" err="1" smtClean="0">
                <a:solidFill>
                  <a:schemeClr val="accent6">
                    <a:lumMod val="50000"/>
                  </a:schemeClr>
                </a:solidFill>
                <a:latin typeface="Times New Roman" pitchFamily="18" charset="0"/>
                <a:cs typeface="Times New Roman" pitchFamily="18" charset="0"/>
              </a:rPr>
              <a:t>pelletization</a:t>
            </a:r>
            <a:r>
              <a:rPr lang="en-US" sz="1800" dirty="0" smtClean="0">
                <a:solidFill>
                  <a:schemeClr val="accent6">
                    <a:lumMod val="50000"/>
                  </a:schemeClr>
                </a:solidFill>
                <a:latin typeface="Times New Roman" pitchFamily="18" charset="0"/>
                <a:cs typeface="Times New Roman" pitchFamily="18" charset="0"/>
              </a:rPr>
              <a:t> during wetting and adhesion with subsequent agglomeration. The quality of the granules and their fractional composition depend on many factors that determine the course of the process, the main of which are the speed of the fluidizing gas, the composition and the feed rate of the granular liquid; temperature in the layer.</a:t>
            </a: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67138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lstStyle/>
          <a:p>
            <a:r>
              <a:rPr lang="en-US" sz="3200" dirty="0" smtClean="0"/>
              <a:t>Equipment</a:t>
            </a:r>
            <a:endParaRPr lang="ru-RU" sz="3200" dirty="0"/>
          </a:p>
        </p:txBody>
      </p:sp>
      <p:sp>
        <p:nvSpPr>
          <p:cNvPr id="3" name="Объект 2"/>
          <p:cNvSpPr>
            <a:spLocks noGrp="1"/>
          </p:cNvSpPr>
          <p:nvPr>
            <p:ph idx="1"/>
          </p:nvPr>
        </p:nvSpPr>
        <p:spPr>
          <a:xfrm>
            <a:off x="899592" y="1680252"/>
            <a:ext cx="4906888" cy="4525963"/>
          </a:xfrm>
        </p:spPr>
        <p:txBody>
          <a:bodyPr>
            <a:normAutofit/>
          </a:bodyPr>
          <a:lstStyle/>
          <a:p>
            <a:pPr marL="0" indent="0">
              <a:buNone/>
            </a:pPr>
            <a:r>
              <a:rPr lang="en-US" sz="2000" dirty="0" smtClean="0">
                <a:solidFill>
                  <a:schemeClr val="accent6">
                    <a:lumMod val="50000"/>
                  </a:schemeClr>
                </a:solidFill>
                <a:latin typeface="Times New Roman" pitchFamily="18" charset="0"/>
                <a:cs typeface="Times New Roman" pitchFamily="18" charset="0"/>
              </a:rPr>
              <a:t>Pressing on tablet machines is carried out with a press tool consisting of a matrix and two punches.</a:t>
            </a: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endParaRPr lang="en-US" sz="2000" dirty="0" smtClean="0">
              <a:solidFill>
                <a:schemeClr val="accent6">
                  <a:lumMod val="50000"/>
                </a:schemeClr>
              </a:solidFill>
              <a:latin typeface="Times New Roman" pitchFamily="18" charset="0"/>
              <a:cs typeface="Times New Roman" pitchFamily="18" charset="0"/>
            </a:endParaRPr>
          </a:p>
          <a:p>
            <a:pPr marL="0" indent="0">
              <a:buNone/>
            </a:pPr>
            <a:r>
              <a:rPr lang="en-US" sz="2000" dirty="0" smtClean="0">
                <a:solidFill>
                  <a:schemeClr val="accent6">
                    <a:lumMod val="50000"/>
                  </a:schemeClr>
                </a:solidFill>
                <a:latin typeface="Times New Roman" pitchFamily="18" charset="0"/>
                <a:cs typeface="Times New Roman" pitchFamily="18" charset="0"/>
              </a:rPr>
              <a:t>The main types of tablet machines are eccentric, or percussion, and rotary.</a:t>
            </a:r>
          </a:p>
          <a:p>
            <a:pPr marL="0" indent="0">
              <a:buNone/>
            </a:pPr>
            <a:r>
              <a:rPr lang="en-US" sz="2000" dirty="0" smtClean="0">
                <a:solidFill>
                  <a:schemeClr val="accent6">
                    <a:lumMod val="50000"/>
                  </a:schemeClr>
                </a:solidFill>
                <a:latin typeface="Times New Roman" pitchFamily="18" charset="0"/>
                <a:cs typeface="Times New Roman" pitchFamily="18" charset="0"/>
              </a:rPr>
              <a:t>Draw frames are skid and intermediate (shoe).</a:t>
            </a:r>
            <a:endParaRPr lang="ru-RU" sz="1800" dirty="0">
              <a:solidFill>
                <a:schemeClr val="accent6">
                  <a:lumMod val="50000"/>
                </a:schemeClr>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80112" y="908720"/>
            <a:ext cx="2943871" cy="2620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18770" y="3784222"/>
            <a:ext cx="2453630" cy="30737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41315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4008" y="980728"/>
            <a:ext cx="4499992" cy="5589240"/>
          </a:xfrm>
        </p:spPr>
        <p:txBody>
          <a:bodyPr>
            <a:normAutofit lnSpcReduction="10000"/>
          </a:bodyPr>
          <a:lstStyle/>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1 - cart;</a:t>
            </a:r>
          </a:p>
          <a:p>
            <a:pPr marL="0" indent="0">
              <a:buNone/>
            </a:pPr>
            <a:r>
              <a:rPr lang="en-US" sz="1800" dirty="0" smtClean="0">
                <a:solidFill>
                  <a:schemeClr val="accent6">
                    <a:lumMod val="50000"/>
                  </a:schemeClr>
                </a:solidFill>
                <a:latin typeface="Times New Roman" pitchFamily="18" charset="0"/>
                <a:cs typeface="Times New Roman" pitchFamily="18" charset="0"/>
              </a:rPr>
              <a:t>2 - pneumatic cylinder for receiving the reservoir preparation;</a:t>
            </a:r>
          </a:p>
          <a:p>
            <a:pPr marL="0" indent="0">
              <a:buNone/>
            </a:pPr>
            <a:r>
              <a:rPr lang="en-US" sz="1800" dirty="0" smtClean="0">
                <a:solidFill>
                  <a:schemeClr val="accent6">
                    <a:lumMod val="50000"/>
                  </a:schemeClr>
                </a:solidFill>
                <a:latin typeface="Times New Roman" pitchFamily="18" charset="0"/>
                <a:cs typeface="Times New Roman" pitchFamily="18" charset="0"/>
              </a:rPr>
              <a:t>3 - product tank;</a:t>
            </a:r>
          </a:p>
          <a:p>
            <a:pPr marL="0" indent="0">
              <a:buNone/>
            </a:pPr>
            <a:r>
              <a:rPr lang="en-US" sz="1800" dirty="0" smtClean="0">
                <a:solidFill>
                  <a:schemeClr val="accent6">
                    <a:lumMod val="50000"/>
                  </a:schemeClr>
                </a:solidFill>
                <a:latin typeface="Times New Roman" pitchFamily="18" charset="0"/>
                <a:cs typeface="Times New Roman" pitchFamily="18" charset="0"/>
              </a:rPr>
              <a:t>4 - shell of the sprayer;</a:t>
            </a:r>
          </a:p>
          <a:p>
            <a:pPr marL="0" indent="0">
              <a:buNone/>
            </a:pPr>
            <a:r>
              <a:rPr lang="en-US" sz="1800" dirty="0" smtClean="0">
                <a:solidFill>
                  <a:schemeClr val="accent6">
                    <a:lumMod val="50000"/>
                  </a:schemeClr>
                </a:solidFill>
                <a:latin typeface="Times New Roman" pitchFamily="18" charset="0"/>
                <a:cs typeface="Times New Roman" pitchFamily="18" charset="0"/>
              </a:rPr>
              <a:t>5 - shell of bag filters;</a:t>
            </a:r>
          </a:p>
          <a:p>
            <a:pPr marL="0" indent="0">
              <a:buNone/>
            </a:pPr>
            <a:r>
              <a:rPr lang="en-US" sz="1800" dirty="0" smtClean="0">
                <a:solidFill>
                  <a:schemeClr val="accent6">
                    <a:lumMod val="50000"/>
                  </a:schemeClr>
                </a:solidFill>
                <a:latin typeface="Times New Roman" pitchFamily="18" charset="0"/>
                <a:cs typeface="Times New Roman" pitchFamily="18" charset="0"/>
              </a:rPr>
              <a:t>6 - shaking off device;</a:t>
            </a:r>
          </a:p>
          <a:p>
            <a:pPr marL="0" indent="0">
              <a:buNone/>
            </a:pPr>
            <a:r>
              <a:rPr lang="en-US" sz="1800" dirty="0" smtClean="0">
                <a:solidFill>
                  <a:schemeClr val="accent6">
                    <a:lumMod val="50000"/>
                  </a:schemeClr>
                </a:solidFill>
                <a:latin typeface="Times New Roman" pitchFamily="18" charset="0"/>
                <a:cs typeface="Times New Roman" pitchFamily="18" charset="0"/>
              </a:rPr>
              <a:t>7 - safety valve;</a:t>
            </a:r>
          </a:p>
          <a:p>
            <a:pPr marL="0" indent="0">
              <a:buNone/>
            </a:pPr>
            <a:r>
              <a:rPr lang="en-US" sz="1800" dirty="0" smtClean="0">
                <a:solidFill>
                  <a:schemeClr val="accent6">
                    <a:lumMod val="50000"/>
                  </a:schemeClr>
                </a:solidFill>
                <a:latin typeface="Times New Roman" pitchFamily="18" charset="0"/>
                <a:cs typeface="Times New Roman" pitchFamily="18" charset="0"/>
              </a:rPr>
              <a:t>8 - fan;</a:t>
            </a:r>
          </a:p>
          <a:p>
            <a:pPr marL="0" indent="0">
              <a:buNone/>
            </a:pPr>
            <a:r>
              <a:rPr lang="en-US" sz="1800" dirty="0" smtClean="0">
                <a:solidFill>
                  <a:schemeClr val="accent6">
                    <a:lumMod val="50000"/>
                  </a:schemeClr>
                </a:solidFill>
                <a:latin typeface="Times New Roman" pitchFamily="18" charset="0"/>
                <a:cs typeface="Times New Roman" pitchFamily="18" charset="0"/>
              </a:rPr>
              <a:t>9 - gate;</a:t>
            </a:r>
          </a:p>
          <a:p>
            <a:pPr marL="0" indent="0">
              <a:buNone/>
            </a:pPr>
            <a:r>
              <a:rPr lang="en-US" sz="1800" dirty="0" smtClean="0">
                <a:solidFill>
                  <a:schemeClr val="accent6">
                    <a:lumMod val="50000"/>
                  </a:schemeClr>
                </a:solidFill>
                <a:latin typeface="Times New Roman" pitchFamily="18" charset="0"/>
                <a:cs typeface="Times New Roman" pitchFamily="18" charset="0"/>
              </a:rPr>
              <a:t>10 - damper control mechanism;</a:t>
            </a:r>
          </a:p>
          <a:p>
            <a:pPr marL="0" indent="0">
              <a:buNone/>
            </a:pPr>
            <a:r>
              <a:rPr lang="en-US" sz="1800" dirty="0" smtClean="0">
                <a:solidFill>
                  <a:schemeClr val="accent6">
                    <a:lumMod val="50000"/>
                  </a:schemeClr>
                </a:solidFill>
                <a:latin typeface="Times New Roman" pitchFamily="18" charset="0"/>
                <a:cs typeface="Times New Roman" pitchFamily="18" charset="0"/>
              </a:rPr>
              <a:t>11 - case;</a:t>
            </a:r>
          </a:p>
          <a:p>
            <a:pPr marL="0" indent="0">
              <a:buNone/>
            </a:pPr>
            <a:r>
              <a:rPr lang="en-US" sz="1800" dirty="0" smtClean="0">
                <a:solidFill>
                  <a:schemeClr val="accent6">
                    <a:lumMod val="50000"/>
                  </a:schemeClr>
                </a:solidFill>
                <a:latin typeface="Times New Roman" pitchFamily="18" charset="0"/>
                <a:cs typeface="Times New Roman" pitchFamily="18" charset="0"/>
              </a:rPr>
              <a:t>12 - air filter;</a:t>
            </a:r>
          </a:p>
          <a:p>
            <a:pPr marL="0" indent="0">
              <a:buNone/>
            </a:pPr>
            <a:r>
              <a:rPr lang="en-US" sz="1800" dirty="0" smtClean="0">
                <a:solidFill>
                  <a:schemeClr val="accent6">
                    <a:lumMod val="50000"/>
                  </a:schemeClr>
                </a:solidFill>
                <a:latin typeface="Times New Roman" pitchFamily="18" charset="0"/>
                <a:cs typeface="Times New Roman" pitchFamily="18" charset="0"/>
              </a:rPr>
              <a:t>13 - dosing pump;</a:t>
            </a:r>
          </a:p>
          <a:p>
            <a:pPr marL="0" indent="0">
              <a:buNone/>
            </a:pPr>
            <a:r>
              <a:rPr lang="en-US" sz="1800" dirty="0" smtClean="0">
                <a:solidFill>
                  <a:schemeClr val="accent6">
                    <a:lumMod val="50000"/>
                  </a:schemeClr>
                </a:solidFill>
                <a:latin typeface="Times New Roman" pitchFamily="18" charset="0"/>
                <a:cs typeface="Times New Roman" pitchFamily="18" charset="0"/>
              </a:rPr>
              <a:t>14 - capacity for granular fluid;</a:t>
            </a:r>
          </a:p>
          <a:p>
            <a:pPr marL="0" indent="0">
              <a:buNone/>
            </a:pPr>
            <a:r>
              <a:rPr lang="en-US" sz="1800" dirty="0" smtClean="0">
                <a:solidFill>
                  <a:schemeClr val="accent6">
                    <a:lumMod val="50000"/>
                  </a:schemeClr>
                </a:solidFill>
                <a:latin typeface="Times New Roman" pitchFamily="18" charset="0"/>
                <a:cs typeface="Times New Roman" pitchFamily="18" charset="0"/>
              </a:rPr>
              <a:t>15 - compressed air that is sprayed;</a:t>
            </a:r>
          </a:p>
          <a:p>
            <a:pPr marL="0" indent="0">
              <a:buNone/>
            </a:pPr>
            <a:r>
              <a:rPr lang="en-US" sz="1800" dirty="0" smtClean="0">
                <a:solidFill>
                  <a:schemeClr val="accent6">
                    <a:lumMod val="50000"/>
                  </a:schemeClr>
                </a:solidFill>
                <a:latin typeface="Times New Roman" pitchFamily="18" charset="0"/>
                <a:cs typeface="Times New Roman" pitchFamily="18" charset="0"/>
              </a:rPr>
              <a:t>16 - steam heater.</a:t>
            </a:r>
            <a:endParaRPr lang="ru-RU" sz="1800" dirty="0">
              <a:solidFill>
                <a:schemeClr val="accent6">
                  <a:lumMod val="50000"/>
                </a:schemeClr>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13" y="1452585"/>
            <a:ext cx="3816424" cy="4507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043608" y="188640"/>
            <a:ext cx="7632848" cy="707886"/>
          </a:xfrm>
          <a:prstGeom prst="rect">
            <a:avLst/>
          </a:prstGeom>
        </p:spPr>
        <p:txBody>
          <a:bodyPr wrap="square">
            <a:spAutoFit/>
          </a:bodyPr>
          <a:lstStyle/>
          <a:p>
            <a:r>
              <a:rPr lang="en-US" sz="2000" dirty="0" smtClean="0">
                <a:solidFill>
                  <a:schemeClr val="accent6">
                    <a:lumMod val="50000"/>
                  </a:schemeClr>
                </a:solidFill>
                <a:latin typeface="Times New Roman" pitchFamily="18" charset="0"/>
                <a:cs typeface="Times New Roman" pitchFamily="18" charset="0"/>
              </a:rPr>
              <a:t>Schematic diagram of the apparatus with a </a:t>
            </a:r>
            <a:r>
              <a:rPr lang="en-US" sz="2000" b="1" dirty="0" smtClean="0">
                <a:solidFill>
                  <a:schemeClr val="accent6">
                    <a:lumMod val="50000"/>
                  </a:schemeClr>
                </a:solidFill>
                <a:latin typeface="Times New Roman" pitchFamily="18" charset="0"/>
                <a:cs typeface="Times New Roman" pitchFamily="18" charset="0"/>
              </a:rPr>
              <a:t>fluidized bed </a:t>
            </a:r>
            <a:r>
              <a:rPr lang="en-US" sz="2000" dirty="0" smtClean="0">
                <a:solidFill>
                  <a:schemeClr val="accent6">
                    <a:lumMod val="50000"/>
                  </a:schemeClr>
                </a:solidFill>
                <a:latin typeface="Times New Roman" pitchFamily="18" charset="0"/>
                <a:cs typeface="Times New Roman" pitchFamily="18" charset="0"/>
              </a:rPr>
              <a:t>for granulating tablet mixtures (SG-30):</a:t>
            </a:r>
            <a:endParaRPr lang="ru-RU" sz="2000" dirty="0" smtClean="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353628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2776"/>
          </a:xfrm>
        </p:spPr>
        <p:txBody>
          <a:bodyPr/>
          <a:lstStyle/>
          <a:p>
            <a:r>
              <a:rPr lang="en-US" sz="3200" dirty="0" smtClean="0"/>
              <a:t>SG-60 Apparatus with fluidized bed for granulation of tablet mixtures</a:t>
            </a:r>
            <a:endParaRPr lang="ru-RU" sz="3200" dirty="0"/>
          </a:p>
        </p:txBody>
      </p:sp>
      <p:pic>
        <p:nvPicPr>
          <p:cNvPr id="4" name="videoplayback.3gp">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a:blip r:embed="rId4" cstate="print"/>
          <a:stretch>
            <a:fillRect/>
          </a:stretch>
        </p:blipFill>
        <p:spPr>
          <a:xfrm>
            <a:off x="1277634" y="1556792"/>
            <a:ext cx="6174686" cy="4939749"/>
          </a:xfrm>
          <a:prstGeom prst="rect">
            <a:avLst/>
          </a:prstGeom>
        </p:spPr>
      </p:pic>
    </p:spTree>
    <p:extLst>
      <p:ext uri="{BB962C8B-B14F-4D97-AF65-F5344CB8AC3E}">
        <p14:creationId xmlns="" xmlns:p14="http://schemas.microsoft.com/office/powerpoint/2010/main" val="28831061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25385"/>
            <a:ext cx="8424936" cy="6643975"/>
          </a:xfrm>
        </p:spPr>
        <p:txBody>
          <a:bodyPr>
            <a:normAutofit/>
          </a:bodyPr>
          <a:lstStyle/>
          <a:p>
            <a:pPr marL="0" indent="0">
              <a:buNone/>
            </a:pPr>
            <a:endParaRPr lang="ru-RU" sz="1800" dirty="0" smtClean="0">
              <a:solidFill>
                <a:schemeClr val="accent6">
                  <a:lumMod val="50000"/>
                </a:schemeClr>
              </a:solidFill>
            </a:endParaRPr>
          </a:p>
          <a:p>
            <a:pPr marL="0" indent="0">
              <a:buNone/>
            </a:pPr>
            <a:endParaRPr lang="ru-RU" sz="1800" dirty="0" smtClean="0">
              <a:solidFill>
                <a:schemeClr val="accent6">
                  <a:lumMod val="50000"/>
                </a:schemeClr>
              </a:solidFill>
            </a:endParaRPr>
          </a:p>
          <a:p>
            <a:pPr marL="0" indent="0">
              <a:buNone/>
            </a:pPr>
            <a:r>
              <a:rPr lang="en-US" sz="1800" b="1" dirty="0" smtClean="0">
                <a:solidFill>
                  <a:schemeClr val="accent6">
                    <a:lumMod val="50000"/>
                  </a:schemeClr>
                </a:solidFill>
                <a:latin typeface="Times New Roman" pitchFamily="18" charset="0"/>
                <a:cs typeface="Times New Roman" pitchFamily="18" charset="0"/>
              </a:rPr>
              <a:t>The scheme of movement of punches in a multi-matrix rotary machine:</a:t>
            </a:r>
            <a:endParaRPr lang="ru-RU" sz="1800" b="1"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smtClean="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a:solidFill>
                <a:schemeClr val="accent6">
                  <a:lumMod val="50000"/>
                </a:schemeClr>
              </a:solidFill>
              <a:latin typeface="Times New Roman" pitchFamily="18" charset="0"/>
              <a:cs typeface="Times New Roman" pitchFamily="18" charset="0"/>
            </a:endParaRPr>
          </a:p>
          <a:p>
            <a:pPr marL="0" indent="0">
              <a:buNone/>
            </a:pPr>
            <a:endParaRPr lang="ru-RU" sz="1800" dirty="0" smtClean="0">
              <a:solidFill>
                <a:schemeClr val="accent6">
                  <a:lumMod val="50000"/>
                </a:schemeClr>
              </a:solidFill>
              <a:latin typeface="Times New Roman" pitchFamily="18" charset="0"/>
              <a:cs typeface="Times New Roman" pitchFamily="18" charset="0"/>
            </a:endParaRPr>
          </a:p>
          <a:p>
            <a:pPr marL="0" indent="0">
              <a:buNone/>
            </a:pPr>
            <a:r>
              <a:rPr lang="en-US" sz="1800" dirty="0" smtClean="0">
                <a:solidFill>
                  <a:schemeClr val="accent6">
                    <a:lumMod val="50000"/>
                  </a:schemeClr>
                </a:solidFill>
                <a:latin typeface="Times New Roman" pitchFamily="18" charset="0"/>
                <a:cs typeface="Times New Roman" pitchFamily="18" charset="0"/>
              </a:rPr>
              <a:t>1 - slider; 2 roller; 3 - top color; 4 - upper punch; 5 - table top; 6 - matrix 7 - lower punch; 8 - lower slider; 9,11,12,15 - rollers; 10 - lower copier; 13 - bunkers; 14 - mixers in bunkers; 16 - knife for dropping tablets; 17 - lot; 18 - tablet.</a:t>
            </a:r>
            <a:endParaRPr lang="ru-RU" dirty="0">
              <a:solidFill>
                <a:schemeClr val="accent6">
                  <a:lumMod val="50000"/>
                </a:schemeClr>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7663" y="1462394"/>
            <a:ext cx="6259223" cy="36947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30002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988840"/>
            <a:ext cx="8229600" cy="1600200"/>
          </a:xfrm>
        </p:spPr>
        <p:txBody>
          <a:bodyPr/>
          <a:lstStyle/>
          <a:p>
            <a:r>
              <a:rPr lang="en-US" smtClean="0"/>
              <a:t>Thank you for attention!</a:t>
            </a:r>
            <a:endParaRPr lang="ru-RU" dirty="0"/>
          </a:p>
        </p:txBody>
      </p:sp>
    </p:spTree>
    <p:extLst>
      <p:ext uri="{BB962C8B-B14F-4D97-AF65-F5344CB8AC3E}">
        <p14:creationId xmlns="" xmlns:p14="http://schemas.microsoft.com/office/powerpoint/2010/main" val="36615047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388</TotalTime>
  <Words>2636</Words>
  <Application>Microsoft Office PowerPoint</Application>
  <PresentationFormat>Экран (4:3)</PresentationFormat>
  <Paragraphs>164</Paragraphs>
  <Slides>21</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Исполнительная</vt:lpstr>
      <vt:lpstr>Tablet dosage forms</vt:lpstr>
      <vt:lpstr> Tablets - definition</vt:lpstr>
      <vt:lpstr>Characteristics of tablets</vt:lpstr>
      <vt:lpstr>Слайд 4</vt:lpstr>
      <vt:lpstr>Classification of tablets</vt:lpstr>
      <vt:lpstr>Слайд 6</vt:lpstr>
      <vt:lpstr>Слайд 7</vt:lpstr>
      <vt:lpstr>Auxillary substanses</vt:lpstr>
      <vt:lpstr>Слайд 9</vt:lpstr>
      <vt:lpstr>Слайд 10</vt:lpstr>
      <vt:lpstr>Слайд 11</vt:lpstr>
      <vt:lpstr>Слайд 12</vt:lpstr>
      <vt:lpstr>Technological process for the production of tablets</vt:lpstr>
      <vt:lpstr>Granulation</vt:lpstr>
      <vt:lpstr>Слайд 15</vt:lpstr>
      <vt:lpstr>Structural granulation</vt:lpstr>
      <vt:lpstr>Equipment</vt:lpstr>
      <vt:lpstr>Слайд 18</vt:lpstr>
      <vt:lpstr>SG-60 Apparatus with fluidized bed for granulation of tablet mixtures</vt:lpstr>
      <vt:lpstr>Слайд 20</vt:lpstr>
      <vt:lpstr>Thank you for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Таблетированные лекарственные формы</dc:title>
  <dc:creator>Виталий</dc:creator>
  <cp:lastModifiedBy>User</cp:lastModifiedBy>
  <cp:revision>46</cp:revision>
  <dcterms:created xsi:type="dcterms:W3CDTF">2018-12-26T12:47:23Z</dcterms:created>
  <dcterms:modified xsi:type="dcterms:W3CDTF">2021-02-05T11:56:11Z</dcterms:modified>
</cp:coreProperties>
</file>