
<file path=[Content_Types].xml><?xml version="1.0" encoding="utf-8"?>
<Types xmlns="http://schemas.openxmlformats.org/package/2006/content-types">
  <Default Extension="png" ContentType="image/png"/>
  <Default Extension="jpeg" ContentType="image/jpeg"/>
  <Default Extension="3gp" ContentType="video/3gpp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23"/>
  </p:notesMasterIdLst>
  <p:sldIdLst>
    <p:sldId id="256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6" r:id="rId18"/>
    <p:sldId id="273" r:id="rId19"/>
    <p:sldId id="277" r:id="rId20"/>
    <p:sldId id="274" r:id="rId21"/>
    <p:sldId id="275" r:id="rId2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15" autoAdjust="0"/>
    <p:restoredTop sz="94556" autoAdjust="0"/>
  </p:normalViewPr>
  <p:slideViewPr>
    <p:cSldViewPr>
      <p:cViewPr varScale="1">
        <p:scale>
          <a:sx n="73" d="100"/>
          <a:sy n="73" d="100"/>
        </p:scale>
        <p:origin x="115" y="6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7541972-51CE-42E7-B7EF-6D16E8320DA7}" type="datetimeFigureOut">
              <a:rPr lang="ru-RU" smtClean="0"/>
              <a:pPr/>
              <a:t>25.01.2024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E9D9C62-7365-4ADD-A25A-DD9C38AD28E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1708721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9D9C62-7365-4ADD-A25A-DD9C38AD28E2}" type="slidenum">
              <a:rPr lang="ru-RU" smtClean="0"/>
              <a:pPr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9594889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609601"/>
            <a:ext cx="7772400" cy="4267200"/>
          </a:xfrm>
        </p:spPr>
        <p:txBody>
          <a:bodyPr anchor="b">
            <a:noAutofit/>
          </a:bodyPr>
          <a:lstStyle>
            <a:lvl1pPr>
              <a:lnSpc>
                <a:spcPct val="100000"/>
              </a:lnSpc>
              <a:defRPr sz="8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4953000"/>
            <a:ext cx="6400800" cy="1219200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25.01.2024</a:t>
            </a:fld>
            <a:endParaRPr lang="ru-RU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buFont typeface="Arial" pitchFamily="34" charset="0"/>
              <a:buChar char="•"/>
              <a:defRPr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25.01.2024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1371600"/>
            <a:ext cx="7772400" cy="2505075"/>
          </a:xfrm>
        </p:spPr>
        <p:txBody>
          <a:bodyPr anchor="b"/>
          <a:lstStyle>
            <a:lvl1pPr algn="ctr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4800" kern="1200" dirty="0" smtClean="0">
                <a:solidFill>
                  <a:schemeClr val="tx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+mn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4068763"/>
            <a:ext cx="7772400" cy="1131887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25.01.2024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Oval 6"/>
          <p:cNvSpPr/>
          <p:nvPr/>
        </p:nvSpPr>
        <p:spPr>
          <a:xfrm>
            <a:off x="4495800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4695825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4296728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4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25.01.2024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65760" y="1600200"/>
            <a:ext cx="4041648" cy="452628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4040188" cy="609600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1600200"/>
            <a:ext cx="4041775" cy="609600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25.01.2024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457200" y="2212848"/>
            <a:ext cx="4041648" cy="391363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672584" y="2212848"/>
            <a:ext cx="4041648" cy="391318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25.01.2024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25.01.2024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07087" y="266700"/>
            <a:ext cx="3008313" cy="2095500"/>
          </a:xfrm>
        </p:spPr>
        <p:txBody>
          <a:bodyPr anchor="b"/>
          <a:lstStyle>
            <a:lvl1pPr algn="ctr">
              <a:lnSpc>
                <a:spcPct val="100000"/>
              </a:lnSpc>
              <a:defRPr sz="2800" b="0">
                <a:effectLst>
                  <a:outerShdw blurRad="50800" dist="25400" dir="5400000" algn="t" rotWithShape="0">
                    <a:prstClr val="black">
                      <a:alpha val="25000"/>
                    </a:prstClr>
                  </a:outerShdw>
                </a:effectLst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19137" y="273050"/>
            <a:ext cx="4995863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907087" y="2438400"/>
            <a:ext cx="3008313" cy="3687763"/>
          </a:xfrm>
        </p:spPr>
        <p:txBody>
          <a:bodyPr>
            <a:normAutofit/>
          </a:bodyPr>
          <a:lstStyle>
            <a:lvl1pPr marL="0" indent="0" algn="ctr">
              <a:lnSpc>
                <a:spcPct val="125000"/>
              </a:lnSpc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25.01.2024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9576" y="228600"/>
            <a:ext cx="5711824" cy="895350"/>
          </a:xfrm>
        </p:spPr>
        <p:txBody>
          <a:bodyPr anchor="b"/>
          <a:lstStyle>
            <a:lvl1pPr algn="ctr">
              <a:lnSpc>
                <a:spcPct val="100000"/>
              </a:lnSpc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08126" y="1143000"/>
            <a:ext cx="6054724" cy="4541044"/>
          </a:xfrm>
          <a:ln w="76200">
            <a:solidFill>
              <a:schemeClr val="bg1"/>
            </a:solidFill>
          </a:ln>
          <a:effectLst>
            <a:outerShdw blurRad="88900" dist="50800" dir="5400000" algn="ctr" rotWithShape="0">
              <a:srgbClr val="000000">
                <a:alpha val="25000"/>
              </a:srgbClr>
            </a:outerShdw>
          </a:effectLst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79576" y="5810250"/>
            <a:ext cx="5711824" cy="5334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25.01.2024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25.01.2024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25.01.2024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6002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363347" y="6356350"/>
            <a:ext cx="2085975" cy="365125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lvl1pPr algn="r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fld id="{B4C71EC6-210F-42DE-9C53-41977AD35B3D}" type="datetimeFigureOut">
              <a:rPr lang="ru-RU" smtClean="0"/>
              <a:pPr/>
              <a:t>25.01.2024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59165" y="6356350"/>
            <a:ext cx="2847975" cy="365125"/>
          </a:xfrm>
          <a:prstGeom prst="rect">
            <a:avLst/>
          </a:prstGeom>
        </p:spPr>
        <p:txBody>
          <a:bodyPr vert="horz" lIns="45720" tIns="45720" rIns="9144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43278" y="6356350"/>
            <a:ext cx="561975" cy="365125"/>
          </a:xfrm>
          <a:prstGeom prst="rect">
            <a:avLst/>
          </a:prstGeom>
        </p:spPr>
        <p:txBody>
          <a:bodyPr vert="horz" lIns="27432" tIns="45720" rIns="4572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Oval 6"/>
          <p:cNvSpPr/>
          <p:nvPr/>
        </p:nvSpPr>
        <p:spPr>
          <a:xfrm>
            <a:off x="8457760" y="6499384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Oval 7"/>
          <p:cNvSpPr/>
          <p:nvPr/>
        </p:nvSpPr>
        <p:spPr>
          <a:xfrm>
            <a:off x="569119" y="6499384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0" hangingPunct="1">
        <a:lnSpc>
          <a:spcPts val="5800"/>
        </a:lnSpc>
        <a:spcBef>
          <a:spcPct val="0"/>
        </a:spcBef>
        <a:buNone/>
        <a:defRPr sz="5400" kern="1200">
          <a:solidFill>
            <a:schemeClr val="tx2"/>
          </a:solidFill>
          <a:effectLst>
            <a:outerShdw blurRad="63500" dist="38100" dir="5400000" algn="t" rotWithShape="0">
              <a:prstClr val="black">
                <a:alpha val="25000"/>
              </a:prstClr>
            </a:outerShdw>
          </a:effectLst>
          <a:latin typeface="+mn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3gp"/><Relationship Id="rId1" Type="http://schemas.microsoft.com/office/2007/relationships/media" Target="../media/media1.3gp"/><Relationship Id="rId4" Type="http://schemas.openxmlformats.org/officeDocument/2006/relationships/image" Target="../media/image14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3568" y="1772816"/>
            <a:ext cx="7772400" cy="1818928"/>
          </a:xfrm>
        </p:spPr>
        <p:txBody>
          <a:bodyPr/>
          <a:lstStyle/>
          <a:p>
            <a:r>
              <a:rPr lang="uk-UA" sz="6000" dirty="0" err="1" smtClean="0">
                <a:solidFill>
                  <a:schemeClr val="tx2">
                    <a:lumMod val="75000"/>
                  </a:schemeClr>
                </a:solidFill>
              </a:rPr>
              <a:t>Таблетовані</a:t>
            </a:r>
            <a:r>
              <a:rPr lang="uk-UA" sz="6000" dirty="0" smtClean="0">
                <a:solidFill>
                  <a:schemeClr val="tx2">
                    <a:lumMod val="75000"/>
                  </a:schemeClr>
                </a:solidFill>
              </a:rPr>
              <a:t> лікарські форми</a:t>
            </a:r>
            <a:endParaRPr lang="ru-RU" sz="6000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521768" y="116632"/>
            <a:ext cx="6096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Одеський Національний Медичний Університет</a:t>
            </a:r>
            <a:b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Фармацевтичний факультет </a:t>
            </a:r>
            <a:b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Кафедра </a:t>
            </a:r>
            <a:r>
              <a:rPr lang="uk-UA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фармацевтичної хімії та технологія </a:t>
            </a:r>
            <a:r>
              <a:rPr lang="uk-UA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ліків </a:t>
            </a:r>
            <a:endParaRPr lang="uk-UA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5436096" y="4725144"/>
            <a:ext cx="283090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До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цент к.б.н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Замкова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А.В</a:t>
            </a:r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3629174" y="6093296"/>
            <a:ext cx="130112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Одеса 2023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1643727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 smtClean="0"/>
              <a:t>  Таблетки - визначення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uk-UA" dirty="0">
                <a:solidFill>
                  <a:schemeClr val="tx1"/>
                </a:solidFill>
              </a:rPr>
              <a:t>Таблетки, (</a:t>
            </a:r>
            <a:r>
              <a:rPr lang="en-US" dirty="0">
                <a:solidFill>
                  <a:schemeClr val="tx1"/>
                </a:solidFill>
              </a:rPr>
              <a:t>Tabulate, </a:t>
            </a:r>
            <a:r>
              <a:rPr lang="uk-UA" dirty="0">
                <a:solidFill>
                  <a:schemeClr val="tx1"/>
                </a:solidFill>
              </a:rPr>
              <a:t>від лат. </a:t>
            </a:r>
            <a:r>
              <a:rPr lang="en-US" dirty="0">
                <a:solidFill>
                  <a:schemeClr val="tx1"/>
                </a:solidFill>
              </a:rPr>
              <a:t>tabula — </a:t>
            </a:r>
            <a:r>
              <a:rPr lang="uk-UA" dirty="0">
                <a:solidFill>
                  <a:schemeClr val="tx1"/>
                </a:solidFill>
              </a:rPr>
              <a:t>дошка, </a:t>
            </a:r>
            <a:r>
              <a:rPr lang="en-US" dirty="0">
                <a:solidFill>
                  <a:schemeClr val="tx1"/>
                </a:solidFill>
              </a:rPr>
              <a:t>tabulate — </a:t>
            </a:r>
            <a:r>
              <a:rPr lang="uk-UA" dirty="0">
                <a:solidFill>
                  <a:schemeClr val="tx1"/>
                </a:solidFill>
              </a:rPr>
              <a:t>дощечка, плитка) — тверда лікарська форма, що містить одну дозу однієї або більше діючих речовин, отримана пресуванням певного об'єму частинок. Таблетки призначені для приймання всередину. Деякі таблетки ковтають цілими, деякі — попередньо розжовують, інші ж розчиняють або </a:t>
            </a:r>
            <a:r>
              <a:rPr lang="uk-UA" dirty="0" err="1">
                <a:solidFill>
                  <a:schemeClr val="tx1"/>
                </a:solidFill>
              </a:rPr>
              <a:t>диспергують</a:t>
            </a:r>
            <a:r>
              <a:rPr lang="uk-UA" dirty="0">
                <a:solidFill>
                  <a:schemeClr val="tx1"/>
                </a:solidFill>
              </a:rPr>
              <a:t> у воді перед вживанням або залишають у роті, де діюча речовина вивільняється.</a:t>
            </a:r>
            <a:endParaRPr lang="ru-RU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5295880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1070992"/>
          </a:xfrm>
        </p:spPr>
        <p:txBody>
          <a:bodyPr/>
          <a:lstStyle/>
          <a:p>
            <a:r>
              <a:rPr lang="uk-UA" sz="4800" dirty="0" smtClean="0"/>
              <a:t>Характеристика таблеток</a:t>
            </a:r>
            <a:endParaRPr lang="ru-RU" sz="48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1268760"/>
            <a:ext cx="8229600" cy="5373216"/>
          </a:xfrm>
        </p:spPr>
        <p:txBody>
          <a:bodyPr>
            <a:normAutofit fontScale="77500" lnSpcReduction="20000"/>
          </a:bodyPr>
          <a:lstStyle/>
          <a:p>
            <a:r>
              <a:rPr lang="ru-RU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Таблетки</a:t>
            </a:r>
            <a:r>
              <a:rPr lang="ru-RU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як лікарська форма набули широкого </a:t>
            </a:r>
            <a:r>
              <a:rPr lang="ru-RU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поширення</a:t>
            </a:r>
            <a:r>
              <a:rPr lang="ru-RU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в </a:t>
            </a:r>
            <a:r>
              <a:rPr lang="ru-RU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усьому</a:t>
            </a:r>
            <a:r>
              <a:rPr lang="ru-RU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світі</a:t>
            </a:r>
            <a:r>
              <a:rPr lang="ru-RU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. На </a:t>
            </a:r>
            <a:r>
              <a:rPr lang="ru-RU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сьогодні</a:t>
            </a:r>
            <a:r>
              <a:rPr lang="ru-RU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таблетовані</a:t>
            </a:r>
            <a:r>
              <a:rPr lang="ru-RU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препарати</a:t>
            </a:r>
            <a:r>
              <a:rPr lang="ru-RU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складають</a:t>
            </a:r>
            <a:r>
              <a:rPr lang="ru-RU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понад</a:t>
            </a:r>
            <a:r>
              <a:rPr lang="ru-RU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три </a:t>
            </a:r>
            <a:r>
              <a:rPr lang="ru-RU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чверті</a:t>
            </a:r>
            <a:r>
              <a:rPr lang="ru-RU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від</a:t>
            </a:r>
            <a:r>
              <a:rPr lang="ru-RU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загального</a:t>
            </a:r>
            <a:r>
              <a:rPr lang="ru-RU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обсягу</a:t>
            </a:r>
            <a:r>
              <a:rPr lang="ru-RU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готових</a:t>
            </a:r>
            <a:r>
              <a:rPr lang="ru-RU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лікарських</a:t>
            </a:r>
            <a:r>
              <a:rPr lang="ru-RU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засобів</a:t>
            </a:r>
            <a:r>
              <a:rPr lang="ru-RU" sz="2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0" indent="0">
              <a:buNone/>
            </a:pPr>
            <a:r>
              <a:rPr lang="ru-RU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         </a:t>
            </a:r>
            <a:r>
              <a:rPr lang="ru-RU" sz="20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Позитивні</a:t>
            </a:r>
            <a:r>
              <a:rPr lang="ru-RU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якості</a:t>
            </a:r>
            <a:r>
              <a:rPr lang="ru-RU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таблеток </a:t>
            </a:r>
            <a:r>
              <a:rPr lang="ru-RU" sz="2000" b="1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забезпечують</a:t>
            </a:r>
            <a:r>
              <a:rPr lang="ru-RU" sz="2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pPr marL="0" indent="0">
              <a:buNone/>
            </a:pPr>
            <a:r>
              <a:rPr lang="ru-RU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— </a:t>
            </a:r>
            <a:r>
              <a:rPr lang="ru-RU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належний</a:t>
            </a:r>
            <a:r>
              <a:rPr lang="ru-RU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рівень</a:t>
            </a:r>
            <a:r>
              <a:rPr lang="ru-RU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механізації</a:t>
            </a:r>
            <a:r>
              <a:rPr lang="ru-RU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на </a:t>
            </a:r>
            <a:r>
              <a:rPr lang="ru-RU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основних</a:t>
            </a:r>
            <a:r>
              <a:rPr lang="ru-RU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стадіях</a:t>
            </a:r>
            <a:r>
              <a:rPr lang="ru-RU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і </a:t>
            </a:r>
            <a:r>
              <a:rPr lang="ru-RU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операціях</a:t>
            </a:r>
            <a:r>
              <a:rPr lang="ru-RU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що</a:t>
            </a:r>
            <a:r>
              <a:rPr lang="ru-RU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забезпечує</a:t>
            </a:r>
            <a:r>
              <a:rPr lang="ru-RU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високу</a:t>
            </a:r>
            <a:r>
              <a:rPr lang="ru-RU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продуктивність</a:t>
            </a:r>
            <a:r>
              <a:rPr lang="ru-RU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, чистоту і </a:t>
            </a:r>
            <a:r>
              <a:rPr lang="ru-RU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гігієнічність</a:t>
            </a:r>
            <a:r>
              <a:rPr lang="ru-RU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виробництва</a:t>
            </a:r>
            <a:r>
              <a:rPr lang="ru-RU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цих</a:t>
            </a:r>
            <a:r>
              <a:rPr lang="ru-RU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лікарських</a:t>
            </a:r>
            <a:r>
              <a:rPr lang="ru-RU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форм;</a:t>
            </a:r>
          </a:p>
          <a:p>
            <a:pPr marL="0" indent="0">
              <a:buNone/>
            </a:pPr>
            <a:r>
              <a:rPr lang="ru-RU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— </a:t>
            </a:r>
            <a:r>
              <a:rPr lang="ru-RU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точність</a:t>
            </a:r>
            <a:r>
              <a:rPr lang="ru-RU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дозування</a:t>
            </a:r>
            <a:r>
              <a:rPr lang="ru-RU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лікарських</a:t>
            </a:r>
            <a:r>
              <a:rPr lang="ru-RU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речовин</a:t>
            </a:r>
            <a:r>
              <a:rPr lang="ru-RU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що</a:t>
            </a:r>
            <a:r>
              <a:rPr lang="ru-RU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входять</a:t>
            </a:r>
            <a:r>
              <a:rPr lang="ru-RU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у таблетку;</a:t>
            </a:r>
          </a:p>
          <a:p>
            <a:pPr marL="0" indent="0">
              <a:buNone/>
            </a:pPr>
            <a:r>
              <a:rPr lang="ru-RU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— </a:t>
            </a:r>
            <a:r>
              <a:rPr lang="ru-RU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портативність</a:t>
            </a:r>
            <a:r>
              <a:rPr lang="ru-RU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таблеток, </a:t>
            </a:r>
            <a:r>
              <a:rPr lang="ru-RU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що</a:t>
            </a:r>
            <a:r>
              <a:rPr lang="ru-RU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забезпечує</a:t>
            </a:r>
            <a:r>
              <a:rPr lang="ru-RU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зручність</a:t>
            </a:r>
            <a:r>
              <a:rPr lang="ru-RU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їх</a:t>
            </a:r>
            <a:r>
              <a:rPr lang="ru-RU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відпускання</a:t>
            </a:r>
            <a:r>
              <a:rPr lang="ru-RU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зберігання</a:t>
            </a:r>
            <a:r>
              <a:rPr lang="ru-RU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і </a:t>
            </a:r>
            <a:r>
              <a:rPr lang="ru-RU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транспортування</a:t>
            </a:r>
            <a:r>
              <a:rPr lang="ru-RU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marL="0" indent="0">
              <a:buNone/>
            </a:pPr>
            <a:r>
              <a:rPr lang="ru-RU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— </a:t>
            </a:r>
            <a:r>
              <a:rPr lang="ru-RU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тривала</a:t>
            </a:r>
            <a:r>
              <a:rPr lang="ru-RU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цілісність</a:t>
            </a:r>
            <a:r>
              <a:rPr lang="ru-RU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лікарських</a:t>
            </a:r>
            <a:r>
              <a:rPr lang="ru-RU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речовин</a:t>
            </a:r>
            <a:r>
              <a:rPr lang="ru-RU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у </a:t>
            </a:r>
            <a:r>
              <a:rPr lang="ru-RU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спресованому</a:t>
            </a:r>
            <a:r>
              <a:rPr lang="ru-RU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стані</a:t>
            </a:r>
            <a:r>
              <a:rPr lang="ru-RU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marL="0" indent="0">
              <a:buNone/>
            </a:pPr>
            <a:r>
              <a:rPr lang="ru-RU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— для </a:t>
            </a:r>
            <a:r>
              <a:rPr lang="ru-RU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речовин</a:t>
            </a:r>
            <a:r>
              <a:rPr lang="ru-RU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недостатньо</a:t>
            </a:r>
            <a:r>
              <a:rPr lang="ru-RU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стійких</a:t>
            </a:r>
            <a:r>
              <a:rPr lang="ru-RU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— </a:t>
            </a:r>
            <a:r>
              <a:rPr lang="ru-RU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можливість</a:t>
            </a:r>
            <a:r>
              <a:rPr lang="ru-RU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нанесення</a:t>
            </a:r>
            <a:r>
              <a:rPr lang="ru-RU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захисних</a:t>
            </a:r>
            <a:r>
              <a:rPr lang="ru-RU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оболонок</a:t>
            </a:r>
            <a:r>
              <a:rPr lang="ru-RU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marL="0" indent="0">
              <a:buNone/>
            </a:pPr>
            <a:r>
              <a:rPr lang="ru-RU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— </a:t>
            </a:r>
            <a:r>
              <a:rPr lang="ru-RU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можливість</a:t>
            </a:r>
            <a:r>
              <a:rPr lang="ru-RU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маскування</a:t>
            </a:r>
            <a:r>
              <a:rPr lang="ru-RU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неприємних</a:t>
            </a:r>
            <a:r>
              <a:rPr lang="ru-RU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органолептичних</a:t>
            </a:r>
            <a:r>
              <a:rPr lang="ru-RU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властивостей</a:t>
            </a:r>
            <a:r>
              <a:rPr lang="ru-RU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(смак, запах, </a:t>
            </a:r>
            <a:r>
              <a:rPr lang="ru-RU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забарвлення</a:t>
            </a:r>
            <a:r>
              <a:rPr lang="ru-RU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), </a:t>
            </a:r>
            <a:r>
              <a:rPr lang="ru-RU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що</a:t>
            </a:r>
            <a:r>
              <a:rPr lang="ru-RU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досягається</a:t>
            </a:r>
            <a:r>
              <a:rPr lang="ru-RU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нанесенням</a:t>
            </a:r>
            <a:r>
              <a:rPr lang="ru-RU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покриттів</a:t>
            </a:r>
            <a:r>
              <a:rPr lang="ru-RU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marL="0" indent="0">
              <a:buNone/>
            </a:pPr>
            <a:r>
              <a:rPr lang="ru-RU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— </a:t>
            </a:r>
            <a:r>
              <a:rPr lang="ru-RU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поєднання</a:t>
            </a:r>
            <a:r>
              <a:rPr lang="ru-RU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лікарських</a:t>
            </a:r>
            <a:r>
              <a:rPr lang="ru-RU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властивостей</a:t>
            </a:r>
            <a:r>
              <a:rPr lang="ru-RU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несумісних</a:t>
            </a:r>
            <a:r>
              <a:rPr lang="ru-RU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за </a:t>
            </a:r>
            <a:r>
              <a:rPr lang="ru-RU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фізико-хімічними</a:t>
            </a:r>
            <a:r>
              <a:rPr lang="ru-RU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властивостями</a:t>
            </a:r>
            <a:r>
              <a:rPr lang="ru-RU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в </a:t>
            </a:r>
            <a:r>
              <a:rPr lang="ru-RU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інших</a:t>
            </a:r>
            <a:r>
              <a:rPr lang="ru-RU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лікарських</a:t>
            </a:r>
            <a:r>
              <a:rPr lang="ru-RU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формах;</a:t>
            </a:r>
          </a:p>
          <a:p>
            <a:pPr marL="0" indent="0">
              <a:buNone/>
            </a:pPr>
            <a:r>
              <a:rPr lang="ru-RU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— </a:t>
            </a:r>
            <a:r>
              <a:rPr lang="ru-RU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локалізація</a:t>
            </a:r>
            <a:r>
              <a:rPr lang="ru-RU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дії</a:t>
            </a:r>
            <a:r>
              <a:rPr lang="ru-RU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лікарської</a:t>
            </a:r>
            <a:r>
              <a:rPr lang="ru-RU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речовини</a:t>
            </a:r>
            <a:r>
              <a:rPr lang="ru-RU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у </a:t>
            </a:r>
            <a:r>
              <a:rPr lang="ru-RU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певному</a:t>
            </a:r>
            <a:r>
              <a:rPr lang="ru-RU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відділі</a:t>
            </a:r>
            <a:r>
              <a:rPr lang="ru-RU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шлунково-кишкового</a:t>
            </a:r>
            <a:r>
              <a:rPr lang="ru-RU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тракту </a:t>
            </a:r>
            <a:r>
              <a:rPr lang="ru-RU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нанесенням</a:t>
            </a:r>
            <a:r>
              <a:rPr lang="ru-RU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оболонок</a:t>
            </a:r>
            <a:r>
              <a:rPr lang="ru-RU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розчинних</a:t>
            </a:r>
            <a:r>
              <a:rPr lang="ru-RU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у кислому </a:t>
            </a:r>
            <a:r>
              <a:rPr lang="ru-RU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або</a:t>
            </a:r>
            <a:r>
              <a:rPr lang="ru-RU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лужному</a:t>
            </a:r>
            <a:r>
              <a:rPr lang="ru-RU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середовищі</a:t>
            </a:r>
            <a:r>
              <a:rPr lang="ru-RU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marL="0" indent="0">
              <a:buNone/>
            </a:pPr>
            <a:r>
              <a:rPr lang="ru-RU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— </a:t>
            </a:r>
            <a:r>
              <a:rPr lang="ru-RU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пролонгування</a:t>
            </a:r>
            <a:r>
              <a:rPr lang="ru-RU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дії</a:t>
            </a:r>
            <a:r>
              <a:rPr lang="ru-RU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лікарських</a:t>
            </a:r>
            <a:r>
              <a:rPr lang="ru-RU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речовин</a:t>
            </a:r>
            <a:r>
              <a:rPr lang="ru-RU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нанесенням</a:t>
            </a:r>
            <a:r>
              <a:rPr lang="ru-RU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певних</a:t>
            </a:r>
            <a:r>
              <a:rPr lang="ru-RU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покриттів</a:t>
            </a:r>
            <a:r>
              <a:rPr lang="ru-RU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використанням</a:t>
            </a:r>
            <a:r>
              <a:rPr lang="ru-RU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.</a:t>
            </a:r>
            <a:r>
              <a:rPr lang="ru-RU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спеціальної</a:t>
            </a:r>
            <a:r>
              <a:rPr lang="ru-RU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технології</a:t>
            </a:r>
            <a:r>
              <a:rPr lang="ru-RU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і складу </a:t>
            </a:r>
            <a:r>
              <a:rPr lang="ru-RU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табле</a:t>
            </a:r>
            <a:r>
              <a:rPr lang="ru-RU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-ток-ядер);</a:t>
            </a:r>
          </a:p>
          <a:p>
            <a:pPr marL="0" indent="0">
              <a:buNone/>
            </a:pPr>
            <a:r>
              <a:rPr lang="ru-RU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—  </a:t>
            </a:r>
            <a:r>
              <a:rPr lang="ru-RU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регулювання</a:t>
            </a:r>
            <a:r>
              <a:rPr lang="ru-RU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послідовного</a:t>
            </a:r>
            <a:r>
              <a:rPr lang="ru-RU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всмоктування</a:t>
            </a:r>
            <a:r>
              <a:rPr lang="ru-RU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декількох</a:t>
            </a:r>
            <a:r>
              <a:rPr lang="ru-RU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лікарських</a:t>
            </a:r>
            <a:r>
              <a:rPr lang="ru-RU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речовин</a:t>
            </a:r>
            <a:r>
              <a:rPr lang="ru-RU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з таблетки у </a:t>
            </a:r>
            <a:r>
              <a:rPr lang="ru-RU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визначені</a:t>
            </a:r>
            <a:r>
              <a:rPr lang="ru-RU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проміжки</a:t>
            </a:r>
            <a:r>
              <a:rPr lang="ru-RU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часу (</a:t>
            </a:r>
            <a:r>
              <a:rPr lang="ru-RU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багатошарові</a:t>
            </a:r>
            <a:r>
              <a:rPr lang="ru-RU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таблетки);</a:t>
            </a:r>
          </a:p>
          <a:p>
            <a:pPr marL="0" indent="0">
              <a:buNone/>
            </a:pPr>
            <a:r>
              <a:rPr lang="ru-RU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— </a:t>
            </a:r>
            <a:r>
              <a:rPr lang="ru-RU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запобігання</a:t>
            </a:r>
            <a:r>
              <a:rPr lang="ru-RU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помилок</a:t>
            </a:r>
            <a:r>
              <a:rPr lang="ru-RU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при </a:t>
            </a:r>
            <a:r>
              <a:rPr lang="ru-RU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відпусканні</a:t>
            </a:r>
            <a:r>
              <a:rPr lang="ru-RU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і </a:t>
            </a:r>
            <a:r>
              <a:rPr lang="ru-RU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прийманні</a:t>
            </a:r>
            <a:r>
              <a:rPr lang="ru-RU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ліків</a:t>
            </a:r>
            <a:r>
              <a:rPr lang="ru-RU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завдяки</a:t>
            </a:r>
            <a:r>
              <a:rPr lang="ru-RU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нанесенню</a:t>
            </a:r>
            <a:r>
              <a:rPr lang="ru-RU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на </a:t>
            </a:r>
            <a:r>
              <a:rPr lang="ru-RU" sz="20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поверхні</a:t>
            </a:r>
            <a:r>
              <a:rPr lang="ru-RU" sz="2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таблеток </a:t>
            </a:r>
            <a:r>
              <a:rPr lang="ru-RU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відповідних</a:t>
            </a:r>
            <a:r>
              <a:rPr lang="ru-RU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написів</a:t>
            </a:r>
            <a:r>
              <a:rPr lang="ru-RU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endParaRPr lang="ru-RU" sz="20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384138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3528" y="908720"/>
            <a:ext cx="8291264" cy="5472608"/>
          </a:xfrm>
        </p:spPr>
        <p:txBody>
          <a:bodyPr>
            <a:normAutofit fontScale="70000" lnSpcReduction="20000"/>
          </a:bodyPr>
          <a:lstStyle/>
          <a:p>
            <a:r>
              <a:rPr lang="ru-RU" sz="2900" b="1" dirty="0" err="1">
                <a:latin typeface="Times New Roman" pitchFamily="18" charset="0"/>
                <a:cs typeface="Times New Roman" pitchFamily="18" charset="0"/>
              </a:rPr>
              <a:t>Однак</a:t>
            </a:r>
            <a:r>
              <a:rPr lang="ru-RU" sz="2900" b="1" dirty="0">
                <a:latin typeface="Times New Roman" pitchFamily="18" charset="0"/>
                <a:cs typeface="Times New Roman" pitchFamily="18" charset="0"/>
              </a:rPr>
              <a:t> таблетки </a:t>
            </a:r>
            <a:r>
              <a:rPr lang="ru-RU" sz="2900" b="1" dirty="0" err="1">
                <a:latin typeface="Times New Roman" pitchFamily="18" charset="0"/>
                <a:cs typeface="Times New Roman" pitchFamily="18" charset="0"/>
              </a:rPr>
              <a:t>мають</a:t>
            </a:r>
            <a:r>
              <a:rPr lang="ru-RU" sz="2900" b="1" dirty="0">
                <a:latin typeface="Times New Roman" pitchFamily="18" charset="0"/>
                <a:cs typeface="Times New Roman" pitchFamily="18" charset="0"/>
              </a:rPr>
              <a:t> і </a:t>
            </a:r>
            <a:r>
              <a:rPr lang="ru-RU" sz="2900" b="1" dirty="0" err="1">
                <a:latin typeface="Times New Roman" pitchFamily="18" charset="0"/>
                <a:cs typeface="Times New Roman" pitchFamily="18" charset="0"/>
              </a:rPr>
              <a:t>деякі</a:t>
            </a:r>
            <a:r>
              <a:rPr lang="ru-RU" sz="2900" b="1" dirty="0">
                <a:latin typeface="Times New Roman" pitchFamily="18" charset="0"/>
                <a:cs typeface="Times New Roman" pitchFamily="18" charset="0"/>
              </a:rPr>
              <a:t> вади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pPr marL="0" indent="0">
              <a:buNone/>
            </a:pP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— </a:t>
            </a:r>
            <a:r>
              <a:rPr lang="ru-RU" sz="2600" dirty="0" err="1">
                <a:latin typeface="Times New Roman" pitchFamily="18" charset="0"/>
                <a:cs typeface="Times New Roman" pitchFamily="18" charset="0"/>
              </a:rPr>
              <a:t>дія</a:t>
            </a:r>
            <a:r>
              <a:rPr lang="ru-RU" sz="2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600" dirty="0" err="1">
                <a:latin typeface="Times New Roman" pitchFamily="18" charset="0"/>
                <a:cs typeface="Times New Roman" pitchFamily="18" charset="0"/>
              </a:rPr>
              <a:t>лікарських</a:t>
            </a:r>
            <a:r>
              <a:rPr lang="ru-RU" sz="2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600" dirty="0" err="1">
                <a:latin typeface="Times New Roman" pitchFamily="18" charset="0"/>
                <a:cs typeface="Times New Roman" pitchFamily="18" charset="0"/>
              </a:rPr>
              <a:t>препаратів</a:t>
            </a:r>
            <a:r>
              <a:rPr lang="ru-RU" sz="2600" dirty="0">
                <a:latin typeface="Times New Roman" pitchFamily="18" charset="0"/>
                <a:cs typeface="Times New Roman" pitchFamily="18" charset="0"/>
              </a:rPr>
              <a:t> у таблетках </a:t>
            </a:r>
            <a:r>
              <a:rPr lang="ru-RU" sz="2600" dirty="0" err="1">
                <a:latin typeface="Times New Roman" pitchFamily="18" charset="0"/>
                <a:cs typeface="Times New Roman" pitchFamily="18" charset="0"/>
              </a:rPr>
              <a:t>розвивається</a:t>
            </a:r>
            <a:r>
              <a:rPr lang="ru-RU" sz="2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600" dirty="0" err="1">
                <a:latin typeface="Times New Roman" pitchFamily="18" charset="0"/>
                <a:cs typeface="Times New Roman" pitchFamily="18" charset="0"/>
              </a:rPr>
              <a:t>відносно</a:t>
            </a:r>
            <a:r>
              <a:rPr lang="ru-RU" sz="2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600" dirty="0" err="1">
                <a:latin typeface="Times New Roman" pitchFamily="18" charset="0"/>
                <a:cs typeface="Times New Roman" pitchFamily="18" charset="0"/>
              </a:rPr>
              <a:t>повільно</a:t>
            </a:r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marL="0" indent="0">
              <a:buNone/>
            </a:pPr>
            <a:endParaRPr lang="ru-RU" sz="2600" dirty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ru-RU" sz="2600" dirty="0">
                <a:latin typeface="Times New Roman" pitchFamily="18" charset="0"/>
                <a:cs typeface="Times New Roman" pitchFamily="18" charset="0"/>
              </a:rPr>
              <a:t>—  таблетку </a:t>
            </a:r>
            <a:r>
              <a:rPr lang="ru-RU" sz="2600" dirty="0" err="1">
                <a:latin typeface="Times New Roman" pitchFamily="18" charset="0"/>
                <a:cs typeface="Times New Roman" pitchFamily="18" charset="0"/>
              </a:rPr>
              <a:t>неможливо</a:t>
            </a:r>
            <a:r>
              <a:rPr lang="ru-RU" sz="2600" dirty="0">
                <a:latin typeface="Times New Roman" pitchFamily="18" charset="0"/>
                <a:cs typeface="Times New Roman" pitchFamily="18" charset="0"/>
              </a:rPr>
              <a:t> ввести при </a:t>
            </a:r>
            <a:r>
              <a:rPr lang="ru-RU" sz="2600" dirty="0" err="1">
                <a:latin typeface="Times New Roman" pitchFamily="18" charset="0"/>
                <a:cs typeface="Times New Roman" pitchFamily="18" charset="0"/>
              </a:rPr>
              <a:t>блюванні</a:t>
            </a:r>
            <a:r>
              <a:rPr lang="ru-RU" sz="2600" dirty="0">
                <a:latin typeface="Times New Roman" pitchFamily="18" charset="0"/>
                <a:cs typeface="Times New Roman" pitchFamily="18" charset="0"/>
              </a:rPr>
              <a:t> і </a:t>
            </a:r>
            <a:r>
              <a:rPr lang="ru-RU" sz="2600" dirty="0" err="1">
                <a:latin typeface="Times New Roman" pitchFamily="18" charset="0"/>
                <a:cs typeface="Times New Roman" pitchFamily="18" charset="0"/>
              </a:rPr>
              <a:t>непритомному</a:t>
            </a:r>
            <a:r>
              <a:rPr lang="ru-RU" sz="2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600" dirty="0" err="1">
                <a:latin typeface="Times New Roman" pitchFamily="18" charset="0"/>
                <a:cs typeface="Times New Roman" pitchFamily="18" charset="0"/>
              </a:rPr>
              <a:t>стані</a:t>
            </a:r>
            <a:r>
              <a:rPr lang="ru-RU" sz="2600" dirty="0">
                <a:latin typeface="Times New Roman" pitchFamily="18" charset="0"/>
                <a:cs typeface="Times New Roman" pitchFamily="18" charset="0"/>
              </a:rPr>
              <a:t>; </a:t>
            </a:r>
            <a:endParaRPr lang="ru-RU" sz="2600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endParaRPr lang="ru-RU" sz="2600" dirty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ru-RU" sz="2600" dirty="0">
                <a:latin typeface="Times New Roman" pitchFamily="18" charset="0"/>
                <a:cs typeface="Times New Roman" pitchFamily="18" charset="0"/>
              </a:rPr>
              <a:t>— при </a:t>
            </a:r>
            <a:r>
              <a:rPr lang="ru-RU" sz="2600" dirty="0" err="1">
                <a:latin typeface="Times New Roman" pitchFamily="18" charset="0"/>
                <a:cs typeface="Times New Roman" pitchFamily="18" charset="0"/>
              </a:rPr>
              <a:t>зберіганні</a:t>
            </a:r>
            <a:r>
              <a:rPr lang="ru-RU" sz="2600" dirty="0">
                <a:latin typeface="Times New Roman" pitchFamily="18" charset="0"/>
                <a:cs typeface="Times New Roman" pitchFamily="18" charset="0"/>
              </a:rPr>
              <a:t> таблетки </a:t>
            </a:r>
            <a:r>
              <a:rPr lang="ru-RU" sz="2600" dirty="0" err="1">
                <a:latin typeface="Times New Roman" pitchFamily="18" charset="0"/>
                <a:cs typeface="Times New Roman" pitchFamily="18" charset="0"/>
              </a:rPr>
              <a:t>можуть</a:t>
            </a:r>
            <a:r>
              <a:rPr lang="ru-RU" sz="2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600" dirty="0" err="1">
                <a:latin typeface="Times New Roman" pitchFamily="18" charset="0"/>
                <a:cs typeface="Times New Roman" pitchFamily="18" charset="0"/>
              </a:rPr>
              <a:t>цементуватися</a:t>
            </a:r>
            <a:r>
              <a:rPr lang="ru-RU" sz="2600" dirty="0">
                <a:latin typeface="Times New Roman" pitchFamily="18" charset="0"/>
                <a:cs typeface="Times New Roman" pitchFamily="18" charset="0"/>
              </a:rPr>
              <a:t>, при </a:t>
            </a:r>
            <a:r>
              <a:rPr lang="ru-RU" sz="2600" dirty="0" err="1">
                <a:latin typeface="Times New Roman" pitchFamily="18" charset="0"/>
                <a:cs typeface="Times New Roman" pitchFamily="18" charset="0"/>
              </a:rPr>
              <a:t>цьому</a:t>
            </a:r>
            <a:r>
              <a:rPr lang="ru-RU" sz="2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600" dirty="0" err="1">
                <a:latin typeface="Times New Roman" pitchFamily="18" charset="0"/>
                <a:cs typeface="Times New Roman" pitchFamily="18" charset="0"/>
              </a:rPr>
              <a:t>збільшується</a:t>
            </a:r>
            <a:r>
              <a:rPr lang="ru-RU" sz="2600" dirty="0">
                <a:latin typeface="Times New Roman" pitchFamily="18" charset="0"/>
                <a:cs typeface="Times New Roman" pitchFamily="18" charset="0"/>
              </a:rPr>
              <a:t> час </a:t>
            </a:r>
            <a:r>
              <a:rPr lang="ru-RU" sz="2600" dirty="0" err="1">
                <a:latin typeface="Times New Roman" pitchFamily="18" charset="0"/>
                <a:cs typeface="Times New Roman" pitchFamily="18" charset="0"/>
              </a:rPr>
              <a:t>розкладання</a:t>
            </a:r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marL="0" indent="0">
              <a:buNone/>
            </a:pPr>
            <a:endParaRPr lang="ru-RU" sz="2600" dirty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ru-RU" sz="2600" dirty="0">
                <a:latin typeface="Times New Roman" pitchFamily="18" charset="0"/>
                <a:cs typeface="Times New Roman" pitchFamily="18" charset="0"/>
              </a:rPr>
              <a:t>— до складу таблеток </a:t>
            </a:r>
            <a:r>
              <a:rPr lang="ru-RU" sz="2600" dirty="0" err="1">
                <a:latin typeface="Times New Roman" pitchFamily="18" charset="0"/>
                <a:cs typeface="Times New Roman" pitchFamily="18" charset="0"/>
              </a:rPr>
              <a:t>можут</a:t>
            </a:r>
            <a:r>
              <a:rPr lang="ru-RU" sz="2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600" dirty="0" err="1">
                <a:latin typeface="Times New Roman" pitchFamily="18" charset="0"/>
                <a:cs typeface="Times New Roman" pitchFamily="18" charset="0"/>
              </a:rPr>
              <a:t>входити</a:t>
            </a:r>
            <a:r>
              <a:rPr lang="ru-RU" sz="2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600" dirty="0" err="1">
                <a:latin typeface="Times New Roman" pitchFamily="18" charset="0"/>
                <a:cs typeface="Times New Roman" pitchFamily="18" charset="0"/>
              </a:rPr>
              <a:t>допоміжні</a:t>
            </a:r>
            <a:r>
              <a:rPr lang="ru-RU" sz="2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600" dirty="0" err="1">
                <a:latin typeface="Times New Roman" pitchFamily="18" charset="0"/>
                <a:cs typeface="Times New Roman" pitchFamily="18" charset="0"/>
              </a:rPr>
              <a:t>речовини</a:t>
            </a:r>
            <a:r>
              <a:rPr lang="ru-RU" sz="26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600" dirty="0" err="1">
                <a:latin typeface="Times New Roman" pitchFamily="18" charset="0"/>
                <a:cs typeface="Times New Roman" pitchFamily="18" charset="0"/>
              </a:rPr>
              <a:t>що</a:t>
            </a:r>
            <a:r>
              <a:rPr lang="ru-RU" sz="2600" dirty="0">
                <a:latin typeface="Times New Roman" pitchFamily="18" charset="0"/>
                <a:cs typeface="Times New Roman" pitchFamily="18" charset="0"/>
              </a:rPr>
              <a:t> не </a:t>
            </a:r>
            <a:r>
              <a:rPr lang="ru-RU" sz="2600" dirty="0" err="1">
                <a:latin typeface="Times New Roman" pitchFamily="18" charset="0"/>
                <a:cs typeface="Times New Roman" pitchFamily="18" charset="0"/>
              </a:rPr>
              <a:t>мають</a:t>
            </a:r>
            <a:r>
              <a:rPr lang="ru-RU" sz="2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600" dirty="0" err="1">
                <a:latin typeface="Times New Roman" pitchFamily="18" charset="0"/>
                <a:cs typeface="Times New Roman" pitchFamily="18" charset="0"/>
              </a:rPr>
              <a:t>терапевтичної</a:t>
            </a:r>
            <a:r>
              <a:rPr lang="ru-RU" sz="2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600" dirty="0" err="1">
                <a:latin typeface="Times New Roman" pitchFamily="18" charset="0"/>
                <a:cs typeface="Times New Roman" pitchFamily="18" charset="0"/>
              </a:rPr>
              <a:t>цінності</a:t>
            </a:r>
            <a:r>
              <a:rPr lang="ru-RU" sz="2600" dirty="0">
                <a:latin typeface="Times New Roman" pitchFamily="18" charset="0"/>
                <a:cs typeface="Times New Roman" pitchFamily="18" charset="0"/>
              </a:rPr>
              <a:t>, а </a:t>
            </a:r>
            <a:r>
              <a:rPr lang="ru-RU" sz="2600" dirty="0" err="1">
                <a:latin typeface="Times New Roman" pitchFamily="18" charset="0"/>
                <a:cs typeface="Times New Roman" pitchFamily="18" charset="0"/>
              </a:rPr>
              <a:t>іноді</a:t>
            </a:r>
            <a:r>
              <a:rPr lang="ru-RU" sz="2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600" dirty="0" err="1">
                <a:latin typeface="Times New Roman" pitchFamily="18" charset="0"/>
                <a:cs typeface="Times New Roman" pitchFamily="18" charset="0"/>
              </a:rPr>
              <a:t>спричиняють</a:t>
            </a:r>
            <a:r>
              <a:rPr lang="ru-RU" sz="2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600" dirty="0" err="1">
                <a:latin typeface="Times New Roman" pitchFamily="18" charset="0"/>
                <a:cs typeface="Times New Roman" pitchFamily="18" charset="0"/>
              </a:rPr>
              <a:t>деякі</a:t>
            </a:r>
            <a:r>
              <a:rPr lang="ru-RU" sz="2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600" dirty="0" err="1">
                <a:latin typeface="Times New Roman" pitchFamily="18" charset="0"/>
                <a:cs typeface="Times New Roman" pitchFamily="18" charset="0"/>
              </a:rPr>
              <a:t>побічні</a:t>
            </a:r>
            <a:r>
              <a:rPr lang="ru-RU" sz="2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600" dirty="0" err="1">
                <a:latin typeface="Times New Roman" pitchFamily="18" charset="0"/>
                <a:cs typeface="Times New Roman" pitchFamily="18" charset="0"/>
              </a:rPr>
              <a:t>явища</a:t>
            </a:r>
            <a:r>
              <a:rPr lang="ru-RU" sz="2600" dirty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sz="2600" dirty="0" err="1">
                <a:latin typeface="Times New Roman" pitchFamily="18" charset="0"/>
                <a:cs typeface="Times New Roman" pitchFamily="18" charset="0"/>
              </a:rPr>
              <a:t>наприклад</a:t>
            </a:r>
            <a:r>
              <a:rPr lang="ru-RU" sz="2600" dirty="0">
                <a:latin typeface="Times New Roman" pitchFamily="18" charset="0"/>
                <a:cs typeface="Times New Roman" pitchFamily="18" charset="0"/>
              </a:rPr>
              <a:t>, тальк </a:t>
            </a:r>
            <a:r>
              <a:rPr lang="ru-RU" sz="2600" dirty="0" err="1">
                <a:latin typeface="Times New Roman" pitchFamily="18" charset="0"/>
                <a:cs typeface="Times New Roman" pitchFamily="18" charset="0"/>
              </a:rPr>
              <a:t>подразнює</a:t>
            </a:r>
            <a:r>
              <a:rPr lang="ru-RU" sz="2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600" dirty="0" err="1">
                <a:latin typeface="Times New Roman" pitchFamily="18" charset="0"/>
                <a:cs typeface="Times New Roman" pitchFamily="18" charset="0"/>
              </a:rPr>
              <a:t>слизову</a:t>
            </a:r>
            <a:r>
              <a:rPr lang="ru-RU" sz="2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600" dirty="0" err="1">
                <a:latin typeface="Times New Roman" pitchFamily="18" charset="0"/>
                <a:cs typeface="Times New Roman" pitchFamily="18" charset="0"/>
              </a:rPr>
              <a:t>оболонку</a:t>
            </a:r>
            <a:r>
              <a:rPr lang="ru-RU" sz="2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600" dirty="0" err="1">
                <a:latin typeface="Times New Roman" pitchFamily="18" charset="0"/>
                <a:cs typeface="Times New Roman" pitchFamily="18" charset="0"/>
              </a:rPr>
              <a:t>шлунка</a:t>
            </a:r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);</a:t>
            </a:r>
          </a:p>
          <a:p>
            <a:pPr marL="0" indent="0">
              <a:buNone/>
            </a:pPr>
            <a:endParaRPr lang="ru-RU" sz="2600" dirty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ru-RU" sz="2600" dirty="0">
                <a:latin typeface="Times New Roman" pitchFamily="18" charset="0"/>
                <a:cs typeface="Times New Roman" pitchFamily="18" charset="0"/>
              </a:rPr>
              <a:t>—  </a:t>
            </a:r>
            <a:r>
              <a:rPr lang="ru-RU" sz="2600" dirty="0" err="1">
                <a:latin typeface="Times New Roman" pitchFamily="18" charset="0"/>
                <a:cs typeface="Times New Roman" pitchFamily="18" charset="0"/>
              </a:rPr>
              <a:t>окремі</a:t>
            </a:r>
            <a:r>
              <a:rPr lang="ru-RU" sz="2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600" dirty="0" err="1">
                <a:latin typeface="Times New Roman" pitchFamily="18" charset="0"/>
                <a:cs typeface="Times New Roman" pitchFamily="18" charset="0"/>
              </a:rPr>
              <a:t>лікарські</a:t>
            </a:r>
            <a:r>
              <a:rPr lang="ru-RU" sz="2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600" dirty="0" err="1">
                <a:latin typeface="Times New Roman" pitchFamily="18" charset="0"/>
                <a:cs typeface="Times New Roman" pitchFamily="18" charset="0"/>
              </a:rPr>
              <a:t>препарати</a:t>
            </a:r>
            <a:r>
              <a:rPr lang="ru-RU" sz="2600" dirty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sz="2600" dirty="0" err="1">
                <a:latin typeface="Times New Roman" pitchFamily="18" charset="0"/>
                <a:cs typeface="Times New Roman" pitchFamily="18" charset="0"/>
              </a:rPr>
              <a:t>наприклад</a:t>
            </a:r>
            <a:r>
              <a:rPr lang="ru-RU" sz="2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600" dirty="0" err="1">
                <a:latin typeface="Times New Roman" pitchFamily="18" charset="0"/>
                <a:cs typeface="Times New Roman" pitchFamily="18" charset="0"/>
              </a:rPr>
              <a:t>натрію</a:t>
            </a:r>
            <a:r>
              <a:rPr lang="ru-RU" sz="2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600" dirty="0" err="1">
                <a:latin typeface="Times New Roman" pitchFamily="18" charset="0"/>
                <a:cs typeface="Times New Roman" pitchFamily="18" charset="0"/>
              </a:rPr>
              <a:t>або</a:t>
            </a:r>
            <a:r>
              <a:rPr lang="ru-RU" sz="2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600" dirty="0" err="1">
                <a:latin typeface="Times New Roman" pitchFamily="18" charset="0"/>
                <a:cs typeface="Times New Roman" pitchFamily="18" charset="0"/>
              </a:rPr>
              <a:t>калію</a:t>
            </a:r>
            <a:r>
              <a:rPr lang="ru-RU" sz="2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600" dirty="0" err="1">
                <a:latin typeface="Times New Roman" pitchFamily="18" charset="0"/>
                <a:cs typeface="Times New Roman" pitchFamily="18" charset="0"/>
              </a:rPr>
              <a:t>бромід</a:t>
            </a:r>
            <a:r>
              <a:rPr lang="ru-RU" sz="2600" dirty="0"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ru-RU" sz="2600" dirty="0" err="1">
                <a:latin typeface="Times New Roman" pitchFamily="18" charset="0"/>
                <a:cs typeface="Times New Roman" pitchFamily="18" charset="0"/>
              </a:rPr>
              <a:t>утворюють</a:t>
            </a:r>
            <a:r>
              <a:rPr lang="ru-RU" sz="2600" dirty="0">
                <a:latin typeface="Times New Roman" pitchFamily="18" charset="0"/>
                <a:cs typeface="Times New Roman" pitchFamily="18" charset="0"/>
              </a:rPr>
              <a:t> у </a:t>
            </a:r>
            <a:r>
              <a:rPr lang="ru-RU" sz="2600" dirty="0" err="1">
                <a:latin typeface="Times New Roman" pitchFamily="18" charset="0"/>
                <a:cs typeface="Times New Roman" pitchFamily="18" charset="0"/>
              </a:rPr>
              <a:t>зоні</a:t>
            </a:r>
            <a:r>
              <a:rPr lang="ru-RU" sz="2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600" dirty="0" err="1">
                <a:latin typeface="Times New Roman" pitchFamily="18" charset="0"/>
                <a:cs typeface="Times New Roman" pitchFamily="18" charset="0"/>
              </a:rPr>
              <a:t>розчинення</a:t>
            </a:r>
            <a:r>
              <a:rPr lang="ru-RU" sz="2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600" dirty="0" err="1">
                <a:latin typeface="Times New Roman" pitchFamily="18" charset="0"/>
                <a:cs typeface="Times New Roman" pitchFamily="18" charset="0"/>
              </a:rPr>
              <a:t>висококонцентровані</a:t>
            </a:r>
            <a:r>
              <a:rPr lang="ru-RU" sz="2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600" dirty="0" err="1">
                <a:latin typeface="Times New Roman" pitchFamily="18" charset="0"/>
                <a:cs typeface="Times New Roman" pitchFamily="18" charset="0"/>
              </a:rPr>
              <a:t>розчини</a:t>
            </a:r>
            <a:r>
              <a:rPr lang="ru-RU" sz="26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600" dirty="0" err="1">
                <a:latin typeface="Times New Roman" pitchFamily="18" charset="0"/>
                <a:cs typeface="Times New Roman" pitchFamily="18" charset="0"/>
              </a:rPr>
              <a:t>які</a:t>
            </a:r>
            <a:r>
              <a:rPr lang="ru-RU" sz="2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600" dirty="0" err="1">
                <a:latin typeface="Times New Roman" pitchFamily="18" charset="0"/>
                <a:cs typeface="Times New Roman" pitchFamily="18" charset="0"/>
              </a:rPr>
              <a:t>можуть</a:t>
            </a:r>
            <a:r>
              <a:rPr lang="ru-RU" sz="2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600" dirty="0" err="1">
                <a:latin typeface="Times New Roman" pitchFamily="18" charset="0"/>
                <a:cs typeface="Times New Roman" pitchFamily="18" charset="0"/>
              </a:rPr>
              <a:t>спричиняти</a:t>
            </a:r>
            <a:r>
              <a:rPr lang="ru-RU" sz="2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600" dirty="0" err="1">
                <a:latin typeface="Times New Roman" pitchFamily="18" charset="0"/>
                <a:cs typeface="Times New Roman" pitchFamily="18" charset="0"/>
              </a:rPr>
              <a:t>сильне</a:t>
            </a:r>
            <a:r>
              <a:rPr lang="ru-RU" sz="2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600" dirty="0" err="1">
                <a:latin typeface="Times New Roman" pitchFamily="18" charset="0"/>
                <a:cs typeface="Times New Roman" pitchFamily="18" charset="0"/>
              </a:rPr>
              <a:t>подразнення</a:t>
            </a:r>
            <a:r>
              <a:rPr lang="ru-RU" sz="2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600" dirty="0" err="1">
                <a:latin typeface="Times New Roman" pitchFamily="18" charset="0"/>
                <a:cs typeface="Times New Roman" pitchFamily="18" charset="0"/>
              </a:rPr>
              <a:t>слизових</a:t>
            </a:r>
            <a:r>
              <a:rPr lang="ru-RU" sz="2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600" dirty="0" err="1">
                <a:latin typeface="Times New Roman" pitchFamily="18" charset="0"/>
                <a:cs typeface="Times New Roman" pitchFamily="18" charset="0"/>
              </a:rPr>
              <a:t>оболонок</a:t>
            </a:r>
            <a:r>
              <a:rPr lang="ru-RU" sz="2600" dirty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sz="2600" dirty="0" err="1">
                <a:latin typeface="Times New Roman" pitchFamily="18" charset="0"/>
                <a:cs typeface="Times New Roman" pitchFamily="18" charset="0"/>
              </a:rPr>
              <a:t>ця</a:t>
            </a:r>
            <a:r>
              <a:rPr lang="ru-RU" sz="2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600" dirty="0" err="1">
                <a:latin typeface="Times New Roman" pitchFamily="18" charset="0"/>
                <a:cs typeface="Times New Roman" pitchFamily="18" charset="0"/>
              </a:rPr>
              <a:t>вада</a:t>
            </a:r>
            <a:r>
              <a:rPr lang="ru-RU" sz="2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600" dirty="0" err="1">
                <a:latin typeface="Times New Roman" pitchFamily="18" charset="0"/>
                <a:cs typeface="Times New Roman" pitchFamily="18" charset="0"/>
              </a:rPr>
              <a:t>усувається</a:t>
            </a:r>
            <a:r>
              <a:rPr lang="ru-RU" sz="2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600" dirty="0" err="1">
                <a:latin typeface="Times New Roman" pitchFamily="18" charset="0"/>
                <a:cs typeface="Times New Roman" pitchFamily="18" charset="0"/>
              </a:rPr>
              <a:t>розчиненням</a:t>
            </a:r>
            <a:r>
              <a:rPr lang="ru-RU" sz="2600" dirty="0">
                <a:latin typeface="Times New Roman" pitchFamily="18" charset="0"/>
                <a:cs typeface="Times New Roman" pitchFamily="18" charset="0"/>
              </a:rPr>
              <a:t> таблеток у </a:t>
            </a:r>
            <a:r>
              <a:rPr lang="ru-RU" sz="2600" dirty="0" err="1">
                <a:latin typeface="Times New Roman" pitchFamily="18" charset="0"/>
                <a:cs typeface="Times New Roman" pitchFamily="18" charset="0"/>
              </a:rPr>
              <a:t>відповідній</a:t>
            </a:r>
            <a:r>
              <a:rPr lang="ru-RU" sz="2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600" dirty="0" err="1">
                <a:latin typeface="Times New Roman" pitchFamily="18" charset="0"/>
                <a:cs typeface="Times New Roman" pitchFamily="18" charset="0"/>
              </a:rPr>
              <a:t>кількості</a:t>
            </a:r>
            <a:r>
              <a:rPr lang="ru-RU" sz="2600" dirty="0">
                <a:latin typeface="Times New Roman" pitchFamily="18" charset="0"/>
                <a:cs typeface="Times New Roman" pitchFamily="18" charset="0"/>
              </a:rPr>
              <a:t> води</a:t>
            </a:r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);</a:t>
            </a:r>
          </a:p>
          <a:p>
            <a:pPr marL="0" indent="0">
              <a:buNone/>
            </a:pPr>
            <a:endParaRPr lang="ru-RU" sz="2600" dirty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ru-RU" sz="2600" dirty="0">
                <a:latin typeface="Times New Roman" pitchFamily="18" charset="0"/>
                <a:cs typeface="Times New Roman" pitchFamily="18" charset="0"/>
              </a:rPr>
              <a:t>— не </a:t>
            </a:r>
            <a:r>
              <a:rPr lang="ru-RU" sz="2600" dirty="0" err="1">
                <a:latin typeface="Times New Roman" pitchFamily="18" charset="0"/>
                <a:cs typeface="Times New Roman" pitchFamily="18" charset="0"/>
              </a:rPr>
              <a:t>всі</a:t>
            </a:r>
            <a:r>
              <a:rPr lang="ru-RU" sz="2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600" dirty="0" err="1">
                <a:latin typeface="Times New Roman" pitchFamily="18" charset="0"/>
                <a:cs typeface="Times New Roman" pitchFamily="18" charset="0"/>
              </a:rPr>
              <a:t>хворі</a:t>
            </a:r>
            <a:r>
              <a:rPr lang="ru-RU" sz="2600" dirty="0">
                <a:latin typeface="Times New Roman" pitchFamily="18" charset="0"/>
                <a:cs typeface="Times New Roman" pitchFamily="18" charset="0"/>
              </a:rPr>
              <a:t>, особливо </a:t>
            </a:r>
            <a:r>
              <a:rPr lang="ru-RU" sz="2600" dirty="0" err="1">
                <a:latin typeface="Times New Roman" pitchFamily="18" charset="0"/>
                <a:cs typeface="Times New Roman" pitchFamily="18" charset="0"/>
              </a:rPr>
              <a:t>діти</a:t>
            </a:r>
            <a:r>
              <a:rPr lang="ru-RU" sz="26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600" dirty="0" err="1">
                <a:latin typeface="Times New Roman" pitchFamily="18" charset="0"/>
                <a:cs typeface="Times New Roman" pitchFamily="18" charset="0"/>
              </a:rPr>
              <a:t>можуть</a:t>
            </a:r>
            <a:r>
              <a:rPr lang="ru-RU" sz="2600" dirty="0">
                <a:latin typeface="Times New Roman" pitchFamily="18" charset="0"/>
                <a:cs typeface="Times New Roman" pitchFamily="18" charset="0"/>
              </a:rPr>
              <a:t> легко </a:t>
            </a:r>
            <a:r>
              <a:rPr lang="ru-RU" sz="2600" dirty="0" err="1">
                <a:latin typeface="Times New Roman" pitchFamily="18" charset="0"/>
                <a:cs typeface="Times New Roman" pitchFamily="18" charset="0"/>
              </a:rPr>
              <a:t>проковтувати</a:t>
            </a:r>
            <a:r>
              <a:rPr lang="ru-RU" sz="2600" dirty="0">
                <a:latin typeface="Times New Roman" pitchFamily="18" charset="0"/>
                <a:cs typeface="Times New Roman" pitchFamily="18" charset="0"/>
              </a:rPr>
              <a:t> таб­летки.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5021653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0"/>
            <a:ext cx="8229600" cy="1143000"/>
          </a:xfrm>
        </p:spPr>
        <p:txBody>
          <a:bodyPr/>
          <a:lstStyle/>
          <a:p>
            <a:r>
              <a:rPr lang="uk-UA" dirty="0" smtClean="0"/>
              <a:t>Класифікація таблеток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ru-RU" sz="1900" b="1" dirty="0"/>
              <a:t>За способом </a:t>
            </a:r>
            <a:r>
              <a:rPr lang="ru-RU" sz="1900" b="1" dirty="0" err="1"/>
              <a:t>одержання</a:t>
            </a:r>
            <a:r>
              <a:rPr lang="ru-RU" sz="1900" b="1" dirty="0"/>
              <a:t> в </a:t>
            </a:r>
            <a:r>
              <a:rPr lang="ru-RU" sz="1900" b="1" dirty="0" err="1"/>
              <a:t>промислових</a:t>
            </a:r>
            <a:r>
              <a:rPr lang="ru-RU" sz="1900" b="1" dirty="0"/>
              <a:t> </a:t>
            </a:r>
            <a:r>
              <a:rPr lang="ru-RU" sz="1900" b="1" dirty="0" err="1"/>
              <a:t>умовах</a:t>
            </a:r>
            <a:r>
              <a:rPr lang="ru-RU" sz="1900" b="1" dirty="0"/>
              <a:t> </a:t>
            </a:r>
            <a:r>
              <a:rPr lang="ru-RU" sz="1900" b="1" dirty="0" err="1"/>
              <a:t>розрізняють</a:t>
            </a:r>
            <a:r>
              <a:rPr lang="ru-RU" sz="1900" b="1" dirty="0"/>
              <a:t> два </a:t>
            </a:r>
            <a:r>
              <a:rPr lang="ru-RU" sz="1900" b="1" dirty="0" err="1"/>
              <a:t>класи</a:t>
            </a:r>
            <a:r>
              <a:rPr lang="ru-RU" sz="1900" b="1" dirty="0"/>
              <a:t> таблеток:</a:t>
            </a:r>
          </a:p>
          <a:p>
            <a:pPr marL="0" indent="0">
              <a:buNone/>
            </a:pPr>
            <a:r>
              <a:rPr lang="ru-RU" sz="1900" dirty="0"/>
              <a:t>1. </a:t>
            </a:r>
            <a:r>
              <a:rPr lang="ru-RU" sz="1900" dirty="0" err="1"/>
              <a:t>Пресовані</a:t>
            </a:r>
            <a:r>
              <a:rPr lang="ru-RU" sz="1900" dirty="0"/>
              <a:t>, </a:t>
            </a:r>
            <a:r>
              <a:rPr lang="ru-RU" sz="1900" dirty="0" err="1"/>
              <a:t>які</a:t>
            </a:r>
            <a:r>
              <a:rPr lang="ru-RU" sz="1900" dirty="0"/>
              <a:t> </a:t>
            </a:r>
            <a:r>
              <a:rPr lang="ru-RU" sz="1900" dirty="0" err="1"/>
              <a:t>одержують</a:t>
            </a:r>
            <a:r>
              <a:rPr lang="ru-RU" sz="1900" dirty="0"/>
              <a:t> шляхом </a:t>
            </a:r>
            <a:r>
              <a:rPr lang="ru-RU" sz="1900" dirty="0" err="1"/>
              <a:t>пресування</a:t>
            </a:r>
            <a:r>
              <a:rPr lang="ru-RU" sz="1900" dirty="0"/>
              <a:t> </a:t>
            </a:r>
            <a:r>
              <a:rPr lang="ru-RU" sz="1900" dirty="0" err="1"/>
              <a:t>лікарських</a:t>
            </a:r>
            <a:r>
              <a:rPr lang="ru-RU" sz="1900" dirty="0"/>
              <a:t> </a:t>
            </a:r>
            <a:r>
              <a:rPr lang="ru-RU" sz="1900" dirty="0" err="1"/>
              <a:t>порошків</a:t>
            </a:r>
            <a:r>
              <a:rPr lang="ru-RU" sz="1900" dirty="0"/>
              <a:t> на </a:t>
            </a:r>
            <a:r>
              <a:rPr lang="ru-RU" sz="1900" dirty="0" err="1"/>
              <a:t>таблеткових</a:t>
            </a:r>
            <a:r>
              <a:rPr lang="ru-RU" sz="1900" dirty="0"/>
              <a:t> машинах а </a:t>
            </a:r>
            <a:r>
              <a:rPr lang="ru-RU" sz="1900" dirty="0" err="1"/>
              <a:t>різною</a:t>
            </a:r>
            <a:r>
              <a:rPr lang="ru-RU" sz="1900" dirty="0"/>
              <a:t> </a:t>
            </a:r>
            <a:r>
              <a:rPr lang="ru-RU" sz="1900" dirty="0" err="1"/>
              <a:t>продуктивністю</a:t>
            </a:r>
            <a:r>
              <a:rPr lang="ru-RU" sz="1900" dirty="0"/>
              <a:t>. </a:t>
            </a:r>
            <a:r>
              <a:rPr lang="ru-RU" sz="1900" dirty="0" err="1"/>
              <a:t>Цей</a:t>
            </a:r>
            <a:r>
              <a:rPr lang="ru-RU" sz="1900" dirty="0"/>
              <a:t> </a:t>
            </a:r>
            <a:r>
              <a:rPr lang="ru-RU" sz="1900" dirty="0" err="1"/>
              <a:t>спосіб</a:t>
            </a:r>
            <a:r>
              <a:rPr lang="ru-RU" sz="1900" dirty="0"/>
              <a:t> є </a:t>
            </a:r>
            <a:r>
              <a:rPr lang="ru-RU" sz="1900" dirty="0" err="1"/>
              <a:t>основним</a:t>
            </a:r>
            <a:r>
              <a:rPr lang="ru-RU" sz="1900" dirty="0"/>
              <a:t>.</a:t>
            </a:r>
          </a:p>
          <a:p>
            <a:pPr marL="0" indent="0">
              <a:buNone/>
            </a:pPr>
            <a:r>
              <a:rPr lang="ru-RU" sz="1900" dirty="0"/>
              <a:t>2. </a:t>
            </a:r>
            <a:r>
              <a:rPr lang="ru-RU" sz="1900" dirty="0" err="1"/>
              <a:t>Формовані</a:t>
            </a:r>
            <a:r>
              <a:rPr lang="ru-RU" sz="1900" dirty="0"/>
              <a:t>, </a:t>
            </a:r>
            <a:r>
              <a:rPr lang="ru-RU" sz="1900" dirty="0" err="1"/>
              <a:t>або</a:t>
            </a:r>
            <a:r>
              <a:rPr lang="ru-RU" sz="1900" dirty="0"/>
              <a:t> </a:t>
            </a:r>
            <a:r>
              <a:rPr lang="ru-RU" sz="1900" dirty="0" err="1"/>
              <a:t>тритураційні</a:t>
            </a:r>
            <a:r>
              <a:rPr lang="ru-RU" sz="1900" dirty="0"/>
              <a:t> таблетки, </a:t>
            </a:r>
            <a:r>
              <a:rPr lang="ru-RU" sz="1900" dirty="0" err="1"/>
              <a:t>які</a:t>
            </a:r>
            <a:r>
              <a:rPr lang="ru-RU" sz="1900" dirty="0"/>
              <a:t> </a:t>
            </a:r>
            <a:r>
              <a:rPr lang="ru-RU" sz="1900" dirty="0" err="1"/>
              <a:t>одержують</a:t>
            </a:r>
            <a:r>
              <a:rPr lang="ru-RU" sz="1900" dirty="0"/>
              <a:t> </a:t>
            </a:r>
            <a:r>
              <a:rPr lang="ru-RU" sz="1900" dirty="0" err="1" smtClean="0"/>
              <a:t>формуванням</a:t>
            </a:r>
            <a:r>
              <a:rPr lang="ru-RU" sz="1900" dirty="0" smtClean="0"/>
              <a:t> </a:t>
            </a:r>
            <a:r>
              <a:rPr lang="ru-RU" sz="1900" dirty="0" err="1"/>
              <a:t>таблетованої</a:t>
            </a:r>
            <a:r>
              <a:rPr lang="ru-RU" sz="1900" dirty="0"/>
              <a:t> </a:t>
            </a:r>
            <a:r>
              <a:rPr lang="ru-RU" sz="1900" dirty="0" err="1"/>
              <a:t>маси</a:t>
            </a:r>
            <a:r>
              <a:rPr lang="ru-RU" sz="1900" dirty="0"/>
              <a:t>. </a:t>
            </a:r>
            <a:r>
              <a:rPr lang="ru-RU" sz="1900" dirty="0" err="1"/>
              <a:t>Тритураційні</a:t>
            </a:r>
            <a:r>
              <a:rPr lang="ru-RU" sz="1900" dirty="0"/>
              <a:t> таблетки </a:t>
            </a:r>
            <a:r>
              <a:rPr lang="ru-RU" sz="1900" dirty="0" err="1"/>
              <a:t>містять</a:t>
            </a:r>
            <a:r>
              <a:rPr lang="ru-RU" sz="1900" dirty="0"/>
              <a:t> </a:t>
            </a:r>
            <a:r>
              <a:rPr lang="ru-RU" sz="1900" dirty="0" err="1"/>
              <a:t>не­великі</a:t>
            </a:r>
            <a:r>
              <a:rPr lang="ru-RU" sz="1900" dirty="0"/>
              <a:t> </a:t>
            </a:r>
            <a:r>
              <a:rPr lang="ru-RU" sz="1900" dirty="0" err="1"/>
              <a:t>дози</a:t>
            </a:r>
            <a:r>
              <a:rPr lang="ru-RU" sz="1900" dirty="0"/>
              <a:t> </a:t>
            </a:r>
            <a:r>
              <a:rPr lang="ru-RU" sz="1900" dirty="0" err="1"/>
              <a:t>лікарських</a:t>
            </a:r>
            <a:r>
              <a:rPr lang="ru-RU" sz="1900" dirty="0"/>
              <a:t> </a:t>
            </a:r>
            <a:r>
              <a:rPr lang="ru-RU" sz="1900" dirty="0" err="1"/>
              <a:t>речовин</a:t>
            </a:r>
            <a:r>
              <a:rPr lang="ru-RU" sz="1900" dirty="0"/>
              <a:t> і </a:t>
            </a:r>
            <a:r>
              <a:rPr lang="ru-RU" sz="1900" dirty="0" err="1"/>
              <a:t>наповнювачів</a:t>
            </a:r>
            <a:r>
              <a:rPr lang="ru-RU" sz="1900" dirty="0"/>
              <a:t>: </a:t>
            </a:r>
            <a:r>
              <a:rPr lang="ru-RU" sz="1900" dirty="0" err="1"/>
              <a:t>їхня</a:t>
            </a:r>
            <a:r>
              <a:rPr lang="ru-RU" sz="1900" dirty="0"/>
              <a:t> </a:t>
            </a:r>
            <a:r>
              <a:rPr lang="ru-RU" sz="1900" dirty="0" err="1"/>
              <a:t>маса</a:t>
            </a:r>
            <a:r>
              <a:rPr lang="ru-RU" sz="1900" dirty="0"/>
              <a:t> </a:t>
            </a:r>
            <a:r>
              <a:rPr lang="ru-RU" sz="1900" dirty="0" err="1"/>
              <a:t>може</a:t>
            </a:r>
            <a:r>
              <a:rPr lang="ru-RU" sz="1900" dirty="0"/>
              <a:t> </a:t>
            </a:r>
            <a:r>
              <a:rPr lang="ru-RU" sz="1900" dirty="0" err="1"/>
              <a:t>становити</a:t>
            </a:r>
            <a:r>
              <a:rPr lang="ru-RU" sz="1900" dirty="0"/>
              <a:t> до 0,05 г.</a:t>
            </a:r>
          </a:p>
          <a:p>
            <a:pPr marL="0" indent="0">
              <a:buNone/>
            </a:pPr>
            <a:r>
              <a:rPr lang="ru-RU" sz="1900" b="1" dirty="0" smtClean="0"/>
              <a:t>      Таблетки </a:t>
            </a:r>
            <a:r>
              <a:rPr lang="ru-RU" sz="1900" b="1" dirty="0" err="1"/>
              <a:t>класифікують</a:t>
            </a:r>
            <a:r>
              <a:rPr lang="ru-RU" sz="1900" b="1" dirty="0"/>
              <a:t> </a:t>
            </a:r>
            <a:r>
              <a:rPr lang="ru-RU" sz="1900" b="1" dirty="0" err="1"/>
              <a:t>також</a:t>
            </a:r>
            <a:r>
              <a:rPr lang="ru-RU" sz="1900" b="1" dirty="0"/>
              <a:t> за конструктивною </a:t>
            </a:r>
            <a:r>
              <a:rPr lang="ru-RU" sz="1900" b="1" dirty="0" err="1"/>
              <a:t>ознакою</a:t>
            </a:r>
            <a:r>
              <a:rPr lang="ru-RU" sz="1900" b="1" dirty="0"/>
              <a:t>:</a:t>
            </a:r>
          </a:p>
          <a:p>
            <a:pPr marL="0" indent="0">
              <a:buNone/>
            </a:pPr>
            <a:r>
              <a:rPr lang="ru-RU" sz="1900" dirty="0"/>
              <a:t>1. За складом: </a:t>
            </a:r>
            <a:r>
              <a:rPr lang="ru-RU" sz="1900" dirty="0" err="1"/>
              <a:t>прості</a:t>
            </a:r>
            <a:r>
              <a:rPr lang="ru-RU" sz="1900" dirty="0"/>
              <a:t> (</a:t>
            </a:r>
            <a:r>
              <a:rPr lang="ru-RU" sz="1900" dirty="0" err="1"/>
              <a:t>однокомпонентні</a:t>
            </a:r>
            <a:r>
              <a:rPr lang="ru-RU" sz="1900" dirty="0"/>
              <a:t>) і </a:t>
            </a:r>
            <a:r>
              <a:rPr lang="ru-RU" sz="1900" dirty="0" err="1"/>
              <a:t>складні</a:t>
            </a:r>
            <a:r>
              <a:rPr lang="ru-RU" sz="1900" dirty="0"/>
              <a:t> (</a:t>
            </a:r>
            <a:r>
              <a:rPr lang="ru-RU" sz="1900" dirty="0" err="1"/>
              <a:t>багатоком­понентні</a:t>
            </a:r>
            <a:r>
              <a:rPr lang="ru-RU" sz="1900" dirty="0"/>
              <a:t>).</a:t>
            </a:r>
          </a:p>
          <a:p>
            <a:pPr marL="0" indent="0">
              <a:buNone/>
            </a:pPr>
            <a:r>
              <a:rPr lang="ru-RU" sz="1900" dirty="0"/>
              <a:t>2. За структурою </a:t>
            </a:r>
            <a:r>
              <a:rPr lang="ru-RU" sz="1900" dirty="0" err="1"/>
              <a:t>будови</a:t>
            </a:r>
            <a:r>
              <a:rPr lang="ru-RU" sz="1900" dirty="0"/>
              <a:t>: </a:t>
            </a:r>
            <a:r>
              <a:rPr lang="ru-RU" sz="1900" dirty="0" err="1"/>
              <a:t>каркасні</a:t>
            </a:r>
            <a:r>
              <a:rPr lang="ru-RU" sz="1900" dirty="0"/>
              <a:t>, </a:t>
            </a:r>
            <a:r>
              <a:rPr lang="ru-RU" sz="1900" dirty="0" err="1"/>
              <a:t>одношарові</a:t>
            </a:r>
            <a:r>
              <a:rPr lang="ru-RU" sz="1900" dirty="0"/>
              <a:t> і </a:t>
            </a:r>
            <a:r>
              <a:rPr lang="ru-RU" sz="1900" dirty="0" err="1"/>
              <a:t>багатошаро­ві</a:t>
            </a:r>
            <a:r>
              <a:rPr lang="ru-RU" sz="1900" dirty="0"/>
              <a:t> (не </a:t>
            </a:r>
            <a:r>
              <a:rPr lang="ru-RU" sz="1900" dirty="0" err="1"/>
              <a:t>менше</a:t>
            </a:r>
            <a:r>
              <a:rPr lang="ru-RU" sz="1900" dirty="0"/>
              <a:t> </a:t>
            </a:r>
            <a:r>
              <a:rPr lang="ru-RU" sz="1900" dirty="0" err="1"/>
              <a:t>двох</a:t>
            </a:r>
            <a:r>
              <a:rPr lang="ru-RU" sz="1900" dirty="0"/>
              <a:t> </a:t>
            </a:r>
            <a:r>
              <a:rPr lang="ru-RU" sz="1900" dirty="0" err="1"/>
              <a:t>шарів</a:t>
            </a:r>
            <a:r>
              <a:rPr lang="ru-RU" sz="1900" dirty="0"/>
              <a:t>), </a:t>
            </a:r>
            <a:r>
              <a:rPr lang="ru-RU" sz="1900" dirty="0" err="1"/>
              <a:t>із</a:t>
            </a:r>
            <a:r>
              <a:rPr lang="ru-RU" sz="1900" dirty="0"/>
              <a:t> </a:t>
            </a:r>
            <a:r>
              <a:rPr lang="ru-RU" sz="1900" dirty="0" err="1"/>
              <a:t>покриттям</a:t>
            </a:r>
            <a:r>
              <a:rPr lang="ru-RU" sz="1900" dirty="0"/>
              <a:t> </a:t>
            </a:r>
            <a:r>
              <a:rPr lang="ru-RU" sz="1900" dirty="0" err="1"/>
              <a:t>або</a:t>
            </a:r>
            <a:r>
              <a:rPr lang="ru-RU" sz="1900" dirty="0"/>
              <a:t> без </a:t>
            </a:r>
            <a:r>
              <a:rPr lang="ru-RU" sz="1900" dirty="0" err="1"/>
              <a:t>нього</a:t>
            </a:r>
            <a:r>
              <a:rPr lang="ru-RU" sz="1900" dirty="0"/>
              <a:t>.</a:t>
            </a:r>
          </a:p>
          <a:p>
            <a:pPr marL="0" indent="0">
              <a:buNone/>
            </a:pPr>
            <a:r>
              <a:rPr lang="ru-RU" sz="1900" dirty="0"/>
              <a:t>3.  </a:t>
            </a:r>
            <a:r>
              <a:rPr lang="ru-RU" sz="1900" dirty="0" err="1"/>
              <a:t>Покриття</a:t>
            </a:r>
            <a:r>
              <a:rPr lang="ru-RU" sz="1900" dirty="0"/>
              <a:t> таблеток </a:t>
            </a:r>
            <a:r>
              <a:rPr lang="ru-RU" sz="1900" dirty="0" err="1"/>
              <a:t>класифікують</a:t>
            </a:r>
            <a:r>
              <a:rPr lang="ru-RU" sz="1900" dirty="0"/>
              <a:t>: на </a:t>
            </a:r>
            <a:r>
              <a:rPr lang="ru-RU" sz="1900" dirty="0" err="1"/>
              <a:t>дражоване</a:t>
            </a:r>
            <a:r>
              <a:rPr lang="ru-RU" sz="1900" dirty="0"/>
              <a:t>, </a:t>
            </a:r>
            <a:r>
              <a:rPr lang="ru-RU" sz="1900" dirty="0" err="1"/>
              <a:t>плівкове</a:t>
            </a:r>
            <a:r>
              <a:rPr lang="ru-RU" sz="1900" dirty="0"/>
              <a:t> і </a:t>
            </a:r>
            <a:r>
              <a:rPr lang="ru-RU" sz="1900" dirty="0" err="1"/>
              <a:t>пресоване</a:t>
            </a:r>
            <a:r>
              <a:rPr lang="ru-RU" sz="1900" dirty="0"/>
              <a:t>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3545297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620688"/>
            <a:ext cx="8229600" cy="5760640"/>
          </a:xfrm>
        </p:spPr>
        <p:txBody>
          <a:bodyPr>
            <a:normAutofit fontScale="85000" lnSpcReduction="10000"/>
          </a:bodyPr>
          <a:lstStyle/>
          <a:p>
            <a:pPr marL="0" indent="0">
              <a:buNone/>
            </a:pPr>
            <a:r>
              <a:rPr lang="ru-RU" b="1" dirty="0" err="1"/>
              <a:t>Форми</a:t>
            </a:r>
            <a:r>
              <a:rPr lang="ru-RU" b="1" dirty="0"/>
              <a:t> таблеток</a:t>
            </a:r>
            <a:r>
              <a:rPr lang="ru-RU" dirty="0"/>
              <a:t>,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випускаються</a:t>
            </a:r>
            <a:r>
              <a:rPr lang="ru-RU" dirty="0"/>
              <a:t> </a:t>
            </a:r>
            <a:r>
              <a:rPr lang="ru-RU" dirty="0" err="1"/>
              <a:t>хіміко-фармацевтичною</a:t>
            </a:r>
            <a:r>
              <a:rPr lang="ru-RU" dirty="0"/>
              <a:t> </a:t>
            </a:r>
            <a:r>
              <a:rPr lang="ru-RU" dirty="0" err="1"/>
              <a:t>промисловістю</a:t>
            </a:r>
            <a:r>
              <a:rPr lang="ru-RU" dirty="0"/>
              <a:t>, </a:t>
            </a:r>
            <a:r>
              <a:rPr lang="ru-RU" dirty="0" err="1"/>
              <a:t>найрізноманітніші</a:t>
            </a:r>
            <a:r>
              <a:rPr lang="ru-RU" dirty="0"/>
              <a:t>: </a:t>
            </a:r>
            <a:r>
              <a:rPr lang="ru-RU" dirty="0" err="1"/>
              <a:t>циліндри</a:t>
            </a:r>
            <a:r>
              <a:rPr lang="ru-RU" dirty="0"/>
              <a:t>, </a:t>
            </a:r>
            <a:r>
              <a:rPr lang="ru-RU" dirty="0" err="1"/>
              <a:t>кулі</a:t>
            </a:r>
            <a:r>
              <a:rPr lang="ru-RU" dirty="0"/>
              <a:t>, </a:t>
            </a:r>
            <a:r>
              <a:rPr lang="ru-RU" dirty="0" err="1"/>
              <a:t>Куби</a:t>
            </a:r>
            <a:r>
              <a:rPr lang="ru-RU" dirty="0"/>
              <a:t>, </a:t>
            </a:r>
            <a:r>
              <a:rPr lang="ru-RU" dirty="0" err="1"/>
              <a:t>трикут­ники</a:t>
            </a:r>
            <a:r>
              <a:rPr lang="ru-RU" dirty="0"/>
              <a:t>, </a:t>
            </a:r>
            <a:r>
              <a:rPr lang="ru-RU" dirty="0" err="1"/>
              <a:t>чотирикутники</a:t>
            </a:r>
            <a:r>
              <a:rPr lang="ru-RU" dirty="0"/>
              <a:t> та </a:t>
            </a:r>
            <a:r>
              <a:rPr lang="ru-RU" dirty="0" err="1"/>
              <a:t>ін</a:t>
            </a:r>
            <a:r>
              <a:rPr lang="ru-RU" dirty="0"/>
              <a:t>. </a:t>
            </a:r>
            <a:r>
              <a:rPr lang="ru-RU" dirty="0" err="1"/>
              <a:t>Найпоширенішою</a:t>
            </a:r>
            <a:r>
              <a:rPr lang="ru-RU" dirty="0"/>
              <a:t> є </a:t>
            </a:r>
            <a:r>
              <a:rPr lang="ru-RU" dirty="0" err="1"/>
              <a:t>плоскоциліндрична</a:t>
            </a:r>
            <a:r>
              <a:rPr lang="ru-RU" dirty="0"/>
              <a:t> форма з </a:t>
            </a:r>
            <a:r>
              <a:rPr lang="ru-RU" dirty="0" err="1"/>
              <a:t>фаскою</a:t>
            </a:r>
            <a:r>
              <a:rPr lang="ru-RU" dirty="0"/>
              <a:t> і </a:t>
            </a:r>
            <a:r>
              <a:rPr lang="ru-RU" dirty="0" err="1"/>
              <a:t>двоопукла</a:t>
            </a:r>
            <a:r>
              <a:rPr lang="ru-RU" dirty="0"/>
              <a:t> форма, </a:t>
            </a:r>
            <a:r>
              <a:rPr lang="ru-RU" dirty="0" err="1"/>
              <a:t>зручна</a:t>
            </a:r>
            <a:r>
              <a:rPr lang="ru-RU" dirty="0"/>
              <a:t> для </a:t>
            </a:r>
            <a:r>
              <a:rPr lang="ru-RU" dirty="0" err="1"/>
              <a:t>ковтання</a:t>
            </a:r>
            <a:r>
              <a:rPr lang="ru-RU" dirty="0"/>
              <a:t>. </a:t>
            </a:r>
            <a:r>
              <a:rPr lang="ru-RU" dirty="0" err="1"/>
              <a:t>Крім</a:t>
            </a:r>
            <a:r>
              <a:rPr lang="ru-RU" dirty="0"/>
              <a:t> того, </a:t>
            </a:r>
            <a:r>
              <a:rPr lang="ru-RU" dirty="0" err="1"/>
              <a:t>пуансони</a:t>
            </a:r>
            <a:r>
              <a:rPr lang="ru-RU" dirty="0"/>
              <a:t> і </a:t>
            </a:r>
            <a:r>
              <a:rPr lang="ru-RU" dirty="0" err="1"/>
              <a:t>матриці</a:t>
            </a:r>
            <a:r>
              <a:rPr lang="ru-RU" dirty="0"/>
              <a:t> для </a:t>
            </a:r>
            <a:r>
              <a:rPr lang="ru-RU" dirty="0" err="1"/>
              <a:t>виробництва</a:t>
            </a:r>
            <a:r>
              <a:rPr lang="ru-RU" dirty="0"/>
              <a:t> таблеток </a:t>
            </a:r>
            <a:r>
              <a:rPr lang="ru-RU" dirty="0" err="1"/>
              <a:t>більш</a:t>
            </a:r>
            <a:r>
              <a:rPr lang="ru-RU" dirty="0"/>
              <a:t> </a:t>
            </a:r>
            <a:r>
              <a:rPr lang="ru-RU" dirty="0" err="1"/>
              <a:t>прості</a:t>
            </a:r>
            <a:r>
              <a:rPr lang="ru-RU" dirty="0"/>
              <a:t> і </a:t>
            </a:r>
            <a:r>
              <a:rPr lang="ru-RU" dirty="0" err="1"/>
              <a:t>їх</a:t>
            </a:r>
            <a:r>
              <a:rPr lang="ru-RU" dirty="0"/>
              <a:t> </a:t>
            </a:r>
            <a:r>
              <a:rPr lang="ru-RU" dirty="0" err="1"/>
              <a:t>дуже</a:t>
            </a:r>
            <a:r>
              <a:rPr lang="ru-RU" dirty="0"/>
              <a:t> легко </a:t>
            </a:r>
            <a:r>
              <a:rPr lang="ru-RU" dirty="0" err="1"/>
              <a:t>установити</a:t>
            </a:r>
            <a:r>
              <a:rPr lang="ru-RU" dirty="0"/>
              <a:t> на </a:t>
            </a:r>
            <a:r>
              <a:rPr lang="ru-RU" dirty="0" err="1"/>
              <a:t>таблеткові</a:t>
            </a:r>
            <a:r>
              <a:rPr lang="ru-RU" dirty="0"/>
              <a:t> </a:t>
            </a:r>
            <a:r>
              <a:rPr lang="ru-RU" dirty="0" err="1"/>
              <a:t>машини</a:t>
            </a:r>
            <a:r>
              <a:rPr lang="ru-RU" dirty="0" smtClean="0"/>
              <a:t>.</a:t>
            </a:r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r>
              <a:rPr lang="ru-RU" b="1" dirty="0" err="1"/>
              <a:t>Розмір</a:t>
            </a:r>
            <a:r>
              <a:rPr lang="ru-RU" b="1" dirty="0"/>
              <a:t> таблеток </a:t>
            </a:r>
            <a:r>
              <a:rPr lang="ru-RU" dirty="0" err="1"/>
              <a:t>коливається</a:t>
            </a:r>
            <a:r>
              <a:rPr lang="ru-RU" dirty="0"/>
              <a:t> </a:t>
            </a:r>
            <a:r>
              <a:rPr lang="ru-RU" dirty="0" err="1"/>
              <a:t>від</a:t>
            </a:r>
            <a:r>
              <a:rPr lang="ru-RU" dirty="0"/>
              <a:t> 3 до 25 мм у </a:t>
            </a:r>
            <a:r>
              <a:rPr lang="ru-RU" dirty="0" err="1"/>
              <a:t>діаметрі</a:t>
            </a:r>
            <a:r>
              <a:rPr lang="ru-RU" dirty="0"/>
              <a:t>. Таблетки </a:t>
            </a:r>
            <a:r>
              <a:rPr lang="ru-RU" dirty="0" err="1"/>
              <a:t>діаметром</a:t>
            </a:r>
            <a:r>
              <a:rPr lang="ru-RU" dirty="0"/>
              <a:t> </a:t>
            </a:r>
            <a:r>
              <a:rPr lang="ru-RU" dirty="0" err="1"/>
              <a:t>понад</a:t>
            </a:r>
            <a:r>
              <a:rPr lang="ru-RU" dirty="0"/>
              <a:t> 25 мм </a:t>
            </a:r>
            <a:r>
              <a:rPr lang="ru-RU" dirty="0" err="1"/>
              <a:t>називаються</a:t>
            </a:r>
            <a:r>
              <a:rPr lang="ru-RU" dirty="0"/>
              <a:t> брикетами. </a:t>
            </a:r>
            <a:r>
              <a:rPr lang="ru-RU" dirty="0" err="1"/>
              <a:t>Найбільш</a:t>
            </a:r>
            <a:r>
              <a:rPr lang="ru-RU" dirty="0"/>
              <a:t> </a:t>
            </a:r>
            <a:r>
              <a:rPr lang="ru-RU" dirty="0" err="1"/>
              <a:t>поширеними</a:t>
            </a:r>
            <a:r>
              <a:rPr lang="ru-RU" dirty="0"/>
              <a:t> є таблетки </a:t>
            </a:r>
            <a:r>
              <a:rPr lang="ru-RU" dirty="0" err="1"/>
              <a:t>діаметром</a:t>
            </a:r>
            <a:r>
              <a:rPr lang="ru-RU" dirty="0"/>
              <a:t> </a:t>
            </a:r>
            <a:r>
              <a:rPr lang="ru-RU" dirty="0" err="1"/>
              <a:t>від</a:t>
            </a:r>
            <a:r>
              <a:rPr lang="ru-RU" dirty="0"/>
              <a:t> 4 до І2 мм. Таблетки </a:t>
            </a:r>
            <a:r>
              <a:rPr lang="ru-RU" dirty="0" err="1"/>
              <a:t>діаметром</a:t>
            </a:r>
            <a:r>
              <a:rPr lang="ru-RU" dirty="0"/>
              <a:t> </a:t>
            </a:r>
            <a:r>
              <a:rPr lang="ru-RU" dirty="0" err="1"/>
              <a:t>понад</a:t>
            </a:r>
            <a:r>
              <a:rPr lang="ru-RU" dirty="0"/>
              <a:t> 9 мм </a:t>
            </a:r>
            <a:r>
              <a:rPr lang="ru-RU" dirty="0" err="1"/>
              <a:t>мають</a:t>
            </a:r>
            <a:r>
              <a:rPr lang="ru-RU" dirty="0"/>
              <a:t> одну </a:t>
            </a:r>
            <a:r>
              <a:rPr lang="ru-RU" dirty="0" err="1"/>
              <a:t>або</a:t>
            </a:r>
            <a:r>
              <a:rPr lang="ru-RU" dirty="0"/>
              <a:t> </a:t>
            </a:r>
            <a:r>
              <a:rPr lang="ru-RU" dirty="0" err="1"/>
              <a:t>дві</a:t>
            </a:r>
            <a:r>
              <a:rPr lang="ru-RU" dirty="0"/>
              <a:t> риски, </a:t>
            </a:r>
            <a:r>
              <a:rPr lang="ru-RU" dirty="0" err="1"/>
              <a:t>нанесені</a:t>
            </a:r>
            <a:r>
              <a:rPr lang="ru-RU" dirty="0"/>
              <a:t> перпендикулярно і </a:t>
            </a:r>
            <a:r>
              <a:rPr lang="ru-RU" dirty="0" err="1"/>
              <a:t>дозволяють</a:t>
            </a:r>
            <a:r>
              <a:rPr lang="ru-RU" dirty="0"/>
              <a:t> </a:t>
            </a:r>
            <a:r>
              <a:rPr lang="ru-RU" dirty="0" err="1"/>
              <a:t>розділити</a:t>
            </a:r>
            <a:r>
              <a:rPr lang="ru-RU" dirty="0"/>
              <a:t> таблетку на </a:t>
            </a:r>
            <a:r>
              <a:rPr lang="ru-RU" dirty="0" err="1"/>
              <a:t>дві</a:t>
            </a:r>
            <a:r>
              <a:rPr lang="ru-RU" dirty="0"/>
              <a:t> </a:t>
            </a:r>
            <a:r>
              <a:rPr lang="ru-RU" dirty="0" err="1"/>
              <a:t>або</a:t>
            </a:r>
            <a:r>
              <a:rPr lang="ru-RU" dirty="0"/>
              <a:t> </a:t>
            </a:r>
            <a:r>
              <a:rPr lang="ru-RU" dirty="0" err="1"/>
              <a:t>чотири</a:t>
            </a:r>
            <a:r>
              <a:rPr lang="ru-RU" dirty="0"/>
              <a:t> </a:t>
            </a:r>
            <a:r>
              <a:rPr lang="ru-RU" dirty="0" err="1"/>
              <a:t>частини</a:t>
            </a:r>
            <a:r>
              <a:rPr lang="ru-RU" dirty="0"/>
              <a:t> і таким чином </a:t>
            </a:r>
            <a:r>
              <a:rPr lang="ru-RU" dirty="0" err="1"/>
              <a:t>варіювати</a:t>
            </a:r>
            <a:r>
              <a:rPr lang="ru-RU" dirty="0"/>
              <a:t> </a:t>
            </a:r>
            <a:r>
              <a:rPr lang="ru-RU" dirty="0" err="1"/>
              <a:t>дозування</a:t>
            </a:r>
            <a:r>
              <a:rPr lang="ru-RU" dirty="0"/>
              <a:t> </a:t>
            </a:r>
            <a:r>
              <a:rPr lang="ru-RU" dirty="0" err="1"/>
              <a:t>лікарської</a:t>
            </a:r>
            <a:r>
              <a:rPr lang="ru-RU" dirty="0"/>
              <a:t> </a:t>
            </a:r>
            <a:r>
              <a:rPr lang="ru-RU" dirty="0" err="1"/>
              <a:t>речовини</a:t>
            </a:r>
            <a:r>
              <a:rPr lang="ru-RU" dirty="0" smtClean="0"/>
              <a:t>.</a:t>
            </a:r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r>
              <a:rPr lang="ru-RU" b="1" dirty="0" err="1"/>
              <a:t>Маса</a:t>
            </a:r>
            <a:r>
              <a:rPr lang="ru-RU" b="1" dirty="0"/>
              <a:t> таблеток </a:t>
            </a:r>
            <a:r>
              <a:rPr lang="ru-RU" dirty="0"/>
              <a:t>в основному </a:t>
            </a:r>
            <a:r>
              <a:rPr lang="ru-RU" dirty="0" err="1"/>
              <a:t>складає</a:t>
            </a:r>
            <a:r>
              <a:rPr lang="ru-RU" dirty="0"/>
              <a:t> 0,05—0,8 г і </a:t>
            </a:r>
            <a:r>
              <a:rPr lang="ru-RU" dirty="0" err="1"/>
              <a:t>визначається</a:t>
            </a:r>
            <a:r>
              <a:rPr lang="ru-RU" dirty="0"/>
              <a:t> </a:t>
            </a:r>
            <a:r>
              <a:rPr lang="ru-RU" dirty="0" err="1"/>
              <a:t>дозуванням</a:t>
            </a:r>
            <a:r>
              <a:rPr lang="ru-RU" dirty="0"/>
              <a:t> </a:t>
            </a:r>
            <a:r>
              <a:rPr lang="ru-RU" dirty="0" err="1"/>
              <a:t>лікарської</a:t>
            </a:r>
            <a:r>
              <a:rPr lang="ru-RU" dirty="0"/>
              <a:t> </a:t>
            </a:r>
            <a:r>
              <a:rPr lang="ru-RU" dirty="0" err="1"/>
              <a:t>речовини</a:t>
            </a:r>
            <a:r>
              <a:rPr lang="ru-RU" dirty="0"/>
              <a:t> та </a:t>
            </a:r>
            <a:r>
              <a:rPr lang="ru-RU" dirty="0" err="1"/>
              <a:t>кількістю</a:t>
            </a:r>
            <a:r>
              <a:rPr lang="ru-RU" dirty="0"/>
              <a:t> </a:t>
            </a:r>
            <a:r>
              <a:rPr lang="ru-RU" dirty="0" err="1" smtClean="0"/>
              <a:t>допомігжних</a:t>
            </a:r>
            <a:r>
              <a:rPr lang="ru-RU" dirty="0" smtClean="0"/>
              <a:t> </a:t>
            </a:r>
            <a:r>
              <a:rPr lang="ru-RU" dirty="0" err="1"/>
              <a:t>речовин</a:t>
            </a:r>
            <a:r>
              <a:rPr lang="ru-RU" dirty="0"/>
              <a:t> у </a:t>
            </a:r>
            <a:r>
              <a:rPr lang="ru-RU" dirty="0" err="1"/>
              <a:t>їх</a:t>
            </a:r>
            <a:r>
              <a:rPr lang="ru-RU" dirty="0"/>
              <a:t> </a:t>
            </a:r>
            <a:r>
              <a:rPr lang="ru-RU" dirty="0" err="1"/>
              <a:t>складі</a:t>
            </a:r>
            <a:r>
              <a:rPr lang="ru-RU" dirty="0"/>
              <a:t>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5250264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692696"/>
            <a:ext cx="8855968" cy="5472608"/>
          </a:xfrm>
        </p:spPr>
        <p:txBody>
          <a:bodyPr>
            <a:normAutofit fontScale="85000" lnSpcReduction="20000"/>
          </a:bodyPr>
          <a:lstStyle/>
          <a:p>
            <a:pPr marL="0" indent="0" algn="ctr">
              <a:buNone/>
            </a:pPr>
            <a:r>
              <a:rPr lang="ru-RU" b="1" dirty="0" smtClean="0"/>
              <a:t>    </a:t>
            </a:r>
            <a:r>
              <a:rPr lang="ru-RU" b="1" dirty="0" err="1" smtClean="0"/>
              <a:t>Залежно</a:t>
            </a:r>
            <a:r>
              <a:rPr lang="ru-RU" b="1" dirty="0" smtClean="0"/>
              <a:t> </a:t>
            </a:r>
            <a:r>
              <a:rPr lang="ru-RU" b="1" dirty="0" err="1" smtClean="0"/>
              <a:t>від</a:t>
            </a:r>
            <a:r>
              <a:rPr lang="ru-RU" b="1" dirty="0" smtClean="0"/>
              <a:t> </a:t>
            </a:r>
            <a:r>
              <a:rPr lang="ru-RU" b="1" dirty="0" err="1" smtClean="0"/>
              <a:t>призначення</a:t>
            </a:r>
            <a:r>
              <a:rPr lang="ru-RU" b="1" dirty="0" smtClean="0"/>
              <a:t> і способу </a:t>
            </a:r>
            <a:r>
              <a:rPr lang="ru-RU" b="1" dirty="0" err="1" smtClean="0"/>
              <a:t>застосування</a:t>
            </a:r>
            <a:r>
              <a:rPr lang="ru-RU" b="1" dirty="0" smtClean="0"/>
              <a:t> таблетки </a:t>
            </a:r>
            <a:r>
              <a:rPr lang="ru-RU" b="1" dirty="0" err="1" smtClean="0"/>
              <a:t>поділяють</a:t>
            </a:r>
            <a:r>
              <a:rPr lang="ru-RU" b="1" dirty="0" smtClean="0"/>
              <a:t> на </a:t>
            </a:r>
            <a:r>
              <a:rPr lang="ru-RU" b="1" dirty="0" err="1" smtClean="0"/>
              <a:t>такі</a:t>
            </a:r>
            <a:r>
              <a:rPr lang="ru-RU" b="1" dirty="0" smtClean="0"/>
              <a:t> </a:t>
            </a:r>
            <a:r>
              <a:rPr lang="ru-RU" b="1" dirty="0" err="1" smtClean="0"/>
              <a:t>групи</a:t>
            </a:r>
            <a:r>
              <a:rPr lang="ru-RU" b="1" dirty="0" smtClean="0"/>
              <a:t>:</a:t>
            </a:r>
          </a:p>
          <a:p>
            <a:pPr marL="0" indent="0">
              <a:buNone/>
            </a:pPr>
            <a:endParaRPr lang="uk-UA" b="1" dirty="0"/>
          </a:p>
          <a:p>
            <a:pPr marL="0" indent="0">
              <a:buNone/>
            </a:pPr>
            <a:endParaRPr lang="ru-RU" b="1" dirty="0" smtClean="0"/>
          </a:p>
          <a:p>
            <a:r>
              <a:rPr lang="en-US" dirty="0" err="1" smtClean="0"/>
              <a:t>Oriblettae</a:t>
            </a:r>
            <a:r>
              <a:rPr lang="en-US" dirty="0" smtClean="0"/>
              <a:t> — </a:t>
            </a:r>
            <a:r>
              <a:rPr lang="ru-RU" dirty="0" smtClean="0"/>
              <a:t>таблетки, </a:t>
            </a:r>
            <a:r>
              <a:rPr lang="ru-RU" dirty="0" err="1" smtClean="0"/>
              <a:t>застосовують</a:t>
            </a:r>
            <a:r>
              <a:rPr lang="ru-RU" dirty="0" smtClean="0"/>
              <a:t> перорально. </a:t>
            </a:r>
            <a:r>
              <a:rPr lang="ru-RU" dirty="0" err="1" smtClean="0"/>
              <a:t>Лікарські</a:t>
            </a:r>
            <a:r>
              <a:rPr lang="ru-RU" dirty="0" smtClean="0"/>
              <a:t> </a:t>
            </a:r>
            <a:r>
              <a:rPr lang="ru-RU" dirty="0" err="1" smtClean="0"/>
              <a:t>речовини</a:t>
            </a:r>
            <a:r>
              <a:rPr lang="ru-RU" dirty="0" smtClean="0"/>
              <a:t> </a:t>
            </a:r>
            <a:r>
              <a:rPr lang="ru-RU" dirty="0" err="1" smtClean="0"/>
              <a:t>всмоктуються</a:t>
            </a:r>
            <a:r>
              <a:rPr lang="ru-RU" dirty="0" smtClean="0"/>
              <a:t> </a:t>
            </a:r>
            <a:r>
              <a:rPr lang="ru-RU" dirty="0" err="1" smtClean="0"/>
              <a:t>слизовою</a:t>
            </a:r>
            <a:r>
              <a:rPr lang="ru-RU" dirty="0" smtClean="0"/>
              <a:t> </a:t>
            </a:r>
            <a:r>
              <a:rPr lang="ru-RU" dirty="0" err="1" smtClean="0"/>
              <a:t>оболонкою</a:t>
            </a:r>
            <a:r>
              <a:rPr lang="ru-RU" dirty="0" smtClean="0"/>
              <a:t> </a:t>
            </a:r>
            <a:r>
              <a:rPr lang="ru-RU" dirty="0" err="1" smtClean="0"/>
              <a:t>шлунка</a:t>
            </a:r>
            <a:r>
              <a:rPr lang="ru-RU" dirty="0" smtClean="0"/>
              <a:t> </a:t>
            </a:r>
            <a:r>
              <a:rPr lang="ru-RU" dirty="0" err="1" smtClean="0"/>
              <a:t>або</a:t>
            </a:r>
            <a:r>
              <a:rPr lang="ru-RU" dirty="0" smtClean="0"/>
              <a:t> кишеч­нику. </a:t>
            </a:r>
            <a:r>
              <a:rPr lang="ru-RU" dirty="0" err="1" smtClean="0"/>
              <a:t>Ці</a:t>
            </a:r>
            <a:r>
              <a:rPr lang="ru-RU" dirty="0" smtClean="0"/>
              <a:t> таблетки </a:t>
            </a:r>
            <a:r>
              <a:rPr lang="ru-RU" dirty="0" err="1" smtClean="0"/>
              <a:t>приймають</a:t>
            </a:r>
            <a:r>
              <a:rPr lang="ru-RU" dirty="0" smtClean="0"/>
              <a:t> у середину, </a:t>
            </a:r>
            <a:r>
              <a:rPr lang="ru-RU" dirty="0" err="1" smtClean="0"/>
              <a:t>запиваючи</a:t>
            </a:r>
            <a:r>
              <a:rPr lang="ru-RU" dirty="0" smtClean="0"/>
              <a:t> водою. </a:t>
            </a:r>
            <a:r>
              <a:rPr lang="ru-RU" dirty="0" err="1" smtClean="0"/>
              <a:t>Пероральна</a:t>
            </a:r>
            <a:r>
              <a:rPr lang="ru-RU" dirty="0" smtClean="0"/>
              <a:t> </a:t>
            </a:r>
            <a:r>
              <a:rPr lang="ru-RU" dirty="0" err="1" smtClean="0"/>
              <a:t>група</a:t>
            </a:r>
            <a:r>
              <a:rPr lang="ru-RU" dirty="0" smtClean="0"/>
              <a:t> таблеток є основною.</a:t>
            </a:r>
          </a:p>
          <a:p>
            <a:r>
              <a:rPr lang="en-US" dirty="0" err="1" smtClean="0"/>
              <a:t>Resoriblettae</a:t>
            </a:r>
            <a:r>
              <a:rPr lang="en-US" dirty="0" smtClean="0"/>
              <a:t> — </a:t>
            </a:r>
            <a:r>
              <a:rPr lang="ru-RU" dirty="0" smtClean="0"/>
              <a:t>таблетки, </a:t>
            </a:r>
            <a:r>
              <a:rPr lang="ru-RU" dirty="0" err="1" smtClean="0"/>
              <a:t>застосовують</a:t>
            </a:r>
            <a:r>
              <a:rPr lang="ru-RU" dirty="0" smtClean="0"/>
              <a:t> </a:t>
            </a:r>
            <a:r>
              <a:rPr lang="ru-RU" dirty="0" err="1" smtClean="0"/>
              <a:t>сублівгвально</a:t>
            </a:r>
            <a:r>
              <a:rPr lang="ru-RU" dirty="0" smtClean="0"/>
              <a:t>; </a:t>
            </a:r>
            <a:r>
              <a:rPr lang="ru-RU" dirty="0" err="1" smtClean="0"/>
              <a:t>лікар­ські</a:t>
            </a:r>
            <a:r>
              <a:rPr lang="ru-RU" dirty="0" smtClean="0"/>
              <a:t> </a:t>
            </a:r>
            <a:r>
              <a:rPr lang="ru-RU" dirty="0" err="1" smtClean="0"/>
              <a:t>речовини</a:t>
            </a:r>
            <a:r>
              <a:rPr lang="ru-RU" dirty="0" smtClean="0"/>
              <a:t> </a:t>
            </a:r>
            <a:r>
              <a:rPr lang="ru-RU" dirty="0" err="1" smtClean="0"/>
              <a:t>всмоктуються</a:t>
            </a:r>
            <a:r>
              <a:rPr lang="ru-RU" dirty="0" smtClean="0"/>
              <a:t> </a:t>
            </a:r>
            <a:r>
              <a:rPr lang="ru-RU" dirty="0" err="1" smtClean="0"/>
              <a:t>слизовою</a:t>
            </a:r>
            <a:r>
              <a:rPr lang="ru-RU" dirty="0" smtClean="0"/>
              <a:t> </a:t>
            </a:r>
            <a:r>
              <a:rPr lang="ru-RU" dirty="0" err="1" smtClean="0"/>
              <a:t>оболонкою</a:t>
            </a:r>
            <a:r>
              <a:rPr lang="ru-RU" dirty="0" smtClean="0"/>
              <a:t> </a:t>
            </a:r>
            <a:r>
              <a:rPr lang="ru-RU" dirty="0" err="1" smtClean="0"/>
              <a:t>порожнини</a:t>
            </a:r>
            <a:r>
              <a:rPr lang="ru-RU" dirty="0" smtClean="0"/>
              <a:t> рота.</a:t>
            </a:r>
          </a:p>
          <a:p>
            <a:r>
              <a:rPr lang="en-US" dirty="0" err="1" smtClean="0"/>
              <a:t>Implantabulettae</a:t>
            </a:r>
            <a:r>
              <a:rPr lang="en-US" dirty="0"/>
              <a:t> — </a:t>
            </a:r>
            <a:r>
              <a:rPr lang="ru-RU" dirty="0"/>
              <a:t>таблетки, </a:t>
            </a:r>
            <a:r>
              <a:rPr lang="ru-RU" dirty="0" err="1"/>
              <a:t>виготовлені</a:t>
            </a:r>
            <a:r>
              <a:rPr lang="ru-RU" dirty="0"/>
              <a:t> </a:t>
            </a:r>
            <a:r>
              <a:rPr lang="ru-RU" dirty="0" err="1"/>
              <a:t>асептичне</a:t>
            </a:r>
            <a:r>
              <a:rPr lang="ru-RU" dirty="0"/>
              <a:t>, </a:t>
            </a:r>
            <a:r>
              <a:rPr lang="ru-RU" dirty="0" err="1"/>
              <a:t>застосо­вуються</a:t>
            </a:r>
            <a:r>
              <a:rPr lang="ru-RU" dirty="0"/>
              <a:t> для </a:t>
            </a:r>
            <a:r>
              <a:rPr lang="ru-RU" dirty="0" err="1"/>
              <a:t>імплантації</a:t>
            </a:r>
            <a:r>
              <a:rPr lang="ru-RU" dirty="0"/>
              <a:t>. </a:t>
            </a:r>
            <a:r>
              <a:rPr lang="ru-RU" dirty="0" err="1"/>
              <a:t>Розраховані</a:t>
            </a:r>
            <a:r>
              <a:rPr lang="ru-RU" dirty="0"/>
              <a:t> на </a:t>
            </a:r>
            <a:r>
              <a:rPr lang="ru-RU" dirty="0" err="1"/>
              <a:t>уповільнене</a:t>
            </a:r>
            <a:r>
              <a:rPr lang="ru-RU" dirty="0"/>
              <a:t> </a:t>
            </a:r>
            <a:r>
              <a:rPr lang="ru-RU" dirty="0" err="1"/>
              <a:t>всмоктування</a:t>
            </a:r>
            <a:r>
              <a:rPr lang="ru-RU" dirty="0"/>
              <a:t> </a:t>
            </a:r>
            <a:r>
              <a:rPr lang="ru-RU" dirty="0" err="1"/>
              <a:t>лікарських</a:t>
            </a:r>
            <a:r>
              <a:rPr lang="ru-RU" dirty="0"/>
              <a:t> </a:t>
            </a:r>
            <a:r>
              <a:rPr lang="ru-RU" dirty="0" err="1"/>
              <a:t>речовин</a:t>
            </a:r>
            <a:r>
              <a:rPr lang="ru-RU" dirty="0"/>
              <a:t> з метою </a:t>
            </a:r>
            <a:r>
              <a:rPr lang="ru-RU" dirty="0" err="1"/>
              <a:t>пролонгування</a:t>
            </a:r>
            <a:r>
              <a:rPr lang="ru-RU" dirty="0"/>
              <a:t> </a:t>
            </a:r>
            <a:r>
              <a:rPr lang="ru-RU" dirty="0" err="1"/>
              <a:t>лікувального</a:t>
            </a:r>
            <a:r>
              <a:rPr lang="ru-RU" dirty="0"/>
              <a:t> </a:t>
            </a:r>
            <a:r>
              <a:rPr lang="ru-RU" dirty="0" err="1"/>
              <a:t>ефекту</a:t>
            </a:r>
            <a:r>
              <a:rPr lang="ru-RU" dirty="0"/>
              <a:t>.</a:t>
            </a:r>
          </a:p>
          <a:p>
            <a:r>
              <a:rPr lang="en-US" dirty="0" err="1"/>
              <a:t>Injectabulettae</a:t>
            </a:r>
            <a:r>
              <a:rPr lang="en-US" dirty="0"/>
              <a:t> — </a:t>
            </a:r>
            <a:r>
              <a:rPr lang="ru-RU" dirty="0"/>
              <a:t>таблетки, </a:t>
            </a:r>
            <a:r>
              <a:rPr lang="ru-RU" dirty="0" err="1"/>
              <a:t>виготовлені</a:t>
            </a:r>
            <a:r>
              <a:rPr lang="ru-RU" dirty="0"/>
              <a:t> </a:t>
            </a:r>
            <a:r>
              <a:rPr lang="ru-RU" dirty="0" err="1"/>
              <a:t>асептичне</a:t>
            </a:r>
            <a:r>
              <a:rPr lang="ru-RU" dirty="0"/>
              <a:t>, </a:t>
            </a:r>
            <a:r>
              <a:rPr lang="ru-RU" dirty="0" err="1"/>
              <a:t>застосову­ються</a:t>
            </a:r>
            <a:r>
              <a:rPr lang="ru-RU" dirty="0"/>
              <a:t> для </a:t>
            </a:r>
            <a:r>
              <a:rPr lang="ru-RU" dirty="0" err="1"/>
              <a:t>одержання</a:t>
            </a:r>
            <a:r>
              <a:rPr lang="ru-RU" dirty="0"/>
              <a:t> </a:t>
            </a:r>
            <a:r>
              <a:rPr lang="ru-RU" dirty="0" err="1"/>
              <a:t>ін'єкційних</a:t>
            </a:r>
            <a:r>
              <a:rPr lang="ru-RU" dirty="0"/>
              <a:t> </a:t>
            </a:r>
            <a:r>
              <a:rPr lang="ru-RU" dirty="0" err="1"/>
              <a:t>розчинів</a:t>
            </a:r>
            <a:r>
              <a:rPr lang="ru-RU" dirty="0"/>
              <a:t> </a:t>
            </a:r>
            <a:r>
              <a:rPr lang="ru-RU" dirty="0" err="1"/>
              <a:t>лікарських</a:t>
            </a:r>
            <a:r>
              <a:rPr lang="ru-RU" dirty="0"/>
              <a:t> </a:t>
            </a:r>
            <a:r>
              <a:rPr lang="ru-RU" dirty="0" err="1"/>
              <a:t>речовин</a:t>
            </a:r>
            <a:r>
              <a:rPr lang="ru-RU" dirty="0"/>
              <a:t>.</a:t>
            </a:r>
          </a:p>
          <a:p>
            <a:r>
              <a:rPr lang="en-US" dirty="0" err="1"/>
              <a:t>Solublettae</a:t>
            </a:r>
            <a:r>
              <a:rPr lang="en-US" dirty="0"/>
              <a:t> — </a:t>
            </a:r>
            <a:r>
              <a:rPr lang="ru-RU" dirty="0"/>
              <a:t>таблетки, </a:t>
            </a:r>
            <a:r>
              <a:rPr lang="ru-RU" dirty="0" err="1"/>
              <a:t>використовуються</a:t>
            </a:r>
            <a:r>
              <a:rPr lang="ru-RU" dirty="0"/>
              <a:t> для </a:t>
            </a:r>
            <a:r>
              <a:rPr lang="ru-RU" dirty="0" err="1"/>
              <a:t>приготування</a:t>
            </a:r>
            <a:r>
              <a:rPr lang="ru-RU" dirty="0"/>
              <a:t> </a:t>
            </a:r>
            <a:r>
              <a:rPr lang="ru-RU" dirty="0" err="1"/>
              <a:t>розчинів</a:t>
            </a:r>
            <a:r>
              <a:rPr lang="ru-RU" dirty="0"/>
              <a:t> </a:t>
            </a:r>
            <a:r>
              <a:rPr lang="ru-RU" dirty="0" err="1"/>
              <a:t>різного</a:t>
            </a:r>
            <a:r>
              <a:rPr lang="ru-RU" dirty="0"/>
              <a:t> </a:t>
            </a:r>
            <a:r>
              <a:rPr lang="ru-RU" dirty="0" err="1"/>
              <a:t>фармацевтичного</a:t>
            </a:r>
            <a:r>
              <a:rPr lang="ru-RU" dirty="0"/>
              <a:t> </a:t>
            </a:r>
            <a:r>
              <a:rPr lang="ru-RU" dirty="0" err="1"/>
              <a:t>призначення</a:t>
            </a:r>
            <a:r>
              <a:rPr lang="ru-RU" dirty="0"/>
              <a:t>.</a:t>
            </a:r>
          </a:p>
          <a:p>
            <a:r>
              <a:rPr lang="en-US" dirty="0" err="1"/>
              <a:t>Dulciblettae</a:t>
            </a:r>
            <a:r>
              <a:rPr lang="en-US" dirty="0"/>
              <a:t> bacilli, </a:t>
            </a:r>
            <a:r>
              <a:rPr lang="en-US" dirty="0" err="1"/>
              <a:t>boli</a:t>
            </a:r>
            <a:r>
              <a:rPr lang="en-US" dirty="0"/>
              <a:t>, </a:t>
            </a:r>
            <a:r>
              <a:rPr lang="en-US" dirty="0" err="1"/>
              <a:t>uretratoria</a:t>
            </a:r>
            <a:r>
              <a:rPr lang="en-US" dirty="0"/>
              <a:t>, </a:t>
            </a:r>
            <a:r>
              <a:rPr lang="en-US" dirty="0" err="1"/>
              <a:t>vagitoria</a:t>
            </a:r>
            <a:r>
              <a:rPr lang="en-US" dirty="0"/>
              <a:t> — </a:t>
            </a:r>
            <a:r>
              <a:rPr lang="ru-RU" dirty="0" err="1"/>
              <a:t>пресовані</a:t>
            </a:r>
            <a:r>
              <a:rPr lang="ru-RU" dirty="0"/>
              <a:t> </a:t>
            </a:r>
            <a:r>
              <a:rPr lang="ru-RU" dirty="0" err="1"/>
              <a:t>уретральні</a:t>
            </a:r>
            <a:r>
              <a:rPr lang="ru-RU" dirty="0"/>
              <a:t>, </a:t>
            </a:r>
            <a:r>
              <a:rPr lang="ru-RU" dirty="0" err="1"/>
              <a:t>вагінальні</a:t>
            </a:r>
            <a:r>
              <a:rPr lang="ru-RU" dirty="0"/>
              <a:t> і </a:t>
            </a:r>
            <a:r>
              <a:rPr lang="ru-RU" dirty="0" err="1"/>
              <a:t>ректальні</a:t>
            </a:r>
            <a:r>
              <a:rPr lang="ru-RU" dirty="0"/>
              <a:t> </a:t>
            </a:r>
            <a:r>
              <a:rPr lang="ru-RU" dirty="0" err="1"/>
              <a:t>лікарські</a:t>
            </a:r>
            <a:r>
              <a:rPr lang="ru-RU" dirty="0"/>
              <a:t> </a:t>
            </a:r>
            <a:r>
              <a:rPr lang="ru-RU" dirty="0" err="1"/>
              <a:t>форми</a:t>
            </a:r>
            <a:r>
              <a:rPr lang="ru-RU" dirty="0"/>
              <a:t>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542430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 smtClean="0"/>
              <a:t>Допоміжні речовини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5536" y="1988840"/>
            <a:ext cx="8229600" cy="496855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1800" dirty="0" smtClean="0"/>
              <a:t>     </a:t>
            </a:r>
            <a:r>
              <a:rPr lang="ru-RU" sz="1800" dirty="0" err="1" smtClean="0"/>
              <a:t>Допоміжні</a:t>
            </a:r>
            <a:r>
              <a:rPr lang="ru-RU" sz="1800" dirty="0" smtClean="0"/>
              <a:t> </a:t>
            </a:r>
            <a:r>
              <a:rPr lang="ru-RU" sz="1800" dirty="0" err="1"/>
              <a:t>речовини</a:t>
            </a:r>
            <a:r>
              <a:rPr lang="ru-RU" sz="1800" dirty="0"/>
              <a:t> у </a:t>
            </a:r>
            <a:r>
              <a:rPr lang="ru-RU" sz="1800" dirty="0" err="1"/>
              <a:t>виробництві</a:t>
            </a:r>
            <a:r>
              <a:rPr lang="ru-RU" sz="1800" dirty="0"/>
              <a:t> таблеток </a:t>
            </a:r>
            <a:r>
              <a:rPr lang="ru-RU" sz="1800" dirty="0" err="1"/>
              <a:t>призначені</a:t>
            </a:r>
            <a:r>
              <a:rPr lang="ru-RU" sz="1800" dirty="0"/>
              <a:t> </a:t>
            </a:r>
            <a:r>
              <a:rPr lang="ru-RU" sz="1800" dirty="0" err="1"/>
              <a:t>надати</a:t>
            </a:r>
            <a:r>
              <a:rPr lang="ru-RU" sz="1800" dirty="0"/>
              <a:t> </a:t>
            </a:r>
            <a:r>
              <a:rPr lang="ru-RU" sz="1800" dirty="0" err="1"/>
              <a:t>таблетковій</a:t>
            </a:r>
            <a:r>
              <a:rPr lang="ru-RU" sz="1800" dirty="0"/>
              <a:t> </a:t>
            </a:r>
            <a:r>
              <a:rPr lang="ru-RU" sz="1800" dirty="0" err="1"/>
              <a:t>масі</a:t>
            </a:r>
            <a:r>
              <a:rPr lang="ru-RU" sz="1800" dirty="0"/>
              <a:t> </a:t>
            </a:r>
            <a:r>
              <a:rPr lang="ru-RU" sz="1800" dirty="0" err="1"/>
              <a:t>необхідних</a:t>
            </a:r>
            <a:r>
              <a:rPr lang="ru-RU" sz="1800" dirty="0"/>
              <a:t> </a:t>
            </a:r>
            <a:r>
              <a:rPr lang="ru-RU" sz="1800" dirty="0" err="1"/>
              <a:t>технологічних</a:t>
            </a:r>
            <a:r>
              <a:rPr lang="ru-RU" sz="1800" dirty="0"/>
              <a:t> </a:t>
            </a:r>
            <a:r>
              <a:rPr lang="ru-RU" sz="1800" dirty="0" err="1"/>
              <a:t>властивостей</a:t>
            </a:r>
            <a:r>
              <a:rPr lang="ru-RU" sz="1800" dirty="0"/>
              <a:t>, </a:t>
            </a:r>
            <a:r>
              <a:rPr lang="ru-RU" sz="1800" dirty="0" err="1"/>
              <a:t>що</a:t>
            </a:r>
            <a:r>
              <a:rPr lang="ru-RU" sz="1800" dirty="0"/>
              <a:t> </a:t>
            </a:r>
            <a:r>
              <a:rPr lang="ru-RU" sz="1800" dirty="0" err="1"/>
              <a:t>забезпечують</a:t>
            </a:r>
            <a:r>
              <a:rPr lang="ru-RU" sz="1800" dirty="0"/>
              <a:t> </a:t>
            </a:r>
            <a:r>
              <a:rPr lang="ru-RU" sz="1800" dirty="0" err="1"/>
              <a:t>точність</a:t>
            </a:r>
            <a:r>
              <a:rPr lang="ru-RU" sz="1800" dirty="0"/>
              <a:t> </a:t>
            </a:r>
            <a:r>
              <a:rPr lang="ru-RU" sz="1800" dirty="0" err="1"/>
              <a:t>дозування</a:t>
            </a:r>
            <a:r>
              <a:rPr lang="ru-RU" sz="1800" dirty="0"/>
              <a:t>, </a:t>
            </a:r>
            <a:r>
              <a:rPr lang="ru-RU" sz="1800" dirty="0" err="1"/>
              <a:t>механічну</a:t>
            </a:r>
            <a:r>
              <a:rPr lang="ru-RU" sz="1800" dirty="0"/>
              <a:t> </a:t>
            </a:r>
            <a:r>
              <a:rPr lang="ru-RU" sz="1800" dirty="0" err="1"/>
              <a:t>міцність</a:t>
            </a:r>
            <a:r>
              <a:rPr lang="ru-RU" sz="1800" dirty="0"/>
              <a:t>, </a:t>
            </a:r>
            <a:r>
              <a:rPr lang="ru-RU" sz="1800" dirty="0" err="1"/>
              <a:t>здатність</a:t>
            </a:r>
            <a:r>
              <a:rPr lang="ru-RU" sz="1800" dirty="0"/>
              <a:t> </a:t>
            </a:r>
            <a:r>
              <a:rPr lang="ru-RU" sz="1800" dirty="0" err="1"/>
              <a:t>розпадатися</a:t>
            </a:r>
            <a:r>
              <a:rPr lang="ru-RU" sz="1800" dirty="0"/>
              <a:t> і </a:t>
            </a:r>
            <a:r>
              <a:rPr lang="ru-RU" sz="1800" dirty="0" err="1"/>
              <a:t>стабільність</a:t>
            </a:r>
            <a:r>
              <a:rPr lang="ru-RU" sz="1800" dirty="0"/>
              <a:t> таблеток у </a:t>
            </a:r>
            <a:r>
              <a:rPr lang="ru-RU" sz="1800" dirty="0" err="1"/>
              <a:t>процесі</a:t>
            </a:r>
            <a:r>
              <a:rPr lang="ru-RU" sz="1800" dirty="0"/>
              <a:t> </a:t>
            </a:r>
            <a:r>
              <a:rPr lang="ru-RU" sz="1800" dirty="0" err="1"/>
              <a:t>зберігання</a:t>
            </a:r>
            <a:r>
              <a:rPr lang="ru-RU" sz="1800" dirty="0"/>
              <a:t>. </a:t>
            </a:r>
            <a:r>
              <a:rPr lang="ru-RU" sz="1800" dirty="0" err="1"/>
              <a:t>Допоміжні</a:t>
            </a:r>
            <a:r>
              <a:rPr lang="ru-RU" sz="1800" dirty="0"/>
              <a:t> </a:t>
            </a:r>
            <a:r>
              <a:rPr lang="ru-RU" sz="1800" dirty="0" err="1"/>
              <a:t>речовини</a:t>
            </a:r>
            <a:r>
              <a:rPr lang="ru-RU" sz="1800" dirty="0"/>
              <a:t>, </a:t>
            </a:r>
            <a:r>
              <a:rPr lang="ru-RU" sz="1800" dirty="0" err="1"/>
              <a:t>що</a:t>
            </a:r>
            <a:r>
              <a:rPr lang="ru-RU" sz="1800" dirty="0"/>
              <a:t> </a:t>
            </a:r>
            <a:r>
              <a:rPr lang="ru-RU" sz="1800" dirty="0" err="1"/>
              <a:t>використовуються</a:t>
            </a:r>
            <a:r>
              <a:rPr lang="ru-RU" sz="1800" dirty="0"/>
              <a:t> в </a:t>
            </a:r>
            <a:r>
              <a:rPr lang="ru-RU" sz="1800" dirty="0" err="1"/>
              <a:t>промисловому</a:t>
            </a:r>
            <a:r>
              <a:rPr lang="ru-RU" sz="1800" dirty="0"/>
              <a:t> </a:t>
            </a:r>
            <a:r>
              <a:rPr lang="ru-RU" sz="1800" dirty="0" err="1"/>
              <a:t>виробництві</a:t>
            </a:r>
            <a:r>
              <a:rPr lang="ru-RU" sz="1800" dirty="0"/>
              <a:t> таблеток, </a:t>
            </a:r>
            <a:r>
              <a:rPr lang="ru-RU" sz="1800" dirty="0" err="1"/>
              <a:t>поділяються</a:t>
            </a:r>
            <a:r>
              <a:rPr lang="ru-RU" sz="1800" dirty="0"/>
              <a:t> на </a:t>
            </a:r>
            <a:r>
              <a:rPr lang="ru-RU" sz="1800" dirty="0" err="1"/>
              <a:t>групи</a:t>
            </a:r>
            <a:r>
              <a:rPr lang="ru-RU" sz="1800" dirty="0"/>
              <a:t> </a:t>
            </a:r>
            <a:r>
              <a:rPr lang="ru-RU" sz="1800" dirty="0" err="1"/>
              <a:t>залежно</a:t>
            </a:r>
            <a:r>
              <a:rPr lang="ru-RU" sz="1800" dirty="0"/>
              <a:t> </a:t>
            </a:r>
            <a:r>
              <a:rPr lang="ru-RU" sz="1800" dirty="0" err="1"/>
              <a:t>від</a:t>
            </a:r>
            <a:r>
              <a:rPr lang="ru-RU" sz="1800" dirty="0"/>
              <a:t> </a:t>
            </a:r>
            <a:r>
              <a:rPr lang="ru-RU" sz="1800" dirty="0" err="1"/>
              <a:t>їх</a:t>
            </a:r>
            <a:r>
              <a:rPr lang="ru-RU" sz="1800" dirty="0"/>
              <a:t> </a:t>
            </a:r>
            <a:r>
              <a:rPr lang="ru-RU" sz="1800" dirty="0" err="1" smtClean="0"/>
              <a:t>при­значення</a:t>
            </a:r>
            <a:r>
              <a:rPr lang="ru-RU" sz="1800" dirty="0" smtClean="0"/>
              <a:t>.</a:t>
            </a:r>
          </a:p>
          <a:p>
            <a:pPr marL="0" indent="0">
              <a:buNone/>
            </a:pPr>
            <a:r>
              <a:rPr lang="ru-RU" sz="1800" dirty="0" smtClean="0"/>
              <a:t>     До </a:t>
            </a:r>
            <a:r>
              <a:rPr lang="ru-RU" sz="1800" dirty="0" err="1"/>
              <a:t>допоміжних</a:t>
            </a:r>
            <a:r>
              <a:rPr lang="ru-RU" sz="1800" dirty="0"/>
              <a:t> </a:t>
            </a:r>
            <a:r>
              <a:rPr lang="ru-RU" sz="1800" dirty="0" err="1"/>
              <a:t>речовин</a:t>
            </a:r>
            <a:r>
              <a:rPr lang="ru-RU" sz="1800" dirty="0"/>
              <a:t> </a:t>
            </a:r>
            <a:r>
              <a:rPr lang="ru-RU" sz="1800" dirty="0" err="1"/>
              <a:t>ставляться</a:t>
            </a:r>
            <a:r>
              <a:rPr lang="ru-RU" sz="1800" dirty="0"/>
              <a:t> </a:t>
            </a:r>
            <a:r>
              <a:rPr lang="ru-RU" sz="1800" dirty="0" err="1"/>
              <a:t>такі</a:t>
            </a:r>
            <a:r>
              <a:rPr lang="ru-RU" sz="1800" dirty="0"/>
              <a:t> </a:t>
            </a:r>
            <a:r>
              <a:rPr lang="ru-RU" sz="1800" dirty="0" err="1"/>
              <a:t>вимоги</a:t>
            </a:r>
            <a:r>
              <a:rPr lang="ru-RU" sz="1800" dirty="0"/>
              <a:t>: </a:t>
            </a:r>
            <a:endParaRPr lang="ru-RU" sz="1800" dirty="0" smtClean="0"/>
          </a:p>
          <a:p>
            <a:pPr marL="0" indent="0">
              <a:buNone/>
            </a:pPr>
            <a:r>
              <a:rPr lang="ru-RU" sz="1800" dirty="0" smtClean="0"/>
              <a:t>вони </a:t>
            </a:r>
            <a:r>
              <a:rPr lang="ru-RU" sz="1800" dirty="0" err="1"/>
              <a:t>повинні</a:t>
            </a:r>
            <a:r>
              <a:rPr lang="ru-RU" sz="1800" dirty="0"/>
              <a:t> бути </a:t>
            </a:r>
            <a:r>
              <a:rPr lang="ru-RU" sz="1800" dirty="0" err="1"/>
              <a:t>хімічно</a:t>
            </a:r>
            <a:r>
              <a:rPr lang="ru-RU" sz="1800" dirty="0"/>
              <a:t> </a:t>
            </a:r>
            <a:r>
              <a:rPr lang="ru-RU" sz="1800" dirty="0" err="1"/>
              <a:t>індиферентними</a:t>
            </a:r>
            <a:r>
              <a:rPr lang="ru-RU" sz="1800" dirty="0"/>
              <a:t>; </a:t>
            </a:r>
            <a:endParaRPr lang="ru-RU" sz="1800" dirty="0" smtClean="0"/>
          </a:p>
          <a:p>
            <a:pPr marL="0" indent="0">
              <a:buNone/>
            </a:pPr>
            <a:r>
              <a:rPr lang="ru-RU" sz="1800" dirty="0" smtClean="0"/>
              <a:t>не </a:t>
            </a:r>
            <a:r>
              <a:rPr lang="ru-RU" sz="1800" dirty="0" err="1"/>
              <a:t>повинні</a:t>
            </a:r>
            <a:r>
              <a:rPr lang="ru-RU" sz="1800" dirty="0"/>
              <a:t> негативно </a:t>
            </a:r>
            <a:r>
              <a:rPr lang="ru-RU" sz="1800" dirty="0" err="1"/>
              <a:t>впливати</a:t>
            </a:r>
            <a:r>
              <a:rPr lang="ru-RU" sz="1800" dirty="0"/>
              <a:t> на </a:t>
            </a:r>
            <a:r>
              <a:rPr lang="ru-RU" sz="1800" dirty="0" err="1"/>
              <a:t>організм</a:t>
            </a:r>
            <a:r>
              <a:rPr lang="ru-RU" sz="1800" dirty="0"/>
              <a:t> хворого, а </a:t>
            </a:r>
            <a:r>
              <a:rPr lang="ru-RU" sz="1800" dirty="0" err="1"/>
              <a:t>також</a:t>
            </a:r>
            <a:r>
              <a:rPr lang="ru-RU" sz="1800" dirty="0"/>
              <a:t> на </a:t>
            </a:r>
            <a:r>
              <a:rPr lang="ru-RU" sz="1800" dirty="0" err="1"/>
              <a:t>якість</a:t>
            </a:r>
            <a:r>
              <a:rPr lang="ru-RU" sz="1800" dirty="0"/>
              <a:t> таблеток при </a:t>
            </a:r>
            <a:r>
              <a:rPr lang="ru-RU" sz="1800" dirty="0" err="1"/>
              <a:t>їх</a:t>
            </a:r>
            <a:r>
              <a:rPr lang="ru-RU" sz="1800" dirty="0"/>
              <a:t> </a:t>
            </a:r>
            <a:r>
              <a:rPr lang="ru-RU" sz="1800" dirty="0" err="1"/>
              <a:t>виготовленні</a:t>
            </a:r>
            <a:r>
              <a:rPr lang="ru-RU" sz="1800" dirty="0"/>
              <a:t>, </a:t>
            </a:r>
            <a:r>
              <a:rPr lang="ru-RU" sz="1800" dirty="0" err="1"/>
              <a:t>транспортуванні</a:t>
            </a:r>
            <a:r>
              <a:rPr lang="ru-RU" sz="1800" dirty="0"/>
              <a:t> і </a:t>
            </a:r>
            <a:r>
              <a:rPr lang="ru-RU" sz="1800" dirty="0" err="1"/>
              <a:t>зберіганні</a:t>
            </a:r>
            <a:r>
              <a:rPr lang="ru-RU" sz="18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72837496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1800" b="1" dirty="0" err="1"/>
              <a:t>Наповнювачі</a:t>
            </a:r>
            <a:r>
              <a:rPr lang="ru-RU" sz="1800" b="1" dirty="0"/>
              <a:t> </a:t>
            </a:r>
            <a:r>
              <a:rPr lang="ru-RU" sz="1800" dirty="0"/>
              <a:t>(</a:t>
            </a:r>
            <a:r>
              <a:rPr lang="ru-RU" sz="1800" dirty="0" err="1"/>
              <a:t>розріджувачі</a:t>
            </a:r>
            <a:r>
              <a:rPr lang="ru-RU" sz="1800" dirty="0"/>
              <a:t>) </a:t>
            </a:r>
            <a:r>
              <a:rPr lang="ru-RU" sz="1800" dirty="0" err="1"/>
              <a:t>додаються</a:t>
            </a:r>
            <a:r>
              <a:rPr lang="ru-RU" sz="1800" dirty="0"/>
              <a:t> для </a:t>
            </a:r>
            <a:r>
              <a:rPr lang="ru-RU" sz="1800" dirty="0" err="1"/>
              <a:t>одержання</a:t>
            </a:r>
            <a:r>
              <a:rPr lang="ru-RU" sz="1800" dirty="0"/>
              <a:t> </a:t>
            </a:r>
            <a:r>
              <a:rPr lang="ru-RU" sz="1800" dirty="0" err="1"/>
              <a:t>певної</a:t>
            </a:r>
            <a:r>
              <a:rPr lang="ru-RU" sz="1800" dirty="0"/>
              <a:t> </a:t>
            </a:r>
            <a:r>
              <a:rPr lang="ru-RU" sz="1800" dirty="0" err="1"/>
              <a:t>маси</a:t>
            </a:r>
            <a:r>
              <a:rPr lang="ru-RU" sz="1800" dirty="0"/>
              <a:t> таблеток. При невеликому </a:t>
            </a:r>
            <a:r>
              <a:rPr lang="ru-RU" sz="1800" dirty="0" err="1"/>
              <a:t>дозуванні</a:t>
            </a:r>
            <a:r>
              <a:rPr lang="ru-RU" sz="1800" dirty="0"/>
              <a:t> </a:t>
            </a:r>
            <a:r>
              <a:rPr lang="ru-RU" sz="1800" dirty="0" err="1"/>
              <a:t>лікарської</a:t>
            </a:r>
            <a:r>
              <a:rPr lang="ru-RU" sz="1800" dirty="0"/>
              <a:t> </a:t>
            </a:r>
            <a:r>
              <a:rPr lang="ru-RU" sz="1800" dirty="0" err="1"/>
              <a:t>речовини</a:t>
            </a:r>
            <a:r>
              <a:rPr lang="ru-RU" sz="1800" dirty="0"/>
              <a:t> (</a:t>
            </a:r>
            <a:r>
              <a:rPr lang="ru-RU" sz="1800" dirty="0" err="1"/>
              <a:t>зазвичай</a:t>
            </a:r>
            <a:r>
              <a:rPr lang="ru-RU" sz="1800" dirty="0"/>
              <a:t> 0,01—0,001 г) </a:t>
            </a:r>
            <a:r>
              <a:rPr lang="ru-RU" sz="1800" dirty="0" err="1"/>
              <a:t>або</a:t>
            </a:r>
            <a:r>
              <a:rPr lang="ru-RU" sz="1800" dirty="0"/>
              <a:t> при </a:t>
            </a:r>
            <a:r>
              <a:rPr lang="ru-RU" sz="1800" dirty="0" err="1"/>
              <a:t>таблетуванні</a:t>
            </a:r>
            <a:r>
              <a:rPr lang="ru-RU" sz="1800" dirty="0"/>
              <a:t> </a:t>
            </a:r>
            <a:r>
              <a:rPr lang="ru-RU" sz="1800" dirty="0" err="1"/>
              <a:t>сильнодіючих</a:t>
            </a:r>
            <a:r>
              <a:rPr lang="ru-RU" sz="1800" dirty="0"/>
              <a:t>, </a:t>
            </a:r>
            <a:r>
              <a:rPr lang="ru-RU" sz="1800" dirty="0" err="1"/>
              <a:t>от­руйних</a:t>
            </a:r>
            <a:r>
              <a:rPr lang="ru-RU" sz="1800" dirty="0"/>
              <a:t> та </a:t>
            </a:r>
            <a:r>
              <a:rPr lang="ru-RU" sz="1800" dirty="0" err="1"/>
              <a:t>інших</a:t>
            </a:r>
            <a:r>
              <a:rPr lang="ru-RU" sz="1800" dirty="0"/>
              <a:t> </a:t>
            </a:r>
            <a:r>
              <a:rPr lang="ru-RU" sz="1800" dirty="0" err="1"/>
              <a:t>речовин</a:t>
            </a:r>
            <a:r>
              <a:rPr lang="ru-RU" sz="1800" dirty="0"/>
              <a:t> </a:t>
            </a:r>
            <a:r>
              <a:rPr lang="ru-RU" sz="1800" dirty="0" err="1"/>
              <a:t>їх</a:t>
            </a:r>
            <a:r>
              <a:rPr lang="ru-RU" sz="1800" dirty="0"/>
              <a:t> </a:t>
            </a:r>
            <a:r>
              <a:rPr lang="ru-RU" sz="1800" dirty="0" err="1"/>
              <a:t>можна</a:t>
            </a:r>
            <a:r>
              <a:rPr lang="ru-RU" sz="1800" dirty="0"/>
              <a:t> </a:t>
            </a:r>
            <a:r>
              <a:rPr lang="ru-RU" sz="1800" dirty="0" err="1"/>
              <a:t>використовувати</a:t>
            </a:r>
            <a:r>
              <a:rPr lang="ru-RU" sz="1800" dirty="0"/>
              <a:t> з метою </a:t>
            </a:r>
            <a:r>
              <a:rPr lang="ru-RU" sz="1800" dirty="0" err="1"/>
              <a:t>регулювання</a:t>
            </a:r>
            <a:r>
              <a:rPr lang="ru-RU" sz="1800" dirty="0"/>
              <a:t> </a:t>
            </a:r>
            <a:r>
              <a:rPr lang="ru-RU" sz="1800" dirty="0" err="1"/>
              <a:t>деяких</a:t>
            </a:r>
            <a:r>
              <a:rPr lang="ru-RU" sz="1800" dirty="0"/>
              <a:t> </a:t>
            </a:r>
            <a:r>
              <a:rPr lang="ru-RU" sz="1800" dirty="0" err="1"/>
              <a:t>технологічних</a:t>
            </a:r>
            <a:r>
              <a:rPr lang="ru-RU" sz="1800" dirty="0"/>
              <a:t> </a:t>
            </a:r>
            <a:r>
              <a:rPr lang="ru-RU" sz="1800" dirty="0" err="1"/>
              <a:t>показників</a:t>
            </a:r>
            <a:r>
              <a:rPr lang="ru-RU" sz="1800" dirty="0"/>
              <a:t> (</a:t>
            </a:r>
            <a:r>
              <a:rPr lang="ru-RU" sz="1800" dirty="0" err="1"/>
              <a:t>міцності</a:t>
            </a:r>
            <a:r>
              <a:rPr lang="ru-RU" sz="1800" dirty="0"/>
              <a:t>, </a:t>
            </a:r>
            <a:r>
              <a:rPr lang="ru-RU" sz="1800" dirty="0" err="1"/>
              <a:t>здатності</a:t>
            </a:r>
            <a:r>
              <a:rPr lang="ru-RU" sz="1800" dirty="0"/>
              <a:t> </a:t>
            </a:r>
            <a:r>
              <a:rPr lang="ru-RU" sz="1800" dirty="0" err="1"/>
              <a:t>розпадатися</a:t>
            </a:r>
            <a:r>
              <a:rPr lang="ru-RU" sz="1800" dirty="0"/>
              <a:t> і т. </a:t>
            </a:r>
            <a:r>
              <a:rPr lang="ru-RU" sz="1800" dirty="0" err="1"/>
              <a:t>ін</a:t>
            </a:r>
            <a:r>
              <a:rPr lang="ru-RU" sz="1800" dirty="0"/>
              <a:t>.). </a:t>
            </a:r>
            <a:r>
              <a:rPr lang="ru-RU" sz="1800" dirty="0" err="1"/>
              <a:t>Наповнювачі</a:t>
            </a:r>
            <a:r>
              <a:rPr lang="ru-RU" sz="1800" dirty="0"/>
              <a:t> </a:t>
            </a:r>
            <a:r>
              <a:rPr lang="ru-RU" sz="1800" dirty="0" err="1"/>
              <a:t>визначають</a:t>
            </a:r>
            <a:r>
              <a:rPr lang="ru-RU" sz="1800" dirty="0"/>
              <a:t> </a:t>
            </a:r>
            <a:r>
              <a:rPr lang="ru-RU" sz="1800" dirty="0" err="1"/>
              <a:t>технологічні</a:t>
            </a:r>
            <a:r>
              <a:rPr lang="ru-RU" sz="1800" dirty="0"/>
              <a:t> </a:t>
            </a:r>
            <a:r>
              <a:rPr lang="ru-RU" sz="1800" dirty="0" err="1"/>
              <a:t>властивості</a:t>
            </a:r>
            <a:r>
              <a:rPr lang="ru-RU" sz="1800" dirty="0"/>
              <a:t> </a:t>
            </a:r>
            <a:r>
              <a:rPr lang="ru-RU" sz="1800" dirty="0" err="1"/>
              <a:t>маси</a:t>
            </a:r>
            <a:r>
              <a:rPr lang="ru-RU" sz="1800" dirty="0"/>
              <a:t> для </a:t>
            </a:r>
            <a:r>
              <a:rPr lang="ru-RU" sz="1800" dirty="0" err="1"/>
              <a:t>таблетування</a:t>
            </a:r>
            <a:r>
              <a:rPr lang="ru-RU" sz="1800" dirty="0"/>
              <a:t> і </a:t>
            </a:r>
            <a:r>
              <a:rPr lang="ru-RU" sz="1800" dirty="0" err="1"/>
              <a:t>фізико-механічні</a:t>
            </a:r>
            <a:r>
              <a:rPr lang="ru-RU" sz="1800" dirty="0"/>
              <a:t> </a:t>
            </a:r>
            <a:r>
              <a:rPr lang="ru-RU" sz="1800" dirty="0" err="1"/>
              <a:t>властивості</a:t>
            </a:r>
            <a:r>
              <a:rPr lang="ru-RU" sz="1800" dirty="0"/>
              <a:t> </a:t>
            </a:r>
            <a:r>
              <a:rPr lang="ru-RU" sz="1800" dirty="0" err="1"/>
              <a:t>готових</a:t>
            </a:r>
            <a:r>
              <a:rPr lang="ru-RU" sz="1800" dirty="0"/>
              <a:t> </a:t>
            </a:r>
            <a:r>
              <a:rPr lang="ru-RU" sz="1800" dirty="0" smtClean="0"/>
              <a:t>таблеток.</a:t>
            </a:r>
          </a:p>
          <a:p>
            <a:pPr marL="0" indent="0">
              <a:buNone/>
            </a:pPr>
            <a:r>
              <a:rPr lang="ru-RU" sz="1800" b="1" dirty="0" err="1"/>
              <a:t>Зв'язувальні</a:t>
            </a:r>
            <a:r>
              <a:rPr lang="ru-RU" sz="1800" b="1" dirty="0"/>
              <a:t> </a:t>
            </a:r>
            <a:r>
              <a:rPr lang="ru-RU" sz="1800" b="1" dirty="0" err="1"/>
              <a:t>речовини</a:t>
            </a:r>
            <a:r>
              <a:rPr lang="ru-RU" sz="1800" dirty="0"/>
              <a:t>. </a:t>
            </a:r>
            <a:r>
              <a:rPr lang="ru-RU" sz="1800" dirty="0" err="1"/>
              <a:t>Частинки</a:t>
            </a:r>
            <a:r>
              <a:rPr lang="ru-RU" sz="1800" dirty="0"/>
              <a:t> </a:t>
            </a:r>
            <a:r>
              <a:rPr lang="ru-RU" sz="1800" dirty="0" err="1"/>
              <a:t>більшості</a:t>
            </a:r>
            <a:r>
              <a:rPr lang="ru-RU" sz="1800" dirty="0"/>
              <a:t> </a:t>
            </a:r>
            <a:r>
              <a:rPr lang="ru-RU" sz="1800" dirty="0" err="1"/>
              <a:t>лікарських</a:t>
            </a:r>
            <a:r>
              <a:rPr lang="ru-RU" sz="1800" dirty="0"/>
              <a:t> </a:t>
            </a:r>
            <a:r>
              <a:rPr lang="ru-RU" sz="1800" dirty="0" err="1"/>
              <a:t>речовин</a:t>
            </a:r>
            <a:r>
              <a:rPr lang="ru-RU" sz="1800" dirty="0"/>
              <a:t> </a:t>
            </a:r>
            <a:r>
              <a:rPr lang="ru-RU" sz="1800" dirty="0" err="1"/>
              <a:t>мають</a:t>
            </a:r>
            <a:r>
              <a:rPr lang="ru-RU" sz="1800" dirty="0"/>
              <a:t> </a:t>
            </a:r>
            <a:r>
              <a:rPr lang="ru-RU" sz="1800" dirty="0" err="1"/>
              <a:t>незначну</a:t>
            </a:r>
            <a:r>
              <a:rPr lang="ru-RU" sz="1800" dirty="0"/>
              <a:t> силу </a:t>
            </a:r>
            <a:r>
              <a:rPr lang="ru-RU" sz="1800" dirty="0" err="1"/>
              <a:t>зчеплення</a:t>
            </a:r>
            <a:r>
              <a:rPr lang="ru-RU" sz="1800" dirty="0"/>
              <a:t> </a:t>
            </a:r>
            <a:r>
              <a:rPr lang="ru-RU" sz="1800" dirty="0" err="1"/>
              <a:t>між</a:t>
            </a:r>
            <a:r>
              <a:rPr lang="ru-RU" sz="1800" dirty="0"/>
              <a:t> собою, тому при </a:t>
            </a:r>
            <a:r>
              <a:rPr lang="ru-RU" sz="1800" dirty="0" err="1"/>
              <a:t>їх</a:t>
            </a:r>
            <a:r>
              <a:rPr lang="ru-RU" sz="1800" dirty="0"/>
              <a:t> </a:t>
            </a:r>
            <a:r>
              <a:rPr lang="ru-RU" sz="1800" dirty="0" err="1"/>
              <a:t>таблетуванні</a:t>
            </a:r>
            <a:r>
              <a:rPr lang="ru-RU" sz="1800" dirty="0"/>
              <a:t> </a:t>
            </a:r>
            <a:r>
              <a:rPr lang="ru-RU" sz="1800" dirty="0" err="1"/>
              <a:t>потрібно</a:t>
            </a:r>
            <a:r>
              <a:rPr lang="ru-RU" sz="1800" dirty="0"/>
              <a:t> </a:t>
            </a:r>
            <a:r>
              <a:rPr lang="ru-RU" sz="1800" dirty="0" err="1"/>
              <a:t>застосовувати</a:t>
            </a:r>
            <a:r>
              <a:rPr lang="ru-RU" sz="1800" dirty="0"/>
              <a:t> </a:t>
            </a:r>
            <a:r>
              <a:rPr lang="ru-RU" sz="1800" dirty="0" err="1"/>
              <a:t>високий</a:t>
            </a:r>
            <a:r>
              <a:rPr lang="ru-RU" sz="1800" dirty="0"/>
              <a:t> </a:t>
            </a:r>
            <a:r>
              <a:rPr lang="ru-RU" sz="1800" dirty="0" err="1"/>
              <a:t>тиск</a:t>
            </a:r>
            <a:r>
              <a:rPr lang="ru-RU" sz="1800" dirty="0"/>
              <a:t>, </a:t>
            </a:r>
            <a:r>
              <a:rPr lang="ru-RU" sz="1800" dirty="0" err="1"/>
              <a:t>що</a:t>
            </a:r>
            <a:r>
              <a:rPr lang="ru-RU" sz="1800" dirty="0"/>
              <a:t> часто є причиною </a:t>
            </a:r>
            <a:r>
              <a:rPr lang="ru-RU" sz="1800" dirty="0" err="1"/>
              <a:t>несвоєчасного</a:t>
            </a:r>
            <a:r>
              <a:rPr lang="ru-RU" sz="1800" dirty="0"/>
              <a:t> </a:t>
            </a:r>
            <a:r>
              <a:rPr lang="ru-RU" sz="1800" dirty="0" err="1"/>
              <a:t>зносу</a:t>
            </a:r>
            <a:r>
              <a:rPr lang="ru-RU" sz="1800" dirty="0"/>
              <a:t> </a:t>
            </a:r>
            <a:r>
              <a:rPr lang="ru-RU" sz="1800" dirty="0" err="1"/>
              <a:t>прес-інструмента</a:t>
            </a:r>
            <a:r>
              <a:rPr lang="ru-RU" sz="1800" dirty="0"/>
              <a:t> </a:t>
            </a:r>
            <a:r>
              <a:rPr lang="ru-RU" sz="1800" dirty="0" err="1"/>
              <a:t>таблеткових</a:t>
            </a:r>
            <a:r>
              <a:rPr lang="ru-RU" sz="1800" dirty="0"/>
              <a:t> машин і </a:t>
            </a:r>
            <a:r>
              <a:rPr lang="ru-RU" sz="1800" dirty="0" err="1"/>
              <a:t>одержання</a:t>
            </a:r>
            <a:r>
              <a:rPr lang="ru-RU" sz="1800" dirty="0"/>
              <a:t> </a:t>
            </a:r>
            <a:r>
              <a:rPr lang="ru-RU" sz="1800" dirty="0" err="1"/>
              <a:t>неякісних</a:t>
            </a:r>
            <a:r>
              <a:rPr lang="ru-RU" sz="1800" dirty="0"/>
              <a:t> таблеток. Для </a:t>
            </a:r>
            <a:r>
              <a:rPr lang="ru-RU" sz="1800" dirty="0" err="1"/>
              <a:t>досягнення</a:t>
            </a:r>
            <a:r>
              <a:rPr lang="ru-RU" sz="1800" dirty="0"/>
              <a:t> </a:t>
            </a:r>
            <a:r>
              <a:rPr lang="ru-RU" sz="1800" dirty="0" err="1"/>
              <a:t>необхідної</a:t>
            </a:r>
            <a:r>
              <a:rPr lang="ru-RU" sz="1800" dirty="0"/>
              <a:t> </a:t>
            </a:r>
            <a:r>
              <a:rPr lang="ru-RU" sz="1800" dirty="0" err="1"/>
              <a:t>сили</a:t>
            </a:r>
            <a:r>
              <a:rPr lang="ru-RU" sz="1800" dirty="0"/>
              <a:t> </a:t>
            </a:r>
            <a:r>
              <a:rPr lang="ru-RU" sz="1800" dirty="0" err="1"/>
              <a:t>зчеплення</a:t>
            </a:r>
            <a:r>
              <a:rPr lang="ru-RU" sz="1800" dirty="0"/>
              <a:t> при </a:t>
            </a:r>
            <a:r>
              <a:rPr lang="ru-RU" sz="1800" dirty="0" err="1"/>
              <a:t>порівняно</a:t>
            </a:r>
            <a:r>
              <a:rPr lang="ru-RU" sz="1800" dirty="0"/>
              <a:t> </a:t>
            </a:r>
            <a:r>
              <a:rPr lang="ru-RU" sz="1800" dirty="0" err="1"/>
              <a:t>невисокому</a:t>
            </a:r>
            <a:r>
              <a:rPr lang="ru-RU" sz="1800" dirty="0"/>
              <a:t> </a:t>
            </a:r>
            <a:r>
              <a:rPr lang="ru-RU" sz="1800" dirty="0" err="1"/>
              <a:t>тискові</a:t>
            </a:r>
            <a:r>
              <a:rPr lang="ru-RU" sz="1800" dirty="0"/>
              <a:t> до </a:t>
            </a:r>
            <a:r>
              <a:rPr lang="ru-RU" sz="1800" dirty="0" err="1"/>
              <a:t>таблетованих</a:t>
            </a:r>
            <a:r>
              <a:rPr lang="ru-RU" sz="1800" dirty="0"/>
              <a:t> </a:t>
            </a:r>
            <a:r>
              <a:rPr lang="ru-RU" sz="1800" dirty="0" err="1"/>
              <a:t>ре­човин</a:t>
            </a:r>
            <a:r>
              <a:rPr lang="ru-RU" sz="1800" dirty="0"/>
              <a:t> </a:t>
            </a:r>
            <a:r>
              <a:rPr lang="ru-RU" sz="1800" dirty="0" err="1"/>
              <a:t>додають</a:t>
            </a:r>
            <a:r>
              <a:rPr lang="ru-RU" sz="1800" dirty="0"/>
              <a:t> </a:t>
            </a:r>
            <a:r>
              <a:rPr lang="ru-RU" sz="1800" dirty="0" err="1"/>
              <a:t>зв'язувальні</a:t>
            </a:r>
            <a:r>
              <a:rPr lang="ru-RU" sz="1800" dirty="0"/>
              <a:t> </a:t>
            </a:r>
            <a:r>
              <a:rPr lang="ru-RU" sz="1800" dirty="0" err="1"/>
              <a:t>речовини</a:t>
            </a:r>
            <a:r>
              <a:rPr lang="ru-RU" sz="1800" dirty="0"/>
              <a:t>. </a:t>
            </a:r>
            <a:r>
              <a:rPr lang="ru-RU" sz="1800" dirty="0" err="1"/>
              <a:t>Заповнюючи</a:t>
            </a:r>
            <a:r>
              <a:rPr lang="ru-RU" sz="1800" dirty="0"/>
              <a:t> </a:t>
            </a:r>
            <a:r>
              <a:rPr lang="ru-RU" sz="1800" dirty="0" err="1"/>
              <a:t>міжчастинковий</a:t>
            </a:r>
            <a:r>
              <a:rPr lang="ru-RU" sz="1800" dirty="0"/>
              <a:t> </a:t>
            </a:r>
            <a:r>
              <a:rPr lang="ru-RU" sz="1800" dirty="0" err="1"/>
              <a:t>простір</a:t>
            </a:r>
            <a:r>
              <a:rPr lang="ru-RU" sz="1800" dirty="0"/>
              <a:t>, вони </a:t>
            </a:r>
            <a:r>
              <a:rPr lang="ru-RU" sz="1800" dirty="0" err="1"/>
              <a:t>збільшують</a:t>
            </a:r>
            <a:r>
              <a:rPr lang="ru-RU" sz="1800" dirty="0"/>
              <a:t> </a:t>
            </a:r>
            <a:r>
              <a:rPr lang="ru-RU" sz="1800" dirty="0" err="1"/>
              <a:t>контактну</a:t>
            </a:r>
            <a:r>
              <a:rPr lang="ru-RU" sz="1800" dirty="0"/>
              <a:t> </a:t>
            </a:r>
            <a:r>
              <a:rPr lang="ru-RU" sz="1800" dirty="0" err="1"/>
              <a:t>поверхню</a:t>
            </a:r>
            <a:r>
              <a:rPr lang="ru-RU" sz="1800" dirty="0"/>
              <a:t> </a:t>
            </a:r>
            <a:r>
              <a:rPr lang="ru-RU" sz="1800" dirty="0" err="1"/>
              <a:t>частинок</a:t>
            </a:r>
            <a:r>
              <a:rPr lang="ru-RU" sz="1800" dirty="0"/>
              <a:t> і </a:t>
            </a:r>
            <a:r>
              <a:rPr lang="ru-RU" sz="1800" dirty="0" err="1"/>
              <a:t>їх</a:t>
            </a:r>
            <a:r>
              <a:rPr lang="ru-RU" sz="1800" dirty="0"/>
              <a:t> </a:t>
            </a:r>
            <a:r>
              <a:rPr lang="ru-RU" sz="1800" dirty="0" err="1"/>
              <a:t>здатність</a:t>
            </a:r>
            <a:r>
              <a:rPr lang="ru-RU" sz="1800" dirty="0"/>
              <a:t> до </a:t>
            </a:r>
            <a:r>
              <a:rPr lang="ru-RU" sz="1800" dirty="0" err="1"/>
              <a:t>когезії</a:t>
            </a:r>
            <a:r>
              <a:rPr lang="ru-RU" sz="1800" dirty="0" smtClean="0"/>
              <a:t>.</a:t>
            </a:r>
          </a:p>
          <a:p>
            <a:pPr marL="0" indent="0">
              <a:buNone/>
            </a:pPr>
            <a:endParaRPr lang="ru-RU" sz="1800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035" y="4293096"/>
            <a:ext cx="2143125" cy="2143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755576" y="6103305"/>
            <a:ext cx="16561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dirty="0" smtClean="0"/>
              <a:t>  Крохмаль</a:t>
            </a:r>
            <a:endParaRPr lang="ru-RU" dirty="0"/>
          </a:p>
        </p:txBody>
      </p:sp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4128" y="4773037"/>
            <a:ext cx="2269054" cy="169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6156176" y="4126706"/>
            <a:ext cx="165618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dirty="0" smtClean="0"/>
              <a:t>Цукровий сироп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3141124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116632"/>
            <a:ext cx="8964488" cy="674136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1800" b="1" dirty="0" err="1"/>
              <a:t>Розпушувальні</a:t>
            </a:r>
            <a:r>
              <a:rPr lang="ru-RU" sz="1800" b="1" dirty="0"/>
              <a:t> </a:t>
            </a:r>
            <a:r>
              <a:rPr lang="ru-RU" sz="1800" b="1" dirty="0" err="1"/>
              <a:t>речовини</a:t>
            </a:r>
            <a:r>
              <a:rPr lang="ru-RU" sz="1800" b="1" dirty="0"/>
              <a:t>. </a:t>
            </a:r>
            <a:r>
              <a:rPr lang="ru-RU" sz="1800" dirty="0"/>
              <a:t>При </a:t>
            </a:r>
            <a:r>
              <a:rPr lang="ru-RU" sz="1800" dirty="0" err="1"/>
              <a:t>пресуванні</a:t>
            </a:r>
            <a:r>
              <a:rPr lang="ru-RU" sz="1800" dirty="0"/>
              <a:t> </a:t>
            </a:r>
            <a:r>
              <a:rPr lang="ru-RU" sz="1800" dirty="0" err="1"/>
              <a:t>лікарських</a:t>
            </a:r>
            <a:r>
              <a:rPr lang="ru-RU" sz="1800" dirty="0"/>
              <a:t> </a:t>
            </a:r>
            <a:r>
              <a:rPr lang="ru-RU" sz="1800" dirty="0" err="1"/>
              <a:t>речовин</a:t>
            </a:r>
            <a:r>
              <a:rPr lang="ru-RU" sz="1800" dirty="0"/>
              <a:t> </a:t>
            </a:r>
            <a:r>
              <a:rPr lang="ru-RU" sz="1800" dirty="0" err="1"/>
              <a:t>різко</a:t>
            </a:r>
            <a:r>
              <a:rPr lang="ru-RU" sz="1800" dirty="0"/>
              <a:t> </a:t>
            </a:r>
            <a:r>
              <a:rPr lang="ru-RU" sz="1800" dirty="0" err="1"/>
              <a:t>зменшується</a:t>
            </a:r>
            <a:r>
              <a:rPr lang="ru-RU" sz="1800" dirty="0"/>
              <a:t> </a:t>
            </a:r>
            <a:r>
              <a:rPr lang="ru-RU" sz="1800" dirty="0" err="1"/>
              <a:t>пористість</a:t>
            </a:r>
            <a:r>
              <a:rPr lang="ru-RU" sz="1800" dirty="0"/>
              <a:t>, і </a:t>
            </a:r>
            <a:r>
              <a:rPr lang="ru-RU" sz="1800" dirty="0" err="1"/>
              <a:t>тим</a:t>
            </a:r>
            <a:r>
              <a:rPr lang="ru-RU" sz="1800" dirty="0"/>
              <a:t> самим </a:t>
            </a:r>
            <a:r>
              <a:rPr lang="ru-RU" sz="1800" dirty="0" err="1"/>
              <a:t>утруднюється</a:t>
            </a:r>
            <a:r>
              <a:rPr lang="ru-RU" sz="1800" dirty="0"/>
              <a:t> </a:t>
            </a:r>
            <a:r>
              <a:rPr lang="ru-RU" sz="1800" dirty="0" err="1"/>
              <a:t>проникнення</a:t>
            </a:r>
            <a:r>
              <a:rPr lang="ru-RU" sz="1800" dirty="0"/>
              <a:t> </a:t>
            </a:r>
            <a:r>
              <a:rPr lang="ru-RU" sz="1800" dirty="0" err="1"/>
              <a:t>рідини</a:t>
            </a:r>
            <a:r>
              <a:rPr lang="ru-RU" sz="1800" dirty="0"/>
              <a:t> </a:t>
            </a:r>
            <a:r>
              <a:rPr lang="ru-RU" sz="1800" dirty="0" err="1"/>
              <a:t>усередину</a:t>
            </a:r>
            <a:r>
              <a:rPr lang="ru-RU" sz="1800" dirty="0"/>
              <a:t> таблетки. Для </a:t>
            </a:r>
            <a:r>
              <a:rPr lang="ru-RU" sz="1800" dirty="0" err="1"/>
              <a:t>поліпшення</a:t>
            </a:r>
            <a:r>
              <a:rPr lang="ru-RU" sz="1800" dirty="0"/>
              <a:t> </a:t>
            </a:r>
            <a:r>
              <a:rPr lang="ru-RU" sz="1800" dirty="0" err="1"/>
              <a:t>розпадання</a:t>
            </a:r>
            <a:r>
              <a:rPr lang="ru-RU" sz="1800" dirty="0"/>
              <a:t> </a:t>
            </a:r>
            <a:r>
              <a:rPr lang="ru-RU" sz="1800" dirty="0" err="1"/>
              <a:t>або</a:t>
            </a:r>
            <a:r>
              <a:rPr lang="ru-RU" sz="1800" dirty="0"/>
              <a:t> </a:t>
            </a:r>
            <a:r>
              <a:rPr lang="ru-RU" sz="1800" dirty="0" err="1"/>
              <a:t>розчинення</a:t>
            </a:r>
            <a:r>
              <a:rPr lang="ru-RU" sz="1800" dirty="0"/>
              <a:t> </a:t>
            </a:r>
            <a:r>
              <a:rPr lang="ru-RU" sz="1800" dirty="0" err="1"/>
              <a:t>застосовують</a:t>
            </a:r>
            <a:r>
              <a:rPr lang="ru-RU" sz="1800" dirty="0"/>
              <a:t> </a:t>
            </a:r>
            <a:r>
              <a:rPr lang="ru-RU" sz="1800" dirty="0" err="1"/>
              <a:t>розпушувальні</a:t>
            </a:r>
            <a:r>
              <a:rPr lang="ru-RU" sz="1800" dirty="0"/>
              <a:t> </a:t>
            </a:r>
            <a:r>
              <a:rPr lang="ru-RU" sz="1800" dirty="0" err="1"/>
              <a:t>речовини</a:t>
            </a:r>
            <a:r>
              <a:rPr lang="ru-RU" sz="1800" dirty="0"/>
              <a:t>, </a:t>
            </a:r>
            <a:r>
              <a:rPr lang="ru-RU" sz="1800" dirty="0" err="1"/>
              <a:t>які</a:t>
            </a:r>
            <a:r>
              <a:rPr lang="ru-RU" sz="1800" dirty="0"/>
              <a:t> </a:t>
            </a:r>
            <a:r>
              <a:rPr lang="ru-RU" sz="1800" dirty="0" err="1"/>
              <a:t>забез­печують</a:t>
            </a:r>
            <a:r>
              <a:rPr lang="ru-RU" sz="1800" dirty="0"/>
              <a:t> </a:t>
            </a:r>
            <a:r>
              <a:rPr lang="ru-RU" sz="1800" dirty="0" err="1"/>
              <a:t>механічну</a:t>
            </a:r>
            <a:r>
              <a:rPr lang="ru-RU" sz="1800" dirty="0"/>
              <a:t> </a:t>
            </a:r>
            <a:r>
              <a:rPr lang="ru-RU" sz="1800" dirty="0" err="1"/>
              <a:t>руйнацію</a:t>
            </a:r>
            <a:r>
              <a:rPr lang="ru-RU" sz="1800" dirty="0"/>
              <a:t> таблеток у </a:t>
            </a:r>
            <a:r>
              <a:rPr lang="ru-RU" sz="1800" dirty="0" err="1"/>
              <a:t>рідкому</a:t>
            </a:r>
            <a:r>
              <a:rPr lang="ru-RU" sz="1800" dirty="0"/>
              <a:t> </a:t>
            </a:r>
            <a:r>
              <a:rPr lang="ru-RU" sz="1800" dirty="0" err="1"/>
              <a:t>середовищі</a:t>
            </a:r>
            <a:r>
              <a:rPr lang="ru-RU" sz="1800" dirty="0"/>
              <a:t>, </a:t>
            </a:r>
            <a:r>
              <a:rPr lang="ru-RU" sz="1800" dirty="0" err="1"/>
              <a:t>що</a:t>
            </a:r>
            <a:r>
              <a:rPr lang="ru-RU" sz="1800" dirty="0"/>
              <a:t> </a:t>
            </a:r>
            <a:r>
              <a:rPr lang="ru-RU" sz="1800" dirty="0" err="1"/>
              <a:t>необхідно</a:t>
            </a:r>
            <a:r>
              <a:rPr lang="ru-RU" sz="1800" dirty="0"/>
              <a:t> для </a:t>
            </a:r>
            <a:r>
              <a:rPr lang="ru-RU" sz="1800" dirty="0" err="1"/>
              <a:t>якнайшвидшого</a:t>
            </a:r>
            <a:r>
              <a:rPr lang="ru-RU" sz="1800" dirty="0"/>
              <a:t> </a:t>
            </a:r>
            <a:r>
              <a:rPr lang="ru-RU" sz="1800" dirty="0" err="1"/>
              <a:t>вивільнення</a:t>
            </a:r>
            <a:r>
              <a:rPr lang="ru-RU" sz="1800" dirty="0"/>
              <a:t> </a:t>
            </a:r>
            <a:r>
              <a:rPr lang="ru-RU" sz="1800" dirty="0" err="1"/>
              <a:t>діючої</a:t>
            </a:r>
            <a:r>
              <a:rPr lang="ru-RU" sz="1800" dirty="0"/>
              <a:t> </a:t>
            </a:r>
            <a:r>
              <a:rPr lang="ru-RU" sz="1800" dirty="0" err="1"/>
              <a:t>речовини</a:t>
            </a:r>
            <a:r>
              <a:rPr lang="ru-RU" sz="1800" dirty="0"/>
              <a:t>. </a:t>
            </a:r>
            <a:r>
              <a:rPr lang="ru-RU" sz="1800" dirty="0" err="1"/>
              <a:t>Розпушувачі</a:t>
            </a:r>
            <a:r>
              <a:rPr lang="ru-RU" sz="1800" dirty="0"/>
              <a:t> </a:t>
            </a:r>
            <a:r>
              <a:rPr lang="ru-RU" sz="1800" dirty="0" err="1"/>
              <a:t>додають</a:t>
            </a:r>
            <a:r>
              <a:rPr lang="ru-RU" sz="1800" dirty="0"/>
              <a:t> до складу таблеток </a:t>
            </a:r>
            <a:r>
              <a:rPr lang="ru-RU" sz="1800" dirty="0" err="1"/>
              <a:t>також</a:t>
            </a:r>
            <a:r>
              <a:rPr lang="ru-RU" sz="1800" dirty="0"/>
              <a:t> у тому </a:t>
            </a:r>
            <a:r>
              <a:rPr lang="ru-RU" sz="1800" dirty="0" err="1"/>
              <a:t>випадку</a:t>
            </a:r>
            <a:r>
              <a:rPr lang="ru-RU" sz="1800" dirty="0"/>
              <a:t>, </a:t>
            </a:r>
            <a:r>
              <a:rPr lang="ru-RU" sz="1800" dirty="0" err="1"/>
              <a:t>якщо</a:t>
            </a:r>
            <a:r>
              <a:rPr lang="ru-RU" sz="1800" dirty="0"/>
              <a:t> препарат </a:t>
            </a:r>
            <a:r>
              <a:rPr lang="ru-RU" sz="1800" dirty="0" err="1"/>
              <a:t>нерозчинний</a:t>
            </a:r>
            <a:r>
              <a:rPr lang="ru-RU" sz="1800" dirty="0"/>
              <a:t> у </a:t>
            </a:r>
            <a:r>
              <a:rPr lang="ru-RU" sz="1800" dirty="0" err="1"/>
              <a:t>воді</a:t>
            </a:r>
            <a:r>
              <a:rPr lang="ru-RU" sz="1800" dirty="0"/>
              <a:t> </a:t>
            </a:r>
            <a:r>
              <a:rPr lang="ru-RU" sz="1800" dirty="0" err="1"/>
              <a:t>або</a:t>
            </a:r>
            <a:r>
              <a:rPr lang="ru-RU" sz="1800" dirty="0"/>
              <a:t> </a:t>
            </a:r>
            <a:r>
              <a:rPr lang="ru-RU" sz="1800" dirty="0" err="1"/>
              <a:t>якщо</a:t>
            </a:r>
            <a:r>
              <a:rPr lang="ru-RU" sz="1800" dirty="0"/>
              <a:t> таблетка </a:t>
            </a:r>
            <a:r>
              <a:rPr lang="ru-RU" sz="1800" dirty="0" err="1"/>
              <a:t>здатна</a:t>
            </a:r>
            <a:r>
              <a:rPr lang="ru-RU" sz="1800" dirty="0"/>
              <a:t> </a:t>
            </a:r>
            <a:r>
              <a:rPr lang="ru-RU" sz="1800" dirty="0" err="1"/>
              <a:t>це­ментуватися</a:t>
            </a:r>
            <a:r>
              <a:rPr lang="ru-RU" sz="1800" dirty="0"/>
              <a:t> </a:t>
            </a:r>
            <a:r>
              <a:rPr lang="ru-RU" sz="1800" dirty="0" err="1"/>
              <a:t>під</a:t>
            </a:r>
            <a:r>
              <a:rPr lang="ru-RU" sz="1800" dirty="0"/>
              <a:t> час </a:t>
            </a:r>
            <a:r>
              <a:rPr lang="ru-RU" sz="1800" dirty="0" err="1"/>
              <a:t>зберігання</a:t>
            </a:r>
            <a:r>
              <a:rPr lang="ru-RU" sz="1800" dirty="0"/>
              <a:t>. У </a:t>
            </a:r>
            <a:r>
              <a:rPr lang="ru-RU" sz="1800" dirty="0" err="1"/>
              <a:t>разі</a:t>
            </a:r>
            <a:r>
              <a:rPr lang="ru-RU" sz="1800" dirty="0"/>
              <a:t> </a:t>
            </a:r>
            <a:r>
              <a:rPr lang="ru-RU" sz="1800" dirty="0" err="1"/>
              <a:t>використання</a:t>
            </a:r>
            <a:r>
              <a:rPr lang="ru-RU" sz="1800" dirty="0"/>
              <a:t> як </a:t>
            </a:r>
            <a:r>
              <a:rPr lang="ru-RU" sz="1800" dirty="0" err="1"/>
              <a:t>розпушувач</a:t>
            </a:r>
            <a:r>
              <a:rPr lang="ru-RU" sz="1800" dirty="0"/>
              <a:t> </a:t>
            </a:r>
            <a:r>
              <a:rPr lang="ru-RU" sz="1800" dirty="0" err="1"/>
              <a:t>суміші</a:t>
            </a:r>
            <a:r>
              <a:rPr lang="ru-RU" sz="1800" dirty="0"/>
              <a:t> </a:t>
            </a:r>
            <a:r>
              <a:rPr lang="ru-RU" sz="1800" dirty="0" err="1"/>
              <a:t>натрію</a:t>
            </a:r>
            <a:r>
              <a:rPr lang="ru-RU" sz="1800" dirty="0"/>
              <a:t> </a:t>
            </a:r>
            <a:r>
              <a:rPr lang="ru-RU" sz="1800" dirty="0" err="1"/>
              <a:t>гідрокарбонату</a:t>
            </a:r>
            <a:r>
              <a:rPr lang="ru-RU" sz="1800" dirty="0"/>
              <a:t> з кислотою лимонною </a:t>
            </a:r>
            <a:r>
              <a:rPr lang="ru-RU" sz="1800" dirty="0" err="1"/>
              <a:t>або</a:t>
            </a:r>
            <a:r>
              <a:rPr lang="ru-RU" sz="1800" dirty="0"/>
              <a:t> винною </a:t>
            </a:r>
            <a:r>
              <a:rPr lang="ru-RU" sz="1800" dirty="0" err="1"/>
              <a:t>необхідно</a:t>
            </a:r>
            <a:r>
              <a:rPr lang="ru-RU" sz="1800" dirty="0"/>
              <a:t> </a:t>
            </a:r>
            <a:r>
              <a:rPr lang="ru-RU" sz="1800" dirty="0" err="1"/>
              <a:t>враховувати</a:t>
            </a:r>
            <a:r>
              <a:rPr lang="ru-RU" sz="1800" dirty="0"/>
              <a:t> </a:t>
            </a:r>
            <a:r>
              <a:rPr lang="ru-RU" sz="1800" dirty="0" err="1"/>
              <a:t>їх</a:t>
            </a:r>
            <a:r>
              <a:rPr lang="ru-RU" sz="1800" dirty="0"/>
              <a:t> </a:t>
            </a:r>
            <a:r>
              <a:rPr lang="ru-RU" sz="1800" dirty="0" err="1"/>
              <a:t>взаємодію</a:t>
            </a:r>
            <a:r>
              <a:rPr lang="ru-RU" sz="1800" dirty="0"/>
              <a:t> у </a:t>
            </a:r>
            <a:r>
              <a:rPr lang="ru-RU" sz="1800" dirty="0" err="1"/>
              <a:t>вологому</a:t>
            </a:r>
            <a:r>
              <a:rPr lang="ru-RU" sz="1800" dirty="0"/>
              <a:t> </a:t>
            </a:r>
            <a:r>
              <a:rPr lang="ru-RU" sz="1800" dirty="0" err="1"/>
              <a:t>середовищі</a:t>
            </a:r>
            <a:r>
              <a:rPr lang="ru-RU" sz="1800" dirty="0"/>
              <a:t>, а </a:t>
            </a:r>
            <a:r>
              <a:rPr lang="ru-RU" sz="1800" dirty="0" err="1"/>
              <a:t>отже</a:t>
            </a:r>
            <a:r>
              <a:rPr lang="ru-RU" sz="1800" dirty="0"/>
              <a:t>, правильно </a:t>
            </a:r>
            <a:r>
              <a:rPr lang="ru-RU" sz="1800" dirty="0" err="1"/>
              <a:t>вибирати</a:t>
            </a:r>
            <a:r>
              <a:rPr lang="ru-RU" sz="1800" dirty="0"/>
              <a:t> порядок </a:t>
            </a:r>
            <a:r>
              <a:rPr lang="ru-RU" sz="1800" dirty="0" err="1"/>
              <a:t>їх</a:t>
            </a:r>
            <a:r>
              <a:rPr lang="ru-RU" sz="1800" dirty="0"/>
              <a:t> </a:t>
            </a:r>
            <a:r>
              <a:rPr lang="ru-RU" sz="1800" dirty="0" err="1"/>
              <a:t>в</a:t>
            </a:r>
            <a:r>
              <a:rPr lang="ru-RU" sz="1800" dirty="0" err="1" smtClean="0"/>
              <a:t>ведення</a:t>
            </a:r>
            <a:r>
              <a:rPr lang="ru-RU" sz="1800" dirty="0" smtClean="0"/>
              <a:t> </a:t>
            </a:r>
            <a:r>
              <a:rPr lang="ru-RU" sz="1800" dirty="0"/>
              <a:t>при </a:t>
            </a:r>
            <a:r>
              <a:rPr lang="ru-RU" sz="1800" dirty="0" err="1"/>
              <a:t>вологій</a:t>
            </a:r>
            <a:r>
              <a:rPr lang="ru-RU" sz="1800" dirty="0"/>
              <a:t> </a:t>
            </a:r>
            <a:r>
              <a:rPr lang="ru-RU" sz="1800" dirty="0" err="1"/>
              <a:t>грануляції</a:t>
            </a:r>
            <a:r>
              <a:rPr lang="ru-RU" sz="1800" dirty="0"/>
              <a:t> у </a:t>
            </a:r>
            <a:r>
              <a:rPr lang="ru-RU" sz="1800" dirty="0" err="1"/>
              <a:t>таблеткову</a:t>
            </a:r>
            <a:r>
              <a:rPr lang="ru-RU" sz="1800" dirty="0"/>
              <a:t> </a:t>
            </a:r>
            <a:r>
              <a:rPr lang="ru-RU" sz="1800" dirty="0" err="1"/>
              <a:t>масу</a:t>
            </a:r>
            <a:r>
              <a:rPr lang="ru-RU" sz="1800" dirty="0"/>
              <a:t>.</a:t>
            </a:r>
          </a:p>
          <a:p>
            <a:pPr marL="0" indent="0">
              <a:buNone/>
            </a:pPr>
            <a:r>
              <a:rPr lang="ru-RU" sz="1800" dirty="0"/>
              <a:t>У </a:t>
            </a:r>
            <a:r>
              <a:rPr lang="ru-RU" sz="1800" dirty="0" err="1"/>
              <a:t>цілому</a:t>
            </a:r>
            <a:r>
              <a:rPr lang="ru-RU" sz="1800" dirty="0"/>
              <a:t>, </a:t>
            </a:r>
            <a:r>
              <a:rPr lang="ru-RU" sz="1800" dirty="0" err="1"/>
              <a:t>всі</a:t>
            </a:r>
            <a:r>
              <a:rPr lang="ru-RU" sz="1800" dirty="0"/>
              <a:t> </a:t>
            </a:r>
            <a:r>
              <a:rPr lang="ru-RU" sz="1800" dirty="0" err="1"/>
              <a:t>розпушувальні</a:t>
            </a:r>
            <a:r>
              <a:rPr lang="ru-RU" sz="1800" dirty="0"/>
              <a:t> </a:t>
            </a:r>
            <a:r>
              <a:rPr lang="ru-RU" sz="1800" dirty="0" err="1"/>
              <a:t>речовини</a:t>
            </a:r>
            <a:r>
              <a:rPr lang="ru-RU" sz="1800" dirty="0"/>
              <a:t> </a:t>
            </a:r>
            <a:r>
              <a:rPr lang="ru-RU" sz="1800" dirty="0" err="1"/>
              <a:t>забезпечують</a:t>
            </a:r>
            <a:r>
              <a:rPr lang="ru-RU" sz="1800" dirty="0"/>
              <a:t> </a:t>
            </a:r>
            <a:r>
              <a:rPr lang="ru-RU" sz="1800" dirty="0" err="1"/>
              <a:t>руйнацію</a:t>
            </a:r>
            <a:r>
              <a:rPr lang="ru-RU" sz="1800" dirty="0"/>
              <a:t> таблеток на </a:t>
            </a:r>
            <a:r>
              <a:rPr lang="ru-RU" sz="1800" dirty="0" err="1"/>
              <a:t>дрібні</a:t>
            </a:r>
            <a:r>
              <a:rPr lang="ru-RU" sz="1800" dirty="0"/>
              <a:t> </a:t>
            </a:r>
            <a:r>
              <a:rPr lang="ru-RU" sz="1800" dirty="0" err="1"/>
              <a:t>частинки</a:t>
            </a:r>
            <a:r>
              <a:rPr lang="ru-RU" sz="1800" dirty="0"/>
              <a:t> при </a:t>
            </a:r>
            <a:r>
              <a:rPr lang="ru-RU" sz="1800" dirty="0" err="1"/>
              <a:t>їх</a:t>
            </a:r>
            <a:r>
              <a:rPr lang="ru-RU" sz="1800" dirty="0"/>
              <a:t> </a:t>
            </a:r>
            <a:r>
              <a:rPr lang="ru-RU" sz="1800" dirty="0" err="1"/>
              <a:t>контакті</a:t>
            </a:r>
            <a:r>
              <a:rPr lang="ru-RU" sz="1800" dirty="0"/>
              <a:t> з </a:t>
            </a:r>
            <a:r>
              <a:rPr lang="ru-RU" sz="1800" dirty="0" err="1"/>
              <a:t>рідиною</a:t>
            </a:r>
            <a:r>
              <a:rPr lang="ru-RU" sz="1800" dirty="0"/>
              <a:t>, </a:t>
            </a:r>
            <a:r>
              <a:rPr lang="ru-RU" sz="1800" dirty="0" err="1"/>
              <a:t>внаслідок</a:t>
            </a:r>
            <a:r>
              <a:rPr lang="ru-RU" sz="1800" dirty="0"/>
              <a:t> </a:t>
            </a:r>
            <a:r>
              <a:rPr lang="ru-RU" sz="1800" dirty="0" err="1"/>
              <a:t>чого</a:t>
            </a:r>
            <a:r>
              <a:rPr lang="ru-RU" sz="1800" dirty="0"/>
              <a:t> </a:t>
            </a:r>
            <a:r>
              <a:rPr lang="ru-RU" sz="1800" dirty="0" err="1"/>
              <a:t>відбувається</a:t>
            </a:r>
            <a:r>
              <a:rPr lang="ru-RU" sz="1800" dirty="0"/>
              <a:t> </a:t>
            </a:r>
            <a:r>
              <a:rPr lang="ru-RU" sz="1800" dirty="0" err="1"/>
              <a:t>різке</a:t>
            </a:r>
            <a:r>
              <a:rPr lang="ru-RU" sz="1800" dirty="0"/>
              <a:t> </a:t>
            </a:r>
            <a:r>
              <a:rPr lang="ru-RU" sz="1800" dirty="0" err="1"/>
              <a:t>збільшення</a:t>
            </a:r>
            <a:r>
              <a:rPr lang="ru-RU" sz="1800" dirty="0"/>
              <a:t> </a:t>
            </a:r>
            <a:r>
              <a:rPr lang="ru-RU" sz="1800" dirty="0" err="1"/>
              <a:t>сумарної</a:t>
            </a:r>
            <a:r>
              <a:rPr lang="ru-RU" sz="1800" dirty="0"/>
              <a:t> </a:t>
            </a:r>
            <a:r>
              <a:rPr lang="ru-RU" sz="1800" dirty="0" err="1"/>
              <a:t>поверхні</a:t>
            </a:r>
            <a:r>
              <a:rPr lang="ru-RU" sz="1800" dirty="0"/>
              <a:t> </a:t>
            </a:r>
            <a:r>
              <a:rPr lang="ru-RU" sz="1800" dirty="0" err="1"/>
              <a:t>частинок</a:t>
            </a:r>
            <a:r>
              <a:rPr lang="ru-RU" sz="1800" dirty="0"/>
              <a:t>, </a:t>
            </a:r>
            <a:r>
              <a:rPr lang="ru-RU" sz="1800" dirty="0" err="1"/>
              <a:t>що</a:t>
            </a:r>
            <a:r>
              <a:rPr lang="ru-RU" sz="1800" dirty="0"/>
              <a:t> </a:t>
            </a:r>
            <a:r>
              <a:rPr lang="ru-RU" sz="1800" dirty="0" err="1"/>
              <a:t>сприяє</a:t>
            </a:r>
            <a:r>
              <a:rPr lang="ru-RU" sz="1800" dirty="0"/>
              <a:t> </a:t>
            </a:r>
            <a:r>
              <a:rPr lang="ru-RU" sz="1800" dirty="0" err="1"/>
              <a:t>вивільненню</a:t>
            </a:r>
            <a:r>
              <a:rPr lang="ru-RU" sz="1800" dirty="0"/>
              <a:t> та </a:t>
            </a:r>
            <a:r>
              <a:rPr lang="ru-RU" sz="1800" dirty="0" err="1"/>
              <a:t>усмоктуванню</a:t>
            </a:r>
            <a:r>
              <a:rPr lang="ru-RU" sz="1800" dirty="0"/>
              <a:t> </a:t>
            </a:r>
            <a:r>
              <a:rPr lang="ru-RU" sz="1800" dirty="0" err="1"/>
              <a:t>діючих</a:t>
            </a:r>
            <a:r>
              <a:rPr lang="ru-RU" sz="1800" dirty="0"/>
              <a:t> </a:t>
            </a:r>
            <a:r>
              <a:rPr lang="ru-RU" sz="1800" dirty="0" err="1"/>
              <a:t>речовин</a:t>
            </a:r>
            <a:r>
              <a:rPr lang="ru-RU" sz="1800" dirty="0"/>
              <a:t>.</a:t>
            </a:r>
          </a:p>
          <a:p>
            <a:endParaRPr lang="ru-RU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1800" y="4903468"/>
            <a:ext cx="3048000" cy="1495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3707904" y="6398893"/>
            <a:ext cx="15841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dirty="0" smtClean="0"/>
              <a:t>Желатин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0327901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/>
          <p:cNvSpPr>
            <a:spLocks noGrp="1"/>
          </p:cNvSpPr>
          <p:nvPr>
            <p:ph idx="1"/>
          </p:nvPr>
        </p:nvSpPr>
        <p:spPr>
          <a:xfrm>
            <a:off x="575690" y="0"/>
            <a:ext cx="7992888" cy="590465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1800" dirty="0" smtClean="0"/>
              <a:t>    </a:t>
            </a:r>
          </a:p>
          <a:p>
            <a:pPr marL="0" indent="0">
              <a:buNone/>
            </a:pPr>
            <a:endParaRPr lang="ru-RU" sz="1800" dirty="0"/>
          </a:p>
          <a:p>
            <a:pPr marL="0" indent="0">
              <a:buNone/>
            </a:pPr>
            <a:r>
              <a:rPr lang="ru-RU" sz="1800" b="1" dirty="0" err="1" smtClean="0"/>
              <a:t>Антифрикційні</a:t>
            </a:r>
            <a:r>
              <a:rPr lang="ru-RU" sz="1800" b="1" dirty="0" smtClean="0"/>
              <a:t> </a:t>
            </a:r>
            <a:r>
              <a:rPr lang="ru-RU" sz="1800" b="1" dirty="0" err="1"/>
              <a:t>речовини</a:t>
            </a:r>
            <a:r>
              <a:rPr lang="ru-RU" sz="1800" dirty="0"/>
              <a:t>. </a:t>
            </a:r>
            <a:r>
              <a:rPr lang="ru-RU" sz="1800" dirty="0" err="1"/>
              <a:t>Однією</a:t>
            </a:r>
            <a:r>
              <a:rPr lang="ru-RU" sz="1800" dirty="0"/>
              <a:t> з проблем </a:t>
            </a:r>
            <a:r>
              <a:rPr lang="ru-RU" sz="1800" dirty="0" err="1"/>
              <a:t>таблеткового</a:t>
            </a:r>
            <a:r>
              <a:rPr lang="ru-RU" sz="1800" dirty="0"/>
              <a:t> </a:t>
            </a:r>
            <a:r>
              <a:rPr lang="ru-RU" sz="1800" dirty="0" err="1"/>
              <a:t>виробництва</a:t>
            </a:r>
            <a:r>
              <a:rPr lang="ru-RU" sz="1800" dirty="0"/>
              <a:t> є </a:t>
            </a:r>
            <a:r>
              <a:rPr lang="ru-RU" sz="1800" dirty="0" err="1"/>
              <a:t>одержання</a:t>
            </a:r>
            <a:r>
              <a:rPr lang="ru-RU" sz="1800" dirty="0"/>
              <a:t> </a:t>
            </a:r>
            <a:r>
              <a:rPr lang="ru-RU" sz="1800" dirty="0" err="1"/>
              <a:t>доброї</a:t>
            </a:r>
            <a:r>
              <a:rPr lang="ru-RU" sz="1800" dirty="0"/>
              <a:t> </a:t>
            </a:r>
            <a:r>
              <a:rPr lang="ru-RU" sz="1800" dirty="0" err="1"/>
              <a:t>плинності</a:t>
            </a:r>
            <a:r>
              <a:rPr lang="ru-RU" sz="1800" dirty="0"/>
              <a:t> </a:t>
            </a:r>
            <a:r>
              <a:rPr lang="ru-RU" sz="1800" dirty="0" err="1"/>
              <a:t>гранулята</a:t>
            </a:r>
            <a:r>
              <a:rPr lang="ru-RU" sz="1800" dirty="0"/>
              <a:t> в </a:t>
            </a:r>
            <a:r>
              <a:rPr lang="ru-RU" sz="1800" dirty="0" err="1"/>
              <a:t>живильних</a:t>
            </a:r>
            <a:r>
              <a:rPr lang="ru-RU" sz="1800" dirty="0"/>
              <a:t> </a:t>
            </a:r>
            <a:r>
              <a:rPr lang="ru-RU" sz="1800" dirty="0" err="1"/>
              <a:t>пристроях</a:t>
            </a:r>
            <a:r>
              <a:rPr lang="ru-RU" sz="1800" dirty="0"/>
              <a:t> (</a:t>
            </a:r>
            <a:r>
              <a:rPr lang="ru-RU" sz="1800" dirty="0" err="1"/>
              <a:t>лійках</a:t>
            </a:r>
            <a:r>
              <a:rPr lang="ru-RU" sz="1800" dirty="0"/>
              <a:t>, бункерах). </a:t>
            </a:r>
            <a:r>
              <a:rPr lang="ru-RU" sz="1800" dirty="0" err="1"/>
              <a:t>Отримані</a:t>
            </a:r>
            <a:r>
              <a:rPr lang="ru-RU" sz="1800" dirty="0"/>
              <a:t> </a:t>
            </a:r>
            <a:r>
              <a:rPr lang="ru-RU" sz="1800" dirty="0" err="1"/>
              <a:t>гранули</a:t>
            </a:r>
            <a:r>
              <a:rPr lang="ru-RU" sz="1800" dirty="0"/>
              <a:t> </a:t>
            </a:r>
            <a:r>
              <a:rPr lang="ru-RU" sz="1800" dirty="0" err="1"/>
              <a:t>або</a:t>
            </a:r>
            <a:r>
              <a:rPr lang="ru-RU" sz="1800" dirty="0"/>
              <a:t> порошки </a:t>
            </a:r>
            <a:r>
              <a:rPr lang="ru-RU" sz="1800" dirty="0" err="1"/>
              <a:t>мають</a:t>
            </a:r>
            <a:r>
              <a:rPr lang="ru-RU" sz="1800" dirty="0"/>
              <a:t> </a:t>
            </a:r>
            <a:r>
              <a:rPr lang="ru-RU" sz="1800" dirty="0" err="1"/>
              <a:t>шорстку</a:t>
            </a:r>
            <a:r>
              <a:rPr lang="ru-RU" sz="1800" dirty="0"/>
              <a:t> </a:t>
            </a:r>
            <a:r>
              <a:rPr lang="ru-RU" sz="1800" dirty="0" err="1"/>
              <a:t>поверхню</a:t>
            </a:r>
            <a:r>
              <a:rPr lang="ru-RU" sz="1800" dirty="0"/>
              <a:t>; </a:t>
            </a:r>
            <a:r>
              <a:rPr lang="ru-RU" sz="1800" dirty="0" err="1"/>
              <a:t>це</a:t>
            </a:r>
            <a:r>
              <a:rPr lang="ru-RU" sz="1800" dirty="0"/>
              <a:t> </a:t>
            </a:r>
            <a:r>
              <a:rPr lang="ru-RU" sz="1800" dirty="0" err="1"/>
              <a:t>утруднює</a:t>
            </a:r>
            <a:r>
              <a:rPr lang="ru-RU" sz="1800" dirty="0"/>
              <a:t> </a:t>
            </a:r>
            <a:r>
              <a:rPr lang="ru-RU" sz="1800" dirty="0" err="1"/>
              <a:t>їх</a:t>
            </a:r>
            <a:r>
              <a:rPr lang="ru-RU" sz="1800" dirty="0"/>
              <a:t> </a:t>
            </a:r>
            <a:r>
              <a:rPr lang="ru-RU" sz="1800" dirty="0" err="1"/>
              <a:t>усмоктування</a:t>
            </a:r>
            <a:r>
              <a:rPr lang="ru-RU" sz="1800" dirty="0"/>
              <a:t> </a:t>
            </a:r>
            <a:r>
              <a:rPr lang="ru-RU" sz="1800" dirty="0" err="1"/>
              <a:t>із</a:t>
            </a:r>
            <a:r>
              <a:rPr lang="ru-RU" sz="1800" dirty="0"/>
              <a:t> </a:t>
            </a:r>
            <a:r>
              <a:rPr lang="ru-RU" sz="1800" dirty="0" err="1"/>
              <a:t>заван­тажувальної</a:t>
            </a:r>
            <a:r>
              <a:rPr lang="ru-RU" sz="1800" dirty="0"/>
              <a:t> </a:t>
            </a:r>
            <a:r>
              <a:rPr lang="ru-RU" sz="1800" dirty="0" err="1"/>
              <a:t>лійки</a:t>
            </a:r>
            <a:r>
              <a:rPr lang="ru-RU" sz="1800" dirty="0"/>
              <a:t> в </a:t>
            </a:r>
            <a:r>
              <a:rPr lang="ru-RU" sz="1800" dirty="0" err="1"/>
              <a:t>матричні</a:t>
            </a:r>
            <a:r>
              <a:rPr lang="ru-RU" sz="1800" dirty="0"/>
              <a:t> </a:t>
            </a:r>
            <a:r>
              <a:rPr lang="ru-RU" sz="1800" dirty="0" err="1"/>
              <a:t>гнізда</a:t>
            </a:r>
            <a:r>
              <a:rPr lang="ru-RU" sz="1800" dirty="0"/>
              <a:t>. </a:t>
            </a:r>
            <a:r>
              <a:rPr lang="ru-RU" sz="1800" dirty="0" err="1"/>
              <a:t>Крім</a:t>
            </a:r>
            <a:r>
              <a:rPr lang="ru-RU" sz="1800" dirty="0"/>
              <a:t> того, </a:t>
            </a:r>
            <a:r>
              <a:rPr lang="ru-RU" sz="1800" dirty="0" err="1"/>
              <a:t>гранули</a:t>
            </a:r>
            <a:r>
              <a:rPr lang="ru-RU" sz="1800" dirty="0"/>
              <a:t> </a:t>
            </a:r>
            <a:r>
              <a:rPr lang="ru-RU" sz="1800" dirty="0" err="1"/>
              <a:t>можуть</a:t>
            </a:r>
            <a:r>
              <a:rPr lang="ru-RU" sz="1800" dirty="0"/>
              <a:t> </a:t>
            </a:r>
            <a:r>
              <a:rPr lang="ru-RU" sz="1800" dirty="0" err="1"/>
              <a:t>прилипати</a:t>
            </a:r>
            <a:r>
              <a:rPr lang="ru-RU" sz="1800" dirty="0"/>
              <a:t> до </a:t>
            </a:r>
            <a:r>
              <a:rPr lang="ru-RU" sz="1800" dirty="0" err="1"/>
              <a:t>стінок</a:t>
            </a:r>
            <a:r>
              <a:rPr lang="ru-RU" sz="1800" dirty="0"/>
              <a:t> </a:t>
            </a:r>
            <a:r>
              <a:rPr lang="ru-RU" sz="1800" dirty="0" err="1"/>
              <a:t>матриці</a:t>
            </a:r>
            <a:r>
              <a:rPr lang="ru-RU" sz="1800" dirty="0"/>
              <a:t> і </a:t>
            </a:r>
            <a:r>
              <a:rPr lang="ru-RU" sz="1800" dirty="0" err="1"/>
              <a:t>пуансонів</a:t>
            </a:r>
            <a:r>
              <a:rPr lang="ru-RU" sz="1800" dirty="0"/>
              <a:t> </a:t>
            </a:r>
            <a:r>
              <a:rPr lang="ru-RU" sz="1800" dirty="0" err="1"/>
              <a:t>внаслідок</a:t>
            </a:r>
            <a:r>
              <a:rPr lang="ru-RU" sz="1800" dirty="0"/>
              <a:t> </a:t>
            </a:r>
            <a:r>
              <a:rPr lang="ru-RU" sz="1800" dirty="0" err="1"/>
              <a:t>тертя</a:t>
            </a:r>
            <a:r>
              <a:rPr lang="ru-RU" sz="1800" dirty="0"/>
              <a:t>, </a:t>
            </a:r>
            <a:r>
              <a:rPr lang="ru-RU" sz="1800" dirty="0" err="1"/>
              <a:t>що</a:t>
            </a:r>
            <a:r>
              <a:rPr lang="ru-RU" sz="1800" dirty="0"/>
              <a:t> </a:t>
            </a:r>
            <a:r>
              <a:rPr lang="ru-RU" sz="1800" dirty="0" err="1"/>
              <a:t>розвивається</a:t>
            </a:r>
            <a:r>
              <a:rPr lang="ru-RU" sz="1800" dirty="0"/>
              <a:t> в </a:t>
            </a:r>
            <a:r>
              <a:rPr lang="ru-RU" sz="1800" dirty="0" err="1"/>
              <a:t>контактних</a:t>
            </a:r>
            <a:r>
              <a:rPr lang="ru-RU" sz="1800" dirty="0"/>
              <a:t> зонах </a:t>
            </a:r>
            <a:r>
              <a:rPr lang="ru-RU" sz="1800" dirty="0" err="1"/>
              <a:t>частинок</a:t>
            </a:r>
            <a:r>
              <a:rPr lang="ru-RU" sz="1800" dirty="0"/>
              <a:t> </a:t>
            </a:r>
            <a:r>
              <a:rPr lang="ru-RU" sz="1800" dirty="0" err="1"/>
              <a:t>із</a:t>
            </a:r>
            <a:r>
              <a:rPr lang="ru-RU" sz="1800" dirty="0"/>
              <a:t> </a:t>
            </a:r>
            <a:r>
              <a:rPr lang="ru-RU" sz="1800" dirty="0" err="1"/>
              <a:t>прес-іструментом</a:t>
            </a:r>
            <a:r>
              <a:rPr lang="ru-RU" sz="1800" dirty="0"/>
              <a:t> </a:t>
            </a:r>
            <a:r>
              <a:rPr lang="ru-RU" sz="1800" dirty="0" err="1"/>
              <a:t>таблеткової</a:t>
            </a:r>
            <a:r>
              <a:rPr lang="ru-RU" sz="1800" dirty="0"/>
              <a:t> </a:t>
            </a:r>
            <a:r>
              <a:rPr lang="ru-RU" sz="1800" dirty="0" err="1"/>
              <a:t>машини</a:t>
            </a:r>
            <a:r>
              <a:rPr lang="ru-RU" sz="1800" dirty="0"/>
              <a:t>. Для </a:t>
            </a:r>
            <a:r>
              <a:rPr lang="ru-RU" sz="1800" dirty="0" err="1"/>
              <a:t>зняття</a:t>
            </a:r>
            <a:r>
              <a:rPr lang="ru-RU" sz="1800" dirty="0"/>
              <a:t> </a:t>
            </a:r>
            <a:r>
              <a:rPr lang="ru-RU" sz="1800" dirty="0" err="1"/>
              <a:t>або</a:t>
            </a:r>
            <a:r>
              <a:rPr lang="ru-RU" sz="1800" dirty="0"/>
              <a:t> </a:t>
            </a:r>
            <a:r>
              <a:rPr lang="ru-RU" sz="1800" dirty="0" err="1"/>
              <a:t>зменшення</a:t>
            </a:r>
            <a:r>
              <a:rPr lang="ru-RU" sz="1800" dirty="0"/>
              <a:t> </a:t>
            </a:r>
            <a:r>
              <a:rPr lang="ru-RU" sz="1800" dirty="0" err="1"/>
              <a:t>цих</a:t>
            </a:r>
            <a:r>
              <a:rPr lang="ru-RU" sz="1800" dirty="0"/>
              <a:t> </a:t>
            </a:r>
            <a:r>
              <a:rPr lang="ru-RU" sz="1800" dirty="0" err="1"/>
              <a:t>небажаних</a:t>
            </a:r>
            <a:r>
              <a:rPr lang="ru-RU" sz="1800" dirty="0"/>
              <a:t> </a:t>
            </a:r>
            <a:r>
              <a:rPr lang="ru-RU" sz="1800" dirty="0" err="1"/>
              <a:t>явищ</a:t>
            </a:r>
            <a:r>
              <a:rPr lang="ru-RU" sz="1800" dirty="0"/>
              <a:t> </a:t>
            </a:r>
            <a:r>
              <a:rPr lang="ru-RU" sz="1800" dirty="0" err="1"/>
              <a:t>застосовують</a:t>
            </a:r>
            <a:r>
              <a:rPr lang="ru-RU" sz="1800" dirty="0"/>
              <a:t> </a:t>
            </a:r>
            <a:r>
              <a:rPr lang="ru-RU" sz="1800" dirty="0" err="1"/>
              <a:t>антифрикційні</a:t>
            </a:r>
            <a:r>
              <a:rPr lang="ru-RU" sz="1800" dirty="0"/>
              <a:t> </a:t>
            </a:r>
            <a:r>
              <a:rPr lang="ru-RU" sz="1800" dirty="0" err="1"/>
              <a:t>речовини</a:t>
            </a:r>
            <a:r>
              <a:rPr lang="ru-RU" sz="1800" dirty="0"/>
              <a:t>, </a:t>
            </a:r>
            <a:r>
              <a:rPr lang="ru-RU" sz="1800" dirty="0" err="1"/>
              <a:t>подані</a:t>
            </a:r>
            <a:r>
              <a:rPr lang="ru-RU" sz="1800" dirty="0"/>
              <a:t> </a:t>
            </a:r>
            <a:r>
              <a:rPr lang="ru-RU" sz="1800" dirty="0" err="1"/>
              <a:t>групою</a:t>
            </a:r>
            <a:r>
              <a:rPr lang="ru-RU" sz="1800" dirty="0"/>
              <a:t> </a:t>
            </a:r>
            <a:r>
              <a:rPr lang="ru-RU" sz="1800" dirty="0" err="1"/>
              <a:t>ковзних</a:t>
            </a:r>
            <a:r>
              <a:rPr lang="ru-RU" sz="1800" dirty="0"/>
              <a:t> і </a:t>
            </a:r>
            <a:r>
              <a:rPr lang="ru-RU" sz="1800" dirty="0" err="1"/>
              <a:t>змащувальних</a:t>
            </a:r>
            <a:r>
              <a:rPr lang="ru-RU" sz="1800" dirty="0" smtClean="0"/>
              <a:t>.</a:t>
            </a:r>
          </a:p>
          <a:p>
            <a:pPr marL="0" indent="0">
              <a:buNone/>
            </a:pPr>
            <a:r>
              <a:rPr lang="ru-RU" sz="1800" dirty="0" err="1"/>
              <a:t>Ковзні</a:t>
            </a:r>
            <a:r>
              <a:rPr lang="ru-RU" sz="1800" dirty="0"/>
              <a:t> </a:t>
            </a:r>
            <a:r>
              <a:rPr lang="ru-RU" sz="1800" dirty="0" err="1"/>
              <a:t>речовини</a:t>
            </a:r>
            <a:r>
              <a:rPr lang="ru-RU" sz="1800" dirty="0"/>
              <a:t>, </a:t>
            </a:r>
            <a:r>
              <a:rPr lang="ru-RU" sz="1800" dirty="0" err="1"/>
              <a:t>адсорбуючись</a:t>
            </a:r>
            <a:r>
              <a:rPr lang="ru-RU" sz="1800" dirty="0"/>
              <a:t> на </a:t>
            </a:r>
            <a:r>
              <a:rPr lang="ru-RU" sz="1800" dirty="0" err="1"/>
              <a:t>поверхні</a:t>
            </a:r>
            <a:r>
              <a:rPr lang="ru-RU" sz="1800" dirty="0"/>
              <a:t> </a:t>
            </a:r>
            <a:r>
              <a:rPr lang="ru-RU" sz="1800" dirty="0" err="1"/>
              <a:t>частинок</a:t>
            </a:r>
            <a:r>
              <a:rPr lang="ru-RU" sz="1800" dirty="0"/>
              <a:t> (гранул) </a:t>
            </a:r>
            <a:r>
              <a:rPr lang="ru-RU" sz="1800" dirty="0" err="1"/>
              <a:t>усувають</a:t>
            </a:r>
            <a:r>
              <a:rPr lang="ru-RU" sz="1800" dirty="0"/>
              <a:t> </a:t>
            </a:r>
            <a:r>
              <a:rPr lang="ru-RU" sz="1800" dirty="0" err="1"/>
              <a:t>або</a:t>
            </a:r>
            <a:r>
              <a:rPr lang="ru-RU" sz="1800" dirty="0"/>
              <a:t> </a:t>
            </a:r>
            <a:r>
              <a:rPr lang="ru-RU" sz="1800" dirty="0" err="1"/>
              <a:t>зменшують</a:t>
            </a:r>
            <a:r>
              <a:rPr lang="ru-RU" sz="1800" dirty="0"/>
              <a:t> </a:t>
            </a:r>
            <a:r>
              <a:rPr lang="ru-RU" sz="1800" dirty="0" err="1"/>
              <a:t>їхню</a:t>
            </a:r>
            <a:r>
              <a:rPr lang="ru-RU" sz="1800" dirty="0"/>
              <a:t> </a:t>
            </a:r>
            <a:r>
              <a:rPr lang="ru-RU" sz="1800" dirty="0" err="1"/>
              <a:t>шорсткість</a:t>
            </a:r>
            <a:r>
              <a:rPr lang="ru-RU" sz="1800" dirty="0"/>
              <a:t> і </a:t>
            </a:r>
            <a:r>
              <a:rPr lang="ru-RU" sz="1800" dirty="0" err="1"/>
              <a:t>тим</a:t>
            </a:r>
            <a:r>
              <a:rPr lang="ru-RU" sz="1800" dirty="0"/>
              <a:t> самим </a:t>
            </a:r>
            <a:r>
              <a:rPr lang="ru-RU" sz="1800" dirty="0" err="1"/>
              <a:t>підвищують</a:t>
            </a:r>
            <a:r>
              <a:rPr lang="ru-RU" sz="1800" dirty="0"/>
              <a:t> </a:t>
            </a:r>
            <a:r>
              <a:rPr lang="ru-RU" sz="1800" dirty="0" err="1"/>
              <a:t>їхню</a:t>
            </a:r>
            <a:r>
              <a:rPr lang="ru-RU" sz="1800" dirty="0"/>
              <a:t> </a:t>
            </a:r>
            <a:r>
              <a:rPr lang="ru-RU" sz="1800" dirty="0" err="1"/>
              <a:t>плинність</a:t>
            </a:r>
            <a:r>
              <a:rPr lang="ru-RU" sz="1800" dirty="0"/>
              <a:t> (</a:t>
            </a:r>
            <a:r>
              <a:rPr lang="ru-RU" sz="1800" dirty="0" err="1"/>
              <a:t>сипкість</a:t>
            </a:r>
            <a:r>
              <a:rPr lang="ru-RU" sz="1800" dirty="0"/>
              <a:t>). </a:t>
            </a:r>
            <a:r>
              <a:rPr lang="ru-RU" sz="1800" dirty="0" err="1"/>
              <a:t>Найбільшу</a:t>
            </a:r>
            <a:r>
              <a:rPr lang="ru-RU" sz="1800" dirty="0"/>
              <a:t> </a:t>
            </a:r>
            <a:r>
              <a:rPr lang="ru-RU" sz="1800" dirty="0" err="1"/>
              <a:t>ефективність</a:t>
            </a:r>
            <a:r>
              <a:rPr lang="ru-RU" sz="1800" dirty="0"/>
              <a:t> </a:t>
            </a:r>
            <a:r>
              <a:rPr lang="ru-RU" sz="1800" dirty="0" err="1"/>
              <a:t>ковзання</a:t>
            </a:r>
            <a:r>
              <a:rPr lang="ru-RU" sz="1800" dirty="0"/>
              <a:t> </a:t>
            </a:r>
            <a:r>
              <a:rPr lang="ru-RU" sz="1800" dirty="0" err="1"/>
              <a:t>мають</a:t>
            </a:r>
            <a:r>
              <a:rPr lang="ru-RU" sz="1800" dirty="0"/>
              <a:t> </a:t>
            </a:r>
            <a:r>
              <a:rPr lang="ru-RU" sz="1800" dirty="0" err="1"/>
              <a:t>частинки</a:t>
            </a:r>
            <a:r>
              <a:rPr lang="ru-RU" sz="1800" dirty="0"/>
              <a:t> </a:t>
            </a:r>
            <a:r>
              <a:rPr lang="ru-RU" sz="1800" dirty="0" err="1"/>
              <a:t>сферичної</a:t>
            </a:r>
            <a:r>
              <a:rPr lang="ru-RU" sz="1800" dirty="0"/>
              <a:t> </a:t>
            </a:r>
            <a:r>
              <a:rPr lang="ru-RU" sz="1800" dirty="0" err="1"/>
              <a:t>форми</a:t>
            </a:r>
            <a:r>
              <a:rPr lang="ru-RU" sz="1800" dirty="0" smtClean="0"/>
              <a:t>.</a:t>
            </a:r>
          </a:p>
          <a:p>
            <a:pPr marL="0" indent="0">
              <a:buNone/>
            </a:pPr>
            <a:endParaRPr lang="ru-RU" sz="1800" dirty="0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4927348"/>
            <a:ext cx="2733675" cy="166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644840" y="4922382"/>
            <a:ext cx="18129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dirty="0" smtClean="0"/>
              <a:t>Тальк</a:t>
            </a:r>
            <a:endParaRPr lang="ru-RU" dirty="0"/>
          </a:p>
        </p:txBody>
      </p:sp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8104" y="4776063"/>
            <a:ext cx="2522040" cy="17366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6228184" y="6512731"/>
            <a:ext cx="22340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dirty="0" smtClean="0"/>
              <a:t>Аеросил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8062093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3528" y="548680"/>
            <a:ext cx="8229600" cy="4525963"/>
          </a:xfrm>
        </p:spPr>
        <p:txBody>
          <a:bodyPr>
            <a:normAutofit/>
          </a:bodyPr>
          <a:lstStyle/>
          <a:p>
            <a:pPr marL="0" lvl="0" indent="0">
              <a:buNone/>
            </a:pPr>
            <a:r>
              <a:rPr lang="ru-RU" sz="1800" b="1" dirty="0" err="1"/>
              <a:t>Змащувальні</a:t>
            </a:r>
            <a:r>
              <a:rPr lang="ru-RU" sz="1800" b="1" dirty="0"/>
              <a:t> </a:t>
            </a:r>
            <a:r>
              <a:rPr lang="ru-RU" sz="1800" b="1" dirty="0" err="1"/>
              <a:t>речовини</a:t>
            </a:r>
            <a:r>
              <a:rPr lang="ru-RU" sz="1800" b="1" dirty="0"/>
              <a:t> </a:t>
            </a:r>
            <a:r>
              <a:rPr lang="ru-RU" sz="1800" dirty="0" err="1"/>
              <a:t>полегшують</a:t>
            </a:r>
            <a:r>
              <a:rPr lang="ru-RU" sz="1800" dirty="0"/>
              <a:t> </a:t>
            </a:r>
            <a:r>
              <a:rPr lang="ru-RU" sz="1800" dirty="0" err="1"/>
              <a:t>виштовхування</a:t>
            </a:r>
            <a:r>
              <a:rPr lang="ru-RU" sz="1800" dirty="0"/>
              <a:t> таблеток </a:t>
            </a:r>
            <a:r>
              <a:rPr lang="ru-RU" sz="1800" dirty="0" err="1"/>
              <a:t>із</a:t>
            </a:r>
            <a:r>
              <a:rPr lang="ru-RU" sz="1800" dirty="0"/>
              <a:t> </a:t>
            </a:r>
            <a:r>
              <a:rPr lang="ru-RU" sz="1800" dirty="0" err="1"/>
              <a:t>матриці</a:t>
            </a:r>
            <a:r>
              <a:rPr lang="ru-RU" sz="1800" dirty="0"/>
              <a:t>. </a:t>
            </a:r>
            <a:r>
              <a:rPr lang="ru-RU" sz="1800" dirty="0" err="1"/>
              <a:t>Інакше</a:t>
            </a:r>
            <a:r>
              <a:rPr lang="ru-RU" sz="1800" dirty="0"/>
              <a:t> </a:t>
            </a:r>
            <a:r>
              <a:rPr lang="ru-RU" sz="1800" dirty="0" err="1"/>
              <a:t>їх</a:t>
            </a:r>
            <a:r>
              <a:rPr lang="ru-RU" sz="1800" dirty="0"/>
              <a:t> </a:t>
            </a:r>
            <a:r>
              <a:rPr lang="ru-RU" sz="1800" dirty="0" err="1"/>
              <a:t>називають</a:t>
            </a:r>
            <a:r>
              <a:rPr lang="ru-RU" sz="1800" dirty="0"/>
              <a:t> </a:t>
            </a:r>
            <a:r>
              <a:rPr lang="ru-RU" sz="1800" dirty="0" err="1"/>
              <a:t>антиадгезійними</a:t>
            </a:r>
            <a:r>
              <a:rPr lang="ru-RU" sz="1800" dirty="0"/>
              <a:t>, </a:t>
            </a:r>
            <a:r>
              <a:rPr lang="ru-RU" sz="1800" dirty="0" err="1"/>
              <a:t>або</a:t>
            </a:r>
            <a:r>
              <a:rPr lang="ru-RU" sz="1800" dirty="0"/>
              <a:t> </a:t>
            </a:r>
            <a:r>
              <a:rPr lang="ru-RU" sz="1800" dirty="0" err="1"/>
              <a:t>протисклеювальними</a:t>
            </a:r>
            <a:r>
              <a:rPr lang="ru-RU" sz="1800" dirty="0"/>
              <a:t> </a:t>
            </a:r>
            <a:r>
              <a:rPr lang="ru-RU" sz="1800" dirty="0" err="1"/>
              <a:t>речовинами.Вони</a:t>
            </a:r>
            <a:r>
              <a:rPr lang="ru-RU" sz="1800" dirty="0"/>
              <a:t> не </a:t>
            </a:r>
            <a:r>
              <a:rPr lang="ru-RU" sz="1800" dirty="0" err="1"/>
              <a:t>тільки</a:t>
            </a:r>
            <a:r>
              <a:rPr lang="ru-RU" sz="1800" dirty="0"/>
              <a:t> </a:t>
            </a:r>
            <a:r>
              <a:rPr lang="ru-RU" sz="1800" dirty="0" err="1"/>
              <a:t>зменшують</a:t>
            </a:r>
            <a:r>
              <a:rPr lang="ru-RU" sz="1800" dirty="0"/>
              <a:t> </a:t>
            </a:r>
            <a:r>
              <a:rPr lang="ru-RU" sz="1800" dirty="0" err="1"/>
              <a:t>тертя</a:t>
            </a:r>
            <a:r>
              <a:rPr lang="ru-RU" sz="1800" dirty="0"/>
              <a:t> на </a:t>
            </a:r>
            <a:r>
              <a:rPr lang="ru-RU" sz="1800" dirty="0" err="1"/>
              <a:t>контактних</a:t>
            </a:r>
            <a:r>
              <a:rPr lang="ru-RU" sz="1800" dirty="0"/>
              <a:t> </a:t>
            </a:r>
            <a:r>
              <a:rPr lang="ru-RU" sz="1800" dirty="0" err="1"/>
              <a:t>ділянках</a:t>
            </a:r>
            <a:r>
              <a:rPr lang="ru-RU" sz="1800" dirty="0"/>
              <a:t>, але </a:t>
            </a:r>
            <a:r>
              <a:rPr lang="ru-RU" sz="1800" dirty="0" err="1"/>
              <a:t>значно</a:t>
            </a:r>
            <a:r>
              <a:rPr lang="ru-RU" sz="1800" dirty="0"/>
              <a:t> </a:t>
            </a:r>
            <a:r>
              <a:rPr lang="ru-RU" sz="1800" dirty="0" err="1"/>
              <a:t>полегшують</a:t>
            </a:r>
            <a:r>
              <a:rPr lang="ru-RU" sz="1800" dirty="0"/>
              <a:t> </a:t>
            </a:r>
            <a:r>
              <a:rPr lang="ru-RU" sz="1800" dirty="0" err="1"/>
              <a:t>деформацію</a:t>
            </a:r>
            <a:r>
              <a:rPr lang="ru-RU" sz="1800" dirty="0"/>
              <a:t> </a:t>
            </a:r>
            <a:r>
              <a:rPr lang="ru-RU" sz="1800" dirty="0" err="1"/>
              <a:t>частинок</a:t>
            </a:r>
            <a:r>
              <a:rPr lang="ru-RU" sz="1800" dirty="0"/>
              <a:t> </a:t>
            </a:r>
            <a:r>
              <a:rPr lang="ru-RU" sz="1800" dirty="0" err="1"/>
              <a:t>унаслідок</a:t>
            </a:r>
            <a:r>
              <a:rPr lang="ru-RU" sz="1800" dirty="0"/>
              <a:t> </a:t>
            </a:r>
            <a:r>
              <a:rPr lang="ru-RU" sz="1800" dirty="0" err="1"/>
              <a:t>адсорбційного</a:t>
            </a:r>
            <a:r>
              <a:rPr lang="ru-RU" sz="1800" dirty="0"/>
              <a:t> </a:t>
            </a:r>
            <a:r>
              <a:rPr lang="ru-RU" sz="1800" dirty="0" err="1"/>
              <a:t>зниження</a:t>
            </a:r>
            <a:r>
              <a:rPr lang="ru-RU" sz="1800" dirty="0"/>
              <a:t> </a:t>
            </a:r>
            <a:r>
              <a:rPr lang="ru-RU" sz="1800" dirty="0" err="1"/>
              <a:t>їхньої</a:t>
            </a:r>
            <a:r>
              <a:rPr lang="ru-RU" sz="1800" dirty="0"/>
              <a:t> </a:t>
            </a:r>
            <a:r>
              <a:rPr lang="ru-RU" sz="1800" dirty="0" err="1"/>
              <a:t>міцності</a:t>
            </a:r>
            <a:r>
              <a:rPr lang="ru-RU" sz="1800" dirty="0"/>
              <a:t>.</a:t>
            </a:r>
          </a:p>
          <a:p>
            <a:pPr marL="0" indent="0">
              <a:buNone/>
            </a:pPr>
            <a:r>
              <a:rPr lang="ru-RU" sz="1800" b="1" dirty="0" err="1"/>
              <a:t>Барвники</a:t>
            </a:r>
            <a:r>
              <a:rPr lang="ru-RU" sz="1800" b="1" dirty="0"/>
              <a:t> </a:t>
            </a:r>
            <a:r>
              <a:rPr lang="ru-RU" sz="1800" dirty="0" err="1"/>
              <a:t>уводять</a:t>
            </a:r>
            <a:r>
              <a:rPr lang="ru-RU" sz="1800" dirty="0"/>
              <a:t> до складу таблеток </a:t>
            </a:r>
            <a:r>
              <a:rPr lang="ru-RU" sz="1800" dirty="0" err="1"/>
              <a:t>насамперед</a:t>
            </a:r>
            <a:r>
              <a:rPr lang="ru-RU" sz="1800" dirty="0"/>
              <a:t> з метою </a:t>
            </a:r>
            <a:r>
              <a:rPr lang="ru-RU" sz="1800" dirty="0" err="1"/>
              <a:t>на­дання</a:t>
            </a:r>
            <a:r>
              <a:rPr lang="ru-RU" sz="1800" dirty="0"/>
              <a:t> </a:t>
            </a:r>
            <a:r>
              <a:rPr lang="ru-RU" sz="1800" dirty="0" err="1"/>
              <a:t>їм</a:t>
            </a:r>
            <a:r>
              <a:rPr lang="ru-RU" sz="1800" dirty="0"/>
              <a:t> товарного </a:t>
            </a:r>
            <a:r>
              <a:rPr lang="ru-RU" sz="1800" dirty="0" err="1"/>
              <a:t>вигляду</a:t>
            </a:r>
            <a:r>
              <a:rPr lang="ru-RU" sz="1800" dirty="0"/>
              <a:t>, </a:t>
            </a:r>
            <a:r>
              <a:rPr lang="ru-RU" sz="1800" dirty="0" err="1"/>
              <a:t>позначення</a:t>
            </a:r>
            <a:r>
              <a:rPr lang="ru-RU" sz="1800" dirty="0"/>
              <a:t> </a:t>
            </a:r>
            <a:r>
              <a:rPr lang="ru-RU" sz="1800" dirty="0" err="1"/>
              <a:t>терапевтичної</a:t>
            </a:r>
            <a:r>
              <a:rPr lang="ru-RU" sz="1800" dirty="0"/>
              <a:t> </a:t>
            </a:r>
            <a:r>
              <a:rPr lang="ru-RU" sz="1800" dirty="0" err="1"/>
              <a:t>групи</a:t>
            </a:r>
            <a:r>
              <a:rPr lang="ru-RU" sz="1800" dirty="0"/>
              <a:t> </a:t>
            </a:r>
            <a:r>
              <a:rPr lang="ru-RU" sz="1800" dirty="0" err="1"/>
              <a:t>лікарських</a:t>
            </a:r>
            <a:r>
              <a:rPr lang="ru-RU" sz="1800" dirty="0"/>
              <a:t> </a:t>
            </a:r>
            <a:r>
              <a:rPr lang="ru-RU" sz="1800" dirty="0" err="1"/>
              <a:t>речовин</a:t>
            </a:r>
            <a:r>
              <a:rPr lang="ru-RU" sz="1800" dirty="0"/>
              <a:t>, </a:t>
            </a:r>
            <a:r>
              <a:rPr lang="ru-RU" sz="1800" dirty="0" err="1"/>
              <a:t>наприклад</a:t>
            </a:r>
            <a:r>
              <a:rPr lang="ru-RU" sz="1800" dirty="0"/>
              <a:t>, </a:t>
            </a:r>
            <a:r>
              <a:rPr lang="ru-RU" sz="1800" dirty="0" err="1"/>
              <a:t>снодійних</a:t>
            </a:r>
            <a:r>
              <a:rPr lang="ru-RU" sz="1800" dirty="0"/>
              <a:t>, </a:t>
            </a:r>
            <a:r>
              <a:rPr lang="ru-RU" sz="1800" dirty="0" err="1"/>
              <a:t>отруйних</a:t>
            </a:r>
            <a:r>
              <a:rPr lang="ru-RU" sz="1800" dirty="0"/>
              <a:t>. </a:t>
            </a:r>
            <a:r>
              <a:rPr lang="ru-RU" sz="1800" dirty="0" err="1"/>
              <a:t>Крім</a:t>
            </a:r>
            <a:r>
              <a:rPr lang="ru-RU" sz="1800" dirty="0"/>
              <a:t> того, </a:t>
            </a:r>
            <a:r>
              <a:rPr lang="ru-RU" sz="1800" dirty="0" err="1"/>
              <a:t>деякі</a:t>
            </a:r>
            <a:r>
              <a:rPr lang="ru-RU" sz="1800" dirty="0"/>
              <a:t> </a:t>
            </a:r>
            <a:r>
              <a:rPr lang="ru-RU" sz="1800" dirty="0" err="1"/>
              <a:t>барвники</a:t>
            </a:r>
            <a:r>
              <a:rPr lang="ru-RU" sz="1800" dirty="0"/>
              <a:t> є </a:t>
            </a:r>
            <a:r>
              <a:rPr lang="ru-RU" sz="1800" dirty="0" err="1"/>
              <a:t>стабілізаторами</a:t>
            </a:r>
            <a:r>
              <a:rPr lang="ru-RU" sz="1800" dirty="0"/>
              <a:t> </a:t>
            </a:r>
            <a:r>
              <a:rPr lang="ru-RU" sz="1800" dirty="0" err="1"/>
              <a:t>світлочутливих</a:t>
            </a:r>
            <a:r>
              <a:rPr lang="ru-RU" sz="1800" dirty="0"/>
              <a:t> </a:t>
            </a:r>
            <a:r>
              <a:rPr lang="ru-RU" sz="1800" dirty="0" err="1"/>
              <a:t>лікарських</a:t>
            </a:r>
            <a:r>
              <a:rPr lang="ru-RU" sz="1800" dirty="0"/>
              <a:t> </a:t>
            </a:r>
            <a:r>
              <a:rPr lang="ru-RU" sz="1800" dirty="0" err="1"/>
              <a:t>речовин</a:t>
            </a:r>
            <a:r>
              <a:rPr lang="ru-RU" sz="1800" dirty="0"/>
              <a:t>.</a:t>
            </a:r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609" y="3356992"/>
            <a:ext cx="3676650" cy="1247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547664" y="4838429"/>
            <a:ext cx="21602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dirty="0" err="1" smtClean="0"/>
              <a:t>Тропеолін</a:t>
            </a:r>
            <a:endParaRPr lang="ru-RU" dirty="0"/>
          </a:p>
        </p:txBody>
      </p:sp>
      <p:pic>
        <p:nvPicPr>
          <p:cNvPr id="9220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0072" y="3356992"/>
            <a:ext cx="2520280" cy="20045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6012160" y="5796582"/>
            <a:ext cx="21602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dirty="0" smtClean="0"/>
              <a:t>Еозин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7359017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uk-UA" dirty="0" smtClean="0"/>
              <a:t>Технологічний процес виробництва таблеток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257800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sz="1800" b="1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Пряме</a:t>
            </a:r>
            <a:r>
              <a:rPr lang="ru-RU" sz="18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ru-RU" sz="1800" b="1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пресування</a:t>
            </a:r>
            <a:r>
              <a:rPr lang="ru-RU" sz="18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ru-RU" sz="1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— </a:t>
            </a:r>
            <a:r>
              <a:rPr lang="ru-RU" sz="18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це</a:t>
            </a:r>
            <a:r>
              <a:rPr lang="ru-RU" sz="1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ru-RU" sz="18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сукупність</a:t>
            </a:r>
            <a:r>
              <a:rPr lang="ru-RU" sz="1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ru-RU" sz="18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різних</a:t>
            </a:r>
            <a:r>
              <a:rPr lang="ru-RU" sz="1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ru-RU" sz="18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технологічних</a:t>
            </a:r>
            <a:r>
              <a:rPr lang="ru-RU" sz="1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ru-RU" sz="18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заходів</a:t>
            </a:r>
            <a:r>
              <a:rPr lang="ru-RU" sz="1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, </a:t>
            </a:r>
            <a:r>
              <a:rPr lang="ru-RU" sz="18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що</a:t>
            </a:r>
            <a:r>
              <a:rPr lang="ru-RU" sz="1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ru-RU" sz="18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дозволяють</a:t>
            </a:r>
            <a:r>
              <a:rPr lang="ru-RU" sz="1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ru-RU" sz="18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поліпшити</a:t>
            </a:r>
            <a:r>
              <a:rPr lang="ru-RU" sz="1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ru-RU" sz="18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основні</a:t>
            </a:r>
            <a:r>
              <a:rPr lang="ru-RU" sz="1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ru-RU" sz="18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технологічні</a:t>
            </a:r>
            <a:r>
              <a:rPr lang="ru-RU" sz="1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ru-RU" sz="18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властивос­ті</a:t>
            </a:r>
            <a:r>
              <a:rPr lang="ru-RU" sz="1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ru-RU" sz="18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таблетованого</a:t>
            </a:r>
            <a:r>
              <a:rPr lang="ru-RU" sz="1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ru-RU" sz="18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матеріалу</a:t>
            </a:r>
            <a:r>
              <a:rPr lang="ru-RU" sz="1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: </a:t>
            </a:r>
            <a:r>
              <a:rPr lang="ru-RU" sz="18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сипкість</a:t>
            </a:r>
            <a:r>
              <a:rPr lang="ru-RU" sz="1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і </a:t>
            </a:r>
            <a:r>
              <a:rPr lang="ru-RU" sz="180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спресовуваність</a:t>
            </a:r>
            <a:r>
              <a:rPr lang="ru-RU" sz="18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ru-RU" sz="1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— і </a:t>
            </a:r>
            <a:r>
              <a:rPr lang="ru-RU" sz="18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одержати</a:t>
            </a:r>
            <a:r>
              <a:rPr lang="ru-RU" sz="1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, </a:t>
            </a:r>
            <a:r>
              <a:rPr lang="ru-RU" sz="18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з </a:t>
            </a:r>
            <a:r>
              <a:rPr lang="ru-RU" sz="18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нього</a:t>
            </a:r>
            <a:r>
              <a:rPr lang="ru-RU" sz="1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таблетки, </a:t>
            </a:r>
            <a:r>
              <a:rPr lang="ru-RU" sz="18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минаючи</a:t>
            </a:r>
            <a:r>
              <a:rPr lang="ru-RU" sz="1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ru-RU" sz="180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стадії</a:t>
            </a:r>
            <a:r>
              <a:rPr lang="ru-RU" sz="18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ru-RU" sz="18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грануляції</a:t>
            </a:r>
            <a:r>
              <a:rPr lang="ru-RU" sz="18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.</a:t>
            </a:r>
          </a:p>
          <a:p>
            <a:r>
              <a:rPr lang="ru-RU" sz="1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На </a:t>
            </a:r>
            <a:r>
              <a:rPr lang="ru-RU" sz="18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сьогодні</a:t>
            </a:r>
            <a:r>
              <a:rPr lang="ru-RU" sz="1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ru-RU" sz="18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таблетування</a:t>
            </a:r>
            <a:r>
              <a:rPr lang="ru-RU" sz="1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без </a:t>
            </a:r>
            <a:r>
              <a:rPr lang="ru-RU" sz="18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грануляції</a:t>
            </a:r>
            <a:r>
              <a:rPr lang="ru-RU" sz="1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ru-RU" sz="18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здійснюється</a:t>
            </a:r>
            <a:r>
              <a:rPr lang="ru-RU" sz="1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:</a:t>
            </a:r>
          </a:p>
          <a:p>
            <a:pPr marL="0" indent="0">
              <a:buNone/>
            </a:pPr>
            <a:r>
              <a:rPr lang="ru-RU" sz="18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        1</a:t>
            </a:r>
            <a:r>
              <a:rPr lang="ru-RU" sz="1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) </a:t>
            </a:r>
            <a:r>
              <a:rPr lang="ru-RU" sz="18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із</a:t>
            </a:r>
            <a:r>
              <a:rPr lang="ru-RU" sz="1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ru-RU" sz="18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додаванням</a:t>
            </a:r>
            <a:r>
              <a:rPr lang="ru-RU" sz="1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ru-RU" sz="18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допоміжних</a:t>
            </a:r>
            <a:r>
              <a:rPr lang="ru-RU" sz="1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ru-RU" sz="18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речовин</a:t>
            </a:r>
            <a:r>
              <a:rPr lang="ru-RU" sz="1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, </a:t>
            </a:r>
            <a:r>
              <a:rPr lang="ru-RU" sz="18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які</a:t>
            </a:r>
            <a:r>
              <a:rPr lang="ru-RU" sz="1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ru-RU" sz="180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покращують</a:t>
            </a:r>
            <a:r>
              <a:rPr lang="ru-RU" sz="18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ru-RU" sz="18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техно­логічні</a:t>
            </a:r>
            <a:r>
              <a:rPr lang="ru-RU" sz="1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ru-RU" sz="18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властивості</a:t>
            </a:r>
            <a:r>
              <a:rPr lang="ru-RU" sz="1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ru-RU" sz="18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матеріалу</a:t>
            </a:r>
            <a:r>
              <a:rPr lang="ru-RU" sz="1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;</a:t>
            </a:r>
          </a:p>
          <a:p>
            <a:pPr marL="0" indent="0">
              <a:buNone/>
            </a:pPr>
            <a:r>
              <a:rPr lang="ru-RU" sz="18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        2</a:t>
            </a:r>
            <a:r>
              <a:rPr lang="ru-RU" sz="1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) </a:t>
            </a:r>
            <a:r>
              <a:rPr lang="ru-RU" sz="18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примусовою</a:t>
            </a:r>
            <a:r>
              <a:rPr lang="ru-RU" sz="1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подачею </a:t>
            </a:r>
            <a:r>
              <a:rPr lang="ru-RU" sz="18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таблетованого</a:t>
            </a:r>
            <a:r>
              <a:rPr lang="ru-RU" sz="1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ru-RU" sz="18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матеріалу</a:t>
            </a:r>
            <a:r>
              <a:rPr lang="ru-RU" sz="1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ru-RU" sz="18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із</a:t>
            </a:r>
            <a:r>
              <a:rPr lang="ru-RU" sz="1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ru-RU" sz="180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завантажу</a:t>
            </a:r>
            <a:r>
              <a:rPr lang="ru-RU" sz="18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-вального </a:t>
            </a:r>
            <a:r>
              <a:rPr lang="ru-RU" sz="1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бункера </a:t>
            </a:r>
            <a:r>
              <a:rPr lang="ru-RU" sz="18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таблеткової</a:t>
            </a:r>
            <a:r>
              <a:rPr lang="ru-RU" sz="1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ru-RU" sz="18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машини</a:t>
            </a:r>
            <a:r>
              <a:rPr lang="ru-RU" sz="1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в </a:t>
            </a:r>
            <a:r>
              <a:rPr lang="ru-RU" sz="18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матрицю</a:t>
            </a:r>
            <a:r>
              <a:rPr lang="ru-RU" sz="1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; ,</a:t>
            </a:r>
          </a:p>
          <a:p>
            <a:pPr marL="0" indent="0">
              <a:buNone/>
            </a:pPr>
            <a:r>
              <a:rPr lang="ru-RU" sz="18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        3</a:t>
            </a:r>
            <a:r>
              <a:rPr lang="ru-RU" sz="1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) </a:t>
            </a:r>
            <a:r>
              <a:rPr lang="ru-RU" sz="18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із</a:t>
            </a:r>
            <a:r>
              <a:rPr lang="ru-RU" sz="1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ru-RU" sz="18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попередньою</a:t>
            </a:r>
            <a:r>
              <a:rPr lang="ru-RU" sz="1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ru-RU" sz="18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спрямованою</a:t>
            </a:r>
            <a:r>
              <a:rPr lang="ru-RU" sz="1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ru-RU" sz="18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кристалізацією</a:t>
            </a:r>
            <a:r>
              <a:rPr lang="ru-RU" sz="1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ru-RU" sz="18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спресовуваних</a:t>
            </a:r>
            <a:r>
              <a:rPr lang="ru-RU" sz="1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ru-RU" sz="180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речовин</a:t>
            </a:r>
            <a:endParaRPr lang="ru-RU" sz="1800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0" indent="0">
              <a:buNone/>
            </a:pPr>
            <a:r>
              <a:rPr lang="ru-RU" sz="18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Технологія</a:t>
            </a:r>
            <a:r>
              <a:rPr lang="ru-RU" sz="1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ru-RU" sz="18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виготовлення</a:t>
            </a:r>
            <a:r>
              <a:rPr lang="ru-RU" sz="1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таблеток </a:t>
            </a:r>
            <a:r>
              <a:rPr lang="ru-RU" sz="18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полягає</a:t>
            </a:r>
            <a:r>
              <a:rPr lang="ru-RU" sz="1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в тому, </a:t>
            </a:r>
            <a:r>
              <a:rPr lang="ru-RU" sz="18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що</a:t>
            </a:r>
            <a:r>
              <a:rPr lang="ru-RU" sz="1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ru-RU" sz="18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лікарські</a:t>
            </a:r>
            <a:r>
              <a:rPr lang="ru-RU" sz="1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ru-RU" sz="18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препарати</a:t>
            </a:r>
            <a:r>
              <a:rPr lang="ru-RU" sz="1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ru-RU" sz="18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ретельно</a:t>
            </a:r>
            <a:r>
              <a:rPr lang="ru-RU" sz="1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ru-RU" sz="18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змішують</a:t>
            </a:r>
            <a:r>
              <a:rPr lang="ru-RU" sz="1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ru-RU" sz="18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із</a:t>
            </a:r>
            <a:r>
              <a:rPr lang="ru-RU" sz="1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ru-RU" sz="18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необхідною</a:t>
            </a:r>
            <a:r>
              <a:rPr lang="ru-RU" sz="1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ru-RU" sz="18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кількістю</a:t>
            </a:r>
            <a:r>
              <a:rPr lang="ru-RU" sz="1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ru-RU" sz="18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допоміжних</a:t>
            </a:r>
            <a:r>
              <a:rPr lang="ru-RU" sz="1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ru-RU" sz="18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речовин</a:t>
            </a:r>
            <a:r>
              <a:rPr lang="ru-RU" sz="1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і </a:t>
            </a:r>
            <a:r>
              <a:rPr lang="ru-RU" sz="18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пресують</a:t>
            </a:r>
            <a:r>
              <a:rPr lang="ru-RU" sz="1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на </a:t>
            </a:r>
            <a:r>
              <a:rPr lang="ru-RU" sz="18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таблеткових</a:t>
            </a:r>
            <a:r>
              <a:rPr lang="ru-RU" sz="1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машинах. Вади </a:t>
            </a:r>
            <a:r>
              <a:rPr lang="ru-RU" sz="18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цього</a:t>
            </a:r>
            <a:r>
              <a:rPr lang="ru-RU" sz="1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способу — </a:t>
            </a:r>
            <a:r>
              <a:rPr lang="ru-RU" sz="18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можливість</a:t>
            </a:r>
            <a:r>
              <a:rPr lang="ru-RU" sz="1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ru-RU" sz="18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розшаровування</a:t>
            </a:r>
            <a:r>
              <a:rPr lang="ru-RU" sz="1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ru-RU" sz="18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таблетованої</a:t>
            </a:r>
            <a:r>
              <a:rPr lang="ru-RU" sz="1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ru-RU" sz="18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маси</a:t>
            </a:r>
            <a:r>
              <a:rPr lang="ru-RU" sz="1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, </a:t>
            </a:r>
            <a:r>
              <a:rPr lang="ru-RU" sz="18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зміна</a:t>
            </a:r>
            <a:r>
              <a:rPr lang="ru-RU" sz="1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ru-RU" sz="18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дозування</a:t>
            </a:r>
            <a:r>
              <a:rPr lang="ru-RU" sz="1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ru-RU" sz="18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під</a:t>
            </a:r>
            <a:r>
              <a:rPr lang="ru-RU" sz="1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час </a:t>
            </a:r>
            <a:r>
              <a:rPr lang="ru-RU" sz="18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пресування</a:t>
            </a:r>
            <a:r>
              <a:rPr lang="ru-RU" sz="1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з </a:t>
            </a:r>
            <a:r>
              <a:rPr lang="ru-RU" sz="18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незначною</a:t>
            </a:r>
            <a:r>
              <a:rPr lang="ru-RU" sz="1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ru-RU" sz="18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кількістю</a:t>
            </a:r>
            <a:r>
              <a:rPr lang="ru-RU" sz="1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ru-RU" sz="18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діючих</a:t>
            </a:r>
            <a:r>
              <a:rPr lang="ru-RU" sz="1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ru-RU" sz="18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речовин</a:t>
            </a:r>
            <a:r>
              <a:rPr lang="ru-RU" sz="1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і </a:t>
            </a:r>
            <a:r>
              <a:rPr lang="ru-RU" sz="18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використання</a:t>
            </a:r>
            <a:r>
              <a:rPr lang="ru-RU" sz="1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ru-RU" sz="18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високого</a:t>
            </a:r>
            <a:r>
              <a:rPr lang="ru-RU" sz="1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ru-RU" sz="18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тиску</a:t>
            </a:r>
            <a:r>
              <a:rPr lang="ru-RU" sz="1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. </a:t>
            </a:r>
            <a:r>
              <a:rPr lang="ru-RU" sz="18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Деякі</a:t>
            </a:r>
            <a:r>
              <a:rPr lang="ru-RU" sz="1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з </a:t>
            </a:r>
            <a:r>
              <a:rPr lang="ru-RU" sz="18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цих</a:t>
            </a:r>
            <a:r>
              <a:rPr lang="ru-RU" sz="1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ru-RU" sz="18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вад</a:t>
            </a:r>
            <a:r>
              <a:rPr lang="ru-RU" sz="1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ru-RU" sz="18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зводяться</a:t>
            </a:r>
            <a:r>
              <a:rPr lang="ru-RU" sz="1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до </a:t>
            </a:r>
            <a:r>
              <a:rPr lang="ru-RU" sz="18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мінімуму</a:t>
            </a:r>
            <a:r>
              <a:rPr lang="ru-RU" sz="1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при </a:t>
            </a:r>
            <a:r>
              <a:rPr lang="ru-RU" sz="18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таблетуванні</a:t>
            </a:r>
            <a:r>
              <a:rPr lang="ru-RU" sz="1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ru-RU" sz="18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примусовою</a:t>
            </a:r>
            <a:r>
              <a:rPr lang="ru-RU" sz="1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подачею </a:t>
            </a:r>
            <a:r>
              <a:rPr lang="ru-RU" sz="18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речовин</a:t>
            </a:r>
            <a:r>
              <a:rPr lang="ru-RU" sz="1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, </a:t>
            </a:r>
            <a:r>
              <a:rPr lang="ru-RU" sz="18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що</a:t>
            </a:r>
            <a:r>
              <a:rPr lang="ru-RU" sz="1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ru-RU" sz="18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пресуються</a:t>
            </a:r>
            <a:r>
              <a:rPr lang="ru-RU" sz="1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, в </a:t>
            </a:r>
            <a:r>
              <a:rPr lang="ru-RU" sz="18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матрицю</a:t>
            </a:r>
            <a:r>
              <a:rPr lang="ru-RU" sz="1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. </a:t>
            </a:r>
          </a:p>
          <a:p>
            <a:pPr marL="0" indent="0">
              <a:buNone/>
            </a:pPr>
            <a:endParaRPr lang="ru-RU" sz="1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8668945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-171400"/>
            <a:ext cx="8229600" cy="998984"/>
          </a:xfrm>
        </p:spPr>
        <p:txBody>
          <a:bodyPr/>
          <a:lstStyle/>
          <a:p>
            <a:r>
              <a:rPr lang="uk-UA" sz="4800" dirty="0" smtClean="0"/>
              <a:t>Гранулювання</a:t>
            </a:r>
            <a:endParaRPr lang="ru-RU" sz="48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908720"/>
            <a:ext cx="9144000" cy="594928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1600" b="1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Гранулювання</a:t>
            </a:r>
            <a:r>
              <a:rPr lang="ru-RU" sz="16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ru-RU" sz="16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- </a:t>
            </a:r>
            <a:r>
              <a:rPr lang="ru-RU" sz="16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цілеспрямоване</a:t>
            </a:r>
            <a:r>
              <a:rPr lang="ru-RU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ru-RU" sz="16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укрупнення</a:t>
            </a:r>
            <a:r>
              <a:rPr lang="ru-RU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ru-RU" sz="16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час­тинок</a:t>
            </a:r>
            <a:r>
              <a:rPr lang="ru-RU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, </a:t>
            </a:r>
            <a:r>
              <a:rPr lang="ru-RU" sz="16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тобто</a:t>
            </a:r>
            <a:r>
              <a:rPr lang="ru-RU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ru-RU" sz="16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- </a:t>
            </a:r>
            <a:r>
              <a:rPr lang="ru-RU" sz="160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процес</a:t>
            </a:r>
            <a:r>
              <a:rPr lang="ru-RU" sz="16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ru-RU" sz="16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перетворення</a:t>
            </a:r>
            <a:r>
              <a:rPr lang="ru-RU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ru-RU" sz="16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порошкоподібного</a:t>
            </a:r>
            <a:r>
              <a:rPr lang="ru-RU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ru-RU" sz="16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матеріалу</a:t>
            </a:r>
            <a:r>
              <a:rPr lang="ru-RU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в зерна </a:t>
            </a:r>
            <a:r>
              <a:rPr lang="ru-RU" sz="16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певної</a:t>
            </a:r>
            <a:r>
              <a:rPr lang="ru-RU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ru-RU" sz="160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величини</a:t>
            </a:r>
            <a:r>
              <a:rPr lang="ru-RU" sz="16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.</a:t>
            </a:r>
          </a:p>
          <a:p>
            <a:pPr marL="0" indent="0">
              <a:buNone/>
            </a:pPr>
            <a:r>
              <a:rPr lang="ru-RU" sz="16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Існуючі</a:t>
            </a:r>
            <a:r>
              <a:rPr lang="ru-RU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на </a:t>
            </a:r>
            <a:r>
              <a:rPr lang="ru-RU" sz="16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сьогодні</a:t>
            </a:r>
            <a:r>
              <a:rPr lang="ru-RU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ru-RU" sz="16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способи</a:t>
            </a:r>
            <a:r>
              <a:rPr lang="ru-RU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ru-RU" sz="16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грануляції</a:t>
            </a:r>
            <a:r>
              <a:rPr lang="ru-RU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ru-RU" sz="16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поділяють</a:t>
            </a:r>
            <a:r>
              <a:rPr lang="ru-RU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на </a:t>
            </a:r>
            <a:r>
              <a:rPr lang="ru-RU" sz="16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такі</a:t>
            </a:r>
            <a:r>
              <a:rPr lang="ru-RU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ru-RU" sz="16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основні</a:t>
            </a:r>
            <a:r>
              <a:rPr lang="ru-RU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ru-RU" sz="16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типи</a:t>
            </a:r>
            <a:r>
              <a:rPr lang="ru-RU" sz="16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:</a:t>
            </a:r>
          </a:p>
          <a:p>
            <a:pPr marL="0" indent="0">
              <a:buNone/>
            </a:pPr>
            <a:r>
              <a:rPr lang="ru-RU" sz="16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   1</a:t>
            </a:r>
            <a:r>
              <a:rPr lang="ru-RU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) суха </a:t>
            </a:r>
            <a:r>
              <a:rPr lang="ru-RU" sz="16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грануляція</a:t>
            </a:r>
            <a:r>
              <a:rPr lang="ru-RU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, </a:t>
            </a:r>
            <a:r>
              <a:rPr lang="ru-RU" sz="16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або</a:t>
            </a:r>
            <a:r>
              <a:rPr lang="ru-RU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ru-RU" sz="16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гранулювання</a:t>
            </a:r>
            <a:r>
              <a:rPr lang="ru-RU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ru-RU" sz="16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розмеленням</a:t>
            </a:r>
            <a:r>
              <a:rPr lang="ru-RU" sz="16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;</a:t>
            </a:r>
          </a:p>
          <a:p>
            <a:pPr marL="0" indent="0">
              <a:buNone/>
            </a:pPr>
            <a:r>
              <a:rPr lang="ru-RU" sz="16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   </a:t>
            </a:r>
            <a:r>
              <a:rPr lang="ru-RU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2) </a:t>
            </a:r>
            <a:r>
              <a:rPr lang="ru-RU" sz="16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волога</a:t>
            </a:r>
            <a:r>
              <a:rPr lang="ru-RU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ru-RU" sz="16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грануляція</a:t>
            </a:r>
            <a:r>
              <a:rPr lang="ru-RU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, </a:t>
            </a:r>
            <a:r>
              <a:rPr lang="ru-RU" sz="16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або</a:t>
            </a:r>
            <a:r>
              <a:rPr lang="ru-RU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ru-RU" sz="16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гранулювання</a:t>
            </a:r>
            <a:r>
              <a:rPr lang="ru-RU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ru-RU" sz="16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продавленням</a:t>
            </a:r>
            <a:r>
              <a:rPr lang="ru-RU" sz="16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;</a:t>
            </a:r>
          </a:p>
          <a:p>
            <a:pPr marL="0" indent="0">
              <a:buNone/>
            </a:pPr>
            <a:r>
              <a:rPr lang="ru-RU" sz="16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   </a:t>
            </a:r>
            <a:r>
              <a:rPr lang="ru-RU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3) </a:t>
            </a:r>
            <a:r>
              <a:rPr lang="ru-RU" sz="16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структурна </a:t>
            </a:r>
            <a:r>
              <a:rPr lang="ru-RU" sz="16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грануляція</a:t>
            </a:r>
            <a:r>
              <a:rPr lang="ru-RU" sz="16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.</a:t>
            </a:r>
          </a:p>
          <a:p>
            <a:pPr marL="0" indent="0">
              <a:buNone/>
            </a:pPr>
            <a:r>
              <a:rPr lang="ru-RU" sz="16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Метод сухого </a:t>
            </a:r>
            <a:r>
              <a:rPr lang="ru-RU" sz="1600" b="1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гранулювання</a:t>
            </a:r>
            <a:r>
              <a:rPr lang="ru-RU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. </a:t>
            </a:r>
            <a:r>
              <a:rPr lang="ru-RU" sz="16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Полягає</a:t>
            </a:r>
            <a:r>
              <a:rPr lang="ru-RU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в </a:t>
            </a:r>
            <a:r>
              <a:rPr lang="ru-RU" sz="16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перемішуванні</a:t>
            </a:r>
            <a:r>
              <a:rPr lang="ru-RU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ru-RU" sz="16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порошків</a:t>
            </a:r>
            <a:r>
              <a:rPr lang="ru-RU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і </a:t>
            </a:r>
            <a:r>
              <a:rPr lang="ru-RU" sz="16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їх</a:t>
            </a:r>
            <a:r>
              <a:rPr lang="ru-RU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ru-RU" sz="16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зволоженні</a:t>
            </a:r>
            <a:r>
              <a:rPr lang="ru-RU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ru-RU" sz="16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розчинами</a:t>
            </a:r>
            <a:r>
              <a:rPr lang="ru-RU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ru-RU" sz="16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склеювальних</a:t>
            </a:r>
            <a:r>
              <a:rPr lang="ru-RU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ru-RU" sz="16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речовин</a:t>
            </a:r>
            <a:r>
              <a:rPr lang="ru-RU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в </a:t>
            </a:r>
            <a:r>
              <a:rPr lang="ru-RU" sz="16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емальованих</a:t>
            </a:r>
            <a:r>
              <a:rPr lang="ru-RU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ru-RU" sz="16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змішувачах</a:t>
            </a:r>
            <a:r>
              <a:rPr lang="ru-RU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-з </a:t>
            </a:r>
            <a:r>
              <a:rPr lang="ru-RU" sz="16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подальшим</a:t>
            </a:r>
            <a:r>
              <a:rPr lang="ru-RU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ru-RU" sz="16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висушуванням</a:t>
            </a:r>
            <a:r>
              <a:rPr lang="ru-RU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до </a:t>
            </a:r>
            <a:r>
              <a:rPr lang="ru-RU" sz="16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грудкуватої</a:t>
            </a:r>
            <a:r>
              <a:rPr lang="ru-RU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ru-RU" sz="16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ru-RU" sz="160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маси</a:t>
            </a:r>
            <a:r>
              <a:rPr lang="ru-RU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. </a:t>
            </a:r>
            <a:r>
              <a:rPr lang="ru-RU" sz="16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Потім</a:t>
            </a:r>
            <a:r>
              <a:rPr lang="ru-RU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ru-RU" sz="16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масу</a:t>
            </a:r>
            <a:r>
              <a:rPr lang="ru-RU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за </a:t>
            </a:r>
            <a:r>
              <a:rPr lang="ru-RU" sz="16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допомогою</a:t>
            </a:r>
            <a:r>
              <a:rPr lang="ru-RU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ru-RU" sz="16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вальців</a:t>
            </a:r>
            <a:r>
              <a:rPr lang="ru-RU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ru-RU" sz="16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або</a:t>
            </a:r>
            <a:r>
              <a:rPr lang="ru-RU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ru-RU" sz="16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млина</a:t>
            </a:r>
            <a:r>
              <a:rPr lang="ru-RU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«</a:t>
            </a:r>
            <a:r>
              <a:rPr lang="ru-RU" sz="160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Ексцельсіор</a:t>
            </a:r>
            <a:r>
              <a:rPr lang="ru-RU" sz="16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» </a:t>
            </a:r>
            <a:r>
              <a:rPr lang="ru-RU" sz="16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перетворюють</a:t>
            </a:r>
            <a:r>
              <a:rPr lang="ru-RU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на </a:t>
            </a:r>
            <a:r>
              <a:rPr lang="ru-RU" sz="16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крупний</a:t>
            </a:r>
            <a:r>
              <a:rPr lang="ru-RU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порошок. </a:t>
            </a:r>
            <a:r>
              <a:rPr lang="ru-RU" sz="16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Грануляція</a:t>
            </a:r>
            <a:r>
              <a:rPr lang="ru-RU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ru-RU" sz="16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розмелюванням</a:t>
            </a:r>
            <a:r>
              <a:rPr lang="ru-RU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ru-RU" sz="16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застосовується</a:t>
            </a:r>
            <a:r>
              <a:rPr lang="ru-RU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в тих </a:t>
            </a:r>
            <a:r>
              <a:rPr lang="ru-RU" sz="16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випадках</a:t>
            </a:r>
            <a:r>
              <a:rPr lang="ru-RU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, коли </a:t>
            </a:r>
            <a:r>
              <a:rPr lang="ru-RU" sz="16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зволожений</a:t>
            </a:r>
            <a:r>
              <a:rPr lang="ru-RU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ru-RU" sz="16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матеріал</a:t>
            </a:r>
            <a:r>
              <a:rPr lang="ru-RU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ru-RU" sz="16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реагує</a:t>
            </a:r>
            <a:r>
              <a:rPr lang="ru-RU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з </a:t>
            </a:r>
            <a:r>
              <a:rPr lang="ru-RU" sz="16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матеріалом</a:t>
            </a:r>
            <a:r>
              <a:rPr lang="ru-RU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ru-RU" sz="16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під</a:t>
            </a:r>
            <a:r>
              <a:rPr lang="ru-RU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час </a:t>
            </a:r>
            <a:r>
              <a:rPr lang="ru-RU" sz="16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протирання</a:t>
            </a:r>
            <a:r>
              <a:rPr lang="ru-RU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. У </a:t>
            </a:r>
            <a:r>
              <a:rPr lang="ru-RU" sz="16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деяких</a:t>
            </a:r>
            <a:r>
              <a:rPr lang="ru-RU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, </a:t>
            </a:r>
            <a:r>
              <a:rPr lang="ru-RU" sz="16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випадках</a:t>
            </a:r>
            <a:r>
              <a:rPr lang="ru-RU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, </a:t>
            </a:r>
            <a:r>
              <a:rPr lang="ru-RU" sz="16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якщо</a:t>
            </a:r>
            <a:r>
              <a:rPr lang="ru-RU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ru-RU" sz="16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лі­карські</a:t>
            </a:r>
            <a:r>
              <a:rPr lang="ru-RU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ru-RU" sz="16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речовини</a:t>
            </a:r>
            <a:r>
              <a:rPr lang="ru-RU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ru-RU" sz="16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розкладаються</a:t>
            </a:r>
            <a:r>
              <a:rPr lang="ru-RU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в </a:t>
            </a:r>
            <a:r>
              <a:rPr lang="ru-RU" sz="16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присутності</a:t>
            </a:r>
            <a:r>
              <a:rPr lang="ru-RU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води, а </a:t>
            </a:r>
            <a:r>
              <a:rPr lang="ru-RU" sz="16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під</a:t>
            </a:r>
            <a:r>
              <a:rPr lang="ru-RU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час </a:t>
            </a:r>
            <a:r>
              <a:rPr lang="ru-RU" sz="16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сушіння</a:t>
            </a:r>
            <a:r>
              <a:rPr lang="ru-RU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ru-RU" sz="16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вступають</a:t>
            </a:r>
            <a:r>
              <a:rPr lang="ru-RU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у </a:t>
            </a:r>
            <a:r>
              <a:rPr lang="ru-RU" sz="16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хімічні</a:t>
            </a:r>
            <a:r>
              <a:rPr lang="ru-RU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ru-RU" sz="16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реакції</a:t>
            </a:r>
            <a:r>
              <a:rPr lang="ru-RU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ru-RU" sz="16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взаємодії</a:t>
            </a:r>
            <a:r>
              <a:rPr lang="ru-RU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ru-RU" sz="16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або</a:t>
            </a:r>
            <a:r>
              <a:rPr lang="ru-RU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ru-RU" sz="16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піддаються</a:t>
            </a:r>
            <a:r>
              <a:rPr lang="ru-RU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ru-RU" sz="16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фізич­ним</a:t>
            </a:r>
            <a:r>
              <a:rPr lang="ru-RU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ru-RU" sz="16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змінам</a:t>
            </a:r>
            <a:r>
              <a:rPr lang="ru-RU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(</a:t>
            </a:r>
            <a:r>
              <a:rPr lang="ru-RU" sz="16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плавлення</a:t>
            </a:r>
            <a:r>
              <a:rPr lang="ru-RU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, </a:t>
            </a:r>
            <a:r>
              <a:rPr lang="ru-RU" sz="16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пом'якшення</a:t>
            </a:r>
            <a:r>
              <a:rPr lang="ru-RU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, </a:t>
            </a:r>
            <a:r>
              <a:rPr lang="ru-RU" sz="16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зміна</a:t>
            </a:r>
            <a:r>
              <a:rPr lang="ru-RU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ru-RU" sz="16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кольору</a:t>
            </a:r>
            <a:r>
              <a:rPr lang="ru-RU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) — </a:t>
            </a:r>
            <a:r>
              <a:rPr lang="ru-RU" sz="16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їх</a:t>
            </a:r>
            <a:r>
              <a:rPr lang="ru-RU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ru-RU" sz="16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піддають</a:t>
            </a:r>
            <a:r>
              <a:rPr lang="ru-RU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ru-RU" sz="16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брикетуванню</a:t>
            </a:r>
            <a:r>
              <a:rPr lang="ru-RU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. З </a:t>
            </a:r>
            <a:r>
              <a:rPr lang="ru-RU" sz="16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цією</a:t>
            </a:r>
            <a:r>
              <a:rPr lang="ru-RU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метою з порошку </a:t>
            </a:r>
            <a:r>
              <a:rPr lang="ru-RU" sz="16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пресують</a:t>
            </a:r>
            <a:r>
              <a:rPr lang="ru-RU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ru-RU" sz="16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брикети</a:t>
            </a:r>
            <a:r>
              <a:rPr lang="ru-RU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на </a:t>
            </a:r>
            <a:r>
              <a:rPr lang="ru-RU" sz="16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спеціальних</a:t>
            </a:r>
            <a:r>
              <a:rPr lang="ru-RU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ru-RU" sz="16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брикетованих</a:t>
            </a:r>
            <a:r>
              <a:rPr lang="ru-RU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ru-RU" sz="16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пресах</a:t>
            </a:r>
            <a:r>
              <a:rPr lang="ru-RU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ru-RU" sz="16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із</a:t>
            </a:r>
            <a:r>
              <a:rPr lang="ru-RU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ru-RU" sz="16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матрицями</a:t>
            </a:r>
            <a:r>
              <a:rPr lang="ru-RU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великих </a:t>
            </a:r>
            <a:r>
              <a:rPr lang="ru-RU" sz="16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розмірів</a:t>
            </a:r>
            <a:r>
              <a:rPr lang="ru-RU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(25—50 мм) </a:t>
            </a:r>
            <a:r>
              <a:rPr lang="ru-RU" sz="16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під</a:t>
            </a:r>
            <a:r>
              <a:rPr lang="ru-RU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ru-RU" sz="16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високим</a:t>
            </a:r>
            <a:r>
              <a:rPr lang="ru-RU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ru-RU" sz="16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тиском</a:t>
            </a:r>
            <a:r>
              <a:rPr lang="ru-RU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. </a:t>
            </a:r>
            <a:r>
              <a:rPr lang="ru-RU" sz="16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Отримані</a:t>
            </a:r>
            <a:r>
              <a:rPr lang="ru-RU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ru-RU" sz="16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брикети</a:t>
            </a:r>
            <a:r>
              <a:rPr lang="ru-RU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ru-RU" sz="16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здрібнюють</a:t>
            </a:r>
            <a:r>
              <a:rPr lang="ru-RU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на </a:t>
            </a:r>
            <a:r>
              <a:rPr lang="ru-RU" sz="16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вальцях</a:t>
            </a:r>
            <a:r>
              <a:rPr lang="ru-RU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ru-RU" sz="16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йбо</a:t>
            </a:r>
            <a:r>
              <a:rPr lang="ru-RU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ru-RU" sz="16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млині</a:t>
            </a:r>
            <a:r>
              <a:rPr lang="ru-RU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«</a:t>
            </a:r>
            <a:r>
              <a:rPr lang="ru-RU" sz="16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Ексцельсіор</a:t>
            </a:r>
            <a:r>
              <a:rPr lang="ru-RU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», </a:t>
            </a:r>
            <a:r>
              <a:rPr lang="ru-RU" sz="16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фракціонують</a:t>
            </a:r>
            <a:r>
              <a:rPr lang="ru-RU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за </a:t>
            </a:r>
            <a:r>
              <a:rPr lang="ru-RU" sz="16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допомогою</a:t>
            </a:r>
            <a:r>
              <a:rPr lang="ru-RU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сит і </a:t>
            </a:r>
            <a:r>
              <a:rPr lang="ru-RU" sz="16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пресують</a:t>
            </a:r>
            <a:r>
              <a:rPr lang="ru-RU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на </a:t>
            </a:r>
            <a:r>
              <a:rPr lang="ru-RU" sz="16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таблеткових</a:t>
            </a:r>
            <a:r>
              <a:rPr lang="ru-RU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машинах таблетки </a:t>
            </a:r>
            <a:r>
              <a:rPr lang="ru-RU" sz="16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заданої</a:t>
            </a:r>
            <a:r>
              <a:rPr lang="ru-RU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ru-RU" sz="16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маси</a:t>
            </a:r>
            <a:r>
              <a:rPr lang="ru-RU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і </a:t>
            </a:r>
            <a:r>
              <a:rPr lang="ru-RU" sz="16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діаметра</a:t>
            </a:r>
            <a:r>
              <a:rPr lang="ru-RU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. </a:t>
            </a:r>
            <a:r>
              <a:rPr lang="ru-RU" sz="16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Грануляцію</a:t>
            </a:r>
            <a:r>
              <a:rPr lang="ru-RU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ru-RU" sz="16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брикетуванням</a:t>
            </a:r>
            <a:r>
              <a:rPr lang="ru-RU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ru-RU" sz="16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можна</a:t>
            </a:r>
            <a:r>
              <a:rPr lang="ru-RU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ru-RU" sz="16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застосовувати</a:t>
            </a:r>
            <a:r>
              <a:rPr lang="ru-RU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ru-RU" sz="16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та­кож</a:t>
            </a:r>
            <a:r>
              <a:rPr lang="ru-RU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, коли лікарська </a:t>
            </a:r>
            <a:r>
              <a:rPr lang="ru-RU" sz="16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речовина</a:t>
            </a:r>
            <a:r>
              <a:rPr lang="ru-RU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ru-RU" sz="16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має</a:t>
            </a:r>
            <a:r>
              <a:rPr lang="ru-RU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добру </a:t>
            </a:r>
            <a:r>
              <a:rPr lang="ru-RU" sz="16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здатність</a:t>
            </a:r>
            <a:r>
              <a:rPr lang="ru-RU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до </a:t>
            </a:r>
            <a:r>
              <a:rPr lang="ru-RU" sz="16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спресову­вання</a:t>
            </a:r>
            <a:r>
              <a:rPr lang="ru-RU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і для </a:t>
            </a:r>
            <a:r>
              <a:rPr lang="ru-RU" sz="16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неї</a:t>
            </a:r>
            <a:r>
              <a:rPr lang="ru-RU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не </a:t>
            </a:r>
            <a:r>
              <a:rPr lang="ru-RU" sz="16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потрібне</a:t>
            </a:r>
            <a:r>
              <a:rPr lang="ru-RU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ru-RU" sz="16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додаткове</a:t>
            </a:r>
            <a:r>
              <a:rPr lang="ru-RU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ru-RU" sz="16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зв'язування</a:t>
            </a:r>
            <a:r>
              <a:rPr lang="ru-RU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ru-RU" sz="16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частинок</a:t>
            </a:r>
            <a:r>
              <a:rPr lang="ru-RU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клей­кими </a:t>
            </a:r>
            <a:r>
              <a:rPr lang="ru-RU" sz="16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речовинами</a:t>
            </a:r>
            <a:r>
              <a:rPr lang="ru-RU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17517575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908720"/>
            <a:ext cx="8229600" cy="5400600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ru-RU" b="1" dirty="0"/>
              <a:t>Метод </a:t>
            </a:r>
            <a:r>
              <a:rPr lang="ru-RU" b="1" dirty="0" err="1"/>
              <a:t>вологого</a:t>
            </a:r>
            <a:r>
              <a:rPr lang="ru-RU" b="1" dirty="0"/>
              <a:t> </a:t>
            </a:r>
            <a:r>
              <a:rPr lang="ru-RU" b="1" dirty="0" err="1"/>
              <a:t>гранулювання</a:t>
            </a:r>
            <a:r>
              <a:rPr lang="ru-RU" dirty="0"/>
              <a:t>. </a:t>
            </a:r>
            <a:r>
              <a:rPr lang="ru-RU" dirty="0" err="1"/>
              <a:t>Грануляція</a:t>
            </a:r>
            <a:r>
              <a:rPr lang="ru-RU" dirty="0"/>
              <a:t> </a:t>
            </a:r>
            <a:r>
              <a:rPr lang="ru-RU" dirty="0" err="1"/>
              <a:t>або</a:t>
            </a:r>
            <a:r>
              <a:rPr lang="ru-RU" dirty="0"/>
              <a:t> </a:t>
            </a:r>
            <a:r>
              <a:rPr lang="ru-RU" dirty="0" err="1"/>
              <a:t>протирання</a:t>
            </a:r>
            <a:r>
              <a:rPr lang="ru-RU" dirty="0"/>
              <a:t> </a:t>
            </a:r>
            <a:r>
              <a:rPr lang="ru-RU" dirty="0" err="1"/>
              <a:t>вологої</a:t>
            </a:r>
            <a:r>
              <a:rPr lang="ru-RU" dirty="0"/>
              <a:t> </a:t>
            </a:r>
            <a:r>
              <a:rPr lang="ru-RU" dirty="0" err="1"/>
              <a:t>маси</a:t>
            </a:r>
            <a:r>
              <a:rPr lang="ru-RU" dirty="0"/>
              <a:t> </a:t>
            </a:r>
            <a:r>
              <a:rPr lang="ru-RU" dirty="0" err="1"/>
              <a:t>здійснюється</a:t>
            </a:r>
            <a:r>
              <a:rPr lang="ru-RU" dirty="0"/>
              <a:t> для </a:t>
            </a:r>
            <a:r>
              <a:rPr lang="ru-RU" dirty="0" err="1"/>
              <a:t>ущільнення</a:t>
            </a:r>
            <a:r>
              <a:rPr lang="ru-RU" dirty="0"/>
              <a:t> порошку та </a:t>
            </a:r>
            <a:r>
              <a:rPr lang="ru-RU" dirty="0" err="1"/>
              <a:t>одержання</a:t>
            </a:r>
            <a:r>
              <a:rPr lang="ru-RU" dirty="0"/>
              <a:t> </a:t>
            </a:r>
            <a:r>
              <a:rPr lang="ru-RU" dirty="0" err="1"/>
              <a:t>рівномірних</a:t>
            </a:r>
            <a:r>
              <a:rPr lang="ru-RU" dirty="0"/>
              <a:t> зерен — гранул, </a:t>
            </a:r>
            <a:r>
              <a:rPr lang="ru-RU" dirty="0" err="1"/>
              <a:t>які</a:t>
            </a:r>
            <a:r>
              <a:rPr lang="ru-RU" dirty="0"/>
              <a:t> </a:t>
            </a:r>
            <a:r>
              <a:rPr lang="ru-RU" dirty="0" err="1"/>
              <a:t>мають</a:t>
            </a:r>
            <a:r>
              <a:rPr lang="ru-RU" dirty="0"/>
              <a:t> добру </a:t>
            </a:r>
            <a:r>
              <a:rPr lang="ru-RU" dirty="0" err="1"/>
              <a:t>сипкість</a:t>
            </a:r>
            <a:r>
              <a:rPr lang="ru-RU" dirty="0"/>
              <a:t>.</a:t>
            </a:r>
          </a:p>
          <a:p>
            <a:pPr marL="0" indent="0">
              <a:buNone/>
            </a:pPr>
            <a:r>
              <a:rPr lang="ru-RU" dirty="0" err="1"/>
              <a:t>Цьому</a:t>
            </a:r>
            <a:r>
              <a:rPr lang="ru-RU" dirty="0"/>
              <a:t> способу </a:t>
            </a:r>
            <a:r>
              <a:rPr lang="ru-RU" dirty="0" err="1"/>
              <a:t>гранулювання</a:t>
            </a:r>
            <a:r>
              <a:rPr lang="ru-RU" dirty="0"/>
              <a:t> </a:t>
            </a:r>
            <a:r>
              <a:rPr lang="ru-RU" dirty="0" err="1"/>
              <a:t>піддаються</a:t>
            </a:r>
            <a:r>
              <a:rPr lang="ru-RU" dirty="0"/>
              <a:t> порошки,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мають</a:t>
            </a:r>
            <a:r>
              <a:rPr lang="ru-RU" dirty="0"/>
              <a:t> </a:t>
            </a:r>
            <a:r>
              <a:rPr lang="ru-RU" dirty="0" err="1"/>
              <a:t>погану</a:t>
            </a:r>
            <a:r>
              <a:rPr lang="ru-RU" dirty="0"/>
              <a:t> </a:t>
            </a:r>
            <a:r>
              <a:rPr lang="ru-RU" dirty="0" err="1"/>
              <a:t>сипкість</a:t>
            </a:r>
            <a:r>
              <a:rPr lang="ru-RU" dirty="0"/>
              <a:t> і </a:t>
            </a:r>
            <a:r>
              <a:rPr lang="ru-RU" dirty="0" err="1"/>
              <a:t>недостатню</a:t>
            </a:r>
            <a:r>
              <a:rPr lang="ru-RU" dirty="0"/>
              <a:t> </a:t>
            </a:r>
            <a:r>
              <a:rPr lang="ru-RU" dirty="0" err="1"/>
              <a:t>здатність</a:t>
            </a:r>
            <a:r>
              <a:rPr lang="ru-RU" dirty="0"/>
              <a:t> до </a:t>
            </a:r>
            <a:r>
              <a:rPr lang="ru-RU" dirty="0" err="1"/>
              <a:t>зчеплення</a:t>
            </a:r>
            <a:r>
              <a:rPr lang="ru-RU" dirty="0"/>
              <a:t> </a:t>
            </a:r>
            <a:r>
              <a:rPr lang="ru-RU" dirty="0" err="1"/>
              <a:t>між</a:t>
            </a:r>
            <a:r>
              <a:rPr lang="ru-RU" dirty="0"/>
              <a:t> </a:t>
            </a:r>
            <a:r>
              <a:rPr lang="ru-RU" dirty="0" err="1"/>
              <a:t>частинками</a:t>
            </a:r>
            <a:r>
              <a:rPr lang="ru-RU" dirty="0"/>
              <a:t>. </a:t>
            </a:r>
          </a:p>
          <a:p>
            <a:pPr marL="0" indent="0">
              <a:buNone/>
            </a:pPr>
            <a:r>
              <a:rPr lang="ru-RU" dirty="0"/>
              <a:t>В </a:t>
            </a:r>
            <a:r>
              <a:rPr lang="ru-RU" dirty="0" err="1"/>
              <a:t>обох</a:t>
            </a:r>
            <a:r>
              <a:rPr lang="ru-RU" dirty="0"/>
              <a:t> </a:t>
            </a:r>
            <a:r>
              <a:rPr lang="ru-RU" dirty="0" err="1"/>
              <a:t>випадках</a:t>
            </a:r>
            <a:r>
              <a:rPr lang="ru-RU" dirty="0"/>
              <a:t> у </a:t>
            </a:r>
            <a:r>
              <a:rPr lang="ru-RU" dirty="0" err="1"/>
              <a:t>масу</a:t>
            </a:r>
            <a:r>
              <a:rPr lang="ru-RU" dirty="0"/>
              <a:t> </a:t>
            </a:r>
            <a:r>
              <a:rPr lang="ru-RU" dirty="0" err="1"/>
              <a:t>додають</a:t>
            </a:r>
            <a:r>
              <a:rPr lang="ru-RU" dirty="0"/>
              <a:t> клейкий </a:t>
            </a:r>
            <a:r>
              <a:rPr lang="ru-RU" dirty="0" err="1"/>
              <a:t>розчин</a:t>
            </a:r>
            <a:r>
              <a:rPr lang="ru-RU" dirty="0"/>
              <a:t>, </a:t>
            </a:r>
            <a:r>
              <a:rPr lang="ru-RU" dirty="0" err="1"/>
              <a:t>який</a:t>
            </a:r>
            <a:r>
              <a:rPr lang="ru-RU" dirty="0"/>
              <a:t> </a:t>
            </a:r>
            <a:r>
              <a:rPr lang="ru-RU" dirty="0" err="1"/>
              <a:t>поліпшує</a:t>
            </a:r>
            <a:r>
              <a:rPr lang="ru-RU" dirty="0"/>
              <a:t> </a:t>
            </a:r>
            <a:r>
              <a:rPr lang="ru-RU" dirty="0" err="1"/>
              <a:t>зчеплення</a:t>
            </a:r>
            <a:r>
              <a:rPr lang="ru-RU" dirty="0"/>
              <a:t> </a:t>
            </a:r>
            <a:r>
              <a:rPr lang="ru-RU" dirty="0" err="1"/>
              <a:t>між</a:t>
            </a:r>
            <a:r>
              <a:rPr lang="ru-RU" dirty="0"/>
              <a:t> </a:t>
            </a:r>
            <a:r>
              <a:rPr lang="ru-RU" dirty="0" err="1"/>
              <a:t>частинками</a:t>
            </a:r>
            <a:r>
              <a:rPr lang="ru-RU" dirty="0"/>
              <a:t>.</a:t>
            </a:r>
          </a:p>
          <a:p>
            <a:pPr marL="0" indent="0">
              <a:buNone/>
            </a:pPr>
            <a:r>
              <a:rPr lang="ru-RU" dirty="0" err="1"/>
              <a:t>Стадія</a:t>
            </a:r>
            <a:r>
              <a:rPr lang="ru-RU" dirty="0"/>
              <a:t> </a:t>
            </a:r>
            <a:r>
              <a:rPr lang="ru-RU" dirty="0" err="1"/>
              <a:t>вологого</a:t>
            </a:r>
            <a:r>
              <a:rPr lang="ru-RU" dirty="0"/>
              <a:t> </a:t>
            </a:r>
            <a:r>
              <a:rPr lang="ru-RU" dirty="0" err="1"/>
              <a:t>гранулювання</a:t>
            </a:r>
            <a:r>
              <a:rPr lang="ru-RU" dirty="0"/>
              <a:t> </a:t>
            </a:r>
            <a:r>
              <a:rPr lang="ru-RU" dirty="0" err="1"/>
              <a:t>включає</a:t>
            </a:r>
            <a:r>
              <a:rPr lang="ru-RU" dirty="0"/>
              <a:t> </a:t>
            </a:r>
            <a:r>
              <a:rPr lang="ru-RU" dirty="0" err="1"/>
              <a:t>такі</a:t>
            </a:r>
            <a:r>
              <a:rPr lang="ru-RU" dirty="0"/>
              <a:t> </a:t>
            </a:r>
            <a:r>
              <a:rPr lang="ru-RU" dirty="0" err="1"/>
              <a:t>операції</a:t>
            </a:r>
            <a:r>
              <a:rPr lang="ru-RU" dirty="0"/>
              <a:t>:</a:t>
            </a:r>
          </a:p>
          <a:p>
            <a:pPr marL="0" indent="0">
              <a:buNone/>
            </a:pPr>
            <a:r>
              <a:rPr lang="ru-RU" dirty="0" smtClean="0"/>
              <a:t>   1</a:t>
            </a:r>
            <a:r>
              <a:rPr lang="ru-RU" dirty="0"/>
              <a:t>) </a:t>
            </a:r>
            <a:r>
              <a:rPr lang="ru-RU" dirty="0" err="1"/>
              <a:t>змішування</a:t>
            </a:r>
            <a:r>
              <a:rPr lang="ru-RU" dirty="0"/>
              <a:t> </a:t>
            </a:r>
            <a:r>
              <a:rPr lang="ru-RU" dirty="0" err="1"/>
              <a:t>порошків</a:t>
            </a:r>
            <a:r>
              <a:rPr lang="ru-RU" dirty="0"/>
              <a:t>;</a:t>
            </a:r>
          </a:p>
          <a:p>
            <a:pPr marL="0" indent="0">
              <a:buNone/>
            </a:pPr>
            <a:r>
              <a:rPr lang="ru-RU" dirty="0" smtClean="0"/>
              <a:t>   2)</a:t>
            </a:r>
            <a:r>
              <a:rPr lang="ru-RU" dirty="0" err="1" smtClean="0"/>
              <a:t>зволожецня</a:t>
            </a:r>
            <a:r>
              <a:rPr lang="ru-RU" dirty="0" smtClean="0"/>
              <a:t> </a:t>
            </a:r>
            <a:r>
              <a:rPr lang="ru-RU" dirty="0" err="1"/>
              <a:t>порошків</a:t>
            </a:r>
            <a:r>
              <a:rPr lang="ru-RU" dirty="0"/>
              <a:t> </a:t>
            </a:r>
            <a:r>
              <a:rPr lang="ru-RU" dirty="0" err="1"/>
              <a:t>розчином</a:t>
            </a:r>
            <a:r>
              <a:rPr lang="ru-RU" dirty="0"/>
              <a:t> </a:t>
            </a:r>
            <a:r>
              <a:rPr lang="ru-RU" dirty="0" err="1"/>
              <a:t>зв'язувальних</a:t>
            </a:r>
            <a:r>
              <a:rPr lang="ru-RU" dirty="0"/>
              <a:t> </a:t>
            </a:r>
            <a:r>
              <a:rPr lang="ru-RU" dirty="0" err="1"/>
              <a:t>речовин</a:t>
            </a:r>
            <a:r>
              <a:rPr lang="ru-RU" dirty="0"/>
              <a:t> і </a:t>
            </a:r>
            <a:r>
              <a:rPr lang="ru-RU" dirty="0" smtClean="0"/>
              <a:t> </a:t>
            </a:r>
            <a:r>
              <a:rPr lang="ru-RU" dirty="0" err="1" smtClean="0"/>
              <a:t>перемішування</a:t>
            </a:r>
            <a:r>
              <a:rPr lang="ru-RU" dirty="0"/>
              <a:t>;</a:t>
            </a:r>
          </a:p>
          <a:p>
            <a:pPr marL="0" indent="0">
              <a:buNone/>
            </a:pPr>
            <a:r>
              <a:rPr lang="ru-RU" dirty="0" smtClean="0"/>
              <a:t>   3</a:t>
            </a:r>
            <a:r>
              <a:rPr lang="ru-RU" dirty="0"/>
              <a:t>) </a:t>
            </a:r>
            <a:r>
              <a:rPr lang="ru-RU" dirty="0" err="1"/>
              <a:t>гранулювання</a:t>
            </a:r>
            <a:r>
              <a:rPr lang="ru-RU" dirty="0"/>
              <a:t> </a:t>
            </a:r>
            <a:r>
              <a:rPr lang="ru-RU" dirty="0" err="1"/>
              <a:t>вологої</a:t>
            </a:r>
            <a:r>
              <a:rPr lang="ru-RU" dirty="0"/>
              <a:t> </a:t>
            </a:r>
            <a:r>
              <a:rPr lang="ru-RU" dirty="0" err="1"/>
              <a:t>маси</a:t>
            </a:r>
            <a:r>
              <a:rPr lang="ru-RU" dirty="0"/>
              <a:t>;</a:t>
            </a:r>
          </a:p>
          <a:p>
            <a:pPr marL="0" indent="0">
              <a:buNone/>
            </a:pPr>
            <a:r>
              <a:rPr lang="ru-RU" dirty="0" smtClean="0"/>
              <a:t>   4</a:t>
            </a:r>
            <a:r>
              <a:rPr lang="ru-RU" dirty="0"/>
              <a:t>) </a:t>
            </a:r>
            <a:r>
              <a:rPr lang="ru-RU" dirty="0" err="1"/>
              <a:t>висушування</a:t>
            </a:r>
            <a:r>
              <a:rPr lang="ru-RU" dirty="0"/>
              <a:t> </a:t>
            </a:r>
            <a:r>
              <a:rPr lang="ru-RU" dirty="0" err="1"/>
              <a:t>вологих</a:t>
            </a:r>
            <a:r>
              <a:rPr lang="ru-RU" dirty="0"/>
              <a:t> гранул;</a:t>
            </a:r>
          </a:p>
          <a:p>
            <a:pPr marL="0" indent="0">
              <a:buNone/>
            </a:pPr>
            <a:r>
              <a:rPr lang="ru-RU" dirty="0" smtClean="0"/>
              <a:t>   5</a:t>
            </a:r>
            <a:r>
              <a:rPr lang="ru-RU" dirty="0"/>
              <a:t>) </a:t>
            </a:r>
            <a:r>
              <a:rPr lang="ru-RU" dirty="0" err="1"/>
              <a:t>обробка</a:t>
            </a:r>
            <a:r>
              <a:rPr lang="ru-RU" dirty="0"/>
              <a:t> сухих гранул </a:t>
            </a:r>
            <a:r>
              <a:rPr lang="ru-RU" dirty="0" smtClean="0"/>
              <a:t>.</a:t>
            </a:r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0930988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908720"/>
          </a:xfrm>
        </p:spPr>
        <p:txBody>
          <a:bodyPr/>
          <a:lstStyle/>
          <a:p>
            <a:r>
              <a:rPr lang="ru-RU" sz="4000" dirty="0"/>
              <a:t>Структурна </a:t>
            </a:r>
            <a:r>
              <a:rPr lang="ru-RU" sz="4000" dirty="0" err="1" smtClean="0"/>
              <a:t>грануляція</a:t>
            </a:r>
            <a:endParaRPr lang="ru-RU" sz="40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7504" y="980728"/>
            <a:ext cx="8579296" cy="5877272"/>
          </a:xfrm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ru-RU" sz="1800" dirty="0" smtClean="0"/>
              <a:t> Є три </a:t>
            </a:r>
            <a:r>
              <a:rPr lang="ru-RU" sz="1800" dirty="0" err="1"/>
              <a:t>види</a:t>
            </a:r>
            <a:r>
              <a:rPr lang="ru-RU" sz="1800" dirty="0"/>
              <a:t> </a:t>
            </a:r>
            <a:r>
              <a:rPr lang="ru-RU" sz="1800" dirty="0" err="1"/>
              <a:t>структурної</a:t>
            </a:r>
            <a:r>
              <a:rPr lang="ru-RU" sz="1800" dirty="0"/>
              <a:t> </a:t>
            </a:r>
            <a:r>
              <a:rPr lang="ru-RU" sz="1800" dirty="0" err="1"/>
              <a:t>грануляції</a:t>
            </a:r>
            <a:r>
              <a:rPr lang="ru-RU" sz="1800" dirty="0"/>
              <a:t> – </a:t>
            </a:r>
            <a:r>
              <a:rPr lang="ru-RU" sz="1800" dirty="0" err="1"/>
              <a:t>грануляція</a:t>
            </a:r>
            <a:r>
              <a:rPr lang="ru-RU" sz="1800" dirty="0"/>
              <a:t> в </a:t>
            </a:r>
            <a:r>
              <a:rPr lang="ru-RU" sz="1800" dirty="0" err="1" smtClean="0"/>
              <a:t>дражувальному</a:t>
            </a:r>
            <a:r>
              <a:rPr lang="ru-RU" sz="1800" dirty="0" smtClean="0"/>
              <a:t> </a:t>
            </a:r>
            <a:r>
              <a:rPr lang="ru-RU" sz="1800" dirty="0" err="1" smtClean="0"/>
              <a:t>котлі</a:t>
            </a:r>
            <a:r>
              <a:rPr lang="ru-RU" sz="1800" dirty="0" smtClean="0"/>
              <a:t>  </a:t>
            </a:r>
            <a:r>
              <a:rPr lang="ru-RU" sz="1800" dirty="0" err="1" smtClean="0"/>
              <a:t>псевдозрідженому</a:t>
            </a:r>
            <a:r>
              <a:rPr lang="ru-RU" sz="1800" dirty="0" smtClean="0"/>
              <a:t> </a:t>
            </a:r>
            <a:r>
              <a:rPr lang="ru-RU" sz="1800" dirty="0" err="1"/>
              <a:t>шарі</a:t>
            </a:r>
            <a:r>
              <a:rPr lang="ru-RU" sz="1800" dirty="0"/>
              <a:t> та </a:t>
            </a:r>
            <a:r>
              <a:rPr lang="ru-RU" sz="1800" dirty="0" err="1"/>
              <a:t>грануляція</a:t>
            </a:r>
            <a:r>
              <a:rPr lang="ru-RU" sz="1800" dirty="0"/>
              <a:t> </a:t>
            </a:r>
            <a:r>
              <a:rPr lang="ru-RU" sz="1800" dirty="0" err="1"/>
              <a:t>розпилювальним</a:t>
            </a:r>
            <a:r>
              <a:rPr lang="ru-RU" sz="1800" dirty="0"/>
              <a:t> </a:t>
            </a:r>
            <a:r>
              <a:rPr lang="ru-RU" sz="1800" dirty="0" err="1" smtClean="0"/>
              <a:t>висушуванням</a:t>
            </a:r>
            <a:r>
              <a:rPr lang="ru-RU" sz="1800" dirty="0" smtClean="0"/>
              <a:t>.</a:t>
            </a:r>
          </a:p>
          <a:p>
            <a:r>
              <a:rPr lang="ru-RU" sz="1800" dirty="0"/>
              <a:t>Для </a:t>
            </a:r>
            <a:r>
              <a:rPr lang="ru-RU" sz="1800" b="1" dirty="0" err="1"/>
              <a:t>грануляції</a:t>
            </a:r>
            <a:r>
              <a:rPr lang="ru-RU" sz="1800" b="1" dirty="0"/>
              <a:t> в </a:t>
            </a:r>
            <a:r>
              <a:rPr lang="ru-RU" sz="1800" b="1" dirty="0" err="1"/>
              <a:t>дражувальному</a:t>
            </a:r>
            <a:r>
              <a:rPr lang="ru-RU" sz="1800" b="1" dirty="0"/>
              <a:t> </a:t>
            </a:r>
            <a:r>
              <a:rPr lang="ru-RU" sz="1800" b="1" dirty="0" err="1"/>
              <a:t>котлі</a:t>
            </a:r>
            <a:r>
              <a:rPr lang="ru-RU" sz="1800" b="1" dirty="0"/>
              <a:t> </a:t>
            </a:r>
            <a:r>
              <a:rPr lang="ru-RU" sz="1800" dirty="0"/>
              <a:t>загружают </a:t>
            </a:r>
            <a:r>
              <a:rPr lang="ru-RU" sz="1800" dirty="0" err="1"/>
              <a:t>суміш</a:t>
            </a:r>
            <a:r>
              <a:rPr lang="ru-RU" sz="1800" dirty="0"/>
              <a:t> </a:t>
            </a:r>
            <a:r>
              <a:rPr lang="ru-RU" sz="1800" dirty="0" err="1"/>
              <a:t>порошків</a:t>
            </a:r>
            <a:r>
              <a:rPr lang="ru-RU" sz="1800" dirty="0"/>
              <a:t> при </a:t>
            </a:r>
            <a:r>
              <a:rPr lang="ru-RU" sz="1800" dirty="0" err="1"/>
              <a:t>обертанні</a:t>
            </a:r>
            <a:r>
              <a:rPr lang="ru-RU" sz="1800" dirty="0"/>
              <a:t> котла проходить </a:t>
            </a:r>
            <a:r>
              <a:rPr lang="ru-RU" sz="1800" dirty="0" err="1"/>
              <a:t>зволоження</a:t>
            </a:r>
            <a:r>
              <a:rPr lang="ru-RU" sz="1800" dirty="0"/>
              <a:t> та </a:t>
            </a:r>
            <a:r>
              <a:rPr lang="ru-RU" sz="1800" dirty="0" err="1"/>
              <a:t>висушування</a:t>
            </a:r>
            <a:r>
              <a:rPr lang="ru-RU" sz="1800" dirty="0"/>
              <a:t> </a:t>
            </a:r>
            <a:r>
              <a:rPr lang="ru-RU" sz="1800" dirty="0" err="1"/>
              <a:t>одержаних</a:t>
            </a:r>
            <a:r>
              <a:rPr lang="ru-RU" sz="1800" dirty="0"/>
              <a:t> гранул.</a:t>
            </a:r>
          </a:p>
          <a:p>
            <a:pPr marL="0" indent="0">
              <a:buNone/>
            </a:pPr>
            <a:r>
              <a:rPr lang="ru-RU" sz="1800" dirty="0" err="1"/>
              <a:t>Грануляцію</a:t>
            </a:r>
            <a:r>
              <a:rPr lang="ru-RU" sz="1800" dirty="0"/>
              <a:t> </a:t>
            </a:r>
            <a:r>
              <a:rPr lang="ru-RU" sz="1800" dirty="0" err="1"/>
              <a:t>розпилювальним</a:t>
            </a:r>
            <a:r>
              <a:rPr lang="ru-RU" sz="1800" dirty="0"/>
              <a:t> </a:t>
            </a:r>
            <a:r>
              <a:rPr lang="ru-RU" sz="1800" dirty="0" err="1"/>
              <a:t>висушуваням</a:t>
            </a:r>
            <a:r>
              <a:rPr lang="ru-RU" sz="1800" dirty="0"/>
              <a:t> </a:t>
            </a:r>
            <a:r>
              <a:rPr lang="ru-RU" sz="1800" dirty="0" err="1"/>
              <a:t>використовують</a:t>
            </a:r>
            <a:r>
              <a:rPr lang="ru-RU" sz="1800" dirty="0"/>
              <a:t> для </a:t>
            </a:r>
            <a:r>
              <a:rPr lang="ru-RU" sz="1800" dirty="0" err="1"/>
              <a:t>термолабільних</a:t>
            </a:r>
            <a:r>
              <a:rPr lang="ru-RU" sz="1800" dirty="0"/>
              <a:t> </a:t>
            </a:r>
            <a:r>
              <a:rPr lang="ru-RU" sz="1800" dirty="0" err="1"/>
              <a:t>речовин</a:t>
            </a:r>
            <a:r>
              <a:rPr lang="ru-RU" sz="1800" dirty="0"/>
              <a:t>. </a:t>
            </a:r>
            <a:r>
              <a:rPr lang="ru-RU" sz="1800" dirty="0" err="1"/>
              <a:t>Спочатку</a:t>
            </a:r>
            <a:r>
              <a:rPr lang="ru-RU" sz="1800" dirty="0"/>
              <a:t> </a:t>
            </a:r>
            <a:r>
              <a:rPr lang="ru-RU" sz="1800" dirty="0" err="1"/>
              <a:t>готують</a:t>
            </a:r>
            <a:r>
              <a:rPr lang="ru-RU" sz="1800" dirty="0"/>
              <a:t> </a:t>
            </a:r>
            <a:r>
              <a:rPr lang="ru-RU" sz="1800" dirty="0" err="1"/>
              <a:t>суспензію</a:t>
            </a:r>
            <a:r>
              <a:rPr lang="ru-RU" sz="1800" dirty="0"/>
              <a:t> </a:t>
            </a:r>
            <a:r>
              <a:rPr lang="ru-RU" sz="1800" dirty="0" err="1"/>
              <a:t>із</a:t>
            </a:r>
            <a:r>
              <a:rPr lang="ru-RU" sz="1800" dirty="0"/>
              <a:t> </a:t>
            </a:r>
            <a:r>
              <a:rPr lang="ru-RU" sz="1800" dirty="0" err="1"/>
              <a:t>допоміжних</a:t>
            </a:r>
            <a:r>
              <a:rPr lang="ru-RU" sz="1800" dirty="0"/>
              <a:t> </a:t>
            </a:r>
            <a:r>
              <a:rPr lang="ru-RU" sz="1800" dirty="0" err="1"/>
              <a:t>речовин</a:t>
            </a:r>
            <a:r>
              <a:rPr lang="ru-RU" sz="1800" dirty="0"/>
              <a:t>. </a:t>
            </a:r>
            <a:r>
              <a:rPr lang="ru-RU" sz="1800" dirty="0" err="1"/>
              <a:t>Її</a:t>
            </a:r>
            <a:r>
              <a:rPr lang="ru-RU" sz="1800" dirty="0"/>
              <a:t> </a:t>
            </a:r>
            <a:r>
              <a:rPr lang="ru-RU" sz="1800" dirty="0" err="1"/>
              <a:t>розбрискують</a:t>
            </a:r>
            <a:r>
              <a:rPr lang="ru-RU" sz="1800" dirty="0"/>
              <a:t> в </a:t>
            </a:r>
            <a:r>
              <a:rPr lang="ru-RU" sz="1800" dirty="0" err="1"/>
              <a:t>розпилювальній</a:t>
            </a:r>
            <a:r>
              <a:rPr lang="ru-RU" sz="1800" dirty="0"/>
              <a:t> </a:t>
            </a:r>
            <a:r>
              <a:rPr lang="ru-RU" sz="1800" dirty="0" err="1"/>
              <a:t>сушарці</a:t>
            </a:r>
            <a:r>
              <a:rPr lang="ru-RU" sz="1800" dirty="0"/>
              <a:t> при </a:t>
            </a:r>
            <a:r>
              <a:rPr lang="ru-RU" sz="1800" dirty="0" err="1"/>
              <a:t>температурі</a:t>
            </a:r>
            <a:r>
              <a:rPr lang="ru-RU" sz="1800" dirty="0"/>
              <a:t> 150-200 </a:t>
            </a:r>
            <a:r>
              <a:rPr lang="ru-RU" sz="1800" baseline="30000" dirty="0"/>
              <a:t>0</a:t>
            </a:r>
            <a:r>
              <a:rPr lang="ru-RU" sz="1800" dirty="0"/>
              <a:t>С </a:t>
            </a:r>
            <a:r>
              <a:rPr lang="ru-RU" sz="1800" dirty="0" err="1"/>
              <a:t>одержанні</a:t>
            </a:r>
            <a:r>
              <a:rPr lang="ru-RU" sz="1800" dirty="0"/>
              <a:t> </a:t>
            </a:r>
            <a:r>
              <a:rPr lang="ru-RU" sz="1800" dirty="0" err="1"/>
              <a:t>гранули</a:t>
            </a:r>
            <a:r>
              <a:rPr lang="ru-RU" sz="1800" dirty="0"/>
              <a:t> </a:t>
            </a:r>
            <a:r>
              <a:rPr lang="ru-RU" sz="1800" dirty="0" err="1"/>
              <a:t>змішують</a:t>
            </a:r>
            <a:r>
              <a:rPr lang="ru-RU" sz="1800" dirty="0"/>
              <a:t> з </a:t>
            </a:r>
            <a:r>
              <a:rPr lang="ru-RU" sz="1800" dirty="0" err="1"/>
              <a:t>діючими</a:t>
            </a:r>
            <a:r>
              <a:rPr lang="ru-RU" sz="1800" dirty="0"/>
              <a:t> </a:t>
            </a:r>
            <a:r>
              <a:rPr lang="ru-RU" sz="1800" dirty="0" err="1"/>
              <a:t>речовинами</a:t>
            </a:r>
            <a:r>
              <a:rPr lang="ru-RU" sz="1800" dirty="0" smtClean="0"/>
              <a:t>.</a:t>
            </a:r>
          </a:p>
          <a:p>
            <a:r>
              <a:rPr lang="ru-RU" sz="1800" b="1" dirty="0" err="1" smtClean="0"/>
              <a:t>Грануляція</a:t>
            </a:r>
            <a:r>
              <a:rPr lang="ru-RU" sz="1800" b="1" dirty="0" smtClean="0"/>
              <a:t> </a:t>
            </a:r>
            <a:r>
              <a:rPr lang="ru-RU" sz="1800" b="1" dirty="0"/>
              <a:t>в </a:t>
            </a:r>
            <a:r>
              <a:rPr lang="ru-RU" sz="1800" b="1" dirty="0" err="1"/>
              <a:t>псевдозрідженому</a:t>
            </a:r>
            <a:r>
              <a:rPr lang="ru-RU" sz="1800" b="1" dirty="0"/>
              <a:t> </a:t>
            </a:r>
            <a:r>
              <a:rPr lang="ru-RU" sz="1800" b="1" dirty="0" err="1"/>
              <a:t>шарі</a:t>
            </a:r>
            <a:r>
              <a:rPr lang="ru-RU" sz="1800" dirty="0"/>
              <a:t>.</a:t>
            </a:r>
          </a:p>
          <a:p>
            <a:pPr marL="0" indent="0">
              <a:buNone/>
            </a:pPr>
            <a:r>
              <a:rPr lang="ru-RU" sz="1800" dirty="0" err="1"/>
              <a:t>Гранули</a:t>
            </a:r>
            <a:r>
              <a:rPr lang="ru-RU" sz="1800" dirty="0"/>
              <a:t>, </a:t>
            </a:r>
            <a:r>
              <a:rPr lang="ru-RU" sz="1800" dirty="0" err="1"/>
              <a:t>отримані</a:t>
            </a:r>
            <a:r>
              <a:rPr lang="ru-RU" sz="1800" dirty="0"/>
              <a:t> в </a:t>
            </a:r>
            <a:r>
              <a:rPr lang="ru-RU" sz="1800" dirty="0" err="1"/>
              <a:t>псевдозрідженому</a:t>
            </a:r>
            <a:r>
              <a:rPr lang="ru-RU" sz="1800" dirty="0"/>
              <a:t> </a:t>
            </a:r>
            <a:r>
              <a:rPr lang="ru-RU" sz="1800" dirty="0" err="1"/>
              <a:t>шарі</a:t>
            </a:r>
            <a:r>
              <a:rPr lang="ru-RU" sz="1800" dirty="0"/>
              <a:t>, </a:t>
            </a:r>
            <a:r>
              <a:rPr lang="ru-RU" sz="1800" dirty="0" err="1"/>
              <a:t>відзначаються</a:t>
            </a:r>
            <a:r>
              <a:rPr lang="ru-RU" sz="1800" dirty="0"/>
              <a:t> </a:t>
            </a:r>
            <a:r>
              <a:rPr lang="ru-RU" sz="1800" dirty="0" err="1"/>
              <a:t>значною</a:t>
            </a:r>
            <a:r>
              <a:rPr lang="ru-RU" sz="1800" dirty="0"/>
              <a:t> </a:t>
            </a:r>
            <a:r>
              <a:rPr lang="ru-RU" sz="1800" dirty="0" err="1"/>
              <a:t>міцністю</a:t>
            </a:r>
            <a:r>
              <a:rPr lang="ru-RU" sz="1800" dirty="0"/>
              <a:t> і </a:t>
            </a:r>
            <a:r>
              <a:rPr lang="ru-RU" sz="1800" dirty="0" err="1"/>
              <a:t>кращою</a:t>
            </a:r>
            <a:r>
              <a:rPr lang="ru-RU" sz="1800" dirty="0"/>
              <a:t> </a:t>
            </a:r>
            <a:r>
              <a:rPr lang="ru-RU" sz="1800" dirty="0" err="1"/>
              <a:t>сипкістю</a:t>
            </a:r>
            <a:r>
              <a:rPr lang="ru-RU" sz="1800" dirty="0"/>
              <a:t>, </a:t>
            </a:r>
            <a:r>
              <a:rPr lang="ru-RU" sz="1800" dirty="0" err="1"/>
              <a:t>що</a:t>
            </a:r>
            <a:r>
              <a:rPr lang="ru-RU" sz="1800" dirty="0"/>
              <a:t> є </a:t>
            </a:r>
            <a:r>
              <a:rPr lang="ru-RU" sz="1800" dirty="0" err="1"/>
              <a:t>наслідком</a:t>
            </a:r>
            <a:r>
              <a:rPr lang="ru-RU" sz="1800" dirty="0"/>
              <a:t> </a:t>
            </a:r>
            <a:r>
              <a:rPr lang="ru-RU" sz="1800" dirty="0" err="1"/>
              <a:t>більш</a:t>
            </a:r>
            <a:r>
              <a:rPr lang="ru-RU" sz="1800" dirty="0"/>
              <a:t> </a:t>
            </a:r>
            <a:r>
              <a:rPr lang="ru-RU" sz="1800" dirty="0" err="1"/>
              <a:t>пра­вильної</a:t>
            </a:r>
            <a:r>
              <a:rPr lang="ru-RU" sz="1800" dirty="0"/>
              <a:t> </a:t>
            </a:r>
            <a:r>
              <a:rPr lang="ru-RU" sz="1800" dirty="0" err="1"/>
              <a:t>геометричної</a:t>
            </a:r>
            <a:r>
              <a:rPr lang="ru-RU" sz="1800" dirty="0"/>
              <a:t> </a:t>
            </a:r>
            <a:r>
              <a:rPr lang="ru-RU" sz="1800" dirty="0" err="1"/>
              <a:t>форми</a:t>
            </a:r>
            <a:r>
              <a:rPr lang="ru-RU" sz="1800" dirty="0"/>
              <a:t> гранул, </a:t>
            </a:r>
            <a:r>
              <a:rPr lang="ru-RU" sz="1800" dirty="0" err="1"/>
              <a:t>наближеної</a:t>
            </a:r>
            <a:r>
              <a:rPr lang="ru-RU" sz="1800" dirty="0"/>
              <a:t> до </a:t>
            </a:r>
            <a:r>
              <a:rPr lang="ru-RU" sz="1800" dirty="0" err="1"/>
              <a:t>кулястої</a:t>
            </a:r>
            <a:r>
              <a:rPr lang="ru-RU" sz="1800" dirty="0"/>
              <a:t>. При </a:t>
            </a:r>
            <a:r>
              <a:rPr lang="ru-RU" sz="1800" dirty="0" err="1"/>
              <a:t>цьому</a:t>
            </a:r>
            <a:r>
              <a:rPr lang="ru-RU" sz="1800" dirty="0"/>
              <a:t> </a:t>
            </a:r>
            <a:r>
              <a:rPr lang="ru-RU" sz="1800" dirty="0" err="1"/>
              <a:t>утворюються</a:t>
            </a:r>
            <a:r>
              <a:rPr lang="ru-RU" sz="1800" dirty="0"/>
              <a:t> </a:t>
            </a:r>
            <a:r>
              <a:rPr lang="ru-RU" sz="1800" dirty="0" err="1"/>
              <a:t>більш</a:t>
            </a:r>
            <a:r>
              <a:rPr lang="ru-RU" sz="1800" dirty="0"/>
              <a:t> </a:t>
            </a:r>
            <a:r>
              <a:rPr lang="ru-RU" sz="1800" dirty="0" err="1"/>
              <a:t>м'які</a:t>
            </a:r>
            <a:r>
              <a:rPr lang="ru-RU" sz="1800" dirty="0"/>
              <a:t> і </a:t>
            </a:r>
            <a:r>
              <a:rPr lang="ru-RU" sz="1800" dirty="0" err="1"/>
              <a:t>пористі</a:t>
            </a:r>
            <a:r>
              <a:rPr lang="ru-RU" sz="1800" dirty="0"/>
              <a:t> </a:t>
            </a:r>
            <a:r>
              <a:rPr lang="ru-RU" sz="1800" dirty="0" err="1"/>
              <a:t>агломерати</a:t>
            </a:r>
            <a:r>
              <a:rPr lang="ru-RU" sz="1800" dirty="0"/>
              <a:t>, </a:t>
            </a:r>
            <a:r>
              <a:rPr lang="ru-RU" sz="1800" dirty="0" err="1"/>
              <a:t>ніж</a:t>
            </a:r>
            <a:r>
              <a:rPr lang="ru-RU" sz="1800" dirty="0"/>
              <a:t> при </a:t>
            </a:r>
            <a:r>
              <a:rPr lang="ru-RU" sz="1800" dirty="0" err="1"/>
              <a:t>одержанні</a:t>
            </a:r>
            <a:r>
              <a:rPr lang="ru-RU" sz="1800" dirty="0"/>
              <a:t> гранул </a:t>
            </a:r>
            <a:r>
              <a:rPr lang="ru-RU" sz="1800" dirty="0" err="1"/>
              <a:t>вологою</a:t>
            </a:r>
            <a:r>
              <a:rPr lang="ru-RU" sz="1800" dirty="0"/>
              <a:t> </a:t>
            </a:r>
            <a:r>
              <a:rPr lang="ru-RU" sz="1800" dirty="0" err="1"/>
              <a:t>грануляцією</a:t>
            </a:r>
            <a:r>
              <a:rPr lang="ru-RU" sz="1800" dirty="0"/>
              <a:t>, де </a:t>
            </a:r>
            <a:r>
              <a:rPr lang="ru-RU" sz="1800" dirty="0" err="1"/>
              <a:t>утворюються</a:t>
            </a:r>
            <a:r>
              <a:rPr lang="ru-RU" sz="1800" dirty="0"/>
              <a:t> </a:t>
            </a:r>
            <a:r>
              <a:rPr lang="ru-RU" sz="1800" dirty="0" err="1"/>
              <a:t>великі</a:t>
            </a:r>
            <a:r>
              <a:rPr lang="ru-RU" sz="1800" dirty="0"/>
              <a:t> </a:t>
            </a:r>
            <a:r>
              <a:rPr lang="ru-RU" sz="1800" dirty="0" err="1"/>
              <a:t>агломерати</a:t>
            </a:r>
            <a:r>
              <a:rPr lang="ru-RU" sz="1800" dirty="0"/>
              <a:t>, </a:t>
            </a:r>
            <a:r>
              <a:rPr lang="ru-RU" sz="1800" dirty="0" err="1"/>
              <a:t>які</a:t>
            </a:r>
            <a:r>
              <a:rPr lang="ru-RU" sz="1800" dirty="0"/>
              <a:t> </a:t>
            </a:r>
            <a:r>
              <a:rPr lang="ru-RU" sz="1800" dirty="0" err="1"/>
              <a:t>підлягають</a:t>
            </a:r>
            <a:r>
              <a:rPr lang="ru-RU" sz="1800" dirty="0"/>
              <a:t> </a:t>
            </a:r>
            <a:r>
              <a:rPr lang="ru-RU" sz="1800" dirty="0" err="1"/>
              <a:t>подальшому</a:t>
            </a:r>
            <a:r>
              <a:rPr lang="ru-RU" sz="1800" dirty="0"/>
              <a:t> </a:t>
            </a:r>
            <a:r>
              <a:rPr lang="ru-RU" sz="1800" dirty="0" err="1" smtClean="0"/>
              <a:t>здрібнюванню</a:t>
            </a:r>
            <a:r>
              <a:rPr lang="ru-RU" sz="1800" dirty="0" smtClean="0"/>
              <a:t>. </a:t>
            </a:r>
            <a:r>
              <a:rPr lang="ru-RU" sz="1800" dirty="0" err="1" smtClean="0"/>
              <a:t>Утворення</a:t>
            </a:r>
            <a:r>
              <a:rPr lang="ru-RU" sz="1800" dirty="0" smtClean="0"/>
              <a:t> </a:t>
            </a:r>
            <a:r>
              <a:rPr lang="ru-RU" sz="1800" dirty="0"/>
              <a:t>і </a:t>
            </a:r>
            <a:r>
              <a:rPr lang="ru-RU" sz="1800" dirty="0" err="1"/>
              <a:t>ріст</a:t>
            </a:r>
            <a:r>
              <a:rPr lang="ru-RU" sz="1800" dirty="0"/>
              <a:t> гранул у </a:t>
            </a:r>
            <a:r>
              <a:rPr lang="ru-RU" sz="1800" dirty="0" err="1"/>
              <a:t>псевдозрідженому</a:t>
            </a:r>
            <a:r>
              <a:rPr lang="ru-RU" sz="1800" dirty="0"/>
              <a:t> </a:t>
            </a:r>
            <a:r>
              <a:rPr lang="ru-RU" sz="1800" dirty="0" err="1"/>
              <a:t>шарі</a:t>
            </a:r>
            <a:r>
              <a:rPr lang="ru-RU" sz="1800" dirty="0"/>
              <a:t> </a:t>
            </a:r>
            <a:r>
              <a:rPr lang="ru-RU" sz="1800" dirty="0" err="1"/>
              <a:t>відбувається</a:t>
            </a:r>
            <a:r>
              <a:rPr lang="ru-RU" sz="1800" dirty="0"/>
              <a:t> за </a:t>
            </a:r>
            <a:r>
              <a:rPr lang="ru-RU" sz="1800" dirty="0" err="1"/>
              <a:t>рахунок</a:t>
            </a:r>
            <a:r>
              <a:rPr lang="ru-RU" sz="1800" dirty="0"/>
              <a:t> </a:t>
            </a:r>
            <a:r>
              <a:rPr lang="ru-RU" sz="1800" dirty="0" err="1"/>
              <a:t>двох</a:t>
            </a:r>
            <a:r>
              <a:rPr lang="ru-RU" sz="1800" dirty="0"/>
              <a:t> </a:t>
            </a:r>
            <a:r>
              <a:rPr lang="ru-RU" sz="1800" dirty="0" err="1"/>
              <a:t>фізичних</a:t>
            </a:r>
            <a:r>
              <a:rPr lang="ru-RU" sz="1800" dirty="0"/>
              <a:t> </a:t>
            </a:r>
            <a:r>
              <a:rPr lang="ru-RU" sz="1800" dirty="0" err="1"/>
              <a:t>процесів</a:t>
            </a:r>
            <a:r>
              <a:rPr lang="ru-RU" sz="1800" dirty="0"/>
              <a:t>: </a:t>
            </a:r>
            <a:r>
              <a:rPr lang="ru-RU" sz="1800" dirty="0" err="1"/>
              <a:t>грудкування</a:t>
            </a:r>
            <a:r>
              <a:rPr lang="ru-RU" sz="1800" dirty="0"/>
              <a:t> при </a:t>
            </a:r>
            <a:r>
              <a:rPr lang="ru-RU" sz="1800" dirty="0" err="1"/>
              <a:t>змочуванні</a:t>
            </a:r>
            <a:r>
              <a:rPr lang="ru-RU" sz="1800" dirty="0"/>
              <a:t> і </a:t>
            </a:r>
            <a:r>
              <a:rPr lang="ru-RU" sz="1800" dirty="0" err="1"/>
              <a:t>злипання</a:t>
            </a:r>
            <a:r>
              <a:rPr lang="ru-RU" sz="1800" dirty="0"/>
              <a:t> з </a:t>
            </a:r>
            <a:r>
              <a:rPr lang="ru-RU" sz="1800" dirty="0" err="1"/>
              <a:t>наступною</a:t>
            </a:r>
            <a:r>
              <a:rPr lang="ru-RU" sz="1800" dirty="0"/>
              <a:t> </a:t>
            </a:r>
            <a:r>
              <a:rPr lang="ru-RU" sz="1800" dirty="0" err="1"/>
              <a:t>агломерацією</a:t>
            </a:r>
            <a:r>
              <a:rPr lang="ru-RU" sz="1800" dirty="0"/>
              <a:t>. </a:t>
            </a:r>
            <a:r>
              <a:rPr lang="ru-RU" sz="1800" dirty="0" err="1"/>
              <a:t>Якість</a:t>
            </a:r>
            <a:r>
              <a:rPr lang="ru-RU" sz="1800" dirty="0"/>
              <a:t> гранул і </a:t>
            </a:r>
            <a:r>
              <a:rPr lang="ru-RU" sz="1800" dirty="0" err="1"/>
              <a:t>їх</a:t>
            </a:r>
            <a:r>
              <a:rPr lang="ru-RU" sz="1800" dirty="0"/>
              <a:t> </a:t>
            </a:r>
            <a:r>
              <a:rPr lang="ru-RU" sz="1800" dirty="0" err="1"/>
              <a:t>фракційний</a:t>
            </a:r>
            <a:r>
              <a:rPr lang="ru-RU" sz="1800" dirty="0"/>
              <a:t> склад </a:t>
            </a:r>
            <a:r>
              <a:rPr lang="ru-RU" sz="1800" dirty="0" err="1"/>
              <a:t>залежать</a:t>
            </a:r>
            <a:r>
              <a:rPr lang="ru-RU" sz="1800" dirty="0"/>
              <a:t> </a:t>
            </a:r>
            <a:r>
              <a:rPr lang="ru-RU" sz="1800" dirty="0" err="1"/>
              <a:t>від</a:t>
            </a:r>
            <a:r>
              <a:rPr lang="ru-RU" sz="1800" dirty="0"/>
              <a:t> </a:t>
            </a:r>
            <a:r>
              <a:rPr lang="ru-RU" sz="1800" dirty="0" err="1"/>
              <a:t>багатьох</a:t>
            </a:r>
            <a:r>
              <a:rPr lang="ru-RU" sz="1800" dirty="0"/>
              <a:t> </a:t>
            </a:r>
            <a:r>
              <a:rPr lang="ru-RU" sz="1800" dirty="0" err="1"/>
              <a:t>чинників</a:t>
            </a:r>
            <a:r>
              <a:rPr lang="ru-RU" sz="1800" dirty="0"/>
              <a:t>, </a:t>
            </a:r>
            <a:r>
              <a:rPr lang="ru-RU" sz="1800" dirty="0" err="1"/>
              <a:t>які</a:t>
            </a:r>
            <a:r>
              <a:rPr lang="ru-RU" sz="1800" dirty="0"/>
              <a:t> </a:t>
            </a:r>
            <a:r>
              <a:rPr lang="ru-RU" sz="1800" dirty="0" err="1"/>
              <a:t>визначають</a:t>
            </a:r>
            <a:r>
              <a:rPr lang="ru-RU" sz="1800" dirty="0"/>
              <a:t> </a:t>
            </a:r>
            <a:r>
              <a:rPr lang="ru-RU" sz="1800" dirty="0" err="1"/>
              <a:t>хід</a:t>
            </a:r>
            <a:r>
              <a:rPr lang="ru-RU" sz="1800" dirty="0"/>
              <a:t> </a:t>
            </a:r>
            <a:r>
              <a:rPr lang="ru-RU" sz="1800" dirty="0" err="1"/>
              <a:t>процесу</a:t>
            </a:r>
            <a:r>
              <a:rPr lang="ru-RU" sz="1800" dirty="0"/>
              <a:t>, </a:t>
            </a:r>
            <a:r>
              <a:rPr lang="ru-RU" sz="1800" dirty="0" err="1"/>
              <a:t>основними</a:t>
            </a:r>
            <a:r>
              <a:rPr lang="ru-RU" sz="1800" dirty="0"/>
              <a:t> з </a:t>
            </a:r>
            <a:r>
              <a:rPr lang="ru-RU" sz="1800" dirty="0" err="1"/>
              <a:t>яких</a:t>
            </a:r>
            <a:r>
              <a:rPr lang="ru-RU" sz="1800" dirty="0"/>
              <a:t> є </a:t>
            </a:r>
            <a:r>
              <a:rPr lang="ru-RU" sz="1800" dirty="0" err="1"/>
              <a:t>швидкість</a:t>
            </a:r>
            <a:r>
              <a:rPr lang="ru-RU" sz="1800" dirty="0"/>
              <a:t> </a:t>
            </a:r>
            <a:r>
              <a:rPr lang="ru-RU" sz="1800" dirty="0" err="1"/>
              <a:t>зріджувального</a:t>
            </a:r>
            <a:r>
              <a:rPr lang="ru-RU" sz="1800" dirty="0"/>
              <a:t> </a:t>
            </a:r>
            <a:r>
              <a:rPr lang="ru-RU" sz="1800" dirty="0" smtClean="0"/>
              <a:t>газу; </a:t>
            </a:r>
            <a:r>
              <a:rPr lang="ru-RU" sz="1800" dirty="0"/>
              <a:t>склад і </a:t>
            </a:r>
            <a:r>
              <a:rPr lang="ru-RU" sz="1800" dirty="0" err="1"/>
              <a:t>швидкість</a:t>
            </a:r>
            <a:r>
              <a:rPr lang="ru-RU" sz="1800" dirty="0"/>
              <a:t> </a:t>
            </a:r>
            <a:r>
              <a:rPr lang="ru-RU" sz="1800" dirty="0" err="1"/>
              <a:t>подачі</a:t>
            </a:r>
            <a:r>
              <a:rPr lang="ru-RU" sz="1800" dirty="0"/>
              <a:t> </a:t>
            </a:r>
            <a:r>
              <a:rPr lang="ru-RU" sz="1800" dirty="0" err="1"/>
              <a:t>гранулювальної</a:t>
            </a:r>
            <a:r>
              <a:rPr lang="ru-RU" sz="1800" dirty="0"/>
              <a:t> </a:t>
            </a:r>
            <a:r>
              <a:rPr lang="ru-RU" sz="1800" dirty="0" err="1"/>
              <a:t>рідини</a:t>
            </a:r>
            <a:r>
              <a:rPr lang="ru-RU" sz="1800" dirty="0"/>
              <a:t>; температура в </a:t>
            </a:r>
            <a:r>
              <a:rPr lang="ru-RU" sz="1800" dirty="0" err="1"/>
              <a:t>шарі</a:t>
            </a:r>
            <a:r>
              <a:rPr lang="ru-RU" sz="1800" dirty="0"/>
              <a:t>.</a:t>
            </a:r>
          </a:p>
          <a:p>
            <a:pPr marL="0" indent="0">
              <a:buNone/>
            </a:pPr>
            <a:endParaRPr lang="ru-RU" sz="1800" dirty="0" smtClean="0"/>
          </a:p>
          <a:p>
            <a:pPr marL="0" indent="0">
              <a:buNone/>
            </a:pPr>
            <a:endParaRPr lang="ru-RU" sz="1800" dirty="0"/>
          </a:p>
          <a:p>
            <a:pPr marL="0" indent="0">
              <a:buNone/>
            </a:pPr>
            <a:endParaRPr lang="ru-RU" sz="1800" dirty="0"/>
          </a:p>
        </p:txBody>
      </p:sp>
    </p:spTree>
    <p:extLst>
      <p:ext uri="{BB962C8B-B14F-4D97-AF65-F5344CB8AC3E}">
        <p14:creationId xmlns:p14="http://schemas.microsoft.com/office/powerpoint/2010/main" val="186713868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 smtClean="0"/>
              <a:t>Обладнання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99592" y="1588971"/>
            <a:ext cx="4906888" cy="4525963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sz="2000" dirty="0" err="1"/>
              <a:t>Пресування</a:t>
            </a:r>
            <a:r>
              <a:rPr lang="ru-RU" sz="2000" dirty="0"/>
              <a:t> на </a:t>
            </a:r>
            <a:r>
              <a:rPr lang="ru-RU" sz="2000" dirty="0" err="1"/>
              <a:t>таблеткових</a:t>
            </a:r>
            <a:r>
              <a:rPr lang="ru-RU" sz="2000" dirty="0"/>
              <a:t> машинах </a:t>
            </a:r>
            <a:r>
              <a:rPr lang="ru-RU" sz="2000" dirty="0" err="1"/>
              <a:t>здійснюється</a:t>
            </a:r>
            <a:r>
              <a:rPr lang="ru-RU" sz="2000" dirty="0"/>
              <a:t> </a:t>
            </a:r>
            <a:r>
              <a:rPr lang="ru-RU" sz="2000" dirty="0" err="1"/>
              <a:t>прес-інструментом</a:t>
            </a:r>
            <a:r>
              <a:rPr lang="ru-RU" sz="2000" dirty="0"/>
              <a:t>, </a:t>
            </a:r>
            <a:r>
              <a:rPr lang="ru-RU" sz="2000" dirty="0" err="1"/>
              <a:t>що</a:t>
            </a:r>
            <a:r>
              <a:rPr lang="ru-RU" sz="2000" dirty="0"/>
              <a:t> </a:t>
            </a:r>
            <a:r>
              <a:rPr lang="ru-RU" sz="2000" dirty="0" err="1"/>
              <a:t>складається</a:t>
            </a:r>
            <a:r>
              <a:rPr lang="ru-RU" sz="2000" dirty="0"/>
              <a:t> з </a:t>
            </a:r>
            <a:r>
              <a:rPr lang="ru-RU" sz="2000" dirty="0" err="1"/>
              <a:t>матриці</a:t>
            </a:r>
            <a:r>
              <a:rPr lang="ru-RU" sz="2000" dirty="0"/>
              <a:t> і </a:t>
            </a:r>
            <a:r>
              <a:rPr lang="ru-RU" sz="2000" dirty="0" err="1" smtClean="0"/>
              <a:t>двох</a:t>
            </a:r>
            <a:r>
              <a:rPr lang="ru-RU" sz="2000" dirty="0" smtClean="0"/>
              <a:t> </a:t>
            </a:r>
            <a:r>
              <a:rPr lang="ru-RU" sz="2000" dirty="0" err="1" smtClean="0"/>
              <a:t>пуансонів</a:t>
            </a:r>
            <a:r>
              <a:rPr lang="ru-RU" sz="2000" dirty="0" smtClean="0"/>
              <a:t>.</a:t>
            </a:r>
          </a:p>
          <a:p>
            <a:pPr marL="0" indent="0">
              <a:buNone/>
            </a:pPr>
            <a:endParaRPr lang="uk-UA" sz="1800" dirty="0" smtClean="0"/>
          </a:p>
          <a:p>
            <a:pPr marL="0" indent="0">
              <a:buNone/>
            </a:pPr>
            <a:endParaRPr lang="uk-UA" sz="1800" dirty="0"/>
          </a:p>
          <a:p>
            <a:pPr marL="0" indent="0">
              <a:buNone/>
            </a:pPr>
            <a:endParaRPr lang="uk-UA" sz="1800" dirty="0" smtClean="0"/>
          </a:p>
          <a:p>
            <a:pPr marL="0" indent="0">
              <a:buNone/>
            </a:pPr>
            <a:endParaRPr lang="uk-UA" sz="1800" dirty="0"/>
          </a:p>
          <a:p>
            <a:pPr marL="0" indent="0">
              <a:buNone/>
            </a:pPr>
            <a:endParaRPr lang="uk-UA" sz="1800" dirty="0" smtClean="0"/>
          </a:p>
          <a:p>
            <a:pPr marL="0" indent="0">
              <a:buNone/>
            </a:pPr>
            <a:endParaRPr lang="uk-UA" sz="1800" dirty="0"/>
          </a:p>
          <a:p>
            <a:pPr marL="0" indent="0">
              <a:buNone/>
            </a:pPr>
            <a:r>
              <a:rPr lang="ru-RU" sz="1800" dirty="0" err="1"/>
              <a:t>Основними</a:t>
            </a:r>
            <a:r>
              <a:rPr lang="ru-RU" sz="1800" dirty="0"/>
              <a:t> </a:t>
            </a:r>
            <a:r>
              <a:rPr lang="ru-RU" sz="1800" dirty="0" smtClean="0"/>
              <a:t>типами </a:t>
            </a:r>
            <a:r>
              <a:rPr lang="ru-RU" sz="1800" dirty="0" err="1"/>
              <a:t>таблеткових</a:t>
            </a:r>
            <a:r>
              <a:rPr lang="ru-RU" sz="1800" dirty="0"/>
              <a:t> машин є </a:t>
            </a:r>
            <a:r>
              <a:rPr lang="ru-RU" sz="1800" i="1" dirty="0" err="1"/>
              <a:t>ексцентрикові</a:t>
            </a:r>
            <a:r>
              <a:rPr lang="ru-RU" sz="1800" dirty="0"/>
              <a:t>, </a:t>
            </a:r>
            <a:r>
              <a:rPr lang="ru-RU" sz="1800" dirty="0" err="1"/>
              <a:t>або</a:t>
            </a:r>
            <a:r>
              <a:rPr lang="ru-RU" sz="1800" dirty="0"/>
              <a:t> , </a:t>
            </a:r>
            <a:r>
              <a:rPr lang="ru-RU" sz="1800" dirty="0" err="1"/>
              <a:t>ударні</a:t>
            </a:r>
            <a:r>
              <a:rPr lang="ru-RU" sz="1800" dirty="0"/>
              <a:t>, і </a:t>
            </a:r>
            <a:r>
              <a:rPr lang="ru-RU" sz="1800" i="1" dirty="0" err="1"/>
              <a:t>ротаційні</a:t>
            </a:r>
            <a:r>
              <a:rPr lang="ru-RU" sz="1800" dirty="0" smtClean="0"/>
              <a:t>.</a:t>
            </a:r>
          </a:p>
          <a:p>
            <a:pPr marL="0" indent="0">
              <a:buNone/>
            </a:pPr>
            <a:r>
              <a:rPr lang="ru-RU" sz="1800" dirty="0" err="1"/>
              <a:t>Ексцентрикові</a:t>
            </a:r>
            <a:r>
              <a:rPr lang="ru-RU" sz="1800" dirty="0"/>
              <a:t> </a:t>
            </a:r>
            <a:r>
              <a:rPr lang="ru-RU" sz="1800" dirty="0" err="1"/>
              <a:t>машини</a:t>
            </a:r>
            <a:r>
              <a:rPr lang="ru-RU" sz="1800" dirty="0"/>
              <a:t> </a:t>
            </a:r>
            <a:r>
              <a:rPr lang="ru-RU" sz="1800" dirty="0" err="1"/>
              <a:t>бувають</a:t>
            </a:r>
            <a:r>
              <a:rPr lang="ru-RU" sz="1800" dirty="0"/>
              <a:t> </a:t>
            </a:r>
            <a:r>
              <a:rPr lang="ru-RU" sz="1800" i="1" dirty="0" err="1"/>
              <a:t>полозкові</a:t>
            </a:r>
            <a:r>
              <a:rPr lang="ru-RU" sz="1800" dirty="0"/>
              <a:t> і </a:t>
            </a:r>
            <a:r>
              <a:rPr lang="ru-RU" sz="1800" dirty="0" err="1"/>
              <a:t>проміжні</a:t>
            </a:r>
            <a:r>
              <a:rPr lang="ru-RU" sz="1800" dirty="0"/>
              <a:t> (</a:t>
            </a:r>
            <a:r>
              <a:rPr lang="ru-RU" sz="1800" dirty="0" err="1"/>
              <a:t>башмачні</a:t>
            </a:r>
            <a:r>
              <a:rPr lang="ru-RU" sz="1800" dirty="0" smtClean="0"/>
              <a:t>).</a:t>
            </a:r>
            <a:endParaRPr lang="ru-RU" sz="1800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0192" y="1412776"/>
            <a:ext cx="1819275" cy="1619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6176" y="3943234"/>
            <a:ext cx="1733550" cy="2171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4131506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131840" y="1196752"/>
            <a:ext cx="5554960" cy="566124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1800" dirty="0" err="1" smtClean="0"/>
              <a:t>Принципова</a:t>
            </a:r>
            <a:r>
              <a:rPr lang="ru-RU" sz="1800" dirty="0" smtClean="0"/>
              <a:t> </a:t>
            </a:r>
            <a:r>
              <a:rPr lang="ru-RU" sz="1800" dirty="0"/>
              <a:t>схема </a:t>
            </a:r>
            <a:r>
              <a:rPr lang="ru-RU" sz="1800" b="1" dirty="0" err="1"/>
              <a:t>апарата</a:t>
            </a:r>
            <a:r>
              <a:rPr lang="ru-RU" sz="1800" b="1" dirty="0"/>
              <a:t> </a:t>
            </a:r>
            <a:r>
              <a:rPr lang="ru-RU" sz="1800" b="1" dirty="0" err="1"/>
              <a:t>із</a:t>
            </a:r>
            <a:r>
              <a:rPr lang="ru-RU" sz="1800" b="1" dirty="0"/>
              <a:t> </a:t>
            </a:r>
            <a:r>
              <a:rPr lang="ru-RU" sz="1800" b="1" dirty="0" err="1"/>
              <a:t>псевдозрідженим</a:t>
            </a:r>
            <a:r>
              <a:rPr lang="ru-RU" sz="1800" b="1" dirty="0"/>
              <a:t> шаром для </a:t>
            </a:r>
            <a:r>
              <a:rPr lang="ru-RU" sz="1800" b="1" dirty="0" err="1"/>
              <a:t>гранулюван­ня</a:t>
            </a:r>
            <a:r>
              <a:rPr lang="ru-RU" sz="1800" dirty="0"/>
              <a:t> </a:t>
            </a:r>
            <a:r>
              <a:rPr lang="ru-RU" sz="1800" dirty="0" err="1"/>
              <a:t>таблеткових</a:t>
            </a:r>
            <a:r>
              <a:rPr lang="ru-RU" sz="1800" dirty="0"/>
              <a:t> </a:t>
            </a:r>
            <a:r>
              <a:rPr lang="ru-RU" sz="1800" dirty="0" err="1"/>
              <a:t>сумішей</a:t>
            </a:r>
            <a:r>
              <a:rPr lang="ru-RU" sz="1800" dirty="0"/>
              <a:t> (СГ-30</a:t>
            </a:r>
            <a:r>
              <a:rPr lang="ru-RU" sz="1800" dirty="0" smtClean="0"/>
              <a:t>):</a:t>
            </a:r>
          </a:p>
          <a:p>
            <a:pPr marL="0" indent="0">
              <a:buNone/>
            </a:pPr>
            <a:endParaRPr lang="ru-RU" sz="1800" dirty="0" smtClean="0"/>
          </a:p>
          <a:p>
            <a:pPr marL="0" indent="0">
              <a:buNone/>
            </a:pPr>
            <a:endParaRPr lang="ru-RU" sz="1800" dirty="0"/>
          </a:p>
          <a:p>
            <a:pPr marL="0" indent="0">
              <a:buNone/>
            </a:pPr>
            <a:endParaRPr lang="ru-RU" sz="1800" dirty="0" smtClean="0"/>
          </a:p>
          <a:p>
            <a:pPr marL="0" indent="0">
              <a:buNone/>
            </a:pPr>
            <a:r>
              <a:rPr lang="ru-RU" sz="1800" dirty="0" smtClean="0"/>
              <a:t>1 </a:t>
            </a:r>
            <a:r>
              <a:rPr lang="ru-RU" sz="1800" dirty="0"/>
              <a:t>— </a:t>
            </a:r>
            <a:r>
              <a:rPr lang="ru-RU" sz="1800" dirty="0" err="1"/>
              <a:t>візок</a:t>
            </a:r>
            <a:r>
              <a:rPr lang="ru-RU" sz="1800" dirty="0"/>
              <a:t>; 2 — </a:t>
            </a:r>
            <a:r>
              <a:rPr lang="ru-RU" sz="1800" dirty="0" err="1"/>
              <a:t>пневмоциліндр</a:t>
            </a:r>
            <a:r>
              <a:rPr lang="ru-RU" sz="1800" dirty="0"/>
              <a:t> </a:t>
            </a:r>
            <a:r>
              <a:rPr lang="ru-RU" sz="1800" dirty="0" err="1"/>
              <a:t>прийому</a:t>
            </a:r>
            <a:r>
              <a:rPr lang="ru-RU" sz="1800" dirty="0"/>
              <a:t> продукту  резервуара; 3 — </a:t>
            </a:r>
            <a:r>
              <a:rPr lang="ru-RU" sz="1800" dirty="0" err="1"/>
              <a:t>продуктовий</a:t>
            </a:r>
            <a:r>
              <a:rPr lang="ru-RU" sz="1800" dirty="0"/>
              <a:t> резервуар; 4 — </a:t>
            </a:r>
            <a:r>
              <a:rPr lang="ru-RU" sz="1800" dirty="0" err="1"/>
              <a:t>обичайка</a:t>
            </a:r>
            <a:r>
              <a:rPr lang="ru-RU" sz="1800" dirty="0"/>
              <a:t> </a:t>
            </a:r>
            <a:r>
              <a:rPr lang="ru-RU" sz="1800" dirty="0" err="1"/>
              <a:t>розпилювача</a:t>
            </a:r>
            <a:r>
              <a:rPr lang="ru-RU" sz="1800" dirty="0"/>
              <a:t>; 5 — </a:t>
            </a:r>
            <a:r>
              <a:rPr lang="ru-RU" sz="1800" dirty="0" err="1"/>
              <a:t>обичайка</a:t>
            </a:r>
            <a:r>
              <a:rPr lang="ru-RU" sz="1800" dirty="0"/>
              <a:t> </a:t>
            </a:r>
            <a:r>
              <a:rPr lang="ru-RU" sz="1800" dirty="0" err="1"/>
              <a:t>рука­вних</a:t>
            </a:r>
            <a:r>
              <a:rPr lang="ru-RU" sz="1800" dirty="0"/>
              <a:t> </a:t>
            </a:r>
            <a:r>
              <a:rPr lang="ru-RU" sz="1800" dirty="0" err="1"/>
              <a:t>фільтрів</a:t>
            </a:r>
            <a:r>
              <a:rPr lang="ru-RU" sz="1800" dirty="0"/>
              <a:t>; 6 — </a:t>
            </a:r>
            <a:r>
              <a:rPr lang="ru-RU" sz="1800" dirty="0" err="1"/>
              <a:t>струщувальний</a:t>
            </a:r>
            <a:r>
              <a:rPr lang="ru-RU" sz="1800" dirty="0"/>
              <a:t> </a:t>
            </a:r>
            <a:r>
              <a:rPr lang="ru-RU" sz="1800" dirty="0" err="1"/>
              <a:t>пристрій</a:t>
            </a:r>
            <a:r>
              <a:rPr lang="ru-RU" sz="1800" dirty="0"/>
              <a:t>; 7 — </a:t>
            </a:r>
            <a:r>
              <a:rPr lang="ru-RU" sz="1800" dirty="0" err="1"/>
              <a:t>запобіжний</a:t>
            </a:r>
            <a:r>
              <a:rPr lang="ru-RU" sz="1800" dirty="0"/>
              <a:t> клапан:; 8 — вентилятор; 9 — ши­бер; 10 — </a:t>
            </a:r>
            <a:r>
              <a:rPr lang="ru-RU" sz="1800" dirty="0" err="1"/>
              <a:t>механізм</a:t>
            </a:r>
            <a:r>
              <a:rPr lang="ru-RU" sz="1800" dirty="0"/>
              <a:t> </a:t>
            </a:r>
            <a:r>
              <a:rPr lang="ru-RU" sz="1800" dirty="0" err="1"/>
              <a:t>керування</a:t>
            </a:r>
            <a:r>
              <a:rPr lang="ru-RU" sz="1800" dirty="0"/>
              <a:t> </a:t>
            </a:r>
            <a:r>
              <a:rPr lang="ru-RU" sz="1800" dirty="0" err="1"/>
              <a:t>заслінкою</a:t>
            </a:r>
            <a:r>
              <a:rPr lang="ru-RU" sz="1800" dirty="0"/>
              <a:t>; 11 — корпус; 12 — </a:t>
            </a:r>
            <a:r>
              <a:rPr lang="ru-RU" sz="1800" dirty="0" err="1"/>
              <a:t>фільтр</a:t>
            </a:r>
            <a:r>
              <a:rPr lang="ru-RU" sz="1800" dirty="0"/>
              <a:t> </a:t>
            </a:r>
            <a:r>
              <a:rPr lang="ru-RU" sz="1800" dirty="0" err="1"/>
              <a:t>повітряний</a:t>
            </a:r>
            <a:r>
              <a:rPr lang="ru-RU" sz="1800" dirty="0"/>
              <a:t>; 13 — </a:t>
            </a:r>
            <a:r>
              <a:rPr lang="ru-RU" sz="1800" dirty="0" err="1"/>
              <a:t>дозуваль­ний</a:t>
            </a:r>
            <a:r>
              <a:rPr lang="ru-RU" sz="1800" dirty="0"/>
              <a:t> насос; 14 — </a:t>
            </a:r>
            <a:r>
              <a:rPr lang="ru-RU" sz="1800" dirty="0" err="1"/>
              <a:t>Ємкість</a:t>
            </a:r>
            <a:r>
              <a:rPr lang="ru-RU" sz="1800" dirty="0"/>
              <a:t> для </a:t>
            </a:r>
            <a:r>
              <a:rPr lang="ru-RU" sz="1800" dirty="0" err="1"/>
              <a:t>гранулювальної</a:t>
            </a:r>
            <a:r>
              <a:rPr lang="ru-RU" sz="1800" dirty="0"/>
              <a:t> </a:t>
            </a:r>
            <a:r>
              <a:rPr lang="ru-RU" sz="1800" dirty="0" err="1"/>
              <a:t>рі­дини</a:t>
            </a:r>
            <a:r>
              <a:rPr lang="ru-RU" sz="1800" dirty="0"/>
              <a:t>; 15 — </a:t>
            </a:r>
            <a:r>
              <a:rPr lang="ru-RU" sz="1800" dirty="0" err="1"/>
              <a:t>стиснуте</a:t>
            </a:r>
            <a:r>
              <a:rPr lang="ru-RU" sz="1800" dirty="0"/>
              <a:t> </a:t>
            </a:r>
            <a:r>
              <a:rPr lang="ru-RU" sz="1800" dirty="0" err="1"/>
              <a:t>повітря</a:t>
            </a:r>
            <a:r>
              <a:rPr lang="ru-RU" sz="1800" dirty="0"/>
              <a:t>, </a:t>
            </a:r>
            <a:r>
              <a:rPr lang="ru-RU" sz="1800" dirty="0" err="1"/>
              <a:t>що</a:t>
            </a:r>
            <a:r>
              <a:rPr lang="ru-RU" sz="1800" dirty="0"/>
              <a:t> </a:t>
            </a:r>
            <a:r>
              <a:rPr lang="ru-RU" sz="1800" dirty="0" err="1"/>
              <a:t>розпилюється</a:t>
            </a:r>
            <a:r>
              <a:rPr lang="ru-RU" sz="1800" dirty="0"/>
              <a:t>; 16 — </a:t>
            </a:r>
            <a:r>
              <a:rPr lang="ru-RU" sz="1800" dirty="0" err="1"/>
              <a:t>паровий</a:t>
            </a:r>
            <a:r>
              <a:rPr lang="ru-RU" sz="1800" dirty="0"/>
              <a:t> </a:t>
            </a:r>
            <a:r>
              <a:rPr lang="ru-RU" sz="1800" dirty="0" smtClean="0"/>
              <a:t>калорифер.</a:t>
            </a:r>
            <a:endParaRPr lang="ru-RU" sz="18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9693" y="1700808"/>
            <a:ext cx="2105025" cy="2486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5362896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2420888"/>
          </a:xfrm>
        </p:spPr>
        <p:txBody>
          <a:bodyPr/>
          <a:lstStyle/>
          <a:p>
            <a:r>
              <a:rPr lang="ru-RU" dirty="0" smtClean="0"/>
              <a:t>СГ-60</a:t>
            </a:r>
            <a:br>
              <a:rPr lang="ru-RU" dirty="0" smtClean="0"/>
            </a:br>
            <a:r>
              <a:rPr lang="ru-RU" sz="2800" b="1" dirty="0" err="1"/>
              <a:t>Апарат</a:t>
            </a:r>
            <a:r>
              <a:rPr lang="ru-RU" sz="2800" b="1" dirty="0"/>
              <a:t> з </a:t>
            </a:r>
            <a:r>
              <a:rPr lang="ru-RU" sz="2800" b="1" dirty="0" err="1" smtClean="0"/>
              <a:t>псевдорозрідженим</a:t>
            </a:r>
            <a:r>
              <a:rPr lang="ru-RU" sz="2800" b="1" dirty="0" smtClean="0"/>
              <a:t> </a:t>
            </a:r>
            <a:r>
              <a:rPr lang="ru-RU" sz="2800" b="1" dirty="0"/>
              <a:t>шаром для </a:t>
            </a:r>
            <a:r>
              <a:rPr lang="ru-RU" sz="2800" b="1" dirty="0" err="1"/>
              <a:t>гранулювання</a:t>
            </a:r>
            <a:r>
              <a:rPr lang="ru-RU" sz="2800" b="1" dirty="0"/>
              <a:t> </a:t>
            </a:r>
            <a:r>
              <a:rPr lang="ru-RU" sz="2800" b="1" dirty="0" err="1"/>
              <a:t>таблеткових</a:t>
            </a:r>
            <a:r>
              <a:rPr lang="ru-RU" sz="2800" b="1" dirty="0"/>
              <a:t> </a:t>
            </a:r>
            <a:r>
              <a:rPr lang="ru-RU" sz="2800" b="1" dirty="0" err="1"/>
              <a:t>сумішей</a:t>
            </a:r>
            <a:endParaRPr lang="ru-RU" sz="2800" dirty="0"/>
          </a:p>
        </p:txBody>
      </p:sp>
      <p:pic>
        <p:nvPicPr>
          <p:cNvPr id="6" name="videoplayback.3gp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 cstate="print"/>
          <a:stretch>
            <a:fillRect/>
          </a:stretch>
        </p:blipFill>
        <p:spPr>
          <a:xfrm>
            <a:off x="2267744" y="2636912"/>
            <a:ext cx="4824536" cy="38596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3936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5536" y="25385"/>
            <a:ext cx="8424936" cy="6643975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ru-RU" sz="1800" dirty="0" smtClean="0"/>
          </a:p>
          <a:p>
            <a:pPr marL="0" indent="0">
              <a:buNone/>
            </a:pPr>
            <a:endParaRPr lang="ru-RU" sz="1800" dirty="0" smtClean="0"/>
          </a:p>
          <a:p>
            <a:pPr marL="0" indent="0">
              <a:buNone/>
            </a:pPr>
            <a:r>
              <a:rPr lang="ru-RU" sz="1800" dirty="0" smtClean="0"/>
              <a:t>          Схема </a:t>
            </a:r>
            <a:r>
              <a:rPr lang="ru-RU" sz="1800" dirty="0" err="1" smtClean="0"/>
              <a:t>руху</a:t>
            </a:r>
            <a:r>
              <a:rPr lang="ru-RU" sz="1800" dirty="0" smtClean="0"/>
              <a:t> </a:t>
            </a:r>
            <a:r>
              <a:rPr lang="ru-RU" sz="1800" dirty="0" err="1" smtClean="0"/>
              <a:t>пуансонів</a:t>
            </a:r>
            <a:r>
              <a:rPr lang="ru-RU" sz="1800" dirty="0" smtClean="0"/>
              <a:t> у </a:t>
            </a:r>
            <a:r>
              <a:rPr lang="ru-RU" sz="1800" b="1" dirty="0" err="1" smtClean="0"/>
              <a:t>багатоматричній</a:t>
            </a:r>
            <a:r>
              <a:rPr lang="ru-RU" sz="1800" b="1" dirty="0" smtClean="0"/>
              <a:t> </a:t>
            </a:r>
            <a:r>
              <a:rPr lang="ru-RU" sz="1800" b="1" dirty="0" err="1" smtClean="0"/>
              <a:t>ротаційній</a:t>
            </a:r>
            <a:r>
              <a:rPr lang="ru-RU" sz="1800" b="1" dirty="0" smtClean="0"/>
              <a:t> </a:t>
            </a:r>
            <a:r>
              <a:rPr lang="ru-RU" sz="1800" b="1" dirty="0" err="1" smtClean="0"/>
              <a:t>машині</a:t>
            </a:r>
            <a:r>
              <a:rPr lang="ru-RU" sz="1800" dirty="0" smtClean="0"/>
              <a:t>:</a:t>
            </a:r>
          </a:p>
          <a:p>
            <a:pPr marL="0" indent="0">
              <a:buNone/>
            </a:pPr>
            <a:endParaRPr lang="ru-RU" sz="1800" dirty="0" smtClean="0"/>
          </a:p>
          <a:p>
            <a:pPr marL="0" indent="0">
              <a:buNone/>
            </a:pPr>
            <a:endParaRPr lang="ru-RU" sz="1800" dirty="0" smtClean="0"/>
          </a:p>
          <a:p>
            <a:pPr marL="0" indent="0">
              <a:buNone/>
            </a:pPr>
            <a:endParaRPr lang="ru-RU" sz="1800" dirty="0" smtClean="0"/>
          </a:p>
          <a:p>
            <a:pPr marL="0" indent="0">
              <a:buNone/>
            </a:pPr>
            <a:endParaRPr lang="ru-RU" sz="1800" dirty="0" smtClean="0"/>
          </a:p>
          <a:p>
            <a:pPr marL="0" indent="0">
              <a:buNone/>
            </a:pPr>
            <a:endParaRPr lang="ru-RU" sz="1800" dirty="0" smtClean="0"/>
          </a:p>
          <a:p>
            <a:pPr marL="0" indent="0">
              <a:buNone/>
            </a:pPr>
            <a:endParaRPr lang="ru-RU" sz="1800" dirty="0" smtClean="0"/>
          </a:p>
          <a:p>
            <a:pPr marL="0" indent="0">
              <a:buNone/>
            </a:pPr>
            <a:endParaRPr lang="ru-RU" sz="1800" dirty="0" smtClean="0"/>
          </a:p>
          <a:p>
            <a:pPr marL="0" indent="0">
              <a:buNone/>
            </a:pPr>
            <a:endParaRPr lang="ru-RU" sz="1800" dirty="0" smtClean="0"/>
          </a:p>
          <a:p>
            <a:pPr marL="0" indent="0">
              <a:buNone/>
            </a:pPr>
            <a:endParaRPr lang="ru-RU" sz="1800" dirty="0" smtClean="0"/>
          </a:p>
          <a:p>
            <a:pPr marL="0" indent="0">
              <a:buNone/>
            </a:pPr>
            <a:endParaRPr lang="ru-RU" sz="1800" dirty="0"/>
          </a:p>
          <a:p>
            <a:pPr marL="0" indent="0">
              <a:buNone/>
            </a:pPr>
            <a:endParaRPr lang="ru-RU" sz="1800" dirty="0" smtClean="0"/>
          </a:p>
          <a:p>
            <a:pPr marL="0" indent="0">
              <a:buNone/>
            </a:pPr>
            <a:endParaRPr lang="ru-RU" sz="1800" dirty="0"/>
          </a:p>
          <a:p>
            <a:pPr marL="0" indent="0">
              <a:buNone/>
            </a:pPr>
            <a:r>
              <a:rPr lang="ru-RU" sz="1800" dirty="0" smtClean="0"/>
              <a:t>1 — </a:t>
            </a:r>
            <a:r>
              <a:rPr lang="ru-RU" sz="1800" dirty="0" err="1" smtClean="0"/>
              <a:t>повзун</a:t>
            </a:r>
            <a:r>
              <a:rPr lang="ru-RU" sz="1800" dirty="0" smtClean="0"/>
              <a:t>; 2— ролик; 3 — </a:t>
            </a:r>
            <a:r>
              <a:rPr lang="ru-RU" sz="1800" dirty="0" err="1" smtClean="0"/>
              <a:t>верхній</a:t>
            </a:r>
            <a:r>
              <a:rPr lang="ru-RU" sz="1800" dirty="0" smtClean="0"/>
              <a:t> </a:t>
            </a:r>
            <a:r>
              <a:rPr lang="ru-RU" sz="1800" dirty="0" err="1" smtClean="0"/>
              <a:t>колір</a:t>
            </a:r>
            <a:r>
              <a:rPr lang="ru-RU" sz="1800" dirty="0" smtClean="0"/>
              <a:t>; 4 </a:t>
            </a:r>
            <a:r>
              <a:rPr lang="ru-RU" sz="1800" dirty="0"/>
              <a:t>—</a:t>
            </a:r>
            <a:r>
              <a:rPr lang="ru-RU" sz="1800" dirty="0" smtClean="0"/>
              <a:t> </a:t>
            </a:r>
            <a:r>
              <a:rPr lang="ru-RU" sz="1800" dirty="0" err="1" smtClean="0"/>
              <a:t>верхній</a:t>
            </a:r>
            <a:r>
              <a:rPr lang="ru-RU" sz="1800" dirty="0" smtClean="0"/>
              <a:t> пуансон; 5 — </a:t>
            </a:r>
            <a:r>
              <a:rPr lang="ru-RU" sz="1800" dirty="0" err="1" smtClean="0"/>
              <a:t>стільниця</a:t>
            </a:r>
            <a:r>
              <a:rPr lang="ru-RU" sz="1800" dirty="0" smtClean="0"/>
              <a:t>; 6 — </a:t>
            </a:r>
            <a:r>
              <a:rPr lang="ru-RU" sz="1800" dirty="0" err="1" smtClean="0"/>
              <a:t>матриця</a:t>
            </a:r>
            <a:r>
              <a:rPr lang="ru-RU" sz="1800" dirty="0" smtClean="0"/>
              <a:t>; 7 — </a:t>
            </a:r>
            <a:r>
              <a:rPr lang="ru-RU" sz="1800" dirty="0" err="1" smtClean="0"/>
              <a:t>нижній</a:t>
            </a:r>
            <a:r>
              <a:rPr lang="ru-RU" sz="1800" dirty="0" smtClean="0"/>
              <a:t> пуансон; 8 — </a:t>
            </a:r>
            <a:r>
              <a:rPr lang="ru-RU" sz="1800" dirty="0" err="1" smtClean="0"/>
              <a:t>нижній</a:t>
            </a:r>
            <a:r>
              <a:rPr lang="ru-RU" sz="1800" dirty="0" smtClean="0"/>
              <a:t> </a:t>
            </a:r>
            <a:r>
              <a:rPr lang="ru-RU" sz="1800" dirty="0" err="1" smtClean="0"/>
              <a:t>повзун</a:t>
            </a:r>
            <a:r>
              <a:rPr lang="ru-RU" sz="1800" dirty="0" smtClean="0"/>
              <a:t>; 9,11,12,15 — ролики; 10 — </a:t>
            </a:r>
            <a:r>
              <a:rPr lang="ru-RU" sz="1800" dirty="0" err="1" smtClean="0"/>
              <a:t>нижній</a:t>
            </a:r>
            <a:r>
              <a:rPr lang="ru-RU" sz="1800" dirty="0" smtClean="0"/>
              <a:t> </a:t>
            </a:r>
            <a:r>
              <a:rPr lang="ru-RU" sz="1800" dirty="0" err="1" smtClean="0"/>
              <a:t>копір</a:t>
            </a:r>
            <a:r>
              <a:rPr lang="ru-RU" sz="1800" dirty="0" smtClean="0"/>
              <a:t>; 13 — </a:t>
            </a:r>
            <a:r>
              <a:rPr lang="ru-RU" sz="1800" dirty="0" err="1" smtClean="0"/>
              <a:t>бункери</a:t>
            </a:r>
            <a:r>
              <a:rPr lang="ru-RU" sz="1800" dirty="0" smtClean="0"/>
              <a:t>; 14 — </a:t>
            </a:r>
            <a:r>
              <a:rPr lang="ru-RU" sz="1800" dirty="0" err="1" smtClean="0"/>
              <a:t>мішалки</a:t>
            </a:r>
            <a:r>
              <a:rPr lang="ru-RU" sz="1800" dirty="0" smtClean="0"/>
              <a:t> в бункерах; 16 — </a:t>
            </a:r>
            <a:r>
              <a:rPr lang="ru-RU" sz="1800" dirty="0" err="1" smtClean="0"/>
              <a:t>ніж</a:t>
            </a:r>
            <a:r>
              <a:rPr lang="ru-RU" sz="1800" dirty="0" smtClean="0"/>
              <a:t> для </a:t>
            </a:r>
            <a:r>
              <a:rPr lang="ru-RU" sz="1800" dirty="0" err="1" smtClean="0"/>
              <a:t>скидання</a:t>
            </a:r>
            <a:r>
              <a:rPr lang="ru-RU" sz="1800" dirty="0" smtClean="0"/>
              <a:t> таблеток; 17 — </a:t>
            </a:r>
            <a:r>
              <a:rPr lang="ru-RU" sz="1800" dirty="0" err="1" smtClean="0"/>
              <a:t>лотік</a:t>
            </a:r>
            <a:r>
              <a:rPr lang="ru-RU" sz="1800" dirty="0" smtClean="0"/>
              <a:t>; 18 — таблетка.</a:t>
            </a:r>
          </a:p>
          <a:p>
            <a:endParaRPr lang="ru-RU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664" y="1462394"/>
            <a:ext cx="5688632" cy="33579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3000299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1988840"/>
            <a:ext cx="8229600" cy="1600200"/>
          </a:xfrm>
        </p:spPr>
        <p:txBody>
          <a:bodyPr/>
          <a:lstStyle/>
          <a:p>
            <a:r>
              <a:rPr lang="uk-UA" dirty="0" smtClean="0"/>
              <a:t>Дякую за увагу!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61504717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Исполнительная">
  <a:themeElements>
    <a:clrScheme name="Исполнительная">
      <a:dk1>
        <a:sysClr val="windowText" lastClr="000000"/>
      </a:dk1>
      <a:lt1>
        <a:sysClr val="window" lastClr="FFFFFF"/>
      </a:lt1>
      <a:dk2>
        <a:srgbClr val="2F5897"/>
      </a:dk2>
      <a:lt2>
        <a:srgbClr val="E4E9EF"/>
      </a:lt2>
      <a:accent1>
        <a:srgbClr val="6076B4"/>
      </a:accent1>
      <a:accent2>
        <a:srgbClr val="9C5252"/>
      </a:accent2>
      <a:accent3>
        <a:srgbClr val="E68422"/>
      </a:accent3>
      <a:accent4>
        <a:srgbClr val="846648"/>
      </a:accent4>
      <a:accent5>
        <a:srgbClr val="63891F"/>
      </a:accent5>
      <a:accent6>
        <a:srgbClr val="758085"/>
      </a:accent6>
      <a:hlink>
        <a:srgbClr val="3399FF"/>
      </a:hlink>
      <a:folHlink>
        <a:srgbClr val="B2B2B2"/>
      </a:folHlink>
    </a:clrScheme>
    <a:fontScheme name="Исполнительная">
      <a:majorFont>
        <a:latin typeface="Century Gothic"/>
        <a:ea typeface=""/>
        <a:cs typeface=""/>
        <a:font script="Jpan" typeface="HGｺﾞｼｯｸM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Исполнитель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  <a:ln w="50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50000">
              <a:schemeClr val="phClr">
                <a:tint val="80000"/>
                <a:satMod val="250000"/>
              </a:schemeClr>
            </a:gs>
            <a:gs pos="76000">
              <a:schemeClr val="phClr">
                <a:tint val="90000"/>
                <a:shade val="90000"/>
                <a:satMod val="200000"/>
              </a:schemeClr>
            </a:gs>
            <a:gs pos="92000">
              <a:schemeClr val="phClr">
                <a:tint val="90000"/>
                <a:shade val="70000"/>
                <a:satMod val="250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Executive</Template>
  <TotalTime>225</TotalTime>
  <Words>1416</Words>
  <Application>Microsoft Office PowerPoint</Application>
  <PresentationFormat>Экран (4:3)</PresentationFormat>
  <Paragraphs>142</Paragraphs>
  <Slides>21</Slides>
  <Notes>1</Notes>
  <HiddenSlides>0</HiddenSlides>
  <MMClips>1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21</vt:i4>
      </vt:variant>
    </vt:vector>
  </HeadingPairs>
  <TitlesOfParts>
    <vt:vector size="28" baseType="lpstr">
      <vt:lpstr>Arial</vt:lpstr>
      <vt:lpstr>Calibri</vt:lpstr>
      <vt:lpstr>Century Gothic</vt:lpstr>
      <vt:lpstr>Courier New</vt:lpstr>
      <vt:lpstr>Palatino Linotype</vt:lpstr>
      <vt:lpstr>Times New Roman</vt:lpstr>
      <vt:lpstr>Исполнительная</vt:lpstr>
      <vt:lpstr>Таблетовані лікарські форми</vt:lpstr>
      <vt:lpstr>  Таблетки - визначення</vt:lpstr>
      <vt:lpstr>Характеристика таблеток</vt:lpstr>
      <vt:lpstr>Презентация PowerPoint</vt:lpstr>
      <vt:lpstr>Класифікація таблеток</vt:lpstr>
      <vt:lpstr>Презентация PowerPoint</vt:lpstr>
      <vt:lpstr>Презентация PowerPoint</vt:lpstr>
      <vt:lpstr>Допоміжні речовини</vt:lpstr>
      <vt:lpstr>Презентация PowerPoint</vt:lpstr>
      <vt:lpstr>Презентация PowerPoint</vt:lpstr>
      <vt:lpstr>Презентация PowerPoint</vt:lpstr>
      <vt:lpstr>Презентация PowerPoint</vt:lpstr>
      <vt:lpstr>Технологічний процес виробництва таблеток</vt:lpstr>
      <vt:lpstr>Гранулювання</vt:lpstr>
      <vt:lpstr>Презентация PowerPoint</vt:lpstr>
      <vt:lpstr>Структурна грануляція</vt:lpstr>
      <vt:lpstr>Обладнання</vt:lpstr>
      <vt:lpstr>Презентация PowerPoint</vt:lpstr>
      <vt:lpstr>СГ-60 Апарат з псевдорозрідженим шаром для гранулювання таблеткових сумішей</vt:lpstr>
      <vt:lpstr>Презентация PowerPoint</vt:lpstr>
      <vt:lpstr>Дякую за увагу!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Таблетированные лекарственные формы</dc:title>
  <dc:creator>Виталий</dc:creator>
  <cp:lastModifiedBy>Alyona Zamkovaya</cp:lastModifiedBy>
  <cp:revision>31</cp:revision>
  <dcterms:created xsi:type="dcterms:W3CDTF">2018-12-26T12:47:23Z</dcterms:created>
  <dcterms:modified xsi:type="dcterms:W3CDTF">2024-01-25T21:25:44Z</dcterms:modified>
</cp:coreProperties>
</file>