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0" r:id="rId6"/>
    <p:sldId id="272" r:id="rId7"/>
    <p:sldId id="261" r:id="rId8"/>
    <p:sldId id="262" r:id="rId9"/>
    <p:sldId id="263" r:id="rId10"/>
    <p:sldId id="267" r:id="rId11"/>
    <p:sldId id="264" r:id="rId12"/>
    <p:sldId id="273" r:id="rId13"/>
    <p:sldId id="265" r:id="rId14"/>
    <p:sldId id="266" r:id="rId15"/>
    <p:sldId id="268" r:id="rId16"/>
    <p:sldId id="269" r:id="rId17"/>
    <p:sldId id="270" r:id="rId18"/>
    <p:sldId id="271" r:id="rId19"/>
    <p:sldId id="274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24" autoAdjust="0"/>
  </p:normalViewPr>
  <p:slideViewPr>
    <p:cSldViewPr>
      <p:cViewPr varScale="1">
        <p:scale>
          <a:sx n="73" d="100"/>
          <a:sy n="73" d="100"/>
        </p:scale>
        <p:origin x="11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1900BC5D-A0C6-464C-BCC9-EA083162BF8F}" type="datetimeFigureOut">
              <a:rPr lang="ru-RU" smtClean="0"/>
              <a:pPr/>
              <a:t>25.01.2024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67BB9DEC-2BF7-4543-BABF-1FCDAC7688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Tm="0"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1900BC5D-A0C6-464C-BCC9-EA083162BF8F}" type="datetimeFigureOut">
              <a:rPr lang="ru-RU" smtClean="0"/>
              <a:pPr/>
              <a:t>25.01.2024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B9DEC-2BF7-4543-BABF-1FCDAC7688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Tm="0"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1900BC5D-A0C6-464C-BCC9-EA083162BF8F}" type="datetimeFigureOut">
              <a:rPr lang="ru-RU" smtClean="0"/>
              <a:pPr/>
              <a:t>25.01.2024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67BB9DEC-2BF7-4543-BABF-1FCDAC76882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Tm="0"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1900BC5D-A0C6-464C-BCC9-EA083162BF8F}" type="datetimeFigureOut">
              <a:rPr lang="ru-RU" smtClean="0"/>
              <a:pPr/>
              <a:t>25.01.2024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67BB9DEC-2BF7-4543-BABF-1FCDAC7688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Tm="0"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1900BC5D-A0C6-464C-BCC9-EA083162BF8F}" type="datetimeFigureOut">
              <a:rPr lang="ru-RU" smtClean="0"/>
              <a:pPr/>
              <a:t>25.01.2024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67BB9DEC-2BF7-4543-BABF-1FCDAC7688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Tm="0"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0BC5D-A0C6-464C-BCC9-EA083162BF8F}" type="datetimeFigureOut">
              <a:rPr lang="ru-RU" smtClean="0"/>
              <a:pPr/>
              <a:t>25.01.2024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B9DEC-2BF7-4543-BABF-1FCDAC7688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Tm="0"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1900BC5D-A0C6-464C-BCC9-EA083162BF8F}" type="datetimeFigureOut">
              <a:rPr lang="ru-RU" smtClean="0"/>
              <a:pPr/>
              <a:t>25.01.2024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67BB9DEC-2BF7-4543-BABF-1FCDAC7688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Tm="0"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1900BC5D-A0C6-464C-BCC9-EA083162BF8F}" type="datetimeFigureOut">
              <a:rPr lang="ru-RU" smtClean="0"/>
              <a:pPr/>
              <a:t>25.01.2024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67BB9DEC-2BF7-4543-BABF-1FCDAC7688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Tm="0"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1900BC5D-A0C6-464C-BCC9-EA083162BF8F}" type="datetimeFigureOut">
              <a:rPr lang="ru-RU" smtClean="0"/>
              <a:pPr/>
              <a:t>25.01.2024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67BB9DEC-2BF7-4543-BABF-1FCDAC7688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Tm="0"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0BC5D-A0C6-464C-BCC9-EA083162BF8F}" type="datetimeFigureOut">
              <a:rPr lang="ru-RU" smtClean="0"/>
              <a:pPr/>
              <a:t>25.01.2024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B9DEC-2BF7-4543-BABF-1FCDAC7688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Tm="0"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0BC5D-A0C6-464C-BCC9-EA083162BF8F}" type="datetimeFigureOut">
              <a:rPr lang="ru-RU" smtClean="0"/>
              <a:pPr/>
              <a:t>25.01.2024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B9DEC-2BF7-4543-BABF-1FCDAC7688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Tm="0"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1900BC5D-A0C6-464C-BCC9-EA083162BF8F}" type="datetimeFigureOut">
              <a:rPr lang="ru-RU" smtClean="0"/>
              <a:pPr/>
              <a:t>25.01.2024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67BB9DEC-2BF7-4543-BABF-1FCDAC76882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ransition spd="slow" advTm="0">
    <p:wedge/>
  </p:transition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mpua.com/Process/index.html" TargetMode="Externa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file:///D:\&#1055;&#1088;&#1086;&#1080;&#1079;&#1074;&#1086;&#1076;&#1089;&#1090;&#1074;&#1086;%20&#1090;&#1074;&#1077;&#1088;&#1076;&#1099;&#1093;%20&#1083;&#1077;&#1082;&#1072;&#1088;&#1089;&#1090;&#1074;&#1077;&#1085;&#1085;&#1099;&#1093;%20&#1092;&#1086;&#1088;&#1084;%20&#1085;&#1072;%20&#1073;&#1072;&#1079;&#1077;%20GMP%20&#1090;&#1088;&#1077;&#1085;&#1080;&#1085;&#1075;-&#1094;&#1077;&#1085;&#1090;&#1088;&#1072;%20&#1057;&#1055;&#1061;&#1060;&#1040;%20(online-video-cutter.com).mp4" TargetMode="External"/><Relationship Id="rId1" Type="http://schemas.openxmlformats.org/officeDocument/2006/relationships/tags" Target="../tags/tag7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file:///D:\&#1058;&#1072;&#1073;&#1083;&#1077;&#1090;&#1082;&#1072;.%20&#1050;&#1072;&#1082;%20&#1101;&#1090;&#1086;%20&#1089;&#1076;&#1077;&#1083;&#1072;&#1085;&#1086;%20(&#1076;&#1086;&#1082;&#1091;&#1084;&#1077;&#1085;&#1090;&#1072;&#1083;&#1100;&#1085;&#1099;&#1081;%20&#1092;&#1080;&#1083;&#1100;&#1084;)%20(online-video-cutter.com).mp4" TargetMode="External"/><Relationship Id="rId1" Type="http://schemas.openxmlformats.org/officeDocument/2006/relationships/tags" Target="../tags/tag13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file:///C:\Users\User\Desktop\&#1042;&#1077;&#1089;&#1100;%20&#1087;&#1088;&#1086;&#1094;&#1077;&#1089;&#1089;%20&#1080;&#1079;&#1075;&#1086;&#1090;&#1086;&#1074;&#1083;&#1077;&#1085;&#1080;&#1103;%20&#1076;&#1088;&#1072;&#1078;&#1077;%20&#1086;&#1090;%20&#1075;&#1083;&#1072;&#1074;&#1085;&#1086;&#1075;&#1086;%20&#1090;&#1077;&#1093;&#1085;&#1086;&#1083;&#1086;&#1075;&#1072;%20&#1087;&#1088;&#1086;&#1080;&#1079;&#1074;&#1086;&#1076;&#1089;&#1090;&#1074;&#1072;%20&#1051;&#1102;&#1076;&#1084;&#1080;&#1083;&#1099;%20&#1064;&#1091;&#1083;&#1100;&#1075;.mp4" TargetMode="External"/><Relationship Id="rId1" Type="http://schemas.openxmlformats.org/officeDocument/2006/relationships/tags" Target="../tags/tag16.xml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2285992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«</a:t>
            </a:r>
            <a:r>
              <a:rPr lang="ru-RU" dirty="0" err="1" smtClean="0"/>
              <a:t>Виробництво</a:t>
            </a:r>
            <a:r>
              <a:rPr lang="ru-RU" dirty="0" smtClean="0"/>
              <a:t> </a:t>
            </a:r>
            <a:r>
              <a:rPr lang="ru-RU" dirty="0" err="1" smtClean="0"/>
              <a:t>твердих</a:t>
            </a:r>
            <a:r>
              <a:rPr lang="ru-RU" dirty="0" smtClean="0"/>
              <a:t> </a:t>
            </a:r>
            <a:r>
              <a:rPr lang="ru-RU" dirty="0" err="1" smtClean="0"/>
              <a:t>лікарських</a:t>
            </a:r>
            <a:r>
              <a:rPr lang="ru-RU" dirty="0" smtClean="0"/>
              <a:t> форм </a:t>
            </a:r>
            <a:r>
              <a:rPr lang="ru-RU" dirty="0" err="1" smtClean="0"/>
              <a:t>згідно</a:t>
            </a:r>
            <a:r>
              <a:rPr lang="ru-RU" dirty="0" smtClean="0"/>
              <a:t> з </a:t>
            </a:r>
            <a:r>
              <a:rPr lang="ru-RU" dirty="0" err="1" smtClean="0"/>
              <a:t>вимогами</a:t>
            </a:r>
            <a:r>
              <a:rPr lang="ru-RU" dirty="0" smtClean="0"/>
              <a:t> GMP (таблетки, </a:t>
            </a:r>
            <a:r>
              <a:rPr lang="ru-RU" dirty="0" err="1" smtClean="0"/>
              <a:t>гранули</a:t>
            </a:r>
            <a:r>
              <a:rPr lang="ru-RU" dirty="0" smtClean="0"/>
              <a:t>, драже)»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436096" y="4725144"/>
            <a:ext cx="28309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цент к.б.н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Замкова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А.В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629174" y="6093296"/>
            <a:ext cx="13011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Одеса 2023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619672" y="194023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Одеський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національний медичний університет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Фармацевтичний факультет </a:t>
            </a:r>
            <a:b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</a:t>
            </a:r>
            <a:r>
              <a:rPr lang="uk-U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фармацевтичної хімії та технологія </a:t>
            </a:r>
            <a:r>
              <a:rPr lang="uk-UA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ліків </a:t>
            </a:r>
            <a:endParaRPr lang="uk-UA" dirty="0"/>
          </a:p>
        </p:txBody>
      </p:sp>
    </p:spTree>
    <p:custDataLst>
      <p:tags r:id="rId1"/>
    </p:custDataLst>
  </p:cSld>
  <p:clrMapOvr>
    <a:masterClrMapping/>
  </p:clrMapOvr>
  <p:transition spd="slow" advTm="10189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214290"/>
            <a:ext cx="842968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Таблетки (лат.</a:t>
            </a:r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Tabulettae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тверда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дозована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лікарська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форма,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отримується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пресуванням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порошків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гранул,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містять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одне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більше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лікарських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додаванням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без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допоміжних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отримується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формуванням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спеціальних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мас</a:t>
            </a:r>
            <a:r>
              <a:rPr lang="ru-RU" sz="2000" dirty="0" smtClean="0"/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ÐÐ°ÑÑÐ¸Ð½ÐºÐ¸ Ð¿Ð¾ Ð·Ð°Ð¿ÑÐ¾ÑÑ ÑÐ°Ð±Ð»ÐµÑÐºÐ¸ Ð²Ð¸Ð´Ñ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0298" y="4143380"/>
            <a:ext cx="4497712" cy="23647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1137369">
            <a:off x="519090" y="1703177"/>
            <a:ext cx="3203301" cy="26297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Объект 3"/>
          <p:cNvPicPr>
            <a:picLocks noGrp="1"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403345">
            <a:off x="5288987" y="1649056"/>
            <a:ext cx="3155113" cy="2557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12500"/>
          </a:effectLst>
        </p:spPr>
      </p:pic>
    </p:spTree>
    <p:custDataLst>
      <p:tags r:id="rId1"/>
    </p:custDataLst>
  </p:cSld>
  <p:clrMapOvr>
    <a:masterClrMapping/>
  </p:clrMapOvr>
  <p:transition spd="slow" advTm="6781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3600" b="1" u="sng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  <a:hlinkClick r:id="rId3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5760" y="1196752"/>
            <a:ext cx="889248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800" dirty="0" err="1" smtClean="0"/>
              <a:t>власне</a:t>
            </a:r>
            <a:r>
              <a:rPr lang="ru-RU" sz="2800" dirty="0" smtClean="0"/>
              <a:t> таблетки (</a:t>
            </a:r>
            <a:r>
              <a:rPr lang="ru-RU" sz="2800" dirty="0" err="1" smtClean="0"/>
              <a:t>пресовані</a:t>
            </a:r>
            <a:r>
              <a:rPr lang="ru-RU" sz="2800" dirty="0" smtClean="0"/>
              <a:t>); </a:t>
            </a:r>
          </a:p>
          <a:p>
            <a:pPr>
              <a:buFont typeface="Arial" pitchFamily="34" charset="0"/>
              <a:buChar char="•"/>
            </a:pPr>
            <a:r>
              <a:rPr lang="ru-RU" sz="2800" dirty="0" smtClean="0"/>
              <a:t>таблетки </a:t>
            </a:r>
            <a:r>
              <a:rPr lang="ru-RU" sz="2800" dirty="0" err="1" smtClean="0"/>
              <a:t>тритураційні</a:t>
            </a:r>
            <a:r>
              <a:rPr lang="ru-RU" sz="2800" dirty="0" smtClean="0"/>
              <a:t> (</a:t>
            </a:r>
            <a:r>
              <a:rPr lang="ru-RU" sz="2800" dirty="0" err="1" smtClean="0"/>
              <a:t>формовані</a:t>
            </a:r>
            <a:r>
              <a:rPr lang="ru-RU" sz="2800" dirty="0" smtClean="0"/>
              <a:t>; </a:t>
            </a:r>
            <a:r>
              <a:rPr lang="ru-RU" sz="2800" dirty="0" err="1" smtClean="0"/>
              <a:t>мікротаблеткі</a:t>
            </a:r>
            <a:r>
              <a:rPr lang="ru-RU" sz="2800" dirty="0" smtClean="0"/>
              <a:t>); </a:t>
            </a:r>
          </a:p>
          <a:p>
            <a:pPr>
              <a:buFont typeface="Arial" pitchFamily="34" charset="0"/>
              <a:buChar char="•"/>
            </a:pPr>
            <a:r>
              <a:rPr lang="ru-RU" sz="2800" dirty="0" err="1" smtClean="0"/>
              <a:t>непокриті</a:t>
            </a:r>
            <a:r>
              <a:rPr lang="ru-RU" sz="2800" dirty="0" smtClean="0"/>
              <a:t>, </a:t>
            </a:r>
            <a:r>
              <a:rPr lang="ru-RU" sz="2800" dirty="0" err="1" smtClean="0"/>
              <a:t>покриті</a:t>
            </a:r>
            <a:r>
              <a:rPr lang="ru-RU" sz="2800" dirty="0" smtClean="0"/>
              <a:t>; </a:t>
            </a:r>
          </a:p>
          <a:p>
            <a:pPr>
              <a:buFont typeface="Arial" pitchFamily="34" charset="0"/>
              <a:buChar char="•"/>
            </a:pPr>
            <a:r>
              <a:rPr lang="ru-RU" sz="2800" dirty="0" err="1" smtClean="0"/>
              <a:t>шипучі</a:t>
            </a:r>
            <a:r>
              <a:rPr lang="ru-RU" sz="2800" dirty="0" smtClean="0"/>
              <a:t>; </a:t>
            </a:r>
          </a:p>
          <a:p>
            <a:pPr>
              <a:buFont typeface="Arial" pitchFamily="34" charset="0"/>
              <a:buChar char="•"/>
            </a:pPr>
            <a:r>
              <a:rPr lang="ru-RU" sz="2800" dirty="0" err="1" smtClean="0"/>
              <a:t>шлунково-резистентні</a:t>
            </a:r>
            <a:r>
              <a:rPr lang="ru-RU" sz="2800" dirty="0" smtClean="0"/>
              <a:t> (</a:t>
            </a:r>
            <a:r>
              <a:rPr lang="ru-RU" sz="2800" dirty="0" err="1" smtClean="0"/>
              <a:t>кишковорозчинні</a:t>
            </a:r>
            <a:r>
              <a:rPr lang="ru-RU" sz="2800" dirty="0" smtClean="0"/>
              <a:t>); </a:t>
            </a:r>
          </a:p>
          <a:p>
            <a:pPr>
              <a:buFont typeface="Arial" pitchFamily="34" charset="0"/>
              <a:buChar char="•"/>
            </a:pPr>
            <a:r>
              <a:rPr lang="ru-RU" sz="2800" dirty="0" err="1" smtClean="0"/>
              <a:t>з</a:t>
            </a:r>
            <a:r>
              <a:rPr lang="ru-RU" sz="2800" dirty="0" smtClean="0"/>
              <a:t> </a:t>
            </a:r>
            <a:r>
              <a:rPr lang="ru-RU" sz="2800" dirty="0" err="1" smtClean="0"/>
              <a:t>модифікованим</a:t>
            </a:r>
            <a:r>
              <a:rPr lang="ru-RU" sz="2800" dirty="0" smtClean="0"/>
              <a:t> </a:t>
            </a:r>
            <a:r>
              <a:rPr lang="ru-RU" sz="2800" dirty="0" err="1" smtClean="0"/>
              <a:t>вивільненням</a:t>
            </a:r>
            <a:r>
              <a:rPr lang="ru-RU" sz="2800" dirty="0" smtClean="0"/>
              <a:t> ;</a:t>
            </a:r>
          </a:p>
          <a:p>
            <a:pPr>
              <a:buFont typeface="Arial" pitchFamily="34" charset="0"/>
              <a:buChar char="•"/>
            </a:pPr>
            <a:r>
              <a:rPr lang="ru-RU" sz="2800" dirty="0" smtClean="0"/>
              <a:t>для </a:t>
            </a:r>
            <a:r>
              <a:rPr lang="ru-RU" sz="2800" dirty="0" err="1" smtClean="0"/>
              <a:t>використання</a:t>
            </a:r>
            <a:r>
              <a:rPr lang="ru-RU" sz="2800" dirty="0" smtClean="0"/>
              <a:t> в </a:t>
            </a:r>
            <a:r>
              <a:rPr lang="ru-RU" sz="2800" dirty="0" err="1" smtClean="0"/>
              <a:t>порожнині</a:t>
            </a:r>
            <a:r>
              <a:rPr lang="ru-RU" sz="2800" dirty="0" smtClean="0"/>
              <a:t> рота; </a:t>
            </a:r>
          </a:p>
          <a:p>
            <a:pPr>
              <a:buFont typeface="Arial" pitchFamily="34" charset="0"/>
              <a:buChar char="•"/>
            </a:pPr>
            <a:r>
              <a:rPr lang="ru-RU" sz="2800" dirty="0" smtClean="0"/>
              <a:t>для </a:t>
            </a:r>
            <a:r>
              <a:rPr lang="ru-RU" sz="2800" dirty="0" err="1" smtClean="0"/>
              <a:t>приготування</a:t>
            </a:r>
            <a:r>
              <a:rPr lang="ru-RU" sz="2800" dirty="0" smtClean="0"/>
              <a:t> </a:t>
            </a:r>
            <a:r>
              <a:rPr lang="ru-RU" sz="2800" dirty="0" err="1" smtClean="0"/>
              <a:t>розчину</a:t>
            </a:r>
            <a:r>
              <a:rPr lang="ru-RU" sz="2800" dirty="0" smtClean="0"/>
              <a:t> </a:t>
            </a:r>
            <a:r>
              <a:rPr lang="ru-RU" sz="2800" dirty="0" err="1" smtClean="0"/>
              <a:t>або</a:t>
            </a:r>
            <a:r>
              <a:rPr lang="ru-RU" sz="2800" dirty="0" smtClean="0"/>
              <a:t> </a:t>
            </a:r>
            <a:r>
              <a:rPr lang="ru-RU" sz="2800" dirty="0" err="1" smtClean="0"/>
              <a:t>суспензії</a:t>
            </a:r>
            <a:r>
              <a:rPr lang="ru-RU" sz="2800" dirty="0" smtClean="0"/>
              <a:t> </a:t>
            </a:r>
            <a:r>
              <a:rPr lang="ru-RU" sz="2800" dirty="0" err="1" smtClean="0"/>
              <a:t>і</a:t>
            </a:r>
            <a:r>
              <a:rPr lang="ru-RU" sz="2800" dirty="0" smtClean="0"/>
              <a:t> </a:t>
            </a:r>
            <a:r>
              <a:rPr lang="ru-RU" sz="2800" dirty="0" err="1" smtClean="0"/>
              <a:t>ін</a:t>
            </a:r>
            <a:r>
              <a:rPr lang="ru-RU" sz="3200" dirty="0" smtClean="0"/>
              <a:t>.</a:t>
            </a:r>
            <a:endParaRPr lang="ru-RU" sz="3200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399032"/>
          </a:xfrm>
        </p:spPr>
        <p:txBody>
          <a:bodyPr>
            <a:normAutofit/>
          </a:bodyPr>
          <a:lstStyle/>
          <a:p>
            <a:r>
              <a:rPr lang="ru-RU" sz="3200" b="1" dirty="0" err="1" smtClean="0">
                <a:solidFill>
                  <a:schemeClr val="accent1"/>
                </a:solidFill>
                <a:effectLst/>
                <a:latin typeface="Times New Roman" pitchFamily="18" charset="0"/>
                <a:cs typeface="Times New Roman" pitchFamily="18" charset="0"/>
              </a:rPr>
              <a:t>Серед</a:t>
            </a:r>
            <a:r>
              <a:rPr lang="ru-RU" sz="3200" b="1" dirty="0" smtClean="0">
                <a:solidFill>
                  <a:schemeClr val="accent1"/>
                </a:solidFill>
                <a:effectLst/>
                <a:latin typeface="Times New Roman" pitchFamily="18" charset="0"/>
                <a:cs typeface="Times New Roman" pitchFamily="18" charset="0"/>
              </a:rPr>
              <a:t> таблеток </a:t>
            </a:r>
            <a:r>
              <a:rPr lang="ru-RU" sz="3200" b="1" dirty="0" err="1" smtClean="0">
                <a:solidFill>
                  <a:schemeClr val="accent1"/>
                </a:solidFill>
                <a:effectLst/>
                <a:latin typeface="Times New Roman" pitchFamily="18" charset="0"/>
                <a:cs typeface="Times New Roman" pitchFamily="18" charset="0"/>
              </a:rPr>
              <a:t>розрізняють</a:t>
            </a:r>
            <a:r>
              <a:rPr lang="ru-RU" sz="3200" b="1" dirty="0" smtClean="0">
                <a:solidFill>
                  <a:schemeClr val="accent1"/>
                </a:solidFill>
                <a:effectLst/>
                <a:latin typeface="Times New Roman" pitchFamily="18" charset="0"/>
                <a:cs typeface="Times New Roman" pitchFamily="18" charset="0"/>
              </a:rPr>
              <a:t>:</a:t>
            </a:r>
            <a:endParaRPr lang="ru-RU" sz="3200" b="1" dirty="0">
              <a:solidFill>
                <a:schemeClr val="accent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 spd="slow" advTm="2905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285784" y="214290"/>
            <a:ext cx="83582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800" dirty="0">
              <a:solidFill>
                <a:schemeClr val="accent1"/>
              </a:solidFill>
            </a:endParaRPr>
          </a:p>
        </p:txBody>
      </p:sp>
      <p:pic>
        <p:nvPicPr>
          <p:cNvPr id="3" name="Содержимое 3" descr="изготовл лек стоп кадр.jpeg"/>
          <p:cNvPicPr>
            <a:picLocks noGrp="1"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85852" y="2571744"/>
            <a:ext cx="6643734" cy="40764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err="1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Заводська</a:t>
            </a:r>
            <a:r>
              <a:rPr lang="ru-RU" sz="28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технологія</a:t>
            </a:r>
            <a:r>
              <a:rPr lang="ru-RU" sz="28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виробництва</a:t>
            </a:r>
            <a:r>
              <a:rPr lang="ru-RU" sz="28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таблеток</a:t>
            </a:r>
            <a:endParaRPr lang="ru-RU" sz="28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642918"/>
            <a:ext cx="9144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Вона включає ряд послідовно виконуваних операцій: </a:t>
            </a:r>
          </a:p>
          <a:p>
            <a:pPr>
              <a:buFont typeface="Arial" pitchFamily="34" charset="0"/>
              <a:buChar char="•"/>
            </a:pP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перша - відвантажує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(відмірювання) компонентів, подрібнення, просіювання;</a:t>
            </a:r>
          </a:p>
          <a:p>
            <a:pPr>
              <a:buFont typeface="Arial" pitchFamily="34" charset="0"/>
              <a:buChar char="•"/>
            </a:pP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друга - вологе або сухе гранулювання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(перетворення порошкоподібних речовин в крупнозернистий пісок - (гранули) з подальшою сушкою; </a:t>
            </a:r>
          </a:p>
          <a:p>
            <a:pPr>
              <a:buFont typeface="Arial" pitchFamily="34" charset="0"/>
              <a:buChar char="•"/>
            </a:pP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третя - пресування.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 spd="slow" advTm="4953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Підготовка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вихідних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матеріалів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таблетування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зводиться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розчиненню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розвішування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Зважування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сировини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здійснюється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витяжних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шафах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аспірацією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Після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зважування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сировина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надходить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просіювання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допомогою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просіювачів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вібраційного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принципу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Змішування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Складові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таблеткових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суміш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лікарського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допоміжної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речовини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необхідно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ретельно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змішувати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рівномірного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розподілу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загальній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масі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Отримання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однорідної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за складом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пігулці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суміші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дуже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важливою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досить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складною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технологічною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операцією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зв'язку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тим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порошки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володіють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різними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фізико-хімічними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властивостями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дисперсністю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насипною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щільністю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вологістю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плинністю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цій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стадії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використовують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змішувачі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періодичної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лопатевого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типу, форма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лопатей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може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бути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різною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але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найчастіше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черв'ячна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зетобразна.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6" name="Picture 2" descr="ÐÐ°ÑÑÐ¸Ð½ÐºÐ¸ Ð¿Ð¾ Ð·Ð°Ð¿ÑÐ¾ÑÑ Ð¿ÑÐ¾Ð¸Ð·Ð²Ð¾Ð´ÑÑÐ²Ð¾ ÑÐ°Ð±Ð»ÐµÑÐ¾Ðº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857628"/>
            <a:ext cx="4500562" cy="27146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388" name="Picture 4" descr="ÐÐ°ÑÑÐ¸Ð½ÐºÐ¸ Ð¿Ð¾ Ð·Ð°Ð¿ÑÐ¾ÑÑ Ð¿ÑÐ¾Ð¸Ð·Ð²Ð¾Ð´ÑÑÐ²Ð¾ ÑÐ°Ð±Ð»ÐµÑÐ¾Ðº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06779" y="3857628"/>
            <a:ext cx="4620670" cy="27146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1"/>
    </p:custDataLst>
  </p:cSld>
  <p:clrMapOvr>
    <a:masterClrMapping/>
  </p:clrMapOvr>
  <p:transition spd="slow" advTm="8936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571480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 таблеток,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випускаємі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фармацевтичною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промисловістю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пред'являються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наступні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основні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технічні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вимоги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Вимоги до </a:t>
            </a:r>
            <a:r>
              <a:rPr lang="uk-UA" sz="2800" b="1" dirty="0" err="1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тоблеток</a:t>
            </a:r>
            <a:endParaRPr lang="ru-RU" sz="28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1285860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а)   таблетки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повинні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бути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міцними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1643050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б) таблетки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повинні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швидко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розпадатися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рідкому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середовищі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(за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винятком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таблеток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пролонгованої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2285992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в)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відхилення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середньої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маси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повинні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перевищувати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допустимі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по ГФХ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межі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2643182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г)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дозування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лікарської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речовини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таблетці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повинна бути точною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виходити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межі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допустимих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по ГФХ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відхилень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3643314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Таблетки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розфасовують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конвалюти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трубки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пробірки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невеликі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флакони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запресовують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плівки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Трубки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пробірки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можуть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бути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скляні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пластмасові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Пробки до них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тепер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застосовуються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пластмасові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звичайні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пружинкою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пластмаси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дозволяють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обходитися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без закладки ватного тампона.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3214686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Упаковка </a:t>
            </a:r>
            <a:r>
              <a:rPr lang="ru-RU" sz="2800" b="1" dirty="0" err="1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8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зберігання</a:t>
            </a:r>
            <a:r>
              <a:rPr lang="ru-RU" sz="28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таблеток</a:t>
            </a:r>
          </a:p>
          <a:p>
            <a:endParaRPr lang="ru-RU" sz="28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4786322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Плівкова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упаковка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може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бути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різного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типу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різних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плівок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найпростішому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випадку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таблетки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запресовуються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між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двома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листами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целофану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фольги.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даний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час стали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частіше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застосовуватися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осередкові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контурні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упаковки,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яких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один шар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поліхлорвінілової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плівки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інший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фольги.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6000768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Таблетки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зберігаються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упаковці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сухому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якщо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необхідно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захищеному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світла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місці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  <p:transition spd="slow" advTm="1625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10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Производство твердых лекарственных форм на базе GMP тренинг-центра СПХФА (online-video-cutter.com).mp4">
            <a:hlinkClick r:id="" action="ppaction://media"/>
          </p:cNvPr>
          <p:cNvPicPr>
            <a:picLocks noRot="1" noChangeAspect="1"/>
          </p:cNvPicPr>
          <p:nvPr>
            <a:videoFile r:link="rId2"/>
          </p:nvPr>
        </p:nvPicPr>
        <p:blipFill>
          <a:blip r:embed="rId4" cstate="print"/>
          <a:stretch>
            <a:fillRect/>
          </a:stretch>
        </p:blipFill>
        <p:spPr>
          <a:xfrm>
            <a:off x="-1524000" y="0"/>
            <a:ext cx="12192000" cy="68580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slow" advTm="2641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364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214290"/>
            <a:ext cx="9144000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ГРАНУЛИ (</a:t>
            </a:r>
            <a:r>
              <a:rPr lang="en-US" sz="1700" b="1" dirty="0" err="1" smtClean="0">
                <a:latin typeface="Times New Roman" pitchFamily="18" charset="0"/>
                <a:cs typeface="Times New Roman" pitchFamily="18" charset="0"/>
              </a:rPr>
              <a:t>Granula</a:t>
            </a:r>
            <a:r>
              <a:rPr lang="en-US" sz="1700" b="1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17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тверда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лікарська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форма, яка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складається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твердих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сухих,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досить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міцних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агрегатів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частинок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порошку.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Гранули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мають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вигляд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крупинок (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зерняток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круглої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циліндричної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неправильної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форми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призначені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внутрішнього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застосування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для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проковтування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розжовування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розчинення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диспергування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воді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іншій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відповідній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рідини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перед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прийомом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32770" name="Picture 2" descr="ÐÐ°ÑÑÐ¸Ð½ÐºÐ¸ Ð¿Ð¾ Ð·Ð°Ð¿ÑÐ¾ÑÑ Ð³ÑÐ°Ð½ÑÐ»Ñ Ð»ÐµÐºÐ°ÑÑÑÐ²ÐµÐ½Ð½Ð°Ñ ÑÐ¾ÑÐ¼Ð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43042" y="1571612"/>
            <a:ext cx="5974730" cy="33406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142844" y="5000636"/>
            <a:ext cx="8858312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Гранули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містять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лікарські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крім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сильнодіючих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допоміжні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речовини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. В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якості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останніх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застосовують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сахарозу, лактоза,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натрію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гідрокарбонат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, кислоту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лимонну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безводну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кислоту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винну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кальцію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дифосфат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двозаміщений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крохмаль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, декстрин,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мальтодекстрин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, глюкозу,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кетомакрогол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тисяча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, тальк, сироп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цукровий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, спирт, воду,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харчові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барвники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ароматизатори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коригенти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смаку,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консерванти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т.д.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Гранули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можуть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бути «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шипучі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»,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вкриті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оболонкою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кишково-розчинні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модифікованим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вивільненням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  <p:transition spd="slow" advTm="5984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714356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Це процес перетворення порошкоподібного матеріалу в зерна певної величини, що необхідно для поліпшення сипучості </a:t>
            </a:r>
            <a:r>
              <a:rPr lang="uk-UA" sz="1600" dirty="0" err="1" smtClean="0">
                <a:latin typeface="Times New Roman" pitchFamily="18" charset="0"/>
                <a:cs typeface="Times New Roman" pitchFamily="18" charset="0"/>
              </a:rPr>
              <a:t>таблетуємої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 суміші і запобігання її розшаровування. Гранулювання може бути «вологим» і «сухим». Вологе гранулювання пов'язано з використанням рідин - розчинів допоміжних речовин; при сухому гранулювання до допомоги </a:t>
            </a:r>
            <a:r>
              <a:rPr lang="uk-UA" sz="1600" dirty="0" err="1" smtClean="0">
                <a:latin typeface="Times New Roman" pitchFamily="18" charset="0"/>
                <a:cs typeface="Times New Roman" pitchFamily="18" charset="0"/>
              </a:rPr>
              <a:t>змочуючих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 рідин, або використовують їх тільки на одній певній стадії підготовки матеріалу до таблетування.</a:t>
            </a:r>
            <a:endParaRPr lang="uk-UA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2071678"/>
            <a:ext cx="9144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Вологе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гранулювання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складається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слідуючих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операцій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>
              <a:buFont typeface="Arial" pitchFamily="34" charset="0"/>
              <a:buChar char="•"/>
            </a:pPr>
            <a:r>
              <a:rPr lang="ru-RU" sz="1600" b="1" i="1" dirty="0" err="1" smtClean="0">
                <a:latin typeface="Times New Roman" pitchFamily="18" charset="0"/>
                <a:cs typeface="Times New Roman" pitchFamily="18" charset="0"/>
              </a:rPr>
              <a:t>Подрібнення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Цю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операцію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зазвичай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проводять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кульових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млинах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Порошок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просіюють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через сито.</a:t>
            </a:r>
          </a:p>
          <a:p>
            <a:pPr algn="just">
              <a:buFont typeface="Arial" pitchFamily="34" charset="0"/>
              <a:buChar char="•"/>
            </a:pPr>
            <a:r>
              <a:rPr lang="uk-UA" sz="1600" b="1" i="1" dirty="0" smtClean="0">
                <a:latin typeface="Times New Roman" pitchFamily="18" charset="0"/>
                <a:cs typeface="Times New Roman" pitchFamily="18" charset="0"/>
              </a:rPr>
              <a:t>Зволоження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Як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в'яжучих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рекомендують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застосовувати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воду, спирт,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цукровий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сироп,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розчин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желатину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5%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крохмальний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клейстер.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Необхідна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кількість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в'яжучих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встановлюють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дослідним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шляхом для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кожної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таблетіруемой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маси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Для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цього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щоб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порошок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взагалі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гранульований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він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повинен бути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зволожений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певної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міри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Овлажненіе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проводять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змішувачі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S (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сигма) -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образними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лопатями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обертаються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різною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швидкістю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передня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швидкістю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17 - 24об /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хв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задня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- 8 - 11об /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хв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лопаті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можуть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обертатися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зворотний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бік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Для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спорожнення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змішувача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корпус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перекидають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масу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виштовхують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допомогою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лопат.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 smtClean="0">
                <a:latin typeface="Times New Roman" pitchFamily="18" charset="0"/>
                <a:cs typeface="Times New Roman" pitchFamily="18" charset="0"/>
              </a:rPr>
              <a:t>Протирання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b="1" i="1" dirty="0" err="1" smtClean="0">
                <a:latin typeface="Times New Roman" pitchFamily="18" charset="0"/>
                <a:cs typeface="Times New Roman" pitchFamily="18" charset="0"/>
              </a:rPr>
              <a:t>власне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 smtClean="0">
                <a:latin typeface="Times New Roman" pitchFamily="18" charset="0"/>
                <a:cs typeface="Times New Roman" pitchFamily="18" charset="0"/>
              </a:rPr>
              <a:t>гранулювання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Гранулювання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виробляють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шляхом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протирання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одержаної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маси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через сито 3 - 5мм (№ 20, 40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50)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Застосовують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пробивні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сита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нержавіючої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сталі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латуні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бронзи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Не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допускається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вживання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тканинах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дротяних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сит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щоб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уникнути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попадання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таблеткового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масу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обривків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дроту.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Протирання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проводять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допомогою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спеціальних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протиральних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машин -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грануляторов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В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вертикальний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перфорований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циліндр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насипають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грануліруемую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масу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протирають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через отвори за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допомогою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пружних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лопатей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Font typeface="Arial" pitchFamily="34" charset="0"/>
              <a:buChar char="•"/>
            </a:pPr>
            <a:r>
              <a:rPr lang="ru-RU" sz="1600" b="1" i="1" dirty="0" err="1" smtClean="0">
                <a:latin typeface="Times New Roman" pitchFamily="18" charset="0"/>
                <a:cs typeface="Times New Roman" pitchFamily="18" charset="0"/>
              </a:rPr>
              <a:t>Висушування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 smtClean="0">
                <a:latin typeface="Times New Roman" pitchFamily="18" charset="0"/>
                <a:cs typeface="Times New Roman" pitchFamily="18" charset="0"/>
              </a:rPr>
              <a:t>обробка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 гранул.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Отримані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гранул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розсипають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тонким шаром на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піддонах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підсушують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іноді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повітрі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кімнатній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температурі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але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частіше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температурі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30 - 40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C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сушильних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шафах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сушильних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приміщеннях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Залишкова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вологість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 гранулах не повинна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перевищувати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2%.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28596" y="214290"/>
            <a:ext cx="408856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err="1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Гранулювання</a:t>
            </a:r>
            <a:endParaRPr lang="ru-RU" sz="24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 spd="slow" advTm="85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ÐÐ°ÑÑÐ¸Ð½ÐºÐ¸ Ð¿Ð¾ Ð·Ð°Ð¿ÑÐ¾ÑÑ Ð²Ð»Ð°Ð¶Ð½Ð¾Ðµ Ð³ÑÐ°Ð½ÑÐ»Ð¸ÑÐ¾Ð²Ð°Ð½Ð¸Ð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785794"/>
            <a:ext cx="4292602" cy="3714752"/>
          </a:xfrm>
          <a:prstGeom prst="rect">
            <a:avLst/>
          </a:prstGeom>
          <a:noFill/>
        </p:spPr>
      </p:pic>
      <p:pic>
        <p:nvPicPr>
          <p:cNvPr id="35844" name="Picture 4" descr="ÐÐ°ÑÑÐ¸Ð½ÐºÐ¸ Ð¿Ð¾ Ð·Ð°Ð¿ÑÐ¾ÑÑ Ð²Ð»Ð°Ð¶Ð½Ð¾Ðµ Ð³ÑÐ°Ð½ÑÐ»Ð¸ÑÐ¾Ð²Ð°Ð½Ð¸Ðµ Ð¼Ð°ÑÐ¸Ð½Ñ"/>
          <p:cNvPicPr>
            <a:picLocks noChangeAspect="1" noChangeArrowheads="1"/>
          </p:cNvPicPr>
          <p:nvPr/>
        </p:nvPicPr>
        <p:blipFill>
          <a:blip r:embed="rId4" cstate="print"/>
          <a:srcRect l="17791" r="14788"/>
          <a:stretch>
            <a:fillRect/>
          </a:stretch>
        </p:blipFill>
        <p:spPr bwMode="auto">
          <a:xfrm>
            <a:off x="5072066" y="2357430"/>
            <a:ext cx="3722221" cy="431322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714480" y="214290"/>
            <a:ext cx="53780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Машина для </a:t>
            </a:r>
            <a:r>
              <a:rPr lang="uk-UA" sz="24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вологого гранулювання</a:t>
            </a:r>
            <a:endParaRPr lang="uk-UA" sz="24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 spd="slow" advTm="8172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58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Сухе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гранулювання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деяких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випадках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якщо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лікарська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речовина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розкладається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присутності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води,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вдаються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до сухого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гранулювання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Для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цього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порошку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пресують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брикети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потім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розмелюють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отримуючи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крупку.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Після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відсівання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пилу крупку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таблетують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даний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час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сухим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гранулювання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розуміють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метод, при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якому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порошкоподібний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матеріал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піддають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первісного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ущільненню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пресуванню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одержують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гранулят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який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потім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таблетіруют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вторинне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ущільнення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При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первинному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ущільненні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масу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вводять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сухі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склеюючі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речовини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(МЦ, КМЦ, ПЕО),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забезпечують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тиском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зчеплення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частинок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як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гідрофільних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так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гідрофобних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Доведено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придатність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для сухого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гранулювання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ПЕО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поєднанні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крохмалем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тальком. При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використанні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одного ПЕО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маса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прилипає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пуансонів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3794" name="Picture 2" descr="ÐÐ°ÑÑÐ¸Ð½ÐºÐ¸ Ð¿Ð¾ Ð·Ð°Ð¿ÑÐ¾ÑÑ ÑÑÑÐ¾Ðµ Ð³ÑÐ°Ð½ÑÐ»Ð¸ÑÐ¾Ð²Ð°Ð½Ð¸Ðµ"/>
          <p:cNvPicPr>
            <a:picLocks noChangeAspect="1" noChangeArrowheads="1"/>
          </p:cNvPicPr>
          <p:nvPr/>
        </p:nvPicPr>
        <p:blipFill>
          <a:blip r:embed="rId3" cstate="print"/>
          <a:srcRect l="4661" t="5085" r="5084" b="5084"/>
          <a:stretch>
            <a:fillRect/>
          </a:stretch>
        </p:blipFill>
        <p:spPr bwMode="auto">
          <a:xfrm>
            <a:off x="1928794" y="3071786"/>
            <a:ext cx="5072098" cy="3786214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 spd="slow" advClick="0" advTm="25719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214290"/>
            <a:ext cx="71437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err="1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Вимоги</a:t>
            </a:r>
            <a: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до гранул</a:t>
            </a:r>
            <a:endParaRPr lang="ru-RU" sz="2800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1071546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Готові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гранули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повинні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бути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однорідні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забарвленням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досить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однорідні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розмірами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1500174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Гранули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повинні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розпадатися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більше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ніж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за 15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хв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1928802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Допустимі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відхилення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складі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лікарських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гранулах не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повинні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перевищувати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± 10%.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2643182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Упаковка </a:t>
            </a:r>
            <a:r>
              <a:rPr lang="ru-RU" sz="2800" dirty="0" err="1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зберігання</a:t>
            </a:r>
            <a: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гранул</a:t>
            </a:r>
            <a:endParaRPr lang="ru-RU" sz="2800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3143248"/>
            <a:ext cx="9144000" cy="17045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Відповідно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вимог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ОФС «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Лікарські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форми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Якщо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до складу гранул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входять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леткі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речовини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речовини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вимагають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захисту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впливу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повітря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упаковка повинна бути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повітронепроникної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Шипучі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гранули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зберігають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упаковці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забезпечує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захист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проникнення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вологи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4857760"/>
            <a:ext cx="9144000" cy="17045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Відповідно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вимог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ОФС «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Зберігання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лікарських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засобів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».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упаковці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забезпечує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стабільність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протягом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зазначеного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терміну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придатності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лікарського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препарату,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захищеному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світла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місці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температурі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8 до 15 ° С,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якщо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немає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інших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вказівок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фармакопейної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статті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нормативної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документації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  <p:transition spd="slow" advTm="1139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Таблетка. Как это сделано (документальный фильм) (online-video-cutter.com).mp4">
            <a:hlinkClick r:id="" action="ppaction://media"/>
          </p:cNvPr>
          <p:cNvPicPr>
            <a:picLocks noRot="1" noChangeAspect="1"/>
          </p:cNvPicPr>
          <p:nvPr>
            <a:videoFile r:link="rId2"/>
          </p:nvPr>
        </p:nvPicPr>
        <p:blipFill>
          <a:blip r:embed="rId4" cstate="print"/>
          <a:stretch>
            <a:fillRect/>
          </a:stretch>
        </p:blipFill>
        <p:spPr>
          <a:xfrm>
            <a:off x="-1524000" y="0"/>
            <a:ext cx="12192000" cy="68580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slow" advTm="1891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74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42852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Драже (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Dragаe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тверда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дозована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форма для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внутрішнього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застосування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отримується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шляхом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багаторазового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нашарування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дражування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лікарських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допоміжних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цукрові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гранули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(крупку). Таким чином, вся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маса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драже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утворюється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шляхом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нашарування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в той час як у таблеток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нашаровується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лише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оболонка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ÐÐ°ÑÑÐ¸Ð½ÐºÐ¸ Ð¿Ð¾ Ð·Ð°Ð¿ÑÐ¾ÑÑ Ð´ÑÐ°Ð¶Ðµ Ð»ÐµÐºÐ°ÑÑÑÐ²ÐµÐ½Ð½Ð°Ñ ÑÐ¾ÑÐ¼Ð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2786058"/>
            <a:ext cx="7215238" cy="4071942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0" y="1428736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якості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допоміжних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застосовують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цукор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крохмаль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магнію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карбонат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основний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пшеничне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борошно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тальк,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етилцелюлозу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ацетилцелюлозу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натрієву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сіль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карбоксіме-тілцеллюлози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гідрогенізовані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жири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стеаринову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кислоту, какао, шоколад,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харчовий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барвник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лаки.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Кількість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тальку повинно бути не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більше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3%,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стеаринової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кислоти-1%.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 advTm="2562">
    <p:wedg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714356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 заводах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процес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отримання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драже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полягає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наступному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дражировочная котел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завантажують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крупнокристаллический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цукор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При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обертанні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котла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останній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зволожують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цукровим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сиропом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певної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концентрації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рівномірного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змочування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обсипають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цукровою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пудрою.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71472" y="214290"/>
            <a:ext cx="47149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Виробництво драже</a:t>
            </a:r>
            <a:endParaRPr lang="ru-RU" sz="24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1857364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Операції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поливу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цукровим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сиропом,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обсипання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цукровою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пудрою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сушки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повторюють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багаторазово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формування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глобул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кулястих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гранул). З метою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отримання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глобул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однакового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розміру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фракционируют за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допомогою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барабанних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сит,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розрахунком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щоб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1 г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містилося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близько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40 гранул.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3000372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Отриманий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таким чином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глобули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ядром,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тобто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серцевиною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подальшого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нарощування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лікарських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допоміжних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З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цією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метою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обертовому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дражувальному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котлі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глобули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зволожують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цукровим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сиропом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обсипають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сумішшю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лікарських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допоміжних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4214818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Після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нашарування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проводять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сушку теплим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повітрям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(40-45ºС).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Операції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зволоження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обсипання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сушки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повторюють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багаторазово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отримання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певної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ваги драже,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тобто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нашарування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розрахованого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кількості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лікарських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Потім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проводять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згладжування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полірування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драже за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допомогою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цукрового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сиропу.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5500702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фарбування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драже до складу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цукрового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сиропу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вводять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барвники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Після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здійснюють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глянцевание драже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подібно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таблеткам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дражированная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оболонкою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описаним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розділі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«Таблетки».</a:t>
            </a:r>
          </a:p>
        </p:txBody>
      </p:sp>
    </p:spTree>
  </p:cSld>
  <p:clrMapOvr>
    <a:masterClrMapping/>
  </p:clrMapOvr>
  <p:transition spd="slow" advTm="2328">
    <p:wedg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ÐÐ¾ÑÐµÐ» Ð´Ð»Ñ Ð¸Ð·Ð³Ð¾ÑÐ¾Ð²Ð»ÐµÐ½Ð¸Ñ Ð´ÑÐ°Ð¶Ðµ Ð¸ÑÐ°Ð»ÑÑÐ½ÑÐºÐ¾Ð¹ ÑÐ¸ÑÐ¼Ñ Â«ÐÐµÐ»Ð»ÐµÐ³ÑÐ¸Ð½Ð¸Â»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642918"/>
            <a:ext cx="3200400" cy="3429025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500298" y="142852"/>
            <a:ext cx="45118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err="1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Котли</a:t>
            </a:r>
            <a:r>
              <a:rPr lang="ru-RU" sz="24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400" b="1" dirty="0" err="1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виготовлення</a:t>
            </a:r>
            <a:r>
              <a:rPr lang="ru-RU" sz="24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драже</a:t>
            </a:r>
            <a:endParaRPr lang="ru-RU" sz="24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604" name="Picture 4" descr="ÐÐ°ÑÑÐ¸Ð½ÐºÐ¸ Ð¿Ð¾ Ð·Ð°Ð¿ÑÐ¾ÑÑ Ð¼Ð°ÑÐ¸Ð½Ñ Ð´Ð»Ñ Ð¿ÑÐ¾Ð¸Ð·Ð²Ð¾Ð´ÑÑÐ²Ð° Ð»ÐµÐºÐ°ÑÑÑÐ²ÐµÐ½Ð½ÑÑ Ð´ÑÐ°Ð¶Ðµ"/>
          <p:cNvPicPr>
            <a:picLocks noChangeAspect="1" noChangeArrowheads="1"/>
          </p:cNvPicPr>
          <p:nvPr/>
        </p:nvPicPr>
        <p:blipFill>
          <a:blip r:embed="rId4" cstate="print"/>
          <a:srcRect l="8116" t="6749" r="19883" b="11500"/>
          <a:stretch>
            <a:fillRect/>
          </a:stretch>
        </p:blipFill>
        <p:spPr bwMode="auto">
          <a:xfrm>
            <a:off x="5214942" y="642918"/>
            <a:ext cx="3397544" cy="3429024"/>
          </a:xfrm>
          <a:prstGeom prst="rect">
            <a:avLst/>
          </a:prstGeom>
          <a:noFill/>
        </p:spPr>
      </p:pic>
      <p:pic>
        <p:nvPicPr>
          <p:cNvPr id="25606" name="Picture 6" descr="ÐÐ°ÑÑÐ¸Ð½ÐºÐ¸ Ð¿Ð¾ Ð·Ð°Ð¿ÑÐ¾ÑÑ Ð¼Ð°ÑÐ¸Ð½Ñ Ð´Ð»Ñ Ð¿ÑÐ¾Ð¸Ð·Ð²Ð¾Ð´ÑÑÐ²Ð° Ð»ÐµÐºÐ°ÑÑÑÐ²ÐµÐ½Ð½ÑÑ Ð´ÑÐ°Ð¶Ðµ"/>
          <p:cNvPicPr>
            <a:picLocks noChangeAspect="1" noChangeArrowheads="1"/>
          </p:cNvPicPr>
          <p:nvPr/>
        </p:nvPicPr>
        <p:blipFill>
          <a:blip r:embed="rId5" cstate="print"/>
          <a:srcRect t="18750" r="1133" b="31750"/>
          <a:stretch>
            <a:fillRect/>
          </a:stretch>
        </p:blipFill>
        <p:spPr bwMode="auto">
          <a:xfrm>
            <a:off x="1357290" y="4143380"/>
            <a:ext cx="6357982" cy="271462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 spd="slow" advTm="9672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25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14290"/>
            <a:ext cx="69294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err="1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Вимоги</a:t>
            </a:r>
            <a: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до драже</a:t>
            </a:r>
            <a:endParaRPr lang="ru-RU" sz="2800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785794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Оцінку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зовнішнього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вигляду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драже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проводять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підставі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огляду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20 драже. Драже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повинні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правильну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шарікообразную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форму.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Поверхня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повинна бути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рівною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гладкою,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однорідною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забарвленням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Маса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одного драже не повинна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перевищувати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± 10%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середньої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маси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2071678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Допустимі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відхилення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змісті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лікарських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драже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ж,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 таблеток.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Аналогічно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таблеткам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визначають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середню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масу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распадаємость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зміст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тальку в драже.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2786058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Драже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повинні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розпадатися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рідкому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середовищі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більш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ніж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за 30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хвилин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коли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фармакопейної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статті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немає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інших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вказівок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3429000"/>
            <a:ext cx="75009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Упаковка </a:t>
            </a:r>
            <a:r>
              <a:rPr lang="ru-RU" sz="2800" dirty="0" err="1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зберігання</a:t>
            </a:r>
            <a: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драже</a:t>
            </a:r>
            <a:endParaRPr lang="ru-RU" sz="2800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3929066"/>
            <a:ext cx="9144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Драже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випускають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упаковці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яка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захищає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зовнішніх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впливів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розрахованої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безпосередній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(без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додаткової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фасування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відпуск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окремим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хворим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лікувальним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установам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якості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такої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упаковки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найчастіше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використовують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широкогорлі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банки на 50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100 драже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навинчивающейся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пластмасовою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кришкою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металеві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алюмінієві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стаканчики.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0" y="5357826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Зберігають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драже в сухому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якщо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необхідно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захищеному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світла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місці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  <p:transition spd="slow" advTm="21375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Весь процесс изготовления драже от главного технолога производства Людмилы Шульг.mp4">
            <a:hlinkClick r:id="" action="ppaction://media"/>
          </p:cNvPr>
          <p:cNvPicPr>
            <a:picLocks noRot="1" noChangeAspect="1"/>
          </p:cNvPicPr>
          <p:nvPr>
            <a:videoFile r:link="rId2"/>
          </p:nvPr>
        </p:nvPicPr>
        <p:blipFill>
          <a:blip r:embed="rId4" cstate="print"/>
          <a:stretch>
            <a:fillRect/>
          </a:stretch>
        </p:blipFill>
        <p:spPr>
          <a:xfrm>
            <a:off x="-1524000" y="0"/>
            <a:ext cx="12192000" cy="68580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slow" advTm="3719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377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4348" y="2428868"/>
            <a:ext cx="77153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err="1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Дякую</a:t>
            </a:r>
            <a:r>
              <a:rPr lang="ru-RU" sz="48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4800" b="1" dirty="0" err="1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увагу</a:t>
            </a:r>
            <a:endParaRPr lang="ru-RU" sz="48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 spd="slow" advTm="7938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1.5|1.1|1.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1.1|1.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2.7|2.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|1|1.2|1.3|1.4|1.4|1.3|1.2|1.5|1.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1.6|1.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0.9|1.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1.4|1.6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18.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6|1.1|1.5|1.1|1.2|1|1.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2.3|1.6|1.9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|2.6|2.4|2.5|2.8|1.8|2.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6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568</TotalTime>
  <Words>1611</Words>
  <Application>Microsoft Office PowerPoint</Application>
  <PresentationFormat>Экран (4:3)</PresentationFormat>
  <Paragraphs>67</Paragraphs>
  <Slides>19</Slides>
  <Notes>0</Notes>
  <HiddenSlides>0</HiddenSlides>
  <MMClips>3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5" baseType="lpstr">
      <vt:lpstr>Arial</vt:lpstr>
      <vt:lpstr>Century Gothic</vt:lpstr>
      <vt:lpstr>Times New Roman</vt:lpstr>
      <vt:lpstr>Verdana</vt:lpstr>
      <vt:lpstr>Wingdings 2</vt:lpstr>
      <vt:lpstr>Яркая</vt:lpstr>
      <vt:lpstr>  «Виробництво твердих лікарських форм згідно з вимогами GMP (таблетки, гранули, драже)»</vt:lpstr>
      <vt:lpstr>Презентация PowerPoint</vt:lpstr>
      <vt:lpstr>Серед таблеток розрізняють: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тему: «Производство твердых лекарственных форм согласно требованиям GMP (таблетки, гранулы, драже)»</dc:title>
  <dc:creator>User</dc:creator>
  <cp:lastModifiedBy>Alyona Zamkovaya</cp:lastModifiedBy>
  <cp:revision>62</cp:revision>
  <dcterms:created xsi:type="dcterms:W3CDTF">2018-12-02T20:37:19Z</dcterms:created>
  <dcterms:modified xsi:type="dcterms:W3CDTF">2024-01-25T21:34:29Z</dcterms:modified>
</cp:coreProperties>
</file>