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79" r:id="rId14"/>
    <p:sldId id="269" r:id="rId15"/>
    <p:sldId id="270" r:id="rId16"/>
    <p:sldId id="271" r:id="rId17"/>
    <p:sldId id="272" r:id="rId18"/>
    <p:sldId id="273" r:id="rId19"/>
    <p:sldId id="274" r:id="rId20"/>
    <p:sldId id="278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58" y="475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silaki.gabriela@gmail.com" userId="6201819039a88361" providerId="LiveId" clId="{CED46BB2-F67F-2B4E-94E0-6A6ADA6709BF}"/>
    <pc:docChg chg="addSld">
      <pc:chgData name="vasilaki.gabriela@gmail.com" userId="6201819039a88361" providerId="LiveId" clId="{CED46BB2-F67F-2B4E-94E0-6A6ADA6709BF}" dt="2018-12-09T14:14:49.896" v="1" actId="680"/>
      <pc:docMkLst>
        <pc:docMk/>
      </pc:docMkLst>
      <pc:sldChg chg="new">
        <pc:chgData name="vasilaki.gabriela@gmail.com" userId="6201819039a88361" providerId="LiveId" clId="{CED46BB2-F67F-2B4E-94E0-6A6ADA6709BF}" dt="2018-12-09T14:14:36.875" v="0" actId="680"/>
        <pc:sldMkLst>
          <pc:docMk/>
          <pc:sldMk cId="2243023400" sldId="257"/>
        </pc:sldMkLst>
      </pc:sldChg>
      <pc:sldChg chg="new">
        <pc:chgData name="vasilaki.gabriela@gmail.com" userId="6201819039a88361" providerId="LiveId" clId="{CED46BB2-F67F-2B4E-94E0-6A6ADA6709BF}" dt="2018-12-09T14:14:49.896" v="1" actId="680"/>
        <pc:sldMkLst>
          <pc:docMk/>
          <pc:sldMk cId="4011580711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&#1054;&#1053;&#1052;&#1059;\&#1055;&#1058;&#1051;&#1047;%20&#1092;&#1072;&#1081;&#1083;&#1099;%20&#1086;&#1090;%20&#1089;&#1090;&#1091;&#1076;\&#1057;&#1086;&#1074;&#1088;&#1077;&#1084;&#1077;&#1085;&#1085;&#1086;&#1077;%20&#1092;&#1072;&#1088;&#1084;&#1072;&#1094;&#1077;&#1074;&#1090;&#1080;&#1095;&#1077;&#1089;&#1082;&#1086;&#1077;%20&#1087;&#1088;&#1086;&#1080;&#1079;&#1074;&#1086;&#1076;&#1089;&#1090;&#1074;&#1086;%20&#1087;&#1086;%20&#1089;&#1090;&#1072;&#1085;&#1076;&#1072;&#1088;&#1090;&#1072;&#1084;%20GMP%20(1).mp4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CCCD63-1321-6142-BD67-4371788172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883693"/>
            <a:ext cx="9788525" cy="4419600"/>
          </a:xfrm>
        </p:spPr>
        <p:txBody>
          <a:bodyPr>
            <a:normAutofit/>
          </a:bodyPr>
          <a:lstStyle/>
          <a:p>
            <a:pPr algn="ctr"/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таблетовані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лікарські форми. класифікація згідно 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дфу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. допоміжні речовини у виробництві  таблеток. Теоретичні основи таблетування. Шляхи удосконалення технології виробництва таблеток пролонгованої дії. 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897398" y="5334000"/>
            <a:ext cx="2830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Доцент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к.б.н.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Замкова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А.В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52800" y="22860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національний медичний університет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Фармацевтичний факультет 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фармацевтичної хімії та технологія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ліків 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50237" y="5958386"/>
            <a:ext cx="1301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Одеса 2023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689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0600" y="381000"/>
            <a:ext cx="104394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Таблетки ( лат.  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Tabulettae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 )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тверда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дозована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лікарська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форма 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отримується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пресуванням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порошків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гранул 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додаванням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допоміжних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отримується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формуванням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спеціальних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таблеток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непокриті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шипучі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вкриті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оболонкою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шлунково-резистентні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,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модифікованим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вивільненням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,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порожнині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рота.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tabletki-ot-zubnoj-boli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743200"/>
            <a:ext cx="4572000" cy="3657600"/>
          </a:xfrm>
          <a:prstGeom prst="rect">
            <a:avLst/>
          </a:prstGeom>
        </p:spPr>
      </p:pic>
      <p:pic>
        <p:nvPicPr>
          <p:cNvPr id="4" name="Рисунок 3" descr="таблетки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3048000"/>
            <a:ext cx="4191000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599" y="228600"/>
            <a:ext cx="4800601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таблеток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власне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таблетки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пресовані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таблетки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тритураційні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формовані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мікротаблеткі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непокриті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покриті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шипучі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шлунково-резистентні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кишковорозчинні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модифікованим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вивільненням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діспергіруемие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порожнині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рота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приготування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розчину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суспензії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lnSpc>
                <a:spcPct val="150000"/>
              </a:lnSpc>
            </a:pP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4" name="Рисунок 3" descr="9869_ma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762000"/>
            <a:ext cx="6667500" cy="5410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0" y="152400"/>
            <a:ext cx="10287000" cy="1421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Таблетки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подільні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таблетки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діаметром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9 мм,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одну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перпендикулярні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один одному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ризики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насічки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розділити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таблетку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чотири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таким чином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варіювати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дозування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лікарського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засобу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bb862e18b5132b79611486efb9d523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057400"/>
            <a:ext cx="2971800" cy="4495800"/>
          </a:xfrm>
          <a:prstGeom prst="rect">
            <a:avLst/>
          </a:prstGeom>
        </p:spPr>
      </p:pic>
      <p:pic>
        <p:nvPicPr>
          <p:cNvPr id="4" name="Рисунок 3" descr="Tabletk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2045318"/>
            <a:ext cx="5867400" cy="450788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609600"/>
            <a:ext cx="10668000" cy="1687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Покриті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непокриті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спеціальні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допоміжні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отримані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за особливою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технологією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програмувати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швидкість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вивільнення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лікарської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220px-Promethazine_by_Danny_S._-_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2514600"/>
            <a:ext cx="3810000" cy="3505200"/>
          </a:xfrm>
          <a:prstGeom prst="rect">
            <a:avLst/>
          </a:prstGeom>
        </p:spPr>
      </p:pic>
      <p:pic>
        <p:nvPicPr>
          <p:cNvPr id="4" name="Рисунок 3" descr="tablet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743200"/>
            <a:ext cx="41148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0"/>
            <a:ext cx="115062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Таблетки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вкриті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таблетки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вкриті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оболонкою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одного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декількох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шарів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допоміжних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природного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синтетичного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походження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іноді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додаванням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створює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покриття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поверхнево-активних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Залежно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складу і способу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нанесення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покриття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дражировані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плівкові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пресовані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 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повинно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розчинитися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покриття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гастросолюбільние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розчинні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шлунку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і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ентеросолюбільную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кишковорозчинні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0172657e7eaee720db59f69f264e3e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2895600"/>
            <a:ext cx="8077200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228600"/>
            <a:ext cx="115062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Таблетки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кишковорозчинні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таблетки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шлунково-резистентні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таблетки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стійкі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шлунковому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соку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вивільняють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лікарську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речовину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кишковому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соку.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Отримують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шляхом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покриття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таблеток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шлунково-резистентної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оболонкою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кишковорозчинні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таблетки)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пресуванням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гранул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частинок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попередньо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покритих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шлунково-резистентної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оболонкою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пресуванням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суміші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шлунково-резистентним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наповнювачем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дурули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tabletki-dlya-pohudeniy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819400"/>
            <a:ext cx="5715000" cy="3619500"/>
          </a:xfrm>
          <a:prstGeom prst="rect">
            <a:avLst/>
          </a:prstGeom>
        </p:spPr>
      </p:pic>
      <p:pic>
        <p:nvPicPr>
          <p:cNvPr id="4" name="Рисунок 3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2895600"/>
            <a:ext cx="48006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228600"/>
            <a:ext cx="10134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Таблетки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покриттям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плівковим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таблетки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вкриті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тонкою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оболонкою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плівковою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становить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10%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таблетки.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Покриття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плівкові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розчинними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воді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розчинів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природної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целюлози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поліетіленгліколей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желатину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гуміарабіку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.) І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нерозчинними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воді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лаками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високомолекулярних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сполук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Risunok-14-177x17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743200"/>
            <a:ext cx="4267200" cy="3505200"/>
          </a:xfrm>
          <a:prstGeom prst="rect">
            <a:avLst/>
          </a:prstGeom>
        </p:spPr>
      </p:pic>
      <p:pic>
        <p:nvPicPr>
          <p:cNvPr id="4" name="Рисунок 3" descr="Risunok-10-600x600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2667000"/>
            <a:ext cx="4419600" cy="3733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228600"/>
            <a:ext cx="11658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Таблетки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модифікованим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вивільненням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покриті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непокриті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таблетки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спеціальні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допоміжні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отримані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 особливою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технологією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програмувати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швидкість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вивільнення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лікарської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Термін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позначення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таблеток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контрольованим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вивільненням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таблеток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уповільненим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вивільненням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таблеток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поступовим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вивільненням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Термін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найменування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таблеток,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охоплюють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як таблетки депо, таблетки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імплантуються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таблетки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ретард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таблетки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рапід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ретард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Без названи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505200"/>
            <a:ext cx="4572000" cy="2971800"/>
          </a:xfrm>
          <a:prstGeom prst="rect">
            <a:avLst/>
          </a:prstGeom>
        </p:spPr>
      </p:pic>
      <p:pic>
        <p:nvPicPr>
          <p:cNvPr id="5" name="Рисунок 4" descr="1724603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3352800"/>
            <a:ext cx="4038600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2400" y="141717"/>
            <a:ext cx="11811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Залежно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призначення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і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способу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таблетки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поділяють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групи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Oriblettae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— таблетки,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перорально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всмоктуються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слизовою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оболонкою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шлунка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кишеч­нику.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Ці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таблетки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приймають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усередину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запиваючи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водою.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Пероральна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група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таблеток є основною.</a:t>
            </a: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Resoriblettae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— таблетки,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сублівгвально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;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лікар­ські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всмоктуються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слизовою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оболонкою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порожнини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рота.</a:t>
            </a: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Implantabulettae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— таблетки,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виготовлені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асептичне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застосо­вуються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імплантації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Розраховані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уповільнене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всмоктування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метою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пролонгування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лікувального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ефекту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5410200"/>
            <a:ext cx="1219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Injectabulettae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таблетки,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виготовлені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асептичне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застосову­ються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одержання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ін'єкційних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розчинів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Solublettae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таблетки,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використовуються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приготування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розчинів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різного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фармацевтичного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призначення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Dulciblettae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bacilli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boli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uretratoria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vagitoria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пресовані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уретральні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вагінальні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ректальні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лікарські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 descr="samye-luchshie-i-effektivnye-tabletki-ot-angin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2743200"/>
            <a:ext cx="4800600" cy="2578056"/>
          </a:xfrm>
          <a:prstGeom prst="rect">
            <a:avLst/>
          </a:prstGeom>
        </p:spPr>
      </p:pic>
      <p:pic>
        <p:nvPicPr>
          <p:cNvPr id="5" name="Рисунок 4" descr="0172657e7eaee720db59f69f264e3e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667000"/>
            <a:ext cx="5238750" cy="26574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0"/>
            <a:ext cx="10972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Допоміжні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виробництві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таблеток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призначені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таблетковій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необхідних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технологічних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властивостей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забезпечують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точність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механічну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міцність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розпадатися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стабільність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таблеток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Допоміжні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промисловому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виробництві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таблеток,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поділяються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групи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залежно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при­значення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image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000250"/>
            <a:ext cx="9753600" cy="46291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28600" y="144441"/>
            <a:ext cx="117348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Наповнювачі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розріджувачі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додаються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одержання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певної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таблеток. При невеликому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дозуванні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0,01—0,001 г)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таблетуванні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сильнодіючих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от­руйних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метою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регулювання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технологічних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міцності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здатності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розпадатися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.).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Наповнювачі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визначають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технологічні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властивості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таблетування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фізико-механічні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властивості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готових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таблеток.</a:t>
            </a: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Антифрикційні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Однією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проблем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таблеткового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є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одержання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доброї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плинності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гранулята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живильних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пристроях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лійках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, бункерах).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Отримані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або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порошки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шорстку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поверхню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;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це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утруднює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їх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усмоктування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із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заван­тажувальної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лійки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матричні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гнізда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того,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гранули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прилипати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до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стінок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матриці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пуансонів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внаслідок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тертя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що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розвивається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контактних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зонах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частинок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із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прес-іструментом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таблеткової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машини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зняття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або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зменшення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цих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небажаних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явищ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антифрикційні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подані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групою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ковзних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змащувальних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5" name="Рисунок 4" descr="tabletki-dlya-pokhudeniya-540x340-550x3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3352800"/>
            <a:ext cx="6972300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5257800" cy="6629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Ковзні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адсорбуючись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частинок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(гранул)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усувають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зменшують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шорсткість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самим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підвищують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їхню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плинність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сипкість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Найбільшу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ефективність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ковзання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частинки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сферичної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indent="45720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Змащувальні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полегшують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виштовхування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таблеток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матриці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Інакше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називають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антиадгезійними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протисклеювальними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indent="45720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Змащувальні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зменшують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тертя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контактних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ділянках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значно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полегшують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деформацію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частинок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унаслідок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адсорбційного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зниження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їхньої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міцності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проник-</a:t>
            </a:r>
          </a:p>
          <a:p>
            <a:pPr lvl="0" indent="45720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Коригувальні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додають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складу таблеток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метою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поліпшення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їхнього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смаку,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кольору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запаху.</a:t>
            </a:r>
          </a:p>
          <a:p>
            <a:pPr lvl="0" indent="45720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Барвники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уводять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складу таблеток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насамперед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метою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на­дання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їм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товарного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вигляду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позначення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терапевтичної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групи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снодійних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отруйних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того,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деякі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барвники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стабілізаторами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світлочутливих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" name="Рисунок 2" descr="tabletki-ot-schitovidk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685800"/>
            <a:ext cx="6553199" cy="5410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0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685800"/>
            <a:ext cx="81534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051560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Пряме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пресування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сукупність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технологічних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за­ходів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дозволяють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поліпшити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технологічні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властивос­ті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таблетованого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матеріалу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сипкість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спресовуваність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одер­жати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таблетки,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минаючи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стадію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грануляції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сьогодні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таблетування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грануляції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здійснюється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додаванням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допоміжних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поліпшують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техно­логічні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властивості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матеріалу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примусовою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подачею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таблетованого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матеріалу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завантажу­вального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бункера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таблеткової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машини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матрицю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попередньою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спрямованою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кристалізацією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спресовуваних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medic-lechenie66676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733800"/>
            <a:ext cx="4495800" cy="3124200"/>
          </a:xfrm>
          <a:prstGeom prst="rect">
            <a:avLst/>
          </a:prstGeom>
        </p:spPr>
      </p:pic>
      <p:pic>
        <p:nvPicPr>
          <p:cNvPr id="6" name="Рисунок 5" descr="images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2895600"/>
            <a:ext cx="4495800" cy="3733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152400"/>
            <a:ext cx="65532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Ротаційні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таблеткові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машини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PTM)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широко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використовують­ся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фармацевтичною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промисловістю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виробництві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табле­ток.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відміну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ударних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машин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PTM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велику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матриць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пуансонів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12 до 57).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Матриці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вмонтовані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оберто­вий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матричний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стіл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PTM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наростає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поступово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забезпе­чує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м'яке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рівномірне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пресування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таблеток.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PTM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характеризу­ються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високою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продуктивністю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(до 0,5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таблеток за годину).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Технологічний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цикл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таблетування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PTM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таких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послідовних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операцій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заповнення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матриць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таблетованим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мате­ріалом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об'ємний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метод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дозування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власне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пресування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виштов­хування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скидання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таблеток.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операції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виконуються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послідов­но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автоматично.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image0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66675"/>
            <a:ext cx="4238625" cy="679132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76200"/>
            <a:ext cx="11811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Покриття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таблеток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оболонками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багатостороннє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переслідує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цілі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захист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таблеток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екстремальних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чинників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зовнішнього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ударів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стирання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захист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чинників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навколишнього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світла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вологи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кисню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вуглекислоти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маскування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неприємного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смаку і запаху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речо­вин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в таблетках;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захист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фарбувальної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здатності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в таблетках (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таблетки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активованого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вугіл­ля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захист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в таблетках,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кислої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шлункового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соку;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захист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слизової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оболонки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рота,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стравоходу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шлунка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подразливої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локалізація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терапевтичної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певно­му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відділі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шлунково-кишкового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тракту;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запобігання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порушень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процесів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травлення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шлунку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мож­ливих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нейтралізації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шлункового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соку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лікарськими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речовина­ми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основного характеру;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пролонгування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терапевтичної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у таб­летках;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подолання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несумісності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знаходяться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одній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таблетці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уведенням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до складу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оболонки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і ядра;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поліпшення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товарного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вигляду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таблеток і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зручності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за­стосування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Таблетки,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одержані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формуванням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зволожених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масс,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називаються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формованими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тритураційними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таблетками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Формовані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таблетки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виготовляють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 тих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випадках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коли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за­стосування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якісь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причини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небажане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дозування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лікарської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мале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додавання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великої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допо­міжних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недоцільне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Виготовити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таблетки через не­великий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розмір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(1—4мм)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незначну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масу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лікарської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(20—40мг)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серійних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таблеткових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пресах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технічно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складно, а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більшості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неможливо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Формовані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таблетки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доцільно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виготовляти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тих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випадках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коли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потрібні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таблетки,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швидко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легко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розчиняються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воді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(для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приготування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очних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крапель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ін'єкційних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розчинів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для них не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потрібні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антифрик­ційні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здебільшого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нерозчинні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воді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сполуки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1478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3429000"/>
            <a:ext cx="6400800" cy="3429000"/>
          </a:xfrm>
          <a:prstGeom prst="rect">
            <a:avLst/>
          </a:prstGeom>
        </p:spPr>
      </p:pic>
      <p:pic>
        <p:nvPicPr>
          <p:cNvPr id="4" name="Рисунок 3" descr="220px-Tablette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0"/>
            <a:ext cx="3810000" cy="28194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временное фармацевтическое производство по стандартам GMP (1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43000" y="304800"/>
            <a:ext cx="9525000" cy="586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2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838200"/>
            <a:ext cx="10131425" cy="3429000"/>
          </a:xfrm>
        </p:spPr>
        <p:txBody>
          <a:bodyPr>
            <a:normAutofit/>
          </a:bodyPr>
          <a:lstStyle/>
          <a:p>
            <a:pPr algn="ctr"/>
            <a:r>
              <a:rPr lang="uk-UA" sz="6000" dirty="0" smtClean="0"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ная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692</Words>
  <Application>Microsoft Office PowerPoint</Application>
  <PresentationFormat>Широкоэкранный</PresentationFormat>
  <Paragraphs>58</Paragraphs>
  <Slides>20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Небесная</vt:lpstr>
      <vt:lpstr> таблетовані лікарські форми. класифікація згідно дфу . допоміжні речовини у виробництві  таблеток. Теоретичні основи таблетування. Шляхи удосконалення технології виробництва таблеток пролонгованої дії.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Alyona Zamkovaya</cp:lastModifiedBy>
  <cp:revision>24</cp:revision>
  <dcterms:modified xsi:type="dcterms:W3CDTF">2024-01-25T21:24:45Z</dcterms:modified>
</cp:coreProperties>
</file>