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86" y="1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C2CCF-C659-4045-8D56-57B622D5CCF3}" type="datetimeFigureOut">
              <a:rPr lang="uk-UA" smtClean="0"/>
              <a:t>25.01.2024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C31BF-67D0-4424-9A03-FC37596D96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0125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C31BF-67D0-4424-9A03-FC37596D96F3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0528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20416" y="-786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7096" y="1196752"/>
            <a:ext cx="8136904" cy="288032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Спансули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Драже.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Медичні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Мікрокапсули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Оптимізація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капсул.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Досконалість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капсул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пролонгованої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".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4797152"/>
            <a:ext cx="2830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 к.б.н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1182" y="6165304"/>
            <a:ext cx="1301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37504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медичний університет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2880320" cy="4968552"/>
          </a:xfrm>
        </p:spPr>
        <p:txBody>
          <a:bodyPr/>
          <a:lstStyle/>
          <a:p>
            <a:r>
              <a:rPr lang="ru-RU" dirty="0" smtClean="0"/>
              <a:t>Гранула (</a:t>
            </a:r>
            <a:r>
              <a:rPr lang="en-US" dirty="0" err="1" smtClean="0"/>
              <a:t>Granula</a:t>
            </a:r>
            <a:r>
              <a:rPr lang="en-US" dirty="0" smtClean="0"/>
              <a:t>). </a:t>
            </a:r>
            <a:r>
              <a:rPr lang="ru-RU" dirty="0" err="1" smtClean="0"/>
              <a:t>Лікарська</a:t>
            </a:r>
            <a:r>
              <a:rPr lang="ru-RU" dirty="0" smtClean="0"/>
              <a:t> форма для </a:t>
            </a:r>
            <a:r>
              <a:rPr lang="ru-RU" dirty="0" err="1" smtClean="0"/>
              <a:t>внутрішнього</a:t>
            </a:r>
            <a:r>
              <a:rPr lang="ru-RU" dirty="0" smtClean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 у </a:t>
            </a:r>
            <a:r>
              <a:rPr lang="ru-RU" dirty="0" err="1" smtClean="0"/>
              <a:t>вигляді</a:t>
            </a:r>
            <a:r>
              <a:rPr lang="ru-RU" dirty="0" smtClean="0"/>
              <a:t> крупинок (</a:t>
            </a:r>
            <a:r>
              <a:rPr lang="ru-RU" dirty="0" err="1" smtClean="0"/>
              <a:t>зерняток</a:t>
            </a:r>
            <a:r>
              <a:rPr lang="ru-RU" dirty="0" smtClean="0"/>
              <a:t>) </a:t>
            </a:r>
            <a:r>
              <a:rPr lang="ru-RU" dirty="0" err="1" smtClean="0"/>
              <a:t>круглої</a:t>
            </a:r>
            <a:r>
              <a:rPr lang="ru-RU" dirty="0" smtClean="0"/>
              <a:t>, </a:t>
            </a:r>
            <a:r>
              <a:rPr lang="ru-RU" dirty="0" err="1" smtClean="0"/>
              <a:t>циліндричної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неправильної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суміш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та </a:t>
            </a:r>
            <a:r>
              <a:rPr lang="ru-RU" dirty="0" err="1" smtClean="0"/>
              <a:t>допоміжних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24744"/>
            <a:ext cx="607801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3608" y="836712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спрямоване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укрупнення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порошкоподібного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зерна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Грануляція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сипучості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таблетіруемой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сумарної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склеюванні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тертя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Розшарування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багатокомпонентної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порошкоподібної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різниці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розмірах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значеннях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питомої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розшарування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можливо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роду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вібраціях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пігулкової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воронки.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Розшарування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таблету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небезпечний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неприпустимий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викликає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ряді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компонента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найбільшою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питомою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щільністю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Грануляція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запобігає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небезпеку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злипання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питомої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Утворений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гранулят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одержуваних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гранул,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набуває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постійну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насипну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роль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відіграє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міцність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гранул: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міцні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схильні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стирання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кращу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сипучисть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91072" y="476672"/>
            <a:ext cx="83529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Існуючі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способи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підрозділяються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наступні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суха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продавлювання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структурна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 сухого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перемішуванні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зволоженні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склеювальних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емальованих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змішувачах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висушуванням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грудкуватої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вальців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Ексцельсиор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»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перетворюють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великий порошок.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548" y="3132646"/>
            <a:ext cx="2952328" cy="37253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139952" y="3789040"/>
            <a:ext cx="363691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ru-RU" b="1" dirty="0">
                <a:solidFill>
                  <a:srgbClr val="660033"/>
                </a:solidFill>
              </a:rPr>
              <a:t>Схема устройства </a:t>
            </a:r>
            <a:r>
              <a:rPr lang="ru-RU" b="1" dirty="0" err="1" smtClean="0">
                <a:solidFill>
                  <a:srgbClr val="660033"/>
                </a:solidFill>
              </a:rPr>
              <a:t>прес-гранулятора</a:t>
            </a:r>
            <a:r>
              <a:rPr lang="ru-RU" b="1" dirty="0" smtClean="0">
                <a:solidFill>
                  <a:srgbClr val="660033"/>
                </a:solidFill>
              </a:rPr>
              <a:t> </a:t>
            </a:r>
            <a:r>
              <a:rPr lang="ru-RU" b="1" dirty="0">
                <a:solidFill>
                  <a:srgbClr val="660033"/>
                </a:solidFill>
              </a:rPr>
              <a:t>(</a:t>
            </a:r>
            <a:r>
              <a:rPr lang="ru-RU" b="1" dirty="0" err="1" smtClean="0">
                <a:solidFill>
                  <a:srgbClr val="660033"/>
                </a:solidFill>
              </a:rPr>
              <a:t>гранулоформуючої</a:t>
            </a:r>
            <a:r>
              <a:rPr lang="ru-RU" b="1" dirty="0" smtClean="0">
                <a:solidFill>
                  <a:srgbClr val="660033"/>
                </a:solidFill>
              </a:rPr>
              <a:t> </a:t>
            </a:r>
            <a:r>
              <a:rPr lang="ru-RU" b="1" dirty="0" err="1" smtClean="0">
                <a:solidFill>
                  <a:srgbClr val="660033"/>
                </a:solidFill>
              </a:rPr>
              <a:t>машини</a:t>
            </a:r>
            <a:r>
              <a:rPr lang="ru-RU" b="1" dirty="0" smtClean="0">
                <a:solidFill>
                  <a:srgbClr val="660033"/>
                </a:solidFill>
              </a:rPr>
              <a:t>)</a:t>
            </a:r>
            <a:endParaRPr lang="ru-RU" b="1" dirty="0">
              <a:solidFill>
                <a:srgbClr val="66003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67536" y="4869160"/>
            <a:ext cx="35630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ru-RU" dirty="0" err="1"/>
              <a:t>Умовні</a:t>
            </a:r>
            <a:r>
              <a:rPr lang="ru-RU" dirty="0"/>
              <a:t> </a:t>
            </a:r>
            <a:r>
              <a:rPr lang="ru-RU" dirty="0" err="1"/>
              <a:t>позначення</a:t>
            </a:r>
            <a:r>
              <a:rPr lang="ru-RU" dirty="0"/>
              <a:t>: </a:t>
            </a:r>
          </a:p>
          <a:p>
            <a:pPr>
              <a:lnSpc>
                <a:spcPct val="75000"/>
              </a:lnSpc>
            </a:pPr>
            <a:r>
              <a:rPr lang="ru-RU" dirty="0" smtClean="0"/>
              <a:t>1</a:t>
            </a:r>
            <a:r>
              <a:rPr lang="ru-RU" dirty="0"/>
              <a:t>, 2 - </a:t>
            </a:r>
            <a:r>
              <a:rPr lang="ru-RU" dirty="0" err="1"/>
              <a:t>пресуючі</a:t>
            </a:r>
            <a:r>
              <a:rPr lang="ru-RU" dirty="0"/>
              <a:t> </a:t>
            </a:r>
            <a:r>
              <a:rPr lang="ru-RU" dirty="0" err="1"/>
              <a:t>валяння</a:t>
            </a:r>
            <a:r>
              <a:rPr lang="ru-RU" dirty="0"/>
              <a:t>; </a:t>
            </a:r>
            <a:endParaRPr lang="ru-RU" dirty="0" smtClean="0"/>
          </a:p>
          <a:p>
            <a:pPr>
              <a:lnSpc>
                <a:spcPct val="75000"/>
              </a:lnSpc>
            </a:pPr>
            <a:r>
              <a:rPr lang="ru-RU" dirty="0" smtClean="0"/>
              <a:t>3 </a:t>
            </a:r>
            <a:r>
              <a:rPr lang="ru-RU" dirty="0"/>
              <a:t>- </a:t>
            </a:r>
            <a:r>
              <a:rPr lang="ru-RU" dirty="0" err="1"/>
              <a:t>зубці</a:t>
            </a:r>
            <a:r>
              <a:rPr lang="ru-RU" dirty="0"/>
              <a:t> на </a:t>
            </a:r>
            <a:r>
              <a:rPr lang="ru-RU" dirty="0" err="1"/>
              <a:t>зовнішній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пресуючих</a:t>
            </a:r>
            <a:r>
              <a:rPr lang="ru-RU" dirty="0"/>
              <a:t> </a:t>
            </a:r>
            <a:r>
              <a:rPr lang="ru-RU" dirty="0" err="1"/>
              <a:t>валків</a:t>
            </a:r>
            <a:r>
              <a:rPr lang="ru-RU" dirty="0" smtClean="0"/>
              <a:t>;</a:t>
            </a:r>
          </a:p>
          <a:p>
            <a:pPr>
              <a:lnSpc>
                <a:spcPct val="75000"/>
              </a:lnSpc>
            </a:pPr>
            <a:r>
              <a:rPr lang="ru-RU" dirty="0" smtClean="0"/>
              <a:t>4 </a:t>
            </a:r>
            <a:r>
              <a:rPr lang="ru-RU" dirty="0"/>
              <a:t>- </a:t>
            </a:r>
            <a:r>
              <a:rPr lang="ru-RU" dirty="0" err="1"/>
              <a:t>радіальні</a:t>
            </a:r>
            <a:r>
              <a:rPr lang="ru-RU" dirty="0"/>
              <a:t> отвори в </a:t>
            </a:r>
            <a:r>
              <a:rPr lang="ru-RU" dirty="0" err="1"/>
              <a:t>стінках</a:t>
            </a:r>
            <a:r>
              <a:rPr lang="ru-RU" dirty="0"/>
              <a:t> </a:t>
            </a:r>
            <a:r>
              <a:rPr lang="ru-RU" dirty="0" err="1"/>
              <a:t>циліндрів</a:t>
            </a:r>
            <a:r>
              <a:rPr lang="ru-RU" dirty="0"/>
              <a:t> </a:t>
            </a:r>
            <a:r>
              <a:rPr lang="ru-RU" dirty="0" err="1"/>
              <a:t>матриці</a:t>
            </a:r>
            <a:r>
              <a:rPr lang="ru-RU" dirty="0"/>
              <a:t>; </a:t>
            </a:r>
            <a:endParaRPr lang="ru-RU" dirty="0" smtClean="0"/>
          </a:p>
          <a:p>
            <a:pPr>
              <a:lnSpc>
                <a:spcPct val="75000"/>
              </a:lnSpc>
            </a:pPr>
            <a:r>
              <a:rPr lang="ru-RU" dirty="0" smtClean="0"/>
              <a:t>5 </a:t>
            </a:r>
            <a:r>
              <a:rPr lang="ru-RU" dirty="0"/>
              <a:t>- </a:t>
            </a:r>
            <a:r>
              <a:rPr lang="ru-RU" dirty="0" err="1"/>
              <a:t>вертикальний</a:t>
            </a:r>
            <a:r>
              <a:rPr lang="ru-RU" dirty="0"/>
              <a:t> шнек; </a:t>
            </a:r>
            <a:endParaRPr lang="ru-RU" dirty="0" smtClean="0"/>
          </a:p>
          <a:p>
            <a:pPr>
              <a:lnSpc>
                <a:spcPct val="75000"/>
              </a:lnSpc>
            </a:pPr>
            <a:r>
              <a:rPr lang="ru-RU" dirty="0" smtClean="0"/>
              <a:t>6 </a:t>
            </a:r>
            <a:r>
              <a:rPr lang="ru-RU" dirty="0"/>
              <a:t>- </a:t>
            </a:r>
            <a:r>
              <a:rPr lang="ru-RU" dirty="0" err="1"/>
              <a:t>ніж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зрізує</a:t>
            </a:r>
            <a:r>
              <a:rPr lang="ru-RU" dirty="0"/>
              <a:t> </a:t>
            </a:r>
            <a:r>
              <a:rPr lang="ru-RU" dirty="0" err="1"/>
              <a:t>гранули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784" y="258749"/>
            <a:ext cx="388843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вологого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сухе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 проводиться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грануляторах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Робочий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апарату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шнека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шести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міцних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стрижнів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переміщати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грануліруемий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осьовому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напрямку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Є праве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Продуктивність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- 150-1000 кг / год.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Перспективні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прес-гранулятори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хутту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Німеччина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робочим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пресуючі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валки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порожнистих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циліндрів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зубцями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стінках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радіальні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отвори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продавлювання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високоякісні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однакової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чечевідной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протирання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проводиться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ущільнення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порошку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рівномірних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зерен - гранул,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володіють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хорошою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сипучістю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10000" contrast="50000"/>
          </a:blip>
          <a:srcRect/>
          <a:stretch>
            <a:fillRect/>
          </a:stretch>
        </p:blipFill>
        <p:spPr bwMode="auto">
          <a:xfrm>
            <a:off x="4230216" y="1271585"/>
            <a:ext cx="3129265" cy="4155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572000" y="332656"/>
            <a:ext cx="28416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Сушарка з </a:t>
            </a:r>
            <a:r>
              <a:rPr lang="uk-UA" dirty="0" err="1"/>
              <a:t>псевдозрідженим</a:t>
            </a:r>
            <a:r>
              <a:rPr lang="uk-UA" dirty="0"/>
              <a:t> шаром типу СП- 30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020272" y="3995678"/>
            <a:ext cx="23042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1 - візок резервуару </a:t>
            </a:r>
            <a:endParaRPr lang="uk-UA" dirty="0" smtClean="0"/>
          </a:p>
          <a:p>
            <a:r>
              <a:rPr lang="uk-UA" dirty="0" smtClean="0"/>
              <a:t>2-ворошители </a:t>
            </a:r>
          </a:p>
          <a:p>
            <a:r>
              <a:rPr lang="uk-UA" dirty="0" smtClean="0"/>
              <a:t>3 </a:t>
            </a:r>
            <a:r>
              <a:rPr lang="uk-UA" dirty="0"/>
              <a:t>- рукавний фільтр </a:t>
            </a:r>
            <a:endParaRPr lang="uk-UA" dirty="0" smtClean="0"/>
          </a:p>
          <a:p>
            <a:r>
              <a:rPr lang="uk-UA" dirty="0" smtClean="0"/>
              <a:t>4 </a:t>
            </a:r>
            <a:r>
              <a:rPr lang="uk-UA" dirty="0"/>
              <a:t>- вентилятор </a:t>
            </a:r>
            <a:endParaRPr lang="uk-UA" dirty="0" smtClean="0"/>
          </a:p>
          <a:p>
            <a:r>
              <a:rPr lang="uk-UA" dirty="0" smtClean="0"/>
              <a:t>5-электродвигатель </a:t>
            </a:r>
            <a:r>
              <a:rPr lang="uk-UA" dirty="0"/>
              <a:t>6 -калорифер </a:t>
            </a:r>
            <a:endParaRPr lang="uk-UA" dirty="0" smtClean="0"/>
          </a:p>
          <a:p>
            <a:r>
              <a:rPr lang="uk-UA" dirty="0" smtClean="0"/>
              <a:t>7 </a:t>
            </a:r>
            <a:r>
              <a:rPr lang="uk-UA" dirty="0"/>
              <a:t>- фільтр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484784"/>
            <a:ext cx="33123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вологої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Волога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гранулюється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машинах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грануляторах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принцип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тому,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протирається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лопатями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пружними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валиками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пристосуваннями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перфоровану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циліндр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сітку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Гранулятори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вертикальні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(рис. 2.4)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горизонтальні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Гранулятор вертикаль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1684" y="260648"/>
            <a:ext cx="5402316" cy="43416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4048" y="4725144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Мал.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Гранулятор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вертікальний.1 -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циліндр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отворами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2 -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протирати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лопаті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3 -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електродвигун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4 -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конічна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передача; 5 -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приймач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гранул.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16632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гранул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полімерів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проста: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дробарці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розсортувати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подрібнюється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нагрівається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видавлюється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отвору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«нитки»,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відразу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занурюються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воду, де вони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охолоджуються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останній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остиглі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розрізають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швидкісними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ножами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ÐÐ°ÑÑÐ¸Ð½ÐºÐ¸ Ð¿Ð¾ Ð·Ð°Ð¿ÑÐ¾ÑÑ Ð¿ÑÐ¾Ð¸Ð·Ð²Ð¾Ð´ÑÑÐ²Ð¾ Ð³ÑÐ°Ð½ÑÐ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8258247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7376" y="188640"/>
            <a:ext cx="561662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 складу гранул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сильнодіючих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вещетва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останніх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цукор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молочний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цукор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гідрокарбонат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виннокаменную кислоту,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дифосфат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двозаміщений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крохмаль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декстрин, глюкозу, тальк, сироп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цукровий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спирт, воду,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харчові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барвники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ароматизатори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консерванти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т.д.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покривати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однорідні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забарвленням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розмірами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гранул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ситовим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аналізом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повинен бути 0,2-0,3 мм.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дрібних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гранул не повинно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5%. 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15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30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розпадання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гранул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навішуванні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0,5 г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додаток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3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фармакопейної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статті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«Таблетки»).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випробування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гранулах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± 10%.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випускаються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поліетиленових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пакетах,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скляних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банках оранжевого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алюмінієвих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стаканчиках.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сухому,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ÐÐ°ÑÑÐ¸Ð½ÐºÐ¸ Ð¿Ð¾ Ð·Ð°Ð¿ÑÐ¾ÑÑ Ð¡ÐÐÐÐ¡Ð£ÐÑ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335405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1414"/>
            <a:ext cx="856895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забарвленням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вказівок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фармакопейних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статтях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нормативної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документації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гранул повинен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зазначений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фармакопейної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нормативної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документації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розділі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випускатися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однодозових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багатодозових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упаковках.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За характером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вивільнення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діючої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звичайним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модифікованим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ÐÐ°ÑÑÐ¸Ð½ÐºÐ¸ Ð¿Ð¾ Ð·Ð°Ð¿ÑÐ¾ÑÑ Ð³ÑÐ°Ð½ÑÐ»Ñ ÑÑÐµÐ±Ð¾Ð²Ð°Ð½Ð¸Ñ Ðº Ð½Ð¸Ð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22" y="3634307"/>
            <a:ext cx="3411174" cy="300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ÐÐ°ÑÑÐ¸Ð½ÐºÐ¸ Ð¿Ð¾ Ð·Ð°Ð¿ÑÐ¾ÑÑ Ð³ÑÐ°Ð½ÑÐ»Ñ ÑÑÐµÐ±Ð¾Ð²Ð°Ð½Ð¸Ñ Ðº Ð½Ð¸Ð¼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8"/>
          <a:stretch/>
        </p:blipFill>
        <p:spPr bwMode="auto">
          <a:xfrm>
            <a:off x="4728000" y="3571876"/>
            <a:ext cx="3987403" cy="321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64096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Спансули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капсула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мікродраже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спансули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п'яти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типів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мікродраже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вивільнення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значить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всмоктуванням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спансули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поміщати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50-400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мікродраже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суспензії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ÐÐ°ÑÑÐ¸Ð½ÐºÐ¸ Ð¿Ð¾ Ð·Ð°Ð¿ÑÐ¾ÑÑ Ð¡ÐÐÐÐ¡Ð£ÐÑ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3818999" cy="359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ÐÐ°ÑÑÐ¸Ð½ÐºÐ¸ Ð¿Ð¾ Ð·Ð°Ð¿ÑÐ¾ÑÑ Ð¡ÐÐÐÐ¡Ð£ÐÑ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96952"/>
            <a:ext cx="3386951" cy="36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Ð°ÑÑÐ¸Ð½ÐºÐ¸ Ð¿Ð¾ Ð·Ð°Ð¿ÑÐ¾ÑÑ Ð´ÑÐ°Ð¶Ðµ Ð»ÐµÐºÐ°ÑÑÑÐ²ÐµÐ½Ð½Ð°Ñ ÑÐ¾ÑÐ¼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3"/>
            <a:ext cx="8403187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88640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Драже - тверда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форма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багаторазового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(крупку).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крохмаль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магнію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карбонат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пшеничне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борошно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тальк,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етилцелюлозу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ацетилцелюлозу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гідрогенезірованние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стеаринову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кислоту, какао, шоколад,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харчові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барвники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лаки.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-22375"/>
            <a:ext cx="489654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ВИРОБНИЦТВО драже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нанесення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цукрові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готують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густої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сметанообразную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консистенцію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Готують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крохмального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клейстеру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цукрового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сиропу.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Цукрові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крупинки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зернятка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нарощується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нашаровується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приготована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являють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невеликі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надходять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фармацевтичні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цукрових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заводів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Драже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виробляють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дражіровальних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котлах,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встановлюють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відповідних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відділеннях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пігулок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цехів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хіміко-фармацевтичних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вітамінних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заводів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Перед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завантаженням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котел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цукрові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крупинки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відсівають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вибирають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фракцію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1 г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припадає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однакових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зерняток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(т. е.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одного зерна становить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0,025 г).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крупинки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виробляють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обертанні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котла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30-40 об /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вливаючи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невеликими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порціями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міру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наростання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Разом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подальшими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порціями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вливаємо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котел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додають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барвник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нарощування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котел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додають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воску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жирів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здійснюються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шліфування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полірування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драже,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красивий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блиск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сортують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ситах для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відсіву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занадто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великих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дрібних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кульок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шлункового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соку драже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покривають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розчиняється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кишечнику. Для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такого роду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кератин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ацетілфталілцеллюлозу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отел для изготовления драже итальянской фирмы «Пеллегрини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329" y="917719"/>
            <a:ext cx="3672408" cy="397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0112" y="4941168"/>
            <a:ext cx="33948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Котел для изготовления драже итальянской фирмы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Пеллегрини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568863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до драже.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Оцінку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вигляду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огляду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20 драже. Драже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правильну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кулькоподібну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форму.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Поверхня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повинна бути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гладкою,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однорідною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забарвленням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одного драже не повинна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± 10%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драже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ж,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у таблеток.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Аналогічно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таблеткам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середню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распадаємость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тальку в драже.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Драже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рідкому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30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коли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фармакопейної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статті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вказівок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Упаковка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Драже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випускають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захищає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розрахованої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безпосередній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(без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додаткової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відпуск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окремим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лікувальним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установам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упаковки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широкогорлі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банки на 50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100 драже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навинчивающейся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пластмасовою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кришкою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металеві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алюмінієві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стаканчики.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драже в сухому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2276872"/>
            <a:ext cx="2935389" cy="21076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8640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представляє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ємкість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м'якої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одну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додаванням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них.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виготовляють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желатину.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ÐÐ°ÑÑÐ¸Ð½ÐºÐ¸ Ð¿Ð¾ Ð·Ð°Ð¿ÑÐ¾ÑÑ Ð¼ÐµÐ´Ð¸ÑÐ¸Ð½ÑÐºÐ¸Ðµ ÐºÐ°Ð¿ÑÑÐ»Ñ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8"/>
          <a:stretch/>
        </p:blipFill>
        <p:spPr bwMode="auto">
          <a:xfrm>
            <a:off x="323528" y="3214686"/>
            <a:ext cx="4032448" cy="338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ÐÐ°ÑÑÐ¸Ð½ÐºÐ¸ Ð¿Ð¾ Ð·Ð°Ð¿ÑÐ¾ÑÑ Ð¼ÐµÐ´Ð¸ÑÐ¸Ð½ÑÐºÐ¸Ðµ ÐºÐ°Ð¿ÑÑÐ»Ñ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26"/>
          <a:stretch/>
        </p:blipFill>
        <p:spPr bwMode="auto">
          <a:xfrm>
            <a:off x="4716016" y="1196752"/>
            <a:ext cx="4148827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88640"/>
            <a:ext cx="453650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змісту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пластифікаторів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технологічним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принципом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капсул: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тверді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кришечками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Capsulae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durae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operculatae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м'які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цільної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Capsulae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molles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М'які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отримали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свою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назву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тому,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наповнювач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поміщається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м'яку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еластичну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піддаються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технологічним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початкова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еластичність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втрачатися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цільну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еластичною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жорсткою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м'яких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капсул входить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діюча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Тверді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заповнюють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того, 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пройде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весь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придбають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відповідну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пружність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жорсткість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Тверді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двосекційну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будову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виготовлені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заздалегідь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наповнення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лікарськими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412776"/>
            <a:ext cx="3816423" cy="38962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51845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Мікрокапсули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найдрібніші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твердої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рідкоїо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газоподібної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полімерного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укладених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мікрокапсул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коливатися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 до 1000 мкм.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микрокапсулювання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дозволяють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 мкм, так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нанокапсули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широке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знаходять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мікрокапсули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100-500 мкм.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Склад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діючих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мікрокапсулах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15 до 99%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величина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коливатися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співвідношення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капсулюємої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диспергування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в'язкості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84784"/>
            <a:ext cx="3418601" cy="325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7693"/>
            <a:ext cx="525658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Фармацевтична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випускає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микрокапсулювання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практично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непроникні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зафасованої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них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розчинників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розчиняються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руйнуються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(рН,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тертя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температура,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розчинників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ферментів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ділянках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травного тракту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внутрішніх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парової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фази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розширення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розчиняються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руйнуються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травному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тракті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проникні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води,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шлункового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соку і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зафасованої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дифузії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  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медичній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мікрокапсули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першим типом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плівкоутворювачи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типів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водорозчинні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полімери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(желатин,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гуміарабік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ПВС, ПВП);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водонерозчинні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(каучук,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етилцелюлоза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поліетилен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поліпропілен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латекси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силікони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воски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ліпіди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парафін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спермацет,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бджолиний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стеаринова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пальмітинова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кислоти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цетиловий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стеариловий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лауриловий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спирти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ентеросолюбільную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шелак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зеин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ацетофталат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ацетобутірат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ацетосукцінат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целюлози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ÐÐ°ÑÑÐ¸Ð½ÐºÐ¸ Ð¿Ð¾ Ð·Ð°Ð¿ÑÐ¾ÑÑ ÐºÐ°Ð¿ÑÑÐ»Ñ Ð¼Ð¸ÐºÑÐ¾ÐºÐ°Ð¿ÑÑÐ»Ñ Ð´ÑÐ°Ð¶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88840"/>
            <a:ext cx="3410132" cy="191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-20806"/>
            <a:ext cx="5616624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форма 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МЖК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набуває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більшого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високу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популярність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медичній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Зростаючий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інтерес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желатиновим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капсул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пояснюється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цілою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низкою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особливостей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переваг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По-перше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желатинова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захищає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укладені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небажаних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по-друге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стабілізує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чутливі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окислення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раціональної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технологічному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плані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велике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значення.Оболонка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капсул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водний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желатиновий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гель з добавкою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пластифікаторів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консервантів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і, при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барвників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компонентом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капсул є желатин.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желатинових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капсул велика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увага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приділяється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желатинової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(ЖМ) 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капсул. Вона повинна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володіти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певними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фізико-хімічними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желатину, складу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капсульної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і способу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літературі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пропонується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широкий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інтервал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желатину 41-47%; води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очищеної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28-35%;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гліцерину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17-30%. У той же час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фармацевтичному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ринку представлена ​​велика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марок желатину,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розрізняються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фізико-хімічними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і за способом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ÐÐ°ÑÑÐ¸Ð½ÐºÐ¸ Ð¿Ð¾ Ð·Ð°Ð¿ÑÐ¾ÑÑ ÐºÐ°Ð¿ÑÑÐ»Ñ Ð¼Ð¸ÐºÑÐ¾ÐºÐ°Ð¿ÑÑÐ»Ñ Ð´ÑÐ°Ð¶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2520280" cy="325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255986"/>
            <a:ext cx="601317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напрямком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вдосконалення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регульованої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спрямованості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біологічно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активних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регульованим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діючих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швидке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ефекту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тривале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утримання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постійному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терапевтичної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плазмі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зменшити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курсову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дозу,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усунути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подразнюючу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шлунково-кишковий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тракт,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зменшити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частоту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прояву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побічних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ефектів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332656"/>
            <a:ext cx="3491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Висновок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4" descr="ÐÐ°ÑÑÐ¸Ð½ÐºÐ¸ Ð¿Ð¾ Ð·Ð°Ð¿ÑÐ¾ÑÑ ÐºÐ°Ð¿ÑÑÐ»Ñ Ð¼Ð¸ÐºÑÐ¾ÐºÐ°Ð¿ÑÑÐ»Ñ Ð´ÑÐ°Ð¶Ð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0"/>
          <a:stretch/>
        </p:blipFill>
        <p:spPr bwMode="auto">
          <a:xfrm>
            <a:off x="5076056" y="4292815"/>
            <a:ext cx="3158602" cy="236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916832"/>
            <a:ext cx="745848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8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Дякуємо за увагу</a:t>
            </a:r>
            <a:endParaRPr lang="ru-RU" sz="8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TF00001235</Template>
  <TotalTime>111</TotalTime>
  <Words>2046</Words>
  <Application>Microsoft Office PowerPoint</Application>
  <PresentationFormat>Экран (4:3)</PresentationFormat>
  <Paragraphs>119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</vt:lpstr>
      <vt:lpstr>Wingdings 3</vt:lpstr>
      <vt:lpstr>Wisp</vt:lpstr>
      <vt:lpstr>"Гранули. Спансули. Драже. Медичні капсули. Мікрокапсули. Оптимізація складу оболонок капсул. Досконалість виробництва капсул пролонгованої дії".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 "Гранулы. Спансулы. Драже.  Медицинские капсулы. Микрокапсулы. Оптимизация состава оболочек капсул. Совершенство производства капсул пролонгированного действия".</dc:title>
  <dc:creator>Владислав Титов</dc:creator>
  <cp:lastModifiedBy>Alyona Zamkovaya</cp:lastModifiedBy>
  <cp:revision>25</cp:revision>
  <dcterms:created xsi:type="dcterms:W3CDTF">2019-01-10T20:43:35Z</dcterms:created>
  <dcterms:modified xsi:type="dcterms:W3CDTF">2024-01-25T21:28:58Z</dcterms:modified>
</cp:coreProperties>
</file>