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6" autoAdjust="0"/>
  </p:normalViewPr>
  <p:slideViewPr>
    <p:cSldViewPr>
      <p:cViewPr varScale="1">
        <p:scale>
          <a:sx n="74" d="100"/>
          <a:sy n="74" d="100"/>
        </p:scale>
        <p:origin x="86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8E470-020B-4453-BA79-21E0B58A9AD1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7110A-59D9-44C9-BC89-1B2939953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7110A-59D9-44C9-BC89-1B29399535E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7497BC5-5A66-45AA-BDFE-A215DAB3E3FB}" type="datetimeFigureOut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8963A35-34B0-4293-9D91-139E534B6B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56792"/>
            <a:ext cx="6825952" cy="2736304"/>
          </a:xfrm>
        </p:spPr>
        <p:txBody>
          <a:bodyPr/>
          <a:lstStyle/>
          <a:p>
            <a:pPr algn="ctr"/>
            <a:r>
              <a:rPr lang="uk-UA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Виробництво твердих лікарських форм згідно вимогам </a:t>
            </a:r>
            <a:r>
              <a:rPr lang="en-US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GMP</a:t>
            </a:r>
            <a:r>
              <a:rPr lang="uk-UA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 (капсули в желатинової оболонці)</a:t>
            </a:r>
            <a:endParaRPr lang="ru-RU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2600" y="33265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4725144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 к.б.н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29174" y="6093296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902" y="260648"/>
            <a:ext cx="7825538" cy="3096344"/>
          </a:xfrm>
        </p:spPr>
        <p:txBody>
          <a:bodyPr>
            <a:normAutofit fontScale="92500"/>
          </a:bodyPr>
          <a:lstStyle/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Капсули (від лат. 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Capsula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футляр або оболонка) — тверді лікарські засоби з твердою або м'якою оболонкою різної форми і місткості (визначення ДФУ). Це дозована лікарська форма, яка складається з діючих і допоміжних речовин, поміщених в оболонку, та містить одну дозу діючої речовини.</a:t>
            </a:r>
            <a:r>
              <a:rPr lang="uk-UA" dirty="0" smtClean="0"/>
              <a:t>  </a:t>
            </a:r>
            <a:endParaRPr lang="ru-RU" dirty="0" smtClean="0"/>
          </a:p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Оболонку готують з желатину і допоміжних речовин. Консистен­ція оболонки може бути забезпечена шляхом уведення в желатиновий розчин таких речовин, як гліцерин або сорбіт, поверхнево-активних ре­човин, антимікробних консервантів,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підсолоджувачів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 барвників, аро­матизаторів, дозволених до медичного застосування.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" name="Picture 2" descr="kapsul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645024"/>
            <a:ext cx="4325126" cy="2822713"/>
          </a:xfrm>
          <a:prstGeom prst="rect">
            <a:avLst/>
          </a:prstGeom>
        </p:spPr>
      </p:pic>
      <p:pic>
        <p:nvPicPr>
          <p:cNvPr id="4" name="Picture 3" descr="kapsuli-ot-pono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645024"/>
            <a:ext cx="3439363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23528" y="836712"/>
            <a:ext cx="8820472" cy="6021288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Залежно від локалізації дії оральні капсули підрозділяють на: 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сублінгвальні</a:t>
            </a: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(валідол, нітрогліцерин);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шлунковорозчинні</a:t>
            </a: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(вітаміни Е, А);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uk-UA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кишковорозчинні</a:t>
            </a: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ін.</a:t>
            </a:r>
          </a:p>
          <a:p>
            <a:pPr>
              <a:lnSpc>
                <a:spcPct val="120000"/>
              </a:lnSpc>
              <a:buFontTx/>
              <a:buChar char="-"/>
            </a:pP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За технологічним принципом капсули </a:t>
            </a: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класифікують на: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капсули тверді;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капсули м’які;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20000"/>
              </a:lnSpc>
            </a:pP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капсули </a:t>
            </a:r>
            <a:r>
              <a:rPr lang="uk-UA" sz="7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кишковорозчинні</a:t>
            </a:r>
            <a:r>
              <a:rPr lang="uk-UA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7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7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188640"/>
            <a:ext cx="417646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КЛАСИФІКАЦІЯ </a:t>
            </a:r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221088"/>
            <a:ext cx="3347864" cy="2348880"/>
          </a:xfrm>
          <a:prstGeom prst="rect">
            <a:avLst/>
          </a:prstGeom>
        </p:spPr>
      </p:pic>
      <p:pic>
        <p:nvPicPr>
          <p:cNvPr id="6" name="Picture 5" descr="capsule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060848"/>
            <a:ext cx="4275192" cy="4558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48680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М’які капсули можуть мати сферичну, яйцевидну, довгасту або ци­ліндричну форму з напівсферичними кінцями, зі швом або без нього. Капсули можуть бути місткістю від 0,1 до 1,5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мл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У них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капсулюють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в’язкі рідини, олійні розчини, пастоподібні лікарські речовини, які не вступають у взаємодію з формоутворюючою речовиною — желатином.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Виготовлення м'яких капсул у заводських умовах проводиться двома методами крапельним і пресуванням (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ротаційно-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матричний).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Крапельний метод виготовлення капсул. Цим методом виробляє капсули голландська фірма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“Intcrfarm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Bussum”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МГП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“Гранула”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(Росія) та ін. Автомати, що виробляють капсули цим методом, високопродук­тивні - до 100 тис. капсул за годину з високою точністю дозування (від­хилення в дозуванні наповнювача не перевищує ±3 %). За цією техно­логією можна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капсулювати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тільки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легкотекучі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рідкі лікарські речовини невеликою верхньою межею дозування 0,3 мл. На рис. 6.1 представ­лена принципова схема отримання капсул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крапельним методом на ав­томаті типу “Mark”.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Soft_Capsules_Ser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4913784"/>
            <a:ext cx="1944216" cy="1944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5868143" cy="42930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68144" y="0"/>
            <a:ext cx="3275856" cy="66693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Розплавлена желатинова маса з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термостатованої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ємності (5) по трубо­проводу. що обігрівається, надходить у концентричну трубчасту форсунку (1). Через центральний отвір цієї форсунки(2) виходить рідкий лікарський засіб (6), а через концентричний отвір форсун­ки одночасно з лікарським засобом під тиском видавлюється розплавлена же­латинова маса. Рідкий наповнювач за­повнює капсулу, що утворюється з кон­центричного потоку желатинової маси, а запечатування капсули відбувається за рахунок природного поверхневого на­тягу желатину.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293096"/>
            <a:ext cx="586814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 впливом пульсатора (3) утворені краплі відриваються і над­ходять у циркуляційну систему (4), запо­внену охолодженим маслом вазеліновим. Тут відбувається формування, охолоджування і переміщення капсул Далі капсули відокремлюють від масла, промивають спиртом </a:t>
            </a:r>
            <a:r>
              <a:rPr lang="uk-UA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ізопропіловим</a:t>
            </a:r>
            <a:r>
              <a:rPr lang="uk-UA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сушать у спеціальних су­шильних камерах, у які подається повітряний потік із швидкістю 3 м/с, що дозволяє видалити промивну рідину і вологу з оболонки капсули.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Ротаційно-матричний метод.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устаткування дозволяє отриму­вати капсули різної форми, широкого діапазону місткості з наповню­вачами різної консистенції (рідкими, пастоподібними).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3"/>
            <a:ext cx="4932040" cy="61247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На рис. 6.2 наведена принципова схема роботи автоматичної лі­нії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“Leiner”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Підготовлена желатинова маса з реактора - термостата (1) подається по двох трубопроводах, що обігріваються, (4), у праву і ліву розподільні ємності-термостати (5). Желатинова маса, проходячи через систему охолоджуваних валів (9), застигає з утворенням желати­нової стрічки. Товщина желатинової стрічки регулюється за допомо­гою заслінки-затвора (7), яка регулює висоту зазору, через який маса подається на барабани. Для кращого ковзання на обидві сторони же­латинової стрічки наноситься шар масла вазелінового. З валів стрічка поступає на штампувальні барабани (15) з матрицями (14). У момент зіткнення прес-форм і суміщення протилежних матриць через канал у клиновидному пристрої (11) відбувається дозування лікарської ре­човини, що призводить до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втискування желатинової стрічки в матри­ці, утворення половинок капсули, які тут же склеюються між собою.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4797153"/>
            <a:ext cx="4211960" cy="2060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Отримані капсули подаються на промивку спиртом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ізопропіловим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після чого висушуються спочатку в сушарці барабанного типу при температурі 24 °С, а потім у тунельній сушарці протягом 12-18 годин до вмісту вологи в капсулах не більше 10 %.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изготов-ение-машины-капсу-же-атина-утверж-ение-че-овека-машины-про-90420551.jpg"/>
          <p:cNvPicPr>
            <a:picLocks noChangeAspect="1"/>
          </p:cNvPicPr>
          <p:nvPr/>
        </p:nvPicPr>
        <p:blipFill>
          <a:blip r:embed="rId2" cstate="print"/>
          <a:srcRect r="3509" b="9615"/>
          <a:stretch>
            <a:fillRect/>
          </a:stretch>
        </p:blipFill>
        <p:spPr>
          <a:xfrm>
            <a:off x="4860032" y="980728"/>
            <a:ext cx="421323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0"/>
            <a:ext cx="724724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ВИРОБНИЦТВО ЖЕЛАТИНОВИХ КАПСУЛ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76672"/>
            <a:ext cx="914400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Виробництво капсул є складним технологічним процесом і склада­ється з наступних основних стадій: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приготування желатинової маси;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виготовлення (формування) оболонок капсул;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наповнення і запаювання капсул;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їх обробка;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контроль якості готової продукції;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фасування, пакування і маркування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3534013"/>
            <a:ext cx="9144000" cy="33239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Після наповнення і закриття кришкою капсули надходять на пакування. Це може бути пакування у блістери, скляну або пластмасову тару, які, в свою чергу, упаковуються в картонний пенал і далі - в гру­пову упаковку. На цій стадії використовується те ж устаткування, що і у виробництві твердих лікарських форм.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якісного наповнення оболонок, речовини, що входять до складу капсул, повинні мати певні фізико-хімічні і технологічні характеристики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виробництві желатинових капсул велика увага приділяється якості і технології приготування желатинової маси — основи для одержання капсул. Вона повинна мати певні фізико-хімічні властивості, які залежать від якості желатину, складу капсульної основи і способу її приготування.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 сьогодні існують два методи виготовлення капсульної основи: із процесом набухання і без процесу набухання желатину.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8412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першим методом желатин у реакторі заливають холодною водою з температурою 15—18</a:t>
            </a:r>
            <a:r>
              <a:rPr lang="uk-UA" sz="20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 для набухання протягом 1,5—2 год. Набухлий желатин розплавляють при температурі 45-75 °С залежно від його концентрації при працюючій, мішалці;протягом 1 год. Реактор має бути обладнаний водяним кожухом з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автотерморегулюванням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Після розчинення желатину додають консерванти, пластифікатори та інші допоміжні речовини, продовжуючи переміщування протягом 0,5 год. Після відключення мішалки й обігріву желатинову масу залишають у реакторі протягом 1,5—2 год.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3 підключенням вакууму для видалення з маси бульбашок повітря. Приготовлену масу передають для стабілізації в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термостатувальну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ємкість Із контрольованою температурою І витримують при температурі 45-60 °С (залежно від концентрації желатину) про­тягом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2,5—3 год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Перед початком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капсулювання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контролюють величину в'язкості.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Така технологія пов'язана з високою концентрацією желатину і звичайно застосовується для одержання капсул методом пресування.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Для приготування желатинової маси без процесу набухання в закритий реактор, обладнаний водяною оболонкою, автоматич­ним регулятором температур і лопатевою мішалкою, вносять роз­рахований об'єм води очищеної і нагрівають до 70—75 °С. У нагрітій воді послідовно розчиняють консерванти, пластифікатори та інші допоміжні речовини, після чого завантажують желатин при включеній мішалці. Перемішують до його повного розчинен­ня. Далі роблять так само, як при одержанні маси з процесом набухання, желатину, контролюють тимчасові параметри розчи­нення желатину, роботи мішалки і стабілізації желатинової маси.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Процес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капсулювання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проходить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 умовах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термостатування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желатинової маси при сталій температурі 40—45 °С.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9"/>
            <a:ext cx="9144000" cy="52629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М'ЯКІ ЖЕЛАТИНОВІ КАПСУЛИ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М'які желатинові капсули можуть мати, сферичну, овальну, видовжену або циліндричну форму з, напівсферичними кінцями, із швом і без нього (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Капсули можуть бути різних розмірів, місткістю від 0.1 до 1,5 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мл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. Зшивні м'які капсули можуть уміщати до 7,5 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мл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 суміші (ароматизатори для ванн). У них 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інкапсуюють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 в'язкі рідини, масляні розчини пастоподібні лікарські речовини, текучі суспензії. Вміст капсул може складати одну або більше лікарських речовин із можливим уведенням різних допоміжних речовин, дозволених до медичного застосування.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Виготовлення м'яких желатинових капсул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 заводських умовах здійснюється двома методами: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крапельним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і пресуванням.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apsules2.jpg"/>
          <p:cNvPicPr>
            <a:picLocks noChangeAspect="1"/>
          </p:cNvPicPr>
          <p:nvPr/>
        </p:nvPicPr>
        <p:blipFill>
          <a:blip r:embed="rId2" cstate="print"/>
          <a:srcRect t="33877" r="737"/>
          <a:stretch>
            <a:fillRect/>
          </a:stretch>
        </p:blipFill>
        <p:spPr>
          <a:xfrm>
            <a:off x="5292080" y="4653136"/>
            <a:ext cx="3600400" cy="2204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8634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Крапельний метод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Крапельний метод одержання м'яких желатинових капсул у промисловому виробництві 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уперще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 запропонований фірмою «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Globex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» («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Глобекс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»). Цей метод базується на явищі утворення желатинової краплі з одночасним включенням у неї рідкої лікарської речовини, що досягається застосуванням двох концентричних форсунок .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Незважаючи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на багато переваг, цей метод не може бути універсальним. Його використання обмежується як розмірами капсул — від 300 мг до 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так і вмістом (густина і в'язкість вмісту мають бути наближеними до масла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uk-UA" sz="2400" dirty="0"/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Крапельний метод є дуже зручним для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капсулювання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жиророзчинних вітамінів А, Е, D, К і розчинів нітрогліцерину, валідолу та ін. Капсули, одержані крапельним методом, легко відрізняються за відсутністю на них шва.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860032" cy="72943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Розплавлена желатинова маса надходить по трубопроводу, який обігрівається, в вузол  4, який являє собою конічну трубчасту форсунку, з якої виштовхується одночасно з подачею через дозувальний пристрій 1 лікарського засобу 2, що заповнює капсулу завдяки двофазному концентричному потоку. За допомогою пульсатора 5 краплі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відірваються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і надходять в охолоджувач 6, що являє собою циркуляційну систему для формування, охолодження і перемішування капсул.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Сформовані капсули потрапляють в охолоджене вазелінове масло (14 °С), зазнаючи кругової пульсації, і набувають чіткої кулястої форми 7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Капсули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відокремлюють від масла, промивають і сушать у спеціальних камерах (швидкість повітряного потоку 3 м/с), що дозволяє швидко видаляти вологу з оболонки капсули.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Метод повністю автоматизований, характеризується високою продуктивністю (28—100 тис. капсул/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), точністю дозування лікарської речовини (±3 %), гігієнічністю й економічністю витрати желатину.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60932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16016" y="6021288"/>
            <a:ext cx="442798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 одержання капсул крапельним методом на автоматі типу «</a:t>
            </a: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Mark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20688"/>
            <a:ext cx="6858000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Метод пресування.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Принцип методу полягає в одержанні желатинових стрічок, з яких штампують капсули. Отримані таким способом капсули мають горизонтальний шов.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Існує декілька видів ліній для виготовлення м'яких капсул методом пресування: 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KS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-4» (Німеччина), 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Scherer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» (США), «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Accogel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Lederle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» (Великобританія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Фірмою «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Leiner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» (Великобританія) сконструйована й удосконалена капсульна машина 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-1» для одержання м'яких желатинових капсул із рідкими і пастоподібними речовинами різних розмірів і форм. Автомат виконує всі операції з формування, наповнення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4283968" cy="44371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99992" y="1700808"/>
            <a:ext cx="44462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одержання капсул на машинах з обертовими барабанами: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1 — барабани з матрицями;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2 — желатинова стрічка;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3 — клиноподібний пристрій;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4 — поршневий дозатор;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5 — готова капсула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248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ТВЕРДІ ЖЕЛАТИНОВІ КАПСУЛИ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Тверді желатинові капсули призначені для 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 сипких порошкоподібних, гранульованих і 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мікрокапсулованих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 речовин. Вони мають форму циліндра з напівсферичними кінцями і складаються із двох частин — корпусу (тіла) і кришечки, що мають вільно входити одна в одну, не утворюючи зазорів. для забезпечення «замка» в них є спеціальні канавки і виступи. Останніми роками з'явилися препарати в твердих желатинових капсулах із 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легкотекучими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наповнювачами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. Для запобігання можливого витікання із капсули їх піддають додатковій герметизації. Для цього застосовують спеціальні технологічні прийоми: Термомеханічне або ультразвукове 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зварювання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, накладення бандажа зі 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складнокомпонентних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желатиновмісних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 розчинів, 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низьмолекулярна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 термічна герметизація, нанесення плівкового покриття на всю поверхню капсули тощо.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Тверді желатинові капсули одержують методом занурення. Суть методу полягає в тому, що формування оболонок здійснюється за рахунок занурення охолоджених, змазаних олією рам із штифтами в готову капсульну масу.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6683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Циліндричні форми-штифти («оливи») на рамі-утримувачу плавно занурюються за допомогою автоматичного пристрою в желатинову масу і, обертаючись навколо своєї осі, піднімаються, даючи стекти надлишку маси. Правильний розподіл желатинової плівки забезпечується точним регулюванням швидкості обертання рами, в'язкістю желатину і глибиною занурення. Завдяки цьому,  капсули мають однорідну стінку певної товщини.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Отримані оболонки сушать спочатку при температурі повітря 26—27 °С і відносній вологості 45—50 %, потім при температурі 18°С до відносної вологості 10—15 %. Із сушильної установки рами подаються в автоматичний вузол, де оболонки капсули спочатку підрізаються ротаційним ножем, а потім знімаються механічними лапками і подаються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блок комплектації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Штифти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очищаються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змазуються маслами, після чого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технологічний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цикл тривалістю 45—47 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хв</a:t>
            </a: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 повторюється.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Порожні тверді капсули наповняються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лікарськими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речови­нами на спеціальних 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наповнювальних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 автоматах.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4005064"/>
            <a:ext cx="3561606" cy="2618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404664"/>
            <a:ext cx="646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АВТОМАТИ ДЛЯ НАПОВНЕННЯ КАПСУЛ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Наповнення твердих желатинових капсул здійснюється в п'ять 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операщй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1) орієнтування порожніх капсул;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2) роз'єднання (розкриття)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порожніх капсул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3) наповнення корпусу капсули;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4) з'єднання і закриття тіла 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кришечки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капсули;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5) викидання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наповнених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капсул.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16_06_photo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2708920"/>
            <a:ext cx="3022487" cy="3877840"/>
          </a:xfrm>
          <a:prstGeom prst="rect">
            <a:avLst/>
          </a:prstGeom>
        </p:spPr>
      </p:pic>
      <p:pic>
        <p:nvPicPr>
          <p:cNvPr id="5" name="Picture 4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149080"/>
            <a:ext cx="4515679" cy="2215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4345"/>
            <a:ext cx="846043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Наповнення корпусу капсул — найбільш відповідальна операція. Відтворення і точність дозування залежить від характеристики наповнювача, методу наповнення і типу машини, що наповняє.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Активні речовини для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капсулювання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у тверді желатинові капсули мають відповідати таким вимогам: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1. Вміст має вивільнятися з капсули, забезпечуючи високу 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біодоступність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2.  При використанні автоматичних 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наповнювальних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машин речовини повинні мати певні фізико-хімічні і технологічні властивості, такі як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відповідний розмір і форму частинок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однорідність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гомогеність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змішування;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плинність;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вміст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вологи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 здатність до компактного формування під тиском.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proizvodstvo-myagkih-zhelatinovyh-kaps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4158208"/>
            <a:ext cx="2699792" cy="26997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0"/>
            <a:ext cx="5040560" cy="35283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284984"/>
            <a:ext cx="5076056" cy="3477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Комбінації наповнювачів для твердих желатинових капсул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1-—порошок;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 — гранули;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3—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мікродраже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4 —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мікрокапсули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з рідким або газоподібним ядром;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5 — комбінація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6 — паста;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7— таблетки;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8 — комбінація порошку і таблетки;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3861048"/>
            <a:ext cx="385192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9 — комбінація порошку і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10 — комбінація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і таблетки;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11— комбінація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і желатинової капсули;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12 — комбінація 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порошку і желатинової капсули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5105434f30e1819f91b05d701f187a.jpg"/>
          <p:cNvPicPr>
            <a:picLocks noChangeAspect="1"/>
          </p:cNvPicPr>
          <p:nvPr/>
        </p:nvPicPr>
        <p:blipFill>
          <a:blip r:embed="rId2" cstate="print"/>
          <a:srcRect b="4412"/>
          <a:stretch>
            <a:fillRect/>
          </a:stretch>
        </p:blipFill>
        <p:spPr>
          <a:xfrm>
            <a:off x="1547664" y="1124744"/>
            <a:ext cx="5688632" cy="4752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106</TotalTime>
  <Words>969</Words>
  <Application>Microsoft Office PowerPoint</Application>
  <PresentationFormat>Экран (4:3)</PresentationFormat>
  <Paragraphs>119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Consolas</vt:lpstr>
      <vt:lpstr>Corbel</vt:lpstr>
      <vt:lpstr>Times New Roman</vt:lpstr>
      <vt:lpstr>Wingdings</vt:lpstr>
      <vt:lpstr>Wingdings 2</vt:lpstr>
      <vt:lpstr>Wingdings 3</vt:lpstr>
      <vt:lpstr>Метро</vt:lpstr>
      <vt:lpstr>Виробництво твердих лікарських форм згідно вимогам GMP (капсули в желатинової оболонці)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Виробництво твердих лікарських форм згідно вимогам GMP (капсули в желатинової оболонці)</dc:title>
  <dc:creator>Пользователь</dc:creator>
  <cp:lastModifiedBy>Alyona Zamkovaya</cp:lastModifiedBy>
  <cp:revision>15</cp:revision>
  <dcterms:created xsi:type="dcterms:W3CDTF">2018-12-08T09:02:01Z</dcterms:created>
  <dcterms:modified xsi:type="dcterms:W3CDTF">2024-01-25T21:28:04Z</dcterms:modified>
</cp:coreProperties>
</file>