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62" r:id="rId6"/>
    <p:sldId id="260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75" d="100"/>
          <a:sy n="75" d="100"/>
        </p:scale>
        <p:origin x="4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40C2010-6D98-458D-BF69-570E64B007C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2A17C8E-EF9E-4124-8469-5CEC469AB9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zoom dir="in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906136"/>
            <a:ext cx="8305800" cy="1981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Виготовлення твердих лікарських форм згідно вимогам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GMP (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капсули в желатинової оболонці)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36096" y="4725144"/>
            <a:ext cx="2830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 к.б.н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29174" y="6093296"/>
            <a:ext cx="1301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19402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4_ls.1525479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556792"/>
            <a:ext cx="2975372" cy="1986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razge_v_farmakologii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005064"/>
            <a:ext cx="333375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71600" y="980728"/>
            <a:ext cx="66247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До </a:t>
            </a:r>
            <a:r>
              <a:rPr lang="ru-RU" sz="3200" b="1" dirty="0" err="1" smtClean="0">
                <a:solidFill>
                  <a:schemeClr val="bg1"/>
                </a:solidFill>
              </a:rPr>
              <a:t>твердих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лікарських</a:t>
            </a:r>
            <a:r>
              <a:rPr lang="ru-RU" sz="3200" b="1" dirty="0" smtClean="0">
                <a:solidFill>
                  <a:schemeClr val="bg1"/>
                </a:solidFill>
              </a:rPr>
              <a:t> форм </a:t>
            </a:r>
            <a:r>
              <a:rPr lang="ru-RU" sz="3200" b="1" dirty="0" err="1" smtClean="0">
                <a:solidFill>
                  <a:schemeClr val="bg1"/>
                </a:solidFill>
              </a:rPr>
              <a:t>відносяться</a:t>
            </a:r>
            <a:r>
              <a:rPr lang="ru-RU" sz="3200" b="1" dirty="0" smtClean="0">
                <a:solidFill>
                  <a:schemeClr val="bg1"/>
                </a:solidFill>
              </a:rPr>
              <a:t> : </a:t>
            </a:r>
            <a:r>
              <a:rPr lang="ru-RU" sz="3200" b="1" dirty="0" err="1" smtClean="0">
                <a:solidFill>
                  <a:schemeClr val="bg1"/>
                </a:solidFill>
              </a:rPr>
              <a:t>пігулки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bg1"/>
                </a:solidFill>
              </a:rPr>
              <a:t>драже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err="1" smtClean="0">
                <a:solidFill>
                  <a:schemeClr val="bg1"/>
                </a:solidFill>
              </a:rPr>
              <a:t>гранули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bg1"/>
                </a:solidFill>
              </a:rPr>
              <a:t>порошки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err="1" smtClean="0">
                <a:solidFill>
                  <a:schemeClr val="bg1"/>
                </a:solidFill>
              </a:rPr>
              <a:t>капсули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карамелі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олівці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</a:rPr>
              <a:t>пігулки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ablet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852936"/>
            <a:ext cx="6480720" cy="3710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16832"/>
            <a:ext cx="7704856" cy="122413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  <a:cs typeface="Aharoni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32656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solidFill>
                  <a:schemeClr val="bg1"/>
                </a:solidFill>
              </a:rPr>
              <a:t>Капсули</a:t>
            </a:r>
            <a:r>
              <a:rPr lang="ru-RU" sz="2000" dirty="0" smtClean="0">
                <a:solidFill>
                  <a:schemeClr val="bg1"/>
                </a:solidFill>
              </a:rPr>
              <a:t> (</a:t>
            </a:r>
            <a:r>
              <a:rPr lang="ru-RU" sz="2000" dirty="0" err="1" smtClean="0">
                <a:solidFill>
                  <a:schemeClr val="bg1"/>
                </a:solidFill>
              </a:rPr>
              <a:t>від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латів</a:t>
            </a:r>
            <a:r>
              <a:rPr lang="ru-RU" sz="2000" dirty="0" smtClean="0">
                <a:solidFill>
                  <a:schemeClr val="bg1"/>
                </a:solidFill>
              </a:rPr>
              <a:t>. </a:t>
            </a:r>
            <a:r>
              <a:rPr lang="en-US" sz="2000" dirty="0" err="1" smtClean="0">
                <a:solidFill>
                  <a:schemeClr val="bg1"/>
                </a:solidFill>
              </a:rPr>
              <a:t>Capsula</a:t>
            </a:r>
            <a:r>
              <a:rPr lang="en-US" sz="2000" dirty="0" smtClean="0">
                <a:solidFill>
                  <a:schemeClr val="bg1"/>
                </a:solidFill>
              </a:rPr>
              <a:t> - </a:t>
            </a:r>
            <a:r>
              <a:rPr lang="ru-RU" sz="2000" dirty="0" smtClean="0">
                <a:solidFill>
                  <a:schemeClr val="bg1"/>
                </a:solidFill>
              </a:rPr>
              <a:t>футляр </a:t>
            </a:r>
            <a:r>
              <a:rPr lang="ru-RU" sz="2000" dirty="0" err="1" smtClean="0">
                <a:solidFill>
                  <a:schemeClr val="bg1"/>
                </a:solidFill>
              </a:rPr>
              <a:t>або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оболонка</a:t>
            </a:r>
            <a:r>
              <a:rPr lang="ru-RU" sz="2000" dirty="0" smtClean="0">
                <a:solidFill>
                  <a:schemeClr val="bg1"/>
                </a:solidFill>
              </a:rPr>
              <a:t>) - </a:t>
            </a:r>
            <a:r>
              <a:rPr lang="ru-RU" sz="2000" dirty="0" err="1" smtClean="0">
                <a:solidFill>
                  <a:schemeClr val="bg1"/>
                </a:solidFill>
              </a:rPr>
              <a:t>це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дозована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лікарська</a:t>
            </a:r>
            <a:r>
              <a:rPr lang="ru-RU" sz="2000" dirty="0" smtClean="0">
                <a:solidFill>
                  <a:schemeClr val="bg1"/>
                </a:solidFill>
              </a:rPr>
              <a:t> форма, </a:t>
            </a:r>
            <a:r>
              <a:rPr lang="ru-RU" sz="2000" dirty="0" err="1" smtClean="0">
                <a:solidFill>
                  <a:schemeClr val="bg1"/>
                </a:solidFill>
              </a:rPr>
              <a:t>що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складається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лікарського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засобу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поміщеного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оболонку</a:t>
            </a:r>
            <a:r>
              <a:rPr lang="ru-RU" sz="2000" dirty="0" smtClean="0">
                <a:solidFill>
                  <a:schemeClr val="bg1"/>
                </a:solidFill>
              </a:rPr>
              <a:t>. </a:t>
            </a:r>
            <a:r>
              <a:rPr lang="ru-RU" sz="2000" dirty="0" err="1" smtClean="0">
                <a:solidFill>
                  <a:schemeClr val="bg1"/>
                </a:solidFill>
              </a:rPr>
              <a:t>Перші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повідомлення</a:t>
            </a:r>
            <a:r>
              <a:rPr lang="ru-RU" sz="2000" dirty="0" smtClean="0">
                <a:solidFill>
                  <a:schemeClr val="bg1"/>
                </a:solidFill>
              </a:rPr>
              <a:t> про </a:t>
            </a:r>
            <a:r>
              <a:rPr lang="ru-RU" sz="2000" dirty="0" err="1" smtClean="0">
                <a:solidFill>
                  <a:schemeClr val="bg1"/>
                </a:solidFill>
              </a:rPr>
              <a:t>капсули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знайдені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Папірусі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Эберса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датованому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близько</a:t>
            </a:r>
            <a:r>
              <a:rPr lang="ru-RU" sz="2000" dirty="0" smtClean="0">
                <a:solidFill>
                  <a:schemeClr val="bg1"/>
                </a:solidFill>
              </a:rPr>
              <a:t> 1500 роком до н.е. </a:t>
            </a:r>
            <a:r>
              <a:rPr lang="ru-RU" sz="2000" dirty="0" err="1" smtClean="0">
                <a:solidFill>
                  <a:schemeClr val="bg1"/>
                </a:solidFill>
              </a:rPr>
              <a:t>Наступна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згадка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відноситься</a:t>
            </a:r>
            <a:r>
              <a:rPr lang="ru-RU" sz="2000" dirty="0" smtClean="0">
                <a:solidFill>
                  <a:schemeClr val="bg1"/>
                </a:solidFill>
              </a:rPr>
              <a:t> до 1730 року, коли </a:t>
            </a:r>
            <a:r>
              <a:rPr lang="ru-RU" sz="2000" dirty="0" err="1" smtClean="0">
                <a:solidFill>
                  <a:schemeClr val="bg1"/>
                </a:solidFill>
              </a:rPr>
              <a:t>венеціанський</a:t>
            </a:r>
            <a:r>
              <a:rPr lang="ru-RU" sz="2000" dirty="0" smtClean="0">
                <a:solidFill>
                  <a:schemeClr val="bg1"/>
                </a:solidFill>
              </a:rPr>
              <a:t> фармацевт де Паули </a:t>
            </a:r>
            <a:r>
              <a:rPr lang="ru-RU" sz="2000" dirty="0" err="1" smtClean="0">
                <a:solidFill>
                  <a:schemeClr val="bg1"/>
                </a:solidFill>
              </a:rPr>
              <a:t>зробив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облатированную</a:t>
            </a:r>
            <a:r>
              <a:rPr lang="ru-RU" sz="2000" dirty="0" smtClean="0">
                <a:solidFill>
                  <a:schemeClr val="bg1"/>
                </a:solidFill>
              </a:rPr>
              <a:t> капсулу метою </a:t>
            </a:r>
            <a:r>
              <a:rPr lang="ru-RU" sz="2000" dirty="0" err="1" smtClean="0">
                <a:solidFill>
                  <a:schemeClr val="bg1"/>
                </a:solidFill>
              </a:rPr>
              <a:t>сховати</a:t>
            </a:r>
            <a:r>
              <a:rPr lang="ru-RU" sz="2000" dirty="0" smtClean="0">
                <a:solidFill>
                  <a:schemeClr val="bg1"/>
                </a:solidFill>
              </a:rPr>
              <a:t> "</a:t>
            </a:r>
            <a:r>
              <a:rPr lang="ru-RU" sz="2000" dirty="0" err="1" smtClean="0">
                <a:solidFill>
                  <a:schemeClr val="bg1"/>
                </a:solidFill>
              </a:rPr>
              <a:t>поганий</a:t>
            </a:r>
            <a:r>
              <a:rPr lang="ru-RU" sz="2000" dirty="0" smtClean="0">
                <a:solidFill>
                  <a:schemeClr val="bg1"/>
                </a:solidFill>
              </a:rPr>
              <a:t> смак" чистого терпентину.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mlconvd-WMUhoo338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4941168"/>
            <a:ext cx="4962525" cy="1704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75656" y="476672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</a:rPr>
              <a:t>Залежно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від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змісту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пластифікаторів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і</a:t>
            </a:r>
            <a:r>
              <a:rPr lang="ru-RU" sz="2000" dirty="0" smtClean="0">
                <a:solidFill>
                  <a:schemeClr val="bg1"/>
                </a:solidFill>
              </a:rPr>
              <a:t> за </a:t>
            </a:r>
            <a:r>
              <a:rPr lang="ru-RU" sz="2000" dirty="0" err="1" smtClean="0">
                <a:solidFill>
                  <a:schemeClr val="bg1"/>
                </a:solidFill>
              </a:rPr>
              <a:t>технологічним</a:t>
            </a:r>
            <a:r>
              <a:rPr lang="ru-RU" sz="2000" dirty="0" smtClean="0">
                <a:solidFill>
                  <a:schemeClr val="bg1"/>
                </a:solidFill>
              </a:rPr>
              <a:t> принципом </a:t>
            </a:r>
            <a:r>
              <a:rPr lang="ru-RU" sz="2000" dirty="0" err="1" smtClean="0">
                <a:solidFill>
                  <a:schemeClr val="bg1"/>
                </a:solidFill>
              </a:rPr>
              <a:t>розрізняють</a:t>
            </a:r>
            <a:r>
              <a:rPr lang="ru-RU" sz="2000" dirty="0" smtClean="0">
                <a:solidFill>
                  <a:schemeClr val="bg1"/>
                </a:solidFill>
              </a:rPr>
              <a:t> два </a:t>
            </a:r>
            <a:r>
              <a:rPr lang="ru-RU" sz="2000" dirty="0" err="1" smtClean="0">
                <a:solidFill>
                  <a:schemeClr val="bg1"/>
                </a:solidFill>
              </a:rPr>
              <a:t>типи</a:t>
            </a:r>
            <a:r>
              <a:rPr lang="ru-RU" sz="2000" dirty="0" smtClean="0">
                <a:solidFill>
                  <a:schemeClr val="bg1"/>
                </a:solidFill>
              </a:rPr>
              <a:t> капсул :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</a:t>
            </a:r>
            <a:r>
              <a:rPr lang="ru-RU" sz="2000" b="1" dirty="0" err="1" smtClean="0">
                <a:solidFill>
                  <a:schemeClr val="bg1"/>
                </a:solidFill>
              </a:rPr>
              <a:t>тверді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з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кришечками</a:t>
            </a:r>
            <a:r>
              <a:rPr lang="ru-RU" sz="2000" b="1" dirty="0" smtClean="0">
                <a:solidFill>
                  <a:schemeClr val="bg1"/>
                </a:solidFill>
              </a:rPr>
              <a:t> (</a:t>
            </a:r>
            <a:r>
              <a:rPr lang="en-US" sz="2000" b="1" dirty="0" err="1" smtClean="0">
                <a:solidFill>
                  <a:schemeClr val="bg1"/>
                </a:solidFill>
              </a:rPr>
              <a:t>Capsulae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durae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operculatae</a:t>
            </a:r>
            <a:r>
              <a:rPr lang="en-US" sz="2000" b="1" dirty="0" smtClean="0">
                <a:solidFill>
                  <a:schemeClr val="bg1"/>
                </a:solidFill>
              </a:rPr>
              <a:t>); </a:t>
            </a:r>
            <a:endParaRPr lang="uk-UA" sz="2000" b="1" dirty="0" smtClean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-</a:t>
            </a:r>
            <a:r>
              <a:rPr lang="ru-RU" sz="2000" b="1" dirty="0" err="1" smtClean="0">
                <a:solidFill>
                  <a:schemeClr val="bg1"/>
                </a:solidFill>
              </a:rPr>
              <a:t>мягкі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з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цілісною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оболонкою</a:t>
            </a:r>
            <a:r>
              <a:rPr lang="ru-RU" sz="2000" b="1" dirty="0" smtClean="0">
                <a:solidFill>
                  <a:schemeClr val="bg1"/>
                </a:solidFill>
              </a:rPr>
              <a:t> (</a:t>
            </a:r>
            <a:r>
              <a:rPr lang="en-US" sz="2000" b="1" dirty="0" err="1" smtClean="0">
                <a:solidFill>
                  <a:schemeClr val="bg1"/>
                </a:solidFill>
              </a:rPr>
              <a:t>Capsulae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molles</a:t>
            </a:r>
            <a:r>
              <a:rPr lang="en-US" sz="2000" b="1" dirty="0" smtClean="0">
                <a:solidFill>
                  <a:schemeClr val="bg1"/>
                </a:solidFill>
              </a:rPr>
              <a:t>).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988840"/>
            <a:ext cx="77403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solidFill>
                  <a:schemeClr val="bg1"/>
                </a:solidFill>
              </a:rPr>
              <a:t>Деякі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види</a:t>
            </a:r>
            <a:r>
              <a:rPr lang="ru-RU" i="1" dirty="0" smtClean="0">
                <a:solidFill>
                  <a:schemeClr val="bg1"/>
                </a:solidFill>
              </a:rPr>
              <a:t> капсул </a:t>
            </a:r>
            <a:r>
              <a:rPr lang="ru-RU" i="1" dirty="0" err="1" smtClean="0">
                <a:solidFill>
                  <a:schemeClr val="bg1"/>
                </a:solidFill>
              </a:rPr>
              <a:t>мають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самостійну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назву</a:t>
            </a:r>
            <a:r>
              <a:rPr lang="ru-RU" i="1" dirty="0" smtClean="0">
                <a:solidFill>
                  <a:schemeClr val="bg1"/>
                </a:solidFill>
              </a:rPr>
              <a:t>:</a:t>
            </a:r>
          </a:p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Тубатіни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i="1" dirty="0" smtClean="0">
                <a:solidFill>
                  <a:schemeClr val="bg1"/>
                </a:solidFill>
              </a:rPr>
              <a:t>- </a:t>
            </a:r>
            <a:r>
              <a:rPr lang="ru-RU" i="1" dirty="0" err="1" smtClean="0">
                <a:solidFill>
                  <a:schemeClr val="bg1"/>
                </a:solidFill>
              </a:rPr>
              <a:t>це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спеціальна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дитяча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лікарська</a:t>
            </a:r>
            <a:r>
              <a:rPr lang="ru-RU" i="1" dirty="0" smtClean="0">
                <a:solidFill>
                  <a:schemeClr val="bg1"/>
                </a:solidFill>
              </a:rPr>
              <a:t> форма, </a:t>
            </a:r>
            <a:r>
              <a:rPr lang="ru-RU" i="1" dirty="0" err="1" smtClean="0">
                <a:solidFill>
                  <a:schemeClr val="bg1"/>
                </a:solidFill>
              </a:rPr>
              <a:t>що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представляє</a:t>
            </a:r>
            <a:r>
              <a:rPr lang="ru-RU" i="1" dirty="0" smtClean="0">
                <a:solidFill>
                  <a:schemeClr val="bg1"/>
                </a:solidFill>
              </a:rPr>
              <a:t> собою </a:t>
            </a:r>
            <a:r>
              <a:rPr lang="ru-RU" i="1" dirty="0" err="1" smtClean="0">
                <a:solidFill>
                  <a:schemeClr val="bg1"/>
                </a:solidFill>
              </a:rPr>
              <a:t>м'які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капсули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</a:t>
            </a:r>
            <a:r>
              <a:rPr lang="ru-RU" i="1" dirty="0" smtClean="0">
                <a:solidFill>
                  <a:schemeClr val="bg1"/>
                </a:solidFill>
              </a:rPr>
              <a:t> «</a:t>
            </a:r>
            <a:r>
              <a:rPr lang="ru-RU" i="1" dirty="0" err="1" smtClean="0">
                <a:solidFill>
                  <a:schemeClr val="bg1"/>
                </a:solidFill>
              </a:rPr>
              <a:t>подовженою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шийкою</a:t>
            </a:r>
            <a:r>
              <a:rPr lang="ru-RU" i="1" dirty="0" smtClean="0">
                <a:solidFill>
                  <a:schemeClr val="bg1"/>
                </a:solidFill>
              </a:rPr>
              <a:t>», </a:t>
            </a:r>
            <a:r>
              <a:rPr lang="ru-RU" i="1" dirty="0" err="1" smtClean="0">
                <a:solidFill>
                  <a:schemeClr val="bg1"/>
                </a:solidFill>
              </a:rPr>
              <a:t>призначені</a:t>
            </a:r>
            <a:r>
              <a:rPr lang="ru-RU" i="1" dirty="0" smtClean="0">
                <a:solidFill>
                  <a:schemeClr val="bg1"/>
                </a:solidFill>
              </a:rPr>
              <a:t> для маленьких </a:t>
            </a:r>
            <a:r>
              <a:rPr lang="ru-RU" i="1" dirty="0" err="1" smtClean="0">
                <a:solidFill>
                  <a:schemeClr val="bg1"/>
                </a:solidFill>
              </a:rPr>
              <a:t>дітей</a:t>
            </a:r>
            <a:r>
              <a:rPr lang="ru-RU" i="1" dirty="0" smtClean="0">
                <a:solidFill>
                  <a:schemeClr val="bg1"/>
                </a:solidFill>
              </a:rPr>
              <a:t>, </a:t>
            </a:r>
            <a:r>
              <a:rPr lang="ru-RU" i="1" dirty="0" err="1" smtClean="0">
                <a:solidFill>
                  <a:schemeClr val="bg1"/>
                </a:solidFill>
              </a:rPr>
              <a:t>які</a:t>
            </a:r>
            <a:r>
              <a:rPr lang="ru-RU" i="1" dirty="0" smtClean="0">
                <a:solidFill>
                  <a:schemeClr val="bg1"/>
                </a:solidFill>
              </a:rPr>
              <a:t> не </a:t>
            </a:r>
            <a:r>
              <a:rPr lang="ru-RU" i="1" dirty="0" err="1" smtClean="0">
                <a:solidFill>
                  <a:schemeClr val="bg1"/>
                </a:solidFill>
              </a:rPr>
              <a:t>вміють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ковтати</a:t>
            </a:r>
            <a:r>
              <a:rPr lang="ru-RU" i="1" dirty="0" smtClean="0">
                <a:solidFill>
                  <a:schemeClr val="bg1"/>
                </a:solidFill>
              </a:rPr>
              <a:t> таблетки.  При </a:t>
            </a:r>
            <a:r>
              <a:rPr lang="ru-RU" i="1" dirty="0" err="1" smtClean="0">
                <a:solidFill>
                  <a:schemeClr val="bg1"/>
                </a:solidFill>
              </a:rPr>
              <a:t>надкусивані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шийки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дитина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всмоктує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вміст</a:t>
            </a:r>
            <a:r>
              <a:rPr lang="ru-RU" i="1" dirty="0" smtClean="0">
                <a:solidFill>
                  <a:schemeClr val="bg1"/>
                </a:solidFill>
              </a:rPr>
              <a:t> капсул.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Спансули</a:t>
            </a:r>
            <a:r>
              <a:rPr lang="ru-RU" i="1" dirty="0" smtClean="0">
                <a:solidFill>
                  <a:schemeClr val="bg1"/>
                </a:solidFill>
              </a:rPr>
              <a:t> - </a:t>
            </a:r>
            <a:r>
              <a:rPr lang="ru-RU" i="1" dirty="0" err="1" smtClean="0">
                <a:solidFill>
                  <a:schemeClr val="bg1"/>
                </a:solidFill>
              </a:rPr>
              <a:t>це</a:t>
            </a:r>
            <a:r>
              <a:rPr lang="ru-RU" i="1" dirty="0" smtClean="0">
                <a:solidFill>
                  <a:schemeClr val="bg1"/>
                </a:solidFill>
              </a:rPr>
              <a:t> тверда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желатинова</a:t>
            </a:r>
            <a:r>
              <a:rPr lang="ru-RU" i="1" dirty="0" smtClean="0">
                <a:solidFill>
                  <a:schemeClr val="bg1"/>
                </a:solidFill>
              </a:rPr>
              <a:t> капсула для </a:t>
            </a:r>
            <a:r>
              <a:rPr lang="ru-RU" i="1" dirty="0" err="1" smtClean="0">
                <a:solidFill>
                  <a:schemeClr val="bg1"/>
                </a:solidFill>
              </a:rPr>
              <a:t>внутрішнього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застосування</a:t>
            </a:r>
            <a:r>
              <a:rPr lang="ru-RU" i="1" dirty="0" smtClean="0">
                <a:solidFill>
                  <a:schemeClr val="bg1"/>
                </a:solidFill>
              </a:rPr>
              <a:t>, </a:t>
            </a:r>
            <a:r>
              <a:rPr lang="ru-RU" i="1" dirty="0" err="1" smtClean="0">
                <a:solidFill>
                  <a:schemeClr val="bg1"/>
                </a:solidFill>
              </a:rPr>
              <a:t>що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містить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суміш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мікрокапсул</a:t>
            </a:r>
            <a:r>
              <a:rPr lang="ru-RU" i="1" dirty="0" smtClean="0">
                <a:solidFill>
                  <a:schemeClr val="bg1"/>
                </a:solidFill>
              </a:rPr>
              <a:t> (</a:t>
            </a:r>
            <a:r>
              <a:rPr lang="ru-RU" i="1" dirty="0" err="1" smtClean="0">
                <a:solidFill>
                  <a:schemeClr val="bg1"/>
                </a:solidFill>
              </a:rPr>
              <a:t>мікродраже</a:t>
            </a:r>
            <a:r>
              <a:rPr lang="ru-RU" i="1" dirty="0" smtClean="0">
                <a:solidFill>
                  <a:schemeClr val="bg1"/>
                </a:solidFill>
              </a:rPr>
              <a:t>) </a:t>
            </a:r>
            <a:r>
              <a:rPr lang="ru-RU" i="1" dirty="0" err="1" smtClean="0">
                <a:solidFill>
                  <a:schemeClr val="bg1"/>
                </a:solidFill>
              </a:rPr>
              <a:t>з</a:t>
            </a:r>
            <a:r>
              <a:rPr lang="ru-RU" i="1" dirty="0" smtClean="0">
                <a:solidFill>
                  <a:schemeClr val="bg1"/>
                </a:solidFill>
              </a:rPr>
              <a:t> жировою </a:t>
            </a:r>
            <a:r>
              <a:rPr lang="ru-RU" i="1" dirty="0" err="1" smtClean="0">
                <a:solidFill>
                  <a:schemeClr val="bg1"/>
                </a:solidFill>
              </a:rPr>
              <a:t>оболонкою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різним</a:t>
            </a:r>
            <a:r>
              <a:rPr lang="ru-RU" i="1" dirty="0" smtClean="0">
                <a:solidFill>
                  <a:schemeClr val="bg1"/>
                </a:solidFill>
              </a:rPr>
              <a:t> часом </a:t>
            </a:r>
            <a:r>
              <a:rPr lang="ru-RU" i="1" dirty="0" err="1" smtClean="0">
                <a:solidFill>
                  <a:schemeClr val="bg1"/>
                </a:solidFill>
              </a:rPr>
              <a:t>розчинення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лікарських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речовин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Медула</a:t>
            </a:r>
            <a:r>
              <a:rPr lang="ru-RU" i="1" dirty="0" smtClean="0">
                <a:solidFill>
                  <a:schemeClr val="bg1"/>
                </a:solidFill>
              </a:rPr>
              <a:t> - тверда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желатинова</a:t>
            </a:r>
            <a:r>
              <a:rPr lang="ru-RU" i="1" dirty="0" smtClean="0">
                <a:solidFill>
                  <a:schemeClr val="bg1"/>
                </a:solidFill>
              </a:rPr>
              <a:t> капсула, </a:t>
            </a:r>
            <a:r>
              <a:rPr lang="ru-RU" i="1" dirty="0" err="1" smtClean="0">
                <a:solidFill>
                  <a:schemeClr val="bg1"/>
                </a:solidFill>
              </a:rPr>
              <a:t>що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містить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мікрокапсули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плівковою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оболонкою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4509120"/>
            <a:ext cx="2880320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115616" y="476672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Характеристика </a:t>
            </a:r>
            <a:r>
              <a:rPr lang="ru-RU" sz="3200" b="1" dirty="0" err="1" smtClean="0">
                <a:solidFill>
                  <a:schemeClr val="bg1"/>
                </a:solidFill>
              </a:rPr>
              <a:t>основних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допоміжних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речовин</a:t>
            </a:r>
            <a:r>
              <a:rPr lang="ru-RU" sz="3200" b="1" dirty="0" smtClean="0">
                <a:solidFill>
                  <a:schemeClr val="bg1"/>
                </a:solidFill>
              </a:rPr>
              <a:t>: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484784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solidFill>
                  <a:schemeClr val="bg1"/>
                </a:solidFill>
              </a:rPr>
              <a:t>Для </a:t>
            </a:r>
            <a:r>
              <a:rPr lang="ru-RU" sz="2000" i="1" dirty="0" err="1" smtClean="0">
                <a:solidFill>
                  <a:schemeClr val="bg1"/>
                </a:solidFill>
              </a:rPr>
              <a:t>отримання</a:t>
            </a:r>
            <a:r>
              <a:rPr lang="ru-RU" sz="2000" i="1" dirty="0" smtClean="0">
                <a:solidFill>
                  <a:schemeClr val="bg1"/>
                </a:solidFill>
              </a:rPr>
              <a:t> капсул </a:t>
            </a:r>
            <a:r>
              <a:rPr lang="ru-RU" sz="2000" i="1" dirty="0" err="1" smtClean="0">
                <a:solidFill>
                  <a:schemeClr val="bg1"/>
                </a:solidFill>
              </a:rPr>
              <a:t>застосовують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пленкотворюючі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високомолекулярні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здатні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давати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еластичні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плівки</a:t>
            </a:r>
            <a:r>
              <a:rPr lang="ru-RU" sz="2000" i="1" dirty="0" smtClean="0">
                <a:solidFill>
                  <a:schemeClr val="bg1"/>
                </a:solidFill>
              </a:rPr>
              <a:t> і </a:t>
            </a:r>
            <a:r>
              <a:rPr lang="ru-RU" sz="2000" i="1" dirty="0" err="1" smtClean="0">
                <a:solidFill>
                  <a:schemeClr val="bg1"/>
                </a:solidFill>
              </a:rPr>
              <a:t>характеризуються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певною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міцністю</a:t>
            </a:r>
            <a:r>
              <a:rPr lang="ru-RU" sz="2000" i="1" dirty="0" smtClean="0">
                <a:solidFill>
                  <a:schemeClr val="bg1"/>
                </a:solidFill>
              </a:rPr>
              <a:t>: </a:t>
            </a:r>
            <a:r>
              <a:rPr lang="ru-RU" sz="2000" i="1" dirty="0" err="1" smtClean="0">
                <a:solidFill>
                  <a:schemeClr val="bg1"/>
                </a:solidFill>
              </a:rPr>
              <a:t>зеин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парафін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жири</a:t>
            </a:r>
            <a:r>
              <a:rPr lang="ru-RU" sz="2000" i="1" dirty="0" smtClean="0">
                <a:solidFill>
                  <a:schemeClr val="bg1"/>
                </a:solidFill>
              </a:rPr>
              <a:t> і </a:t>
            </a:r>
            <a:r>
              <a:rPr lang="ru-RU" sz="2000" i="1" dirty="0" err="1" smtClean="0">
                <a:solidFill>
                  <a:schemeClr val="bg1"/>
                </a:solidFill>
              </a:rPr>
              <a:t>віскопідобні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метилцелюлоза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етилцелюлоза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поліетилен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полівінілхлорид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альгінат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натрію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солі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акрилової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кислоти</a:t>
            </a:r>
            <a:endParaRPr lang="ru-RU" sz="2000" i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3573016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</a:rPr>
              <a:t>Одним </a:t>
            </a:r>
            <a:r>
              <a:rPr lang="ru-RU" sz="2400" i="1" dirty="0" err="1" smtClean="0">
                <a:solidFill>
                  <a:schemeClr val="bg1"/>
                </a:solidFill>
              </a:rPr>
              <a:t>з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найбільш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поширених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формотворчих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матеріалів</a:t>
            </a:r>
            <a:r>
              <a:rPr lang="ru-RU" sz="2400" i="1" dirty="0" smtClean="0">
                <a:solidFill>
                  <a:schemeClr val="bg1"/>
                </a:solidFill>
              </a:rPr>
              <a:t> для </a:t>
            </a:r>
            <a:r>
              <a:rPr lang="ru-RU" sz="2400" i="1" dirty="0" err="1" smtClean="0">
                <a:solidFill>
                  <a:schemeClr val="bg1"/>
                </a:solidFill>
              </a:rPr>
              <a:t>виробництва</a:t>
            </a:r>
            <a:r>
              <a:rPr lang="ru-RU" sz="2400" i="1" dirty="0" smtClean="0">
                <a:solidFill>
                  <a:schemeClr val="bg1"/>
                </a:solidFill>
              </a:rPr>
              <a:t> капсул </a:t>
            </a:r>
            <a:r>
              <a:rPr lang="ru-RU" sz="2400" i="1" dirty="0" err="1" smtClean="0">
                <a:solidFill>
                  <a:schemeClr val="bg1"/>
                </a:solidFill>
              </a:rPr>
              <a:t>є</a:t>
            </a:r>
            <a:r>
              <a:rPr lang="ru-RU" sz="2400" i="1" dirty="0" smtClean="0">
                <a:solidFill>
                  <a:schemeClr val="bg1"/>
                </a:solidFill>
              </a:rPr>
              <a:t> желатин</a:t>
            </a:r>
            <a:endParaRPr lang="ru-RU" sz="2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abletki-ot-schitovidk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24744"/>
            <a:ext cx="7164288" cy="4211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9592" y="116632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      </a:t>
            </a:r>
            <a:r>
              <a:rPr lang="ru-RU" sz="2800" b="1" dirty="0" err="1" smtClean="0">
                <a:solidFill>
                  <a:schemeClr val="bg1"/>
                </a:solidFill>
              </a:rPr>
              <a:t>Виробництво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sz="2800" b="1" dirty="0" smtClean="0">
                <a:solidFill>
                  <a:schemeClr val="bg1"/>
                </a:solidFill>
              </a:rPr>
              <a:t> капсул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39144" y="2477795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Виробництво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dirty="0" smtClean="0">
                <a:solidFill>
                  <a:schemeClr val="bg1"/>
                </a:solidFill>
              </a:rPr>
              <a:t> капсул - </a:t>
            </a:r>
            <a:r>
              <a:rPr lang="ru-RU" dirty="0" err="1" smtClean="0">
                <a:solidFill>
                  <a:schemeClr val="bg1"/>
                </a:solidFill>
              </a:rPr>
              <a:t>складний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технологічний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процес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складається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наступних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стадій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приготування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желатинової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маси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виготовлення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формування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ru-RU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оболонок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наповнення</a:t>
            </a:r>
            <a:r>
              <a:rPr lang="ru-RU" dirty="0" smtClean="0">
                <a:solidFill>
                  <a:schemeClr val="bg1"/>
                </a:solidFill>
              </a:rPr>
              <a:t> капсул;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їх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обробка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контроль </a:t>
            </a:r>
            <a:r>
              <a:rPr lang="ru-RU" dirty="0" err="1" smtClean="0">
                <a:solidFill>
                  <a:schemeClr val="bg1"/>
                </a:solidFill>
              </a:rPr>
              <a:t>якості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стандартизація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27176" y="4577060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В </a:t>
            </a:r>
            <a:r>
              <a:rPr lang="ru-RU" i="1" dirty="0" err="1" smtClean="0">
                <a:solidFill>
                  <a:schemeClr val="bg1"/>
                </a:solidFill>
              </a:rPr>
              <a:t>процесі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виготовлення</a:t>
            </a:r>
            <a:r>
              <a:rPr lang="ru-RU" i="1" dirty="0" smtClean="0">
                <a:solidFill>
                  <a:schemeClr val="bg1"/>
                </a:solidFill>
              </a:rPr>
              <a:t> капсул </a:t>
            </a:r>
            <a:r>
              <a:rPr lang="ru-RU" i="1" dirty="0" err="1" smtClean="0">
                <a:solidFill>
                  <a:schemeClr val="bg1"/>
                </a:solidFill>
              </a:rPr>
              <a:t>стадії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можуть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поєднуватися</a:t>
            </a:r>
            <a:r>
              <a:rPr lang="ru-RU" i="1" dirty="0" smtClean="0">
                <a:solidFill>
                  <a:schemeClr val="bg1"/>
                </a:solidFill>
              </a:rPr>
              <a:t>. В </a:t>
            </a:r>
            <a:r>
              <a:rPr lang="ru-RU" i="1" dirty="0" err="1" smtClean="0">
                <a:solidFill>
                  <a:schemeClr val="bg1"/>
                </a:solidFill>
              </a:rPr>
              <a:t>виробництві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i="1" dirty="0" smtClean="0">
                <a:solidFill>
                  <a:schemeClr val="bg1"/>
                </a:solidFill>
              </a:rPr>
              <a:t> капсул велика </a:t>
            </a:r>
            <a:r>
              <a:rPr lang="ru-RU" i="1" dirty="0" err="1" smtClean="0">
                <a:solidFill>
                  <a:schemeClr val="bg1"/>
                </a:solidFill>
              </a:rPr>
              <a:t>увага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приділяється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якості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технології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приготування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желатинової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маси</a:t>
            </a:r>
            <a:r>
              <a:rPr lang="ru-RU" i="1" dirty="0" smtClean="0">
                <a:solidFill>
                  <a:schemeClr val="bg1"/>
                </a:solidFill>
              </a:rPr>
              <a:t> - </a:t>
            </a:r>
            <a:r>
              <a:rPr lang="ru-RU" i="1" dirty="0" err="1" smtClean="0">
                <a:solidFill>
                  <a:schemeClr val="bg1"/>
                </a:solidFill>
              </a:rPr>
              <a:t>основи</a:t>
            </a:r>
            <a:r>
              <a:rPr lang="ru-RU" i="1" dirty="0" smtClean="0">
                <a:solidFill>
                  <a:schemeClr val="bg1"/>
                </a:solidFill>
              </a:rPr>
              <a:t> для </a:t>
            </a:r>
            <a:r>
              <a:rPr lang="ru-RU" i="1" dirty="0" err="1" smtClean="0">
                <a:solidFill>
                  <a:schemeClr val="bg1"/>
                </a:solidFill>
              </a:rPr>
              <a:t>отримання</a:t>
            </a:r>
            <a:r>
              <a:rPr lang="ru-RU" i="1" dirty="0" smtClean="0">
                <a:solidFill>
                  <a:schemeClr val="bg1"/>
                </a:solidFill>
              </a:rPr>
              <a:t> капсул.  Вона повинна </a:t>
            </a:r>
            <a:r>
              <a:rPr lang="ru-RU" i="1" dirty="0" err="1" smtClean="0">
                <a:solidFill>
                  <a:schemeClr val="bg1"/>
                </a:solidFill>
              </a:rPr>
              <a:t>володіти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певними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фізико-хімічними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властивостями</a:t>
            </a:r>
            <a:r>
              <a:rPr lang="ru-RU" i="1" dirty="0" smtClean="0">
                <a:solidFill>
                  <a:schemeClr val="bg1"/>
                </a:solidFill>
              </a:rPr>
              <a:t>, </a:t>
            </a:r>
            <a:r>
              <a:rPr lang="ru-RU" i="1" dirty="0" err="1" smtClean="0">
                <a:solidFill>
                  <a:schemeClr val="bg1"/>
                </a:solidFill>
              </a:rPr>
              <a:t>які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залежать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від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якості</a:t>
            </a:r>
            <a:r>
              <a:rPr lang="ru-RU" i="1" dirty="0" smtClean="0">
                <a:solidFill>
                  <a:schemeClr val="bg1"/>
                </a:solidFill>
              </a:rPr>
              <a:t> желатину, складу </a:t>
            </a:r>
            <a:r>
              <a:rPr lang="ru-RU" i="1" dirty="0" err="1" smtClean="0">
                <a:solidFill>
                  <a:schemeClr val="bg1"/>
                </a:solidFill>
              </a:rPr>
              <a:t>капсульної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основи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способу </a:t>
            </a:r>
            <a:r>
              <a:rPr lang="ru-RU" i="1" dirty="0" err="1" smtClean="0">
                <a:solidFill>
                  <a:schemeClr val="bg1"/>
                </a:solidFill>
              </a:rPr>
              <a:t>її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приготування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i="1" dirty="0" smtClean="0">
                <a:solidFill>
                  <a:schemeClr val="bg1"/>
                </a:solidFill>
              </a:rPr>
              <a:t> В </a:t>
            </a:r>
            <a:r>
              <a:rPr lang="ru-RU" i="1" dirty="0" err="1" smtClean="0">
                <a:solidFill>
                  <a:schemeClr val="bg1"/>
                </a:solidFill>
              </a:rPr>
              <a:t>даний</a:t>
            </a:r>
            <a:r>
              <a:rPr lang="ru-RU" i="1" dirty="0" smtClean="0">
                <a:solidFill>
                  <a:schemeClr val="bg1"/>
                </a:solidFill>
              </a:rPr>
              <a:t> час </a:t>
            </a:r>
            <a:r>
              <a:rPr lang="ru-RU" i="1" dirty="0" err="1" smtClean="0">
                <a:solidFill>
                  <a:schemeClr val="bg1"/>
                </a:solidFill>
              </a:rPr>
              <a:t>існують</a:t>
            </a:r>
            <a:r>
              <a:rPr lang="ru-RU" i="1" dirty="0" smtClean="0">
                <a:solidFill>
                  <a:schemeClr val="bg1"/>
                </a:solidFill>
              </a:rPr>
              <a:t> два </a:t>
            </a:r>
            <a:r>
              <a:rPr lang="ru-RU" i="1" dirty="0" err="1" smtClean="0">
                <a:solidFill>
                  <a:schemeClr val="bg1"/>
                </a:solidFill>
              </a:rPr>
              <a:t>методи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приготування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капсульної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основи</a:t>
            </a:r>
            <a:r>
              <a:rPr lang="ru-RU" i="1" dirty="0" smtClean="0">
                <a:solidFill>
                  <a:schemeClr val="bg1"/>
                </a:solidFill>
              </a:rPr>
              <a:t>: </a:t>
            </a:r>
            <a:r>
              <a:rPr lang="ru-RU" i="1" dirty="0" err="1" smtClean="0">
                <a:solidFill>
                  <a:schemeClr val="bg1"/>
                </a:solidFill>
              </a:rPr>
              <a:t>з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процесом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набухання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без </a:t>
            </a:r>
            <a:r>
              <a:rPr lang="ru-RU" i="1" dirty="0" err="1" smtClean="0">
                <a:solidFill>
                  <a:schemeClr val="bg1"/>
                </a:solidFill>
              </a:rPr>
              <a:t>процесу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набухання</a:t>
            </a:r>
            <a:r>
              <a:rPr lang="ru-RU" i="1" dirty="0" smtClean="0">
                <a:solidFill>
                  <a:schemeClr val="bg1"/>
                </a:solidFill>
              </a:rPr>
              <a:t> желатину.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103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548680"/>
            <a:ext cx="4680520" cy="1834764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19872" y="188640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Технологія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610136"/>
            <a:ext cx="777686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По </a:t>
            </a:r>
            <a:r>
              <a:rPr lang="ru-RU" sz="1600" dirty="0" err="1" smtClean="0">
                <a:solidFill>
                  <a:schemeClr val="bg1"/>
                </a:solidFill>
              </a:rPr>
              <a:t>першому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процесу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приготування</a:t>
            </a:r>
            <a:r>
              <a:rPr lang="ru-RU" sz="1600" dirty="0" smtClean="0">
                <a:solidFill>
                  <a:schemeClr val="bg1"/>
                </a:solidFill>
              </a:rPr>
              <a:t> желатин в </a:t>
            </a:r>
            <a:r>
              <a:rPr lang="ru-RU" sz="1600" dirty="0" err="1" smtClean="0">
                <a:solidFill>
                  <a:schemeClr val="bg1"/>
                </a:solidFill>
              </a:rPr>
              <a:t>реакторі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заливають</a:t>
            </a:r>
            <a:r>
              <a:rPr lang="ru-RU" sz="1600" dirty="0" smtClean="0">
                <a:solidFill>
                  <a:schemeClr val="bg1"/>
                </a:solidFill>
              </a:rPr>
              <a:t> холодною водою </a:t>
            </a:r>
            <a:r>
              <a:rPr lang="ru-RU" sz="1600" dirty="0" err="1" smtClean="0">
                <a:solidFill>
                  <a:schemeClr val="bg1"/>
                </a:solidFill>
              </a:rPr>
              <a:t>з</a:t>
            </a:r>
            <a:r>
              <a:rPr lang="ru-RU" sz="1600" dirty="0" smtClean="0">
                <a:solidFill>
                  <a:schemeClr val="bg1"/>
                </a:solidFill>
              </a:rPr>
              <a:t> температурою 15-18 ° С для </a:t>
            </a:r>
            <a:r>
              <a:rPr lang="ru-RU" sz="1600" dirty="0" err="1" smtClean="0">
                <a:solidFill>
                  <a:schemeClr val="bg1"/>
                </a:solidFill>
              </a:rPr>
              <a:t>набухання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протягом</a:t>
            </a:r>
            <a:r>
              <a:rPr lang="ru-RU" sz="1600" dirty="0" smtClean="0">
                <a:solidFill>
                  <a:schemeClr val="bg1"/>
                </a:solidFill>
              </a:rPr>
              <a:t> 1,5-2 годин.  </a:t>
            </a:r>
            <a:r>
              <a:rPr lang="ru-RU" sz="1600" dirty="0" err="1" smtClean="0">
                <a:solidFill>
                  <a:schemeClr val="bg1"/>
                </a:solidFill>
              </a:rPr>
              <a:t>Набряклий</a:t>
            </a:r>
            <a:r>
              <a:rPr lang="ru-RU" sz="1600" dirty="0" smtClean="0">
                <a:solidFill>
                  <a:schemeClr val="bg1"/>
                </a:solidFill>
              </a:rPr>
              <a:t> желатин </a:t>
            </a:r>
            <a:r>
              <a:rPr lang="ru-RU" sz="1600" dirty="0" err="1" smtClean="0">
                <a:solidFill>
                  <a:schemeClr val="bg1"/>
                </a:solidFill>
              </a:rPr>
              <a:t>розплавляють</a:t>
            </a:r>
            <a:r>
              <a:rPr lang="ru-RU" sz="1600" dirty="0" smtClean="0">
                <a:solidFill>
                  <a:schemeClr val="bg1"/>
                </a:solidFill>
              </a:rPr>
              <a:t> при </a:t>
            </a:r>
            <a:r>
              <a:rPr lang="ru-RU" sz="1600" dirty="0" err="1" smtClean="0">
                <a:solidFill>
                  <a:schemeClr val="bg1"/>
                </a:solidFill>
              </a:rPr>
              <a:t>температурі</a:t>
            </a:r>
            <a:r>
              <a:rPr lang="ru-RU" sz="1600" dirty="0" smtClean="0">
                <a:solidFill>
                  <a:schemeClr val="bg1"/>
                </a:solidFill>
              </a:rPr>
              <a:t> 45-75 ° С в </a:t>
            </a:r>
            <a:r>
              <a:rPr lang="ru-RU" sz="1600" dirty="0" err="1" smtClean="0">
                <a:solidFill>
                  <a:schemeClr val="bg1"/>
                </a:solidFill>
              </a:rPr>
              <a:t>залежності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від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його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концентрації</a:t>
            </a:r>
            <a:r>
              <a:rPr lang="ru-RU" sz="1600" dirty="0" smtClean="0">
                <a:solidFill>
                  <a:schemeClr val="bg1"/>
                </a:solidFill>
              </a:rPr>
              <a:t>, при </a:t>
            </a:r>
            <a:r>
              <a:rPr lang="ru-RU" sz="1600" dirty="0" err="1" smtClean="0">
                <a:solidFill>
                  <a:schemeClr val="bg1"/>
                </a:solidFill>
              </a:rPr>
              <a:t>працюючій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мішалці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протягом</a:t>
            </a:r>
            <a:r>
              <a:rPr lang="ru-RU" sz="1600" dirty="0" smtClean="0">
                <a:solidFill>
                  <a:schemeClr val="bg1"/>
                </a:solidFill>
              </a:rPr>
              <a:t> 1 </a:t>
            </a:r>
            <a:r>
              <a:rPr lang="ru-RU" sz="1600" dirty="0" err="1" smtClean="0">
                <a:solidFill>
                  <a:schemeClr val="bg1"/>
                </a:solidFill>
              </a:rPr>
              <a:t>години</a:t>
            </a:r>
            <a:r>
              <a:rPr lang="ru-RU" sz="1600" dirty="0" smtClean="0">
                <a:solidFill>
                  <a:schemeClr val="bg1"/>
                </a:solidFill>
              </a:rPr>
              <a:t>.  Реактор повинен бути </a:t>
            </a:r>
            <a:r>
              <a:rPr lang="ru-RU" sz="1600" dirty="0" err="1" smtClean="0">
                <a:solidFill>
                  <a:schemeClr val="bg1"/>
                </a:solidFill>
              </a:rPr>
              <a:t>забезпечений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водяним</a:t>
            </a:r>
            <a:r>
              <a:rPr lang="ru-RU" sz="1600" dirty="0" smtClean="0">
                <a:solidFill>
                  <a:schemeClr val="bg1"/>
                </a:solidFill>
              </a:rPr>
              <a:t> кожухом </a:t>
            </a:r>
            <a:r>
              <a:rPr lang="ru-RU" sz="1600" dirty="0" err="1" smtClean="0">
                <a:solidFill>
                  <a:schemeClr val="bg1"/>
                </a:solidFill>
              </a:rPr>
              <a:t>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автотерморегулірованіем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Після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розчинення</a:t>
            </a:r>
            <a:r>
              <a:rPr lang="ru-RU" sz="1600" dirty="0" smtClean="0">
                <a:solidFill>
                  <a:schemeClr val="bg1"/>
                </a:solidFill>
              </a:rPr>
              <a:t> желатину </a:t>
            </a:r>
            <a:r>
              <a:rPr lang="ru-RU" sz="1600" dirty="0" err="1" smtClean="0">
                <a:solidFill>
                  <a:schemeClr val="bg1"/>
                </a:solidFill>
              </a:rPr>
              <a:t>додають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консерванти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пластифікатори</a:t>
            </a:r>
            <a:r>
              <a:rPr lang="ru-RU" sz="1600" dirty="0" smtClean="0">
                <a:solidFill>
                  <a:schemeClr val="bg1"/>
                </a:solidFill>
              </a:rPr>
              <a:t> та </a:t>
            </a:r>
            <a:r>
              <a:rPr lang="ru-RU" sz="1600" dirty="0" err="1" smtClean="0">
                <a:solidFill>
                  <a:schemeClr val="bg1"/>
                </a:solidFill>
              </a:rPr>
              <a:t>інші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допоміжні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продовжуючи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перемішування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протягом</a:t>
            </a:r>
            <a:r>
              <a:rPr lang="ru-RU" sz="1600" dirty="0" smtClean="0">
                <a:solidFill>
                  <a:schemeClr val="bg1"/>
                </a:solidFill>
              </a:rPr>
              <a:t> 0,5 </a:t>
            </a:r>
            <a:r>
              <a:rPr lang="ru-RU" sz="1600" dirty="0" err="1" smtClean="0">
                <a:solidFill>
                  <a:schemeClr val="bg1"/>
                </a:solidFill>
              </a:rPr>
              <a:t>години</a:t>
            </a:r>
            <a:r>
              <a:rPr lang="ru-RU" sz="1600" dirty="0" smtClean="0">
                <a:solidFill>
                  <a:schemeClr val="bg1"/>
                </a:solidFill>
              </a:rPr>
              <a:t>.  </a:t>
            </a:r>
            <a:r>
              <a:rPr lang="ru-RU" sz="1600" dirty="0" err="1" smtClean="0">
                <a:solidFill>
                  <a:schemeClr val="bg1"/>
                </a:solidFill>
              </a:rPr>
              <a:t>Після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відключення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мішалки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обігріву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желатинову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залишають</a:t>
            </a:r>
            <a:r>
              <a:rPr lang="ru-RU" sz="1600" dirty="0" smtClean="0">
                <a:solidFill>
                  <a:schemeClr val="bg1"/>
                </a:solidFill>
              </a:rPr>
              <a:t> в </a:t>
            </a:r>
            <a:r>
              <a:rPr lang="ru-RU" sz="1600" dirty="0" err="1" smtClean="0">
                <a:solidFill>
                  <a:schemeClr val="bg1"/>
                </a:solidFill>
              </a:rPr>
              <a:t>реакторі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протягом</a:t>
            </a:r>
            <a:r>
              <a:rPr lang="ru-RU" sz="1600" dirty="0" smtClean="0">
                <a:solidFill>
                  <a:schemeClr val="bg1"/>
                </a:solidFill>
              </a:rPr>
              <a:t> 1,5-2 годин </a:t>
            </a:r>
            <a:r>
              <a:rPr lang="ru-RU" sz="1600" dirty="0" err="1" smtClean="0">
                <a:solidFill>
                  <a:schemeClr val="bg1"/>
                </a:solidFill>
              </a:rPr>
              <a:t>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підключенням</a:t>
            </a:r>
            <a:r>
              <a:rPr lang="ru-RU" sz="1600" dirty="0" smtClean="0">
                <a:solidFill>
                  <a:schemeClr val="bg1"/>
                </a:solidFill>
              </a:rPr>
              <a:t> вакууму для </a:t>
            </a:r>
            <a:r>
              <a:rPr lang="ru-RU" sz="1600" dirty="0" err="1" smtClean="0">
                <a:solidFill>
                  <a:schemeClr val="bg1"/>
                </a:solidFill>
              </a:rPr>
              <a:t>видалення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бульбашок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повітря</a:t>
            </a:r>
            <a:r>
              <a:rPr lang="ru-RU" sz="1600" dirty="0" smtClean="0">
                <a:solidFill>
                  <a:schemeClr val="bg1"/>
                </a:solidFill>
              </a:rPr>
              <a:t>.  </a:t>
            </a:r>
            <a:r>
              <a:rPr lang="ru-RU" sz="1600" dirty="0" err="1" smtClean="0">
                <a:solidFill>
                  <a:schemeClr val="bg1"/>
                </a:solidFill>
              </a:rPr>
              <a:t>Приготовану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передають</a:t>
            </a:r>
            <a:r>
              <a:rPr lang="ru-RU" sz="1600" dirty="0" smtClean="0">
                <a:solidFill>
                  <a:schemeClr val="bg1"/>
                </a:solidFill>
              </a:rPr>
              <a:t> для </a:t>
            </a:r>
            <a:r>
              <a:rPr lang="ru-RU" sz="1600" dirty="0" err="1" smtClean="0">
                <a:solidFill>
                  <a:schemeClr val="bg1"/>
                </a:solidFill>
              </a:rPr>
              <a:t>стабілізації</a:t>
            </a:r>
            <a:r>
              <a:rPr lang="ru-RU" sz="1600" dirty="0" smtClean="0">
                <a:solidFill>
                  <a:schemeClr val="bg1"/>
                </a:solidFill>
              </a:rPr>
              <a:t> в </a:t>
            </a:r>
            <a:r>
              <a:rPr lang="ru-RU" sz="1600" dirty="0" err="1" smtClean="0">
                <a:solidFill>
                  <a:schemeClr val="bg1"/>
                </a:solidFill>
              </a:rPr>
              <a:t>термостатирует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ємність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контрольованою</a:t>
            </a:r>
            <a:r>
              <a:rPr lang="ru-RU" sz="1600" dirty="0" smtClean="0">
                <a:solidFill>
                  <a:schemeClr val="bg1"/>
                </a:solidFill>
              </a:rPr>
              <a:t> температурою </a:t>
            </a:r>
            <a:r>
              <a:rPr lang="ru-RU" sz="1600" dirty="0" err="1" smtClean="0">
                <a:solidFill>
                  <a:schemeClr val="bg1"/>
                </a:solidFill>
              </a:rPr>
              <a:t>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витримують</a:t>
            </a:r>
            <a:r>
              <a:rPr lang="ru-RU" sz="1600" dirty="0" smtClean="0">
                <a:solidFill>
                  <a:schemeClr val="bg1"/>
                </a:solidFill>
              </a:rPr>
              <a:t> при </a:t>
            </a:r>
            <a:r>
              <a:rPr lang="ru-RU" sz="1600" dirty="0" err="1" smtClean="0">
                <a:solidFill>
                  <a:schemeClr val="bg1"/>
                </a:solidFill>
              </a:rPr>
              <a:t>температурі</a:t>
            </a:r>
            <a:r>
              <a:rPr lang="ru-RU" sz="1600" dirty="0" smtClean="0">
                <a:solidFill>
                  <a:schemeClr val="bg1"/>
                </a:solidFill>
              </a:rPr>
              <a:t> 45-60 ° С (в </a:t>
            </a:r>
            <a:r>
              <a:rPr lang="ru-RU" sz="1600" dirty="0" err="1" smtClean="0">
                <a:solidFill>
                  <a:schemeClr val="bg1"/>
                </a:solidFill>
              </a:rPr>
              <a:t>залежності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від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концентрації</a:t>
            </a:r>
            <a:r>
              <a:rPr lang="ru-RU" sz="1600" dirty="0" smtClean="0">
                <a:solidFill>
                  <a:schemeClr val="bg1"/>
                </a:solidFill>
              </a:rPr>
              <a:t> желатину) </a:t>
            </a:r>
            <a:r>
              <a:rPr lang="ru-RU" sz="1600" dirty="0" err="1" smtClean="0">
                <a:solidFill>
                  <a:schemeClr val="bg1"/>
                </a:solidFill>
              </a:rPr>
              <a:t>протягом</a:t>
            </a:r>
            <a:r>
              <a:rPr lang="ru-RU" sz="1600" dirty="0" smtClean="0">
                <a:solidFill>
                  <a:schemeClr val="bg1"/>
                </a:solidFill>
              </a:rPr>
              <a:t> 2,5-3 годин.  Перед початком </a:t>
            </a:r>
            <a:r>
              <a:rPr lang="ru-RU" sz="1600" dirty="0" err="1" smtClean="0">
                <a:solidFill>
                  <a:schemeClr val="bg1"/>
                </a:solidFill>
              </a:rPr>
              <a:t>капсулирования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контролюють</a:t>
            </a:r>
            <a:r>
              <a:rPr lang="ru-RU" sz="1600" dirty="0" smtClean="0">
                <a:solidFill>
                  <a:schemeClr val="bg1"/>
                </a:solidFill>
              </a:rPr>
              <a:t> величину </a:t>
            </a:r>
            <a:r>
              <a:rPr lang="ru-RU" sz="1600" dirty="0" err="1" smtClean="0">
                <a:solidFill>
                  <a:schemeClr val="bg1"/>
                </a:solidFill>
              </a:rPr>
              <a:t>в'язкості</a:t>
            </a:r>
            <a:endParaRPr lang="ru-RU" sz="1600" dirty="0" smtClean="0">
              <a:solidFill>
                <a:schemeClr val="bg1"/>
              </a:solidFill>
            </a:endParaRP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 Для </a:t>
            </a:r>
            <a:r>
              <a:rPr lang="ru-RU" sz="1600" dirty="0" err="1" smtClean="0">
                <a:solidFill>
                  <a:schemeClr val="bg1"/>
                </a:solidFill>
              </a:rPr>
              <a:t>приготування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желатинової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маси</a:t>
            </a:r>
            <a:r>
              <a:rPr lang="ru-RU" sz="1600" dirty="0" smtClean="0">
                <a:solidFill>
                  <a:schemeClr val="bg1"/>
                </a:solidFill>
              </a:rPr>
              <a:t> без </a:t>
            </a:r>
            <a:r>
              <a:rPr lang="ru-RU" sz="1600" dirty="0" err="1" smtClean="0">
                <a:solidFill>
                  <a:schemeClr val="bg1"/>
                </a:solidFill>
              </a:rPr>
              <a:t>процесу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набухання</a:t>
            </a:r>
            <a:r>
              <a:rPr lang="ru-RU" sz="1600" dirty="0" smtClean="0">
                <a:solidFill>
                  <a:schemeClr val="bg1"/>
                </a:solidFill>
              </a:rPr>
              <a:t> в </a:t>
            </a:r>
            <a:r>
              <a:rPr lang="ru-RU" sz="1600" dirty="0" err="1" smtClean="0">
                <a:solidFill>
                  <a:schemeClr val="bg1"/>
                </a:solidFill>
              </a:rPr>
              <a:t>закритий</a:t>
            </a:r>
            <a:r>
              <a:rPr lang="ru-RU" sz="1600" dirty="0" smtClean="0">
                <a:solidFill>
                  <a:schemeClr val="bg1"/>
                </a:solidFill>
              </a:rPr>
              <a:t> реактор, </a:t>
            </a:r>
            <a:r>
              <a:rPr lang="ru-RU" sz="1600" dirty="0" err="1" smtClean="0">
                <a:solidFill>
                  <a:schemeClr val="bg1"/>
                </a:solidFill>
              </a:rPr>
              <a:t>забезпечений</a:t>
            </a:r>
            <a:r>
              <a:rPr lang="ru-RU" sz="1600" dirty="0" smtClean="0">
                <a:solidFill>
                  <a:schemeClr val="bg1"/>
                </a:solidFill>
              </a:rPr>
              <a:t> водяною сорочкою, </a:t>
            </a:r>
            <a:r>
              <a:rPr lang="ru-RU" sz="1600" dirty="0" err="1" smtClean="0">
                <a:solidFill>
                  <a:schemeClr val="bg1"/>
                </a:solidFill>
              </a:rPr>
              <a:t>автоматичним</a:t>
            </a:r>
            <a:r>
              <a:rPr lang="ru-RU" sz="1600" dirty="0" smtClean="0">
                <a:solidFill>
                  <a:schemeClr val="bg1"/>
                </a:solidFill>
              </a:rPr>
              <a:t> регулятором температур </a:t>
            </a:r>
            <a:r>
              <a:rPr lang="ru-RU" sz="1600" dirty="0" err="1" smtClean="0">
                <a:solidFill>
                  <a:schemeClr val="bg1"/>
                </a:solidFill>
              </a:rPr>
              <a:t>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лопатевою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мішалкою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вносять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розрахований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об'єм</a:t>
            </a:r>
            <a:r>
              <a:rPr lang="ru-RU" sz="1600" dirty="0" smtClean="0">
                <a:solidFill>
                  <a:schemeClr val="bg1"/>
                </a:solidFill>
              </a:rPr>
              <a:t> води </a:t>
            </a:r>
            <a:r>
              <a:rPr lang="ru-RU" sz="1600" dirty="0" err="1" smtClean="0">
                <a:solidFill>
                  <a:schemeClr val="bg1"/>
                </a:solidFill>
              </a:rPr>
              <a:t>очищеної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нагрівають</a:t>
            </a:r>
            <a:r>
              <a:rPr lang="ru-RU" sz="1600" dirty="0" smtClean="0">
                <a:solidFill>
                  <a:schemeClr val="bg1"/>
                </a:solidFill>
              </a:rPr>
              <a:t> до 70-75 ° С.  У </a:t>
            </a:r>
            <a:r>
              <a:rPr lang="ru-RU" sz="1600" dirty="0" err="1" smtClean="0">
                <a:solidFill>
                  <a:schemeClr val="bg1"/>
                </a:solidFill>
              </a:rPr>
              <a:t>нагрітій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воді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послідовно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розчиняють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консерванти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інші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допоміжні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після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чого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завантажують</a:t>
            </a:r>
            <a:r>
              <a:rPr lang="ru-RU" sz="1600" dirty="0" smtClean="0">
                <a:solidFill>
                  <a:schemeClr val="bg1"/>
                </a:solidFill>
              </a:rPr>
              <a:t> желатин при </a:t>
            </a:r>
            <a:r>
              <a:rPr lang="ru-RU" sz="1600" dirty="0" err="1" smtClean="0">
                <a:solidFill>
                  <a:schemeClr val="bg1"/>
                </a:solidFill>
              </a:rPr>
              <a:t>включеній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мішалці</a:t>
            </a:r>
            <a:r>
              <a:rPr lang="ru-RU" sz="1600" dirty="0" smtClean="0">
                <a:solidFill>
                  <a:schemeClr val="bg1"/>
                </a:solidFill>
              </a:rPr>
              <a:t>.  </a:t>
            </a:r>
            <a:r>
              <a:rPr lang="ru-RU" sz="1600" dirty="0" err="1" smtClean="0">
                <a:solidFill>
                  <a:schemeClr val="bg1"/>
                </a:solidFill>
              </a:rPr>
              <a:t>Перемішують</a:t>
            </a:r>
            <a:r>
              <a:rPr lang="ru-RU" sz="1600" dirty="0" smtClean="0">
                <a:solidFill>
                  <a:schemeClr val="bg1"/>
                </a:solidFill>
              </a:rPr>
              <a:t> до </a:t>
            </a:r>
            <a:r>
              <a:rPr lang="ru-RU" sz="1600" dirty="0" err="1" smtClean="0">
                <a:solidFill>
                  <a:schemeClr val="bg1"/>
                </a:solidFill>
              </a:rPr>
              <a:t>його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повного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розчинення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Далі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надходять</a:t>
            </a:r>
            <a:r>
              <a:rPr lang="ru-RU" sz="1600" dirty="0" smtClean="0">
                <a:solidFill>
                  <a:schemeClr val="bg1"/>
                </a:solidFill>
              </a:rPr>
              <a:t> так само, як при </a:t>
            </a:r>
            <a:r>
              <a:rPr lang="ru-RU" sz="1600" dirty="0" err="1" smtClean="0">
                <a:solidFill>
                  <a:schemeClr val="bg1"/>
                </a:solidFill>
              </a:rPr>
              <a:t>отриманні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процесом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контролюють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тимчасові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параметри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розчинення</a:t>
            </a:r>
            <a:r>
              <a:rPr lang="ru-RU" sz="1600" dirty="0" smtClean="0">
                <a:solidFill>
                  <a:schemeClr val="bg1"/>
                </a:solidFill>
              </a:rPr>
              <a:t> желатину, </a:t>
            </a:r>
            <a:r>
              <a:rPr lang="ru-RU" sz="1600" dirty="0" err="1" smtClean="0">
                <a:solidFill>
                  <a:schemeClr val="bg1"/>
                </a:solidFill>
              </a:rPr>
              <a:t>роботи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мішалки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стабілізації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желатинової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маси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Процес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капсулирования</a:t>
            </a:r>
            <a:r>
              <a:rPr lang="ru-RU" sz="1600" dirty="0" smtClean="0">
                <a:solidFill>
                  <a:schemeClr val="bg1"/>
                </a:solidFill>
              </a:rPr>
              <a:t> проходить в </a:t>
            </a:r>
            <a:r>
              <a:rPr lang="ru-RU" sz="1600" dirty="0" err="1" smtClean="0">
                <a:solidFill>
                  <a:schemeClr val="bg1"/>
                </a:solidFill>
              </a:rPr>
              <a:t>умовах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термостатування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желатинової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маси</a:t>
            </a:r>
            <a:r>
              <a:rPr lang="ru-RU" sz="1600" dirty="0" smtClean="0">
                <a:solidFill>
                  <a:schemeClr val="bg1"/>
                </a:solidFill>
              </a:rPr>
              <a:t> при </a:t>
            </a:r>
            <a:r>
              <a:rPr lang="ru-RU" sz="1600" dirty="0" err="1" smtClean="0">
                <a:solidFill>
                  <a:schemeClr val="bg1"/>
                </a:solidFill>
              </a:rPr>
              <a:t>температурі</a:t>
            </a:r>
            <a:r>
              <a:rPr lang="ru-RU" sz="1600" dirty="0" smtClean="0">
                <a:solidFill>
                  <a:schemeClr val="bg1"/>
                </a:solidFill>
              </a:rPr>
              <a:t> не </a:t>
            </a:r>
            <a:r>
              <a:rPr lang="ru-RU" sz="1600" dirty="0" err="1" smtClean="0">
                <a:solidFill>
                  <a:schemeClr val="bg1"/>
                </a:solidFill>
              </a:rPr>
              <a:t>менше</a:t>
            </a:r>
            <a:r>
              <a:rPr lang="ru-RU" sz="1600" dirty="0" smtClean="0">
                <a:solidFill>
                  <a:schemeClr val="bg1"/>
                </a:solidFill>
              </a:rPr>
              <a:t> 40-45 ° С.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D-5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933056"/>
            <a:ext cx="4314056" cy="2628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71600" y="620688"/>
            <a:ext cx="81724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</a:rPr>
              <a:t>М'які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желатинові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капсули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err="1" smtClean="0">
                <a:solidFill>
                  <a:schemeClr val="bg1"/>
                </a:solidFill>
              </a:rPr>
              <a:t>М'які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желатинові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можуть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сферичну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овальну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або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довгасту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циліндричну</a:t>
            </a:r>
            <a:r>
              <a:rPr lang="ru-RU" dirty="0" smtClean="0">
                <a:solidFill>
                  <a:schemeClr val="bg1"/>
                </a:solidFill>
              </a:rPr>
              <a:t> форму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напівсферичними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кінцями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зі</a:t>
            </a:r>
            <a:r>
              <a:rPr lang="ru-RU" dirty="0" smtClean="0">
                <a:solidFill>
                  <a:schemeClr val="bg1"/>
                </a:solidFill>
              </a:rPr>
              <a:t> швом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без </a:t>
            </a:r>
            <a:r>
              <a:rPr lang="ru-RU" dirty="0" err="1" smtClean="0">
                <a:solidFill>
                  <a:schemeClr val="bg1"/>
                </a:solidFill>
              </a:rPr>
              <a:t>нього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можуть</a:t>
            </a:r>
            <a:r>
              <a:rPr lang="ru-RU" dirty="0" smtClean="0">
                <a:solidFill>
                  <a:schemeClr val="bg1"/>
                </a:solidFill>
              </a:rPr>
              <a:t> бути </a:t>
            </a:r>
            <a:r>
              <a:rPr lang="ru-RU" dirty="0" err="1" smtClean="0">
                <a:solidFill>
                  <a:schemeClr val="bg1"/>
                </a:solidFill>
              </a:rPr>
              <a:t>різних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розмірів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місткістю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0,1 до 1,5 мл В них </a:t>
            </a:r>
            <a:r>
              <a:rPr lang="ru-RU" dirty="0" err="1" smtClean="0">
                <a:solidFill>
                  <a:schemeClr val="bg1"/>
                </a:solidFill>
              </a:rPr>
              <a:t>інкапсулюють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в'язкі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рідини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масляні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розчини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пастоподібні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лікарські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речовини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текучі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суспензії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2924944"/>
            <a:ext cx="7272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</a:rPr>
              <a:t>Виготовлення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м'яких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sz="2800" dirty="0" smtClean="0">
                <a:solidFill>
                  <a:schemeClr val="bg1"/>
                </a:solidFill>
              </a:rPr>
              <a:t> капсул в </a:t>
            </a:r>
            <a:r>
              <a:rPr lang="ru-RU" sz="2800" dirty="0" err="1" smtClean="0">
                <a:solidFill>
                  <a:schemeClr val="bg1"/>
                </a:solidFill>
              </a:rPr>
              <a:t>заводських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умовах</a:t>
            </a:r>
            <a:r>
              <a:rPr lang="ru-RU" sz="2800" dirty="0" smtClean="0">
                <a:solidFill>
                  <a:schemeClr val="bg1"/>
                </a:solidFill>
              </a:rPr>
              <a:t> проводиться методами: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крапельним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пресуванням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7884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1760" y="332656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КРАПЕЛЬНИЙ МЕТОД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16_04_fig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737522"/>
            <a:ext cx="3312367" cy="4120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39552" y="1124744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Крапельний</a:t>
            </a:r>
            <a:r>
              <a:rPr lang="ru-RU" sz="2000" dirty="0" smtClean="0">
                <a:solidFill>
                  <a:schemeClr val="bg1"/>
                </a:solidFill>
              </a:rPr>
              <a:t> метод </a:t>
            </a:r>
            <a:r>
              <a:rPr lang="ru-RU" sz="2000" dirty="0" err="1" smtClean="0">
                <a:solidFill>
                  <a:schemeClr val="bg1"/>
                </a:solidFill>
              </a:rPr>
              <a:t>отримання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м'яких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sz="2000" dirty="0" smtClean="0">
                <a:solidFill>
                  <a:schemeClr val="bg1"/>
                </a:solidFill>
              </a:rPr>
              <a:t> капсул </a:t>
            </a:r>
            <a:r>
              <a:rPr lang="ru-RU" sz="2000" dirty="0" err="1" smtClean="0">
                <a:solidFill>
                  <a:schemeClr val="bg1"/>
                </a:solidFill>
              </a:rPr>
              <a:t>вперше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запропонований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голландською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фірмою</a:t>
            </a:r>
            <a:r>
              <a:rPr lang="ru-RU" sz="2000" dirty="0" smtClean="0">
                <a:solidFill>
                  <a:schemeClr val="bg1"/>
                </a:solidFill>
              </a:rPr>
              <a:t> «</a:t>
            </a:r>
            <a:r>
              <a:rPr lang="en-US" sz="2000" dirty="0" err="1" smtClean="0">
                <a:solidFill>
                  <a:schemeClr val="bg1"/>
                </a:solidFill>
              </a:rPr>
              <a:t>Globex</a:t>
            </a:r>
            <a:r>
              <a:rPr lang="en-US" sz="2000" dirty="0" smtClean="0">
                <a:solidFill>
                  <a:schemeClr val="bg1"/>
                </a:solidFill>
              </a:rPr>
              <a:t>» ( «</a:t>
            </a:r>
            <a:r>
              <a:rPr lang="ru-RU" sz="2000" dirty="0" err="1" smtClean="0">
                <a:solidFill>
                  <a:schemeClr val="bg1"/>
                </a:solidFill>
              </a:rPr>
              <a:t>Глобекс</a:t>
            </a:r>
            <a:r>
              <a:rPr lang="ru-RU" sz="2000" dirty="0" smtClean="0">
                <a:solidFill>
                  <a:schemeClr val="bg1"/>
                </a:solidFill>
              </a:rPr>
              <a:t>»).  Цей метод </a:t>
            </a:r>
            <a:r>
              <a:rPr lang="ru-RU" sz="2000" dirty="0" err="1" smtClean="0">
                <a:solidFill>
                  <a:schemeClr val="bg1"/>
                </a:solidFill>
              </a:rPr>
              <a:t>заснований</a:t>
            </a:r>
            <a:r>
              <a:rPr lang="ru-RU" sz="2000" dirty="0" smtClean="0">
                <a:solidFill>
                  <a:schemeClr val="bg1"/>
                </a:solidFill>
              </a:rPr>
              <a:t> на </a:t>
            </a:r>
            <a:r>
              <a:rPr lang="ru-RU" sz="2000" dirty="0" err="1" smtClean="0">
                <a:solidFill>
                  <a:schemeClr val="bg1"/>
                </a:solidFill>
              </a:rPr>
              <a:t>явищі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утворення</a:t>
            </a:r>
            <a:r>
              <a:rPr lang="ru-RU" sz="2000" dirty="0" smtClean="0">
                <a:solidFill>
                  <a:schemeClr val="bg1"/>
                </a:solidFill>
              </a:rPr>
              <a:t> желатиновой </a:t>
            </a:r>
            <a:r>
              <a:rPr lang="ru-RU" sz="2000" dirty="0" err="1" smtClean="0">
                <a:solidFill>
                  <a:schemeClr val="bg1"/>
                </a:solidFill>
              </a:rPr>
              <a:t>краплі</a:t>
            </a:r>
            <a:r>
              <a:rPr lang="ru-RU" sz="2000" dirty="0" smtClean="0">
                <a:solidFill>
                  <a:schemeClr val="bg1"/>
                </a:solidFill>
              </a:rPr>
              <a:t> з </a:t>
            </a:r>
            <a:r>
              <a:rPr lang="ru-RU" sz="2000" dirty="0" err="1" smtClean="0">
                <a:solidFill>
                  <a:schemeClr val="bg1"/>
                </a:solidFill>
              </a:rPr>
              <a:t>одночасним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включенням</a:t>
            </a:r>
            <a:r>
              <a:rPr lang="ru-RU" sz="2000" dirty="0" smtClean="0">
                <a:solidFill>
                  <a:schemeClr val="bg1"/>
                </a:solidFill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</a:rPr>
              <a:t>неї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рідкої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лікарської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що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досягається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застосуванням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двох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концентричних</a:t>
            </a:r>
            <a:r>
              <a:rPr lang="ru-RU" sz="2000" dirty="0" smtClean="0">
                <a:solidFill>
                  <a:schemeClr val="bg1"/>
                </a:solidFill>
              </a:rPr>
              <a:t> форсунок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47667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bg1"/>
                </a:solidFill>
              </a:rPr>
              <a:t>МЕТОД ПРЕСУВАННЯ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16_04_fig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429000"/>
            <a:ext cx="6063580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1052736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err="1" smtClean="0">
                <a:solidFill>
                  <a:schemeClr val="bg1"/>
                </a:solidFill>
              </a:rPr>
              <a:t>Початкові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конструкції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складалися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матриць</a:t>
            </a:r>
            <a:r>
              <a:rPr lang="ru-RU" i="1" dirty="0" smtClean="0">
                <a:solidFill>
                  <a:schemeClr val="bg1"/>
                </a:solidFill>
              </a:rPr>
              <a:t>, </a:t>
            </a:r>
            <a:r>
              <a:rPr lang="ru-RU" i="1" dirty="0" err="1" smtClean="0">
                <a:solidFill>
                  <a:schemeClr val="bg1"/>
                </a:solidFill>
              </a:rPr>
              <a:t>що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відповідають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половині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капсули</a:t>
            </a:r>
            <a:r>
              <a:rPr lang="ru-RU" i="1" dirty="0" smtClean="0">
                <a:solidFill>
                  <a:schemeClr val="bg1"/>
                </a:solidFill>
              </a:rPr>
              <a:t>.  </a:t>
            </a:r>
            <a:r>
              <a:rPr lang="ru-RU" i="1" dirty="0" err="1" smtClean="0">
                <a:solidFill>
                  <a:schemeClr val="bg1"/>
                </a:solidFill>
              </a:rPr>
              <a:t>Готову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стрічку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поміщали</a:t>
            </a:r>
            <a:r>
              <a:rPr lang="ru-RU" i="1" dirty="0" smtClean="0">
                <a:solidFill>
                  <a:schemeClr val="bg1"/>
                </a:solidFill>
              </a:rPr>
              <a:t> на </a:t>
            </a:r>
            <a:r>
              <a:rPr lang="ru-RU" i="1" dirty="0" err="1" smtClean="0">
                <a:solidFill>
                  <a:schemeClr val="bg1"/>
                </a:solidFill>
              </a:rPr>
              <a:t>нагріту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матрицю</a:t>
            </a:r>
            <a:r>
              <a:rPr lang="ru-RU" i="1" dirty="0" smtClean="0">
                <a:solidFill>
                  <a:schemeClr val="bg1"/>
                </a:solidFill>
              </a:rPr>
              <a:t>.  </a:t>
            </a:r>
            <a:r>
              <a:rPr lang="ru-RU" i="1" dirty="0" err="1" smtClean="0">
                <a:solidFill>
                  <a:schemeClr val="bg1"/>
                </a:solidFill>
              </a:rPr>
              <a:t>Стрічка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злегка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подплавляет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вистилає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поглиблення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матриці</a:t>
            </a:r>
            <a:r>
              <a:rPr lang="ru-RU" i="1" dirty="0" smtClean="0">
                <a:solidFill>
                  <a:schemeClr val="bg1"/>
                </a:solidFill>
              </a:rPr>
              <a:t>, в яке </a:t>
            </a:r>
            <a:r>
              <a:rPr lang="ru-RU" i="1" dirty="0" err="1" smtClean="0">
                <a:solidFill>
                  <a:schemeClr val="bg1"/>
                </a:solidFill>
              </a:rPr>
              <a:t>надходило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лікарська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речовина</a:t>
            </a:r>
            <a:r>
              <a:rPr lang="ru-RU" i="1" dirty="0" smtClean="0">
                <a:solidFill>
                  <a:schemeClr val="bg1"/>
                </a:solidFill>
              </a:rPr>
              <a:t>.  </a:t>
            </a:r>
            <a:r>
              <a:rPr lang="ru-RU" i="1" dirty="0" err="1" smtClean="0">
                <a:solidFill>
                  <a:schemeClr val="bg1"/>
                </a:solidFill>
              </a:rPr>
              <a:t>Зверху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містилася</a:t>
            </a:r>
            <a:r>
              <a:rPr lang="ru-RU" i="1" dirty="0" smtClean="0">
                <a:solidFill>
                  <a:schemeClr val="bg1"/>
                </a:solidFill>
              </a:rPr>
              <a:t> друга </a:t>
            </a:r>
            <a:r>
              <a:rPr lang="ru-RU" i="1" dirty="0" err="1" smtClean="0">
                <a:solidFill>
                  <a:schemeClr val="bg1"/>
                </a:solidFill>
              </a:rPr>
              <a:t>желатинові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стрічка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накривалася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верхньої</a:t>
            </a:r>
            <a:r>
              <a:rPr lang="ru-RU" i="1" dirty="0" smtClean="0">
                <a:solidFill>
                  <a:schemeClr val="bg1"/>
                </a:solidFill>
              </a:rPr>
              <a:t> матрицею.  </a:t>
            </a:r>
            <a:r>
              <a:rPr lang="ru-RU" i="1" dirty="0" err="1" smtClean="0">
                <a:solidFill>
                  <a:schemeClr val="bg1"/>
                </a:solidFill>
              </a:rPr>
              <a:t>Обидві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матриці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з'єднували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поміщали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під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прес</a:t>
            </a:r>
            <a:r>
              <a:rPr lang="ru-RU" i="1" dirty="0" smtClean="0">
                <a:solidFill>
                  <a:schemeClr val="bg1"/>
                </a:solidFill>
              </a:rPr>
              <a:t>, де </a:t>
            </a:r>
            <a:r>
              <a:rPr lang="ru-RU" i="1" dirty="0" err="1" smtClean="0">
                <a:solidFill>
                  <a:schemeClr val="bg1"/>
                </a:solidFill>
              </a:rPr>
              <a:t>формувалися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капсули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зі</a:t>
            </a:r>
            <a:r>
              <a:rPr lang="ru-RU" i="1" dirty="0" smtClean="0">
                <a:solidFill>
                  <a:schemeClr val="bg1"/>
                </a:solidFill>
              </a:rPr>
              <a:t> швом по периметру.  </a:t>
            </a:r>
            <a:r>
              <a:rPr lang="ru-RU" i="1" dirty="0" err="1" smtClean="0">
                <a:solidFill>
                  <a:schemeClr val="bg1"/>
                </a:solidFill>
              </a:rPr>
              <a:t>Однак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такі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машини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мали</a:t>
            </a:r>
            <a:r>
              <a:rPr lang="ru-RU" i="1" dirty="0" smtClean="0">
                <a:solidFill>
                  <a:schemeClr val="bg1"/>
                </a:solidFill>
              </a:rPr>
              <a:t> ряд </a:t>
            </a:r>
            <a:r>
              <a:rPr lang="ru-RU" i="1" dirty="0" err="1" smtClean="0">
                <a:solidFill>
                  <a:schemeClr val="bg1"/>
                </a:solidFill>
              </a:rPr>
              <a:t>недоліків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і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були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малопродуктивними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80728"/>
            <a:ext cx="8244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1"/>
                </a:solidFill>
              </a:rPr>
              <a:t>Тверді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желатинові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призначені</a:t>
            </a:r>
            <a:r>
              <a:rPr lang="ru-RU" dirty="0" smtClean="0">
                <a:solidFill>
                  <a:schemeClr val="bg1"/>
                </a:solidFill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</a:rPr>
              <a:t>дозування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сипких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порошкоподібних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гранульованих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мікрогранулірованних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речовин</a:t>
            </a:r>
            <a:r>
              <a:rPr lang="ru-RU" dirty="0" smtClean="0">
                <a:solidFill>
                  <a:schemeClr val="bg1"/>
                </a:solidFill>
              </a:rPr>
              <a:t>.  Вони </a:t>
            </a:r>
            <a:r>
              <a:rPr lang="ru-RU" dirty="0" err="1" smtClean="0">
                <a:solidFill>
                  <a:schemeClr val="bg1"/>
                </a:solidFill>
              </a:rPr>
              <a:t>мають</a:t>
            </a:r>
            <a:r>
              <a:rPr lang="ru-RU" dirty="0" smtClean="0">
                <a:solidFill>
                  <a:schemeClr val="bg1"/>
                </a:solidFill>
              </a:rPr>
              <a:t> форму </a:t>
            </a:r>
            <a:r>
              <a:rPr lang="ru-RU" dirty="0" err="1" smtClean="0">
                <a:solidFill>
                  <a:schemeClr val="bg1"/>
                </a:solidFill>
              </a:rPr>
              <a:t>циліндра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напівсферичними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кінцями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складаються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двох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частин</a:t>
            </a:r>
            <a:r>
              <a:rPr lang="ru-RU" dirty="0" smtClean="0">
                <a:solidFill>
                  <a:schemeClr val="bg1"/>
                </a:solidFill>
              </a:rPr>
              <a:t> - корпусу (</a:t>
            </a:r>
            <a:r>
              <a:rPr lang="ru-RU" dirty="0" err="1" smtClean="0">
                <a:solidFill>
                  <a:schemeClr val="bg1"/>
                </a:solidFill>
              </a:rPr>
              <a:t>тіла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кришечки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які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повинні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вільно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входити</a:t>
            </a:r>
            <a:r>
              <a:rPr lang="ru-RU" dirty="0" smtClean="0">
                <a:solidFill>
                  <a:schemeClr val="bg1"/>
                </a:solidFill>
              </a:rPr>
              <a:t> одна в </a:t>
            </a:r>
            <a:r>
              <a:rPr lang="ru-RU" dirty="0" err="1" smtClean="0">
                <a:solidFill>
                  <a:schemeClr val="bg1"/>
                </a:solidFill>
              </a:rPr>
              <a:t>іншу</a:t>
            </a:r>
            <a:r>
              <a:rPr lang="ru-RU" dirty="0" smtClean="0">
                <a:solidFill>
                  <a:schemeClr val="bg1"/>
                </a:solidFill>
              </a:rPr>
              <a:t>, не </a:t>
            </a:r>
            <a:r>
              <a:rPr lang="ru-RU" dirty="0" err="1" smtClean="0">
                <a:solidFill>
                  <a:schemeClr val="bg1"/>
                </a:solidFill>
              </a:rPr>
              <a:t>утворюють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зазорів</a:t>
            </a:r>
            <a:r>
              <a:rPr lang="ru-RU" dirty="0" smtClean="0">
                <a:solidFill>
                  <a:schemeClr val="bg1"/>
                </a:solidFill>
              </a:rPr>
              <a:t>.  Для </a:t>
            </a:r>
            <a:r>
              <a:rPr lang="ru-RU" dirty="0" err="1" smtClean="0">
                <a:solidFill>
                  <a:schemeClr val="bg1"/>
                </a:solidFill>
              </a:rPr>
              <a:t>забезпечення</a:t>
            </a:r>
            <a:r>
              <a:rPr lang="ru-RU" dirty="0" smtClean="0">
                <a:solidFill>
                  <a:schemeClr val="bg1"/>
                </a:solidFill>
              </a:rPr>
              <a:t> «замка» вони </a:t>
            </a:r>
            <a:r>
              <a:rPr lang="ru-RU" dirty="0" err="1" smtClean="0">
                <a:solidFill>
                  <a:schemeClr val="bg1"/>
                </a:solidFill>
              </a:rPr>
              <a:t>можуть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спеціальні</a:t>
            </a:r>
            <a:r>
              <a:rPr lang="ru-RU" dirty="0" smtClean="0">
                <a:solidFill>
                  <a:schemeClr val="bg1"/>
                </a:solidFill>
              </a:rPr>
              <a:t> канавки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виступи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260648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ТВЕРДІ ЖЕЛАТИНОВІ КАПСУЛИ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16_05_fig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924944"/>
            <a:ext cx="4371975" cy="24200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5229200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 – STANDARD; 2 – SNAP-FIT™; 3 – CONI-SNAP™;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4 – CONI-SNAP™ (</a:t>
            </a:r>
            <a:r>
              <a:rPr lang="ru-RU" dirty="0">
                <a:solidFill>
                  <a:schemeClr val="bg1"/>
                </a:solidFill>
              </a:rPr>
              <a:t>с дополнительными 4 ямочками); 5 – </a:t>
            </a:r>
            <a:r>
              <a:rPr lang="en-US" dirty="0">
                <a:solidFill>
                  <a:schemeClr val="bg1"/>
                </a:solidFill>
              </a:rPr>
              <a:t>CONI-SNAP SUPRO</a:t>
            </a:r>
            <a:r>
              <a:rPr lang="en-US" dirty="0"/>
              <a:t>™</a:t>
            </a: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548681"/>
            <a:ext cx="7164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</a:rPr>
              <a:t>Стадії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процеса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наповнення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твердих</a:t>
            </a:r>
            <a:r>
              <a:rPr lang="ru-RU" sz="2400" b="1" dirty="0">
                <a:solidFill>
                  <a:schemeClr val="bg1"/>
                </a:solidFill>
              </a:rPr>
              <a:t> </a:t>
            </a:r>
            <a:r>
              <a:rPr lang="ru-RU" sz="2400" b="1" dirty="0" err="1" smtClean="0">
                <a:solidFill>
                  <a:schemeClr val="bg1"/>
                </a:solidFill>
              </a:rPr>
              <a:t>желатинових</a:t>
            </a:r>
            <a:r>
              <a:rPr lang="ru-RU" sz="2400" b="1" dirty="0">
                <a:solidFill>
                  <a:schemeClr val="bg1"/>
                </a:solidFill>
              </a:rPr>
              <a:t> капсул</a:t>
            </a:r>
          </a:p>
        </p:txBody>
      </p:sp>
      <p:pic>
        <p:nvPicPr>
          <p:cNvPr id="4" name="Рисунок 3" descr="16_06_fig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988840"/>
            <a:ext cx="35052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76056" y="1916832"/>
            <a:ext cx="38164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i="1" dirty="0" err="1" smtClean="0">
                <a:solidFill>
                  <a:schemeClr val="bg1"/>
                </a:solidFill>
              </a:rPr>
              <a:t>Орієнтування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порожніх</a:t>
            </a:r>
            <a:r>
              <a:rPr lang="ru-RU" sz="2000" i="1" dirty="0" smtClean="0">
                <a:solidFill>
                  <a:schemeClr val="bg1"/>
                </a:solidFill>
              </a:rPr>
              <a:t> капсул.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Поділ</a:t>
            </a:r>
            <a:r>
              <a:rPr lang="ru-RU" sz="2000" i="1" dirty="0" smtClean="0">
                <a:solidFill>
                  <a:schemeClr val="bg1"/>
                </a:solidFill>
              </a:rPr>
              <a:t> (</a:t>
            </a:r>
            <a:r>
              <a:rPr lang="ru-RU" sz="2000" i="1" dirty="0" err="1" smtClean="0">
                <a:solidFill>
                  <a:schemeClr val="bg1"/>
                </a:solidFill>
              </a:rPr>
              <a:t>розтин</a:t>
            </a:r>
            <a:r>
              <a:rPr lang="ru-RU" sz="2000" i="1" dirty="0" smtClean="0">
                <a:solidFill>
                  <a:schemeClr val="bg1"/>
                </a:solidFill>
              </a:rPr>
              <a:t>) </a:t>
            </a:r>
            <a:r>
              <a:rPr lang="ru-RU" sz="2000" i="1" dirty="0" err="1" smtClean="0">
                <a:solidFill>
                  <a:schemeClr val="bg1"/>
                </a:solidFill>
              </a:rPr>
              <a:t>порожніх</a:t>
            </a:r>
            <a:r>
              <a:rPr lang="ru-RU" sz="2000" i="1" dirty="0" smtClean="0">
                <a:solidFill>
                  <a:schemeClr val="bg1"/>
                </a:solidFill>
              </a:rPr>
              <a:t> капсул.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Наповнення</a:t>
            </a:r>
            <a:r>
              <a:rPr lang="ru-RU" sz="2000" i="1" dirty="0" smtClean="0">
                <a:solidFill>
                  <a:schemeClr val="bg1"/>
                </a:solidFill>
              </a:rPr>
              <a:t> корпусу </a:t>
            </a:r>
            <a:r>
              <a:rPr lang="ru-RU" sz="2000" i="1" dirty="0" err="1" smtClean="0">
                <a:solidFill>
                  <a:schemeClr val="bg1"/>
                </a:solidFill>
              </a:rPr>
              <a:t>капсули</a:t>
            </a:r>
            <a:r>
              <a:rPr lang="ru-RU" sz="2000" i="1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З'єднання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закриття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тіла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кришечки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капсули</a:t>
            </a:r>
            <a:r>
              <a:rPr lang="ru-RU" sz="2000" i="1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Викид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наповнених</a:t>
            </a:r>
            <a:r>
              <a:rPr lang="ru-RU" sz="2000" i="1" dirty="0" smtClean="0">
                <a:solidFill>
                  <a:schemeClr val="bg1"/>
                </a:solidFill>
              </a:rPr>
              <a:t> капсул.</a:t>
            </a:r>
            <a:endParaRPr lang="ru-RU" sz="2000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522920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1"/>
                </a:solidFill>
              </a:rPr>
              <a:t>Якщо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необхідно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поліпшити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сипучі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властивості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наповнювача</a:t>
            </a:r>
            <a:r>
              <a:rPr lang="ru-RU" dirty="0" smtClean="0">
                <a:solidFill>
                  <a:schemeClr val="bg1"/>
                </a:solidFill>
              </a:rPr>
              <a:t>, то </a:t>
            </a:r>
            <a:r>
              <a:rPr lang="ru-RU" dirty="0" err="1" smtClean="0">
                <a:solidFill>
                  <a:schemeClr val="bg1"/>
                </a:solidFill>
              </a:rPr>
              <a:t>додають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ковзаючі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допоміжні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речовини</a:t>
            </a:r>
            <a:r>
              <a:rPr lang="ru-RU" dirty="0" smtClean="0">
                <a:solidFill>
                  <a:schemeClr val="bg1"/>
                </a:solidFill>
              </a:rPr>
              <a:t>.  </a:t>
            </a:r>
            <a:r>
              <a:rPr lang="ru-RU" dirty="0" err="1" smtClean="0">
                <a:solidFill>
                  <a:schemeClr val="bg1"/>
                </a:solidFill>
              </a:rPr>
              <a:t>Наприклад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введення</a:t>
            </a:r>
            <a:r>
              <a:rPr lang="ru-RU" dirty="0" smtClean="0">
                <a:solidFill>
                  <a:schemeClr val="bg1"/>
                </a:solidFill>
              </a:rPr>
              <a:t> 0,1-0,3% </a:t>
            </a:r>
            <a:r>
              <a:rPr lang="ru-RU" dirty="0" err="1" smtClean="0">
                <a:solidFill>
                  <a:schemeClr val="bg1"/>
                </a:solidFill>
              </a:rPr>
              <a:t>аеросилу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або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магнію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стеарату</a:t>
            </a:r>
            <a:r>
              <a:rPr lang="ru-RU" dirty="0" smtClean="0">
                <a:solidFill>
                  <a:schemeClr val="bg1"/>
                </a:solidFill>
              </a:rPr>
              <a:t> разом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> 0,5-1,0% тальку </a:t>
            </a:r>
            <a:r>
              <a:rPr lang="ru-RU" dirty="0" err="1" smtClean="0">
                <a:solidFill>
                  <a:schemeClr val="bg1"/>
                </a:solidFill>
              </a:rPr>
              <a:t>може</a:t>
            </a:r>
            <a:r>
              <a:rPr lang="ru-RU" dirty="0" smtClean="0">
                <a:solidFill>
                  <a:schemeClr val="bg1"/>
                </a:solidFill>
              </a:rPr>
              <a:t> бути </a:t>
            </a:r>
            <a:r>
              <a:rPr lang="ru-RU" dirty="0" err="1" smtClean="0">
                <a:solidFill>
                  <a:schemeClr val="bg1"/>
                </a:solidFill>
              </a:rPr>
              <a:t>достатнім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404664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</a:rPr>
              <a:t>Методи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інкапсулювання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916832"/>
            <a:ext cx="3312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Наповнення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вдавлюванням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16_06_fig0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268760"/>
            <a:ext cx="3228975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788024" y="4581128"/>
            <a:ext cx="3387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Дисковий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>
                <a:solidFill>
                  <a:schemeClr val="bg1"/>
                </a:solidFill>
              </a:rPr>
              <a:t>метод </a:t>
            </a:r>
            <a:r>
              <a:rPr lang="ru-RU" b="1" i="1" dirty="0" err="1" smtClean="0">
                <a:solidFill>
                  <a:schemeClr val="bg1"/>
                </a:solidFill>
              </a:rPr>
              <a:t>дозування</a:t>
            </a:r>
            <a:r>
              <a:rPr lang="ru-RU" b="1" dirty="0" smtClean="0"/>
              <a:t>.</a:t>
            </a:r>
            <a:endParaRPr lang="ru-RU" dirty="0"/>
          </a:p>
        </p:txBody>
      </p:sp>
      <p:pic>
        <p:nvPicPr>
          <p:cNvPr id="7" name="Рисунок 6" descr="16_06_fig04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717032"/>
            <a:ext cx="3168352" cy="2486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836712"/>
            <a:ext cx="4007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Метод 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подвійного</a:t>
            </a:r>
            <a:r>
              <a:rPr lang="ru-RU" b="1" i="1" dirty="0" smtClean="0">
                <a:solidFill>
                  <a:schemeClr val="bg1"/>
                </a:solidFill>
              </a:rPr>
              <a:t>  </a:t>
            </a:r>
            <a:r>
              <a:rPr lang="ru-RU" b="1" i="1" dirty="0" err="1" smtClean="0">
                <a:solidFill>
                  <a:schemeClr val="bg1"/>
                </a:solidFill>
              </a:rPr>
              <a:t>скользування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16_06_fig0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412776"/>
            <a:ext cx="5495925" cy="2847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580112" y="4869160"/>
            <a:ext cx="3141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Метод </a:t>
            </a:r>
            <a:r>
              <a:rPr lang="ru-RU" b="1" i="1" dirty="0" err="1" smtClean="0">
                <a:solidFill>
                  <a:schemeClr val="bg1"/>
                </a:solidFill>
              </a:rPr>
              <a:t>дозованих</a:t>
            </a:r>
            <a:r>
              <a:rPr lang="ru-RU" b="1" i="1" dirty="0" smtClean="0">
                <a:solidFill>
                  <a:schemeClr val="bg1"/>
                </a:solidFill>
              </a:rPr>
              <a:t> трубок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16_06_fig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581128"/>
            <a:ext cx="3936029" cy="1971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3728" y="332656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cs typeface="BrowalliaUPC" pitchFamily="34" charset="-34"/>
              </a:rPr>
              <a:t>Контроль  </a:t>
            </a:r>
            <a:r>
              <a:rPr lang="ru-RU" sz="2800" b="1" dirty="0" err="1" smtClean="0">
                <a:solidFill>
                  <a:schemeClr val="bg1"/>
                </a:solidFill>
                <a:cs typeface="BrowalliaUPC" pitchFamily="34" charset="-34"/>
              </a:rPr>
              <a:t>якості</a:t>
            </a:r>
            <a:endParaRPr lang="ru-RU" sz="2800" b="1" dirty="0">
              <a:solidFill>
                <a:schemeClr val="bg1"/>
              </a:solidFill>
              <a:cs typeface="BrowalliaUPC" pitchFamily="34" charset="-34"/>
            </a:endParaRPr>
          </a:p>
        </p:txBody>
      </p:sp>
      <p:pic>
        <p:nvPicPr>
          <p:cNvPr id="4" name="Рисунок 3" descr="Без названия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737048"/>
            <a:ext cx="6192688" cy="4120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43608" y="836712"/>
            <a:ext cx="81003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Визначення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середньої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маси</a:t>
            </a:r>
            <a:r>
              <a:rPr lang="ru-RU" dirty="0" smtClean="0">
                <a:solidFill>
                  <a:schemeClr val="bg1"/>
                </a:solidFill>
              </a:rPr>
              <a:t>.  </a:t>
            </a:r>
            <a:r>
              <a:rPr lang="ru-RU" dirty="0" err="1" smtClean="0">
                <a:solidFill>
                  <a:schemeClr val="bg1"/>
                </a:solidFill>
              </a:rPr>
              <a:t>Зважують</a:t>
            </a:r>
            <a:r>
              <a:rPr lang="ru-RU" dirty="0" smtClean="0">
                <a:solidFill>
                  <a:schemeClr val="bg1"/>
                </a:solidFill>
              </a:rPr>
              <a:t> 20 </a:t>
            </a:r>
            <a:r>
              <a:rPr lang="ru-RU" dirty="0" err="1" smtClean="0">
                <a:solidFill>
                  <a:schemeClr val="bg1"/>
                </a:solidFill>
              </a:rPr>
              <a:t>нерозітнутих</a:t>
            </a:r>
            <a:r>
              <a:rPr lang="ru-RU" dirty="0" smtClean="0">
                <a:solidFill>
                  <a:schemeClr val="bg1"/>
                </a:solidFill>
              </a:rPr>
              <a:t> капсул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визначають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їх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середню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масу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потім</a:t>
            </a:r>
            <a:r>
              <a:rPr lang="ru-RU" dirty="0" smtClean="0">
                <a:solidFill>
                  <a:schemeClr val="bg1"/>
                </a:solidFill>
              </a:rPr>
              <a:t> - </a:t>
            </a:r>
            <a:r>
              <a:rPr lang="ru-RU" dirty="0" err="1" smtClean="0">
                <a:solidFill>
                  <a:schemeClr val="bg1"/>
                </a:solidFill>
              </a:rPr>
              <a:t>кожну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окремо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порівнюють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масу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кожної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середньою</a:t>
            </a:r>
            <a:r>
              <a:rPr lang="ru-RU" dirty="0" smtClean="0">
                <a:solidFill>
                  <a:schemeClr val="bg1"/>
                </a:solidFill>
              </a:rPr>
              <a:t>.  </a:t>
            </a:r>
            <a:r>
              <a:rPr lang="ru-RU" dirty="0" err="1" smtClean="0">
                <a:solidFill>
                  <a:schemeClr val="bg1"/>
                </a:solidFill>
              </a:rPr>
              <a:t>Відхилення</a:t>
            </a:r>
            <a:r>
              <a:rPr lang="ru-RU" dirty="0" smtClean="0">
                <a:solidFill>
                  <a:schemeClr val="bg1"/>
                </a:solidFill>
              </a:rPr>
              <a:t> не повинно </a:t>
            </a:r>
            <a:r>
              <a:rPr lang="ru-RU" dirty="0" err="1" smtClean="0">
                <a:solidFill>
                  <a:schemeClr val="bg1"/>
                </a:solidFill>
              </a:rPr>
              <a:t>перевищувати</a:t>
            </a:r>
            <a:r>
              <a:rPr lang="ru-RU" dirty="0" smtClean="0">
                <a:solidFill>
                  <a:schemeClr val="bg1"/>
                </a:solidFill>
              </a:rPr>
              <a:t> ± 10%.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Визначення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однорідності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дозування</a:t>
            </a:r>
            <a:r>
              <a:rPr lang="ru-RU" dirty="0" smtClean="0">
                <a:solidFill>
                  <a:schemeClr val="bg1"/>
                </a:solidFill>
              </a:rPr>
              <a:t>.  При </a:t>
            </a:r>
            <a:r>
              <a:rPr lang="ru-RU" dirty="0" err="1" smtClean="0">
                <a:solidFill>
                  <a:schemeClr val="bg1"/>
                </a:solidFill>
              </a:rPr>
              <a:t>утриманні</a:t>
            </a:r>
            <a:r>
              <a:rPr lang="ru-RU" dirty="0" smtClean="0">
                <a:solidFill>
                  <a:schemeClr val="bg1"/>
                </a:solidFill>
              </a:rPr>
              <a:t> в </a:t>
            </a:r>
            <a:r>
              <a:rPr lang="ru-RU" dirty="0" err="1" smtClean="0">
                <a:solidFill>
                  <a:schemeClr val="bg1"/>
                </a:solidFill>
              </a:rPr>
              <a:t>капсулі</a:t>
            </a:r>
            <a:r>
              <a:rPr lang="ru-RU" dirty="0" smtClean="0">
                <a:solidFill>
                  <a:schemeClr val="bg1"/>
                </a:solidFill>
              </a:rPr>
              <a:t> 0,05 г </a:t>
            </a:r>
            <a:r>
              <a:rPr lang="ru-RU" dirty="0" err="1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менш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лікарської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речовини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випробування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проводять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відповідно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статті</a:t>
            </a:r>
            <a:r>
              <a:rPr lang="ru-RU" dirty="0" smtClean="0">
                <a:solidFill>
                  <a:schemeClr val="bg1"/>
                </a:solidFill>
              </a:rPr>
              <a:t> «Таблетки», </a:t>
            </a:r>
            <a:r>
              <a:rPr lang="ru-RU" dirty="0" err="1" smtClean="0">
                <a:solidFill>
                  <a:schemeClr val="bg1"/>
                </a:solidFill>
              </a:rPr>
              <a:t>якщо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немає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інших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вказівок</a:t>
            </a:r>
            <a:r>
              <a:rPr lang="ru-RU" dirty="0" smtClean="0">
                <a:solidFill>
                  <a:schemeClr val="bg1"/>
                </a:solidFill>
              </a:rPr>
              <a:t> у </a:t>
            </a:r>
            <a:r>
              <a:rPr lang="ru-RU" dirty="0" err="1" smtClean="0">
                <a:solidFill>
                  <a:schemeClr val="bg1"/>
                </a:solidFill>
              </a:rPr>
              <a:t>приватних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статтях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Визначення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розпадання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розчинення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проводять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також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згідно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зі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статтею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«Таблетки».  </a:t>
            </a:r>
            <a:r>
              <a:rPr lang="ru-RU" dirty="0" err="1" smtClean="0">
                <a:solidFill>
                  <a:schemeClr val="bg1"/>
                </a:solidFill>
              </a:rPr>
              <a:t>Якщо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немає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інших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вказівок</a:t>
            </a:r>
            <a:r>
              <a:rPr lang="ru-RU" dirty="0" smtClean="0">
                <a:solidFill>
                  <a:schemeClr val="bg1"/>
                </a:solidFill>
              </a:rPr>
              <a:t> у </a:t>
            </a:r>
            <a:r>
              <a:rPr lang="ru-RU" dirty="0" err="1" smtClean="0">
                <a:solidFill>
                  <a:schemeClr val="bg1"/>
                </a:solidFill>
              </a:rPr>
              <a:t>приватних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статтях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повинні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розпадатися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або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розчинятися</a:t>
            </a:r>
            <a:r>
              <a:rPr lang="ru-RU" dirty="0" smtClean="0">
                <a:solidFill>
                  <a:schemeClr val="bg1"/>
                </a:solidFill>
              </a:rPr>
              <a:t> в </a:t>
            </a:r>
            <a:r>
              <a:rPr lang="ru-RU" dirty="0" err="1" smtClean="0">
                <a:solidFill>
                  <a:schemeClr val="bg1"/>
                </a:solidFill>
              </a:rPr>
              <a:t>шлунково-кишковому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тракті</a:t>
            </a:r>
            <a:r>
              <a:rPr lang="ru-RU" dirty="0" smtClean="0">
                <a:solidFill>
                  <a:schemeClr val="bg1"/>
                </a:solidFill>
              </a:rPr>
              <a:t> не </a:t>
            </a:r>
            <a:r>
              <a:rPr lang="ru-RU" dirty="0" err="1" smtClean="0">
                <a:solidFill>
                  <a:schemeClr val="bg1"/>
                </a:solidFill>
              </a:rPr>
              <a:t>довше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ніж</a:t>
            </a:r>
            <a:r>
              <a:rPr lang="ru-RU" dirty="0" smtClean="0">
                <a:solidFill>
                  <a:schemeClr val="bg1"/>
                </a:solidFill>
              </a:rPr>
              <a:t> 20 </a:t>
            </a:r>
            <a:r>
              <a:rPr lang="ru-RU" dirty="0" err="1" smtClean="0">
                <a:solidFill>
                  <a:schemeClr val="bg1"/>
                </a:solidFill>
              </a:rPr>
              <a:t>хвилин</a:t>
            </a:r>
            <a:r>
              <a:rPr lang="ru-RU" dirty="0" smtClean="0">
                <a:solidFill>
                  <a:schemeClr val="bg1"/>
                </a:solidFill>
              </a:rPr>
              <a:t>.  </a:t>
            </a:r>
            <a:r>
              <a:rPr lang="ru-RU" dirty="0" err="1" smtClean="0">
                <a:solidFill>
                  <a:schemeClr val="bg1"/>
                </a:solidFill>
              </a:rPr>
              <a:t>Серія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вважається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задовільною</a:t>
            </a:r>
            <a:r>
              <a:rPr lang="ru-RU" dirty="0" smtClean="0">
                <a:solidFill>
                  <a:schemeClr val="bg1"/>
                </a:solidFill>
              </a:rPr>
              <a:t> при </a:t>
            </a:r>
            <a:r>
              <a:rPr lang="ru-RU" dirty="0" err="1" smtClean="0">
                <a:solidFill>
                  <a:schemeClr val="bg1"/>
                </a:solidFill>
              </a:rPr>
              <a:t>розчиненні</a:t>
            </a:r>
            <a:r>
              <a:rPr lang="ru-RU" dirty="0" smtClean="0">
                <a:solidFill>
                  <a:schemeClr val="bg1"/>
                </a:solidFill>
              </a:rPr>
              <a:t> у </a:t>
            </a:r>
            <a:r>
              <a:rPr lang="ru-RU" dirty="0" err="1" smtClean="0">
                <a:solidFill>
                  <a:schemeClr val="bg1"/>
                </a:solidFill>
              </a:rPr>
              <a:t>воді</a:t>
            </a:r>
            <a:r>
              <a:rPr lang="ru-RU" dirty="0" smtClean="0">
                <a:solidFill>
                  <a:schemeClr val="bg1"/>
                </a:solidFill>
              </a:rPr>
              <a:t> не </a:t>
            </a:r>
            <a:r>
              <a:rPr lang="ru-RU" dirty="0" err="1" smtClean="0">
                <a:solidFill>
                  <a:schemeClr val="bg1"/>
                </a:solidFill>
              </a:rPr>
              <a:t>менше</a:t>
            </a:r>
            <a:r>
              <a:rPr lang="ru-RU" dirty="0" smtClean="0">
                <a:solidFill>
                  <a:schemeClr val="bg1"/>
                </a:solidFill>
              </a:rPr>
              <a:t> 75% </a:t>
            </a:r>
            <a:r>
              <a:rPr lang="ru-RU" dirty="0" err="1" smtClean="0">
                <a:solidFill>
                  <a:schemeClr val="bg1"/>
                </a:solidFill>
              </a:rPr>
              <a:t>діючої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речовини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змісту</a:t>
            </a:r>
            <a:r>
              <a:rPr lang="ru-RU" dirty="0" smtClean="0">
                <a:solidFill>
                  <a:schemeClr val="bg1"/>
                </a:solidFill>
              </a:rPr>
              <a:t> в </a:t>
            </a:r>
            <a:r>
              <a:rPr lang="ru-RU" dirty="0" err="1" smtClean="0">
                <a:solidFill>
                  <a:schemeClr val="bg1"/>
                </a:solidFill>
              </a:rPr>
              <a:t>лікарській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формі</a:t>
            </a:r>
            <a:r>
              <a:rPr lang="ru-RU" dirty="0" smtClean="0">
                <a:solidFill>
                  <a:schemeClr val="bg1"/>
                </a:solidFill>
              </a:rPr>
              <a:t>) за 45 </a:t>
            </a:r>
            <a:r>
              <a:rPr lang="ru-RU" dirty="0" err="1" smtClean="0">
                <a:solidFill>
                  <a:schemeClr val="bg1"/>
                </a:solidFill>
              </a:rPr>
              <a:t>хвилин</a:t>
            </a:r>
            <a:r>
              <a:rPr lang="ru-RU" dirty="0" smtClean="0">
                <a:solidFill>
                  <a:schemeClr val="bg1"/>
                </a:solidFill>
              </a:rPr>
              <a:t>, при </a:t>
            </a:r>
            <a:r>
              <a:rPr lang="ru-RU" dirty="0" err="1" smtClean="0">
                <a:solidFill>
                  <a:schemeClr val="bg1"/>
                </a:solidFill>
              </a:rPr>
              <a:t>перемішуванні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швидкістю</a:t>
            </a:r>
            <a:r>
              <a:rPr lang="ru-RU" dirty="0" smtClean="0">
                <a:solidFill>
                  <a:schemeClr val="bg1"/>
                </a:solidFill>
              </a:rPr>
              <a:t> 100 об / </a:t>
            </a:r>
            <a:r>
              <a:rPr lang="ru-RU" dirty="0" err="1" smtClean="0">
                <a:solidFill>
                  <a:schemeClr val="bg1"/>
                </a:solidFill>
              </a:rPr>
              <a:t>хв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Упаковка. 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повинні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випускатися</a:t>
            </a:r>
            <a:r>
              <a:rPr lang="ru-RU" dirty="0" smtClean="0">
                <a:solidFill>
                  <a:schemeClr val="bg1"/>
                </a:solidFill>
              </a:rPr>
              <a:t> в </a:t>
            </a:r>
            <a:r>
              <a:rPr lang="ru-RU" dirty="0" err="1" smtClean="0">
                <a:solidFill>
                  <a:schemeClr val="bg1"/>
                </a:solidFill>
              </a:rPr>
              <a:t>щільно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закритій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упаковці</a:t>
            </a:r>
            <a:r>
              <a:rPr lang="ru-RU" dirty="0" smtClean="0">
                <a:solidFill>
                  <a:schemeClr val="bg1"/>
                </a:solidFill>
              </a:rPr>
              <a:t>, яка </a:t>
            </a:r>
            <a:r>
              <a:rPr lang="ru-RU" dirty="0" err="1" smtClean="0">
                <a:solidFill>
                  <a:schemeClr val="bg1"/>
                </a:solidFill>
              </a:rPr>
              <a:t>захищає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впливу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вологи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Зберігання</a:t>
            </a:r>
            <a:r>
              <a:rPr lang="ru-RU" b="1" dirty="0" smtClean="0">
                <a:solidFill>
                  <a:schemeClr val="bg1"/>
                </a:solidFill>
              </a:rPr>
              <a:t>.  </a:t>
            </a:r>
            <a:r>
              <a:rPr lang="ru-RU" dirty="0" err="1" smtClean="0">
                <a:solidFill>
                  <a:schemeClr val="bg1"/>
                </a:solidFill>
              </a:rPr>
              <a:t>Капсули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слід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зберігати</a:t>
            </a:r>
            <a:r>
              <a:rPr lang="ru-RU" dirty="0" smtClean="0">
                <a:solidFill>
                  <a:schemeClr val="bg1"/>
                </a:solidFill>
              </a:rPr>
              <a:t> в сухому, </a:t>
            </a:r>
            <a:r>
              <a:rPr lang="ru-RU" dirty="0" err="1" smtClean="0">
                <a:solidFill>
                  <a:schemeClr val="bg1"/>
                </a:solidFill>
              </a:rPr>
              <a:t>прохолодному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місці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відповідно</a:t>
            </a:r>
            <a:r>
              <a:rPr lang="ru-RU" dirty="0" smtClean="0">
                <a:solidFill>
                  <a:schemeClr val="bg1"/>
                </a:solidFill>
              </a:rPr>
              <a:t> до </a:t>
            </a:r>
            <a:r>
              <a:rPr lang="ru-RU" dirty="0" err="1" smtClean="0">
                <a:solidFill>
                  <a:schemeClr val="bg1"/>
                </a:solidFill>
              </a:rPr>
              <a:t>вказівки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нормативно-технічної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документації</a:t>
            </a:r>
            <a:r>
              <a:rPr lang="ru-RU" dirty="0" smtClean="0">
                <a:solidFill>
                  <a:schemeClr val="bg1"/>
                </a:solidFill>
              </a:rPr>
              <a:t> на препарат.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924944"/>
            <a:ext cx="8229600" cy="1219200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chemeClr val="bg1"/>
                </a:solidFill>
              </a:rPr>
              <a:t>  </a:t>
            </a:r>
            <a:r>
              <a:rPr lang="ru-RU" sz="9600" b="1" dirty="0" err="1" smtClean="0">
                <a:solidFill>
                  <a:schemeClr val="bg1"/>
                </a:solidFill>
              </a:rPr>
              <a:t>Дякую</a:t>
            </a:r>
            <a:r>
              <a:rPr lang="ru-RU" sz="9600" b="1" dirty="0" smtClean="0">
                <a:solidFill>
                  <a:schemeClr val="bg1"/>
                </a:solidFill>
              </a:rPr>
              <a:t> за            </a:t>
            </a:r>
            <a:r>
              <a:rPr lang="ru-RU" sz="9600" b="1" dirty="0" err="1" smtClean="0">
                <a:solidFill>
                  <a:schemeClr val="bg1"/>
                </a:solidFill>
              </a:rPr>
              <a:t>увагу</a:t>
            </a:r>
            <a:r>
              <a:rPr lang="ru-RU" sz="9600" b="1" dirty="0" smtClean="0">
                <a:solidFill>
                  <a:schemeClr val="bg1"/>
                </a:solidFill>
              </a:rPr>
              <a:t> ! </a:t>
            </a:r>
            <a:endParaRPr lang="ru-RU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214</TotalTime>
  <Words>1141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Aharoni</vt:lpstr>
      <vt:lpstr>Arial</vt:lpstr>
      <vt:lpstr>BrowalliaUPC</vt:lpstr>
      <vt:lpstr>Constantia</vt:lpstr>
      <vt:lpstr>Times New Roman</vt:lpstr>
      <vt:lpstr>Wingdings</vt:lpstr>
      <vt:lpstr>Wingdings 2</vt:lpstr>
      <vt:lpstr>Бумажная</vt:lpstr>
      <vt:lpstr>Виготовлення твердих лікарських форм згідно вимогам GMP (капсули в желатинової оболонці)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Дякую за            увагу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Изгототовление твердых лекарственных форм согласно требованиям GMP (капсулы в желатиновой оболочке)</dc:title>
  <dc:creator>RePack by SPecialiST</dc:creator>
  <cp:lastModifiedBy>Alyona Zamkovaya</cp:lastModifiedBy>
  <cp:revision>29</cp:revision>
  <dcterms:created xsi:type="dcterms:W3CDTF">2018-11-24T11:37:06Z</dcterms:created>
  <dcterms:modified xsi:type="dcterms:W3CDTF">2024-01-25T21:27:14Z</dcterms:modified>
</cp:coreProperties>
</file>