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86" y="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B742C-EE25-4238-9EDB-BD118B1D495F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BEA1D-AC1F-435C-A76A-5A393F1CC1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030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309364" cy="4448785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Ефірні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олії</a:t>
            </a:r>
            <a:r>
              <a:rPr lang="ru-RU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Ароматні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води.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Методи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отримання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ефірних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масел.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Визначення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якості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ефірних</a:t>
            </a: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масел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84168" y="4797152"/>
            <a:ext cx="2830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Доцент к.б.н.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Замкова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А.В</a:t>
            </a:r>
            <a:r>
              <a:rPr lang="uk-UA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5949280"/>
            <a:ext cx="1301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Одеса 2023</a:t>
            </a:r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56618" y="34660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</a:t>
            </a:r>
            <a:r>
              <a:rPr lang="uk-UA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медичний університет</a:t>
            </a:r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 </a:t>
            </a:r>
            <a:br>
              <a:rPr lang="uk-UA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хімії та технологія </a:t>
            </a:r>
            <a:r>
              <a:rPr lang="uk-UA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ліків </a:t>
            </a:r>
            <a:endParaRPr lang="uk-UA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66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7904" y="33265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Зміст</a:t>
            </a:r>
            <a:endParaRPr lang="ru-RU" sz="28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196752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1. </a:t>
            </a:r>
            <a:r>
              <a:rPr lang="ru-RU" sz="2000" dirty="0" err="1" smtClean="0"/>
              <a:t>Ароматні</a:t>
            </a:r>
            <a:r>
              <a:rPr lang="ru-RU" sz="2000" dirty="0" smtClean="0"/>
              <a:t> </a:t>
            </a:r>
            <a:r>
              <a:rPr lang="ru-RU" sz="2000" dirty="0"/>
              <a:t>води</a:t>
            </a:r>
          </a:p>
          <a:p>
            <a:r>
              <a:rPr lang="ru-RU" sz="2000" dirty="0"/>
              <a:t>1.1. </a:t>
            </a:r>
            <a:r>
              <a:rPr lang="ru-RU" sz="2000" dirty="0" err="1" smtClean="0"/>
              <a:t>Методи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ароматних</a:t>
            </a:r>
            <a:r>
              <a:rPr lang="ru-RU" sz="2000" dirty="0" smtClean="0"/>
              <a:t> вод</a:t>
            </a:r>
          </a:p>
          <a:p>
            <a:r>
              <a:rPr lang="ru-RU" sz="2000" dirty="0" smtClean="0"/>
              <a:t>2</a:t>
            </a:r>
            <a:r>
              <a:rPr lang="ru-RU" sz="2000" dirty="0"/>
              <a:t>. </a:t>
            </a:r>
            <a:r>
              <a:rPr lang="ru-RU" sz="2000" dirty="0" err="1"/>
              <a:t>Ефірні</a:t>
            </a:r>
            <a:r>
              <a:rPr lang="ru-RU" sz="2000" dirty="0"/>
              <a:t> масла</a:t>
            </a:r>
          </a:p>
          <a:p>
            <a:r>
              <a:rPr lang="ru-RU" sz="2000" dirty="0"/>
              <a:t>2.1. </a:t>
            </a:r>
            <a:r>
              <a:rPr lang="ru-RU" sz="2000" dirty="0" err="1" smtClean="0"/>
              <a:t>Сировина</a:t>
            </a:r>
            <a:r>
              <a:rPr lang="ru-RU" sz="2000" dirty="0" smtClean="0"/>
              <a:t> </a:t>
            </a:r>
            <a:endParaRPr lang="ru-RU" sz="2000" dirty="0"/>
          </a:p>
          <a:p>
            <a:r>
              <a:rPr lang="ru-RU" sz="2000" dirty="0"/>
              <a:t>2.2. </a:t>
            </a:r>
            <a:r>
              <a:rPr lang="ru-RU" sz="2000" dirty="0" err="1" smtClean="0"/>
              <a:t>Методи</a:t>
            </a:r>
            <a:r>
              <a:rPr lang="ru-RU" sz="2000" dirty="0" smtClean="0"/>
              <a:t> </a:t>
            </a:r>
            <a:r>
              <a:rPr lang="ru-RU" sz="2000" dirty="0" err="1" smtClean="0"/>
              <a:t>отримання</a:t>
            </a:r>
            <a:r>
              <a:rPr lang="ru-RU" sz="2000" dirty="0" smtClean="0"/>
              <a:t> </a:t>
            </a:r>
            <a:r>
              <a:rPr lang="ru-RU" sz="2000" dirty="0" err="1"/>
              <a:t>ефірних</a:t>
            </a:r>
            <a:r>
              <a:rPr lang="ru-RU" sz="2000" dirty="0"/>
              <a:t> масел</a:t>
            </a:r>
          </a:p>
          <a:p>
            <a:r>
              <a:rPr lang="ru-RU" sz="2000" dirty="0"/>
              <a:t>2.3. Моноблок разливочно-</a:t>
            </a:r>
            <a:r>
              <a:rPr lang="ru-RU" sz="2000" dirty="0" err="1"/>
              <a:t>укупорочний</a:t>
            </a:r>
            <a:r>
              <a:rPr lang="ru-RU" sz="2000" dirty="0"/>
              <a:t> "</a:t>
            </a:r>
            <a:r>
              <a:rPr lang="ru-RU" sz="2000" dirty="0" err="1"/>
              <a:t>Майстер</a:t>
            </a:r>
            <a:r>
              <a:rPr lang="ru-RU" sz="2000" dirty="0"/>
              <a:t>"</a:t>
            </a:r>
          </a:p>
          <a:p>
            <a:r>
              <a:rPr lang="ru-RU" sz="2000" dirty="0"/>
              <a:t>2.4. </a:t>
            </a:r>
            <a:r>
              <a:rPr lang="ru-RU" sz="2000" dirty="0" err="1" smtClean="0"/>
              <a:t>Визначення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якості</a:t>
            </a:r>
            <a:r>
              <a:rPr lang="ru-RU" sz="2000" dirty="0" smtClean="0"/>
              <a:t> </a:t>
            </a:r>
            <a:r>
              <a:rPr lang="ru-RU" sz="2000" dirty="0" err="1"/>
              <a:t>ефірних</a:t>
            </a:r>
            <a:r>
              <a:rPr lang="ru-RU" sz="2000" dirty="0"/>
              <a:t> масел</a:t>
            </a:r>
          </a:p>
          <a:p>
            <a:r>
              <a:rPr lang="ru-RU" sz="2000" dirty="0"/>
              <a:t>2.5. </a:t>
            </a:r>
            <a:r>
              <a:rPr lang="ru-RU" sz="2000" dirty="0" err="1" smtClean="0"/>
              <a:t>Зберігання</a:t>
            </a:r>
            <a:r>
              <a:rPr lang="ru-RU" sz="2000" dirty="0" smtClean="0"/>
              <a:t> </a:t>
            </a:r>
            <a:r>
              <a:rPr lang="ru-RU" sz="2000" dirty="0" err="1"/>
              <a:t>ефірних</a:t>
            </a:r>
            <a:r>
              <a:rPr lang="ru-RU" sz="2000" dirty="0"/>
              <a:t> масел</a:t>
            </a:r>
          </a:p>
          <a:p>
            <a:r>
              <a:rPr lang="ru-RU" sz="2000" dirty="0"/>
              <a:t>2.6. </a:t>
            </a:r>
            <a:r>
              <a:rPr lang="ru-RU" sz="2000" dirty="0" err="1" smtClean="0"/>
              <a:t>Застосування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ефірних</a:t>
            </a:r>
            <a:r>
              <a:rPr lang="ru-RU" sz="2000" dirty="0" smtClean="0"/>
              <a:t> масел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32443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980728"/>
            <a:ext cx="78488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>
                <a:solidFill>
                  <a:srgbClr val="FF0000"/>
                </a:solidFill>
              </a:rPr>
              <a:t>Ароматними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водами </a:t>
            </a:r>
            <a:r>
              <a:rPr lang="ru-RU" sz="1600" dirty="0"/>
              <a:t>(</a:t>
            </a:r>
            <a:r>
              <a:rPr lang="en-US" sz="1600" dirty="0" err="1"/>
              <a:t>Aquae</a:t>
            </a:r>
            <a:r>
              <a:rPr lang="en-US" sz="1600" dirty="0"/>
              <a:t> </a:t>
            </a:r>
            <a:r>
              <a:rPr lang="en-US" sz="1600" dirty="0" err="1"/>
              <a:t>aromaticae</a:t>
            </a:r>
            <a:r>
              <a:rPr lang="en-US" sz="1600" dirty="0"/>
              <a:t>) </a:t>
            </a:r>
            <a:r>
              <a:rPr lang="ru-RU" sz="1600" dirty="0" err="1"/>
              <a:t>називаються</a:t>
            </a:r>
            <a:r>
              <a:rPr lang="ru-RU" sz="1600" dirty="0"/>
              <a:t> </a:t>
            </a:r>
            <a:r>
              <a:rPr lang="ru-RU" sz="1600" dirty="0" err="1"/>
              <a:t>препарати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містять</a:t>
            </a:r>
            <a:r>
              <a:rPr lang="ru-RU" sz="1600" dirty="0"/>
              <a:t> у водному </a:t>
            </a:r>
            <a:r>
              <a:rPr lang="ru-RU" sz="1600" dirty="0" err="1"/>
              <a:t>або</a:t>
            </a:r>
            <a:r>
              <a:rPr lang="ru-RU" sz="1600" dirty="0"/>
              <a:t> водно-спиртовому </a:t>
            </a:r>
            <a:r>
              <a:rPr lang="ru-RU" sz="1600" dirty="0" err="1"/>
              <a:t>розчині</a:t>
            </a:r>
            <a:r>
              <a:rPr lang="ru-RU" sz="1600" dirty="0"/>
              <a:t> </a:t>
            </a:r>
            <a:r>
              <a:rPr lang="ru-RU" sz="1600" dirty="0" err="1"/>
              <a:t>ефірні</a:t>
            </a:r>
            <a:r>
              <a:rPr lang="ru-RU" sz="1600" dirty="0"/>
              <a:t> масла.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прозорі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слабо </a:t>
            </a:r>
            <a:r>
              <a:rPr lang="ru-RU" sz="1600" dirty="0" err="1"/>
              <a:t>опалесценцією</a:t>
            </a:r>
            <a:r>
              <a:rPr lang="ru-RU" sz="1600" dirty="0"/>
              <a:t> </a:t>
            </a:r>
            <a:r>
              <a:rPr lang="ru-RU" sz="1600" dirty="0" err="1"/>
              <a:t>рідини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володіють</a:t>
            </a:r>
            <a:r>
              <a:rPr lang="ru-RU" sz="1600" dirty="0"/>
              <a:t> запахом </a:t>
            </a:r>
            <a:r>
              <a:rPr lang="ru-RU" sz="1600" dirty="0" err="1"/>
              <a:t>входять</a:t>
            </a:r>
            <a:r>
              <a:rPr lang="ru-RU" sz="1600" dirty="0"/>
              <a:t> до них </a:t>
            </a:r>
            <a:r>
              <a:rPr lang="ru-RU" sz="1600" dirty="0" err="1"/>
              <a:t>речовин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 </a:t>
            </a:r>
            <a:r>
              <a:rPr lang="ru-RU" sz="1600" dirty="0" err="1"/>
              <a:t>Лікувальне</a:t>
            </a:r>
            <a:r>
              <a:rPr lang="ru-RU" sz="1600" dirty="0"/>
              <a:t> </a:t>
            </a:r>
            <a:r>
              <a:rPr lang="ru-RU" sz="1600" dirty="0" err="1"/>
              <a:t>значення</a:t>
            </a:r>
            <a:r>
              <a:rPr lang="ru-RU" sz="1600" dirty="0"/>
              <a:t> </a:t>
            </a:r>
            <a:r>
              <a:rPr lang="ru-RU" sz="1600" dirty="0" err="1"/>
              <a:t>ароматних</a:t>
            </a:r>
            <a:r>
              <a:rPr lang="ru-RU" sz="1600" dirty="0"/>
              <a:t> вод, як правило, </a:t>
            </a:r>
            <a:r>
              <a:rPr lang="ru-RU" sz="1600" dirty="0" err="1"/>
              <a:t>обмежується</a:t>
            </a:r>
            <a:r>
              <a:rPr lang="ru-RU" sz="1600" dirty="0"/>
              <a:t> </a:t>
            </a:r>
            <a:r>
              <a:rPr lang="ru-RU" sz="1600" dirty="0" err="1"/>
              <a:t>виправленням</a:t>
            </a:r>
            <a:r>
              <a:rPr lang="ru-RU" sz="1600" dirty="0"/>
              <a:t> смаку </a:t>
            </a:r>
            <a:r>
              <a:rPr lang="ru-RU" sz="1600" dirty="0" err="1"/>
              <a:t>або</a:t>
            </a:r>
            <a:r>
              <a:rPr lang="ru-RU" sz="1600" dirty="0"/>
              <a:t> запаху </a:t>
            </a:r>
            <a:r>
              <a:rPr lang="ru-RU" sz="1600" dirty="0" err="1"/>
              <a:t>ліків</a:t>
            </a:r>
            <a:r>
              <a:rPr lang="ru-RU" sz="1600" dirty="0"/>
              <a:t>, до складу 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входять</a:t>
            </a:r>
            <a:r>
              <a:rPr lang="ru-RU" sz="1600" dirty="0"/>
              <a:t> </a:t>
            </a:r>
            <a:r>
              <a:rPr lang="ru-RU" sz="1600" dirty="0" err="1"/>
              <a:t>речовини</a:t>
            </a:r>
            <a:r>
              <a:rPr lang="ru-RU" sz="1600" dirty="0"/>
              <a:t> з </a:t>
            </a:r>
            <a:r>
              <a:rPr lang="ru-RU" sz="1600" dirty="0" err="1"/>
              <a:t>неприємними</a:t>
            </a:r>
            <a:r>
              <a:rPr lang="ru-RU" sz="1600" dirty="0"/>
              <a:t> </a:t>
            </a:r>
            <a:r>
              <a:rPr lang="ru-RU" sz="1600" dirty="0" err="1"/>
              <a:t>органолептичними</a:t>
            </a:r>
            <a:r>
              <a:rPr lang="ru-RU" sz="1600" dirty="0"/>
              <a:t> </a:t>
            </a:r>
            <a:r>
              <a:rPr lang="ru-RU" sz="1600" dirty="0" err="1"/>
              <a:t>властивостями</a:t>
            </a:r>
            <a:r>
              <a:rPr lang="ru-RU" sz="1600" dirty="0"/>
              <a:t>. </a:t>
            </a:r>
            <a:r>
              <a:rPr lang="ru-RU" sz="1600" dirty="0" err="1"/>
              <a:t>Однак</a:t>
            </a:r>
            <a:r>
              <a:rPr lang="ru-RU" sz="1600" dirty="0"/>
              <a:t> вони </a:t>
            </a:r>
            <a:r>
              <a:rPr lang="ru-RU" sz="1600" dirty="0" err="1"/>
              <a:t>мають</a:t>
            </a:r>
            <a:r>
              <a:rPr lang="ru-RU" sz="1600" dirty="0"/>
              <a:t> і </a:t>
            </a:r>
            <a:r>
              <a:rPr lang="ru-RU" sz="1600" dirty="0" err="1"/>
              <a:t>деякими</a:t>
            </a:r>
            <a:r>
              <a:rPr lang="ru-RU" sz="1600" dirty="0"/>
              <a:t> </a:t>
            </a:r>
            <a:r>
              <a:rPr lang="ru-RU" sz="1600" dirty="0" err="1"/>
              <a:t>власними</a:t>
            </a:r>
            <a:r>
              <a:rPr lang="ru-RU" sz="1600" dirty="0"/>
              <a:t> </a:t>
            </a:r>
            <a:r>
              <a:rPr lang="ru-RU" sz="1600" dirty="0" err="1"/>
              <a:t>терапевтичним</a:t>
            </a:r>
            <a:r>
              <a:rPr lang="ru-RU" sz="1600" dirty="0"/>
              <a:t> </a:t>
            </a:r>
            <a:r>
              <a:rPr lang="ru-RU" sz="1600" dirty="0" err="1"/>
              <a:t>проявом</a:t>
            </a:r>
            <a:r>
              <a:rPr lang="ru-RU" sz="1600" dirty="0"/>
              <a:t>, </a:t>
            </a:r>
            <a:r>
              <a:rPr lang="ru-RU" sz="1600" dirty="0" err="1"/>
              <a:t>позначається</a:t>
            </a:r>
            <a:r>
              <a:rPr lang="ru-RU" sz="1600" dirty="0"/>
              <a:t> в </a:t>
            </a:r>
            <a:r>
              <a:rPr lang="ru-RU" sz="1600" dirty="0" err="1"/>
              <a:t>слабкому</a:t>
            </a:r>
            <a:r>
              <a:rPr lang="ru-RU" sz="1600" dirty="0"/>
              <a:t> </a:t>
            </a:r>
            <a:r>
              <a:rPr lang="ru-RU" sz="1600" dirty="0" err="1"/>
              <a:t>антисептичному</a:t>
            </a:r>
            <a:r>
              <a:rPr lang="ru-RU" sz="1600" dirty="0"/>
              <a:t> і слюногон </a:t>
            </a:r>
            <a:r>
              <a:rPr lang="ru-RU" sz="1600" dirty="0" err="1"/>
              <a:t>дії</a:t>
            </a:r>
            <a:r>
              <a:rPr lang="ru-RU" sz="1600" dirty="0"/>
              <a:t>, </a:t>
            </a:r>
            <a:r>
              <a:rPr lang="ru-RU" sz="1600" dirty="0" err="1"/>
              <a:t>підвищенні</a:t>
            </a:r>
            <a:r>
              <a:rPr lang="ru-RU" sz="1600" dirty="0"/>
              <a:t> </a:t>
            </a:r>
            <a:r>
              <a:rPr lang="ru-RU" sz="1600" dirty="0" err="1"/>
              <a:t>рухової</a:t>
            </a:r>
            <a:r>
              <a:rPr lang="ru-RU" sz="1600" dirty="0"/>
              <a:t> і </a:t>
            </a:r>
            <a:r>
              <a:rPr lang="ru-RU" sz="1600" dirty="0" err="1"/>
              <a:t>всмоктуючої</a:t>
            </a:r>
            <a:r>
              <a:rPr lang="ru-RU" sz="1600" dirty="0"/>
              <a:t> </a:t>
            </a:r>
            <a:r>
              <a:rPr lang="ru-RU" sz="1600" dirty="0" err="1"/>
              <a:t>здатності</a:t>
            </a:r>
            <a:r>
              <a:rPr lang="ru-RU" sz="1600" dirty="0"/>
              <a:t> </a:t>
            </a:r>
            <a:r>
              <a:rPr lang="ru-RU" sz="1600" dirty="0" err="1"/>
              <a:t>шлунка</a:t>
            </a:r>
            <a:r>
              <a:rPr lang="ru-RU" sz="1600" dirty="0"/>
              <a:t>. </a:t>
            </a:r>
            <a:r>
              <a:rPr lang="ru-RU" sz="1600" dirty="0" err="1"/>
              <a:t>Відокремлено</a:t>
            </a:r>
            <a:r>
              <a:rPr lang="ru-RU" sz="1600" dirty="0"/>
              <a:t> </a:t>
            </a:r>
            <a:r>
              <a:rPr lang="ru-RU" sz="1600" dirty="0" err="1"/>
              <a:t>стоїть</a:t>
            </a:r>
            <a:r>
              <a:rPr lang="ru-RU" sz="1600" dirty="0"/>
              <a:t> </a:t>
            </a:r>
            <a:r>
              <a:rPr lang="ru-RU" sz="1600" dirty="0" err="1"/>
              <a:t>такий</a:t>
            </a:r>
            <a:r>
              <a:rPr lang="ru-RU" sz="1600" dirty="0"/>
              <a:t> препарат, як </a:t>
            </a:r>
            <a:r>
              <a:rPr lang="ru-RU" sz="1600" dirty="0" err="1"/>
              <a:t>гірко-мигдальна</a:t>
            </a:r>
            <a:r>
              <a:rPr lang="ru-RU" sz="1600" dirty="0"/>
              <a:t> вода, яка </a:t>
            </a:r>
            <a:r>
              <a:rPr lang="ru-RU" sz="1600" dirty="0" err="1"/>
              <a:t>застосовується</a:t>
            </a:r>
            <a:r>
              <a:rPr lang="ru-RU" sz="1600" dirty="0"/>
              <a:t> як </a:t>
            </a:r>
            <a:r>
              <a:rPr lang="ru-RU" sz="1600" dirty="0" err="1"/>
              <a:t>лікарський</a:t>
            </a:r>
            <a:r>
              <a:rPr lang="ru-RU" sz="1600" dirty="0"/>
              <a:t> </a:t>
            </a:r>
            <a:r>
              <a:rPr lang="ru-RU" sz="1600" dirty="0" err="1"/>
              <a:t>засіб</a:t>
            </a:r>
            <a:r>
              <a:rPr lang="ru-RU" sz="1600" dirty="0"/>
              <a:t> при </a:t>
            </a:r>
            <a:r>
              <a:rPr lang="ru-RU" sz="1600" dirty="0" err="1"/>
              <a:t>деяких</a:t>
            </a:r>
            <a:r>
              <a:rPr lang="ru-RU" sz="1600" dirty="0"/>
              <a:t> </a:t>
            </a:r>
            <a:r>
              <a:rPr lang="ru-RU" sz="1600" dirty="0" err="1"/>
              <a:t>захворюваннях</a:t>
            </a:r>
            <a:r>
              <a:rPr lang="ru-RU" sz="1600" dirty="0"/>
              <a:t>.</a:t>
            </a:r>
          </a:p>
          <a:p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483768" y="313492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Ароматні</a:t>
            </a:r>
            <a:r>
              <a:rPr lang="ru-RU" sz="2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 </a:t>
            </a: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води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213" y="4005064"/>
            <a:ext cx="3704107" cy="245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96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969690"/>
            <a:ext cx="799288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/>
              <a:t>Ароматні</a:t>
            </a:r>
            <a:r>
              <a:rPr lang="ru-RU" sz="1600" dirty="0" smtClean="0"/>
              <a:t> </a:t>
            </a:r>
            <a:r>
              <a:rPr lang="ru-RU" sz="1600" dirty="0"/>
              <a:t>води </a:t>
            </a:r>
            <a:r>
              <a:rPr lang="ru-RU" sz="1600" dirty="0" err="1"/>
              <a:t>можуть</a:t>
            </a:r>
            <a:r>
              <a:rPr lang="ru-RU" sz="1600" dirty="0"/>
              <a:t> </a:t>
            </a:r>
            <a:r>
              <a:rPr lang="ru-RU" sz="1600" dirty="0" err="1"/>
              <a:t>виходити</a:t>
            </a:r>
            <a:r>
              <a:rPr lang="ru-RU" sz="1600" dirty="0"/>
              <a:t> </a:t>
            </a:r>
            <a:r>
              <a:rPr lang="ru-RU" sz="1600" dirty="0" err="1"/>
              <a:t>двома</a:t>
            </a:r>
            <a:r>
              <a:rPr lang="ru-RU" sz="1600" dirty="0"/>
              <a:t> способами:</a:t>
            </a:r>
          </a:p>
          <a:p>
            <a:pPr algn="just"/>
            <a:r>
              <a:rPr lang="ru-RU" sz="1600" dirty="0"/>
              <a:t> </a:t>
            </a:r>
            <a:r>
              <a:rPr lang="en-US" sz="1600" dirty="0"/>
              <a:t>I) </a:t>
            </a:r>
            <a:r>
              <a:rPr lang="ru-RU" sz="1600" dirty="0" err="1"/>
              <a:t>перегонкою</a:t>
            </a:r>
            <a:r>
              <a:rPr lang="ru-RU" sz="1600" dirty="0"/>
              <a:t> </a:t>
            </a:r>
            <a:r>
              <a:rPr lang="ru-RU" sz="1600" dirty="0" err="1"/>
              <a:t>ефіроолійної</a:t>
            </a:r>
            <a:r>
              <a:rPr lang="ru-RU" sz="1600" dirty="0"/>
              <a:t> </a:t>
            </a:r>
            <a:r>
              <a:rPr lang="ru-RU" sz="1600" dirty="0" err="1"/>
              <a:t>рослинної</a:t>
            </a:r>
            <a:r>
              <a:rPr lang="ru-RU" sz="1600" dirty="0"/>
              <a:t> </a:t>
            </a:r>
            <a:r>
              <a:rPr lang="ru-RU" sz="1600" dirty="0" err="1"/>
              <a:t>сировини</a:t>
            </a:r>
            <a:r>
              <a:rPr lang="ru-RU" sz="1600" dirty="0"/>
              <a:t> з водяною парою;</a:t>
            </a:r>
          </a:p>
          <a:p>
            <a:pPr algn="just"/>
            <a:r>
              <a:rPr lang="ru-RU" sz="1600" dirty="0"/>
              <a:t>2) </a:t>
            </a:r>
            <a:r>
              <a:rPr lang="ru-RU" sz="1600" dirty="0" err="1"/>
              <a:t>розчиненням</a:t>
            </a:r>
            <a:r>
              <a:rPr lang="ru-RU" sz="1600" dirty="0"/>
              <a:t> у </a:t>
            </a:r>
            <a:r>
              <a:rPr lang="ru-RU" sz="1600" dirty="0" err="1"/>
              <a:t>воді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масел;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err="1"/>
              <a:t>Раніше</a:t>
            </a:r>
            <a:r>
              <a:rPr lang="ru-RU" sz="1600" dirty="0"/>
              <a:t> </a:t>
            </a:r>
            <a:r>
              <a:rPr lang="ru-RU" sz="1600" dirty="0" err="1"/>
              <a:t>ароматні</a:t>
            </a:r>
            <a:r>
              <a:rPr lang="ru-RU" sz="1600" dirty="0"/>
              <a:t> води </a:t>
            </a:r>
            <a:r>
              <a:rPr lang="ru-RU" sz="1600" dirty="0" err="1"/>
              <a:t>виходили</a:t>
            </a:r>
            <a:r>
              <a:rPr lang="ru-RU" sz="1600" dirty="0"/>
              <a:t> </a:t>
            </a:r>
            <a:r>
              <a:rPr lang="ru-RU" sz="1600" dirty="0" err="1"/>
              <a:t>виключно</a:t>
            </a:r>
            <a:r>
              <a:rPr lang="ru-RU" sz="1600" dirty="0"/>
              <a:t> </a:t>
            </a:r>
            <a:r>
              <a:rPr lang="ru-RU" sz="1600" dirty="0" err="1"/>
              <a:t>перегонкою</a:t>
            </a:r>
            <a:r>
              <a:rPr lang="ru-RU" sz="1600" dirty="0"/>
              <a:t>. </a:t>
            </a:r>
            <a:r>
              <a:rPr lang="ru-RU" sz="1600" dirty="0" err="1"/>
              <a:t>Другий</a:t>
            </a:r>
            <a:r>
              <a:rPr lang="ru-RU" sz="1600" dirty="0"/>
              <a:t> </a:t>
            </a:r>
            <a:r>
              <a:rPr lang="ru-RU" sz="1600" dirty="0" err="1"/>
              <a:t>спосіб</a:t>
            </a:r>
            <a:r>
              <a:rPr lang="ru-RU" sz="1600" dirty="0"/>
              <a:t> став широко </a:t>
            </a:r>
            <a:r>
              <a:rPr lang="ru-RU" sz="1600" dirty="0" err="1"/>
              <a:t>застосовуватися</a:t>
            </a:r>
            <a:r>
              <a:rPr lang="ru-RU" sz="1600" dirty="0"/>
              <a:t> як </a:t>
            </a:r>
            <a:r>
              <a:rPr lang="ru-RU" sz="1600" dirty="0" err="1"/>
              <a:t>більш</a:t>
            </a:r>
            <a:r>
              <a:rPr lang="ru-RU" sz="1600" dirty="0"/>
              <a:t> </a:t>
            </a:r>
            <a:r>
              <a:rPr lang="ru-RU" sz="1600" dirty="0" err="1"/>
              <a:t>швидкий</a:t>
            </a:r>
            <a:r>
              <a:rPr lang="ru-RU" sz="1600" dirty="0"/>
              <a:t> і </a:t>
            </a:r>
            <a:r>
              <a:rPr lang="ru-RU" sz="1600" dirty="0" err="1"/>
              <a:t>простий</a:t>
            </a:r>
            <a:r>
              <a:rPr lang="ru-RU" sz="1600" dirty="0"/>
              <a:t>. </a:t>
            </a:r>
            <a:r>
              <a:rPr lang="ru-RU" sz="1600" dirty="0" err="1"/>
              <a:t>Однак</a:t>
            </a:r>
            <a:r>
              <a:rPr lang="ru-RU" sz="1600" dirty="0"/>
              <a:t> </a:t>
            </a:r>
            <a:r>
              <a:rPr lang="ru-RU" sz="1600" dirty="0" err="1"/>
              <a:t>потрібно</a:t>
            </a:r>
            <a:r>
              <a:rPr lang="ru-RU" sz="1600" dirty="0"/>
              <a:t> </a:t>
            </a:r>
            <a:r>
              <a:rPr lang="ru-RU" sz="1600" dirty="0" err="1"/>
              <a:t>мати</a:t>
            </a:r>
            <a:r>
              <a:rPr lang="ru-RU" sz="1600" dirty="0"/>
              <a:t> на </a:t>
            </a:r>
            <a:r>
              <a:rPr lang="ru-RU" sz="1600" dirty="0" err="1"/>
              <a:t>увазі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ідентичними</a:t>
            </a:r>
            <a:r>
              <a:rPr lang="ru-RU" sz="1600" dirty="0"/>
              <a:t> </a:t>
            </a:r>
            <a:r>
              <a:rPr lang="ru-RU" sz="1600" dirty="0" err="1"/>
              <a:t>ароматні</a:t>
            </a:r>
            <a:r>
              <a:rPr lang="ru-RU" sz="1600" dirty="0"/>
              <a:t> води </a:t>
            </a:r>
            <a:r>
              <a:rPr lang="ru-RU" sz="1600" dirty="0" err="1"/>
              <a:t>однієї</a:t>
            </a:r>
            <a:r>
              <a:rPr lang="ru-RU" sz="1600" dirty="0"/>
              <a:t> </a:t>
            </a:r>
            <a:r>
              <a:rPr lang="ru-RU" sz="1600" dirty="0" err="1"/>
              <a:t>назви</a:t>
            </a:r>
            <a:r>
              <a:rPr lang="ru-RU" sz="1600" dirty="0"/>
              <a:t>, але </a:t>
            </a:r>
            <a:r>
              <a:rPr lang="ru-RU" sz="1600" dirty="0" err="1"/>
              <a:t>отримані</a:t>
            </a:r>
            <a:r>
              <a:rPr lang="ru-RU" sz="1600" dirty="0"/>
              <a:t> </a:t>
            </a:r>
            <a:r>
              <a:rPr lang="ru-RU" sz="1600" dirty="0" err="1"/>
              <a:t>різними</a:t>
            </a:r>
            <a:r>
              <a:rPr lang="ru-RU" sz="1600" dirty="0"/>
              <a:t> способами </a:t>
            </a:r>
            <a:r>
              <a:rPr lang="ru-RU" sz="1600" dirty="0" err="1"/>
              <a:t>вважати</a:t>
            </a:r>
            <a:r>
              <a:rPr lang="ru-RU" sz="1600" dirty="0"/>
              <a:t> не </a:t>
            </a:r>
            <a:r>
              <a:rPr lang="ru-RU" sz="1600" dirty="0" err="1"/>
              <a:t>можна</a:t>
            </a:r>
            <a:r>
              <a:rPr lang="ru-RU" sz="1600" dirty="0"/>
              <a:t>. При </a:t>
            </a:r>
            <a:r>
              <a:rPr lang="ru-RU" sz="1600" dirty="0" err="1"/>
              <a:t>перегонці</a:t>
            </a:r>
            <a:r>
              <a:rPr lang="ru-RU" sz="1600" dirty="0"/>
              <a:t> в </a:t>
            </a:r>
            <a:r>
              <a:rPr lang="ru-RU" sz="1600" dirty="0" err="1"/>
              <a:t>ароматну</a:t>
            </a:r>
            <a:r>
              <a:rPr lang="ru-RU" sz="1600" dirty="0"/>
              <a:t> воду переходить весь комплекс </a:t>
            </a:r>
            <a:r>
              <a:rPr lang="ru-RU" sz="1600" dirty="0" err="1"/>
              <a:t>летючих</a:t>
            </a:r>
            <a:r>
              <a:rPr lang="ru-RU" sz="1600" dirty="0"/>
              <a:t> </a:t>
            </a:r>
            <a:r>
              <a:rPr lang="ru-RU" sz="1600" dirty="0" err="1"/>
              <a:t>ароматичних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, </a:t>
            </a:r>
            <a:r>
              <a:rPr lang="ru-RU" sz="1600" dirty="0" err="1"/>
              <a:t>типових</a:t>
            </a:r>
            <a:r>
              <a:rPr lang="ru-RU" sz="1600" dirty="0"/>
              <a:t> для </a:t>
            </a:r>
            <a:r>
              <a:rPr lang="ru-RU" sz="1600" dirty="0" err="1"/>
              <a:t>даної</a:t>
            </a:r>
            <a:r>
              <a:rPr lang="ru-RU" sz="1600" dirty="0"/>
              <a:t> </a:t>
            </a:r>
            <a:r>
              <a:rPr lang="ru-RU" sz="1600" dirty="0" err="1"/>
              <a:t>рослини</a:t>
            </a:r>
            <a:r>
              <a:rPr lang="ru-RU" sz="1600" dirty="0"/>
              <a:t>. При </a:t>
            </a:r>
            <a:r>
              <a:rPr lang="ru-RU" sz="1600" dirty="0" err="1"/>
              <a:t>приготуванні</a:t>
            </a:r>
            <a:r>
              <a:rPr lang="ru-RU" sz="1600" dirty="0"/>
              <a:t> </a:t>
            </a:r>
            <a:r>
              <a:rPr lang="ru-RU" sz="1600" dirty="0" err="1"/>
              <a:t>ароматної</a:t>
            </a:r>
            <a:r>
              <a:rPr lang="ru-RU" sz="1600" dirty="0"/>
              <a:t> води з </a:t>
            </a:r>
            <a:r>
              <a:rPr lang="ru-RU" sz="1600" dirty="0" err="1" smtClean="0"/>
              <a:t>отриман</a:t>
            </a:r>
            <a:r>
              <a:rPr lang="en-US" sz="1600" dirty="0" smtClean="0"/>
              <a:t>j]</a:t>
            </a:r>
            <a:r>
              <a:rPr lang="ru-RU" sz="1600" dirty="0" smtClean="0"/>
              <a:t> </a:t>
            </a:r>
            <a:r>
              <a:rPr lang="ru-RU" sz="1600" dirty="0"/>
              <a:t>з </a:t>
            </a:r>
            <a:r>
              <a:rPr lang="ru-RU" sz="1600" dirty="0" err="1"/>
              <a:t>цієї</a:t>
            </a:r>
            <a:r>
              <a:rPr lang="ru-RU" sz="1600" dirty="0"/>
              <a:t> </a:t>
            </a:r>
            <a:r>
              <a:rPr lang="ru-RU" sz="1600" dirty="0" err="1"/>
              <a:t>рослини</a:t>
            </a:r>
            <a:r>
              <a:rPr lang="ru-RU" sz="1600" dirty="0"/>
              <a:t> </a:t>
            </a:r>
            <a:r>
              <a:rPr lang="ru-RU" sz="1600" dirty="0" err="1"/>
              <a:t>ефірної</a:t>
            </a:r>
            <a:r>
              <a:rPr lang="ru-RU" sz="1600" dirty="0"/>
              <a:t> </a:t>
            </a:r>
            <a:r>
              <a:rPr lang="ru-RU" sz="1600" dirty="0" err="1"/>
              <a:t>олії</a:t>
            </a:r>
            <a:r>
              <a:rPr lang="ru-RU" sz="1600" dirty="0"/>
              <a:t> препарат буде </a:t>
            </a:r>
            <a:r>
              <a:rPr lang="ru-RU" sz="1600" dirty="0" err="1"/>
              <a:t>позбавлений</a:t>
            </a:r>
            <a:r>
              <a:rPr lang="ru-RU" sz="1600" dirty="0"/>
              <a:t> тих </a:t>
            </a:r>
            <a:r>
              <a:rPr lang="ru-RU" sz="1600" dirty="0" err="1"/>
              <a:t>компонентів</a:t>
            </a:r>
            <a:r>
              <a:rPr lang="ru-RU" sz="1600" dirty="0"/>
              <a:t> </a:t>
            </a:r>
            <a:r>
              <a:rPr lang="ru-RU" sz="1600" dirty="0" err="1"/>
              <a:t>ефірної</a:t>
            </a:r>
            <a:r>
              <a:rPr lang="ru-RU" sz="1600" dirty="0"/>
              <a:t> </a:t>
            </a:r>
            <a:r>
              <a:rPr lang="ru-RU" sz="1600" dirty="0" err="1"/>
              <a:t>олії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як </a:t>
            </a:r>
            <a:r>
              <a:rPr lang="ru-RU" sz="1600" dirty="0" err="1"/>
              <a:t>легше</a:t>
            </a:r>
            <a:r>
              <a:rPr lang="ru-RU" sz="1600" dirty="0"/>
              <a:t> </a:t>
            </a:r>
            <a:r>
              <a:rPr lang="ru-RU" sz="1600" dirty="0" err="1"/>
              <a:t>розчинні</a:t>
            </a:r>
            <a:r>
              <a:rPr lang="ru-RU" sz="1600" dirty="0"/>
              <a:t> у </a:t>
            </a:r>
            <a:r>
              <a:rPr lang="ru-RU" sz="1600" dirty="0" err="1"/>
              <a:t>воді</a:t>
            </a:r>
            <a:r>
              <a:rPr lang="ru-RU" sz="1600" dirty="0"/>
              <a:t> </a:t>
            </a:r>
            <a:r>
              <a:rPr lang="ru-RU" sz="1600" dirty="0" err="1"/>
              <a:t>пішли</a:t>
            </a:r>
            <a:r>
              <a:rPr lang="ru-RU" sz="1600" dirty="0"/>
              <a:t> з </a:t>
            </a:r>
            <a:r>
              <a:rPr lang="ru-RU" sz="1600" dirty="0" err="1"/>
              <a:t>відгонкою</a:t>
            </a:r>
            <a:r>
              <a:rPr lang="ru-RU" sz="1600" dirty="0"/>
              <a:t> води (конденсат).</a:t>
            </a:r>
          </a:p>
          <a:p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397193" y="332803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b="1" dirty="0" err="1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Методи</a:t>
            </a: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 </a:t>
            </a:r>
            <a:r>
              <a:rPr lang="ru-RU" sz="2800" b="1" dirty="0" err="1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отримання</a:t>
            </a: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529" y="4149080"/>
            <a:ext cx="3634911" cy="23679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74"/>
          <a:stretch/>
        </p:blipFill>
        <p:spPr>
          <a:xfrm>
            <a:off x="1331640" y="4254204"/>
            <a:ext cx="1749873" cy="215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14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85714"/>
            <a:ext cx="6073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err="1" smtClean="0"/>
              <a:t>Ефірні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олії</a:t>
            </a:r>
            <a:r>
              <a:rPr lang="ru-RU" sz="1600" b="1" dirty="0" smtClean="0"/>
              <a:t> </a:t>
            </a:r>
            <a:r>
              <a:rPr lang="ru-RU" sz="1600" dirty="0"/>
              <a:t>- </a:t>
            </a:r>
            <a:r>
              <a:rPr lang="ru-RU" sz="1600" dirty="0" err="1"/>
              <a:t>летючі</a:t>
            </a:r>
            <a:r>
              <a:rPr lang="ru-RU" sz="1600" dirty="0"/>
              <a:t>, з </a:t>
            </a:r>
            <a:r>
              <a:rPr lang="ru-RU" sz="1600" dirty="0" err="1"/>
              <a:t>характерним</a:t>
            </a:r>
            <a:r>
              <a:rPr lang="ru-RU" sz="1600" dirty="0"/>
              <a:t> </a:t>
            </a:r>
            <a:r>
              <a:rPr lang="ru-RU" sz="1600" dirty="0" err="1"/>
              <a:t>сильним</a:t>
            </a:r>
            <a:r>
              <a:rPr lang="ru-RU" sz="1600" dirty="0"/>
              <a:t> запахом і смаком, </a:t>
            </a:r>
            <a:r>
              <a:rPr lang="ru-RU" sz="1600" dirty="0" err="1" smtClean="0"/>
              <a:t>маслопод</a:t>
            </a:r>
            <a:r>
              <a:rPr lang="uk-UA" sz="1600" dirty="0" smtClean="0"/>
              <a:t>і</a:t>
            </a:r>
            <a:r>
              <a:rPr lang="ru-RU" sz="1600" dirty="0" err="1" smtClean="0"/>
              <a:t>бі</a:t>
            </a:r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ru-RU" sz="1600" dirty="0" err="1"/>
              <a:t>маслянисті</a:t>
            </a:r>
            <a:r>
              <a:rPr lang="ru-RU" sz="1600" dirty="0"/>
              <a:t>), </a:t>
            </a:r>
            <a:r>
              <a:rPr lang="ru-RU" sz="1600" dirty="0" err="1"/>
              <a:t>нерозчинні</a:t>
            </a:r>
            <a:r>
              <a:rPr lang="ru-RU" sz="1600" dirty="0"/>
              <a:t> у </a:t>
            </a:r>
            <a:r>
              <a:rPr lang="ru-RU" sz="1600" dirty="0" err="1"/>
              <a:t>воді</a:t>
            </a:r>
            <a:r>
              <a:rPr lang="ru-RU" sz="1600" dirty="0"/>
              <a:t>, в основному </a:t>
            </a:r>
            <a:r>
              <a:rPr lang="ru-RU" sz="1600" dirty="0" err="1"/>
              <a:t>безбарвні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слабо </a:t>
            </a:r>
            <a:r>
              <a:rPr lang="ru-RU" sz="1600" dirty="0" err="1"/>
              <a:t>забарвлені</a:t>
            </a:r>
            <a:r>
              <a:rPr lang="ru-RU" sz="1600" dirty="0"/>
              <a:t> </a:t>
            </a:r>
            <a:r>
              <a:rPr lang="ru-RU" sz="1600" dirty="0" err="1"/>
              <a:t>рідини</a:t>
            </a:r>
            <a:r>
              <a:rPr lang="ru-RU" sz="1600" dirty="0"/>
              <a:t>. На </a:t>
            </a:r>
            <a:r>
              <a:rPr lang="ru-RU" sz="1600" dirty="0" err="1"/>
              <a:t>відміну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справжніх</a:t>
            </a:r>
            <a:r>
              <a:rPr lang="ru-RU" sz="1600" dirty="0"/>
              <a:t> </a:t>
            </a:r>
            <a:r>
              <a:rPr lang="ru-RU" sz="1600" dirty="0" err="1"/>
              <a:t>жирів</a:t>
            </a:r>
            <a:r>
              <a:rPr lang="ru-RU" sz="1600" dirty="0"/>
              <a:t> вони не </a:t>
            </a:r>
            <a:r>
              <a:rPr lang="ru-RU" sz="1600" dirty="0" err="1"/>
              <a:t>залишають</a:t>
            </a:r>
            <a:r>
              <a:rPr lang="ru-RU" sz="1600" dirty="0"/>
              <a:t> </a:t>
            </a:r>
            <a:r>
              <a:rPr lang="ru-RU" sz="1600" dirty="0" err="1"/>
              <a:t>жирових</a:t>
            </a:r>
            <a:r>
              <a:rPr lang="ru-RU" sz="1600" dirty="0"/>
              <a:t> </a:t>
            </a:r>
            <a:r>
              <a:rPr lang="ru-RU" sz="1600" dirty="0" err="1"/>
              <a:t>плям</a:t>
            </a:r>
            <a:r>
              <a:rPr lang="ru-RU" sz="1600" dirty="0"/>
              <a:t> на </a:t>
            </a:r>
            <a:r>
              <a:rPr lang="ru-RU" sz="1600" dirty="0" err="1"/>
              <a:t>папері</a:t>
            </a:r>
            <a:r>
              <a:rPr lang="ru-RU" sz="1600" dirty="0"/>
              <a:t>, тому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 smtClean="0"/>
              <a:t>випаровуються</a:t>
            </a:r>
            <a:r>
              <a:rPr lang="ru-RU" sz="1600" dirty="0" smtClean="0"/>
              <a:t> </a:t>
            </a:r>
            <a:r>
              <a:rPr lang="ru-RU" sz="1600" dirty="0" err="1"/>
              <a:t>вже</a:t>
            </a:r>
            <a:r>
              <a:rPr lang="ru-RU" sz="1600" dirty="0"/>
              <a:t> при </a:t>
            </a:r>
            <a:r>
              <a:rPr lang="ru-RU" sz="1600" dirty="0" err="1"/>
              <a:t>кімнатній</a:t>
            </a:r>
            <a:r>
              <a:rPr lang="ru-RU" sz="1600" dirty="0"/>
              <a:t> </a:t>
            </a:r>
            <a:r>
              <a:rPr lang="ru-RU" sz="1600" dirty="0" err="1"/>
              <a:t>температурі</a:t>
            </a:r>
            <a:r>
              <a:rPr lang="ru-RU" sz="1600" dirty="0"/>
              <a:t>. </a:t>
            </a:r>
            <a:r>
              <a:rPr lang="ru-RU" sz="1600" dirty="0" err="1"/>
              <a:t>Ефірні</a:t>
            </a:r>
            <a:r>
              <a:rPr lang="ru-RU" sz="1600" dirty="0"/>
              <a:t> масла </a:t>
            </a:r>
            <a:r>
              <a:rPr lang="ru-RU" sz="1600" dirty="0" err="1"/>
              <a:t>утворюються</a:t>
            </a:r>
            <a:r>
              <a:rPr lang="ru-RU" sz="1600" dirty="0"/>
              <a:t> </a:t>
            </a:r>
            <a:r>
              <a:rPr lang="ru-RU" sz="1600" dirty="0" err="1"/>
              <a:t>тільки</a:t>
            </a:r>
            <a:r>
              <a:rPr lang="ru-RU" sz="1600" dirty="0"/>
              <a:t> в </a:t>
            </a:r>
            <a:r>
              <a:rPr lang="ru-RU" sz="1600" dirty="0" err="1"/>
              <a:t>рослинах</a:t>
            </a:r>
            <a:r>
              <a:rPr lang="ru-RU" sz="1600" dirty="0"/>
              <a:t>, але </a:t>
            </a:r>
            <a:r>
              <a:rPr lang="ru-RU" sz="1600" dirty="0" err="1"/>
              <a:t>мають</a:t>
            </a:r>
            <a:r>
              <a:rPr lang="ru-RU" sz="1600" dirty="0"/>
              <a:t> </a:t>
            </a:r>
            <a:r>
              <a:rPr lang="ru-RU" sz="1600" dirty="0" err="1"/>
              <a:t>надзвичайно</a:t>
            </a:r>
            <a:r>
              <a:rPr lang="ru-RU" sz="1600" dirty="0"/>
              <a:t> </a:t>
            </a:r>
            <a:r>
              <a:rPr lang="ru-RU" sz="1600" dirty="0" err="1"/>
              <a:t>сильні</a:t>
            </a:r>
            <a:r>
              <a:rPr lang="ru-RU" sz="1600" dirty="0"/>
              <a:t> </a:t>
            </a:r>
            <a:r>
              <a:rPr lang="ru-RU" sz="1600" dirty="0" err="1"/>
              <a:t>фізіологічні</a:t>
            </a:r>
            <a:r>
              <a:rPr lang="ru-RU" sz="1600" dirty="0"/>
              <a:t> та </a:t>
            </a:r>
            <a:r>
              <a:rPr lang="ru-RU" sz="1600" dirty="0" err="1"/>
              <a:t>фармакологічні</a:t>
            </a:r>
            <a:r>
              <a:rPr lang="ru-RU" sz="1600" dirty="0"/>
              <a:t> </a:t>
            </a:r>
            <a:r>
              <a:rPr lang="ru-RU" sz="1600" dirty="0" err="1"/>
              <a:t>властивості</a:t>
            </a:r>
            <a:r>
              <a:rPr lang="ru-RU" sz="1600" dirty="0"/>
              <a:t>.</a:t>
            </a:r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771800" y="476672"/>
            <a:ext cx="5832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 </a:t>
            </a:r>
            <a:r>
              <a:rPr lang="ru-RU" sz="2800" b="1" dirty="0" err="1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Ефірні</a:t>
            </a:r>
            <a:r>
              <a:rPr lang="ru-RU" sz="28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 </a:t>
            </a:r>
            <a:r>
              <a:rPr lang="ru-RU" sz="2800" b="1" dirty="0" err="1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олії</a:t>
            </a:r>
            <a:endParaRPr lang="ru-RU" sz="28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latin typeface="+mj-lt"/>
              <a:ea typeface="+mj-ea"/>
              <a:cs typeface="+mj-cs"/>
            </a:endParaRPr>
          </a:p>
          <a:p>
            <a:endParaRPr lang="ru-RU" sz="28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48" y="3861048"/>
            <a:ext cx="3396680" cy="19499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268759"/>
            <a:ext cx="2283718" cy="15224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60490" y="3754194"/>
            <a:ext cx="47319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/>
              <a:t>Більшість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 добре </a:t>
            </a:r>
            <a:r>
              <a:rPr lang="ru-RU" sz="1600" dirty="0" err="1"/>
              <a:t>розчиняються</a:t>
            </a:r>
            <a:r>
              <a:rPr lang="ru-RU" sz="1600" dirty="0"/>
              <a:t> спиртом (</a:t>
            </a:r>
            <a:r>
              <a:rPr lang="ru-RU" sz="1600" dirty="0" err="1"/>
              <a:t>розчинність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 в </a:t>
            </a:r>
            <a:r>
              <a:rPr lang="ru-RU" sz="1600" dirty="0" err="1"/>
              <a:t>спирті</a:t>
            </a:r>
            <a:r>
              <a:rPr lang="ru-RU" sz="1600" dirty="0"/>
              <a:t> сильно </a:t>
            </a:r>
            <a:r>
              <a:rPr lang="ru-RU" sz="1600" dirty="0" err="1"/>
              <a:t>залежить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 smtClean="0"/>
              <a:t>міцності</a:t>
            </a:r>
            <a:r>
              <a:rPr lang="ru-RU" sz="1600" dirty="0" smtClean="0"/>
              <a:t>), </a:t>
            </a:r>
            <a:r>
              <a:rPr lang="ru-RU" sz="1600" dirty="0"/>
              <a:t>бензином, </a:t>
            </a:r>
            <a:r>
              <a:rPr lang="ru-RU" sz="1600" dirty="0" err="1"/>
              <a:t>ефіром</a:t>
            </a:r>
            <a:r>
              <a:rPr lang="ru-RU" sz="1600" dirty="0"/>
              <a:t>, </a:t>
            </a:r>
            <a:r>
              <a:rPr lang="ru-RU" sz="1600" dirty="0" err="1"/>
              <a:t>ліпідами</a:t>
            </a:r>
            <a:r>
              <a:rPr lang="ru-RU" sz="1600" dirty="0"/>
              <a:t> і </a:t>
            </a:r>
            <a:r>
              <a:rPr lang="ru-RU" sz="1600" dirty="0" err="1"/>
              <a:t>жирними</a:t>
            </a:r>
            <a:r>
              <a:rPr lang="ru-RU" sz="1600" dirty="0"/>
              <a:t> </a:t>
            </a:r>
            <a:r>
              <a:rPr lang="ru-RU" sz="1600" dirty="0" err="1"/>
              <a:t>оліями</a:t>
            </a:r>
            <a:r>
              <a:rPr lang="ru-RU" sz="1600" dirty="0"/>
              <a:t>, воском та </a:t>
            </a:r>
            <a:r>
              <a:rPr lang="ru-RU" sz="1600" dirty="0" err="1"/>
              <a:t>іншими</a:t>
            </a:r>
            <a:r>
              <a:rPr lang="ru-RU" sz="1600" dirty="0"/>
              <a:t> </a:t>
            </a:r>
            <a:r>
              <a:rPr lang="ru-RU" sz="1600" dirty="0" err="1"/>
              <a:t>липофильними</a:t>
            </a:r>
            <a:r>
              <a:rPr lang="ru-RU" sz="1600" dirty="0"/>
              <a:t> </a:t>
            </a:r>
            <a:r>
              <a:rPr lang="ru-RU" sz="1600" dirty="0" err="1"/>
              <a:t>речовинами</a:t>
            </a:r>
            <a:r>
              <a:rPr lang="ru-RU" sz="1600" dirty="0"/>
              <a:t>, і в таких формах </a:t>
            </a:r>
            <a:r>
              <a:rPr lang="ru-RU" sz="1600" dirty="0" err="1"/>
              <a:t>дуже</a:t>
            </a:r>
            <a:r>
              <a:rPr lang="ru-RU" sz="1600" dirty="0"/>
              <a:t> широко </a:t>
            </a:r>
            <a:r>
              <a:rPr lang="ru-RU" sz="1600" dirty="0" err="1"/>
              <a:t>використовуються</a:t>
            </a:r>
            <a:r>
              <a:rPr lang="ru-RU" sz="1600" dirty="0"/>
              <a:t> в </a:t>
            </a:r>
            <a:r>
              <a:rPr lang="ru-RU" sz="1600" dirty="0" err="1"/>
              <a:t>парфумерії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6070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745" y="972382"/>
            <a:ext cx="82771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/>
              <a:t>Продукцію</a:t>
            </a:r>
            <a:r>
              <a:rPr lang="ru-RU" sz="1600" dirty="0"/>
              <a:t> </a:t>
            </a:r>
            <a:r>
              <a:rPr lang="ru-RU" sz="1600" dirty="0" err="1"/>
              <a:t>отримують</a:t>
            </a:r>
            <a:r>
              <a:rPr lang="ru-RU" sz="1600" dirty="0"/>
              <a:t> з </a:t>
            </a:r>
            <a:r>
              <a:rPr lang="ru-RU" sz="1600" dirty="0" err="1"/>
              <a:t>рослин</a:t>
            </a:r>
            <a:r>
              <a:rPr lang="ru-RU" sz="1600" dirty="0"/>
              <a:t> - трав, </a:t>
            </a:r>
            <a:r>
              <a:rPr lang="ru-RU" sz="1600" dirty="0" err="1"/>
              <a:t>чагарників</a:t>
            </a:r>
            <a:r>
              <a:rPr lang="ru-RU" sz="1600" dirty="0"/>
              <a:t>, дерев, </a:t>
            </a:r>
            <a:r>
              <a:rPr lang="ru-RU" sz="1600" dirty="0" err="1"/>
              <a:t>причому</a:t>
            </a:r>
            <a:r>
              <a:rPr lang="ru-RU" sz="1600" dirty="0"/>
              <a:t> як з </a:t>
            </a:r>
            <a:r>
              <a:rPr lang="ru-RU" sz="1600" dirty="0" err="1"/>
              <a:t>усієї</a:t>
            </a:r>
            <a:r>
              <a:rPr lang="ru-RU" sz="1600" dirty="0"/>
              <a:t> </a:t>
            </a:r>
            <a:r>
              <a:rPr lang="ru-RU" sz="1600" dirty="0" err="1"/>
              <a:t>рослини</a:t>
            </a:r>
            <a:r>
              <a:rPr lang="ru-RU" sz="1600" dirty="0"/>
              <a:t>, так і </a:t>
            </a:r>
            <a:r>
              <a:rPr lang="ru-RU" sz="1600" dirty="0" err="1"/>
              <a:t>окремих</a:t>
            </a:r>
            <a:r>
              <a:rPr lang="ru-RU" sz="1600" dirty="0"/>
              <a:t> </a:t>
            </a:r>
            <a:r>
              <a:rPr lang="ru-RU" sz="1600" dirty="0" err="1"/>
              <a:t>частин</a:t>
            </a:r>
            <a:r>
              <a:rPr lang="ru-RU" sz="1600" dirty="0"/>
              <a:t> (</a:t>
            </a:r>
            <a:r>
              <a:rPr lang="ru-RU" sz="1600" dirty="0" err="1"/>
              <a:t>листя</a:t>
            </a:r>
            <a:r>
              <a:rPr lang="ru-RU" sz="1600" dirty="0"/>
              <a:t>, </a:t>
            </a:r>
            <a:r>
              <a:rPr lang="ru-RU" sz="1600" dirty="0" err="1" smtClean="0"/>
              <a:t>бруньок</a:t>
            </a:r>
            <a:r>
              <a:rPr lang="ru-RU" sz="1600" dirty="0" smtClean="0"/>
              <a:t>, </a:t>
            </a:r>
            <a:r>
              <a:rPr lang="ru-RU" sz="1600" dirty="0" err="1"/>
              <a:t>коренів</a:t>
            </a:r>
            <a:r>
              <a:rPr lang="ru-RU" sz="1600" dirty="0"/>
              <a:t>, зерна та </a:t>
            </a:r>
            <a:r>
              <a:rPr lang="ru-RU" sz="1600" dirty="0" err="1"/>
              <a:t>ін</a:t>
            </a:r>
            <a:r>
              <a:rPr lang="ru-RU" sz="1600" dirty="0"/>
              <a:t>.). До них </a:t>
            </a:r>
            <a:r>
              <a:rPr lang="ru-RU" sz="1600" dirty="0" err="1"/>
              <a:t>пред'являються</a:t>
            </a:r>
            <a:r>
              <a:rPr lang="ru-RU" sz="1600" dirty="0"/>
              <a:t> </a:t>
            </a:r>
            <a:r>
              <a:rPr lang="ru-RU" sz="1600" dirty="0" err="1"/>
              <a:t>різні</a:t>
            </a:r>
            <a:r>
              <a:rPr lang="ru-RU" sz="1600" dirty="0"/>
              <a:t> </a:t>
            </a:r>
            <a:r>
              <a:rPr lang="ru-RU" sz="1600" dirty="0" err="1"/>
              <a:t>вимоги</a:t>
            </a:r>
            <a:r>
              <a:rPr lang="ru-RU" sz="1600" dirty="0"/>
              <a:t>. </a:t>
            </a:r>
            <a:r>
              <a:rPr lang="ru-RU" sz="1600" dirty="0" err="1"/>
              <a:t>Деякі</a:t>
            </a:r>
            <a:r>
              <a:rPr lang="ru-RU" sz="1600" dirty="0"/>
              <a:t> </a:t>
            </a:r>
            <a:r>
              <a:rPr lang="ru-RU" sz="1600" dirty="0" err="1"/>
              <a:t>повинні</a:t>
            </a:r>
            <a:r>
              <a:rPr lang="ru-RU" sz="1600" dirty="0"/>
              <a:t> бути </a:t>
            </a:r>
            <a:r>
              <a:rPr lang="ru-RU" sz="1600" dirty="0" err="1"/>
              <a:t>в'ялені</a:t>
            </a:r>
            <a:r>
              <a:rPr lang="ru-RU" sz="1600" dirty="0"/>
              <a:t>, </a:t>
            </a:r>
            <a:r>
              <a:rPr lang="ru-RU" sz="1600" dirty="0" err="1"/>
              <a:t>інші</a:t>
            </a:r>
            <a:r>
              <a:rPr lang="ru-RU" sz="1600" dirty="0"/>
              <a:t> ж </a:t>
            </a:r>
            <a:r>
              <a:rPr lang="ru-RU" sz="1600" dirty="0" err="1"/>
              <a:t>навпаки</a:t>
            </a:r>
            <a:r>
              <a:rPr lang="ru-RU" sz="1600" dirty="0"/>
              <a:t> - </a:t>
            </a:r>
            <a:r>
              <a:rPr lang="ru-RU" sz="1600" dirty="0" err="1"/>
              <a:t>тільки</a:t>
            </a:r>
            <a:r>
              <a:rPr lang="ru-RU" sz="1600" dirty="0"/>
              <a:t> </a:t>
            </a:r>
            <a:r>
              <a:rPr lang="ru-RU" sz="1600" dirty="0" err="1"/>
              <a:t>свіжими</a:t>
            </a:r>
            <a:r>
              <a:rPr lang="ru-RU" sz="1600" dirty="0"/>
              <a:t>, </a:t>
            </a:r>
            <a:r>
              <a:rPr lang="ru-RU" sz="1600" dirty="0" err="1"/>
              <a:t>причому</a:t>
            </a:r>
            <a:r>
              <a:rPr lang="ru-RU" sz="1600" dirty="0"/>
              <a:t> </a:t>
            </a:r>
            <a:r>
              <a:rPr lang="ru-RU" sz="1600" dirty="0" err="1"/>
              <a:t>зібраними</a:t>
            </a:r>
            <a:r>
              <a:rPr lang="ru-RU" sz="1600" dirty="0"/>
              <a:t> в </a:t>
            </a:r>
            <a:r>
              <a:rPr lang="ru-RU" sz="1600" dirty="0" err="1"/>
              <a:t>певний</a:t>
            </a:r>
            <a:r>
              <a:rPr lang="ru-RU" sz="1600" dirty="0"/>
              <a:t> день і </a:t>
            </a:r>
            <a:r>
              <a:rPr lang="ru-RU" sz="1600" dirty="0" err="1"/>
              <a:t>навіть</a:t>
            </a:r>
            <a:r>
              <a:rPr lang="ru-RU" sz="1600" dirty="0"/>
              <a:t> час. При </a:t>
            </a:r>
            <a:r>
              <a:rPr lang="ru-RU" sz="1600" dirty="0" err="1"/>
              <a:t>цьому</a:t>
            </a:r>
            <a:r>
              <a:rPr lang="ru-RU" sz="1600" dirty="0"/>
              <a:t> </a:t>
            </a:r>
            <a:r>
              <a:rPr lang="ru-RU" sz="1600" dirty="0" err="1"/>
              <a:t>вміст</a:t>
            </a:r>
            <a:r>
              <a:rPr lang="ru-RU" sz="1600" dirty="0"/>
              <a:t> </a:t>
            </a:r>
            <a:r>
              <a:rPr lang="ru-RU" sz="1600" dirty="0" err="1"/>
              <a:t>олії</a:t>
            </a:r>
            <a:r>
              <a:rPr lang="ru-RU" sz="1600" dirty="0"/>
              <a:t> в </a:t>
            </a:r>
            <a:r>
              <a:rPr lang="ru-RU" sz="1600" dirty="0" err="1"/>
              <a:t>самій</a:t>
            </a:r>
            <a:r>
              <a:rPr lang="ru-RU" sz="1600" dirty="0"/>
              <a:t> </a:t>
            </a:r>
            <a:r>
              <a:rPr lang="ru-RU" sz="1600" dirty="0" err="1"/>
              <a:t>рослині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бути </a:t>
            </a:r>
            <a:r>
              <a:rPr lang="ru-RU" sz="1600" dirty="0" err="1"/>
              <a:t>різним</a:t>
            </a:r>
            <a:r>
              <a:rPr lang="ru-RU" sz="1600" dirty="0"/>
              <a:t>. </a:t>
            </a:r>
            <a:r>
              <a:rPr lang="ru-RU" sz="1600" dirty="0" err="1"/>
              <a:t>Наприклад</a:t>
            </a:r>
            <a:r>
              <a:rPr lang="ru-RU" sz="1600" dirty="0"/>
              <a:t>, в 100 </a:t>
            </a:r>
            <a:r>
              <a:rPr lang="ru-RU" sz="1600" dirty="0" err="1"/>
              <a:t>кілограмах</a:t>
            </a:r>
            <a:r>
              <a:rPr lang="ru-RU" sz="1600" dirty="0"/>
              <a:t> </a:t>
            </a:r>
            <a:r>
              <a:rPr lang="ru-RU" sz="1600" dirty="0" err="1"/>
              <a:t>листя</a:t>
            </a:r>
            <a:r>
              <a:rPr lang="ru-RU" sz="1600" dirty="0"/>
              <a:t> </a:t>
            </a:r>
            <a:r>
              <a:rPr lang="ru-RU" sz="1600" dirty="0" err="1"/>
              <a:t>евкаліпта</a:t>
            </a:r>
            <a:r>
              <a:rPr lang="ru-RU" sz="1600" dirty="0"/>
              <a:t> </a:t>
            </a:r>
            <a:r>
              <a:rPr lang="ru-RU" sz="1600" dirty="0" err="1"/>
              <a:t>міститься</a:t>
            </a:r>
            <a:r>
              <a:rPr lang="ru-RU" sz="1600" dirty="0"/>
              <a:t> 300 </a:t>
            </a:r>
            <a:r>
              <a:rPr lang="ru-RU" sz="1600" dirty="0" err="1"/>
              <a:t>кілограм</a:t>
            </a:r>
            <a:r>
              <a:rPr lang="ru-RU" sz="1600" dirty="0"/>
              <a:t> масла, в 100 </a:t>
            </a:r>
            <a:r>
              <a:rPr lang="ru-RU" sz="1600" dirty="0" err="1"/>
              <a:t>кілограмах</a:t>
            </a:r>
            <a:r>
              <a:rPr lang="ru-RU" sz="1600" dirty="0"/>
              <a:t> смоли </a:t>
            </a:r>
            <a:r>
              <a:rPr lang="ru-RU" sz="1600" dirty="0" err="1"/>
              <a:t>коммифора</a:t>
            </a:r>
            <a:r>
              <a:rPr lang="ru-RU" sz="1600" dirty="0"/>
              <a:t> - максимум 400 грам.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6745" y="3212976"/>
            <a:ext cx="37489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Основні</a:t>
            </a:r>
            <a:r>
              <a:rPr lang="ru-RU" sz="1600" b="1" dirty="0"/>
              <a:t> </a:t>
            </a:r>
            <a:r>
              <a:rPr lang="ru-RU" sz="1600" b="1" dirty="0" err="1" smtClean="0"/>
              <a:t>компоненти</a:t>
            </a:r>
            <a:endParaRPr lang="ru-RU" sz="1600" b="1" dirty="0" smtClean="0"/>
          </a:p>
          <a:p>
            <a:endParaRPr lang="ru-RU" sz="1600" b="1" dirty="0"/>
          </a:p>
          <a:p>
            <a:r>
              <a:rPr lang="ru-RU" sz="1600" dirty="0"/>
              <a:t>До складу </a:t>
            </a:r>
            <a:r>
              <a:rPr lang="ru-RU" sz="1600" dirty="0" err="1"/>
              <a:t>ефірних</a:t>
            </a:r>
            <a:r>
              <a:rPr lang="ru-RU" sz="1600" dirty="0"/>
              <a:t> </a:t>
            </a:r>
            <a:r>
              <a:rPr lang="ru-RU" sz="1600" dirty="0" err="1" smtClean="0"/>
              <a:t>олій</a:t>
            </a:r>
            <a:r>
              <a:rPr lang="ru-RU" sz="1600" dirty="0" smtClean="0"/>
              <a:t> </a:t>
            </a:r>
            <a:r>
              <a:rPr lang="ru-RU" sz="1600" dirty="0" err="1"/>
              <a:t>входять</a:t>
            </a:r>
            <a:r>
              <a:rPr lang="ru-RU" sz="1600" dirty="0"/>
              <a:t>: </a:t>
            </a:r>
            <a:endParaRPr lang="ru-RU" sz="1600" dirty="0" smtClean="0"/>
          </a:p>
          <a:p>
            <a:pPr algn="just"/>
            <a:r>
              <a:rPr lang="ru-RU" sz="1600" dirty="0" err="1" smtClean="0"/>
              <a:t>терпени</a:t>
            </a:r>
            <a:r>
              <a:rPr lang="ru-RU" sz="1600" dirty="0" smtClean="0"/>
              <a:t> </a:t>
            </a:r>
            <a:r>
              <a:rPr lang="ru-RU" sz="1600" dirty="0"/>
              <a:t>і </a:t>
            </a:r>
            <a:r>
              <a:rPr lang="ru-RU" sz="1600" dirty="0" err="1"/>
              <a:t>терпеноїди</a:t>
            </a:r>
            <a:r>
              <a:rPr lang="ru-RU" sz="1600" dirty="0"/>
              <a:t>, </a:t>
            </a:r>
            <a:r>
              <a:rPr lang="ru-RU" sz="1600" dirty="0" err="1"/>
              <a:t>ароматичні</a:t>
            </a:r>
            <a:r>
              <a:rPr lang="ru-RU" sz="1600" dirty="0"/>
              <a:t> </a:t>
            </a:r>
            <a:r>
              <a:rPr lang="ru-RU" sz="1600" dirty="0" err="1"/>
              <a:t>сполуки</a:t>
            </a:r>
            <a:r>
              <a:rPr lang="ru-RU" sz="1600" dirty="0"/>
              <a:t>, </a:t>
            </a:r>
            <a:r>
              <a:rPr lang="ru-RU" sz="1600" dirty="0" err="1"/>
              <a:t>граничні</a:t>
            </a:r>
            <a:r>
              <a:rPr lang="ru-RU" sz="1600" dirty="0"/>
              <a:t> і </a:t>
            </a:r>
            <a:r>
              <a:rPr lang="ru-RU" sz="1600" dirty="0" err="1"/>
              <a:t>ненасичені</a:t>
            </a:r>
            <a:r>
              <a:rPr lang="ru-RU" sz="1600" dirty="0"/>
              <a:t> </a:t>
            </a:r>
            <a:r>
              <a:rPr lang="ru-RU" sz="1600" dirty="0" err="1"/>
              <a:t>вуглеводні</a:t>
            </a:r>
            <a:r>
              <a:rPr lang="ru-RU" sz="1600" dirty="0"/>
              <a:t>, </a:t>
            </a:r>
            <a:r>
              <a:rPr lang="ru-RU" sz="1600" dirty="0" err="1"/>
              <a:t>альдегіди</a:t>
            </a:r>
            <a:r>
              <a:rPr lang="ru-RU" sz="1600" dirty="0"/>
              <a:t>, </a:t>
            </a:r>
            <a:r>
              <a:rPr lang="ru-RU" sz="1600" dirty="0" err="1"/>
              <a:t>органічні</a:t>
            </a:r>
            <a:r>
              <a:rPr lang="ru-RU" sz="1600" dirty="0"/>
              <a:t> </a:t>
            </a:r>
            <a:r>
              <a:rPr lang="ru-RU" sz="1600" dirty="0" err="1"/>
              <a:t>кислоти</a:t>
            </a:r>
            <a:r>
              <a:rPr lang="ru-RU" sz="1600" dirty="0"/>
              <a:t> і </a:t>
            </a:r>
            <a:r>
              <a:rPr lang="ru-RU" sz="1600" dirty="0" err="1"/>
              <a:t>спирти</a:t>
            </a:r>
            <a:r>
              <a:rPr lang="ru-RU" sz="1600" dirty="0"/>
              <a:t>,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складні</a:t>
            </a:r>
            <a:r>
              <a:rPr lang="ru-RU" sz="1600" dirty="0"/>
              <a:t> </a:t>
            </a:r>
            <a:r>
              <a:rPr lang="ru-RU" sz="1600" dirty="0" err="1"/>
              <a:t>ефіри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гетероциклічні</a:t>
            </a:r>
            <a:r>
              <a:rPr lang="ru-RU" sz="1600" dirty="0"/>
              <a:t> </a:t>
            </a:r>
            <a:r>
              <a:rPr lang="ru-RU" sz="1600" dirty="0" err="1"/>
              <a:t>сполуки</a:t>
            </a:r>
            <a:r>
              <a:rPr lang="ru-RU" sz="1600" dirty="0"/>
              <a:t>, </a:t>
            </a:r>
            <a:r>
              <a:rPr lang="ru-RU" sz="1600" dirty="0" err="1"/>
              <a:t>аміни</a:t>
            </a:r>
            <a:r>
              <a:rPr lang="ru-RU" sz="1600" dirty="0"/>
              <a:t>, </a:t>
            </a:r>
            <a:r>
              <a:rPr lang="ru-RU" sz="1600" dirty="0" err="1"/>
              <a:t>феноли</a:t>
            </a:r>
            <a:r>
              <a:rPr lang="ru-RU" sz="1600" dirty="0"/>
              <a:t>, </a:t>
            </a:r>
            <a:r>
              <a:rPr lang="ru-RU" sz="1600" dirty="0" err="1"/>
              <a:t>органічні</a:t>
            </a:r>
            <a:r>
              <a:rPr lang="ru-RU" sz="1600" dirty="0"/>
              <a:t> </a:t>
            </a:r>
            <a:r>
              <a:rPr lang="ru-RU" sz="1600" dirty="0" err="1"/>
              <a:t>сульфіди</a:t>
            </a:r>
            <a:r>
              <a:rPr lang="ru-RU" sz="1600" dirty="0"/>
              <a:t>, </a:t>
            </a:r>
            <a:r>
              <a:rPr lang="ru-RU" sz="1600" dirty="0" err="1"/>
              <a:t>оксиди</a:t>
            </a:r>
            <a:r>
              <a:rPr lang="ru-RU" sz="1600" dirty="0"/>
              <a:t> і </a:t>
            </a:r>
            <a:r>
              <a:rPr lang="ru-RU" sz="1600" dirty="0" err="1"/>
              <a:t>ін</a:t>
            </a:r>
            <a:r>
              <a:rPr lang="ru-RU" sz="16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332656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Сировина</a:t>
            </a:r>
            <a:endParaRPr lang="ru-RU" sz="28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740" y="3450705"/>
            <a:ext cx="4803537" cy="229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4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75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err="1">
                <a:effectLst/>
              </a:rPr>
              <a:t>Виробництво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ефірних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олій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07011" y="1052736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/>
              <a:t>Світове</a:t>
            </a:r>
            <a:r>
              <a:rPr lang="ru-RU" sz="1600" dirty="0"/>
              <a:t> </a:t>
            </a:r>
            <a:r>
              <a:rPr lang="ru-RU" sz="1600" dirty="0" err="1"/>
              <a:t>виробництво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 в </a:t>
            </a:r>
            <a:r>
              <a:rPr lang="ru-RU" sz="1600" dirty="0" err="1"/>
              <a:t>зв'язку</a:t>
            </a:r>
            <a:r>
              <a:rPr lang="ru-RU" sz="1600" dirty="0"/>
              <a:t> </a:t>
            </a:r>
            <a:r>
              <a:rPr lang="ru-RU" sz="1600" dirty="0" err="1"/>
              <a:t>зі</a:t>
            </a:r>
            <a:r>
              <a:rPr lang="ru-RU" sz="1600" dirty="0"/>
              <a:t> </a:t>
            </a:r>
            <a:r>
              <a:rPr lang="ru-RU" sz="1600" dirty="0" err="1"/>
              <a:t>скороченням</a:t>
            </a:r>
            <a:r>
              <a:rPr lang="ru-RU" sz="1600" dirty="0"/>
              <a:t> </a:t>
            </a:r>
            <a:r>
              <a:rPr lang="ru-RU" sz="1600" dirty="0" err="1"/>
              <a:t>сировинної</a:t>
            </a:r>
            <a:r>
              <a:rPr lang="ru-RU" sz="1600" dirty="0"/>
              <a:t> </a:t>
            </a:r>
            <a:r>
              <a:rPr lang="ru-RU" sz="1600" dirty="0" err="1"/>
              <a:t>бази</a:t>
            </a:r>
            <a:r>
              <a:rPr lang="ru-RU" sz="1600" dirty="0"/>
              <a:t> і </a:t>
            </a:r>
            <a:r>
              <a:rPr lang="ru-RU" sz="1600" dirty="0" err="1"/>
              <a:t>витісненням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 продуктами </a:t>
            </a:r>
            <a:r>
              <a:rPr lang="ru-RU" sz="1600" dirty="0" err="1"/>
              <a:t>органічного</a:t>
            </a:r>
            <a:r>
              <a:rPr lang="ru-RU" sz="1600" dirty="0"/>
              <a:t> синтезу </a:t>
            </a:r>
            <a:r>
              <a:rPr lang="ru-RU" sz="1600" dirty="0" err="1"/>
              <a:t>поступово</a:t>
            </a:r>
            <a:r>
              <a:rPr lang="ru-RU" sz="1600" dirty="0"/>
              <a:t> </a:t>
            </a:r>
            <a:r>
              <a:rPr lang="ru-RU" sz="1600" dirty="0" err="1"/>
              <a:t>скорочується</a:t>
            </a:r>
            <a:r>
              <a:rPr lang="ru-RU" sz="1600" dirty="0"/>
              <a:t>.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великотоннажні</a:t>
            </a:r>
            <a:r>
              <a:rPr lang="ru-RU" sz="1600" dirty="0"/>
              <a:t> </a:t>
            </a:r>
            <a:r>
              <a:rPr lang="ru-RU" sz="1600" dirty="0" err="1"/>
              <a:t>продукти</a:t>
            </a:r>
            <a:r>
              <a:rPr lang="ru-RU" sz="1600" dirty="0"/>
              <a:t> - скипидар, за ним </a:t>
            </a:r>
            <a:r>
              <a:rPr lang="ru-RU" sz="1600" dirty="0" err="1"/>
              <a:t>слідують</a:t>
            </a:r>
            <a:r>
              <a:rPr lang="ru-RU" sz="1600" dirty="0"/>
              <a:t> </a:t>
            </a:r>
            <a:r>
              <a:rPr lang="ru-RU" sz="1600" dirty="0" err="1"/>
              <a:t>ефірні</a:t>
            </a:r>
            <a:r>
              <a:rPr lang="ru-RU" sz="1600" dirty="0"/>
              <a:t> масла апельсина, лимона, </a:t>
            </a:r>
            <a:r>
              <a:rPr lang="ru-RU" sz="1600" dirty="0" err="1"/>
              <a:t>м'яти</a:t>
            </a:r>
            <a:r>
              <a:rPr lang="ru-RU" sz="16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011" y="2253065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Основними</a:t>
            </a:r>
            <a:r>
              <a:rPr lang="ru-RU" sz="1600" dirty="0"/>
              <a:t> методами </a:t>
            </a:r>
            <a:r>
              <a:rPr lang="ru-RU" sz="1600" dirty="0" err="1"/>
              <a:t>екстракції</a:t>
            </a:r>
            <a:endParaRPr lang="ru-RU" sz="1600" dirty="0"/>
          </a:p>
          <a:p>
            <a:r>
              <a:rPr lang="ru-RU" sz="1600" dirty="0" err="1"/>
              <a:t>ефірних</a:t>
            </a:r>
            <a:r>
              <a:rPr lang="ru-RU" sz="1600" dirty="0"/>
              <a:t> </a:t>
            </a:r>
            <a:r>
              <a:rPr lang="ru-RU" sz="1600" dirty="0" err="1" smtClean="0"/>
              <a:t>олій</a:t>
            </a:r>
            <a:r>
              <a:rPr lang="ru-RU" sz="1600" dirty="0" smtClean="0"/>
              <a:t> </a:t>
            </a:r>
            <a:r>
              <a:rPr lang="ru-RU" sz="1600" dirty="0"/>
              <a:t>є: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solidFill>
                  <a:srgbClr val="FF0000"/>
                </a:solidFill>
              </a:rPr>
              <a:t>дистиляція</a:t>
            </a:r>
            <a:r>
              <a:rPr lang="ru-RU" sz="1600" dirty="0">
                <a:solidFill>
                  <a:srgbClr val="FF0000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solidFill>
                  <a:srgbClr val="FF0000"/>
                </a:solidFill>
              </a:rPr>
              <a:t>холодне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пресування</a:t>
            </a:r>
            <a:r>
              <a:rPr lang="ru-RU" sz="1600" dirty="0">
                <a:solidFill>
                  <a:srgbClr val="FF0000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solidFill>
                  <a:srgbClr val="FF0000"/>
                </a:solidFill>
              </a:rPr>
              <a:t>мацерація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або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анфлераж</a:t>
            </a:r>
            <a:r>
              <a:rPr lang="ru-RU" sz="1600" dirty="0">
                <a:solidFill>
                  <a:srgbClr val="FF0000"/>
                </a:solidFill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>
                <a:solidFill>
                  <a:srgbClr val="FF0000"/>
                </a:solidFill>
              </a:rPr>
              <a:t>екстракція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 err="1">
                <a:solidFill>
                  <a:srgbClr val="FF0000"/>
                </a:solidFill>
              </a:rPr>
              <a:t>розчинниками</a:t>
            </a:r>
            <a:r>
              <a:rPr lang="ru-RU" sz="16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1044" y="4565446"/>
            <a:ext cx="83771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/>
              <a:t>Всі</a:t>
            </a:r>
            <a:r>
              <a:rPr lang="ru-RU" sz="1600" dirty="0"/>
              <a:t> </a:t>
            </a:r>
            <a:r>
              <a:rPr lang="ru-RU" sz="1600" dirty="0" err="1"/>
              <a:t>технологічні</a:t>
            </a:r>
            <a:r>
              <a:rPr lang="ru-RU" sz="1600" dirty="0"/>
              <a:t> </a:t>
            </a:r>
            <a:r>
              <a:rPr lang="ru-RU" sz="1600" dirty="0" err="1"/>
              <a:t>процеси</a:t>
            </a:r>
            <a:r>
              <a:rPr lang="ru-RU" sz="1600" dirty="0"/>
              <a:t> </a:t>
            </a:r>
            <a:r>
              <a:rPr lang="ru-RU" sz="1600" dirty="0" err="1"/>
              <a:t>пов'язані</a:t>
            </a:r>
            <a:r>
              <a:rPr lang="ru-RU" sz="1600" dirty="0"/>
              <a:t> з </a:t>
            </a:r>
            <a:r>
              <a:rPr lang="ru-RU" sz="1600" dirty="0" err="1"/>
              <a:t>витяжкою</a:t>
            </a:r>
            <a:r>
              <a:rPr lang="ru-RU" sz="1600" dirty="0"/>
              <a:t> аромату з </a:t>
            </a:r>
            <a:r>
              <a:rPr lang="ru-RU" sz="1600" dirty="0" err="1"/>
              <a:t>рослин</a:t>
            </a:r>
            <a:r>
              <a:rPr lang="ru-RU" sz="1600" dirty="0"/>
              <a:t> і з </a:t>
            </a:r>
            <a:r>
              <a:rPr lang="ru-RU" sz="1600" dirty="0" err="1"/>
              <a:t>подальшою</a:t>
            </a:r>
            <a:r>
              <a:rPr lang="ru-RU" sz="1600" dirty="0"/>
              <a:t> </a:t>
            </a:r>
            <a:r>
              <a:rPr lang="ru-RU" sz="1600" dirty="0" err="1"/>
              <a:t>детерпенізації</a:t>
            </a:r>
            <a:r>
              <a:rPr lang="ru-RU" sz="1600" dirty="0"/>
              <a:t> - </a:t>
            </a:r>
            <a:r>
              <a:rPr lang="ru-RU" sz="1600" dirty="0" err="1"/>
              <a:t>очищенням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вуглеводнів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містять</a:t>
            </a:r>
            <a:r>
              <a:rPr lang="ru-RU" sz="1600" dirty="0"/>
              <a:t> </a:t>
            </a:r>
            <a:r>
              <a:rPr lang="ru-RU" sz="1600" dirty="0" err="1"/>
              <a:t>вільні</a:t>
            </a:r>
            <a:r>
              <a:rPr lang="ru-RU" sz="1600" dirty="0"/>
              <a:t> </a:t>
            </a:r>
            <a:r>
              <a:rPr lang="ru-RU" sz="1600" dirty="0" err="1"/>
              <a:t>радикали</a:t>
            </a:r>
            <a:r>
              <a:rPr lang="ru-RU" sz="1600" dirty="0"/>
              <a:t>. </a:t>
            </a:r>
            <a:r>
              <a:rPr lang="ru-RU" sz="1600" dirty="0" err="1"/>
              <a:t>Детерпенізація</a:t>
            </a:r>
            <a:r>
              <a:rPr lang="ru-RU" sz="1600" dirty="0"/>
              <a:t> </a:t>
            </a:r>
            <a:r>
              <a:rPr lang="ru-RU" sz="1600" dirty="0" err="1"/>
              <a:t>застосовується</a:t>
            </a:r>
            <a:r>
              <a:rPr lang="ru-RU" sz="1600" dirty="0"/>
              <a:t> в основному при </a:t>
            </a:r>
            <a:r>
              <a:rPr lang="ru-RU" sz="1600" dirty="0" err="1"/>
              <a:t>виробництві</a:t>
            </a:r>
            <a:r>
              <a:rPr lang="ru-RU" sz="1600" dirty="0"/>
              <a:t> </a:t>
            </a:r>
            <a:r>
              <a:rPr lang="ru-RU" sz="1600" dirty="0" err="1"/>
              <a:t>хвойних</a:t>
            </a:r>
            <a:r>
              <a:rPr lang="ru-RU" sz="1600" dirty="0"/>
              <a:t> і </a:t>
            </a:r>
            <a:r>
              <a:rPr lang="ru-RU" sz="1600" dirty="0" err="1"/>
              <a:t>цитрусових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масел. </a:t>
            </a:r>
            <a:r>
              <a:rPr lang="ru-RU" sz="1600" dirty="0" err="1"/>
              <a:t>Полягає</a:t>
            </a:r>
            <a:r>
              <a:rPr lang="ru-RU" sz="1600" dirty="0"/>
              <a:t> вона в </a:t>
            </a:r>
            <a:r>
              <a:rPr lang="ru-RU" sz="1600" dirty="0" err="1"/>
              <a:t>зменшенні</a:t>
            </a:r>
            <a:r>
              <a:rPr lang="ru-RU" sz="1600" dirty="0"/>
              <a:t> </a:t>
            </a:r>
            <a:r>
              <a:rPr lang="ru-RU" sz="1600" dirty="0" err="1"/>
              <a:t>вільних</a:t>
            </a:r>
            <a:r>
              <a:rPr lang="ru-RU" sz="1600" dirty="0"/>
              <a:t> </a:t>
            </a:r>
            <a:r>
              <a:rPr lang="ru-RU" sz="1600" dirty="0" err="1"/>
              <a:t>радикалів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</a:t>
            </a:r>
            <a:r>
              <a:rPr lang="ru-RU" sz="1600" dirty="0" err="1"/>
              <a:t>глибокої</a:t>
            </a:r>
            <a:r>
              <a:rPr lang="ru-RU" sz="1600" dirty="0"/>
              <a:t> заморозки і </a:t>
            </a:r>
            <a:r>
              <a:rPr lang="ru-RU" sz="1600" dirty="0" err="1"/>
              <a:t>подальшої</a:t>
            </a:r>
            <a:r>
              <a:rPr lang="ru-RU" sz="1600" dirty="0"/>
              <a:t> </a:t>
            </a:r>
            <a:r>
              <a:rPr lang="ru-RU" sz="1600" dirty="0" err="1"/>
              <a:t>ректифікації</a:t>
            </a:r>
            <a:r>
              <a:rPr lang="ru-RU" sz="1600" dirty="0"/>
              <a:t>. </a:t>
            </a:r>
            <a:r>
              <a:rPr lang="ru-RU" sz="1600" dirty="0" err="1"/>
              <a:t>Це</a:t>
            </a:r>
            <a:r>
              <a:rPr lang="ru-RU" sz="1600" dirty="0"/>
              <a:t>, в свою </a:t>
            </a:r>
            <a:r>
              <a:rPr lang="ru-RU" sz="1600" dirty="0" err="1"/>
              <a:t>чергу</a:t>
            </a:r>
            <a:r>
              <a:rPr lang="ru-RU" sz="1600" dirty="0"/>
              <a:t>, </a:t>
            </a:r>
            <a:r>
              <a:rPr lang="ru-RU" sz="1600" dirty="0" err="1"/>
              <a:t>процес</a:t>
            </a:r>
            <a:r>
              <a:rPr lang="ru-RU" sz="1600" dirty="0"/>
              <a:t>, </a:t>
            </a:r>
            <a:r>
              <a:rPr lang="ru-RU" sz="1600" dirty="0" err="1"/>
              <a:t>який</a:t>
            </a:r>
            <a:r>
              <a:rPr lang="ru-RU" sz="1600" dirty="0"/>
              <a:t> </a:t>
            </a:r>
            <a:r>
              <a:rPr lang="ru-RU" sz="1600" dirty="0" err="1"/>
              <a:t>представляє</a:t>
            </a:r>
            <a:r>
              <a:rPr lang="ru-RU" sz="1600" dirty="0"/>
              <a:t> собою </a:t>
            </a:r>
            <a:r>
              <a:rPr lang="ru-RU" sz="1600" dirty="0" err="1"/>
              <a:t>поділ</a:t>
            </a:r>
            <a:r>
              <a:rPr lang="ru-RU" sz="1600" dirty="0"/>
              <a:t> </a:t>
            </a:r>
            <a:r>
              <a:rPr lang="ru-RU" sz="1600" dirty="0" err="1"/>
              <a:t>однорідних</a:t>
            </a:r>
            <a:r>
              <a:rPr lang="ru-RU" sz="1600" dirty="0"/>
              <a:t> </a:t>
            </a:r>
            <a:r>
              <a:rPr lang="ru-RU" sz="1600" dirty="0" err="1"/>
              <a:t>сумішей</a:t>
            </a:r>
            <a:r>
              <a:rPr lang="ru-RU" sz="1600" dirty="0"/>
              <a:t> на </a:t>
            </a:r>
            <a:r>
              <a:rPr lang="ru-RU" sz="1600" dirty="0" err="1"/>
              <a:t>складові</a:t>
            </a:r>
            <a:r>
              <a:rPr lang="ru-RU" sz="1600" dirty="0"/>
              <a:t> </a:t>
            </a:r>
            <a:r>
              <a:rPr lang="ru-RU" sz="1600" dirty="0" err="1"/>
              <a:t>компоненти</a:t>
            </a:r>
            <a:r>
              <a:rPr lang="ru-RU" sz="1600" dirty="0"/>
              <a:t>. Заснована </a:t>
            </a:r>
            <a:r>
              <a:rPr lang="ru-RU" sz="1600" dirty="0" err="1"/>
              <a:t>ректифікація</a:t>
            </a:r>
            <a:r>
              <a:rPr lang="ru-RU" sz="1600" dirty="0"/>
              <a:t> на </a:t>
            </a:r>
            <a:r>
              <a:rPr lang="ru-RU" sz="1600" dirty="0" err="1"/>
              <a:t>багаторазовому</a:t>
            </a:r>
            <a:r>
              <a:rPr lang="ru-RU" sz="1600" dirty="0"/>
              <a:t> </a:t>
            </a:r>
            <a:r>
              <a:rPr lang="ru-RU" sz="1600" dirty="0" err="1"/>
              <a:t>випаровуванні</a:t>
            </a:r>
            <a:r>
              <a:rPr lang="ru-RU" sz="1600" dirty="0"/>
              <a:t> </a:t>
            </a:r>
            <a:r>
              <a:rPr lang="ru-RU" sz="1600" dirty="0" err="1"/>
              <a:t>суміші</a:t>
            </a:r>
            <a:r>
              <a:rPr lang="ru-RU" sz="1600" dirty="0"/>
              <a:t> з </a:t>
            </a:r>
            <a:r>
              <a:rPr lang="ru-RU" sz="1600" dirty="0" err="1"/>
              <a:t>конденсацією</a:t>
            </a:r>
            <a:r>
              <a:rPr lang="ru-RU" sz="1600" dirty="0"/>
              <a:t> </a:t>
            </a:r>
            <a:r>
              <a:rPr lang="ru-RU" sz="1600" dirty="0" err="1"/>
              <a:t>парів</a:t>
            </a:r>
            <a:r>
              <a:rPr lang="ru-RU" sz="1600" dirty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459" y="1988840"/>
            <a:ext cx="3228884" cy="243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45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80919" cy="792088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МЕТОДИ ВИРОБНИЦТВА ЕФІРНИХ ОЛІЙ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196752"/>
            <a:ext cx="77048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2400" dirty="0" err="1"/>
              <a:t>Водяна</a:t>
            </a:r>
            <a:r>
              <a:rPr lang="ru-RU" sz="2400" dirty="0"/>
              <a:t> </a:t>
            </a:r>
            <a:r>
              <a:rPr lang="ru-RU" sz="2400" dirty="0" err="1"/>
              <a:t>дистиляція</a:t>
            </a:r>
            <a:r>
              <a:rPr lang="ru-RU" sz="2400" dirty="0" smtClean="0"/>
              <a:t>.</a:t>
            </a:r>
          </a:p>
          <a:p>
            <a:pPr marL="342900" indent="-342900" algn="ctr">
              <a:buAutoNum type="arabicPeriod"/>
            </a:pPr>
            <a:endParaRPr lang="ru-RU" sz="2400" dirty="0" smtClean="0"/>
          </a:p>
          <a:p>
            <a:pPr algn="just"/>
            <a:r>
              <a:rPr lang="ru-RU" sz="1600" dirty="0" err="1" smtClean="0"/>
              <a:t>Свіжа</a:t>
            </a:r>
            <a:r>
              <a:rPr lang="ru-RU" sz="1600" dirty="0" smtClean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 smtClean="0"/>
              <a:t>в'ялена</a:t>
            </a:r>
            <a:r>
              <a:rPr lang="ru-RU" sz="1600" dirty="0" smtClean="0"/>
              <a:t> </a:t>
            </a:r>
            <a:r>
              <a:rPr lang="ru-RU" sz="1600" dirty="0" err="1"/>
              <a:t>рослинна</a:t>
            </a:r>
            <a:r>
              <a:rPr lang="ru-RU" sz="1600" dirty="0"/>
              <a:t> </a:t>
            </a:r>
            <a:r>
              <a:rPr lang="ru-RU" sz="1600" dirty="0" err="1"/>
              <a:t>сировина</a:t>
            </a:r>
            <a:r>
              <a:rPr lang="ru-RU" sz="1600" dirty="0"/>
              <a:t> </a:t>
            </a:r>
            <a:r>
              <a:rPr lang="ru-RU" sz="1600" dirty="0" err="1"/>
              <a:t>піддається</a:t>
            </a:r>
            <a:r>
              <a:rPr lang="ru-RU" sz="1600" dirty="0"/>
              <a:t> </a:t>
            </a:r>
            <a:r>
              <a:rPr lang="ru-RU" sz="1600" dirty="0" err="1"/>
              <a:t>обробці</a:t>
            </a:r>
            <a:r>
              <a:rPr lang="ru-RU" sz="1600" dirty="0"/>
              <a:t> парою. </a:t>
            </a:r>
            <a:r>
              <a:rPr lang="ru-RU" sz="1600" dirty="0" err="1"/>
              <a:t>Летючі</a:t>
            </a:r>
            <a:r>
              <a:rPr lang="ru-RU" sz="1600" dirty="0"/>
              <a:t> </a:t>
            </a:r>
            <a:r>
              <a:rPr lang="ru-RU" sz="1600" dirty="0" err="1"/>
              <a:t>фракції</a:t>
            </a:r>
            <a:r>
              <a:rPr lang="ru-RU" sz="1600" dirty="0"/>
              <a:t> </a:t>
            </a:r>
            <a:r>
              <a:rPr lang="ru-RU" sz="1600" dirty="0" err="1"/>
              <a:t>сировини</a:t>
            </a:r>
            <a:r>
              <a:rPr lang="ru-RU" sz="1600" dirty="0"/>
              <a:t> </a:t>
            </a:r>
            <a:r>
              <a:rPr lang="ru-RU" sz="1600" dirty="0" err="1"/>
              <a:t>переганяються</a:t>
            </a:r>
            <a:r>
              <a:rPr lang="ru-RU" sz="1600" dirty="0"/>
              <a:t> через </a:t>
            </a:r>
            <a:r>
              <a:rPr lang="ru-RU" sz="1600" dirty="0" err="1"/>
              <a:t>фільтри</a:t>
            </a:r>
            <a:r>
              <a:rPr lang="ru-RU" sz="1600" dirty="0"/>
              <a:t> по </a:t>
            </a:r>
            <a:r>
              <a:rPr lang="ru-RU" sz="1600" dirty="0" err="1"/>
              <a:t>змійовику</a:t>
            </a:r>
            <a:r>
              <a:rPr lang="ru-RU" sz="1600" dirty="0"/>
              <a:t>. </a:t>
            </a:r>
            <a:r>
              <a:rPr lang="ru-RU" sz="1600" dirty="0" err="1"/>
              <a:t>Використовуючи</a:t>
            </a:r>
            <a:r>
              <a:rPr lang="ru-RU" sz="1600" dirty="0"/>
              <a:t> </a:t>
            </a:r>
            <a:r>
              <a:rPr lang="ru-RU" sz="1600" dirty="0" err="1"/>
              <a:t>водяну</a:t>
            </a:r>
            <a:r>
              <a:rPr lang="ru-RU" sz="1600" dirty="0"/>
              <a:t> </a:t>
            </a:r>
            <a:r>
              <a:rPr lang="ru-RU" sz="1600" dirty="0" err="1"/>
              <a:t>дистиляцію</a:t>
            </a:r>
            <a:r>
              <a:rPr lang="ru-RU" sz="1600" dirty="0"/>
              <a:t>, </a:t>
            </a:r>
            <a:r>
              <a:rPr lang="ru-RU" sz="1600" dirty="0" err="1"/>
              <a:t>велику</a:t>
            </a:r>
            <a:r>
              <a:rPr lang="ru-RU" sz="1600" dirty="0"/>
              <a:t> </a:t>
            </a:r>
            <a:r>
              <a:rPr lang="ru-RU" sz="1600" dirty="0" err="1"/>
              <a:t>увагу</a:t>
            </a:r>
            <a:r>
              <a:rPr lang="ru-RU" sz="1600" dirty="0"/>
              <a:t> треба </a:t>
            </a:r>
            <a:r>
              <a:rPr lang="ru-RU" sz="1600" dirty="0" err="1"/>
              <a:t>приділити</a:t>
            </a:r>
            <a:r>
              <a:rPr lang="ru-RU" sz="1600" dirty="0"/>
              <a:t> правильному температурному режиму. </a:t>
            </a:r>
            <a:r>
              <a:rPr lang="ru-RU" sz="1600" dirty="0" err="1"/>
              <a:t>Підвищена</a:t>
            </a:r>
            <a:r>
              <a:rPr lang="ru-RU" sz="1600" dirty="0"/>
              <a:t> температура </a:t>
            </a:r>
            <a:r>
              <a:rPr lang="ru-RU" sz="1600" dirty="0" err="1"/>
              <a:t>дає</a:t>
            </a:r>
            <a:r>
              <a:rPr lang="ru-RU" sz="1600" dirty="0"/>
              <a:t> </a:t>
            </a:r>
            <a:r>
              <a:rPr lang="ru-RU" sz="1600" dirty="0" err="1"/>
              <a:t>більший</a:t>
            </a:r>
            <a:r>
              <a:rPr lang="ru-RU" sz="1600" dirty="0"/>
              <a:t> </a:t>
            </a:r>
            <a:r>
              <a:rPr lang="ru-RU" sz="1600" dirty="0" err="1"/>
              <a:t>вихід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масел, </a:t>
            </a:r>
            <a:r>
              <a:rPr lang="ru-RU" sz="1600" dirty="0" err="1"/>
              <a:t>знижуючи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якість</a:t>
            </a:r>
            <a:r>
              <a:rPr lang="ru-RU" sz="1600" dirty="0"/>
              <a:t>. В основному,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недолік</a:t>
            </a:r>
            <a:r>
              <a:rPr lang="ru-RU" sz="1600" dirty="0"/>
              <a:t> </a:t>
            </a:r>
            <a:r>
              <a:rPr lang="ru-RU" sz="1600" dirty="0" err="1"/>
              <a:t>вітчизняних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масел, часто </a:t>
            </a:r>
            <a:r>
              <a:rPr lang="ru-RU" sz="1600" dirty="0" err="1"/>
              <a:t>які</a:t>
            </a:r>
            <a:r>
              <a:rPr lang="ru-RU" sz="1600" dirty="0"/>
              <a:t> не </a:t>
            </a:r>
            <a:r>
              <a:rPr lang="ru-RU" sz="1600" dirty="0" err="1"/>
              <a:t>дотягують</a:t>
            </a:r>
            <a:r>
              <a:rPr lang="ru-RU" sz="1600" dirty="0"/>
              <a:t> до </a:t>
            </a:r>
            <a:r>
              <a:rPr lang="ru-RU" sz="1600" dirty="0" err="1"/>
              <a:t>стандартів</a:t>
            </a:r>
            <a:r>
              <a:rPr lang="ru-RU" sz="1600" dirty="0"/>
              <a:t> </a:t>
            </a:r>
            <a:r>
              <a:rPr lang="ru-RU" sz="1600" dirty="0" err="1" smtClean="0"/>
              <a:t>світового</a:t>
            </a:r>
            <a:r>
              <a:rPr lang="ru-RU" sz="1600" dirty="0" smtClean="0"/>
              <a:t>   </a:t>
            </a:r>
            <a:r>
              <a:rPr lang="ru-RU" sz="1600" dirty="0" err="1" smtClean="0"/>
              <a:t>рівня</a:t>
            </a:r>
            <a:r>
              <a:rPr lang="ru-RU" sz="1600" dirty="0"/>
              <a:t>.</a:t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861048"/>
            <a:ext cx="51435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93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4572"/>
            <a:ext cx="79928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2. </a:t>
            </a:r>
            <a:r>
              <a:rPr lang="ru-RU" sz="2400" dirty="0" err="1"/>
              <a:t>Екстрація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анфлераж</a:t>
            </a:r>
            <a:r>
              <a:rPr lang="ru-RU" sz="2400" dirty="0" smtClean="0"/>
              <a:t>.</a:t>
            </a:r>
          </a:p>
          <a:p>
            <a:pPr algn="ctr"/>
            <a:endParaRPr lang="ru-RU" sz="2400" dirty="0"/>
          </a:p>
          <a:p>
            <a:pPr algn="just"/>
            <a:r>
              <a:rPr lang="ru-RU" sz="1600" dirty="0" err="1"/>
              <a:t>Цей</a:t>
            </a:r>
            <a:r>
              <a:rPr lang="ru-RU" sz="1600" dirty="0"/>
              <a:t> </a:t>
            </a:r>
            <a:r>
              <a:rPr lang="ru-RU" sz="1600" dirty="0" err="1"/>
              <a:t>спосіб</a:t>
            </a:r>
            <a:r>
              <a:rPr lang="ru-RU" sz="1600" dirty="0"/>
              <a:t> </a:t>
            </a:r>
            <a:r>
              <a:rPr lang="ru-RU" sz="1600" dirty="0" err="1"/>
              <a:t>використовується</a:t>
            </a:r>
            <a:r>
              <a:rPr lang="ru-RU" sz="1600" dirty="0"/>
              <a:t> для </a:t>
            </a:r>
            <a:r>
              <a:rPr lang="ru-RU" sz="1600" dirty="0" err="1"/>
              <a:t>вигонки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 з тих </a:t>
            </a:r>
            <a:r>
              <a:rPr lang="ru-RU" sz="1600" dirty="0" err="1"/>
              <a:t>рослин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не </a:t>
            </a:r>
            <a:r>
              <a:rPr lang="ru-RU" sz="1600" dirty="0" err="1"/>
              <a:t>можуть</a:t>
            </a:r>
            <a:r>
              <a:rPr lang="ru-RU" sz="1600" dirty="0"/>
              <a:t> бути </a:t>
            </a:r>
            <a:r>
              <a:rPr lang="ru-RU" sz="1600" dirty="0" err="1"/>
              <a:t>схильні</a:t>
            </a:r>
            <a:r>
              <a:rPr lang="ru-RU" sz="1600" dirty="0"/>
              <a:t> до </a:t>
            </a:r>
            <a:r>
              <a:rPr lang="ru-RU" sz="1600" dirty="0" err="1"/>
              <a:t>водяній</a:t>
            </a:r>
            <a:r>
              <a:rPr lang="ru-RU" sz="1600" dirty="0"/>
              <a:t> </a:t>
            </a:r>
            <a:r>
              <a:rPr lang="ru-RU" sz="1600" dirty="0" err="1"/>
              <a:t>дистиляції</a:t>
            </a:r>
            <a:r>
              <a:rPr lang="ru-RU" sz="1600" dirty="0"/>
              <a:t>, так як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компоненти</a:t>
            </a:r>
            <a:r>
              <a:rPr lang="ru-RU" sz="1600" dirty="0"/>
              <a:t> в </a:t>
            </a:r>
            <a:r>
              <a:rPr lang="ru-RU" sz="1600" dirty="0" err="1"/>
              <a:t>процесі</a:t>
            </a:r>
            <a:r>
              <a:rPr lang="ru-RU" sz="1600" dirty="0"/>
              <a:t> </a:t>
            </a:r>
            <a:r>
              <a:rPr lang="ru-RU" sz="1600" dirty="0" err="1"/>
              <a:t>руйнуються</a:t>
            </a:r>
            <a:r>
              <a:rPr lang="ru-RU" sz="1600" dirty="0"/>
              <a:t>. </a:t>
            </a:r>
            <a:r>
              <a:rPr lang="ru-RU" sz="1600" dirty="0" err="1"/>
              <a:t>Спосіб</a:t>
            </a:r>
            <a:r>
              <a:rPr lang="ru-RU" sz="1600" dirty="0"/>
              <a:t> </a:t>
            </a:r>
            <a:r>
              <a:rPr lang="ru-RU" sz="1600" dirty="0" err="1"/>
              <a:t>екстракції</a:t>
            </a:r>
            <a:r>
              <a:rPr lang="ru-RU" sz="1600" dirty="0"/>
              <a:t> </a:t>
            </a:r>
            <a:r>
              <a:rPr lang="ru-RU" sz="1600" dirty="0" err="1"/>
              <a:t>полягає</a:t>
            </a:r>
            <a:r>
              <a:rPr lang="ru-RU" sz="1600" dirty="0"/>
              <a:t> в тому,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рослинна</a:t>
            </a:r>
            <a:r>
              <a:rPr lang="ru-RU" sz="1600" dirty="0"/>
              <a:t> </a:t>
            </a:r>
            <a:r>
              <a:rPr lang="ru-RU" sz="1600" dirty="0" err="1"/>
              <a:t>сировина</a:t>
            </a:r>
            <a:r>
              <a:rPr lang="ru-RU" sz="1600" dirty="0"/>
              <a:t> </a:t>
            </a:r>
            <a:r>
              <a:rPr lang="ru-RU" sz="1600" dirty="0" err="1"/>
              <a:t>поміщається</a:t>
            </a:r>
            <a:r>
              <a:rPr lang="ru-RU" sz="1600" dirty="0"/>
              <a:t> на </a:t>
            </a:r>
            <a:r>
              <a:rPr lang="ru-RU" sz="1600" dirty="0" err="1"/>
              <a:t>шовкові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скляні</a:t>
            </a:r>
            <a:r>
              <a:rPr lang="ru-RU" sz="1600" dirty="0"/>
              <a:t> </a:t>
            </a:r>
            <a:r>
              <a:rPr lang="ru-RU" sz="1600" dirty="0" err="1"/>
              <a:t>пластини</a:t>
            </a:r>
            <a:r>
              <a:rPr lang="ru-RU" sz="1600" dirty="0"/>
              <a:t>, </a:t>
            </a:r>
            <a:r>
              <a:rPr lang="ru-RU" sz="1600" dirty="0" err="1"/>
              <a:t>покриті</a:t>
            </a:r>
            <a:r>
              <a:rPr lang="ru-RU" sz="1600" dirty="0"/>
              <a:t> абсорбентом. В </a:t>
            </a:r>
            <a:r>
              <a:rPr lang="ru-RU" sz="1600" dirty="0" err="1"/>
              <a:t>якості</a:t>
            </a:r>
            <a:r>
              <a:rPr lang="ru-RU" sz="1600" dirty="0"/>
              <a:t> абсорбенту </a:t>
            </a:r>
            <a:r>
              <a:rPr lang="ru-RU" sz="1600" dirty="0" err="1"/>
              <a:t>використовуються</a:t>
            </a:r>
            <a:r>
              <a:rPr lang="ru-RU" sz="1600" dirty="0"/>
              <a:t> </a:t>
            </a:r>
            <a:r>
              <a:rPr lang="ru-RU" sz="1600" dirty="0" err="1"/>
              <a:t>жири</a:t>
            </a:r>
            <a:r>
              <a:rPr lang="ru-RU" sz="1600" dirty="0"/>
              <a:t> (свинячий жир, масло ши і </a:t>
            </a:r>
            <a:r>
              <a:rPr lang="ru-RU" sz="1600" dirty="0" err="1"/>
              <a:t>кокосове</a:t>
            </a:r>
            <a:r>
              <a:rPr lang="ru-RU" sz="1600" dirty="0"/>
              <a:t> масло).</a:t>
            </a:r>
            <a:endParaRPr lang="ru-RU" sz="16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068960"/>
            <a:ext cx="3384376" cy="25382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16" y="2640980"/>
            <a:ext cx="51880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/>
              <a:t>Викладені</a:t>
            </a:r>
            <a:r>
              <a:rPr lang="ru-RU" sz="1600" dirty="0"/>
              <a:t> тонким шаром </a:t>
            </a:r>
            <a:r>
              <a:rPr lang="ru-RU" sz="1600" dirty="0" err="1"/>
              <a:t>пелюстки</a:t>
            </a:r>
            <a:r>
              <a:rPr lang="ru-RU" sz="1600" dirty="0"/>
              <a:t>, </a:t>
            </a:r>
            <a:r>
              <a:rPr lang="ru-RU" sz="1600" dirty="0" err="1"/>
              <a:t>коріння</a:t>
            </a:r>
            <a:r>
              <a:rPr lang="ru-RU" sz="1600" dirty="0"/>
              <a:t>, </a:t>
            </a:r>
            <a:r>
              <a:rPr lang="ru-RU" sz="1600" dirty="0" err="1"/>
              <a:t>суцвіття</a:t>
            </a:r>
            <a:r>
              <a:rPr lang="ru-RU" sz="1600" dirty="0"/>
              <a:t>, </a:t>
            </a:r>
            <a:r>
              <a:rPr lang="ru-RU" sz="1600" dirty="0" err="1"/>
              <a:t>пагони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тонкі</a:t>
            </a:r>
            <a:r>
              <a:rPr lang="ru-RU" sz="1600" dirty="0"/>
              <a:t> </a:t>
            </a:r>
            <a:r>
              <a:rPr lang="ru-RU" sz="1600" dirty="0" err="1"/>
              <a:t>листя</a:t>
            </a:r>
            <a:r>
              <a:rPr lang="ru-RU" sz="1600" dirty="0"/>
              <a:t> </a:t>
            </a:r>
            <a:r>
              <a:rPr lang="ru-RU" sz="1600" dirty="0" err="1"/>
              <a:t>передають</a:t>
            </a:r>
            <a:r>
              <a:rPr lang="ru-RU" sz="1600" dirty="0"/>
              <a:t> </a:t>
            </a:r>
            <a:r>
              <a:rPr lang="ru-RU" sz="1600" dirty="0" err="1"/>
              <a:t>летючі</a:t>
            </a:r>
            <a:r>
              <a:rPr lang="ru-RU" sz="1600" dirty="0"/>
              <a:t> </a:t>
            </a:r>
            <a:r>
              <a:rPr lang="ru-RU" sz="1600" dirty="0" err="1"/>
              <a:t>ароматичні</a:t>
            </a:r>
            <a:r>
              <a:rPr lang="ru-RU" sz="1600" dirty="0"/>
              <a:t> </a:t>
            </a:r>
            <a:r>
              <a:rPr lang="ru-RU" sz="1600" dirty="0" err="1"/>
              <a:t>вуглеводні</a:t>
            </a:r>
            <a:r>
              <a:rPr lang="ru-RU" sz="1600" dirty="0"/>
              <a:t> пластин. </a:t>
            </a:r>
            <a:r>
              <a:rPr lang="ru-RU" sz="1600" dirty="0" err="1"/>
              <a:t>Просочений</a:t>
            </a:r>
            <a:r>
              <a:rPr lang="ru-RU" sz="1600" dirty="0"/>
              <a:t> ароматами жир - для </a:t>
            </a:r>
            <a:r>
              <a:rPr lang="ru-RU" sz="1600" dirty="0" err="1"/>
              <a:t>якого</a:t>
            </a:r>
            <a:r>
              <a:rPr lang="ru-RU" sz="1600" dirty="0"/>
              <a:t> </a:t>
            </a:r>
            <a:r>
              <a:rPr lang="ru-RU" sz="1600" dirty="0" err="1"/>
              <a:t>існує</a:t>
            </a:r>
            <a:r>
              <a:rPr lang="ru-RU" sz="1600" dirty="0"/>
              <a:t> </a:t>
            </a:r>
            <a:r>
              <a:rPr lang="ru-RU" sz="1600" dirty="0" err="1"/>
              <a:t>термін</a:t>
            </a:r>
            <a:r>
              <a:rPr lang="ru-RU" sz="1600" dirty="0"/>
              <a:t> «</a:t>
            </a:r>
            <a:r>
              <a:rPr lang="ru-RU" sz="1600" dirty="0" err="1"/>
              <a:t>ароматична</a:t>
            </a:r>
            <a:r>
              <a:rPr lang="ru-RU" sz="1600" dirty="0"/>
              <a:t> помада» - </a:t>
            </a:r>
            <a:r>
              <a:rPr lang="ru-RU" sz="1600" dirty="0" err="1"/>
              <a:t>обережно</a:t>
            </a:r>
            <a:r>
              <a:rPr lang="ru-RU" sz="1600" dirty="0"/>
              <a:t> соскабливают з пластин і </a:t>
            </a:r>
            <a:r>
              <a:rPr lang="ru-RU" sz="1600" dirty="0" err="1"/>
              <a:t>екстрагують</a:t>
            </a:r>
            <a:r>
              <a:rPr lang="ru-RU" sz="1600" dirty="0"/>
              <a:t> за </a:t>
            </a:r>
            <a:r>
              <a:rPr lang="ru-RU" sz="1600" dirty="0" err="1"/>
              <a:t>допомогою</a:t>
            </a:r>
            <a:r>
              <a:rPr lang="ru-RU" sz="1600" dirty="0"/>
              <a:t> спирту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ефіру</a:t>
            </a:r>
            <a:r>
              <a:rPr lang="ru-RU" sz="1600" dirty="0"/>
              <a:t>, </a:t>
            </a:r>
            <a:r>
              <a:rPr lang="ru-RU" sz="1600" dirty="0" err="1"/>
              <a:t>витягаючи</a:t>
            </a:r>
            <a:r>
              <a:rPr lang="ru-RU" sz="1600" dirty="0"/>
              <a:t> </a:t>
            </a:r>
            <a:r>
              <a:rPr lang="ru-RU" sz="1600" dirty="0" err="1"/>
              <a:t>ефірне</a:t>
            </a:r>
            <a:r>
              <a:rPr lang="ru-RU" sz="1600" dirty="0"/>
              <a:t> масло з абсорбенту </a:t>
            </a:r>
            <a:r>
              <a:rPr lang="ru-RU" sz="1600" dirty="0" err="1"/>
              <a:t>екстрактом</a:t>
            </a:r>
            <a:r>
              <a:rPr lang="ru-RU" sz="1600" dirty="0"/>
              <a:t> є </a:t>
            </a:r>
            <a:r>
              <a:rPr lang="ru-RU" sz="1600" dirty="0" err="1"/>
              <a:t>найчистіше</a:t>
            </a:r>
            <a:r>
              <a:rPr lang="ru-RU" sz="1600" dirty="0"/>
              <a:t> </a:t>
            </a:r>
            <a:r>
              <a:rPr lang="ru-RU" sz="1600" dirty="0" err="1"/>
              <a:t>ефірне</a:t>
            </a:r>
            <a:r>
              <a:rPr lang="ru-RU" sz="1600" dirty="0"/>
              <a:t> масло. Але </a:t>
            </a:r>
            <a:r>
              <a:rPr lang="ru-RU" sz="1600" dirty="0" err="1"/>
              <a:t>ця</a:t>
            </a:r>
            <a:r>
              <a:rPr lang="ru-RU" sz="1600" dirty="0"/>
              <a:t> </a:t>
            </a:r>
            <a:r>
              <a:rPr lang="ru-RU" sz="1600" dirty="0" err="1"/>
              <a:t>технологія</a:t>
            </a:r>
            <a:r>
              <a:rPr lang="ru-RU" sz="1600" dirty="0"/>
              <a:t> </a:t>
            </a:r>
            <a:r>
              <a:rPr lang="ru-RU" sz="1600" dirty="0" err="1"/>
              <a:t>виробництва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 є </a:t>
            </a:r>
            <a:r>
              <a:rPr lang="ru-RU" sz="1600" dirty="0" err="1"/>
              <a:t>дуже</a:t>
            </a:r>
            <a:r>
              <a:rPr lang="ru-RU" sz="1600" dirty="0"/>
              <a:t> </a:t>
            </a:r>
            <a:r>
              <a:rPr lang="ru-RU" sz="1600" dirty="0" err="1"/>
              <a:t>трудомісткою</a:t>
            </a:r>
            <a:r>
              <a:rPr lang="ru-RU" sz="1600" dirty="0"/>
              <a:t>, так як </a:t>
            </a:r>
            <a:r>
              <a:rPr lang="ru-RU" sz="1600" dirty="0" err="1"/>
              <a:t>більша</a:t>
            </a:r>
            <a:r>
              <a:rPr lang="ru-RU" sz="1600" dirty="0"/>
              <a:t> </a:t>
            </a:r>
            <a:r>
              <a:rPr lang="ru-RU" sz="1600" dirty="0" err="1"/>
              <a:t>частина</a:t>
            </a:r>
            <a:r>
              <a:rPr lang="ru-RU" sz="1600" dirty="0"/>
              <a:t> </a:t>
            </a:r>
            <a:r>
              <a:rPr lang="ru-RU" sz="1600" dirty="0" err="1"/>
              <a:t>процесів</a:t>
            </a:r>
            <a:r>
              <a:rPr lang="ru-RU" sz="1600" dirty="0"/>
              <a:t> проводиться </a:t>
            </a:r>
            <a:r>
              <a:rPr lang="ru-RU" sz="1600" dirty="0" err="1"/>
              <a:t>вручну</a:t>
            </a:r>
            <a:r>
              <a:rPr lang="ru-RU" sz="1600" dirty="0"/>
              <a:t>. </a:t>
            </a:r>
            <a:r>
              <a:rPr lang="ru-RU" sz="1600" dirty="0" err="1"/>
              <a:t>Саме</a:t>
            </a:r>
            <a:r>
              <a:rPr lang="ru-RU" sz="1600" dirty="0"/>
              <a:t> тому </a:t>
            </a:r>
            <a:r>
              <a:rPr lang="ru-RU" sz="1600" dirty="0" err="1"/>
              <a:t>анфлеражние</a:t>
            </a:r>
            <a:r>
              <a:rPr lang="ru-RU" sz="1600" dirty="0"/>
              <a:t> </a:t>
            </a:r>
            <a:r>
              <a:rPr lang="ru-RU" sz="1600" dirty="0" err="1"/>
              <a:t>ефірні</a:t>
            </a:r>
            <a:r>
              <a:rPr lang="ru-RU" sz="1600" dirty="0"/>
              <a:t> масла </a:t>
            </a:r>
            <a:r>
              <a:rPr lang="ru-RU" sz="1600" dirty="0" err="1"/>
              <a:t>мають</a:t>
            </a:r>
            <a:r>
              <a:rPr lang="ru-RU" sz="1600" dirty="0"/>
              <a:t> </a:t>
            </a:r>
            <a:r>
              <a:rPr lang="ru-RU" sz="1600" dirty="0" err="1"/>
              <a:t>таку</a:t>
            </a:r>
            <a:r>
              <a:rPr lang="ru-RU" sz="1600" dirty="0"/>
              <a:t> </a:t>
            </a:r>
            <a:r>
              <a:rPr lang="ru-RU" sz="1600" dirty="0" err="1"/>
              <a:t>високу</a:t>
            </a:r>
            <a:r>
              <a:rPr lang="ru-RU" sz="1600" dirty="0"/>
              <a:t> </a:t>
            </a:r>
            <a:r>
              <a:rPr lang="ru-RU" sz="1600" dirty="0" err="1"/>
              <a:t>вартість</a:t>
            </a:r>
            <a:r>
              <a:rPr lang="ru-RU" sz="1600" dirty="0"/>
              <a:t> (</a:t>
            </a:r>
            <a:r>
              <a:rPr lang="ru-RU" sz="1600" dirty="0" err="1"/>
              <a:t>виготовлення</a:t>
            </a:r>
            <a:r>
              <a:rPr lang="ru-RU" sz="1600" dirty="0"/>
              <a:t> 10 </a:t>
            </a:r>
            <a:r>
              <a:rPr lang="ru-RU" sz="1600" dirty="0" err="1"/>
              <a:t>грамів</a:t>
            </a:r>
            <a:r>
              <a:rPr lang="ru-RU" sz="1600" dirty="0"/>
              <a:t> такого продукту обходиться заводчику в 50 - 100 </a:t>
            </a:r>
            <a:r>
              <a:rPr lang="ru-RU" sz="1600" dirty="0" err="1"/>
              <a:t>доларів</a:t>
            </a:r>
            <a:r>
              <a:rPr lang="ru-RU" sz="16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83614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2656"/>
            <a:ext cx="810021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3. </a:t>
            </a:r>
            <a:r>
              <a:rPr lang="ru-RU" sz="2400" dirty="0" err="1"/>
              <a:t>Холодний</a:t>
            </a:r>
            <a:r>
              <a:rPr lang="ru-RU" sz="2400" dirty="0"/>
              <a:t> </a:t>
            </a:r>
            <a:r>
              <a:rPr lang="ru-RU" sz="2400" dirty="0" err="1"/>
              <a:t>пресинг</a:t>
            </a:r>
            <a:r>
              <a:rPr lang="ru-RU" sz="2400" dirty="0" smtClean="0"/>
              <a:t>.</a:t>
            </a:r>
          </a:p>
          <a:p>
            <a:pPr algn="ctr"/>
            <a:endParaRPr lang="ru-RU" sz="2400" dirty="0" smtClean="0"/>
          </a:p>
          <a:p>
            <a:pPr algn="just"/>
            <a:r>
              <a:rPr lang="ru-RU" sz="1600" dirty="0" err="1"/>
              <a:t>Цей</a:t>
            </a:r>
            <a:r>
              <a:rPr lang="ru-RU" sz="1600" dirty="0"/>
              <a:t> метод </a:t>
            </a:r>
            <a:r>
              <a:rPr lang="ru-RU" sz="1600" dirty="0" err="1"/>
              <a:t>вважається</a:t>
            </a:r>
            <a:r>
              <a:rPr lang="ru-RU" sz="1600" dirty="0"/>
              <a:t> </a:t>
            </a:r>
            <a:r>
              <a:rPr lang="ru-RU" sz="1600" dirty="0" err="1"/>
              <a:t>найдешевшим</a:t>
            </a:r>
            <a:r>
              <a:rPr lang="ru-RU" sz="1600" dirty="0"/>
              <a:t>. </a:t>
            </a:r>
            <a:r>
              <a:rPr lang="ru-RU" sz="1600" dirty="0" err="1"/>
              <a:t>Використовується</a:t>
            </a:r>
            <a:r>
              <a:rPr lang="ru-RU" sz="1600" dirty="0"/>
              <a:t> </a:t>
            </a:r>
            <a:r>
              <a:rPr lang="ru-RU" sz="1600" dirty="0" err="1"/>
              <a:t>він</a:t>
            </a:r>
            <a:r>
              <a:rPr lang="ru-RU" sz="1600" dirty="0"/>
              <a:t>, </a:t>
            </a:r>
            <a:r>
              <a:rPr lang="ru-RU" sz="1600" dirty="0" err="1"/>
              <a:t>щоб</a:t>
            </a:r>
            <a:r>
              <a:rPr lang="ru-RU" sz="1600" dirty="0"/>
              <a:t> </a:t>
            </a:r>
            <a:r>
              <a:rPr lang="ru-RU" sz="1600" dirty="0" err="1"/>
              <a:t>отримати</a:t>
            </a:r>
            <a:r>
              <a:rPr lang="ru-RU" sz="1600" dirty="0"/>
              <a:t> </a:t>
            </a:r>
            <a:r>
              <a:rPr lang="ru-RU" sz="1600" dirty="0" err="1"/>
              <a:t>есенції</a:t>
            </a:r>
            <a:r>
              <a:rPr lang="ru-RU" sz="1600" dirty="0"/>
              <a:t> з </a:t>
            </a:r>
            <a:r>
              <a:rPr lang="ru-RU" sz="1600" dirty="0" err="1"/>
              <a:t>плодів</a:t>
            </a:r>
            <a:r>
              <a:rPr lang="ru-RU" sz="1600" dirty="0"/>
              <a:t>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шкірки</a:t>
            </a:r>
            <a:r>
              <a:rPr lang="ru-RU" sz="1600" dirty="0"/>
              <a:t> </a:t>
            </a:r>
            <a:r>
              <a:rPr lang="ru-RU" sz="1600" dirty="0" err="1"/>
              <a:t>рослин</a:t>
            </a:r>
            <a:r>
              <a:rPr lang="ru-RU" sz="1600" dirty="0"/>
              <a:t>. Цедру </a:t>
            </a:r>
            <a:r>
              <a:rPr lang="ru-RU" sz="1600" dirty="0" err="1"/>
              <a:t>віджимають</a:t>
            </a:r>
            <a:r>
              <a:rPr lang="ru-RU" sz="1600" dirty="0"/>
              <a:t>, </a:t>
            </a:r>
            <a:r>
              <a:rPr lang="ru-RU" sz="1600" dirty="0" err="1"/>
              <a:t>обертають</a:t>
            </a:r>
            <a:r>
              <a:rPr lang="ru-RU" sz="1600" dirty="0"/>
              <a:t> в </a:t>
            </a:r>
            <a:r>
              <a:rPr lang="ru-RU" sz="1600" dirty="0" err="1"/>
              <a:t>центрифузі</a:t>
            </a:r>
            <a:r>
              <a:rPr lang="ru-RU" sz="1600" dirty="0"/>
              <a:t>, </a:t>
            </a:r>
            <a:r>
              <a:rPr lang="ru-RU" sz="1600" dirty="0" err="1"/>
              <a:t>щоб</a:t>
            </a:r>
            <a:r>
              <a:rPr lang="ru-RU" sz="1600" dirty="0"/>
              <a:t> </a:t>
            </a:r>
            <a:r>
              <a:rPr lang="ru-RU" sz="1600" dirty="0" err="1"/>
              <a:t>видалити</a:t>
            </a:r>
            <a:r>
              <a:rPr lang="ru-RU" sz="1600" dirty="0"/>
              <a:t> по максимуму </a:t>
            </a:r>
            <a:r>
              <a:rPr lang="ru-RU" sz="1600" dirty="0" err="1"/>
              <a:t>ароматичні</a:t>
            </a:r>
            <a:r>
              <a:rPr lang="ru-RU" sz="1600" dirty="0"/>
              <a:t> </a:t>
            </a:r>
            <a:r>
              <a:rPr lang="ru-RU" sz="1600" dirty="0" err="1"/>
              <a:t>вуглеводні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містять</a:t>
            </a:r>
            <a:r>
              <a:rPr lang="ru-RU" sz="1600" dirty="0"/>
              <a:t> </a:t>
            </a:r>
            <a:r>
              <a:rPr lang="ru-RU" sz="1600" dirty="0" err="1"/>
              <a:t>білок</a:t>
            </a:r>
            <a:r>
              <a:rPr lang="ru-RU" sz="1600" dirty="0"/>
              <a:t>. На жаль, на 100%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видалити</a:t>
            </a:r>
            <a:r>
              <a:rPr lang="ru-RU" sz="1600" dirty="0"/>
              <a:t> не </a:t>
            </a:r>
            <a:r>
              <a:rPr lang="ru-RU" sz="1600" dirty="0" err="1"/>
              <a:t>можна</a:t>
            </a:r>
            <a:r>
              <a:rPr lang="ru-RU" sz="1600" dirty="0"/>
              <a:t>. </a:t>
            </a:r>
            <a:r>
              <a:rPr lang="ru-RU" sz="1600" dirty="0" err="1"/>
              <a:t>Саме</a:t>
            </a:r>
            <a:r>
              <a:rPr lang="ru-RU" sz="1600" dirty="0"/>
              <a:t> тому </a:t>
            </a:r>
            <a:r>
              <a:rPr lang="ru-RU" sz="1600" dirty="0" err="1"/>
              <a:t>ефірні</a:t>
            </a:r>
            <a:r>
              <a:rPr lang="ru-RU" sz="1600" dirty="0"/>
              <a:t> масла, </a:t>
            </a:r>
            <a:r>
              <a:rPr lang="ru-RU" sz="1600" dirty="0" err="1"/>
              <a:t>здобуті</a:t>
            </a:r>
            <a:r>
              <a:rPr lang="ru-RU" sz="1600" dirty="0"/>
              <a:t> таким способом, через </a:t>
            </a:r>
            <a:r>
              <a:rPr lang="ru-RU" sz="1600" dirty="0" err="1"/>
              <a:t>нетривалий</a:t>
            </a:r>
            <a:r>
              <a:rPr lang="ru-RU" sz="1600" dirty="0"/>
              <a:t> час </a:t>
            </a:r>
            <a:r>
              <a:rPr lang="ru-RU" sz="1600" dirty="0" err="1"/>
              <a:t>прогоркают</a:t>
            </a:r>
            <a:r>
              <a:rPr lang="ru-RU" sz="1600" dirty="0"/>
              <a:t>. </a:t>
            </a:r>
            <a:r>
              <a:rPr lang="ru-RU" sz="1600" dirty="0" err="1"/>
              <a:t>Важливим</a:t>
            </a:r>
            <a:r>
              <a:rPr lang="ru-RU" sz="1600" dirty="0"/>
              <a:t> нюансом </a:t>
            </a:r>
            <a:r>
              <a:rPr lang="ru-RU" sz="1600" dirty="0" err="1"/>
              <a:t>визначення</a:t>
            </a:r>
            <a:r>
              <a:rPr lang="ru-RU" sz="1600" dirty="0"/>
              <a:t> </a:t>
            </a:r>
            <a:r>
              <a:rPr lang="ru-RU" sz="1600" dirty="0" err="1"/>
              <a:t>вартості</a:t>
            </a:r>
            <a:r>
              <a:rPr lang="ru-RU" sz="1600" dirty="0"/>
              <a:t> </a:t>
            </a:r>
            <a:r>
              <a:rPr lang="ru-RU" sz="1600" dirty="0" err="1"/>
              <a:t>пахощів</a:t>
            </a:r>
            <a:r>
              <a:rPr lang="ru-RU" sz="1600" dirty="0"/>
              <a:t> є і те,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деякі</a:t>
            </a:r>
            <a:r>
              <a:rPr lang="ru-RU" sz="1600" dirty="0"/>
              <a:t> </a:t>
            </a:r>
            <a:r>
              <a:rPr lang="ru-RU" sz="1600" dirty="0" err="1"/>
              <a:t>ефірні</a:t>
            </a:r>
            <a:r>
              <a:rPr lang="ru-RU" sz="1600" dirty="0"/>
              <a:t> масла </a:t>
            </a:r>
            <a:r>
              <a:rPr lang="ru-RU" sz="1600" dirty="0" err="1"/>
              <a:t>повинні</a:t>
            </a:r>
            <a:r>
              <a:rPr lang="ru-RU" sz="1600" dirty="0"/>
              <a:t> «</a:t>
            </a:r>
            <a:r>
              <a:rPr lang="ru-RU" sz="1600" dirty="0" err="1"/>
              <a:t>дозріти</a:t>
            </a:r>
            <a:r>
              <a:rPr lang="ru-RU" sz="1600" dirty="0"/>
              <a:t>», </a:t>
            </a:r>
            <a:r>
              <a:rPr lang="ru-RU" sz="1600" dirty="0" err="1"/>
              <a:t>вистоятися</a:t>
            </a:r>
            <a:r>
              <a:rPr lang="ru-RU" sz="1600" dirty="0"/>
              <a:t> </a:t>
            </a:r>
            <a:r>
              <a:rPr lang="ru-RU" sz="1600" dirty="0" err="1"/>
              <a:t>протягом</a:t>
            </a:r>
            <a:r>
              <a:rPr lang="ru-RU" sz="1600" dirty="0"/>
              <a:t> </a:t>
            </a:r>
            <a:r>
              <a:rPr lang="ru-RU" sz="1600" dirty="0" err="1"/>
              <a:t>певного</a:t>
            </a:r>
            <a:r>
              <a:rPr lang="ru-RU" sz="1600" dirty="0"/>
              <a:t> часу. Для </a:t>
            </a:r>
            <a:r>
              <a:rPr lang="ru-RU" sz="1600" dirty="0" err="1"/>
              <a:t>цього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поміщають</a:t>
            </a:r>
            <a:r>
              <a:rPr lang="ru-RU" sz="1600" dirty="0"/>
              <a:t> в </a:t>
            </a:r>
            <a:r>
              <a:rPr lang="ru-RU" sz="1600" dirty="0" err="1"/>
              <a:t>певний</a:t>
            </a:r>
            <a:r>
              <a:rPr lang="ru-RU" sz="1600" dirty="0"/>
              <a:t> </a:t>
            </a:r>
            <a:r>
              <a:rPr lang="ru-RU" sz="1600" dirty="0" err="1"/>
              <a:t>температурний</a:t>
            </a:r>
            <a:r>
              <a:rPr lang="ru-RU" sz="1600" dirty="0"/>
              <a:t> режим, при </a:t>
            </a:r>
            <a:r>
              <a:rPr lang="ru-RU" sz="1600" dirty="0" err="1"/>
              <a:t>якому</a:t>
            </a:r>
            <a:r>
              <a:rPr lang="ru-RU" sz="1600" dirty="0"/>
              <a:t> </a:t>
            </a:r>
            <a:r>
              <a:rPr lang="ru-RU" sz="1600" dirty="0" err="1"/>
              <a:t>випаровуються</a:t>
            </a:r>
            <a:r>
              <a:rPr lang="ru-RU" sz="1600" dirty="0"/>
              <a:t> </a:t>
            </a:r>
            <a:r>
              <a:rPr lang="ru-RU" sz="1600" dirty="0" err="1"/>
              <a:t>легковагі</a:t>
            </a:r>
            <a:r>
              <a:rPr lang="ru-RU" sz="1600" dirty="0"/>
              <a:t> </a:t>
            </a:r>
            <a:r>
              <a:rPr lang="ru-RU" sz="1600" dirty="0" err="1"/>
              <a:t>вуглеводні</a:t>
            </a:r>
            <a:r>
              <a:rPr lang="ru-RU" sz="1600" dirty="0"/>
              <a:t>. </a:t>
            </a:r>
            <a:r>
              <a:rPr lang="ru-RU" sz="1600" dirty="0" err="1"/>
              <a:t>Зазвичай</a:t>
            </a:r>
            <a:r>
              <a:rPr lang="ru-RU" sz="1600" dirty="0"/>
              <a:t> на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потрібно</a:t>
            </a:r>
            <a:r>
              <a:rPr lang="ru-RU" sz="1600" dirty="0"/>
              <a:t> </a:t>
            </a:r>
            <a:r>
              <a:rPr lang="ru-RU" sz="1600" dirty="0" err="1"/>
              <a:t>близько</a:t>
            </a:r>
            <a:r>
              <a:rPr lang="ru-RU" sz="1600" dirty="0"/>
              <a:t> року.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496463"/>
            <a:ext cx="4102581" cy="308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1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60648"/>
            <a:ext cx="792088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4. </a:t>
            </a:r>
            <a:r>
              <a:rPr lang="ru-RU" sz="2400" dirty="0" err="1"/>
              <a:t>Витяг</a:t>
            </a:r>
            <a:r>
              <a:rPr lang="ru-RU" sz="2400" dirty="0"/>
              <a:t> </a:t>
            </a:r>
            <a:r>
              <a:rPr lang="ru-RU" sz="2400" dirty="0" err="1"/>
              <a:t>ефірних</a:t>
            </a:r>
            <a:r>
              <a:rPr lang="ru-RU" sz="2400" dirty="0"/>
              <a:t> </a:t>
            </a:r>
            <a:r>
              <a:rPr lang="ru-RU" sz="2400" dirty="0" err="1" smtClean="0"/>
              <a:t>олій</a:t>
            </a:r>
            <a:r>
              <a:rPr lang="ru-RU" sz="2400" dirty="0" smtClean="0"/>
              <a:t> </a:t>
            </a:r>
            <a:r>
              <a:rPr lang="ru-RU" sz="2400" dirty="0" err="1"/>
              <a:t>двоокисом</a:t>
            </a:r>
            <a:r>
              <a:rPr lang="ru-RU" sz="2400" dirty="0"/>
              <a:t> </a:t>
            </a:r>
            <a:r>
              <a:rPr lang="ru-RU" sz="2400" dirty="0" err="1"/>
              <a:t>вуглецю</a:t>
            </a:r>
            <a:r>
              <a:rPr lang="ru-RU" sz="2400" dirty="0"/>
              <a:t>.</a:t>
            </a:r>
            <a:endParaRPr lang="ru-RU" sz="2400" dirty="0" smtClean="0"/>
          </a:p>
          <a:p>
            <a:r>
              <a:rPr lang="ru-RU" sz="1600" dirty="0" smtClean="0"/>
              <a:t> </a:t>
            </a:r>
          </a:p>
          <a:p>
            <a:pPr algn="just"/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досить</a:t>
            </a:r>
            <a:r>
              <a:rPr lang="ru-RU" sz="1600" dirty="0"/>
              <a:t> </a:t>
            </a:r>
            <a:r>
              <a:rPr lang="ru-RU" sz="1600" dirty="0" err="1"/>
              <a:t>новий</a:t>
            </a:r>
            <a:r>
              <a:rPr lang="ru-RU" sz="1600" dirty="0"/>
              <a:t> </a:t>
            </a:r>
            <a:r>
              <a:rPr lang="ru-RU" sz="1600" dirty="0" err="1"/>
              <a:t>спосіб</a:t>
            </a:r>
            <a:r>
              <a:rPr lang="ru-RU" sz="1600" dirty="0"/>
              <a:t>, </a:t>
            </a:r>
            <a:r>
              <a:rPr lang="ru-RU" sz="1600" dirty="0" err="1"/>
              <a:t>розроблений</a:t>
            </a:r>
            <a:r>
              <a:rPr lang="ru-RU" sz="1600" dirty="0"/>
              <a:t> в </a:t>
            </a:r>
            <a:r>
              <a:rPr lang="ru-RU" sz="1600" dirty="0" err="1"/>
              <a:t>кінці</a:t>
            </a:r>
            <a:r>
              <a:rPr lang="ru-RU" sz="1600" dirty="0"/>
              <a:t> </a:t>
            </a:r>
            <a:r>
              <a:rPr lang="ru-RU" sz="1600" dirty="0" err="1"/>
              <a:t>минулого</a:t>
            </a:r>
            <a:r>
              <a:rPr lang="ru-RU" sz="1600" dirty="0"/>
              <a:t> </a:t>
            </a:r>
            <a:r>
              <a:rPr lang="ru-RU" sz="1600" dirty="0" err="1"/>
              <a:t>століття</a:t>
            </a:r>
            <a:r>
              <a:rPr lang="ru-RU" sz="1600" dirty="0"/>
              <a:t>. </a:t>
            </a:r>
            <a:r>
              <a:rPr lang="ru-RU" sz="1600" dirty="0" err="1"/>
              <a:t>Використовується</a:t>
            </a:r>
            <a:r>
              <a:rPr lang="ru-RU" sz="1600" dirty="0"/>
              <a:t> </a:t>
            </a:r>
            <a:r>
              <a:rPr lang="ru-RU" sz="1600" dirty="0" err="1"/>
              <a:t>вкрай</a:t>
            </a:r>
            <a:r>
              <a:rPr lang="ru-RU" sz="1600" dirty="0"/>
              <a:t> </a:t>
            </a:r>
            <a:r>
              <a:rPr lang="ru-RU" sz="1600" dirty="0" err="1"/>
              <a:t>рідко</a:t>
            </a:r>
            <a:r>
              <a:rPr lang="ru-RU" sz="1600" dirty="0"/>
              <a:t>, в основному при </a:t>
            </a:r>
            <a:r>
              <a:rPr lang="ru-RU" sz="1600" dirty="0" err="1"/>
              <a:t>виробництві</a:t>
            </a:r>
            <a:r>
              <a:rPr lang="ru-RU" sz="1600" dirty="0"/>
              <a:t> </a:t>
            </a:r>
            <a:r>
              <a:rPr lang="ru-RU" sz="1600" dirty="0" err="1"/>
              <a:t>парфумерії</a:t>
            </a:r>
            <a:r>
              <a:rPr lang="ru-RU" sz="1600" dirty="0"/>
              <a:t>, так як </a:t>
            </a:r>
            <a:r>
              <a:rPr lang="ru-RU" sz="1600" dirty="0" err="1"/>
              <a:t>обладнання</a:t>
            </a:r>
            <a:r>
              <a:rPr lang="ru-RU" sz="1600" dirty="0"/>
              <a:t> для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виробництва</a:t>
            </a:r>
            <a:r>
              <a:rPr lang="ru-RU" sz="1600" dirty="0"/>
              <a:t> </a:t>
            </a:r>
            <a:r>
              <a:rPr lang="ru-RU" sz="1600" dirty="0" err="1"/>
              <a:t>дуже</a:t>
            </a:r>
            <a:r>
              <a:rPr lang="ru-RU" sz="1600" dirty="0"/>
              <a:t> дороге. </a:t>
            </a:r>
            <a:r>
              <a:rPr lang="ru-RU" sz="1600" dirty="0" err="1"/>
              <a:t>Зате</a:t>
            </a:r>
            <a:r>
              <a:rPr lang="ru-RU" sz="1600" dirty="0"/>
              <a:t> </a:t>
            </a:r>
            <a:r>
              <a:rPr lang="ru-RU" sz="1600" dirty="0" err="1"/>
              <a:t>кінцевий</a:t>
            </a:r>
            <a:r>
              <a:rPr lang="ru-RU" sz="1600" dirty="0"/>
              <a:t> продукт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фільтрації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домішок</a:t>
            </a:r>
            <a:r>
              <a:rPr lang="ru-RU" sz="1600" dirty="0"/>
              <a:t> і </a:t>
            </a:r>
            <a:r>
              <a:rPr lang="ru-RU" sz="1600" dirty="0" err="1"/>
              <a:t>двоокису</a:t>
            </a:r>
            <a:r>
              <a:rPr lang="ru-RU" sz="1600" dirty="0"/>
              <a:t> </a:t>
            </a:r>
            <a:r>
              <a:rPr lang="ru-RU" sz="1600" dirty="0" err="1"/>
              <a:t>вуглецю</a:t>
            </a:r>
            <a:r>
              <a:rPr lang="ru-RU" sz="1600" dirty="0"/>
              <a:t> є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якісним</a:t>
            </a:r>
            <a:r>
              <a:rPr lang="ru-RU" sz="1600" dirty="0"/>
              <a:t>. </a:t>
            </a:r>
            <a:r>
              <a:rPr lang="ru-RU" sz="1600" dirty="0" err="1"/>
              <a:t>Розробка</a:t>
            </a:r>
            <a:r>
              <a:rPr lang="ru-RU" sz="1600" dirty="0"/>
              <a:t> </a:t>
            </a:r>
            <a:r>
              <a:rPr lang="ru-RU" sz="1600" dirty="0" err="1"/>
              <a:t>нових</a:t>
            </a:r>
            <a:r>
              <a:rPr lang="ru-RU" sz="1600" dirty="0"/>
              <a:t> </a:t>
            </a:r>
            <a:r>
              <a:rPr lang="ru-RU" sz="1600" dirty="0" err="1"/>
              <a:t>технологій</a:t>
            </a:r>
            <a:r>
              <a:rPr lang="ru-RU" sz="1600" dirty="0"/>
              <a:t> в </a:t>
            </a:r>
            <a:r>
              <a:rPr lang="ru-RU" sz="1600" dirty="0" err="1"/>
              <a:t>цьому</a:t>
            </a:r>
            <a:r>
              <a:rPr lang="ru-RU" sz="1600" dirty="0"/>
              <a:t> </a:t>
            </a:r>
            <a:r>
              <a:rPr lang="ru-RU" sz="1600" dirty="0" err="1"/>
              <a:t>напрямку</a:t>
            </a:r>
            <a:r>
              <a:rPr lang="ru-RU" sz="1600" dirty="0"/>
              <a:t> за </a:t>
            </a:r>
            <a:r>
              <a:rPr lang="ru-RU" sz="1600" dirty="0" err="1"/>
              <a:t>оцінками</a:t>
            </a:r>
            <a:r>
              <a:rPr lang="ru-RU" sz="1600" dirty="0"/>
              <a:t> </a:t>
            </a:r>
            <a:r>
              <a:rPr lang="ru-RU" sz="1600" dirty="0" err="1"/>
              <a:t>фахівців</a:t>
            </a:r>
            <a:r>
              <a:rPr lang="ru-RU" sz="1600" dirty="0"/>
              <a:t> дозволить </a:t>
            </a:r>
            <a:r>
              <a:rPr lang="ru-RU" sz="1600" dirty="0" err="1"/>
              <a:t>істотно</a:t>
            </a:r>
            <a:r>
              <a:rPr lang="ru-RU" sz="1600" dirty="0"/>
              <a:t> </a:t>
            </a:r>
            <a:r>
              <a:rPr lang="ru-RU" sz="1600" dirty="0" err="1"/>
              <a:t>знизити</a:t>
            </a:r>
            <a:r>
              <a:rPr lang="ru-RU" sz="1600" dirty="0"/>
              <a:t> </a:t>
            </a:r>
            <a:r>
              <a:rPr lang="ru-RU" sz="1600" dirty="0" err="1"/>
              <a:t>ціну</a:t>
            </a:r>
            <a:r>
              <a:rPr lang="ru-RU" sz="1600" dirty="0"/>
              <a:t> на </a:t>
            </a:r>
            <a:r>
              <a:rPr lang="ru-RU" sz="1600" dirty="0" err="1"/>
              <a:t>продукцію</a:t>
            </a:r>
            <a:r>
              <a:rPr lang="ru-RU" sz="1600" dirty="0"/>
              <a:t> і </a:t>
            </a:r>
            <a:r>
              <a:rPr lang="ru-RU" sz="1600" dirty="0" err="1"/>
              <a:t>помітно</a:t>
            </a:r>
            <a:r>
              <a:rPr lang="ru-RU" sz="1600" dirty="0"/>
              <a:t> </a:t>
            </a:r>
            <a:r>
              <a:rPr lang="ru-RU" sz="1600" dirty="0" err="1"/>
              <a:t>збільшити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обсяг</a:t>
            </a:r>
            <a:r>
              <a:rPr lang="ru-RU" sz="16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938304"/>
            <a:ext cx="526732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00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793" y="476672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ВИЗНАЧЕННЯ ЯКОСТІ ЕФІРНИХ ОЛІЙ</a:t>
            </a:r>
            <a:endParaRPr lang="ru-RU" sz="28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807" y="980728"/>
            <a:ext cx="82089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/>
              <a:t>Спочатку</a:t>
            </a:r>
            <a:r>
              <a:rPr lang="ru-RU" sz="1600" dirty="0"/>
              <a:t> </a:t>
            </a:r>
            <a:r>
              <a:rPr lang="ru-RU" sz="1600" dirty="0" err="1"/>
              <a:t>проводять</a:t>
            </a:r>
            <a:r>
              <a:rPr lang="ru-RU" sz="1600" dirty="0"/>
              <a:t> </a:t>
            </a:r>
            <a:r>
              <a:rPr lang="ru-RU" sz="1600" b="1" dirty="0" err="1"/>
              <a:t>органолептичний</a:t>
            </a:r>
            <a:r>
              <a:rPr lang="ru-RU" sz="1600" b="1" dirty="0"/>
              <a:t> контроль</a:t>
            </a:r>
            <a:r>
              <a:rPr lang="ru-RU" sz="1600" dirty="0"/>
              <a:t>, </a:t>
            </a:r>
            <a:r>
              <a:rPr lang="ru-RU" sz="1600" dirty="0" err="1"/>
              <a:t>визначають</a:t>
            </a:r>
            <a:r>
              <a:rPr lang="ru-RU" sz="1600" dirty="0"/>
              <a:t> </a:t>
            </a:r>
            <a:r>
              <a:rPr lang="ru-RU" sz="1600" dirty="0" err="1"/>
              <a:t>колір</a:t>
            </a:r>
            <a:r>
              <a:rPr lang="ru-RU" sz="1600" dirty="0"/>
              <a:t>, запах, смак, </a:t>
            </a:r>
            <a:r>
              <a:rPr lang="ru-RU" sz="1600" dirty="0" err="1"/>
              <a:t>прозорість</a:t>
            </a:r>
            <a:r>
              <a:rPr lang="ru-RU" sz="1600" dirty="0"/>
              <a:t>, </a:t>
            </a:r>
            <a:r>
              <a:rPr lang="ru-RU" sz="1600" dirty="0" err="1"/>
              <a:t>консистенцію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масел.</a:t>
            </a:r>
          </a:p>
          <a:p>
            <a:pPr algn="just"/>
            <a:r>
              <a:rPr lang="ru-RU" sz="1600" b="1" dirty="0" err="1"/>
              <a:t>Справжність</a:t>
            </a:r>
            <a:r>
              <a:rPr lang="ru-RU" sz="1600" dirty="0"/>
              <a:t> </a:t>
            </a:r>
            <a:r>
              <a:rPr lang="ru-RU" sz="1600" dirty="0" err="1"/>
              <a:t>встановлюють</a:t>
            </a:r>
            <a:r>
              <a:rPr lang="ru-RU" sz="1600" dirty="0"/>
              <a:t> по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фізико-хімічними</a:t>
            </a:r>
            <a:r>
              <a:rPr lang="ru-RU" sz="1600" dirty="0"/>
              <a:t> </a:t>
            </a:r>
            <a:r>
              <a:rPr lang="ru-RU" sz="1600" dirty="0" err="1"/>
              <a:t>властивостями</a:t>
            </a:r>
            <a:r>
              <a:rPr lang="ru-RU" sz="1600" dirty="0"/>
              <a:t>. В основному </a:t>
            </a:r>
            <a:r>
              <a:rPr lang="ru-RU" sz="1600" dirty="0" err="1"/>
              <a:t>визначають</a:t>
            </a:r>
            <a:r>
              <a:rPr lang="ru-RU" sz="1600" dirty="0"/>
              <a:t> </a:t>
            </a:r>
            <a:r>
              <a:rPr lang="ru-RU" sz="1600" dirty="0" err="1"/>
              <a:t>показники</a:t>
            </a:r>
            <a:r>
              <a:rPr lang="ru-RU" sz="1600" dirty="0"/>
              <a:t> для </a:t>
            </a:r>
            <a:r>
              <a:rPr lang="ru-RU" sz="1600" dirty="0" err="1"/>
              <a:t>абсолютних</a:t>
            </a:r>
            <a:r>
              <a:rPr lang="ru-RU" sz="1600" dirty="0"/>
              <a:t> </a:t>
            </a:r>
            <a:r>
              <a:rPr lang="ru-RU" sz="1600" dirty="0" err="1"/>
              <a:t>олій</a:t>
            </a:r>
            <a:r>
              <a:rPr lang="ru-RU" sz="1600" dirty="0"/>
              <a:t>. Для </a:t>
            </a:r>
            <a:r>
              <a:rPr lang="ru-RU" sz="1600" dirty="0" err="1"/>
              <a:t>визначення</a:t>
            </a:r>
            <a:r>
              <a:rPr lang="ru-RU" sz="1600" dirty="0"/>
              <a:t> </a:t>
            </a:r>
            <a:r>
              <a:rPr lang="ru-RU" sz="1600" dirty="0" err="1"/>
              <a:t>якісного</a:t>
            </a:r>
            <a:r>
              <a:rPr lang="ru-RU" sz="1600" dirty="0"/>
              <a:t> і </a:t>
            </a:r>
            <a:r>
              <a:rPr lang="ru-RU" sz="1600" dirty="0" err="1"/>
              <a:t>кількісного</a:t>
            </a:r>
            <a:r>
              <a:rPr lang="ru-RU" sz="1600" dirty="0"/>
              <a:t> складу </a:t>
            </a:r>
            <a:r>
              <a:rPr lang="ru-RU" sz="1600" dirty="0" err="1"/>
              <a:t>компонентів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 </a:t>
            </a:r>
            <a:r>
              <a:rPr lang="ru-RU" sz="1600" dirty="0" err="1"/>
              <a:t>використовують</a:t>
            </a:r>
            <a:r>
              <a:rPr lang="ru-RU" sz="1600" dirty="0"/>
              <a:t> </a:t>
            </a:r>
            <a:r>
              <a:rPr lang="ru-RU" sz="1600" dirty="0" err="1"/>
              <a:t>газову</a:t>
            </a:r>
            <a:r>
              <a:rPr lang="ru-RU" sz="1600" dirty="0"/>
              <a:t> і </a:t>
            </a:r>
            <a:r>
              <a:rPr lang="ru-RU" sz="1600" dirty="0" err="1" smtClean="0"/>
              <a:t>газорідинну</a:t>
            </a:r>
            <a:r>
              <a:rPr lang="ru-RU" sz="1600" dirty="0" smtClean="0"/>
              <a:t> </a:t>
            </a:r>
            <a:r>
              <a:rPr lang="ru-RU" sz="1600" dirty="0" err="1"/>
              <a:t>хроматографію</a:t>
            </a:r>
            <a:r>
              <a:rPr lang="ru-RU" sz="1600" dirty="0"/>
              <a:t>. Для кожного масла </a:t>
            </a:r>
            <a:r>
              <a:rPr lang="ru-RU" sz="1600" dirty="0" err="1"/>
              <a:t>передбачаються</a:t>
            </a:r>
            <a:r>
              <a:rPr lang="ru-RU" sz="1600" dirty="0"/>
              <a:t> </a:t>
            </a:r>
            <a:r>
              <a:rPr lang="ru-RU" sz="1600" dirty="0" err="1"/>
              <a:t>індивідуальні</a:t>
            </a:r>
            <a:r>
              <a:rPr lang="ru-RU" sz="1600" dirty="0"/>
              <a:t> </a:t>
            </a:r>
            <a:r>
              <a:rPr lang="ru-RU" sz="1600" dirty="0" err="1"/>
              <a:t>показники</a:t>
            </a:r>
            <a:r>
              <a:rPr lang="ru-RU" sz="1600" dirty="0"/>
              <a:t>. </a:t>
            </a:r>
            <a:r>
              <a:rPr lang="ru-RU" sz="1600" dirty="0" err="1"/>
              <a:t>Однак</a:t>
            </a:r>
            <a:r>
              <a:rPr lang="ru-RU" sz="1600" dirty="0"/>
              <a:t> практично для </a:t>
            </a:r>
            <a:r>
              <a:rPr lang="ru-RU" sz="1600" dirty="0" err="1"/>
              <a:t>всіх</a:t>
            </a:r>
            <a:r>
              <a:rPr lang="ru-RU" sz="1600" dirty="0"/>
              <a:t> масел </a:t>
            </a:r>
            <a:r>
              <a:rPr lang="ru-RU" sz="1600" dirty="0" err="1"/>
              <a:t>визначають</a:t>
            </a:r>
            <a:r>
              <a:rPr lang="ru-RU" sz="1600" dirty="0"/>
              <a:t> </a:t>
            </a:r>
            <a:r>
              <a:rPr lang="ru-RU" sz="1600" dirty="0" err="1"/>
              <a:t>наступні</a:t>
            </a:r>
            <a:r>
              <a:rPr lang="ru-RU" sz="1600" dirty="0"/>
              <a:t> </a:t>
            </a:r>
            <a:r>
              <a:rPr lang="ru-RU" sz="1600" dirty="0" err="1"/>
              <a:t>показники</a:t>
            </a:r>
            <a:r>
              <a:rPr lang="ru-RU" sz="1600" dirty="0"/>
              <a:t> </a:t>
            </a:r>
            <a:r>
              <a:rPr lang="ru-RU" sz="1600" dirty="0" err="1"/>
              <a:t>якості</a:t>
            </a:r>
            <a:r>
              <a:rPr lang="ru-RU" sz="1600" dirty="0" smtClean="0"/>
              <a:t>: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b="1" dirty="0"/>
              <a:t>-</a:t>
            </a:r>
            <a:r>
              <a:rPr lang="ru-RU" sz="1600" b="1" dirty="0" smtClean="0"/>
              <a:t>Кислотное </a:t>
            </a:r>
            <a:r>
              <a:rPr lang="ru-RU" sz="1600" b="1" dirty="0"/>
              <a:t>число </a:t>
            </a:r>
            <a:r>
              <a:rPr lang="ru-RU" sz="1600" dirty="0"/>
              <a:t>-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кількість</a:t>
            </a:r>
            <a:r>
              <a:rPr lang="ru-RU" sz="1600" dirty="0"/>
              <a:t> </a:t>
            </a:r>
            <a:r>
              <a:rPr lang="ru-RU" sz="1600" dirty="0" err="1"/>
              <a:t>міліграмів</a:t>
            </a:r>
            <a:r>
              <a:rPr lang="ru-RU" sz="1600" dirty="0"/>
              <a:t> </a:t>
            </a:r>
            <a:r>
              <a:rPr lang="ru-RU" sz="1600" dirty="0" err="1"/>
              <a:t>гідроксиду</a:t>
            </a:r>
            <a:r>
              <a:rPr lang="ru-RU" sz="1600" dirty="0"/>
              <a:t> </a:t>
            </a:r>
            <a:r>
              <a:rPr lang="ru-RU" sz="1600" dirty="0" err="1"/>
              <a:t>калію</a:t>
            </a:r>
            <a:r>
              <a:rPr lang="ru-RU" sz="1600" dirty="0"/>
              <a:t> (КОН), яке </a:t>
            </a:r>
            <a:r>
              <a:rPr lang="ru-RU" sz="1600" dirty="0" err="1"/>
              <a:t>пішло</a:t>
            </a:r>
            <a:r>
              <a:rPr lang="ru-RU" sz="1600" dirty="0"/>
              <a:t> на </a:t>
            </a:r>
            <a:r>
              <a:rPr lang="ru-RU" sz="1600" dirty="0" err="1"/>
              <a:t>нейтралізацію</a:t>
            </a:r>
            <a:r>
              <a:rPr lang="ru-RU" sz="1600" dirty="0"/>
              <a:t> </a:t>
            </a:r>
            <a:r>
              <a:rPr lang="ru-RU" sz="1600" dirty="0" err="1"/>
              <a:t>вільних</a:t>
            </a:r>
            <a:r>
              <a:rPr lang="ru-RU" sz="1600" dirty="0"/>
              <a:t> </a:t>
            </a:r>
            <a:r>
              <a:rPr lang="ru-RU" sz="1600" dirty="0" err="1"/>
              <a:t>жирних</a:t>
            </a:r>
            <a:r>
              <a:rPr lang="ru-RU" sz="1600" dirty="0"/>
              <a:t> кислот,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містяться</a:t>
            </a:r>
            <a:r>
              <a:rPr lang="ru-RU" sz="1600" dirty="0"/>
              <a:t> в 1 г </a:t>
            </a:r>
            <a:r>
              <a:rPr lang="ru-RU" sz="1600" dirty="0" err="1"/>
              <a:t>ефірної</a:t>
            </a:r>
            <a:r>
              <a:rPr lang="ru-RU" sz="1600" dirty="0"/>
              <a:t> </a:t>
            </a:r>
            <a:r>
              <a:rPr lang="ru-RU" sz="1600" dirty="0" err="1"/>
              <a:t>олії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b="1" dirty="0"/>
              <a:t>-</a:t>
            </a:r>
            <a:r>
              <a:rPr lang="ru-RU" sz="1600" b="1" dirty="0" err="1" smtClean="0"/>
              <a:t>Ефірне</a:t>
            </a:r>
            <a:r>
              <a:rPr lang="ru-RU" sz="1600" b="1" dirty="0" smtClean="0"/>
              <a:t> </a:t>
            </a:r>
            <a:r>
              <a:rPr lang="ru-RU" sz="1600" b="1" dirty="0"/>
              <a:t>число </a:t>
            </a:r>
            <a:r>
              <a:rPr lang="ru-RU" sz="1600" dirty="0" err="1"/>
              <a:t>означає</a:t>
            </a:r>
            <a:r>
              <a:rPr lang="ru-RU" sz="1600" dirty="0"/>
              <a:t> </a:t>
            </a:r>
            <a:r>
              <a:rPr lang="ru-RU" sz="1600" dirty="0" err="1"/>
              <a:t>кількість</a:t>
            </a:r>
            <a:r>
              <a:rPr lang="ru-RU" sz="1600" dirty="0"/>
              <a:t> </a:t>
            </a:r>
            <a:r>
              <a:rPr lang="ru-RU" sz="1600" dirty="0" err="1"/>
              <a:t>міліграмів</a:t>
            </a:r>
            <a:r>
              <a:rPr lang="ru-RU" sz="1600" dirty="0"/>
              <a:t> </a:t>
            </a:r>
            <a:r>
              <a:rPr lang="ru-RU" sz="1600" dirty="0" err="1"/>
              <a:t>гідроксиду</a:t>
            </a:r>
            <a:r>
              <a:rPr lang="ru-RU" sz="1600" dirty="0"/>
              <a:t> </a:t>
            </a:r>
            <a:r>
              <a:rPr lang="ru-RU" sz="1600" dirty="0" err="1"/>
              <a:t>калію</a:t>
            </a:r>
            <a:r>
              <a:rPr lang="ru-RU" sz="1600" dirty="0"/>
              <a:t> (КОН), </a:t>
            </a:r>
            <a:r>
              <a:rPr lang="ru-RU" sz="1600" dirty="0" err="1"/>
              <a:t>необхідне</a:t>
            </a:r>
            <a:r>
              <a:rPr lang="ru-RU" sz="1600" dirty="0"/>
              <a:t> для </a:t>
            </a:r>
            <a:r>
              <a:rPr lang="ru-RU" sz="1600" dirty="0" err="1"/>
              <a:t>нейтралізації</a:t>
            </a:r>
            <a:r>
              <a:rPr lang="ru-RU" sz="1600" dirty="0"/>
              <a:t> </a:t>
            </a:r>
            <a:r>
              <a:rPr lang="ru-RU" sz="1600" dirty="0" err="1"/>
              <a:t>вільних</a:t>
            </a:r>
            <a:r>
              <a:rPr lang="ru-RU" sz="1600" dirty="0"/>
              <a:t> кислот і </a:t>
            </a:r>
            <a:r>
              <a:rPr lang="ru-RU" sz="1600" dirty="0" err="1"/>
              <a:t>омилення</a:t>
            </a:r>
            <a:r>
              <a:rPr lang="ru-RU" sz="1600" dirty="0"/>
              <a:t> </a:t>
            </a:r>
            <a:r>
              <a:rPr lang="ru-RU" sz="1600" dirty="0" err="1"/>
              <a:t>складних</a:t>
            </a:r>
            <a:r>
              <a:rPr lang="ru-RU" sz="1600" dirty="0"/>
              <a:t> </a:t>
            </a:r>
            <a:r>
              <a:rPr lang="ru-RU" sz="1600" dirty="0" err="1"/>
              <a:t>жирів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містяться</a:t>
            </a:r>
            <a:r>
              <a:rPr lang="ru-RU" sz="1600" dirty="0"/>
              <a:t> в 1 г </a:t>
            </a:r>
            <a:r>
              <a:rPr lang="ru-RU" sz="1600" dirty="0" err="1"/>
              <a:t>ефірної</a:t>
            </a:r>
            <a:r>
              <a:rPr lang="ru-RU" sz="1600" dirty="0"/>
              <a:t> </a:t>
            </a:r>
            <a:r>
              <a:rPr lang="ru-RU" sz="1600" dirty="0" err="1"/>
              <a:t>олії</a:t>
            </a:r>
            <a:r>
              <a:rPr lang="ru-RU" sz="1600" dirty="0"/>
              <a:t>;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встановлюють</a:t>
            </a:r>
            <a:r>
              <a:rPr lang="ru-RU" sz="1600" dirty="0"/>
              <a:t> </a:t>
            </a:r>
            <a:r>
              <a:rPr lang="ru-RU" sz="1600" dirty="0" smtClean="0"/>
              <a:t>склад </a:t>
            </a:r>
            <a:r>
              <a:rPr lang="ru-RU" sz="1600" dirty="0" err="1"/>
              <a:t>летючих</a:t>
            </a:r>
            <a:r>
              <a:rPr lang="ru-RU" sz="1600" dirty="0"/>
              <a:t> </a:t>
            </a:r>
            <a:r>
              <a:rPr lang="ru-RU" sz="1600" dirty="0" err="1"/>
              <a:t>речовин</a:t>
            </a:r>
            <a:r>
              <a:rPr lang="ru-RU" sz="1600" dirty="0"/>
              <a:t> і </a:t>
            </a:r>
            <a:r>
              <a:rPr lang="ru-RU" sz="1600" dirty="0" err="1"/>
              <a:t>етилового</a:t>
            </a:r>
            <a:r>
              <a:rPr lang="ru-RU" sz="1600" dirty="0"/>
              <a:t> спирту, і </a:t>
            </a:r>
            <a:r>
              <a:rPr lang="ru-RU" sz="1600" dirty="0" err="1"/>
              <a:t>розчинність</a:t>
            </a:r>
            <a:r>
              <a:rPr lang="ru-RU" sz="1600" dirty="0"/>
              <a:t> одного </a:t>
            </a:r>
            <a:r>
              <a:rPr lang="ru-RU" sz="1600" dirty="0" err="1"/>
              <a:t>обсягу</a:t>
            </a:r>
            <a:r>
              <a:rPr lang="ru-RU" sz="1600" dirty="0"/>
              <a:t> масла в 96% </a:t>
            </a:r>
            <a:r>
              <a:rPr lang="ru-RU" sz="1600" dirty="0" err="1"/>
              <a:t>етиловому</a:t>
            </a:r>
            <a:r>
              <a:rPr lang="ru-RU" sz="1600" dirty="0"/>
              <a:t> </a:t>
            </a:r>
            <a:r>
              <a:rPr lang="ru-RU" sz="1600" dirty="0" err="1"/>
              <a:t>спирті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-</a:t>
            </a:r>
            <a:r>
              <a:rPr lang="ru-RU" sz="1600" b="1" dirty="0" err="1" smtClean="0"/>
              <a:t>Ефірне</a:t>
            </a:r>
            <a:r>
              <a:rPr lang="ru-RU" sz="1600" b="1" dirty="0" smtClean="0"/>
              <a:t> </a:t>
            </a:r>
            <a:r>
              <a:rPr lang="ru-RU" sz="1600" b="1" dirty="0"/>
              <a:t>число </a:t>
            </a:r>
            <a:r>
              <a:rPr lang="ru-RU" sz="1600" b="1" dirty="0" err="1"/>
              <a:t>після</a:t>
            </a:r>
            <a:r>
              <a:rPr lang="ru-RU" sz="1600" b="1" dirty="0"/>
              <a:t> </a:t>
            </a:r>
            <a:r>
              <a:rPr lang="ru-RU" sz="1600" b="1" dirty="0" err="1"/>
              <a:t>ацетилювання</a:t>
            </a:r>
            <a:r>
              <a:rPr lang="ru-RU" sz="1600" b="1" dirty="0"/>
              <a:t> </a:t>
            </a:r>
            <a:r>
              <a:rPr lang="ru-RU" sz="1600" dirty="0" err="1"/>
              <a:t>визначають</a:t>
            </a:r>
            <a:r>
              <a:rPr lang="ru-RU" sz="1600" dirty="0"/>
              <a:t> в тих маслах, </a:t>
            </a:r>
            <a:r>
              <a:rPr lang="ru-RU" sz="1600" dirty="0" err="1"/>
              <a:t>якість</a:t>
            </a:r>
            <a:r>
              <a:rPr lang="ru-RU" sz="1600" dirty="0"/>
              <a:t> 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характеризується</a:t>
            </a:r>
            <a:r>
              <a:rPr lang="ru-RU" sz="1600" dirty="0"/>
              <a:t> </a:t>
            </a:r>
            <a:r>
              <a:rPr lang="ru-RU" sz="1600" dirty="0" err="1"/>
              <a:t>кількістю</a:t>
            </a:r>
            <a:r>
              <a:rPr lang="ru-RU" sz="1600" dirty="0"/>
              <a:t> </a:t>
            </a:r>
            <a:r>
              <a:rPr lang="ru-RU" sz="1600" dirty="0" err="1"/>
              <a:t>спиртів</a:t>
            </a:r>
            <a:r>
              <a:rPr lang="ru-RU" sz="1600" dirty="0"/>
              <a:t>, таких як </a:t>
            </a:r>
            <a:r>
              <a:rPr lang="ru-RU" sz="1600" dirty="0" err="1"/>
              <a:t>ліналоол</a:t>
            </a:r>
            <a:r>
              <a:rPr lang="ru-RU" sz="1600" dirty="0"/>
              <a:t>, </a:t>
            </a:r>
            <a:r>
              <a:rPr lang="ru-RU" sz="1600" dirty="0" err="1"/>
              <a:t>гераніол</a:t>
            </a:r>
            <a:r>
              <a:rPr lang="ru-RU" sz="1600" dirty="0"/>
              <a:t>, </a:t>
            </a:r>
            <a:r>
              <a:rPr lang="ru-RU" sz="1600" dirty="0" err="1"/>
              <a:t>цитронеллол</a:t>
            </a:r>
            <a:r>
              <a:rPr lang="ru-RU" sz="1600" dirty="0"/>
              <a:t> і </a:t>
            </a:r>
            <a:r>
              <a:rPr lang="ru-RU" sz="1600" dirty="0" err="1"/>
              <a:t>ін</a:t>
            </a:r>
            <a:r>
              <a:rPr lang="ru-RU" sz="1600" dirty="0"/>
              <a:t>. Масло </a:t>
            </a:r>
            <a:r>
              <a:rPr lang="ru-RU" sz="1600" dirty="0" err="1"/>
              <a:t>ацетилируют</a:t>
            </a:r>
            <a:r>
              <a:rPr lang="ru-RU" sz="1600" dirty="0"/>
              <a:t>, </a:t>
            </a:r>
            <a:r>
              <a:rPr lang="ru-RU" sz="1600" dirty="0" err="1"/>
              <a:t>потім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обмилюють</a:t>
            </a:r>
            <a:r>
              <a:rPr lang="ru-RU" sz="1600" dirty="0"/>
              <a:t> і </a:t>
            </a:r>
            <a:r>
              <a:rPr lang="ru-RU" sz="1600" dirty="0" err="1"/>
              <a:t>визначають</a:t>
            </a:r>
            <a:r>
              <a:rPr lang="ru-RU" sz="1600" dirty="0"/>
              <a:t> </a:t>
            </a:r>
            <a:r>
              <a:rPr lang="ru-RU" sz="1600" dirty="0" err="1"/>
              <a:t>ефірне</a:t>
            </a:r>
            <a:r>
              <a:rPr lang="ru-RU" sz="1600" dirty="0"/>
              <a:t> число. </a:t>
            </a:r>
            <a:r>
              <a:rPr lang="ru-RU" sz="1600" dirty="0" err="1"/>
              <a:t>Різниця</a:t>
            </a:r>
            <a:r>
              <a:rPr lang="ru-RU" sz="1600" dirty="0"/>
              <a:t> в </a:t>
            </a:r>
            <a:r>
              <a:rPr lang="ru-RU" sz="1600" dirty="0" err="1"/>
              <a:t>показниках</a:t>
            </a:r>
            <a:r>
              <a:rPr lang="ru-RU" sz="1600" dirty="0"/>
              <a:t> до і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ацетилювання</a:t>
            </a:r>
            <a:r>
              <a:rPr lang="ru-RU" sz="1600" dirty="0"/>
              <a:t> </a:t>
            </a:r>
            <a:r>
              <a:rPr lang="ru-RU" sz="1600" dirty="0" err="1"/>
              <a:t>дає</a:t>
            </a:r>
            <a:r>
              <a:rPr lang="ru-RU" sz="1600" dirty="0"/>
              <a:t> </a:t>
            </a:r>
            <a:r>
              <a:rPr lang="ru-RU" sz="1600" dirty="0" err="1"/>
              <a:t>можливість</a:t>
            </a:r>
            <a:r>
              <a:rPr lang="ru-RU" sz="1600" dirty="0"/>
              <a:t> </a:t>
            </a:r>
            <a:r>
              <a:rPr lang="ru-RU" sz="1600" dirty="0" err="1"/>
              <a:t>встановити</a:t>
            </a:r>
            <a:r>
              <a:rPr lang="ru-RU" sz="1600" dirty="0"/>
              <a:t> </a:t>
            </a:r>
            <a:r>
              <a:rPr lang="ru-RU" sz="1600" dirty="0" smtClean="0"/>
              <a:t>склад </a:t>
            </a:r>
            <a:r>
              <a:rPr lang="ru-RU" sz="1600" dirty="0" err="1"/>
              <a:t>спиртів</a:t>
            </a:r>
            <a:r>
              <a:rPr lang="ru-RU" sz="1600" dirty="0"/>
              <a:t> в </a:t>
            </a:r>
            <a:r>
              <a:rPr lang="ru-RU" sz="1600" dirty="0" err="1"/>
              <a:t>маслі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8759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6963" y="620688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–</a:t>
            </a:r>
            <a:r>
              <a:rPr lang="ru-RU" sz="1600" b="1" dirty="0" err="1"/>
              <a:t>Розчинність</a:t>
            </a:r>
            <a:r>
              <a:rPr lang="ru-RU" sz="1600" b="1" dirty="0"/>
              <a:t> </a:t>
            </a:r>
            <a:r>
              <a:rPr lang="ru-RU" sz="1600" dirty="0" err="1" smtClean="0"/>
              <a:t>ефірної</a:t>
            </a:r>
            <a:r>
              <a:rPr lang="ru-RU" sz="1600" b="1" dirty="0" smtClean="0"/>
              <a:t> </a:t>
            </a:r>
            <a:r>
              <a:rPr lang="ru-RU" sz="1600" dirty="0" err="1" smtClean="0"/>
              <a:t>олії</a:t>
            </a:r>
            <a:r>
              <a:rPr lang="ru-RU" sz="1600" dirty="0" smtClean="0"/>
              <a:t> </a:t>
            </a:r>
            <a:r>
              <a:rPr lang="ru-RU" sz="1600" dirty="0"/>
              <a:t>в </a:t>
            </a:r>
            <a:r>
              <a:rPr lang="ru-RU" sz="1600" dirty="0" err="1"/>
              <a:t>спирті</a:t>
            </a:r>
            <a:r>
              <a:rPr lang="ru-RU" sz="1600" dirty="0"/>
              <a:t> 96% </a:t>
            </a:r>
            <a:r>
              <a:rPr lang="ru-RU" sz="1600" dirty="0" err="1"/>
              <a:t>або</a:t>
            </a:r>
            <a:r>
              <a:rPr lang="ru-RU" sz="1600" dirty="0"/>
              <a:t> 70% </a:t>
            </a:r>
            <a:r>
              <a:rPr lang="ru-RU" sz="1600" dirty="0" err="1"/>
              <a:t>дає</a:t>
            </a:r>
            <a:r>
              <a:rPr lang="ru-RU" sz="1600" dirty="0"/>
              <a:t> </a:t>
            </a:r>
            <a:r>
              <a:rPr lang="ru-RU" sz="1600" dirty="0" err="1"/>
              <a:t>уявлення</a:t>
            </a:r>
            <a:r>
              <a:rPr lang="ru-RU" sz="1600" dirty="0"/>
              <a:t> про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автентичності</a:t>
            </a:r>
            <a:r>
              <a:rPr lang="ru-RU" sz="1600" dirty="0"/>
              <a:t> та </a:t>
            </a:r>
            <a:r>
              <a:rPr lang="ru-RU" sz="1600" dirty="0" err="1" smtClean="0"/>
              <a:t>якісті</a:t>
            </a:r>
            <a:r>
              <a:rPr lang="ru-RU" sz="1600" dirty="0"/>
              <a:t>. </a:t>
            </a:r>
            <a:r>
              <a:rPr lang="ru-RU" sz="1600" dirty="0" err="1"/>
              <a:t>Більшість</a:t>
            </a:r>
            <a:r>
              <a:rPr lang="ru-RU" sz="1600" dirty="0"/>
              <a:t> </a:t>
            </a:r>
            <a:r>
              <a:rPr lang="ru-RU" sz="1600" dirty="0" err="1"/>
              <a:t>вуглеводнів</a:t>
            </a:r>
            <a:r>
              <a:rPr lang="ru-RU" sz="1600" dirty="0"/>
              <a:t> погано </a:t>
            </a:r>
            <a:r>
              <a:rPr lang="ru-RU" sz="1600" dirty="0" err="1"/>
              <a:t>розчиняється</a:t>
            </a:r>
            <a:r>
              <a:rPr lang="ru-RU" sz="1600" dirty="0"/>
              <a:t> в </a:t>
            </a:r>
            <a:r>
              <a:rPr lang="ru-RU" sz="1600" dirty="0" err="1"/>
              <a:t>спирті</a:t>
            </a:r>
            <a:r>
              <a:rPr lang="ru-RU" sz="1600" dirty="0"/>
              <a:t>, особливо в </a:t>
            </a:r>
            <a:r>
              <a:rPr lang="ru-RU" sz="1600" dirty="0" err="1"/>
              <a:t>розведеному</a:t>
            </a:r>
            <a:r>
              <a:rPr lang="ru-RU" sz="1600" dirty="0"/>
              <a:t>. Так, за </a:t>
            </a:r>
            <a:r>
              <a:rPr lang="ru-RU" sz="1600" dirty="0" err="1"/>
              <a:t>ступенем</a:t>
            </a:r>
            <a:r>
              <a:rPr lang="ru-RU" sz="1600" dirty="0"/>
              <a:t> </a:t>
            </a:r>
            <a:r>
              <a:rPr lang="ru-RU" sz="1600" dirty="0" err="1"/>
              <a:t>розчинності</a:t>
            </a:r>
            <a:r>
              <a:rPr lang="ru-RU" sz="1600" dirty="0"/>
              <a:t> в </a:t>
            </a:r>
            <a:r>
              <a:rPr lang="ru-RU" sz="1600" dirty="0" err="1"/>
              <a:t>спирті</a:t>
            </a:r>
            <a:r>
              <a:rPr lang="ru-RU" sz="1600" dirty="0"/>
              <a:t> </a:t>
            </a:r>
            <a:r>
              <a:rPr lang="ru-RU" sz="1600" dirty="0" err="1"/>
              <a:t>можна</a:t>
            </a:r>
            <a:r>
              <a:rPr lang="ru-RU" sz="1600" dirty="0"/>
              <a:t> </a:t>
            </a:r>
            <a:r>
              <a:rPr lang="ru-RU" sz="1600" dirty="0" err="1"/>
              <a:t>приблизно</a:t>
            </a:r>
            <a:r>
              <a:rPr lang="ru-RU" sz="1600" dirty="0"/>
              <a:t> </a:t>
            </a:r>
            <a:r>
              <a:rPr lang="ru-RU" sz="1600" dirty="0" err="1"/>
              <a:t>судити</a:t>
            </a:r>
            <a:r>
              <a:rPr lang="ru-RU" sz="1600" dirty="0"/>
              <a:t> про </a:t>
            </a:r>
            <a:r>
              <a:rPr lang="ru-RU" sz="1600" dirty="0" err="1"/>
              <a:t>відносне</a:t>
            </a:r>
            <a:r>
              <a:rPr lang="ru-RU" sz="1600" dirty="0"/>
              <a:t> </a:t>
            </a:r>
            <a:r>
              <a:rPr lang="ru-RU" sz="1600" dirty="0" err="1"/>
              <a:t>багатство</a:t>
            </a:r>
            <a:r>
              <a:rPr lang="ru-RU" sz="1600" dirty="0"/>
              <a:t> масла </a:t>
            </a:r>
            <a:r>
              <a:rPr lang="ru-RU" sz="1600" dirty="0" err="1"/>
              <a:t>вуглеводнями</a:t>
            </a:r>
            <a:r>
              <a:rPr lang="ru-RU" sz="1600" dirty="0"/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07623"/>
              </p:ext>
            </p:extLst>
          </p:nvPr>
        </p:nvGraphicFramePr>
        <p:xfrm>
          <a:off x="827582" y="2636912"/>
          <a:ext cx="7560841" cy="3158088"/>
        </p:xfrm>
        <a:graphic>
          <a:graphicData uri="http://schemas.openxmlformats.org/drawingml/2006/table">
            <a:tbl>
              <a:tblPr/>
              <a:tblGrid>
                <a:gridCol w="2620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1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7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86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0344">
                <a:tc>
                  <a:txBody>
                    <a:bodyPr/>
                    <a:lstStyle/>
                    <a:p>
                      <a:pPr algn="l" fontAlgn="b"/>
                      <a:r>
                        <a:rPr lang="ru-RU" dirty="0" err="1" smtClean="0">
                          <a:effectLst/>
                          <a:latin typeface="Times New Roman"/>
                        </a:rPr>
                        <a:t>П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оказники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dirty="0" err="1" smtClean="0">
                          <a:effectLst/>
                          <a:latin typeface="Times New Roman"/>
                        </a:rPr>
                        <a:t>Острів</a:t>
                      </a:r>
                      <a:endParaRPr lang="ru-RU" dirty="0">
                        <a:effectLst/>
                        <a:latin typeface="Times New Roman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dirty="0">
                          <a:effectLst/>
                          <a:latin typeface="Times New Roman"/>
                        </a:rPr>
                        <a:t>Марокко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dirty="0" err="1" smtClean="0">
                          <a:effectLst/>
                          <a:latin typeface="Times New Roman"/>
                        </a:rPr>
                        <a:t>Франція</a:t>
                      </a:r>
                      <a:endParaRPr lang="ru-RU" dirty="0">
                        <a:effectLst/>
                        <a:latin typeface="Times New Roman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dirty="0" err="1" smtClean="0">
                          <a:effectLst/>
                          <a:latin typeface="Times New Roman"/>
                        </a:rPr>
                        <a:t>Іспанія</a:t>
                      </a:r>
                      <a:endParaRPr lang="ru-RU" dirty="0">
                        <a:effectLst/>
                        <a:latin typeface="Times New Roman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ru-RU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dirty="0">
                          <a:effectLst/>
                          <a:latin typeface="Times New Roman"/>
                        </a:rPr>
                        <a:t>Реюньон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ru-RU" dirty="0" err="1" smtClean="0">
                          <a:effectLst/>
                          <a:latin typeface="Times New Roman"/>
                        </a:rPr>
                        <a:t>Кислотне</a:t>
                      </a:r>
                      <a:r>
                        <a:rPr lang="ru-RU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dirty="0">
                          <a:effectLst/>
                          <a:latin typeface="Times New Roman"/>
                        </a:rPr>
                        <a:t>число, мг КОН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1,5-12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1-9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6-10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1,5-11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184">
                <a:tc>
                  <a:txBody>
                    <a:bodyPr/>
                    <a:lstStyle/>
                    <a:p>
                      <a:pPr algn="l" fontAlgn="b"/>
                      <a:r>
                        <a:rPr lang="ru-RU" dirty="0" err="1" smtClean="0">
                          <a:effectLst/>
                          <a:latin typeface="Times New Roman"/>
                        </a:rPr>
                        <a:t>Ефирне</a:t>
                      </a:r>
                      <a:r>
                        <a:rPr lang="ru-RU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dirty="0">
                          <a:effectLst/>
                          <a:latin typeface="Times New Roman"/>
                        </a:rPr>
                        <a:t>число, мг КОН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50-78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35-48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46-66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64-99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>
                          <a:effectLst/>
                          <a:latin typeface="Times New Roman"/>
                        </a:rPr>
                        <a:t>Ефирнее</a:t>
                      </a:r>
                      <a:r>
                        <a:rPr lang="ru-RU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dirty="0">
                          <a:effectLst/>
                          <a:latin typeface="Times New Roman"/>
                        </a:rPr>
                        <a:t>число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після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ацетилювання</a:t>
                      </a:r>
                      <a:r>
                        <a:rPr lang="ru-RU" dirty="0" smtClean="0">
                          <a:effectLst/>
                          <a:latin typeface="Times New Roman"/>
                        </a:rPr>
                        <a:t>, мг КОН</a:t>
                      </a:r>
                      <a:endParaRPr lang="ru-RU" dirty="0">
                        <a:effectLst/>
                        <a:latin typeface="Times New Roman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206-233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217-228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204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36">
                <a:tc>
                  <a:txBody>
                    <a:bodyPr/>
                    <a:lstStyle/>
                    <a:p>
                      <a:pPr algn="l" fontAlgn="b"/>
                      <a:endParaRPr lang="ru-RU" dirty="0">
                        <a:effectLst/>
                        <a:latin typeface="Times New Roman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dirty="0" err="1" smtClean="0">
                          <a:effectLst/>
                          <a:latin typeface="Times New Roman"/>
                        </a:rPr>
                        <a:t>Розчинність</a:t>
                      </a:r>
                      <a:r>
                        <a:rPr lang="ru-RU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dirty="0">
                          <a:effectLst/>
                          <a:latin typeface="Times New Roman"/>
                        </a:rPr>
                        <a:t>в 1 </a:t>
                      </a:r>
                      <a:r>
                        <a:rPr lang="ru-RU" dirty="0" smtClean="0">
                          <a:effectLst/>
                          <a:latin typeface="Times New Roman"/>
                        </a:rPr>
                        <a:t>об</a:t>
                      </a:r>
                      <a:r>
                        <a:rPr lang="en-US" dirty="0" smtClean="0">
                          <a:effectLst/>
                          <a:latin typeface="Times New Roman"/>
                        </a:rPr>
                        <a:t>’</a:t>
                      </a:r>
                      <a:r>
                        <a:rPr lang="uk-UA" dirty="0" smtClean="0">
                          <a:effectLst/>
                          <a:latin typeface="Times New Roman"/>
                        </a:rPr>
                        <a:t>є</a:t>
                      </a:r>
                      <a:r>
                        <a:rPr lang="ru-RU" dirty="0" err="1" smtClean="0">
                          <a:effectLst/>
                          <a:latin typeface="Times New Roman"/>
                        </a:rPr>
                        <a:t>мі</a:t>
                      </a:r>
                      <a:endParaRPr lang="ru-RU" dirty="0">
                        <a:effectLst/>
                        <a:latin typeface="Times New Roman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dirty="0">
                          <a:effectLst/>
                          <a:latin typeface="Times New Roman"/>
                        </a:rPr>
                        <a:t>в </a:t>
                      </a:r>
                      <a:r>
                        <a:rPr lang="ru-RU" dirty="0" smtClean="0">
                          <a:effectLst/>
                          <a:latin typeface="Times New Roman"/>
                        </a:rPr>
                        <a:t>1,7-2 об</a:t>
                      </a:r>
                      <a:r>
                        <a:rPr lang="en-US" dirty="0" smtClean="0">
                          <a:effectLst/>
                          <a:latin typeface="Times New Roman"/>
                        </a:rPr>
                        <a:t>’</a:t>
                      </a:r>
                      <a:r>
                        <a:rPr lang="ru-RU" dirty="0" err="1" smtClean="0">
                          <a:effectLst/>
                          <a:latin typeface="Times New Roman"/>
                        </a:rPr>
                        <a:t>ємах</a:t>
                      </a:r>
                      <a:endParaRPr lang="ru-RU" dirty="0">
                        <a:effectLst/>
                        <a:latin typeface="Times New Roman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dirty="0">
                          <a:effectLst/>
                          <a:latin typeface="Times New Roman"/>
                        </a:rPr>
                        <a:t>в </a:t>
                      </a:r>
                      <a:r>
                        <a:rPr lang="ru-RU" dirty="0" smtClean="0">
                          <a:effectLst/>
                          <a:latin typeface="Times New Roman"/>
                        </a:rPr>
                        <a:t>2-4 об</a:t>
                      </a:r>
                      <a:r>
                        <a:rPr lang="en-US" dirty="0" smtClean="0">
                          <a:effectLst/>
                          <a:latin typeface="Times New Roman"/>
                        </a:rPr>
                        <a:t>’</a:t>
                      </a:r>
                      <a:r>
                        <a:rPr lang="ru-RU" dirty="0" err="1" smtClean="0">
                          <a:effectLst/>
                          <a:latin typeface="Times New Roman"/>
                        </a:rPr>
                        <a:t>ємах</a:t>
                      </a:r>
                      <a:endParaRPr lang="ru-RU" dirty="0">
                        <a:effectLst/>
                        <a:latin typeface="Times New Roman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dirty="0" smtClean="0">
                          <a:effectLst/>
                          <a:latin typeface="Times New Roman"/>
                        </a:rPr>
                        <a:t>спирту </a:t>
                      </a:r>
                      <a:r>
                        <a:rPr lang="ru-RU" dirty="0">
                          <a:effectLst/>
                          <a:latin typeface="Times New Roman"/>
                        </a:rPr>
                        <a:t>70%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dirty="0">
                        <a:effectLst/>
                        <a:latin typeface="Times New Roman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1540" y="2132856"/>
            <a:ext cx="7298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err="1"/>
              <a:t>Фізико-хімічні</a:t>
            </a:r>
            <a:r>
              <a:rPr lang="ru-RU" sz="2000" i="1" dirty="0"/>
              <a:t> </a:t>
            </a:r>
            <a:r>
              <a:rPr lang="ru-RU" sz="2000" i="1" dirty="0" err="1"/>
              <a:t>показники</a:t>
            </a:r>
            <a:r>
              <a:rPr lang="ru-RU" sz="2000" i="1" dirty="0"/>
              <a:t> гераниевого масла</a:t>
            </a:r>
          </a:p>
        </p:txBody>
      </p:sp>
    </p:spTree>
    <p:extLst>
      <p:ext uri="{BB962C8B-B14F-4D97-AF65-F5344CB8AC3E}">
        <p14:creationId xmlns:p14="http://schemas.microsoft.com/office/powerpoint/2010/main" val="2094150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9998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ЗБЕРІГАННЯ ЕФІРНИХ ОЛІЙ</a:t>
            </a:r>
            <a:endParaRPr lang="ru-RU" sz="28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268760"/>
            <a:ext cx="77048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/>
              <a:t>Термін</a:t>
            </a:r>
            <a:r>
              <a:rPr lang="ru-RU" sz="1600" dirty="0"/>
              <a:t> </a:t>
            </a:r>
            <a:r>
              <a:rPr lang="ru-RU" sz="1600" dirty="0" err="1"/>
              <a:t>придатності</a:t>
            </a:r>
            <a:r>
              <a:rPr lang="ru-RU" sz="1600" dirty="0"/>
              <a:t> </a:t>
            </a:r>
            <a:r>
              <a:rPr lang="ru-RU" sz="1600" dirty="0" err="1"/>
              <a:t>більшості</a:t>
            </a:r>
            <a:r>
              <a:rPr lang="ru-RU" sz="1600" dirty="0"/>
              <a:t> </a:t>
            </a:r>
            <a:r>
              <a:rPr lang="ru-RU" sz="1600" dirty="0" err="1"/>
              <a:t>натуральних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масел з </a:t>
            </a:r>
            <a:r>
              <a:rPr lang="ru-RU" sz="1600" dirty="0" err="1" smtClean="0"/>
              <a:t>дикорослої</a:t>
            </a:r>
            <a:r>
              <a:rPr lang="ru-RU" sz="1600" dirty="0" smtClean="0"/>
              <a:t> </a:t>
            </a:r>
            <a:r>
              <a:rPr lang="ru-RU" sz="1600" dirty="0" err="1"/>
              <a:t>сировини</a:t>
            </a:r>
            <a:r>
              <a:rPr lang="ru-RU" sz="1600" dirty="0"/>
              <a:t> </a:t>
            </a:r>
            <a:r>
              <a:rPr lang="ru-RU" sz="1600" dirty="0" err="1"/>
              <a:t>досить</a:t>
            </a:r>
            <a:r>
              <a:rPr lang="ru-RU" sz="1600" dirty="0"/>
              <a:t> </a:t>
            </a:r>
            <a:r>
              <a:rPr lang="ru-RU" sz="1600" dirty="0" err="1"/>
              <a:t>тривалий</a:t>
            </a:r>
            <a:r>
              <a:rPr lang="ru-RU" sz="1600" dirty="0"/>
              <a:t>. </a:t>
            </a:r>
            <a:r>
              <a:rPr lang="ru-RU" sz="1600" dirty="0" err="1"/>
              <a:t>Більш</a:t>
            </a:r>
            <a:r>
              <a:rPr lang="ru-RU" sz="1600" dirty="0"/>
              <a:t> того, «</a:t>
            </a:r>
            <a:r>
              <a:rPr lang="ru-RU" sz="1600" dirty="0" err="1"/>
              <a:t>тонкі</a:t>
            </a:r>
            <a:r>
              <a:rPr lang="ru-RU" sz="1600" dirty="0"/>
              <a:t>» масла </a:t>
            </a:r>
            <a:r>
              <a:rPr lang="ru-RU" sz="1600" dirty="0" err="1"/>
              <a:t>облагороджуються</a:t>
            </a:r>
            <a:r>
              <a:rPr lang="ru-RU" sz="1600" dirty="0"/>
              <a:t> при </a:t>
            </a:r>
            <a:r>
              <a:rPr lang="ru-RU" sz="1600" dirty="0" err="1"/>
              <a:t>тривалому</a:t>
            </a:r>
            <a:r>
              <a:rPr lang="ru-RU" sz="1600" dirty="0"/>
              <a:t> </a:t>
            </a:r>
            <a:r>
              <a:rPr lang="ru-RU" sz="1600" dirty="0" err="1"/>
              <a:t>зберіганні</a:t>
            </a:r>
            <a:r>
              <a:rPr lang="ru-RU" sz="1600" dirty="0"/>
              <a:t> (вербена, </a:t>
            </a:r>
            <a:r>
              <a:rPr lang="ru-RU" sz="1600" dirty="0" err="1"/>
              <a:t>троянда</a:t>
            </a:r>
            <a:r>
              <a:rPr lang="ru-RU" sz="1600" dirty="0"/>
              <a:t>, </a:t>
            </a:r>
            <a:r>
              <a:rPr lang="ru-RU" sz="1600" dirty="0" err="1"/>
              <a:t>неролі</a:t>
            </a:r>
            <a:r>
              <a:rPr lang="ru-RU" sz="1600" dirty="0"/>
              <a:t>, </a:t>
            </a:r>
            <a:r>
              <a:rPr lang="ru-RU" sz="1600" dirty="0" err="1"/>
              <a:t>мускатний</a:t>
            </a:r>
            <a:r>
              <a:rPr lang="ru-RU" sz="1600" dirty="0"/>
              <a:t> </a:t>
            </a:r>
            <a:r>
              <a:rPr lang="ru-RU" sz="1600" dirty="0" err="1"/>
              <a:t>шавлія</a:t>
            </a:r>
            <a:r>
              <a:rPr lang="ru-RU" sz="1600" dirty="0"/>
              <a:t>).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err="1"/>
              <a:t>Виняток</a:t>
            </a:r>
            <a:r>
              <a:rPr lang="ru-RU" sz="1600" dirty="0"/>
              <a:t> </a:t>
            </a:r>
            <a:r>
              <a:rPr lang="ru-RU" sz="1600" dirty="0" err="1"/>
              <a:t>становлять</a:t>
            </a:r>
            <a:r>
              <a:rPr lang="ru-RU" sz="1600" dirty="0"/>
              <a:t> </a:t>
            </a:r>
            <a:r>
              <a:rPr lang="ru-RU" sz="1600" dirty="0" err="1"/>
              <a:t>такі</a:t>
            </a:r>
            <a:r>
              <a:rPr lang="ru-RU" sz="1600" dirty="0"/>
              <a:t> </a:t>
            </a:r>
            <a:r>
              <a:rPr lang="ru-RU" sz="1600" dirty="0" err="1"/>
              <a:t>групи</a:t>
            </a:r>
            <a:r>
              <a:rPr lang="ru-RU" sz="1600" dirty="0"/>
              <a:t> </a:t>
            </a:r>
            <a:r>
              <a:rPr lang="ru-RU" sz="1600" dirty="0" err="1"/>
              <a:t>ефірних</a:t>
            </a:r>
            <a:r>
              <a:rPr lang="ru-RU" sz="1600" dirty="0"/>
              <a:t> </a:t>
            </a:r>
            <a:r>
              <a:rPr lang="ru-RU" sz="1600" dirty="0" err="1"/>
              <a:t>олій</a:t>
            </a:r>
            <a:r>
              <a:rPr lang="ru-RU" sz="1600" dirty="0"/>
              <a:t>:</a:t>
            </a:r>
          </a:p>
          <a:p>
            <a:pPr algn="just"/>
            <a:r>
              <a:rPr lang="ru-RU" sz="1600" dirty="0"/>
              <a:t>-</a:t>
            </a:r>
            <a:r>
              <a:rPr lang="ru-RU" sz="1600" dirty="0" err="1" smtClean="0"/>
              <a:t>цитрусові</a:t>
            </a:r>
            <a:r>
              <a:rPr lang="ru-RU" sz="1600" dirty="0" smtClean="0"/>
              <a:t> </a:t>
            </a:r>
            <a:r>
              <a:rPr lang="ru-RU" sz="1600" dirty="0" err="1" smtClean="0"/>
              <a:t>олії</a:t>
            </a:r>
            <a:r>
              <a:rPr lang="ru-RU" sz="1600" dirty="0" smtClean="0"/>
              <a:t> </a:t>
            </a:r>
            <a:r>
              <a:rPr lang="ru-RU" sz="1600" dirty="0"/>
              <a:t>(апельсин, бергамот, грейпфрут, лимон, мандарин) </a:t>
            </a:r>
            <a:r>
              <a:rPr lang="ru-RU" sz="1600" dirty="0" err="1"/>
              <a:t>термін</a:t>
            </a:r>
            <a:r>
              <a:rPr lang="ru-RU" sz="1600" dirty="0"/>
              <a:t> </a:t>
            </a:r>
            <a:r>
              <a:rPr lang="ru-RU" sz="1600" dirty="0" err="1"/>
              <a:t>придатності</a:t>
            </a:r>
            <a:r>
              <a:rPr lang="ru-RU" sz="1600" dirty="0"/>
              <a:t> </a:t>
            </a:r>
            <a:r>
              <a:rPr lang="ru-RU" sz="1600" dirty="0" err="1"/>
              <a:t>яких</a:t>
            </a:r>
            <a:r>
              <a:rPr lang="ru-RU" sz="1600" dirty="0"/>
              <a:t> 2-3 роки. </a:t>
            </a:r>
            <a:r>
              <a:rPr lang="ru-RU" sz="1600" dirty="0" err="1"/>
              <a:t>Оптимальний</a:t>
            </a:r>
            <a:r>
              <a:rPr lang="ru-RU" sz="1600" dirty="0"/>
              <a:t> режим </a:t>
            </a:r>
            <a:r>
              <a:rPr lang="ru-RU" sz="1600" dirty="0" err="1"/>
              <a:t>зберігання</a:t>
            </a:r>
            <a:r>
              <a:rPr lang="ru-RU" sz="1600" dirty="0"/>
              <a:t> при </a:t>
            </a:r>
            <a:r>
              <a:rPr lang="ru-RU" sz="1600" dirty="0" err="1"/>
              <a:t>температурі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(-10) ° до + 15 ° С,</a:t>
            </a:r>
          </a:p>
          <a:p>
            <a:pPr algn="just"/>
            <a:r>
              <a:rPr lang="ru-RU" sz="1600" dirty="0"/>
              <a:t>-</a:t>
            </a:r>
            <a:r>
              <a:rPr lang="ru-RU" sz="1600" dirty="0" err="1" smtClean="0"/>
              <a:t>смолисті</a:t>
            </a:r>
            <a:r>
              <a:rPr lang="ru-RU" sz="1600" dirty="0" smtClean="0"/>
              <a:t> </a:t>
            </a:r>
            <a:r>
              <a:rPr lang="ru-RU" sz="1600" dirty="0" err="1" smtClean="0"/>
              <a:t>олії</a:t>
            </a:r>
            <a:r>
              <a:rPr lang="ru-RU" sz="1600" dirty="0" smtClean="0"/>
              <a:t> </a:t>
            </a:r>
            <a:r>
              <a:rPr lang="ru-RU" sz="1600" dirty="0"/>
              <a:t>(мирра, сандал, жасмин) </a:t>
            </a:r>
            <a:r>
              <a:rPr lang="ru-RU" sz="1600" dirty="0" err="1" smtClean="0"/>
              <a:t>згущуватись</a:t>
            </a:r>
            <a:r>
              <a:rPr lang="ru-RU" sz="1600" dirty="0" smtClean="0"/>
              <a:t>. </a:t>
            </a:r>
            <a:r>
              <a:rPr lang="ru-RU" sz="1600" dirty="0" err="1"/>
              <a:t>Саме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оптимальний</a:t>
            </a:r>
            <a:r>
              <a:rPr lang="ru-RU" sz="1600" dirty="0"/>
              <a:t> режим </a:t>
            </a:r>
            <a:r>
              <a:rPr lang="ru-RU" sz="1600" dirty="0" err="1"/>
              <a:t>зберігання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+ 15 ° до + 40 ° С.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33053"/>
            <a:ext cx="3278395" cy="25851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229942"/>
            <a:ext cx="2276872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6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620688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ЗАСТОСУВАННЯ ЕФІРНИХ ОЛІЙ</a:t>
            </a:r>
            <a:endParaRPr lang="ru-RU" sz="28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268760"/>
            <a:ext cx="784887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• </a:t>
            </a:r>
            <a:r>
              <a:rPr lang="ru-RU" sz="1600" dirty="0" err="1" smtClean="0"/>
              <a:t>харчові</a:t>
            </a:r>
            <a:r>
              <a:rPr lang="ru-RU" sz="1600" dirty="0" smtClean="0"/>
              <a:t> </a:t>
            </a:r>
            <a:r>
              <a:rPr lang="ru-RU" sz="1600" dirty="0" err="1"/>
              <a:t>ароматизатори</a:t>
            </a:r>
            <a:r>
              <a:rPr lang="ru-RU" sz="1600" dirty="0"/>
              <a:t> (</a:t>
            </a:r>
            <a:r>
              <a:rPr lang="ru-RU" sz="1600" dirty="0" err="1"/>
              <a:t>харчові</a:t>
            </a:r>
            <a:r>
              <a:rPr lang="ru-RU" sz="1600" dirty="0"/>
              <a:t>, </a:t>
            </a:r>
            <a:r>
              <a:rPr lang="ru-RU" sz="1600" dirty="0" err="1"/>
              <a:t>смакові</a:t>
            </a:r>
            <a:r>
              <a:rPr lang="ru-RU" sz="1600" dirty="0"/>
              <a:t> добавки);</a:t>
            </a:r>
          </a:p>
          <a:p>
            <a:pPr algn="just"/>
            <a:r>
              <a:rPr lang="ru-RU" sz="1600" dirty="0"/>
              <a:t>• </a:t>
            </a:r>
            <a:r>
              <a:rPr lang="ru-RU" sz="1600" dirty="0" err="1"/>
              <a:t>медичні</a:t>
            </a:r>
            <a:r>
              <a:rPr lang="ru-RU" sz="1600" dirty="0"/>
              <a:t> </a:t>
            </a:r>
            <a:r>
              <a:rPr lang="ru-RU" sz="1600" dirty="0" err="1"/>
              <a:t>препарати</a:t>
            </a:r>
            <a:r>
              <a:rPr lang="ru-RU" sz="1600" dirty="0"/>
              <a:t>, </a:t>
            </a:r>
            <a:r>
              <a:rPr lang="ru-RU" sz="1600" dirty="0" err="1"/>
              <a:t>лікарські</a:t>
            </a:r>
            <a:r>
              <a:rPr lang="ru-RU" sz="1600" dirty="0"/>
              <a:t> </a:t>
            </a:r>
            <a:r>
              <a:rPr lang="ru-RU" sz="1600" dirty="0" err="1"/>
              <a:t>засоби</a:t>
            </a:r>
            <a:r>
              <a:rPr lang="ru-RU" sz="1600" dirty="0"/>
              <a:t>;</a:t>
            </a:r>
          </a:p>
          <a:p>
            <a:pPr algn="just"/>
            <a:r>
              <a:rPr lang="ru-RU" sz="1600" dirty="0"/>
              <a:t>• </a:t>
            </a:r>
            <a:r>
              <a:rPr lang="ru-RU" sz="1600" dirty="0" err="1"/>
              <a:t>компоненти</a:t>
            </a:r>
            <a:r>
              <a:rPr lang="ru-RU" sz="1600" dirty="0"/>
              <a:t> </a:t>
            </a:r>
            <a:r>
              <a:rPr lang="ru-RU" sz="1600" dirty="0" err="1"/>
              <a:t>парфумерних</a:t>
            </a:r>
            <a:r>
              <a:rPr lang="ru-RU" sz="1600" dirty="0"/>
              <a:t> та </a:t>
            </a:r>
            <a:r>
              <a:rPr lang="ru-RU" sz="1600" dirty="0" err="1"/>
              <a:t>косметичних</a:t>
            </a:r>
            <a:r>
              <a:rPr lang="ru-RU" sz="1600" dirty="0"/>
              <a:t> </a:t>
            </a:r>
            <a:r>
              <a:rPr lang="ru-RU" sz="1600" dirty="0" err="1"/>
              <a:t>засобів</a:t>
            </a:r>
            <a:r>
              <a:rPr lang="ru-RU" sz="1600" dirty="0"/>
              <a:t> (</a:t>
            </a:r>
            <a:r>
              <a:rPr lang="ru-RU" sz="1600" dirty="0" err="1"/>
              <a:t>косметологія</a:t>
            </a:r>
            <a:r>
              <a:rPr lang="ru-RU" sz="1600" dirty="0"/>
              <a:t>);</a:t>
            </a:r>
          </a:p>
          <a:p>
            <a:pPr algn="just"/>
            <a:r>
              <a:rPr lang="ru-RU" sz="1600" dirty="0"/>
              <a:t>• </a:t>
            </a:r>
            <a:r>
              <a:rPr lang="ru-RU" sz="1600" dirty="0" err="1"/>
              <a:t>ароматерапія</a:t>
            </a:r>
            <a:r>
              <a:rPr lang="ru-RU" sz="1600" dirty="0"/>
              <a:t>;</a:t>
            </a:r>
          </a:p>
          <a:p>
            <a:pPr algn="just"/>
            <a:r>
              <a:rPr lang="ru-RU" sz="1600" dirty="0"/>
              <a:t>• як </a:t>
            </a:r>
            <a:r>
              <a:rPr lang="ru-RU" sz="1600" dirty="0" err="1"/>
              <a:t>розчинники</a:t>
            </a:r>
            <a:r>
              <a:rPr lang="ru-RU" sz="1600" dirty="0"/>
              <a:t> і </a:t>
            </a:r>
            <a:r>
              <a:rPr lang="ru-RU" sz="1600" dirty="0" err="1"/>
              <a:t>ін</a:t>
            </a:r>
            <a:r>
              <a:rPr lang="ru-RU" sz="1600" dirty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err="1"/>
              <a:t>Ефірні</a:t>
            </a:r>
            <a:r>
              <a:rPr lang="ru-RU" sz="1600" dirty="0"/>
              <a:t> масла </a:t>
            </a:r>
            <a:r>
              <a:rPr lang="ru-RU" sz="1600" dirty="0" err="1"/>
              <a:t>застосовуються</a:t>
            </a:r>
            <a:r>
              <a:rPr lang="ru-RU" sz="1600" dirty="0"/>
              <a:t> </a:t>
            </a:r>
            <a:r>
              <a:rPr lang="ru-RU" sz="1600" dirty="0" err="1"/>
              <a:t>переважно</a:t>
            </a:r>
            <a:r>
              <a:rPr lang="ru-RU" sz="1600" dirty="0"/>
              <a:t> для </a:t>
            </a:r>
            <a:r>
              <a:rPr lang="ru-RU" sz="1600" dirty="0" err="1"/>
              <a:t>ароматизації</a:t>
            </a:r>
            <a:r>
              <a:rPr lang="ru-RU" sz="1600" dirty="0"/>
              <a:t> </a:t>
            </a:r>
            <a:r>
              <a:rPr lang="ru-RU" sz="1600" dirty="0" err="1"/>
              <a:t>харчових</a:t>
            </a:r>
            <a:r>
              <a:rPr lang="ru-RU" sz="1600" dirty="0"/>
              <a:t> </a:t>
            </a:r>
            <a:r>
              <a:rPr lang="ru-RU" sz="1600" dirty="0" err="1"/>
              <a:t>продуктів</a:t>
            </a:r>
            <a:r>
              <a:rPr lang="ru-RU" sz="1600" dirty="0"/>
              <a:t>, </a:t>
            </a:r>
            <a:r>
              <a:rPr lang="ru-RU" sz="1600" dirty="0" err="1"/>
              <a:t>напоїв</a:t>
            </a:r>
            <a:r>
              <a:rPr lang="ru-RU" sz="1600" dirty="0"/>
              <a:t>, </a:t>
            </a:r>
            <a:r>
              <a:rPr lang="ru-RU" sz="1600" dirty="0" err="1"/>
              <a:t>виробів</a:t>
            </a:r>
            <a:r>
              <a:rPr lang="ru-RU" sz="1600" dirty="0"/>
              <a:t> </a:t>
            </a:r>
            <a:r>
              <a:rPr lang="ru-RU" sz="1600" dirty="0" err="1"/>
              <a:t>побутової</a:t>
            </a:r>
            <a:r>
              <a:rPr lang="ru-RU" sz="1600" dirty="0"/>
              <a:t> </a:t>
            </a:r>
            <a:r>
              <a:rPr lang="ru-RU" sz="1600" dirty="0" err="1"/>
              <a:t>хімії</a:t>
            </a:r>
            <a:r>
              <a:rPr lang="ru-RU" sz="1600" dirty="0"/>
              <a:t> / </a:t>
            </a:r>
            <a:r>
              <a:rPr lang="ru-RU" sz="1600" dirty="0" err="1"/>
              <a:t>гігієни</a:t>
            </a:r>
            <a:r>
              <a:rPr lang="ru-RU" sz="1600" dirty="0"/>
              <a:t>, у </a:t>
            </a:r>
            <a:r>
              <a:rPr lang="ru-RU" sz="1600" dirty="0" err="1"/>
              <a:t>фармацевтичній</a:t>
            </a:r>
            <a:r>
              <a:rPr lang="ru-RU" sz="1600" dirty="0"/>
              <a:t> </a:t>
            </a:r>
            <a:r>
              <a:rPr lang="ru-RU" sz="1600" dirty="0" err="1"/>
              <a:t>промисловості</a:t>
            </a:r>
            <a:r>
              <a:rPr lang="ru-RU" sz="1600" dirty="0"/>
              <a:t>, в </a:t>
            </a:r>
            <a:r>
              <a:rPr lang="ru-RU" sz="1600" dirty="0" err="1"/>
              <a:t>медицині</a:t>
            </a:r>
            <a:r>
              <a:rPr lang="ru-RU" sz="1600" dirty="0"/>
              <a:t> і </a:t>
            </a:r>
            <a:r>
              <a:rPr lang="ru-RU" sz="1600" dirty="0" err="1"/>
              <a:t>ароматерапії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як </a:t>
            </a:r>
            <a:r>
              <a:rPr lang="ru-RU" sz="1600" dirty="0" err="1"/>
              <a:t>розчинники</a:t>
            </a:r>
            <a:r>
              <a:rPr lang="ru-RU" sz="1600" dirty="0"/>
              <a:t> (скипидар). </a:t>
            </a:r>
            <a:r>
              <a:rPr lang="ru-RU" sz="1600" dirty="0" err="1"/>
              <a:t>Ароматерапія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на </a:t>
            </a:r>
            <a:r>
              <a:rPr lang="ru-RU" sz="1600" dirty="0" err="1"/>
              <a:t>увазі</a:t>
            </a:r>
            <a:r>
              <a:rPr lang="ru-RU" sz="1600" dirty="0"/>
              <a:t> не </a:t>
            </a:r>
            <a:r>
              <a:rPr lang="ru-RU" sz="1600" dirty="0" err="1"/>
              <a:t>тільки</a:t>
            </a:r>
            <a:r>
              <a:rPr lang="ru-RU" sz="1600" dirty="0"/>
              <a:t> </a:t>
            </a:r>
            <a:r>
              <a:rPr lang="ru-RU" sz="1600" dirty="0" err="1"/>
              <a:t>лікування</a:t>
            </a:r>
            <a:r>
              <a:rPr lang="ru-RU" sz="1600" dirty="0"/>
              <a:t> ароматами, але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відповідно</a:t>
            </a:r>
            <a:r>
              <a:rPr lang="ru-RU" sz="1600" dirty="0"/>
              <a:t> до правил </a:t>
            </a:r>
            <a:r>
              <a:rPr lang="ru-RU" sz="1600" dirty="0" err="1"/>
              <a:t>фармакотерапії</a:t>
            </a:r>
            <a:r>
              <a:rPr lang="ru-RU" sz="1600" dirty="0"/>
              <a:t>, так само, як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інших</a:t>
            </a:r>
            <a:r>
              <a:rPr lang="ru-RU" sz="1600" dirty="0"/>
              <a:t> </a:t>
            </a:r>
            <a:r>
              <a:rPr lang="ru-RU" sz="1600" dirty="0" err="1"/>
              <a:t>лікарських</a:t>
            </a:r>
            <a:r>
              <a:rPr lang="ru-RU" sz="1600" dirty="0"/>
              <a:t> </a:t>
            </a:r>
            <a:r>
              <a:rPr lang="ru-RU" sz="1600" dirty="0" err="1"/>
              <a:t>засобів</a:t>
            </a:r>
            <a:r>
              <a:rPr lang="ru-RU" sz="160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1"/>
          <a:stretch/>
        </p:blipFill>
        <p:spPr>
          <a:xfrm>
            <a:off x="2987824" y="4329399"/>
            <a:ext cx="3810001" cy="227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11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3070701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Дякуємо</a:t>
            </a:r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 </a:t>
            </a:r>
            <a:r>
              <a:rPr lang="ru-RU" sz="36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увагу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64754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346</TotalTime>
  <Words>1412</Words>
  <Application>Microsoft Office PowerPoint</Application>
  <PresentationFormat>Экран (4:3)</PresentationFormat>
  <Paragraphs>120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Georgia</vt:lpstr>
      <vt:lpstr>Times New Roman</vt:lpstr>
      <vt:lpstr>Trebuchet MS</vt:lpstr>
      <vt:lpstr>Воздушный поток</vt:lpstr>
      <vt:lpstr> Ефірні олії. Ароматні води. Методи отримання ефірних масел. Визначення якості ефірних масел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Виробництво ефірних олій</vt:lpstr>
      <vt:lpstr>МЕТОДИ ВИРОБНИЦТВА ЕФІРНИХ ОЛІЙ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Эфирные масла. Ароматные воды. Методы получения эфирных масел. Определение  качества эфирных масел</dc:title>
  <dc:creator>Виталий</dc:creator>
  <cp:lastModifiedBy>Alyona Zamkovaya</cp:lastModifiedBy>
  <cp:revision>25</cp:revision>
  <dcterms:created xsi:type="dcterms:W3CDTF">2018-12-15T12:49:50Z</dcterms:created>
  <dcterms:modified xsi:type="dcterms:W3CDTF">2024-01-26T00:24:20Z</dcterms:modified>
</cp:coreProperties>
</file>